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30" r:id="rId2"/>
    <p:sldId id="425" r:id="rId3"/>
    <p:sldId id="342" r:id="rId4"/>
    <p:sldId id="343" r:id="rId5"/>
    <p:sldId id="345" r:id="rId6"/>
    <p:sldId id="347" r:id="rId7"/>
    <p:sldId id="341" r:id="rId8"/>
    <p:sldId id="426" r:id="rId9"/>
    <p:sldId id="351" r:id="rId10"/>
    <p:sldId id="353" r:id="rId11"/>
    <p:sldId id="355" r:id="rId12"/>
    <p:sldId id="359" r:id="rId13"/>
    <p:sldId id="381" r:id="rId14"/>
    <p:sldId id="438" r:id="rId15"/>
    <p:sldId id="440" r:id="rId16"/>
    <p:sldId id="439" r:id="rId17"/>
    <p:sldId id="391" r:id="rId18"/>
    <p:sldId id="362" r:id="rId19"/>
    <p:sldId id="363" r:id="rId20"/>
    <p:sldId id="364" r:id="rId21"/>
    <p:sldId id="365" r:id="rId22"/>
    <p:sldId id="366" r:id="rId23"/>
    <p:sldId id="367" r:id="rId24"/>
    <p:sldId id="368" r:id="rId25"/>
    <p:sldId id="369" r:id="rId26"/>
    <p:sldId id="380" r:id="rId27"/>
    <p:sldId id="415" r:id="rId28"/>
  </p:sldIdLst>
  <p:sldSz cx="12192000" cy="6858000"/>
  <p:notesSz cx="6858000" cy="9144000"/>
  <p:custDataLst>
    <p:tags r:id="rId3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1E86143-9B03-4B24-9224-8751E44A0469}">
          <p14:sldIdLst>
            <p14:sldId id="330"/>
            <p14:sldId id="425"/>
            <p14:sldId id="342"/>
            <p14:sldId id="343"/>
            <p14:sldId id="345"/>
            <p14:sldId id="347"/>
            <p14:sldId id="341"/>
            <p14:sldId id="426"/>
            <p14:sldId id="351"/>
            <p14:sldId id="353"/>
            <p14:sldId id="355"/>
            <p14:sldId id="359"/>
            <p14:sldId id="381"/>
            <p14:sldId id="438"/>
            <p14:sldId id="440"/>
            <p14:sldId id="439"/>
            <p14:sldId id="39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80"/>
            <p14:sldId id="4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D9E7F5"/>
    <a:srgbClr val="C4DBF0"/>
    <a:srgbClr val="90ABB2"/>
    <a:srgbClr val="BBD8E0"/>
    <a:srgbClr val="262626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9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9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Доходы по науке ИЭФ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9071761306353909E-2"/>
          <c:y val="0.13034970837563484"/>
          <c:w val="0.87510943421333498"/>
          <c:h val="0.7694761479811500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Лист1!$A$2:$A$7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74979</c:v>
                </c:pt>
                <c:pt idx="1">
                  <c:v>87241</c:v>
                </c:pt>
                <c:pt idx="2">
                  <c:v>56868</c:v>
                </c:pt>
                <c:pt idx="3">
                  <c:v>85977</c:v>
                </c:pt>
                <c:pt idx="4">
                  <c:v>92180</c:v>
                </c:pt>
                <c:pt idx="5">
                  <c:v>99835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FB-4266-8372-FC7C9277009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67563368"/>
        <c:axId val="567562584"/>
      </c:lineChart>
      <c:catAx>
        <c:axId val="567563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7562584"/>
        <c:crosses val="autoZero"/>
        <c:auto val="1"/>
        <c:lblAlgn val="ctr"/>
        <c:lblOffset val="100"/>
        <c:noMultiLvlLbl val="0"/>
      </c:catAx>
      <c:valAx>
        <c:axId val="567562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7563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44CE8-C459-4F21-A5B8-6D3D5976A332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979F0-156B-4799-9574-3F179D4E3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726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13.sv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FD9D-BFAC-43CE-9704-5F6A655F0DAA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9DF4-CCDA-481E-9105-7FA182A6D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389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FD9D-BFAC-43CE-9704-5F6A655F0DAA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9DF4-CCDA-481E-9105-7FA182A6D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63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FD9D-BFAC-43CE-9704-5F6A655F0DAA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9DF4-CCDA-481E-9105-7FA182A6D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70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итульный слайд">
    <p:bg>
      <p:bgPr>
        <a:solidFill>
          <a:srgbClr val="D91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4458E4B-3F3A-7F49-BA02-85B53833D5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-42046"/>
            <a:ext cx="12216680" cy="6900046"/>
          </a:xfrm>
          <a:prstGeom prst="flowChartPunchedCard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C1C6A10-DEA9-724D-A929-787EC1A84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970" y="2747157"/>
            <a:ext cx="10094996" cy="1000654"/>
          </a:xfrm>
          <a:ln>
            <a:noFill/>
            <a:prstDash val="sysDash"/>
          </a:ln>
        </p:spPr>
        <p:txBody>
          <a:bodyPr anchor="ctr">
            <a:normAutofit/>
          </a:bodyPr>
          <a:lstStyle>
            <a:lvl1pPr algn="l">
              <a:defRPr sz="3200" b="1" cap="all" baseline="0">
                <a:solidFill>
                  <a:schemeClr val="bg1"/>
                </a:solidFill>
                <a:latin typeface="+mj-lt"/>
                <a:ea typeface="Open Sans Semibold" charset="0"/>
                <a:cs typeface="Open Sans Semibold" charset="0"/>
              </a:defRPr>
            </a:lvl1pPr>
          </a:lstStyle>
          <a:p>
            <a:endParaRPr lang="ru-RU" dirty="0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750971" y="6345062"/>
            <a:ext cx="2743200" cy="365125"/>
          </a:xfrm>
        </p:spPr>
        <p:txBody>
          <a:bodyPr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fld id="{2B1D9897-4EBD-A945-B612-331EF1A3294B}" type="datetime1">
              <a:rPr lang="ru-RU" smtClean="0"/>
              <a:pPr/>
              <a:t>17.11.2020</a:t>
            </a:fld>
            <a:endParaRPr lang="ru-RU" dirty="0"/>
          </a:p>
        </p:txBody>
      </p:sp>
      <p:sp>
        <p:nvSpPr>
          <p:cNvPr id="14" name="Текст 25">
            <a:extLst>
              <a:ext uri="{FF2B5EF4-FFF2-40B4-BE49-F238E27FC236}">
                <a16:creationId xmlns:a16="http://schemas.microsoft.com/office/drawing/2014/main" id="{0161DAF0-CA7C-3243-824D-9CA6D2214B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0970" y="4263240"/>
            <a:ext cx="8866053" cy="688975"/>
          </a:xfrm>
          <a:ln>
            <a:noFill/>
            <a:prstDash val="sysDash"/>
          </a:ln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2" y="729317"/>
            <a:ext cx="4202241" cy="750400"/>
          </a:xfrm>
          <a:prstGeom prst="rect">
            <a:avLst/>
          </a:prstGeom>
        </p:spPr>
      </p:pic>
      <p:pic>
        <p:nvPicPr>
          <p:cNvPr id="18" name="Рисунок 26">
            <a:extLst>
              <a:ext uri="{FF2B5EF4-FFF2-40B4-BE49-F238E27FC236}">
                <a16:creationId xmlns:a16="http://schemas.microsoft.com/office/drawing/2014/main" id="{BE22CCA8-5962-5945-B395-276D173427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003" y="841372"/>
            <a:ext cx="1096963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27">
            <a:extLst>
              <a:ext uri="{FF2B5EF4-FFF2-40B4-BE49-F238E27FC236}">
                <a16:creationId xmlns:a16="http://schemas.microsoft.com/office/drawing/2014/main" id="{E9258790-394F-0747-AF79-D4271447D8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531" y="841372"/>
            <a:ext cx="1096962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28">
            <a:extLst>
              <a:ext uri="{FF2B5EF4-FFF2-40B4-BE49-F238E27FC236}">
                <a16:creationId xmlns:a16="http://schemas.microsoft.com/office/drawing/2014/main" id="{7722D2D0-91D5-4247-9D69-8146866B78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413" y="839784"/>
            <a:ext cx="10985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9">
            <a:extLst>
              <a:ext uri="{FF2B5EF4-FFF2-40B4-BE49-F238E27FC236}">
                <a16:creationId xmlns:a16="http://schemas.microsoft.com/office/drawing/2014/main" id="{C5317FE0-B03A-0F47-B513-CD0611BCDC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473" y="839784"/>
            <a:ext cx="109855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67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4458E4B-3F3A-7F49-BA02-85B53833D5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1" b="6460"/>
          <a:stretch/>
        </p:blipFill>
        <p:spPr>
          <a:xfrm>
            <a:off x="0" y="0"/>
            <a:ext cx="12216680" cy="6862119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5413390-260F-0F46-8FBB-0432BD7954AF}"/>
              </a:ext>
            </a:extLst>
          </p:cNvPr>
          <p:cNvCxnSpPr/>
          <p:nvPr userDrawn="1"/>
        </p:nvCxnSpPr>
        <p:spPr>
          <a:xfrm>
            <a:off x="10644434" y="5659666"/>
            <a:ext cx="0" cy="731203"/>
          </a:xfrm>
          <a:prstGeom prst="line">
            <a:avLst/>
          </a:prstGeom>
          <a:ln>
            <a:solidFill>
              <a:srgbClr val="1F499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6" y="5451273"/>
            <a:ext cx="1462494" cy="9313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" y="185003"/>
            <a:ext cx="3781472" cy="675262"/>
          </a:xfrm>
          <a:prstGeom prst="rect">
            <a:avLst/>
          </a:prstGeom>
        </p:spPr>
      </p:pic>
      <p:sp>
        <p:nvSpPr>
          <p:cNvPr id="39" name="Текст 25">
            <a:extLst>
              <a:ext uri="{FF2B5EF4-FFF2-40B4-BE49-F238E27FC236}">
                <a16:creationId xmlns:a16="http://schemas.microsoft.com/office/drawing/2014/main" id="{0161DAF0-CA7C-3243-824D-9CA6D2214B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7743" y="2463057"/>
            <a:ext cx="7530544" cy="554202"/>
          </a:xfrm>
          <a:ln>
            <a:noFill/>
            <a:prstDash val="sysDash"/>
          </a:ln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D91E00"/>
                </a:solidFill>
              </a:defRPr>
            </a:lvl1pPr>
          </a:lstStyle>
          <a:p>
            <a:r>
              <a:rPr lang="ru-RU" dirty="0"/>
              <a:t>Текст</a:t>
            </a:r>
          </a:p>
        </p:txBody>
      </p:sp>
      <p:cxnSp>
        <p:nvCxnSpPr>
          <p:cNvPr id="20" name="Прямая соединительная линия 19"/>
          <p:cNvCxnSpPr/>
          <p:nvPr userDrawn="1"/>
        </p:nvCxnSpPr>
        <p:spPr>
          <a:xfrm flipH="1">
            <a:off x="0" y="898795"/>
            <a:ext cx="4140000" cy="0"/>
          </a:xfrm>
          <a:prstGeom prst="line">
            <a:avLst/>
          </a:prstGeom>
          <a:ln>
            <a:solidFill>
              <a:srgbClr val="F4F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9D9A7B0-1C58-6942-9AA7-0103CCDB6911}"/>
              </a:ext>
            </a:extLst>
          </p:cNvPr>
          <p:cNvSpPr txBox="1"/>
          <p:nvPr userDrawn="1"/>
        </p:nvSpPr>
        <p:spPr>
          <a:xfrm>
            <a:off x="193964" y="6451543"/>
            <a:ext cx="4610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0" dirty="0">
                <a:solidFill>
                  <a:schemeClr val="bg1"/>
                </a:solidFill>
              </a:rPr>
              <a:t>ИНСТИТУТ ЭКОНОМИКИ И ФИНАНСОВ РУТ (МИИТ)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5F68559-EFF3-4C4D-9E98-4222F79C99BC}"/>
              </a:ext>
            </a:extLst>
          </p:cNvPr>
          <p:cNvSpPr/>
          <p:nvPr userDrawn="1"/>
        </p:nvSpPr>
        <p:spPr>
          <a:xfrm>
            <a:off x="0" y="-3457"/>
            <a:ext cx="12192000" cy="141966"/>
          </a:xfrm>
          <a:prstGeom prst="rect">
            <a:avLst/>
          </a:prstGeom>
          <a:solidFill>
            <a:srgbClr val="D91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5C1C6A10-DEA9-724D-A929-787EC1A84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5186" y="218566"/>
            <a:ext cx="6503858" cy="762153"/>
          </a:xfrm>
          <a:ln>
            <a:noFill/>
            <a:prstDash val="sysDash"/>
          </a:ln>
        </p:spPr>
        <p:txBody>
          <a:bodyPr anchor="ctr">
            <a:normAutofit/>
          </a:bodyPr>
          <a:lstStyle>
            <a:lvl1pPr algn="l">
              <a:defRPr sz="3600" b="1" cap="all" baseline="0">
                <a:solidFill>
                  <a:srgbClr val="174292"/>
                </a:solidFill>
                <a:latin typeface="+mj-lt"/>
                <a:ea typeface="Open Sans Semibold" charset="0"/>
                <a:cs typeface="Open Sans Semibold" charset="0"/>
              </a:defRPr>
            </a:lvl1pPr>
          </a:lstStyle>
          <a:p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5F68559-EFF3-4C4D-9E98-4222F79C99BC}"/>
              </a:ext>
            </a:extLst>
          </p:cNvPr>
          <p:cNvSpPr/>
          <p:nvPr userDrawn="1"/>
        </p:nvSpPr>
        <p:spPr>
          <a:xfrm>
            <a:off x="0" y="6405049"/>
            <a:ext cx="12192000" cy="466806"/>
          </a:xfrm>
          <a:prstGeom prst="rect">
            <a:avLst/>
          </a:prstGeom>
          <a:solidFill>
            <a:srgbClr val="D91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D9A7B0-1C58-6942-9AA7-0103CCDB6911}"/>
              </a:ext>
            </a:extLst>
          </p:cNvPr>
          <p:cNvSpPr txBox="1"/>
          <p:nvPr userDrawn="1"/>
        </p:nvSpPr>
        <p:spPr>
          <a:xfrm>
            <a:off x="193964" y="6451543"/>
            <a:ext cx="6354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0" dirty="0">
                <a:solidFill>
                  <a:schemeClr val="bg1"/>
                </a:solidFill>
              </a:rPr>
              <a:t>ИНСТИТУТ ЭКОНОМИКИ И ФИНАНСОВ РУТ (МИИТ)                    </a:t>
            </a:r>
            <a:r>
              <a:rPr lang="en-US" sz="1600" b="0" dirty="0">
                <a:solidFill>
                  <a:schemeClr val="bg1"/>
                </a:solidFill>
              </a:rPr>
              <a:t>miit-ief.ru</a:t>
            </a:r>
            <a:endParaRPr lang="ru-RU" sz="1600" b="0" dirty="0">
              <a:solidFill>
                <a:schemeClr val="bg1"/>
              </a:solidFill>
            </a:endParaRPr>
          </a:p>
        </p:txBody>
      </p:sp>
      <p:sp>
        <p:nvSpPr>
          <p:cNvPr id="42" name="Текст 25">
            <a:extLst>
              <a:ext uri="{FF2B5EF4-FFF2-40B4-BE49-F238E27FC236}">
                <a16:creationId xmlns:a16="http://schemas.microsoft.com/office/drawing/2014/main" id="{0161DAF0-CA7C-3243-824D-9CA6D2214B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7743" y="1873356"/>
            <a:ext cx="7530544" cy="500429"/>
          </a:xfrm>
          <a:ln>
            <a:noFill/>
            <a:prstDash val="sysDash"/>
          </a:ln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174293"/>
                </a:solidFill>
              </a:defRPr>
            </a:lvl1pPr>
          </a:lstStyle>
          <a:p>
            <a:r>
              <a:rPr lang="ru-RU" dirty="0"/>
              <a:t>Текст</a:t>
            </a:r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>
            <a:off x="4140000" y="259967"/>
            <a:ext cx="0" cy="638828"/>
          </a:xfrm>
          <a:prstGeom prst="line">
            <a:avLst/>
          </a:prstGeom>
          <a:ln>
            <a:solidFill>
              <a:srgbClr val="D9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10644434" y="6463202"/>
            <a:ext cx="1442622" cy="365125"/>
          </a:xfrm>
        </p:spPr>
        <p:txBody>
          <a:bodyPr/>
          <a:lstStyle>
            <a:lvl1pPr>
              <a:defRPr lang="ru-RU" sz="16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F717E07-C66C-6149-98B7-03ADCD069A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35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р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4458E4B-3F3A-7F49-BA02-85B53833D5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1" b="6460"/>
          <a:stretch/>
        </p:blipFill>
        <p:spPr>
          <a:xfrm>
            <a:off x="0" y="0"/>
            <a:ext cx="12216680" cy="6862119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 userDrawn="1"/>
        </p:nvSpPr>
        <p:spPr>
          <a:xfrm rot="16200000">
            <a:off x="7635706" y="90686"/>
            <a:ext cx="3013715" cy="6093125"/>
          </a:xfrm>
          <a:prstGeom prst="round2SameRect">
            <a:avLst/>
          </a:prstGeom>
          <a:solidFill>
            <a:srgbClr val="D91E00"/>
          </a:solidFill>
          <a:ln>
            <a:solidFill>
              <a:srgbClr val="D91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5413390-260F-0F46-8FBB-0432BD7954AF}"/>
              </a:ext>
            </a:extLst>
          </p:cNvPr>
          <p:cNvCxnSpPr/>
          <p:nvPr userDrawn="1"/>
        </p:nvCxnSpPr>
        <p:spPr>
          <a:xfrm>
            <a:off x="10644434" y="5659666"/>
            <a:ext cx="0" cy="731203"/>
          </a:xfrm>
          <a:prstGeom prst="line">
            <a:avLst/>
          </a:prstGeom>
          <a:ln>
            <a:solidFill>
              <a:srgbClr val="1F499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6" y="5451273"/>
            <a:ext cx="1462494" cy="9313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" y="185003"/>
            <a:ext cx="3781472" cy="675262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 userDrawn="1"/>
        </p:nvCxnSpPr>
        <p:spPr>
          <a:xfrm flipH="1">
            <a:off x="0" y="898795"/>
            <a:ext cx="4140000" cy="0"/>
          </a:xfrm>
          <a:prstGeom prst="line">
            <a:avLst/>
          </a:prstGeom>
          <a:ln>
            <a:solidFill>
              <a:srgbClr val="F4F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9D9A7B0-1C58-6942-9AA7-0103CCDB6911}"/>
              </a:ext>
            </a:extLst>
          </p:cNvPr>
          <p:cNvSpPr txBox="1"/>
          <p:nvPr userDrawn="1"/>
        </p:nvSpPr>
        <p:spPr>
          <a:xfrm>
            <a:off x="193964" y="6451543"/>
            <a:ext cx="4610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0" dirty="0">
                <a:solidFill>
                  <a:schemeClr val="bg1"/>
                </a:solidFill>
              </a:rPr>
              <a:t>ИНСТИТУТ ЭКОНОМИКИ И ФИНАНСОВ РУТ (МИИТ)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5F68559-EFF3-4C4D-9E98-4222F79C99BC}"/>
              </a:ext>
            </a:extLst>
          </p:cNvPr>
          <p:cNvSpPr/>
          <p:nvPr userDrawn="1"/>
        </p:nvSpPr>
        <p:spPr>
          <a:xfrm>
            <a:off x="0" y="-3457"/>
            <a:ext cx="12192000" cy="141966"/>
          </a:xfrm>
          <a:prstGeom prst="rect">
            <a:avLst/>
          </a:prstGeom>
          <a:solidFill>
            <a:srgbClr val="D91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5F68559-EFF3-4C4D-9E98-4222F79C99BC}"/>
              </a:ext>
            </a:extLst>
          </p:cNvPr>
          <p:cNvSpPr/>
          <p:nvPr userDrawn="1"/>
        </p:nvSpPr>
        <p:spPr>
          <a:xfrm>
            <a:off x="0" y="6405049"/>
            <a:ext cx="12192000" cy="466806"/>
          </a:xfrm>
          <a:prstGeom prst="rect">
            <a:avLst/>
          </a:prstGeom>
          <a:solidFill>
            <a:srgbClr val="D91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D9A7B0-1C58-6942-9AA7-0103CCDB6911}"/>
              </a:ext>
            </a:extLst>
          </p:cNvPr>
          <p:cNvSpPr txBox="1"/>
          <p:nvPr userDrawn="1"/>
        </p:nvSpPr>
        <p:spPr>
          <a:xfrm>
            <a:off x="193964" y="6451543"/>
            <a:ext cx="6354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0" dirty="0">
                <a:solidFill>
                  <a:schemeClr val="bg1"/>
                </a:solidFill>
              </a:rPr>
              <a:t>ИНСТИТУТ ЭКОНОМИКИ И ФИНАНСОВ РУТ (МИИТ)                    </a:t>
            </a:r>
            <a:r>
              <a:rPr lang="en-US" sz="1600" b="0" dirty="0">
                <a:solidFill>
                  <a:schemeClr val="bg1"/>
                </a:solidFill>
              </a:rPr>
              <a:t>miit-ief.ru</a:t>
            </a:r>
            <a:endParaRPr lang="ru-RU" sz="1600" b="0" dirty="0">
              <a:solidFill>
                <a:schemeClr val="bg1"/>
              </a:solidFill>
            </a:endParaRPr>
          </a:p>
        </p:txBody>
      </p:sp>
      <p:pic>
        <p:nvPicPr>
          <p:cNvPr id="46" name="Рисунок 45" descr="Конверт">
            <a:extLst>
              <a:ext uri="{FF2B5EF4-FFF2-40B4-BE49-F238E27FC236}">
                <a16:creationId xmlns:a16="http://schemas.microsoft.com/office/drawing/2014/main" id="{081BB0F2-6CB1-5E44-8586-341A6B995A5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45610" y="5279519"/>
            <a:ext cx="421915" cy="421915"/>
          </a:xfrm>
          <a:prstGeom prst="rect">
            <a:avLst/>
          </a:prstGeom>
        </p:spPr>
      </p:pic>
      <p:pic>
        <p:nvPicPr>
          <p:cNvPr id="48" name="Рисунок 47" descr="Центр обработки вызовов">
            <a:extLst>
              <a:ext uri="{FF2B5EF4-FFF2-40B4-BE49-F238E27FC236}">
                <a16:creationId xmlns:a16="http://schemas.microsoft.com/office/drawing/2014/main" id="{D93EF8A9-E3E7-6F4A-8E5A-38A8F63A05C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09562" y="4728571"/>
            <a:ext cx="494013" cy="494013"/>
          </a:xfrm>
          <a:prstGeom prst="rect">
            <a:avLst/>
          </a:prstGeom>
        </p:spPr>
      </p:pic>
      <p:pic>
        <p:nvPicPr>
          <p:cNvPr id="49" name="Рисунок 48" descr="Метка">
            <a:extLst>
              <a:ext uri="{FF2B5EF4-FFF2-40B4-BE49-F238E27FC236}">
                <a16:creationId xmlns:a16="http://schemas.microsoft.com/office/drawing/2014/main" id="{2E7AA589-7A7E-9645-AD71-050C2188079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95998" y="5727472"/>
            <a:ext cx="494013" cy="494013"/>
          </a:xfrm>
          <a:prstGeom prst="rect">
            <a:avLst/>
          </a:prstGeom>
        </p:spPr>
      </p:pic>
      <p:sp>
        <p:nvSpPr>
          <p:cNvPr id="51" name="Текст 25">
            <a:extLst>
              <a:ext uri="{FF2B5EF4-FFF2-40B4-BE49-F238E27FC236}">
                <a16:creationId xmlns:a16="http://schemas.microsoft.com/office/drawing/2014/main" id="{0161DAF0-CA7C-3243-824D-9CA6D2214B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89742" y="4807796"/>
            <a:ext cx="2979423" cy="449292"/>
          </a:xfrm>
          <a:ln>
            <a:noFill/>
            <a:prstDash val="sysDash"/>
          </a:ln>
        </p:spPr>
        <p:txBody>
          <a:bodyPr>
            <a:noAutofit/>
          </a:bodyPr>
          <a:lstStyle>
            <a:lvl1pPr marL="0" indent="0">
              <a:buNone/>
              <a:defRPr sz="2800" b="0" baseline="0">
                <a:solidFill>
                  <a:srgbClr val="174293"/>
                </a:solidFill>
              </a:defRPr>
            </a:lvl1pPr>
          </a:lstStyle>
          <a:p>
            <a:r>
              <a:rPr lang="ru-RU" dirty="0"/>
              <a:t>+7(999) 111-22-33</a:t>
            </a:r>
          </a:p>
        </p:txBody>
      </p:sp>
      <p:sp>
        <p:nvSpPr>
          <p:cNvPr id="57" name="Текст 25">
            <a:extLst>
              <a:ext uri="{FF2B5EF4-FFF2-40B4-BE49-F238E27FC236}">
                <a16:creationId xmlns:a16="http://schemas.microsoft.com/office/drawing/2014/main" id="{0161DAF0-CA7C-3243-824D-9CA6D2214B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89742" y="5274055"/>
            <a:ext cx="2979423" cy="449292"/>
          </a:xfrm>
          <a:ln>
            <a:noFill/>
            <a:prstDash val="sysDash"/>
          </a:ln>
        </p:spPr>
        <p:txBody>
          <a:bodyPr>
            <a:noAutofit/>
          </a:bodyPr>
          <a:lstStyle>
            <a:lvl1pPr marL="0" indent="0">
              <a:buNone/>
              <a:defRPr sz="2800" b="0" baseline="0">
                <a:solidFill>
                  <a:srgbClr val="174293"/>
                </a:solidFill>
              </a:defRPr>
            </a:lvl1pPr>
          </a:lstStyle>
          <a:p>
            <a:r>
              <a:rPr lang="en-US" dirty="0"/>
              <a:t>ief@miit-ief.ru</a:t>
            </a:r>
            <a:endParaRPr lang="ru-RU" dirty="0"/>
          </a:p>
        </p:txBody>
      </p:sp>
      <p:sp>
        <p:nvSpPr>
          <p:cNvPr id="61" name="Текст 25">
            <a:extLst>
              <a:ext uri="{FF2B5EF4-FFF2-40B4-BE49-F238E27FC236}">
                <a16:creationId xmlns:a16="http://schemas.microsoft.com/office/drawing/2014/main" id="{0161DAF0-CA7C-3243-824D-9CA6D2214B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88312" y="5737258"/>
            <a:ext cx="2980853" cy="449292"/>
          </a:xfrm>
          <a:ln>
            <a:noFill/>
            <a:prstDash val="sysDash"/>
          </a:ln>
        </p:spPr>
        <p:txBody>
          <a:bodyPr>
            <a:noAutofit/>
          </a:bodyPr>
          <a:lstStyle>
            <a:lvl1pPr marL="0" indent="0">
              <a:buNone/>
              <a:defRPr sz="2800" b="0" baseline="0">
                <a:solidFill>
                  <a:srgbClr val="174293"/>
                </a:solidFill>
              </a:defRPr>
            </a:lvl1pPr>
          </a:lstStyle>
          <a:p>
            <a:r>
              <a:rPr lang="ru-RU" dirty="0"/>
              <a:t>Ауд. 3111</a:t>
            </a:r>
          </a:p>
        </p:txBody>
      </p:sp>
      <p:sp>
        <p:nvSpPr>
          <p:cNvPr id="31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10644434" y="6463202"/>
            <a:ext cx="1442622" cy="365125"/>
          </a:xfrm>
        </p:spPr>
        <p:txBody>
          <a:bodyPr/>
          <a:lstStyle>
            <a:lvl1pPr>
              <a:defRPr lang="ru-RU" sz="16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F717E07-C66C-6149-98B7-03ADCD069AD7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>
            <a:off x="4140000" y="259967"/>
            <a:ext cx="0" cy="638828"/>
          </a:xfrm>
          <a:prstGeom prst="line">
            <a:avLst/>
          </a:prstGeom>
          <a:ln>
            <a:solidFill>
              <a:srgbClr val="D9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5C1C6A10-DEA9-724D-A929-787EC1A84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5186" y="218566"/>
            <a:ext cx="6503858" cy="762153"/>
          </a:xfrm>
          <a:ln>
            <a:noFill/>
            <a:prstDash val="sysDash"/>
          </a:ln>
        </p:spPr>
        <p:txBody>
          <a:bodyPr anchor="ctr">
            <a:normAutofit/>
          </a:bodyPr>
          <a:lstStyle>
            <a:lvl1pPr algn="l">
              <a:defRPr sz="3600" b="1" cap="all" baseline="0">
                <a:solidFill>
                  <a:srgbClr val="174292"/>
                </a:solidFill>
                <a:latin typeface="+mj-lt"/>
                <a:ea typeface="Open Sans Semibold" charset="0"/>
                <a:cs typeface="Open Sans Semibold" charset="0"/>
              </a:defRPr>
            </a:lvl1pPr>
          </a:lstStyle>
          <a:p>
            <a:endParaRPr lang="ru-RU" dirty="0"/>
          </a:p>
        </p:txBody>
      </p:sp>
      <p:sp>
        <p:nvSpPr>
          <p:cNvPr id="23" name="Текст 25">
            <a:extLst>
              <a:ext uri="{FF2B5EF4-FFF2-40B4-BE49-F238E27FC236}">
                <a16:creationId xmlns:a16="http://schemas.microsoft.com/office/drawing/2014/main" id="{0161DAF0-CA7C-3243-824D-9CA6D2214B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6785" y="2730517"/>
            <a:ext cx="5954643" cy="1768415"/>
          </a:xfrm>
          <a:ln>
            <a:noFill/>
            <a:prstDash val="sysDash"/>
          </a:ln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24" name="Текст 25">
            <a:extLst>
              <a:ext uri="{FF2B5EF4-FFF2-40B4-BE49-F238E27FC236}">
                <a16:creationId xmlns:a16="http://schemas.microsoft.com/office/drawing/2014/main" id="{0161DAF0-CA7C-3243-824D-9CA6D2214B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5610" y="1854607"/>
            <a:ext cx="5954643" cy="779631"/>
          </a:xfrm>
          <a:ln>
            <a:noFill/>
            <a:prstDash val="sysDash"/>
          </a:ln>
        </p:spPr>
        <p:txBody>
          <a:bodyPr>
            <a:norm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val="1689564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" y="185003"/>
            <a:ext cx="3781472" cy="675262"/>
          </a:xfrm>
          <a:prstGeom prst="rect">
            <a:avLst/>
          </a:prstGeom>
        </p:spPr>
      </p:pic>
      <p:sp>
        <p:nvSpPr>
          <p:cNvPr id="39" name="Текст 25">
            <a:extLst>
              <a:ext uri="{FF2B5EF4-FFF2-40B4-BE49-F238E27FC236}">
                <a16:creationId xmlns:a16="http://schemas.microsoft.com/office/drawing/2014/main" id="{0161DAF0-CA7C-3243-824D-9CA6D2214B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7743" y="2463057"/>
            <a:ext cx="7530544" cy="554202"/>
          </a:xfrm>
          <a:ln>
            <a:noFill/>
            <a:prstDash val="sysDash"/>
          </a:ln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D91E00"/>
                </a:solidFill>
              </a:defRPr>
            </a:lvl1pPr>
          </a:lstStyle>
          <a:p>
            <a:r>
              <a:rPr lang="ru-RU" dirty="0"/>
              <a:t>Текст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9D9A7B0-1C58-6942-9AA7-0103CCDB6911}"/>
              </a:ext>
            </a:extLst>
          </p:cNvPr>
          <p:cNvSpPr txBox="1"/>
          <p:nvPr userDrawn="1"/>
        </p:nvSpPr>
        <p:spPr>
          <a:xfrm>
            <a:off x="193964" y="6451543"/>
            <a:ext cx="4610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0" dirty="0">
                <a:solidFill>
                  <a:schemeClr val="bg1"/>
                </a:solidFill>
              </a:rPr>
              <a:t>ИНСТИТУТ ЭКОНОМИКИ И ФИНАНСОВ РУТ (МИИТ)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5F68559-EFF3-4C4D-9E98-4222F79C99BC}"/>
              </a:ext>
            </a:extLst>
          </p:cNvPr>
          <p:cNvSpPr/>
          <p:nvPr userDrawn="1"/>
        </p:nvSpPr>
        <p:spPr>
          <a:xfrm>
            <a:off x="0" y="-3457"/>
            <a:ext cx="12192000" cy="141966"/>
          </a:xfrm>
          <a:prstGeom prst="rect">
            <a:avLst/>
          </a:prstGeom>
          <a:solidFill>
            <a:srgbClr val="D91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5C1C6A10-DEA9-724D-A929-787EC1A84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5186" y="218566"/>
            <a:ext cx="6503858" cy="762153"/>
          </a:xfrm>
          <a:ln>
            <a:noFill/>
            <a:prstDash val="sysDash"/>
          </a:ln>
        </p:spPr>
        <p:txBody>
          <a:bodyPr anchor="ctr">
            <a:normAutofit/>
          </a:bodyPr>
          <a:lstStyle>
            <a:lvl1pPr algn="l">
              <a:defRPr sz="3600" b="1" cap="all" baseline="0">
                <a:solidFill>
                  <a:srgbClr val="174292"/>
                </a:solidFill>
                <a:latin typeface="+mj-lt"/>
                <a:ea typeface="Open Sans Semibold" charset="0"/>
                <a:cs typeface="Open Sans Semibold" charset="0"/>
              </a:defRPr>
            </a:lvl1pPr>
          </a:lstStyle>
          <a:p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5F68559-EFF3-4C4D-9E98-4222F79C99BC}"/>
              </a:ext>
            </a:extLst>
          </p:cNvPr>
          <p:cNvSpPr/>
          <p:nvPr userDrawn="1"/>
        </p:nvSpPr>
        <p:spPr>
          <a:xfrm>
            <a:off x="0" y="6405049"/>
            <a:ext cx="12192000" cy="466806"/>
          </a:xfrm>
          <a:prstGeom prst="rect">
            <a:avLst/>
          </a:prstGeom>
          <a:solidFill>
            <a:srgbClr val="D91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D9A7B0-1C58-6942-9AA7-0103CCDB6911}"/>
              </a:ext>
            </a:extLst>
          </p:cNvPr>
          <p:cNvSpPr txBox="1"/>
          <p:nvPr userDrawn="1"/>
        </p:nvSpPr>
        <p:spPr>
          <a:xfrm>
            <a:off x="193964" y="6451543"/>
            <a:ext cx="6354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0" dirty="0">
                <a:solidFill>
                  <a:schemeClr val="bg1"/>
                </a:solidFill>
              </a:rPr>
              <a:t>ИНСТИТУТ ЭКОНОМИКИ И ФИНАНСОВ РУТ (МИИТ)                    </a:t>
            </a:r>
            <a:r>
              <a:rPr lang="en-US" sz="1600" b="0" dirty="0">
                <a:solidFill>
                  <a:schemeClr val="bg1"/>
                </a:solidFill>
              </a:rPr>
              <a:t>miit-ief.ru</a:t>
            </a:r>
            <a:endParaRPr lang="ru-RU" sz="1600" b="0" dirty="0">
              <a:solidFill>
                <a:schemeClr val="bg1"/>
              </a:solidFill>
            </a:endParaRPr>
          </a:p>
        </p:txBody>
      </p:sp>
      <p:sp>
        <p:nvSpPr>
          <p:cNvPr id="42" name="Текст 25">
            <a:extLst>
              <a:ext uri="{FF2B5EF4-FFF2-40B4-BE49-F238E27FC236}">
                <a16:creationId xmlns:a16="http://schemas.microsoft.com/office/drawing/2014/main" id="{0161DAF0-CA7C-3243-824D-9CA6D2214B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7743" y="1873356"/>
            <a:ext cx="7530544" cy="500429"/>
          </a:xfrm>
          <a:ln>
            <a:noFill/>
            <a:prstDash val="sysDash"/>
          </a:ln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174293"/>
                </a:solidFill>
              </a:defRPr>
            </a:lvl1pPr>
          </a:lstStyle>
          <a:p>
            <a:r>
              <a:rPr lang="ru-RU" dirty="0"/>
              <a:t>Текст</a:t>
            </a:r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>
            <a:off x="4140000" y="259967"/>
            <a:ext cx="0" cy="638828"/>
          </a:xfrm>
          <a:prstGeom prst="line">
            <a:avLst/>
          </a:prstGeom>
          <a:ln>
            <a:solidFill>
              <a:srgbClr val="D9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10644434" y="6463202"/>
            <a:ext cx="1442622" cy="365125"/>
          </a:xfrm>
        </p:spPr>
        <p:txBody>
          <a:bodyPr/>
          <a:lstStyle>
            <a:lvl1pPr>
              <a:defRPr lang="ru-RU" sz="16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F717E07-C66C-6149-98B7-03ADCD069A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2052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с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4458E4B-3F3A-7F49-BA02-85B53833D5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1" b="6460"/>
          <a:stretch/>
        </p:blipFill>
        <p:spPr>
          <a:xfrm>
            <a:off x="0" y="0"/>
            <a:ext cx="12216680" cy="6862119"/>
          </a:xfrm>
          <a:prstGeom prst="rect">
            <a:avLst/>
          </a:prstGeom>
        </p:spPr>
      </p:pic>
      <p:sp>
        <p:nvSpPr>
          <p:cNvPr id="28" name="Прямоугольник с двумя скругленными соседними углами 27"/>
          <p:cNvSpPr/>
          <p:nvPr userDrawn="1"/>
        </p:nvSpPr>
        <p:spPr>
          <a:xfrm rot="16200000">
            <a:off x="7635705" y="611299"/>
            <a:ext cx="3013715" cy="6093125"/>
          </a:xfrm>
          <a:prstGeom prst="round2SameRect">
            <a:avLst/>
          </a:prstGeom>
          <a:solidFill>
            <a:srgbClr val="D91E00"/>
          </a:solidFill>
          <a:ln>
            <a:solidFill>
              <a:srgbClr val="D91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с двумя скругленными соседними углами 24"/>
          <p:cNvSpPr/>
          <p:nvPr userDrawn="1"/>
        </p:nvSpPr>
        <p:spPr>
          <a:xfrm rot="16200000">
            <a:off x="7635706" y="90686"/>
            <a:ext cx="3013715" cy="6093125"/>
          </a:xfrm>
          <a:prstGeom prst="round2SameRect">
            <a:avLst/>
          </a:prstGeom>
          <a:solidFill>
            <a:srgbClr val="D91E00"/>
          </a:solidFill>
          <a:ln>
            <a:solidFill>
              <a:srgbClr val="D91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5413390-260F-0F46-8FBB-0432BD7954AF}"/>
              </a:ext>
            </a:extLst>
          </p:cNvPr>
          <p:cNvCxnSpPr/>
          <p:nvPr userDrawn="1"/>
        </p:nvCxnSpPr>
        <p:spPr>
          <a:xfrm>
            <a:off x="10644434" y="5659666"/>
            <a:ext cx="0" cy="731203"/>
          </a:xfrm>
          <a:prstGeom prst="line">
            <a:avLst/>
          </a:prstGeom>
          <a:ln>
            <a:solidFill>
              <a:srgbClr val="1F499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6" y="5451273"/>
            <a:ext cx="1462494" cy="9313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" y="185003"/>
            <a:ext cx="3781472" cy="675262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 userDrawn="1"/>
        </p:nvCxnSpPr>
        <p:spPr>
          <a:xfrm flipH="1">
            <a:off x="0" y="898795"/>
            <a:ext cx="4140000" cy="0"/>
          </a:xfrm>
          <a:prstGeom prst="line">
            <a:avLst/>
          </a:prstGeom>
          <a:ln>
            <a:solidFill>
              <a:srgbClr val="F4F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9D9A7B0-1C58-6942-9AA7-0103CCDB6911}"/>
              </a:ext>
            </a:extLst>
          </p:cNvPr>
          <p:cNvSpPr txBox="1"/>
          <p:nvPr userDrawn="1"/>
        </p:nvSpPr>
        <p:spPr>
          <a:xfrm>
            <a:off x="193964" y="6451543"/>
            <a:ext cx="4610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0" dirty="0">
                <a:solidFill>
                  <a:schemeClr val="bg1"/>
                </a:solidFill>
              </a:rPr>
              <a:t>ИНСТИТУТ ЭКОНОМИКИ И ФИНАНСОВ РУТ (МИИТ)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5F68559-EFF3-4C4D-9E98-4222F79C99BC}"/>
              </a:ext>
            </a:extLst>
          </p:cNvPr>
          <p:cNvSpPr/>
          <p:nvPr userDrawn="1"/>
        </p:nvSpPr>
        <p:spPr>
          <a:xfrm>
            <a:off x="0" y="-3457"/>
            <a:ext cx="12192000" cy="141966"/>
          </a:xfrm>
          <a:prstGeom prst="rect">
            <a:avLst/>
          </a:prstGeom>
          <a:solidFill>
            <a:srgbClr val="D91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5F68559-EFF3-4C4D-9E98-4222F79C99BC}"/>
              </a:ext>
            </a:extLst>
          </p:cNvPr>
          <p:cNvSpPr/>
          <p:nvPr userDrawn="1"/>
        </p:nvSpPr>
        <p:spPr>
          <a:xfrm>
            <a:off x="0" y="6405049"/>
            <a:ext cx="12192000" cy="466806"/>
          </a:xfrm>
          <a:prstGeom prst="rect">
            <a:avLst/>
          </a:prstGeom>
          <a:solidFill>
            <a:srgbClr val="D91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D9A7B0-1C58-6942-9AA7-0103CCDB6911}"/>
              </a:ext>
            </a:extLst>
          </p:cNvPr>
          <p:cNvSpPr txBox="1"/>
          <p:nvPr userDrawn="1"/>
        </p:nvSpPr>
        <p:spPr>
          <a:xfrm>
            <a:off x="193964" y="6451543"/>
            <a:ext cx="6354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0" dirty="0">
                <a:solidFill>
                  <a:schemeClr val="bg1"/>
                </a:solidFill>
              </a:rPr>
              <a:t>ИНСТИТУТ ЭКОНОМИКИ И ФИНАНСОВ РУТ (МИИТ)                    </a:t>
            </a:r>
            <a:r>
              <a:rPr lang="en-US" sz="1600" b="0" dirty="0">
                <a:solidFill>
                  <a:schemeClr val="bg1"/>
                </a:solidFill>
              </a:rPr>
              <a:t>miit-ief.ru</a:t>
            </a:r>
            <a:endParaRPr lang="ru-RU" sz="1600" b="0" dirty="0">
              <a:solidFill>
                <a:schemeClr val="bg1"/>
              </a:solidFill>
            </a:endParaRPr>
          </a:p>
        </p:txBody>
      </p:sp>
      <p:sp>
        <p:nvSpPr>
          <p:cNvPr id="31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10644434" y="6463202"/>
            <a:ext cx="1442622" cy="365125"/>
          </a:xfrm>
        </p:spPr>
        <p:txBody>
          <a:bodyPr/>
          <a:lstStyle>
            <a:lvl1pPr>
              <a:defRPr lang="ru-RU" sz="16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F717E07-C66C-6149-98B7-03ADCD069AD7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>
            <a:off x="4140000" y="259967"/>
            <a:ext cx="0" cy="638828"/>
          </a:xfrm>
          <a:prstGeom prst="line">
            <a:avLst/>
          </a:prstGeom>
          <a:ln>
            <a:solidFill>
              <a:srgbClr val="D9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5C1C6A10-DEA9-724D-A929-787EC1A84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5186" y="218566"/>
            <a:ext cx="6503858" cy="762153"/>
          </a:xfrm>
          <a:ln>
            <a:noFill/>
            <a:prstDash val="sysDash"/>
          </a:ln>
        </p:spPr>
        <p:txBody>
          <a:bodyPr anchor="ctr">
            <a:normAutofit/>
          </a:bodyPr>
          <a:lstStyle>
            <a:lvl1pPr algn="l">
              <a:defRPr sz="3600" b="1" cap="all" baseline="0">
                <a:solidFill>
                  <a:srgbClr val="174292"/>
                </a:solidFill>
                <a:latin typeface="+mj-lt"/>
                <a:ea typeface="Open Sans Semibold" charset="0"/>
                <a:cs typeface="Open Sans Semibold" charset="0"/>
              </a:defRPr>
            </a:lvl1pPr>
          </a:lstStyle>
          <a:p>
            <a:endParaRPr lang="ru-RU" dirty="0"/>
          </a:p>
        </p:txBody>
      </p:sp>
      <p:sp>
        <p:nvSpPr>
          <p:cNvPr id="23" name="Текст 25">
            <a:extLst>
              <a:ext uri="{FF2B5EF4-FFF2-40B4-BE49-F238E27FC236}">
                <a16:creationId xmlns:a16="http://schemas.microsoft.com/office/drawing/2014/main" id="{0161DAF0-CA7C-3243-824D-9CA6D2214B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6785" y="2730517"/>
            <a:ext cx="5954643" cy="1768415"/>
          </a:xfrm>
          <a:ln>
            <a:noFill/>
            <a:prstDash val="sysDash"/>
          </a:ln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24" name="Текст 25">
            <a:extLst>
              <a:ext uri="{FF2B5EF4-FFF2-40B4-BE49-F238E27FC236}">
                <a16:creationId xmlns:a16="http://schemas.microsoft.com/office/drawing/2014/main" id="{0161DAF0-CA7C-3243-824D-9CA6D2214B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5610" y="1854607"/>
            <a:ext cx="5954643" cy="779631"/>
          </a:xfrm>
          <a:ln>
            <a:noFill/>
            <a:prstDash val="sysDash"/>
          </a:ln>
        </p:spPr>
        <p:txBody>
          <a:bodyPr>
            <a:norm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ФИО</a:t>
            </a:r>
          </a:p>
        </p:txBody>
      </p:sp>
      <p:sp>
        <p:nvSpPr>
          <p:cNvPr id="19" name="Текст 25">
            <a:extLst>
              <a:ext uri="{FF2B5EF4-FFF2-40B4-BE49-F238E27FC236}">
                <a16:creationId xmlns:a16="http://schemas.microsoft.com/office/drawing/2014/main" id="{0161DAF0-CA7C-3243-824D-9CA6D2214B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3712" y="1619547"/>
            <a:ext cx="5059681" cy="4525221"/>
          </a:xfrm>
          <a:ln>
            <a:noFill/>
            <a:prstDash val="sysDash"/>
          </a:ln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174293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3024858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FD9D-BFAC-43CE-9704-5F6A655F0DAA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9DF4-CCDA-481E-9105-7FA182A6D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865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FD9D-BFAC-43CE-9704-5F6A655F0DAA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9DF4-CCDA-481E-9105-7FA182A6D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292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FD9D-BFAC-43CE-9704-5F6A655F0DAA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9DF4-CCDA-481E-9105-7FA182A6D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403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FD9D-BFAC-43CE-9704-5F6A655F0DAA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9DF4-CCDA-481E-9105-7FA182A6D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12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FD9D-BFAC-43CE-9704-5F6A655F0DAA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9DF4-CCDA-481E-9105-7FA182A6D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53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FD9D-BFAC-43CE-9704-5F6A655F0DAA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9DF4-CCDA-481E-9105-7FA182A6D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21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FD9D-BFAC-43CE-9704-5F6A655F0DAA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9DF4-CCDA-481E-9105-7FA182A6D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883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FD9D-BFAC-43CE-9704-5F6A655F0DAA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9DF4-CCDA-481E-9105-7FA182A6D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216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0FD9D-BFAC-43CE-9704-5F6A655F0DAA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19DF4-CCDA-481E-9105-7FA182A6D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47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  <p:sldLayoutId id="2147483665" r:id="rId15"/>
    <p:sldLayoutId id="2147483667" r:id="rId16"/>
  </p:sldLayoutIdLst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8.png"/><Relationship Id="rId7" Type="http://schemas.openxmlformats.org/officeDocument/2006/relationships/image" Target="../media/image29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1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microsoft.com/office/2007/relationships/hdphoto" Target="../media/hdphoto2.wdp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microsoft.com/office/2007/relationships/hdphoto" Target="../media/hdphoto2.wdp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2.wdp"/><Relationship Id="rId7" Type="http://schemas.openxmlformats.org/officeDocument/2006/relationships/image" Target="../media/image5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0970" y="2747157"/>
            <a:ext cx="10752182" cy="1000654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Институт экономики и финансов  РУТ (МИИТ)</a:t>
            </a:r>
          </a:p>
        </p:txBody>
      </p:sp>
    </p:spTree>
    <p:extLst>
      <p:ext uri="{BB962C8B-B14F-4D97-AF65-F5344CB8AC3E}">
        <p14:creationId xmlns:p14="http://schemas.microsoft.com/office/powerpoint/2010/main" val="1145976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4428">
        <p14:prism isContent="1"/>
      </p:transition>
    </mc:Choice>
    <mc:Fallback>
      <p:transition spd="med" advTm="4428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Наши преимущества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6" y="5451273"/>
            <a:ext cx="1462494" cy="93135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5413390-260F-0F46-8FBB-0432BD7954AF}"/>
              </a:ext>
            </a:extLst>
          </p:cNvPr>
          <p:cNvCxnSpPr/>
          <p:nvPr/>
        </p:nvCxnSpPr>
        <p:spPr>
          <a:xfrm>
            <a:off x="10644434" y="5659666"/>
            <a:ext cx="0" cy="731203"/>
          </a:xfrm>
          <a:prstGeom prst="line">
            <a:avLst/>
          </a:prstGeom>
          <a:ln>
            <a:solidFill>
              <a:srgbClr val="1F499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34977" y="1095469"/>
            <a:ext cx="11054281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AutoNum type="arabicPeriod"/>
            </a:pPr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Более чем 85-летний опыт подготовки успешных профессионалов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AutoNum type="arabicPeriod"/>
            </a:pPr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Мощной профессорско-преподавательский состав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AutoNum type="arabicPeriod"/>
            </a:pPr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Наличие бюджетной и платной форм обучения 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AutoNum type="arabicPeriod"/>
            </a:pPr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Возможность прохождения производственной практики на предприятиях отрасли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AutoNum type="arabicPeriod"/>
            </a:pPr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Возможность изучения нескольких иностранных языков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AutoNum type="arabicPeriod"/>
            </a:pPr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Возможность участия в зарубежных практиках и стажировках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AutoNum type="arabicPeriod"/>
            </a:pPr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Возможность защиты двойного диплома в зарубежных ВУЗах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AutoNum type="arabicPeriod"/>
            </a:pPr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Уверенность в трудоустройстве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AutoNum type="arabicPeriod"/>
            </a:pPr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Возможность раскрытия внутреннего потенциала и творческих возможностей в молодежных организациях института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AutoNum type="arabicPeriod"/>
            </a:pPr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Получение образования в рамках удобного учебного расписания, совмещая работу и учебу</a:t>
            </a:r>
          </a:p>
          <a:p>
            <a:pPr marL="342900" indent="-342900">
              <a:buClr>
                <a:srgbClr val="FF0000"/>
              </a:buClr>
              <a:buAutoNum type="arabicPeriod"/>
            </a:pPr>
            <a:endParaRPr lang="ru-RU" sz="23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Clr>
                <a:srgbClr val="FF0000"/>
              </a:buClr>
              <a:buAutoNum type="arabicPeriod"/>
            </a:pPr>
            <a:endParaRPr lang="ru-RU" sz="23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0000"/>
              </a:buClr>
            </a:pPr>
            <a:endParaRPr lang="ru-RU" sz="23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90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8326">
        <p14:prism isContent="1"/>
      </p:transition>
    </mc:Choice>
    <mc:Fallback>
      <p:transition spd="med" advTm="8326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8" b="14445"/>
          <a:stretch/>
        </p:blipFill>
        <p:spPr>
          <a:xfrm>
            <a:off x="270983" y="870161"/>
            <a:ext cx="5604716" cy="2573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225185" y="218566"/>
            <a:ext cx="7577347" cy="762153"/>
          </a:xfrm>
        </p:spPr>
        <p:txBody>
          <a:bodyPr>
            <a:normAutofit/>
          </a:bodyPr>
          <a:lstStyle/>
          <a:p>
            <a:r>
              <a:rPr lang="ru-RU" dirty="0"/>
              <a:t>Образование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6" y="5451273"/>
            <a:ext cx="1462494" cy="931358"/>
          </a:xfrm>
          <a:prstGeom prst="rect">
            <a:avLst/>
          </a:prstGeom>
        </p:spPr>
      </p:pic>
      <p:sp>
        <p:nvSpPr>
          <p:cNvPr id="11" name="Текст 10"/>
          <p:cNvSpPr txBox="1">
            <a:spLocks/>
          </p:cNvSpPr>
          <p:nvPr/>
        </p:nvSpPr>
        <p:spPr>
          <a:xfrm>
            <a:off x="343410" y="2667659"/>
            <a:ext cx="5412387" cy="701441"/>
          </a:xfrm>
          <a:prstGeom prst="rect">
            <a:avLst/>
          </a:prstGeom>
          <a:solidFill>
            <a:srgbClr val="D91E00">
              <a:alpha val="7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cap="all" dirty="0" err="1">
                <a:solidFill>
                  <a:schemeClr val="bg1"/>
                </a:solidFill>
              </a:rPr>
              <a:t>Бакалавриат</a:t>
            </a:r>
            <a:r>
              <a:rPr lang="ru-RU" sz="2000" cap="all" dirty="0">
                <a:solidFill>
                  <a:schemeClr val="bg1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cap="all" dirty="0">
                <a:solidFill>
                  <a:schemeClr val="bg1"/>
                </a:solidFill>
              </a:rPr>
              <a:t>Срок обучения: 4 года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cap="all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5413390-260F-0F46-8FBB-0432BD7954AF}"/>
              </a:ext>
            </a:extLst>
          </p:cNvPr>
          <p:cNvCxnSpPr/>
          <p:nvPr/>
        </p:nvCxnSpPr>
        <p:spPr>
          <a:xfrm>
            <a:off x="10644434" y="5659666"/>
            <a:ext cx="0" cy="731203"/>
          </a:xfrm>
          <a:prstGeom prst="line">
            <a:avLst/>
          </a:prstGeom>
          <a:ln>
            <a:solidFill>
              <a:srgbClr val="1F499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143"/>
          <a:stretch/>
        </p:blipFill>
        <p:spPr>
          <a:xfrm>
            <a:off x="6325150" y="796691"/>
            <a:ext cx="5667041" cy="2619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 10"/>
          <p:cNvSpPr txBox="1">
            <a:spLocks/>
          </p:cNvSpPr>
          <p:nvPr/>
        </p:nvSpPr>
        <p:spPr>
          <a:xfrm>
            <a:off x="6406633" y="2716567"/>
            <a:ext cx="5480568" cy="652533"/>
          </a:xfrm>
          <a:prstGeom prst="rect">
            <a:avLst/>
          </a:prstGeom>
          <a:solidFill>
            <a:srgbClr val="D91E00">
              <a:alpha val="7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cap="all" dirty="0">
                <a:solidFill>
                  <a:schemeClr val="bg1"/>
                </a:solidFill>
              </a:rPr>
              <a:t>Магистратура</a:t>
            </a:r>
            <a:endParaRPr lang="ru-RU" cap="all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t="2179" r="-629" b="9837"/>
          <a:stretch/>
        </p:blipFill>
        <p:spPr>
          <a:xfrm>
            <a:off x="267727" y="3526328"/>
            <a:ext cx="5645717" cy="2593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Текст 10"/>
          <p:cNvSpPr txBox="1">
            <a:spLocks/>
          </p:cNvSpPr>
          <p:nvPr/>
        </p:nvSpPr>
        <p:spPr>
          <a:xfrm>
            <a:off x="301925" y="5662002"/>
            <a:ext cx="5453872" cy="669554"/>
          </a:xfrm>
          <a:prstGeom prst="rect">
            <a:avLst/>
          </a:prstGeom>
          <a:solidFill>
            <a:srgbClr val="D91E00">
              <a:alpha val="7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cap="all" dirty="0">
                <a:solidFill>
                  <a:schemeClr val="bg1"/>
                </a:solidFill>
              </a:rPr>
              <a:t>Дистанционное обучение - доступное 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cap="all" dirty="0">
                <a:solidFill>
                  <a:schemeClr val="bg1"/>
                </a:solidFill>
              </a:rPr>
              <a:t>комфортное образование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2" b="15261"/>
          <a:stretch/>
        </p:blipFill>
        <p:spPr>
          <a:xfrm>
            <a:off x="6325150" y="3485896"/>
            <a:ext cx="5595650" cy="2634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Текст 10"/>
          <p:cNvSpPr txBox="1">
            <a:spLocks/>
          </p:cNvSpPr>
          <p:nvPr/>
        </p:nvSpPr>
        <p:spPr>
          <a:xfrm>
            <a:off x="6427961" y="5679023"/>
            <a:ext cx="5459240" cy="652533"/>
          </a:xfrm>
          <a:prstGeom prst="rect">
            <a:avLst/>
          </a:prstGeom>
          <a:solidFill>
            <a:srgbClr val="D91E00">
              <a:alpha val="7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cap="all" dirty="0">
                <a:solidFill>
                  <a:schemeClr val="bg1"/>
                </a:solidFill>
              </a:rPr>
              <a:t>Аспирантура - ключевой этап подготовки научных и научно-педагогических кадров</a:t>
            </a:r>
          </a:p>
        </p:txBody>
      </p:sp>
    </p:spTree>
    <p:extLst>
      <p:ext uri="{BB962C8B-B14F-4D97-AF65-F5344CB8AC3E}">
        <p14:creationId xmlns:p14="http://schemas.microsoft.com/office/powerpoint/2010/main" val="371128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7143">
        <p14:prism isContent="1"/>
      </p:transition>
    </mc:Choice>
    <mc:Fallback>
      <p:transition spd="med" advTm="7143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Дополнительное образование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6" y="5451273"/>
            <a:ext cx="1462494" cy="93135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5413390-260F-0F46-8FBB-0432BD7954AF}"/>
              </a:ext>
            </a:extLst>
          </p:cNvPr>
          <p:cNvCxnSpPr/>
          <p:nvPr/>
        </p:nvCxnSpPr>
        <p:spPr>
          <a:xfrm>
            <a:off x="10644434" y="5659666"/>
            <a:ext cx="0" cy="731203"/>
          </a:xfrm>
          <a:prstGeom prst="line">
            <a:avLst/>
          </a:prstGeom>
          <a:ln>
            <a:solidFill>
              <a:srgbClr val="1F499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5089"/>
          <a:stretch/>
        </p:blipFill>
        <p:spPr>
          <a:xfrm flipH="1">
            <a:off x="322215" y="1281035"/>
            <a:ext cx="9117059" cy="5101596"/>
          </a:xfrm>
          <a:prstGeom prst="rect">
            <a:avLst/>
          </a:prstGeom>
        </p:spPr>
      </p:pic>
      <p:sp>
        <p:nvSpPr>
          <p:cNvPr id="9" name="Прямоугольник с двумя скругленными соседними углами 8"/>
          <p:cNvSpPr/>
          <p:nvPr/>
        </p:nvSpPr>
        <p:spPr>
          <a:xfrm rot="16200000">
            <a:off x="7541058" y="-235101"/>
            <a:ext cx="2409167" cy="6670883"/>
          </a:xfrm>
          <a:prstGeom prst="round2SameRect">
            <a:avLst/>
          </a:prstGeom>
          <a:solidFill>
            <a:srgbClr val="D91E00"/>
          </a:solidFill>
          <a:ln>
            <a:solidFill>
              <a:srgbClr val="D91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581649" y="1946178"/>
            <a:ext cx="65963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cap="all" dirty="0">
                <a:solidFill>
                  <a:schemeClr val="bg1"/>
                </a:solidFill>
              </a:rPr>
              <a:t>Второе высшее </a:t>
            </a:r>
          </a:p>
          <a:p>
            <a:endParaRPr lang="ru-RU" sz="2400" cap="all" dirty="0">
              <a:solidFill>
                <a:schemeClr val="bg1"/>
              </a:solidFill>
            </a:endParaRPr>
          </a:p>
          <a:p>
            <a:r>
              <a:rPr lang="ru-RU" sz="2400" cap="all" dirty="0">
                <a:solidFill>
                  <a:schemeClr val="bg1"/>
                </a:solidFill>
              </a:rPr>
              <a:t>Программы повышения квалификации</a:t>
            </a:r>
          </a:p>
          <a:p>
            <a:endParaRPr lang="ru-RU" sz="2400" cap="all" dirty="0">
              <a:solidFill>
                <a:schemeClr val="bg1"/>
              </a:solidFill>
            </a:endParaRPr>
          </a:p>
          <a:p>
            <a:r>
              <a:rPr lang="ru-RU" sz="2400" cap="all" dirty="0">
                <a:solidFill>
                  <a:schemeClr val="bg1"/>
                </a:solidFill>
              </a:rPr>
              <a:t>программы </a:t>
            </a:r>
            <a:r>
              <a:rPr lang="en-US" sz="2400" cap="all" dirty="0">
                <a:solidFill>
                  <a:schemeClr val="bg1"/>
                </a:solidFill>
              </a:rPr>
              <a:t>master of business administration</a:t>
            </a:r>
            <a:endParaRPr lang="ru-RU" sz="2400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00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4465">
        <p14:prism isContent="1"/>
      </p:transition>
    </mc:Choice>
    <mc:Fallback>
      <p:transition spd="med" advTm="4465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7" b="8879"/>
          <a:stretch/>
        </p:blipFill>
        <p:spPr>
          <a:xfrm>
            <a:off x="271604" y="980719"/>
            <a:ext cx="5547287" cy="2504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225185" y="218566"/>
            <a:ext cx="7577347" cy="762153"/>
          </a:xfrm>
        </p:spPr>
        <p:txBody>
          <a:bodyPr>
            <a:normAutofit fontScale="90000"/>
          </a:bodyPr>
          <a:lstStyle/>
          <a:p>
            <a:r>
              <a:rPr lang="ru-RU" dirty="0"/>
              <a:t>Современные образовательные технологии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6" y="5451273"/>
            <a:ext cx="1462494" cy="931358"/>
          </a:xfrm>
          <a:prstGeom prst="rect">
            <a:avLst/>
          </a:prstGeom>
        </p:spPr>
      </p:pic>
      <p:sp>
        <p:nvSpPr>
          <p:cNvPr id="11" name="Текст 10"/>
          <p:cNvSpPr txBox="1">
            <a:spLocks/>
          </p:cNvSpPr>
          <p:nvPr/>
        </p:nvSpPr>
        <p:spPr>
          <a:xfrm>
            <a:off x="322274" y="2737823"/>
            <a:ext cx="5445945" cy="691177"/>
          </a:xfrm>
          <a:prstGeom prst="rect">
            <a:avLst/>
          </a:prstGeom>
          <a:solidFill>
            <a:srgbClr val="D91E00">
              <a:alpha val="7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cap="all" dirty="0" err="1">
                <a:solidFill>
                  <a:schemeClr val="bg1"/>
                </a:solidFill>
              </a:rPr>
              <a:t>Jalinga</a:t>
            </a:r>
            <a:r>
              <a:rPr lang="ru-RU" sz="2200" cap="all" dirty="0">
                <a:solidFill>
                  <a:schemeClr val="bg1"/>
                </a:solidFill>
              </a:rPr>
              <a:t> - программное обеспечение для записи </a:t>
            </a:r>
            <a:r>
              <a:rPr lang="ru-RU" sz="2200" cap="all" dirty="0" err="1">
                <a:solidFill>
                  <a:schemeClr val="bg1"/>
                </a:solidFill>
              </a:rPr>
              <a:t>видеолекций</a:t>
            </a:r>
            <a:endParaRPr lang="ru-RU" sz="2200" cap="all" dirty="0">
              <a:solidFill>
                <a:schemeClr val="bg1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5413390-260F-0F46-8FBB-0432BD7954AF}"/>
              </a:ext>
            </a:extLst>
          </p:cNvPr>
          <p:cNvCxnSpPr/>
          <p:nvPr/>
        </p:nvCxnSpPr>
        <p:spPr>
          <a:xfrm>
            <a:off x="10644434" y="5659666"/>
            <a:ext cx="0" cy="731203"/>
          </a:xfrm>
          <a:prstGeom prst="line">
            <a:avLst/>
          </a:prstGeom>
          <a:ln>
            <a:solidFill>
              <a:srgbClr val="1F499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1" t="22771" r="1121" b="10084"/>
          <a:stretch/>
        </p:blipFill>
        <p:spPr>
          <a:xfrm>
            <a:off x="230904" y="3603279"/>
            <a:ext cx="5606858" cy="257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Текст 10"/>
          <p:cNvSpPr txBox="1">
            <a:spLocks/>
          </p:cNvSpPr>
          <p:nvPr/>
        </p:nvSpPr>
        <p:spPr>
          <a:xfrm>
            <a:off x="301925" y="5662002"/>
            <a:ext cx="5466294" cy="652533"/>
          </a:xfrm>
          <a:prstGeom prst="rect">
            <a:avLst/>
          </a:prstGeom>
          <a:solidFill>
            <a:srgbClr val="D91E00">
              <a:alpha val="7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cap="all" dirty="0">
                <a:solidFill>
                  <a:schemeClr val="bg1"/>
                </a:solidFill>
              </a:rPr>
              <a:t>Системы </a:t>
            </a:r>
            <a:r>
              <a:rPr lang="en-US" sz="2400" cap="all" dirty="0">
                <a:solidFill>
                  <a:schemeClr val="bg1"/>
                </a:solidFill>
              </a:rPr>
              <a:t>3d </a:t>
            </a:r>
            <a:r>
              <a:rPr lang="ru-RU" sz="2400" cap="all" dirty="0">
                <a:solidFill>
                  <a:schemeClr val="bg1"/>
                </a:solidFill>
              </a:rPr>
              <a:t>визуализации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9"/>
          <a:stretch/>
        </p:blipFill>
        <p:spPr>
          <a:xfrm>
            <a:off x="6009136" y="840509"/>
            <a:ext cx="6182864" cy="4206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Текст 10"/>
          <p:cNvSpPr txBox="1">
            <a:spLocks/>
          </p:cNvSpPr>
          <p:nvPr/>
        </p:nvSpPr>
        <p:spPr>
          <a:xfrm>
            <a:off x="6273232" y="4892911"/>
            <a:ext cx="5613967" cy="1209125"/>
          </a:xfrm>
          <a:prstGeom prst="rect">
            <a:avLst/>
          </a:prstGeom>
          <a:solidFill>
            <a:srgbClr val="D91E00">
              <a:alpha val="7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cap="all" dirty="0" err="1">
                <a:solidFill>
                  <a:schemeClr val="bg1"/>
                </a:solidFill>
              </a:rPr>
              <a:t>Моос</a:t>
            </a:r>
            <a:r>
              <a:rPr lang="ru-RU" sz="2200" cap="all" dirty="0">
                <a:solidFill>
                  <a:schemeClr val="bg1"/>
                </a:solidFill>
              </a:rPr>
              <a:t> (</a:t>
            </a:r>
            <a:r>
              <a:rPr lang="en-US" sz="2200" cap="all" dirty="0">
                <a:solidFill>
                  <a:schemeClr val="bg1"/>
                </a:solidFill>
              </a:rPr>
              <a:t>Massive open online courses) </a:t>
            </a:r>
            <a:r>
              <a:rPr lang="ru-RU" sz="2200" cap="all" dirty="0">
                <a:solidFill>
                  <a:schemeClr val="bg1"/>
                </a:solidFill>
              </a:rPr>
              <a:t>Массовый открытый онлайн КУРС, РАЗМЕЩЁННЫЙ НА ПОРТАЛЕ ОТКРЫТОГО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45024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5142">
        <p14:prism isContent="1"/>
      </p:transition>
    </mc:Choice>
    <mc:Fallback>
      <p:transition spd="med" advTm="5142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" t="12477" r="16832" b="18387"/>
          <a:stretch/>
        </p:blipFill>
        <p:spPr>
          <a:xfrm>
            <a:off x="373930" y="1250090"/>
            <a:ext cx="5762088" cy="347580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225185" y="218566"/>
            <a:ext cx="7577347" cy="762153"/>
          </a:xfrm>
        </p:spPr>
        <p:txBody>
          <a:bodyPr>
            <a:normAutofit/>
          </a:bodyPr>
          <a:lstStyle/>
          <a:p>
            <a:r>
              <a:rPr lang="ru-RU" dirty="0"/>
              <a:t>Научная деятельность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6" y="5451273"/>
            <a:ext cx="1462494" cy="931358"/>
          </a:xfrm>
          <a:prstGeom prst="rect">
            <a:avLst/>
          </a:prstGeom>
        </p:spPr>
      </p:pic>
      <p:sp>
        <p:nvSpPr>
          <p:cNvPr id="11" name="Текст 10"/>
          <p:cNvSpPr txBox="1">
            <a:spLocks/>
          </p:cNvSpPr>
          <p:nvPr/>
        </p:nvSpPr>
        <p:spPr>
          <a:xfrm>
            <a:off x="373930" y="4725899"/>
            <a:ext cx="5762088" cy="773511"/>
          </a:xfrm>
          <a:prstGeom prst="rect">
            <a:avLst/>
          </a:prstGeom>
          <a:solidFill>
            <a:srgbClr val="D91E00">
              <a:alpha val="7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cap="all" dirty="0">
                <a:solidFill>
                  <a:schemeClr val="bg1"/>
                </a:solidFill>
              </a:rPr>
              <a:t>В </a:t>
            </a:r>
            <a:r>
              <a:rPr lang="ru-RU" sz="2000" cap="all" dirty="0" err="1">
                <a:solidFill>
                  <a:schemeClr val="bg1"/>
                </a:solidFill>
              </a:rPr>
              <a:t>иэф</a:t>
            </a:r>
            <a:r>
              <a:rPr lang="ru-RU" sz="2000" cap="all" dirty="0">
                <a:solidFill>
                  <a:schemeClr val="bg1"/>
                </a:solidFill>
              </a:rPr>
              <a:t> регулярно проводятся национальные и международные научные конференции 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5413390-260F-0F46-8FBB-0432BD7954AF}"/>
              </a:ext>
            </a:extLst>
          </p:cNvPr>
          <p:cNvCxnSpPr/>
          <p:nvPr/>
        </p:nvCxnSpPr>
        <p:spPr>
          <a:xfrm>
            <a:off x="10644434" y="5659666"/>
            <a:ext cx="0" cy="731203"/>
          </a:xfrm>
          <a:prstGeom prst="line">
            <a:avLst/>
          </a:prstGeom>
          <a:ln>
            <a:solidFill>
              <a:srgbClr val="1F499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2801116"/>
              </p:ext>
            </p:extLst>
          </p:nvPr>
        </p:nvGraphicFramePr>
        <p:xfrm>
          <a:off x="6473228" y="1404503"/>
          <a:ext cx="5410785" cy="3321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45571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7384">
        <p14:prism isContent="1"/>
      </p:transition>
    </mc:Choice>
    <mc:Fallback>
      <p:transition spd="med" advTm="7384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225185" y="218566"/>
            <a:ext cx="7577347" cy="762153"/>
          </a:xfrm>
        </p:spPr>
        <p:txBody>
          <a:bodyPr>
            <a:normAutofit/>
          </a:bodyPr>
          <a:lstStyle/>
          <a:p>
            <a:r>
              <a:rPr lang="ru-RU" dirty="0"/>
              <a:t>Студенческое Научное общество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6" y="5451273"/>
            <a:ext cx="1462494" cy="93135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5413390-260F-0F46-8FBB-0432BD7954AF}"/>
              </a:ext>
            </a:extLst>
          </p:cNvPr>
          <p:cNvCxnSpPr/>
          <p:nvPr/>
        </p:nvCxnSpPr>
        <p:spPr>
          <a:xfrm>
            <a:off x="10644434" y="5659666"/>
            <a:ext cx="0" cy="731203"/>
          </a:xfrm>
          <a:prstGeom prst="line">
            <a:avLst/>
          </a:prstGeom>
          <a:ln>
            <a:solidFill>
              <a:srgbClr val="1F499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85D5FD5-7E0F-044D-9BBE-7EB1A9DF2BDE}"/>
              </a:ext>
            </a:extLst>
          </p:cNvPr>
          <p:cNvSpPr txBox="1"/>
          <p:nvPr/>
        </p:nvSpPr>
        <p:spPr>
          <a:xfrm>
            <a:off x="3317050" y="5189074"/>
            <a:ext cx="3493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cs typeface="Arial" panose="020B0604020202020204" pitchFamily="34" charset="0"/>
              </a:rPr>
              <a:t>Студенческие</a:t>
            </a:r>
            <a:r>
              <a:rPr lang="ru-RU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ru-RU" sz="2400" dirty="0">
                <a:solidFill>
                  <a:prstClr val="black"/>
                </a:solidFill>
                <a:cs typeface="Arial" panose="020B0604020202020204" pitchFamily="34" charset="0"/>
              </a:rPr>
              <a:t>журналы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9AF962F-EDD6-074A-83E7-20A2183A9E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219" y="4917013"/>
            <a:ext cx="991698" cy="138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40F3FB-AE85-C84A-B093-3FFF3C06D8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216">
            <a:off x="6313941" y="4889154"/>
            <a:ext cx="992242" cy="1392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https://pp.userapi.com/c851120/v851120473/5334e/zAfOBvN4kj4.jpg"/>
          <p:cNvPicPr/>
          <p:nvPr/>
        </p:nvPicPr>
        <p:blipFill rotWithShape="1">
          <a:blip r:embed="rId6" cstate="print"/>
          <a:srcRect t="5148" b="4529"/>
          <a:stretch/>
        </p:blipFill>
        <p:spPr bwMode="auto">
          <a:xfrm>
            <a:off x="203502" y="1233829"/>
            <a:ext cx="1928938" cy="5068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2227625" y="1218309"/>
            <a:ext cx="9773146" cy="353750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945976" y="3638483"/>
            <a:ext cx="20089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Фестиваль учебных</a:t>
            </a:r>
          </a:p>
          <a:p>
            <a:pPr marL="457200" indent="-457200"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видеофильмов</a:t>
            </a:r>
          </a:p>
          <a:p>
            <a:pPr marL="457200" indent="-457200" algn="ctr"/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Vidfest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457200" indent="-457200"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14 команд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8831342" y="1300692"/>
            <a:ext cx="3081173" cy="2301077"/>
            <a:chOff x="7975111" y="1444974"/>
            <a:chExt cx="3233573" cy="2386324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7975111" y="1444974"/>
              <a:ext cx="3233573" cy="238632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B9C1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7" name="Группа 26"/>
            <p:cNvGrpSpPr/>
            <p:nvPr/>
          </p:nvGrpSpPr>
          <p:grpSpPr>
            <a:xfrm>
              <a:off x="8075004" y="1618884"/>
              <a:ext cx="3056702" cy="2047164"/>
              <a:chOff x="8166538" y="1610435"/>
              <a:chExt cx="3056702" cy="2047164"/>
            </a:xfrm>
          </p:grpSpPr>
          <p:pic>
            <p:nvPicPr>
              <p:cNvPr id="28" name="Picture 4" descr="https://sun9-17.userapi.com/c846521/v846521076/104006/haHcQAbvvzU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166538" y="1612224"/>
                <a:ext cx="1516163" cy="1010381"/>
              </a:xfrm>
              <a:prstGeom prst="rect">
                <a:avLst/>
              </a:prstGeom>
              <a:noFill/>
            </p:spPr>
          </p:pic>
          <p:pic>
            <p:nvPicPr>
              <p:cNvPr id="29" name="Picture 6" descr="https://sun9-36.userapi.com/c846521/v846521076/104022/1nhyv5_7VW4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9707748" y="1610435"/>
                <a:ext cx="1515492" cy="1009933"/>
              </a:xfrm>
              <a:prstGeom prst="rect">
                <a:avLst/>
              </a:prstGeom>
              <a:noFill/>
            </p:spPr>
          </p:pic>
          <p:pic>
            <p:nvPicPr>
              <p:cNvPr id="30" name="Picture 2" descr="https://sun9-28.userapi.com/c852128/v852128859/1ef04b/nn5ID5ak6Kw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8170637" y="2642486"/>
                <a:ext cx="1522378" cy="1014522"/>
              </a:xfrm>
              <a:prstGeom prst="rect">
                <a:avLst/>
              </a:prstGeom>
              <a:noFill/>
            </p:spPr>
          </p:pic>
          <p:pic>
            <p:nvPicPr>
              <p:cNvPr id="31" name="Picture 10" descr="https://sun9-72.userapi.com/c852128/v852128859/1ef087/GQWCGRvH8Bs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9720972" y="2664175"/>
                <a:ext cx="1490719" cy="993424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32" name="Прямоугольник 31"/>
          <p:cNvSpPr/>
          <p:nvPr/>
        </p:nvSpPr>
        <p:spPr>
          <a:xfrm>
            <a:off x="9020428" y="3678600"/>
            <a:ext cx="29803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Экономический</a:t>
            </a:r>
          </a:p>
          <a:p>
            <a:pPr marL="457200" indent="-457200"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диктант</a:t>
            </a:r>
          </a:p>
          <a:p>
            <a:pPr marL="457200" indent="-457200"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2019</a:t>
            </a:r>
          </a:p>
          <a:p>
            <a:pPr marL="457200" indent="-457200"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382 участника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307076" y="3675431"/>
            <a:ext cx="1642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Кейс-турнир</a:t>
            </a:r>
          </a:p>
          <a:p>
            <a:pPr marL="457200" indent="-457200"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IEF CUP</a:t>
            </a:r>
          </a:p>
          <a:p>
            <a:pPr marL="457200" indent="-457200"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300 участников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5566194" y="1283340"/>
            <a:ext cx="3081173" cy="2301077"/>
            <a:chOff x="4347330" y="1379753"/>
            <a:chExt cx="3233573" cy="2386324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347330" y="1379753"/>
              <a:ext cx="3233573" cy="238632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B9C1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Изображение выглядит как человек, здание, внутренний, люди&#10;&#10;Автоматически созданное описание">
              <a:extLst>
                <a:ext uri="{FF2B5EF4-FFF2-40B4-BE49-F238E27FC236}">
                  <a16:creationId xmlns:a16="http://schemas.microsoft.com/office/drawing/2014/main" id="{C9852513-5B01-A040-AE26-B8E75F15A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41" r="30009"/>
            <a:stretch>
              <a:fillRect/>
            </a:stretch>
          </p:blipFill>
          <p:spPr>
            <a:xfrm>
              <a:off x="5870087" y="1698938"/>
              <a:ext cx="1621596" cy="1888280"/>
            </a:xfrm>
            <a:prstGeom prst="rect">
              <a:avLst/>
            </a:prstGeom>
          </p:spPr>
        </p:pic>
        <p:pic>
          <p:nvPicPr>
            <p:cNvPr id="36" name="Рисунок 35" descr="Объявление Битва Банков 2019-2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10185" y="1695355"/>
              <a:ext cx="1418898" cy="1891863"/>
            </a:xfrm>
            <a:prstGeom prst="rect">
              <a:avLst/>
            </a:prstGeom>
          </p:spPr>
        </p:pic>
      </p:grpSp>
      <p:sp>
        <p:nvSpPr>
          <p:cNvPr id="37" name="Прямоугольник 36"/>
          <p:cNvSpPr/>
          <p:nvPr/>
        </p:nvSpPr>
        <p:spPr>
          <a:xfrm>
            <a:off x="5293613" y="3657851"/>
            <a:ext cx="20089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Битва банков</a:t>
            </a:r>
          </a:p>
          <a:p>
            <a:pPr marL="457200" indent="-457200"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при поддержке</a:t>
            </a:r>
          </a:p>
          <a:p>
            <a:pPr marL="457200" indent="-457200"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ВТБ и МТС Банк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301046" y="1300693"/>
            <a:ext cx="3081173" cy="2301077"/>
            <a:chOff x="697801" y="1448940"/>
            <a:chExt cx="3233573" cy="2386324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697801" y="1448940"/>
              <a:ext cx="3233573" cy="238632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B9C1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Изображение выглядит как внутренний, пол, стол, человек&#10;&#10;Автоматически созданное описание">
              <a:extLst>
                <a:ext uri="{FF2B5EF4-FFF2-40B4-BE49-F238E27FC236}">
                  <a16:creationId xmlns:a16="http://schemas.microsoft.com/office/drawing/2014/main" id="{622E3B3F-8159-B14D-BB9C-EF8D1246D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33" t="19209" r="22604"/>
            <a:stretch/>
          </p:blipFill>
          <p:spPr>
            <a:xfrm>
              <a:off x="775568" y="1691695"/>
              <a:ext cx="1563352" cy="1863994"/>
            </a:xfrm>
            <a:prstGeom prst="rect">
              <a:avLst/>
            </a:prstGeom>
          </p:spPr>
        </p:pic>
        <p:pic>
          <p:nvPicPr>
            <p:cNvPr id="38" name="Рисунок 37" descr="IMG_4359.JPG"/>
            <p:cNvPicPr>
              <a:picLocks noChangeAspect="1"/>
            </p:cNvPicPr>
            <p:nvPr/>
          </p:nvPicPr>
          <p:blipFill>
            <a:blip r:embed="rId14" cstate="print"/>
            <a:srcRect r="19835"/>
            <a:stretch>
              <a:fillRect/>
            </a:stretch>
          </p:blipFill>
          <p:spPr>
            <a:xfrm>
              <a:off x="2383042" y="1679594"/>
              <a:ext cx="1463139" cy="1939158"/>
            </a:xfrm>
            <a:prstGeom prst="rect">
              <a:avLst/>
            </a:prstGeom>
          </p:spPr>
        </p:pic>
      </p:grpSp>
      <p:sp>
        <p:nvSpPr>
          <p:cNvPr id="39" name="Прямоугольник 38"/>
          <p:cNvSpPr/>
          <p:nvPr/>
        </p:nvSpPr>
        <p:spPr>
          <a:xfrm>
            <a:off x="3878981" y="3667787"/>
            <a:ext cx="16783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Поезда без</a:t>
            </a:r>
          </a:p>
          <a:p>
            <a:pPr marL="457200" indent="-457200"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потерь</a:t>
            </a:r>
          </a:p>
          <a:p>
            <a:pPr marL="457200" indent="-457200"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LEAN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310901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7918">
        <p14:prism isContent="1"/>
      </p:transition>
    </mc:Choice>
    <mc:Fallback>
      <p:transition spd="med" advTm="7918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225185" y="218566"/>
            <a:ext cx="6679881" cy="762153"/>
          </a:xfrm>
        </p:spPr>
        <p:txBody>
          <a:bodyPr>
            <a:normAutofit fontScale="90000"/>
          </a:bodyPr>
          <a:lstStyle/>
          <a:p>
            <a:r>
              <a:rPr lang="ru-RU" dirty="0"/>
              <a:t>Международное сотрудничество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6" y="5451273"/>
            <a:ext cx="1462494" cy="93135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5413390-260F-0F46-8FBB-0432BD7954AF}"/>
              </a:ext>
            </a:extLst>
          </p:cNvPr>
          <p:cNvCxnSpPr/>
          <p:nvPr/>
        </p:nvCxnSpPr>
        <p:spPr>
          <a:xfrm>
            <a:off x="10644434" y="5659666"/>
            <a:ext cx="0" cy="731203"/>
          </a:xfrm>
          <a:prstGeom prst="line">
            <a:avLst/>
          </a:prstGeom>
          <a:ln>
            <a:solidFill>
              <a:srgbClr val="1F499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" t="25270" r="416" b="18719"/>
          <a:stretch/>
        </p:blipFill>
        <p:spPr>
          <a:xfrm>
            <a:off x="243528" y="1008560"/>
            <a:ext cx="5808068" cy="2698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Текст 10"/>
          <p:cNvSpPr txBox="1">
            <a:spLocks/>
          </p:cNvSpPr>
          <p:nvPr/>
        </p:nvSpPr>
        <p:spPr>
          <a:xfrm>
            <a:off x="352425" y="3473661"/>
            <a:ext cx="5616158" cy="652533"/>
          </a:xfrm>
          <a:prstGeom prst="rect">
            <a:avLst/>
          </a:prstGeom>
          <a:solidFill>
            <a:srgbClr val="D91E00">
              <a:alpha val="7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cap="all" dirty="0">
                <a:solidFill>
                  <a:schemeClr val="bg1"/>
                </a:solidFill>
              </a:rPr>
              <a:t>образовательные программы с ведущими вузами Европы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86461" y="4408132"/>
            <a:ext cx="4645924" cy="1384988"/>
          </a:xfrm>
          <a:prstGeom prst="rect">
            <a:avLst/>
          </a:prstGeom>
          <a:noFill/>
        </p:spPr>
        <p:txBody>
          <a:bodyPr wrap="square" lIns="91434" tIns="45717" rIns="91434" bIns="45717">
            <a:spAutoFit/>
          </a:bodyPr>
          <a:lstStyle/>
          <a:p>
            <a:pPr marL="457179" indent="-457179" algn="ctr">
              <a:buFont typeface="Arial" panose="020B0604020202020204" pitchFamily="34" charset="0"/>
              <a:buChar char="•"/>
            </a:pPr>
            <a:r>
              <a:rPr lang="ru-RU" sz="2000" b="1" cap="all" dirty="0">
                <a:solidFill>
                  <a:srgbClr val="174292"/>
                </a:solidFill>
                <a:latin typeface="+mj-lt"/>
                <a:ea typeface="Open Sans Semibold" charset="0"/>
                <a:cs typeface="Open Sans Semibold" charset="0"/>
              </a:rPr>
              <a:t>программы двойного диплома</a:t>
            </a:r>
          </a:p>
          <a:p>
            <a:pPr marL="457179" indent="-457179" algn="ctr">
              <a:buFont typeface="Arial" panose="020B0604020202020204" pitchFamily="34" charset="0"/>
              <a:buChar char="•"/>
            </a:pPr>
            <a:r>
              <a:rPr lang="ru-RU" sz="2000" b="1" cap="all" dirty="0">
                <a:solidFill>
                  <a:srgbClr val="174292"/>
                </a:solidFill>
                <a:latin typeface="+mj-lt"/>
                <a:ea typeface="Open Sans Semibold" charset="0"/>
                <a:cs typeface="Open Sans Semibold" charset="0"/>
              </a:rPr>
              <a:t>включённое обучение</a:t>
            </a:r>
          </a:p>
          <a:p>
            <a:pPr marL="457179" indent="-457179" algn="ctr">
              <a:buFont typeface="Arial" panose="020B0604020202020204" pitchFamily="34" charset="0"/>
              <a:buChar char="•"/>
            </a:pPr>
            <a:r>
              <a:rPr lang="ru-RU" sz="2000" b="1" cap="all" dirty="0">
                <a:solidFill>
                  <a:srgbClr val="174292"/>
                </a:solidFill>
                <a:latin typeface="+mj-lt"/>
                <a:ea typeface="Open Sans Semibold" charset="0"/>
                <a:cs typeface="Open Sans Semibold" charset="0"/>
              </a:rPr>
              <a:t>изучение языка</a:t>
            </a:r>
          </a:p>
          <a:p>
            <a:pPr algn="ctr"/>
            <a:endParaRPr lang="ru-RU" sz="24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Текст 10"/>
          <p:cNvSpPr txBox="1">
            <a:spLocks/>
          </p:cNvSpPr>
          <p:nvPr/>
        </p:nvSpPr>
        <p:spPr>
          <a:xfrm>
            <a:off x="352425" y="5604986"/>
            <a:ext cx="5616159" cy="652533"/>
          </a:xfrm>
          <a:prstGeom prst="rect">
            <a:avLst/>
          </a:prstGeom>
          <a:solidFill>
            <a:srgbClr val="D91E00">
              <a:alpha val="7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cap="all" dirty="0">
                <a:solidFill>
                  <a:schemeClr val="bg1"/>
                </a:solidFill>
              </a:rPr>
              <a:t>Гостевые лекции иностранных профессоров, зарубежные стажировки</a:t>
            </a:r>
          </a:p>
        </p:txBody>
      </p:sp>
      <p:pic>
        <p:nvPicPr>
          <p:cNvPr id="23" name="Picture 4" descr="F:\Для работы\Эмблемы\Logo Augsburg\hs_augsburg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580189" y="1956446"/>
            <a:ext cx="1985324" cy="1089936"/>
          </a:xfrm>
          <a:prstGeom prst="rect">
            <a:avLst/>
          </a:prstGeom>
          <a:noFill/>
        </p:spPr>
      </p:pic>
      <p:pic>
        <p:nvPicPr>
          <p:cNvPr id="24" name="Picture 5" descr="pb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08155" y="3978230"/>
            <a:ext cx="1511163" cy="85980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5" name="Picture 6" descr="Untitled-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56361" y="3235026"/>
            <a:ext cx="5569173" cy="65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4" descr="http://t0.gstatic.com/images?q=tbn:ANd9GcSJTh6OXFlNRPdjRfe3oDNibO5sZ9NE2Ki8QvbYPxt4-BLTuWj5q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3033" y="4817579"/>
            <a:ext cx="2338441" cy="7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" descr="C:\Users\ief\Desktop\TEC Costa Ric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56361" y="4040538"/>
            <a:ext cx="3314161" cy="576871"/>
          </a:xfrm>
          <a:prstGeom prst="rect">
            <a:avLst/>
          </a:prstGeom>
          <a:noFill/>
        </p:spPr>
      </p:pic>
      <p:pic>
        <p:nvPicPr>
          <p:cNvPr id="28" name="Picture 2" descr="C:\Users\ief\Desktop\uvhc2011_log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717598" y="4972325"/>
            <a:ext cx="2112777" cy="553051"/>
          </a:xfrm>
          <a:prstGeom prst="rect">
            <a:avLst/>
          </a:prstGeom>
          <a:noFill/>
        </p:spPr>
      </p:pic>
      <p:pic>
        <p:nvPicPr>
          <p:cNvPr id="29" name="Picture 2" descr="C:\Users\ief\Desktop\big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773987" y="2074198"/>
            <a:ext cx="2051547" cy="1028170"/>
          </a:xfrm>
          <a:prstGeom prst="rect">
            <a:avLst/>
          </a:prstGeom>
          <a:noFill/>
        </p:spPr>
      </p:pic>
      <p:pic>
        <p:nvPicPr>
          <p:cNvPr id="30" name="Picture 2" descr="C:\Users\ief\Desktop\untitled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06855" y="1951629"/>
            <a:ext cx="890807" cy="1231638"/>
          </a:xfrm>
          <a:prstGeom prst="rect">
            <a:avLst/>
          </a:prstGeom>
          <a:noFill/>
        </p:spPr>
      </p:pic>
      <p:sp>
        <p:nvSpPr>
          <p:cNvPr id="31" name="Текст 10"/>
          <p:cNvSpPr txBox="1">
            <a:spLocks/>
          </p:cNvSpPr>
          <p:nvPr/>
        </p:nvSpPr>
        <p:spPr>
          <a:xfrm>
            <a:off x="6243033" y="1076331"/>
            <a:ext cx="5585810" cy="652533"/>
          </a:xfrm>
          <a:prstGeom prst="rect">
            <a:avLst/>
          </a:prstGeom>
          <a:solidFill>
            <a:srgbClr val="D91E00">
              <a:alpha val="7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cap="all" dirty="0">
                <a:solidFill>
                  <a:schemeClr val="bg1"/>
                </a:solidFill>
              </a:rPr>
              <a:t>Вузы-партнёры по организации международного сотрудничества </a:t>
            </a:r>
          </a:p>
        </p:txBody>
      </p:sp>
    </p:spTree>
    <p:extLst>
      <p:ext uri="{BB962C8B-B14F-4D97-AF65-F5344CB8AC3E}">
        <p14:creationId xmlns:p14="http://schemas.microsoft.com/office/powerpoint/2010/main" val="54505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8786">
        <p14:prism isContent="1"/>
      </p:transition>
    </mc:Choice>
    <mc:Fallback>
      <p:transition spd="med" advTm="8786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наши мероприятия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6" y="5451273"/>
            <a:ext cx="1462494" cy="93135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5413390-260F-0F46-8FBB-0432BD7954AF}"/>
              </a:ext>
            </a:extLst>
          </p:cNvPr>
          <p:cNvCxnSpPr/>
          <p:nvPr/>
        </p:nvCxnSpPr>
        <p:spPr>
          <a:xfrm>
            <a:off x="10644434" y="5659666"/>
            <a:ext cx="0" cy="731203"/>
          </a:xfrm>
          <a:prstGeom prst="line">
            <a:avLst/>
          </a:prstGeom>
          <a:ln>
            <a:solidFill>
              <a:srgbClr val="1F499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с двумя скругленными соседними углами 6"/>
          <p:cNvSpPr/>
          <p:nvPr/>
        </p:nvSpPr>
        <p:spPr>
          <a:xfrm rot="16200000">
            <a:off x="7189378" y="491066"/>
            <a:ext cx="4309447" cy="5610967"/>
          </a:xfrm>
          <a:prstGeom prst="round2SameRect">
            <a:avLst/>
          </a:prstGeom>
          <a:solidFill>
            <a:srgbClr val="D91E00"/>
          </a:solidFill>
          <a:ln>
            <a:solidFill>
              <a:srgbClr val="D91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868173" y="1251929"/>
            <a:ext cx="53782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dirty="0">
                <a:solidFill>
                  <a:schemeClr val="bg1"/>
                </a:solidFill>
              </a:rPr>
              <a:t>Word skills Russia</a:t>
            </a:r>
            <a:endParaRPr lang="ru-RU" sz="2400" cap="all" dirty="0">
              <a:solidFill>
                <a:schemeClr val="bg1"/>
              </a:solidFill>
            </a:endParaRPr>
          </a:p>
          <a:p>
            <a:r>
              <a:rPr lang="ru-RU" sz="2400" cap="all" dirty="0">
                <a:solidFill>
                  <a:schemeClr val="bg1"/>
                </a:solidFill>
              </a:rPr>
              <a:t>Дни карьеры – помощь в трудоустройстве</a:t>
            </a:r>
          </a:p>
          <a:p>
            <a:r>
              <a:rPr lang="ru-RU" sz="2400" cap="all" dirty="0">
                <a:solidFill>
                  <a:schemeClr val="bg1"/>
                </a:solidFill>
              </a:rPr>
              <a:t>творческие Фестивали</a:t>
            </a:r>
          </a:p>
          <a:p>
            <a:r>
              <a:rPr lang="ru-RU" sz="2400" cap="all" dirty="0">
                <a:solidFill>
                  <a:schemeClr val="bg1"/>
                </a:solidFill>
              </a:rPr>
              <a:t>чемпионат ИЭФ по решению бизнес кейсов</a:t>
            </a:r>
          </a:p>
          <a:p>
            <a:r>
              <a:rPr lang="ru-RU" sz="2400" cap="all" dirty="0">
                <a:solidFill>
                  <a:schemeClr val="bg1"/>
                </a:solidFill>
              </a:rPr>
              <a:t>Тематические </a:t>
            </a:r>
            <a:r>
              <a:rPr lang="ru-RU" sz="2400" cap="all" dirty="0" err="1">
                <a:solidFill>
                  <a:schemeClr val="bg1"/>
                </a:solidFill>
              </a:rPr>
              <a:t>квесты</a:t>
            </a:r>
            <a:endParaRPr lang="ru-RU" sz="2400" cap="all" dirty="0">
              <a:solidFill>
                <a:schemeClr val="bg1"/>
              </a:solidFill>
            </a:endParaRPr>
          </a:p>
          <a:p>
            <a:r>
              <a:rPr lang="ru-RU" sz="2400" cap="all" dirty="0">
                <a:solidFill>
                  <a:schemeClr val="bg1"/>
                </a:solidFill>
              </a:rPr>
              <a:t>университетские субботы для школьников Москвы</a:t>
            </a:r>
          </a:p>
          <a:p>
            <a:r>
              <a:rPr lang="ru-RU" sz="2400" cap="all" dirty="0">
                <a:solidFill>
                  <a:schemeClr val="bg1"/>
                </a:solidFill>
              </a:rPr>
              <a:t>Туристические слеты</a:t>
            </a:r>
          </a:p>
          <a:p>
            <a:r>
              <a:rPr lang="ru-RU" sz="2400" cap="all" dirty="0">
                <a:solidFill>
                  <a:schemeClr val="bg1"/>
                </a:solidFill>
              </a:rPr>
              <a:t>Спортивные мероприятия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6" b="24156"/>
          <a:stretch/>
        </p:blipFill>
        <p:spPr>
          <a:xfrm>
            <a:off x="721380" y="850878"/>
            <a:ext cx="5092750" cy="1665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5" b="6625"/>
          <a:stretch/>
        </p:blipFill>
        <p:spPr>
          <a:xfrm>
            <a:off x="1560168" y="2413831"/>
            <a:ext cx="4794153" cy="2202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r="1751"/>
          <a:stretch/>
        </p:blipFill>
        <p:spPr>
          <a:xfrm>
            <a:off x="243199" y="3431830"/>
            <a:ext cx="4104005" cy="181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A8125C5-5A46-F148-9E50-5312CBB7B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199" y="2404275"/>
            <a:ext cx="1629634" cy="1086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0" t="8530" r="1450" b="29666"/>
          <a:stretch/>
        </p:blipFill>
        <p:spPr>
          <a:xfrm>
            <a:off x="2570182" y="4498171"/>
            <a:ext cx="3717525" cy="1665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E44DC69-0FB3-6940-ABDE-E74E920B09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533" y="4615835"/>
            <a:ext cx="2304323" cy="1700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929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6114">
        <p14:prism isContent="1"/>
      </p:transition>
    </mc:Choice>
    <mc:Fallback>
      <p:transition spd="med" advTm="6114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 t="4990" r="4180" b="22803"/>
          <a:stretch/>
        </p:blipFill>
        <p:spPr>
          <a:xfrm>
            <a:off x="663987" y="1199405"/>
            <a:ext cx="4958525" cy="5091026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0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635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НАШИ ВЫПУСКНИКИ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/>
          </p:nvPr>
        </p:nvSpPr>
        <p:spPr>
          <a:xfrm>
            <a:off x="6156785" y="3459905"/>
            <a:ext cx="5954643" cy="1768415"/>
          </a:xfrm>
        </p:spPr>
        <p:txBody>
          <a:bodyPr/>
          <a:lstStyle/>
          <a:p>
            <a:r>
              <a:rPr lang="ru-RU" sz="2600" cap="all" dirty="0"/>
              <a:t>Директор компании</a:t>
            </a:r>
          </a:p>
          <a:p>
            <a:r>
              <a:rPr lang="ru-RU" sz="2600" cap="all" dirty="0"/>
              <a:t>«УРАЛХИМ-ТРАНС»</a:t>
            </a:r>
          </a:p>
          <a:p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3"/>
          </p:nvPr>
        </p:nvSpPr>
        <p:spPr>
          <a:xfrm>
            <a:off x="6132413" y="2062833"/>
            <a:ext cx="5954643" cy="779631"/>
          </a:xfrm>
        </p:spPr>
        <p:txBody>
          <a:bodyPr>
            <a:noAutofit/>
          </a:bodyPr>
          <a:lstStyle/>
          <a:p>
            <a:r>
              <a:rPr lang="ru-RU" dirty="0"/>
              <a:t>КОВШОВ</a:t>
            </a:r>
          </a:p>
          <a:p>
            <a:r>
              <a:rPr lang="ru-RU" dirty="0"/>
              <a:t>ВСЕВОЛОД ВЛАДИМИРОВИЧ</a:t>
            </a:r>
          </a:p>
        </p:txBody>
      </p:sp>
    </p:spTree>
    <p:extLst>
      <p:ext uri="{BB962C8B-B14F-4D97-AF65-F5344CB8AC3E}">
        <p14:creationId xmlns:p14="http://schemas.microsoft.com/office/powerpoint/2010/main" val="185627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2851">
        <p14:prism isContent="1"/>
      </p:transition>
    </mc:Choice>
    <mc:Fallback>
      <p:transition spd="med" advTm="2851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281324"/>
            <a:ext cx="4927187" cy="4927187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0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635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НАШИ ВЫПУСКНИКИ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/>
          </p:nvPr>
        </p:nvSpPr>
        <p:spPr>
          <a:xfrm>
            <a:off x="6156785" y="3459905"/>
            <a:ext cx="5954643" cy="1768415"/>
          </a:xfrm>
        </p:spPr>
        <p:txBody>
          <a:bodyPr/>
          <a:lstStyle/>
          <a:p>
            <a:r>
              <a:rPr lang="ru-RU" dirty="0"/>
              <a:t>Генеральный директор общественного телевидения России</a:t>
            </a:r>
          </a:p>
          <a:p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3"/>
          </p:nvPr>
        </p:nvSpPr>
        <p:spPr>
          <a:xfrm>
            <a:off x="6145610" y="2285927"/>
            <a:ext cx="5954643" cy="779631"/>
          </a:xfrm>
        </p:spPr>
        <p:txBody>
          <a:bodyPr>
            <a:noAutofit/>
          </a:bodyPr>
          <a:lstStyle/>
          <a:p>
            <a:r>
              <a:rPr lang="ru-RU" sz="2800" dirty="0"/>
              <a:t>ЛЫСЕНКО АНАТОЛИЙ ГРИГОРЬЕВ</a:t>
            </a:r>
          </a:p>
        </p:txBody>
      </p:sp>
    </p:spTree>
    <p:extLst>
      <p:ext uri="{BB962C8B-B14F-4D97-AF65-F5344CB8AC3E}">
        <p14:creationId xmlns:p14="http://schemas.microsoft.com/office/powerpoint/2010/main" val="41195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2987">
        <p14:prism isContent="1"/>
      </p:transition>
    </mc:Choice>
    <mc:Fallback>
      <p:transition spd="med" advTm="2987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1" b="9188"/>
          <a:stretch/>
        </p:blipFill>
        <p:spPr>
          <a:xfrm>
            <a:off x="111569" y="839152"/>
            <a:ext cx="12066381" cy="5624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/>
              <a:t>Иэф</a:t>
            </a:r>
            <a:r>
              <a:rPr lang="ru-RU" dirty="0"/>
              <a:t> сегодня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6" y="5451273"/>
            <a:ext cx="1462494" cy="931358"/>
          </a:xfrm>
          <a:prstGeom prst="rect">
            <a:avLst/>
          </a:prstGeom>
        </p:spPr>
      </p:pic>
      <p:sp>
        <p:nvSpPr>
          <p:cNvPr id="11" name="Текст 10"/>
          <p:cNvSpPr txBox="1">
            <a:spLocks/>
          </p:cNvSpPr>
          <p:nvPr/>
        </p:nvSpPr>
        <p:spPr>
          <a:xfrm>
            <a:off x="301925" y="5662002"/>
            <a:ext cx="10271488" cy="652533"/>
          </a:xfrm>
          <a:prstGeom prst="rect">
            <a:avLst/>
          </a:prstGeom>
          <a:solidFill>
            <a:srgbClr val="D91E00">
              <a:alpha val="7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cap="all" dirty="0">
                <a:solidFill>
                  <a:schemeClr val="bg1"/>
                </a:solidFill>
              </a:rPr>
              <a:t>ИЭФ- Часть Российского университета транспорта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5413390-260F-0F46-8FBB-0432BD7954AF}"/>
              </a:ext>
            </a:extLst>
          </p:cNvPr>
          <p:cNvCxnSpPr/>
          <p:nvPr/>
        </p:nvCxnSpPr>
        <p:spPr>
          <a:xfrm>
            <a:off x="10644434" y="5659666"/>
            <a:ext cx="0" cy="731203"/>
          </a:xfrm>
          <a:prstGeom prst="line">
            <a:avLst/>
          </a:prstGeom>
          <a:ln>
            <a:solidFill>
              <a:srgbClr val="1F499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76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2793">
        <p14:prism isContent="1"/>
      </p:transition>
    </mc:Choice>
    <mc:Fallback>
      <p:transition spd="med" advTm="2793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" b="9561"/>
          <a:stretch/>
        </p:blipFill>
        <p:spPr>
          <a:xfrm>
            <a:off x="695325" y="1199405"/>
            <a:ext cx="4927187" cy="5091026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0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635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НАШИ ВЫПУСКНИКИ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/>
          </p:nvPr>
        </p:nvSpPr>
        <p:spPr>
          <a:xfrm>
            <a:off x="6156785" y="3459905"/>
            <a:ext cx="5954643" cy="176841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Владелец холдинга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«Русский Стандарт»</a:t>
            </a:r>
          </a:p>
          <a:p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3"/>
          </p:nvPr>
        </p:nvSpPr>
        <p:spPr>
          <a:xfrm>
            <a:off x="6145610" y="2285927"/>
            <a:ext cx="5954643" cy="779631"/>
          </a:xfrm>
        </p:spPr>
        <p:txBody>
          <a:bodyPr>
            <a:noAutofit/>
          </a:bodyPr>
          <a:lstStyle/>
          <a:p>
            <a:r>
              <a:rPr lang="ru-RU" sz="2800" dirty="0"/>
              <a:t>ТАРИКО РУСТАМ ВАСИЛЬЕВИЧ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6" y="1249558"/>
            <a:ext cx="4990719" cy="4990719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0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635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3913118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4395">
        <p14:prism isContent="1"/>
      </p:transition>
    </mc:Choice>
    <mc:Fallback>
      <p:transition spd="med" advTm="4395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8" y="1201728"/>
            <a:ext cx="5086379" cy="5086379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0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635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НАШИ ВЫПУСКНИКИ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/>
          </p:nvPr>
        </p:nvSpPr>
        <p:spPr>
          <a:xfrm>
            <a:off x="6132413" y="3332905"/>
            <a:ext cx="5954643" cy="176841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Начальник главного вокзала города Берлин (Германия) - </a:t>
            </a:r>
            <a:r>
              <a:rPr lang="ru-RU" dirty="0" err="1"/>
              <a:t>Berlin</a:t>
            </a:r>
            <a:r>
              <a:rPr lang="ru-RU" dirty="0"/>
              <a:t>, </a:t>
            </a:r>
            <a:r>
              <a:rPr lang="ru-RU" dirty="0" err="1"/>
              <a:t>Hauptbahnhof</a:t>
            </a:r>
            <a:endParaRPr lang="ru-RU" dirty="0"/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156785" y="2179398"/>
            <a:ext cx="5954643" cy="779631"/>
          </a:xfrm>
        </p:spPr>
        <p:txBody>
          <a:bodyPr/>
          <a:lstStyle/>
          <a:p>
            <a:r>
              <a:rPr lang="ru-RU" dirty="0"/>
              <a:t>ТОМАС ГЕССЕ</a:t>
            </a:r>
          </a:p>
        </p:txBody>
      </p:sp>
    </p:spTree>
    <p:extLst>
      <p:ext uri="{BB962C8B-B14F-4D97-AF65-F5344CB8AC3E}">
        <p14:creationId xmlns:p14="http://schemas.microsoft.com/office/powerpoint/2010/main" val="1041179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4258">
        <p14:prism isContent="1"/>
      </p:transition>
    </mc:Choice>
    <mc:Fallback>
      <p:transition spd="med" advTm="4258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4" y="1199406"/>
            <a:ext cx="5091026" cy="5091026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0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635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НАШИ ВЫПУСКНИКИ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/>
          </p:nvPr>
        </p:nvSpPr>
        <p:spPr>
          <a:xfrm>
            <a:off x="6156785" y="3459905"/>
            <a:ext cx="5954643" cy="176841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Президент Объединенной транспортно-логистической компании (АО «ОТЛК»)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156785" y="2187865"/>
            <a:ext cx="5954643" cy="779631"/>
          </a:xfrm>
        </p:spPr>
        <p:txBody>
          <a:bodyPr/>
          <a:lstStyle/>
          <a:p>
            <a:r>
              <a:rPr lang="ru-RU" dirty="0"/>
              <a:t>ГРОМ АЛЕКСЕЙ НИКОЛАЕВИЧ</a:t>
            </a:r>
          </a:p>
        </p:txBody>
      </p:sp>
    </p:spTree>
    <p:extLst>
      <p:ext uri="{BB962C8B-B14F-4D97-AF65-F5344CB8AC3E}">
        <p14:creationId xmlns:p14="http://schemas.microsoft.com/office/powerpoint/2010/main" val="453616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4504">
        <p14:prism isContent="1"/>
      </p:transition>
    </mc:Choice>
    <mc:Fallback>
      <p:transition spd="med" advTm="4504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1"/>
          </p:nvPr>
        </p:nvSpPr>
        <p:spPr>
          <a:xfrm>
            <a:off x="6156785" y="3459905"/>
            <a:ext cx="5954643" cy="176841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Начальник Департамента экономики (ЦЭУ) ОАО «РЖД»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156785" y="2187865"/>
            <a:ext cx="5954643" cy="779631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ГАПОНЬКО ВЛАДИМИР ВИКТОРОВИЧ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4" y="1199406"/>
            <a:ext cx="5091026" cy="5091026"/>
          </a:xfrm>
          <a:prstGeom prst="ellipse">
            <a:avLst/>
          </a:prstGeom>
          <a:ln w="53975" cap="rnd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95000">
                  <a:schemeClr val="accent1">
                    <a:lumMod val="45000"/>
                    <a:lumOff val="55000"/>
                    <a:alpha val="70000"/>
                  </a:schemeClr>
                </a:gs>
              </a:gsLst>
              <a:lin ang="5400000" scaled="1"/>
              <a:tileRect/>
            </a:gra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FEFEFE"/>
            </a:contourClr>
          </a:sp3d>
        </p:spPr>
      </p:pic>
      <p:sp>
        <p:nvSpPr>
          <p:cNvPr id="7" name="Заголовок 8"/>
          <p:cNvSpPr>
            <a:spLocks noGrp="1"/>
          </p:cNvSpPr>
          <p:nvPr>
            <p:ph type="ctrTitle"/>
          </p:nvPr>
        </p:nvSpPr>
        <p:spPr>
          <a:xfrm>
            <a:off x="4225186" y="218566"/>
            <a:ext cx="6503858" cy="762153"/>
          </a:xfrm>
        </p:spPr>
        <p:txBody>
          <a:bodyPr/>
          <a:lstStyle/>
          <a:p>
            <a:r>
              <a:rPr lang="ru-RU" dirty="0"/>
              <a:t>НАШИ ВЫПУСКНИКИ</a:t>
            </a:r>
          </a:p>
        </p:txBody>
      </p:sp>
    </p:spTree>
    <p:extLst>
      <p:ext uri="{BB962C8B-B14F-4D97-AF65-F5344CB8AC3E}">
        <p14:creationId xmlns:p14="http://schemas.microsoft.com/office/powerpoint/2010/main" val="1612339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4187">
        <p14:prism isContent="1"/>
      </p:transition>
    </mc:Choice>
    <mc:Fallback>
      <p:transition spd="med" advTm="4187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6" y="1247176"/>
            <a:ext cx="5040284" cy="5040284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0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635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НАШИ ВЫПУСКНИКИ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/>
          </p:nvPr>
        </p:nvSpPr>
        <p:spPr>
          <a:xfrm>
            <a:off x="6156785" y="3459905"/>
            <a:ext cx="5954643" cy="176841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Заместитель директора Корпоративного университета РЖД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156785" y="2225023"/>
            <a:ext cx="5954643" cy="779631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ШОБАНОВ АНДРЕЙ ВИТАЛЬЕВИЧ</a:t>
            </a:r>
          </a:p>
        </p:txBody>
      </p:sp>
    </p:spTree>
    <p:extLst>
      <p:ext uri="{BB962C8B-B14F-4D97-AF65-F5344CB8AC3E}">
        <p14:creationId xmlns:p14="http://schemas.microsoft.com/office/powerpoint/2010/main" val="2433749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4148">
        <p14:prism isContent="1"/>
      </p:transition>
    </mc:Choice>
    <mc:Fallback>
      <p:transition spd="med" advTm="4148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t="5308" r="7920" b="3581"/>
          <a:stretch/>
        </p:blipFill>
        <p:spPr>
          <a:xfrm>
            <a:off x="572977" y="1247176"/>
            <a:ext cx="5171882" cy="5040284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0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635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НАШИ ВЫПУСКНИКИ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/>
          </p:nvPr>
        </p:nvSpPr>
        <p:spPr>
          <a:xfrm>
            <a:off x="6156785" y="3345906"/>
            <a:ext cx="5954643" cy="176841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Начальник Департамента экономической конъюнктуры и стратегического развития (ЦЭКР) ОАО «РЖД»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096000" y="2215601"/>
            <a:ext cx="6035215" cy="779631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РЫШКОВ АНТОН ВЛАДИМИРОВИЧ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6" y="1247177"/>
            <a:ext cx="5040283" cy="504028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0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635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156866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4660">
        <p14:prism isContent="1"/>
      </p:transition>
    </mc:Choice>
    <mc:Fallback>
      <p:transition spd="med" advTm="466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08"/>
          <a:stretch/>
        </p:blipFill>
        <p:spPr>
          <a:xfrm>
            <a:off x="0" y="899279"/>
            <a:ext cx="12237387" cy="5645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225185" y="218566"/>
            <a:ext cx="7577347" cy="762153"/>
          </a:xfrm>
        </p:spPr>
        <p:txBody>
          <a:bodyPr>
            <a:noAutofit/>
          </a:bodyPr>
          <a:lstStyle/>
          <a:p>
            <a:r>
              <a:rPr lang="ru-RU" sz="2800" dirty="0"/>
              <a:t>Многофункциональный технологический кластер «Образцово»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6" y="5451273"/>
            <a:ext cx="1462494" cy="931358"/>
          </a:xfrm>
          <a:prstGeom prst="rect">
            <a:avLst/>
          </a:prstGeom>
        </p:spPr>
      </p:pic>
      <p:sp>
        <p:nvSpPr>
          <p:cNvPr id="11" name="Текст 10"/>
          <p:cNvSpPr txBox="1">
            <a:spLocks/>
          </p:cNvSpPr>
          <p:nvPr/>
        </p:nvSpPr>
        <p:spPr>
          <a:xfrm>
            <a:off x="301925" y="5662002"/>
            <a:ext cx="10271488" cy="652533"/>
          </a:xfrm>
          <a:prstGeom prst="rect">
            <a:avLst/>
          </a:prstGeom>
          <a:solidFill>
            <a:srgbClr val="D91E00">
              <a:alpha val="7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cap="all" dirty="0">
                <a:solidFill>
                  <a:schemeClr val="bg1"/>
                </a:solidFill>
              </a:rPr>
              <a:t>Строительство зданий МТК «Образцово» - один из крупнейших проектов  в сфере образования в российской федерации</a:t>
            </a:r>
            <a:endParaRPr lang="ru-RU" sz="2400" cap="all" dirty="0">
              <a:solidFill>
                <a:schemeClr val="bg1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5413390-260F-0F46-8FBB-0432BD7954AF}"/>
              </a:ext>
            </a:extLst>
          </p:cNvPr>
          <p:cNvCxnSpPr/>
          <p:nvPr/>
        </p:nvCxnSpPr>
        <p:spPr>
          <a:xfrm>
            <a:off x="10644434" y="5659666"/>
            <a:ext cx="0" cy="731203"/>
          </a:xfrm>
          <a:prstGeom prst="line">
            <a:avLst/>
          </a:prstGeom>
          <a:ln>
            <a:solidFill>
              <a:srgbClr val="1F499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52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4713">
        <p14:prism isContent="1"/>
      </p:transition>
    </mc:Choice>
    <mc:Fallback>
      <p:transition spd="med" advTm="4713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4225185" y="218566"/>
            <a:ext cx="7454197" cy="762153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Следите за нашими новостями!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72B516F-6695-2847-94F7-F4ED1FE3003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930291" y="1115439"/>
            <a:ext cx="4510494" cy="2905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94639" y="3121796"/>
            <a:ext cx="4567954" cy="523220"/>
          </a:xfrm>
          <a:prstGeom prst="rect">
            <a:avLst/>
          </a:prstGeom>
          <a:solidFill>
            <a:srgbClr val="D91E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cs typeface="Times New Roman" pitchFamily="18" charset="0"/>
              </a:rPr>
              <a:t>Instagram - </a:t>
            </a:r>
            <a:r>
              <a:rPr lang="en-US" sz="2800" b="1" dirty="0">
                <a:solidFill>
                  <a:prstClr val="white"/>
                </a:solidFill>
                <a:cs typeface="Times New Roman" pitchFamily="18" charset="0"/>
              </a:rPr>
              <a:t>@</a:t>
            </a:r>
            <a:r>
              <a:rPr lang="en-US" sz="2800" b="1" dirty="0" err="1">
                <a:solidFill>
                  <a:prstClr val="white"/>
                </a:solidFill>
                <a:cs typeface="Times New Roman" pitchFamily="18" charset="0"/>
              </a:rPr>
              <a:t>ief_miit</a:t>
            </a:r>
            <a:endParaRPr lang="ru-RU" sz="2800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4638" y="3846532"/>
            <a:ext cx="4567954" cy="892552"/>
          </a:xfrm>
          <a:prstGeom prst="rect">
            <a:avLst/>
          </a:prstGeom>
          <a:solidFill>
            <a:srgbClr val="D91E00"/>
          </a:solidFill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prstClr val="white"/>
                </a:solidFill>
                <a:cs typeface="Times New Roman" pitchFamily="18" charset="0"/>
              </a:rPr>
              <a:t>Вконтакте</a:t>
            </a:r>
            <a:r>
              <a:rPr lang="en-US" sz="2400" b="1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prstClr val="white"/>
                </a:solidFill>
                <a:cs typeface="Times New Roman" pitchFamily="18" charset="0"/>
              </a:rPr>
              <a:t>-</a:t>
            </a:r>
            <a:r>
              <a:rPr lang="en-US" sz="2400" b="1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prstClr val="white"/>
                </a:solidFill>
                <a:cs typeface="Times New Roman" pitchFamily="18" charset="0"/>
              </a:rPr>
              <a:t>vk.com/</a:t>
            </a:r>
            <a:r>
              <a:rPr lang="en-US" sz="2800" b="1" dirty="0" err="1">
                <a:solidFill>
                  <a:prstClr val="white"/>
                </a:solidFill>
                <a:cs typeface="Times New Roman" pitchFamily="18" charset="0"/>
              </a:rPr>
              <a:t>ief_rut</a:t>
            </a:r>
            <a:endParaRPr lang="ru-RU" sz="2800" b="1" dirty="0">
              <a:solidFill>
                <a:prstClr val="white"/>
              </a:solidFill>
              <a:cs typeface="Times New Roman" pitchFamily="18" charset="0"/>
            </a:endParaRPr>
          </a:p>
          <a:p>
            <a:r>
              <a:rPr lang="en-US" sz="2400" b="1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prstClr val="white"/>
                </a:solidFill>
                <a:cs typeface="Times New Roman" pitchFamily="18" charset="0"/>
              </a:rPr>
              <a:t>ИЭФ РУТ(МИИТ)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640" y="1650733"/>
            <a:ext cx="4567954" cy="1261884"/>
          </a:xfrm>
          <a:prstGeom prst="rect">
            <a:avLst/>
          </a:prstGeom>
          <a:solidFill>
            <a:srgbClr val="D91E00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white"/>
                </a:solidFill>
                <a:cs typeface="Times New Roman" pitchFamily="18" charset="0"/>
              </a:rPr>
              <a:t>Официальный сайт Института экономики и финансов</a:t>
            </a:r>
            <a:endParaRPr lang="en-US" sz="2400" b="1" dirty="0">
              <a:solidFill>
                <a:prstClr val="white"/>
              </a:solidFill>
              <a:cs typeface="Times New Roman" pitchFamily="18" charset="0"/>
            </a:endParaRPr>
          </a:p>
          <a:p>
            <a:r>
              <a:rPr lang="en-US" sz="2800" b="1" dirty="0">
                <a:solidFill>
                  <a:prstClr val="white"/>
                </a:solidFill>
                <a:cs typeface="Times New Roman" pitchFamily="18" charset="0"/>
              </a:rPr>
              <a:t>miit-ief.ru</a:t>
            </a:r>
            <a:endParaRPr lang="ru-RU" sz="2800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4638" y="4940575"/>
            <a:ext cx="4567954" cy="892552"/>
          </a:xfrm>
          <a:prstGeom prst="rect">
            <a:avLst/>
          </a:prstGeom>
          <a:solidFill>
            <a:srgbClr val="D91E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cs typeface="Times New Roman" pitchFamily="18" charset="0"/>
              </a:rPr>
              <a:t>YouTube</a:t>
            </a:r>
            <a:endParaRPr lang="ru-RU" sz="2400" b="1" dirty="0">
              <a:solidFill>
                <a:prstClr val="white"/>
              </a:solidFill>
              <a:cs typeface="Times New Roman" pitchFamily="18" charset="0"/>
            </a:endParaRPr>
          </a:p>
          <a:p>
            <a:r>
              <a:rPr lang="en-US" sz="2800" b="1" dirty="0">
                <a:solidFill>
                  <a:prstClr val="white"/>
                </a:solidFill>
                <a:cs typeface="Times New Roman" pitchFamily="18" charset="0"/>
              </a:rPr>
              <a:t>youtube.com/user/</a:t>
            </a:r>
            <a:r>
              <a:rPr lang="en-US" sz="2800" b="1" dirty="0" err="1">
                <a:solidFill>
                  <a:prstClr val="white"/>
                </a:solidFill>
                <a:cs typeface="Times New Roman" pitchFamily="18" charset="0"/>
              </a:rPr>
              <a:t>miitief</a:t>
            </a:r>
            <a:endParaRPr lang="ru-RU" sz="2800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9950C8-525F-7448-B5D9-81A9ED2DA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610" y="4110627"/>
            <a:ext cx="3818687" cy="2052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5402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6337">
        <p14:prism isContent="1"/>
      </p:transition>
    </mc:Choice>
    <mc:Fallback>
      <p:transition spd="med" advTm="6337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1" b="-7561"/>
          <a:stretch/>
        </p:blipFill>
        <p:spPr>
          <a:xfrm>
            <a:off x="113065" y="815248"/>
            <a:ext cx="11965870" cy="6191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РОССИЙСКИЙ Университет ТРАНСПОРТА –крупнейший транспортный вуз Европы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6" y="5451273"/>
            <a:ext cx="1462494" cy="931358"/>
          </a:xfrm>
          <a:prstGeom prst="rect">
            <a:avLst/>
          </a:prstGeom>
        </p:spPr>
      </p:pic>
      <p:sp>
        <p:nvSpPr>
          <p:cNvPr id="11" name="Текст 10"/>
          <p:cNvSpPr txBox="1">
            <a:spLocks/>
          </p:cNvSpPr>
          <p:nvPr/>
        </p:nvSpPr>
        <p:spPr>
          <a:xfrm>
            <a:off x="301925" y="5662002"/>
            <a:ext cx="10271488" cy="652533"/>
          </a:xfrm>
          <a:prstGeom prst="rect">
            <a:avLst/>
          </a:prstGeom>
          <a:solidFill>
            <a:srgbClr val="D91E00">
              <a:alpha val="7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cap="all" dirty="0">
                <a:solidFill>
                  <a:schemeClr val="bg1"/>
                </a:solidFill>
              </a:rPr>
              <a:t>121 год со дня основания университета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endParaRPr lang="ru-RU" cap="all" dirty="0">
              <a:solidFill>
                <a:schemeClr val="bg1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5413390-260F-0F46-8FBB-0432BD7954AF}"/>
              </a:ext>
            </a:extLst>
          </p:cNvPr>
          <p:cNvCxnSpPr/>
          <p:nvPr/>
        </p:nvCxnSpPr>
        <p:spPr>
          <a:xfrm>
            <a:off x="10644434" y="5659666"/>
            <a:ext cx="0" cy="731203"/>
          </a:xfrm>
          <a:prstGeom prst="line">
            <a:avLst/>
          </a:prstGeom>
          <a:ln>
            <a:solidFill>
              <a:srgbClr val="1F499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38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2000">
        <p14:prism isContent="1"/>
      </p:transition>
    </mc:Choice>
    <mc:Fallback>
      <p:transition spd="med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1431" r="-90" b="20959"/>
          <a:stretch/>
        </p:blipFill>
        <p:spPr>
          <a:xfrm>
            <a:off x="0" y="826265"/>
            <a:ext cx="12430841" cy="5636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Учредитель университета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6" y="5451273"/>
            <a:ext cx="1462494" cy="931358"/>
          </a:xfrm>
          <a:prstGeom prst="rect">
            <a:avLst/>
          </a:prstGeom>
        </p:spPr>
      </p:pic>
      <p:sp>
        <p:nvSpPr>
          <p:cNvPr id="11" name="Текст 10"/>
          <p:cNvSpPr txBox="1">
            <a:spLocks/>
          </p:cNvSpPr>
          <p:nvPr/>
        </p:nvSpPr>
        <p:spPr>
          <a:xfrm>
            <a:off x="301925" y="5662002"/>
            <a:ext cx="10271488" cy="652533"/>
          </a:xfrm>
          <a:prstGeom prst="rect">
            <a:avLst/>
          </a:prstGeom>
          <a:solidFill>
            <a:srgbClr val="D91E00">
              <a:alpha val="7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cap="all" dirty="0">
                <a:solidFill>
                  <a:schemeClr val="bg1"/>
                </a:solidFill>
              </a:rPr>
              <a:t>Министерство транспорта российской федерации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5413390-260F-0F46-8FBB-0432BD7954AF}"/>
              </a:ext>
            </a:extLst>
          </p:cNvPr>
          <p:cNvCxnSpPr/>
          <p:nvPr/>
        </p:nvCxnSpPr>
        <p:spPr>
          <a:xfrm>
            <a:off x="10644434" y="5659666"/>
            <a:ext cx="0" cy="731203"/>
          </a:xfrm>
          <a:prstGeom prst="line">
            <a:avLst/>
          </a:prstGeom>
          <a:ln>
            <a:solidFill>
              <a:srgbClr val="1F499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098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3000">
        <p14:prism isContent="1"/>
      </p:transition>
    </mc:Choice>
    <mc:Fallback>
      <p:transition spd="med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9" b="22997"/>
          <a:stretch/>
        </p:blipFill>
        <p:spPr>
          <a:xfrm>
            <a:off x="-14565" y="854774"/>
            <a:ext cx="12206565" cy="5608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225185" y="218566"/>
            <a:ext cx="7450878" cy="762153"/>
          </a:xfrm>
        </p:spPr>
        <p:txBody>
          <a:bodyPr>
            <a:normAutofit/>
          </a:bodyPr>
          <a:lstStyle/>
          <a:p>
            <a:r>
              <a:rPr lang="ru-RU" dirty="0"/>
              <a:t>Ректор университета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6" y="5451273"/>
            <a:ext cx="1462494" cy="931358"/>
          </a:xfrm>
          <a:prstGeom prst="rect">
            <a:avLst/>
          </a:prstGeom>
        </p:spPr>
      </p:pic>
      <p:sp>
        <p:nvSpPr>
          <p:cNvPr id="11" name="Текст 10"/>
          <p:cNvSpPr txBox="1">
            <a:spLocks/>
          </p:cNvSpPr>
          <p:nvPr/>
        </p:nvSpPr>
        <p:spPr>
          <a:xfrm>
            <a:off x="301925" y="5666965"/>
            <a:ext cx="10271488" cy="652533"/>
          </a:xfrm>
          <a:prstGeom prst="rect">
            <a:avLst/>
          </a:prstGeom>
          <a:solidFill>
            <a:srgbClr val="D91E00">
              <a:alpha val="7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cap="all" dirty="0">
                <a:solidFill>
                  <a:schemeClr val="bg1"/>
                </a:solidFill>
              </a:rPr>
              <a:t>КЛИМОВ АЛЕКСАНДР АЛЕКСЕЕВИЧ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5413390-260F-0F46-8FBB-0432BD7954AF}"/>
              </a:ext>
            </a:extLst>
          </p:cNvPr>
          <p:cNvCxnSpPr/>
          <p:nvPr/>
        </p:nvCxnSpPr>
        <p:spPr>
          <a:xfrm>
            <a:off x="10644434" y="5659666"/>
            <a:ext cx="0" cy="731203"/>
          </a:xfrm>
          <a:prstGeom prst="line">
            <a:avLst/>
          </a:prstGeom>
          <a:ln>
            <a:solidFill>
              <a:srgbClr val="1F499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945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3412">
        <p14:prism isContent="1"/>
      </p:transition>
    </mc:Choice>
    <mc:Fallback>
      <p:transition spd="med" advTm="3412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соседними углами 6"/>
          <p:cNvSpPr/>
          <p:nvPr/>
        </p:nvSpPr>
        <p:spPr>
          <a:xfrm rot="16200000">
            <a:off x="8556188" y="1122772"/>
            <a:ext cx="3238979" cy="4004546"/>
          </a:xfrm>
          <a:prstGeom prst="round2SameRect">
            <a:avLst/>
          </a:prstGeom>
          <a:solidFill>
            <a:srgbClr val="D91E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" t="3479" r="8578" b="3518"/>
          <a:stretch/>
        </p:blipFill>
        <p:spPr>
          <a:xfrm>
            <a:off x="230904" y="785070"/>
            <a:ext cx="3914009" cy="566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2222" r="1507"/>
          <a:stretch/>
        </p:blipFill>
        <p:spPr>
          <a:xfrm>
            <a:off x="4144913" y="785070"/>
            <a:ext cx="4028491" cy="570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225185" y="218566"/>
            <a:ext cx="7450878" cy="762153"/>
          </a:xfrm>
        </p:spPr>
        <p:txBody>
          <a:bodyPr>
            <a:normAutofit/>
          </a:bodyPr>
          <a:lstStyle/>
          <a:p>
            <a:r>
              <a:rPr lang="ru-RU" dirty="0"/>
              <a:t>Государственная АККРЕДИТАЦИЯ</a:t>
            </a:r>
            <a:endParaRPr lang="ru-RU" sz="27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6" y="5451273"/>
            <a:ext cx="1462494" cy="93135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5413390-260F-0F46-8FBB-0432BD7954AF}"/>
              </a:ext>
            </a:extLst>
          </p:cNvPr>
          <p:cNvCxnSpPr/>
          <p:nvPr/>
        </p:nvCxnSpPr>
        <p:spPr>
          <a:xfrm>
            <a:off x="10644434" y="5659666"/>
            <a:ext cx="0" cy="731203"/>
          </a:xfrm>
          <a:prstGeom prst="line">
            <a:avLst/>
          </a:prstGeom>
          <a:ln>
            <a:solidFill>
              <a:srgbClr val="1F499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br>
              <a:rPr lang="en-US" dirty="0"/>
            </a:br>
            <a:endParaRPr lang="ru-RU" dirty="0"/>
          </a:p>
        </p:txBody>
      </p:sp>
      <p:sp>
        <p:nvSpPr>
          <p:cNvPr id="11" name="Текст 10"/>
          <p:cNvSpPr txBox="1">
            <a:spLocks/>
          </p:cNvSpPr>
          <p:nvPr/>
        </p:nvSpPr>
        <p:spPr>
          <a:xfrm>
            <a:off x="301925" y="5659666"/>
            <a:ext cx="10271488" cy="652533"/>
          </a:xfrm>
          <a:prstGeom prst="rect">
            <a:avLst/>
          </a:prstGeom>
          <a:solidFill>
            <a:srgbClr val="D91E00">
              <a:alpha val="7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cap="all" dirty="0">
                <a:solidFill>
                  <a:schemeClr val="bg1"/>
                </a:solidFill>
              </a:rPr>
              <a:t>РУТ (МИИТ) – полностью соответствует требованиям качества высшего образовательного учреждения и федеральным государственным образовательным  стандартам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433460" y="1574436"/>
            <a:ext cx="376843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cap="all" dirty="0">
                <a:solidFill>
                  <a:schemeClr val="bg1"/>
                </a:solidFill>
              </a:rPr>
              <a:t>В 2018 ГОДУ РОССИЙСКИЙ УНИВЕРСИТЕТ ТРАНСПОРТА УСПЕШНО ПРОШЕЛ государственную АККРЕДИТАЦИЮ, А ТАКЖЕ</a:t>
            </a:r>
          </a:p>
          <a:p>
            <a:r>
              <a:rPr lang="ru-RU" sz="2000" cap="all" dirty="0">
                <a:solidFill>
                  <a:schemeClr val="bg1"/>
                </a:solidFill>
              </a:rPr>
              <a:t>получил возможность разрабатывать Самостоятельно </a:t>
            </a:r>
          </a:p>
          <a:p>
            <a:r>
              <a:rPr lang="ru-RU" sz="2000" cap="all" dirty="0">
                <a:solidFill>
                  <a:schemeClr val="bg1"/>
                </a:solidFill>
              </a:rPr>
              <a:t>устанавливаемые</a:t>
            </a:r>
            <a:br>
              <a:rPr lang="ru-RU" sz="2000" cap="all" dirty="0">
                <a:solidFill>
                  <a:schemeClr val="bg1"/>
                </a:solidFill>
              </a:rPr>
            </a:br>
            <a:r>
              <a:rPr lang="ru-RU" sz="2000" cap="all" dirty="0">
                <a:solidFill>
                  <a:schemeClr val="bg1"/>
                </a:solidFill>
              </a:rPr>
              <a:t>образовательные стандарты</a:t>
            </a:r>
          </a:p>
        </p:txBody>
      </p:sp>
    </p:spTree>
    <p:extLst>
      <p:ext uri="{BB962C8B-B14F-4D97-AF65-F5344CB8AC3E}">
        <p14:creationId xmlns:p14="http://schemas.microsoft.com/office/powerpoint/2010/main" val="1230589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4539">
        <p14:prism isContent="1"/>
      </p:transition>
    </mc:Choice>
    <mc:Fallback>
      <p:transition spd="med" advTm="4539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50" y="1249125"/>
            <a:ext cx="5021200" cy="50212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0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635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  <p:sp>
        <p:nvSpPr>
          <p:cNvPr id="11" name="Текст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+7(499) 973 39 94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pdir-ief@miit.ru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ауд.3116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РУКОВОДСТВО ИНСТИТУТА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ДИРЕКТОР                                               ИНСТИТУТА ЭКОНОМИКИ И ФИНАНСОВ</a:t>
            </a:r>
          </a:p>
          <a:p>
            <a:r>
              <a:rPr lang="ru-RU" dirty="0"/>
              <a:t>ДОКТОР ЭКОНОМИЧЕСКИХ НАУК,         ПРОФЕССОР </a:t>
            </a:r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СОКОЛОВ ЮРИЙ ИГОРЕВИЧ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720" y="5469775"/>
            <a:ext cx="924189" cy="9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31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4498">
        <p14:prism isContent="1"/>
      </p:transition>
    </mc:Choice>
    <mc:Fallback>
      <p:transition spd="med" advTm="4498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19819"/>
          <a:stretch/>
        </p:blipFill>
        <p:spPr>
          <a:xfrm>
            <a:off x="0" y="861422"/>
            <a:ext cx="12177950" cy="5601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НАША ИСТОРИЯ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6" y="5451273"/>
            <a:ext cx="1462494" cy="931358"/>
          </a:xfrm>
          <a:prstGeom prst="rect">
            <a:avLst/>
          </a:prstGeom>
        </p:spPr>
      </p:pic>
      <p:sp>
        <p:nvSpPr>
          <p:cNvPr id="11" name="Текст 10"/>
          <p:cNvSpPr txBox="1">
            <a:spLocks/>
          </p:cNvSpPr>
          <p:nvPr/>
        </p:nvSpPr>
        <p:spPr>
          <a:xfrm>
            <a:off x="301925" y="5662002"/>
            <a:ext cx="10271488" cy="652533"/>
          </a:xfrm>
          <a:prstGeom prst="rect">
            <a:avLst/>
          </a:prstGeom>
          <a:solidFill>
            <a:srgbClr val="D91E00">
              <a:alpha val="7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000" cap="all" dirty="0">
                <a:solidFill>
                  <a:schemeClr val="bg1"/>
                </a:solidFill>
              </a:rPr>
              <a:t>29 мая 1930 года ДАТА ОСНОВАНИЯ НАШЕГО ИНСТИТУТА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cap="all" dirty="0">
                <a:solidFill>
                  <a:schemeClr val="bg1"/>
                </a:solidFill>
              </a:rPr>
              <a:t>(вышел приказ № 1 по Транспортно-экономическому институту (ТЭИ) НКПС) 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5413390-260F-0F46-8FBB-0432BD7954AF}"/>
              </a:ext>
            </a:extLst>
          </p:cNvPr>
          <p:cNvCxnSpPr/>
          <p:nvPr/>
        </p:nvCxnSpPr>
        <p:spPr>
          <a:xfrm>
            <a:off x="10644434" y="5659666"/>
            <a:ext cx="0" cy="731203"/>
          </a:xfrm>
          <a:prstGeom prst="line">
            <a:avLst/>
          </a:prstGeom>
          <a:ln>
            <a:solidFill>
              <a:srgbClr val="1F499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821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3455">
        <p14:prism isContent="1"/>
      </p:transition>
    </mc:Choice>
    <mc:Fallback>
      <p:transition spd="med" advTm="3455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9042" t="28524" r="61771" b="11347"/>
          <a:stretch/>
        </p:blipFill>
        <p:spPr>
          <a:xfrm>
            <a:off x="180993" y="979559"/>
            <a:ext cx="3541100" cy="5345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Кафедры института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6" y="5451273"/>
            <a:ext cx="1462494" cy="93135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5413390-260F-0F46-8FBB-0432BD7954AF}"/>
              </a:ext>
            </a:extLst>
          </p:cNvPr>
          <p:cNvCxnSpPr/>
          <p:nvPr/>
        </p:nvCxnSpPr>
        <p:spPr>
          <a:xfrm>
            <a:off x="10644434" y="5659666"/>
            <a:ext cx="0" cy="731203"/>
          </a:xfrm>
          <a:prstGeom prst="line">
            <a:avLst/>
          </a:prstGeom>
          <a:ln>
            <a:solidFill>
              <a:srgbClr val="1F499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93114" y="1412349"/>
            <a:ext cx="70779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45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74293"/>
                </a:solidFill>
              </a:rPr>
              <a:t>Кафедра «Экономика и управление на транспорте»</a:t>
            </a:r>
          </a:p>
          <a:p>
            <a:pPr marL="29345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74293"/>
                </a:solidFill>
              </a:rPr>
              <a:t>Кафедра «Финансы и кредит»</a:t>
            </a:r>
          </a:p>
          <a:p>
            <a:pPr marL="29345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74293"/>
                </a:solidFill>
              </a:rPr>
              <a:t>Кафедра «Экономика транспортной инфраструктуры и управление строительным бизнесом»</a:t>
            </a:r>
          </a:p>
          <a:p>
            <a:pPr marL="29345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74293"/>
                </a:solidFill>
              </a:rPr>
              <a:t>Кафедра «Международный финансовый и управленческий учет»</a:t>
            </a:r>
          </a:p>
          <a:p>
            <a:pPr marL="29345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74293"/>
                </a:solidFill>
              </a:rPr>
              <a:t>Кафедра «Информационные системы цифровой экономики»</a:t>
            </a:r>
          </a:p>
          <a:p>
            <a:pPr marL="29345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74293"/>
                </a:solidFill>
              </a:rPr>
              <a:t>Кафедра «Лингвистика»</a:t>
            </a:r>
          </a:p>
          <a:p>
            <a:pPr marL="29345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74293"/>
                </a:solidFill>
              </a:rPr>
              <a:t>Кафедра «Экономика труда и управление человеческими ресурсами»</a:t>
            </a:r>
          </a:p>
          <a:p>
            <a:pPr marL="29345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74293"/>
                </a:solidFill>
              </a:rPr>
              <a:t>Кафедра «Современные технологии социально-экономического образования»</a:t>
            </a:r>
          </a:p>
          <a:p>
            <a:pPr marL="29345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74293"/>
                </a:solidFill>
              </a:rPr>
              <a:t>Кафедра «Математика»</a:t>
            </a:r>
          </a:p>
          <a:p>
            <a:pPr marL="29345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74293"/>
                </a:solidFill>
              </a:rPr>
              <a:t>Кафедра «Экономическая теория и мировая экономика»</a:t>
            </a:r>
          </a:p>
          <a:p>
            <a:pPr marL="29345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74293"/>
                </a:solidFill>
              </a:rPr>
              <a:t>Кафедра «Физическая культура ИЭФ»</a:t>
            </a:r>
          </a:p>
          <a:p>
            <a:pPr marL="29345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74293"/>
                </a:solidFill>
              </a:rPr>
              <a:t>Кафедра «Экономика, организация производства и менеджмент»</a:t>
            </a:r>
          </a:p>
        </p:txBody>
      </p:sp>
    </p:spTree>
    <p:extLst>
      <p:ext uri="{BB962C8B-B14F-4D97-AF65-F5344CB8AC3E}">
        <p14:creationId xmlns:p14="http://schemas.microsoft.com/office/powerpoint/2010/main" val="304434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4966">
        <p14:prism isContent="1"/>
      </p:transition>
    </mc:Choice>
    <mc:Fallback>
      <p:transition spd="med" advTm="4966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85bc728c212d489c6df73754e06fb261bfe37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3256</TotalTime>
  <Words>635</Words>
  <Application>Microsoft Office PowerPoint</Application>
  <PresentationFormat>Широкоэкранный</PresentationFormat>
  <Paragraphs>145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Институт экономики и финансов  РУТ (МИИТ)</vt:lpstr>
      <vt:lpstr>Иэф сегодня</vt:lpstr>
      <vt:lpstr>РОССИЙСКИЙ Университет ТРАНСПОРТА –крупнейший транспортный вуз Европы</vt:lpstr>
      <vt:lpstr>Учредитель университета</vt:lpstr>
      <vt:lpstr>Ректор университета</vt:lpstr>
      <vt:lpstr>Государственная АККРЕДИТАЦИЯ</vt:lpstr>
      <vt:lpstr>РУКОВОДСТВО ИНСТИТУТА</vt:lpstr>
      <vt:lpstr>НАША ИСТОРИЯ</vt:lpstr>
      <vt:lpstr>Кафедры института</vt:lpstr>
      <vt:lpstr>Наши преимущества</vt:lpstr>
      <vt:lpstr>Образование</vt:lpstr>
      <vt:lpstr>Дополнительное образование</vt:lpstr>
      <vt:lpstr>Современные образовательные технологии</vt:lpstr>
      <vt:lpstr>Научная деятельность</vt:lpstr>
      <vt:lpstr>Студенческое Научное общество</vt:lpstr>
      <vt:lpstr>Международное сотрудничество</vt:lpstr>
      <vt:lpstr>наши мероприятия</vt:lpstr>
      <vt:lpstr>НАШИ ВЫПУСКНИКИ</vt:lpstr>
      <vt:lpstr>НАШИ ВЫПУСКНИКИ</vt:lpstr>
      <vt:lpstr>НАШИ ВЫПУСКНИКИ</vt:lpstr>
      <vt:lpstr>НАШИ ВЫПУСКНИКИ</vt:lpstr>
      <vt:lpstr>НАШИ ВЫПУСКНИКИ</vt:lpstr>
      <vt:lpstr>НАШИ ВЫПУСКНИКИ</vt:lpstr>
      <vt:lpstr>НАШИ ВЫПУСКНИКИ</vt:lpstr>
      <vt:lpstr>НАШИ ВЫПУСКНИКИ</vt:lpstr>
      <vt:lpstr>Многофункциональный технологический кластер «Образцово»</vt:lpstr>
      <vt:lpstr>Следите за нашими новостями!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ИЭФ ОИ</dc:creator>
  <cp:lastModifiedBy>Татьяна</cp:lastModifiedBy>
  <cp:revision>178</cp:revision>
  <dcterms:created xsi:type="dcterms:W3CDTF">2017-03-02T13:05:06Z</dcterms:created>
  <dcterms:modified xsi:type="dcterms:W3CDTF">2020-11-17T17:56:17Z</dcterms:modified>
</cp:coreProperties>
</file>