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353" r:id="rId3"/>
    <p:sldId id="359" r:id="rId4"/>
    <p:sldId id="397" r:id="rId5"/>
    <p:sldId id="36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63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  <p15:guide id="3" pos="9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ла Гасоян" initials="АГ" lastIdx="3" clrIdx="0">
    <p:extLst>
      <p:ext uri="{19B8F6BF-5375-455C-9EA6-DF929625EA0E}">
        <p15:presenceInfo xmlns:p15="http://schemas.microsoft.com/office/powerpoint/2012/main" userId="d5addd70dadb5698" providerId="Windows Live"/>
      </p:ext>
    </p:extLst>
  </p:cmAuthor>
  <p:cmAuthor id="2" name="Соловьев Александр" initials="СА" lastIdx="33" clrIdx="1"/>
  <p:cmAuthor id="3" name="Илья Епишкин" initials="ИЕ" lastIdx="36" clrIdx="2">
    <p:extLst>
      <p:ext uri="{19B8F6BF-5375-455C-9EA6-DF929625EA0E}">
        <p15:presenceInfo xmlns:p15="http://schemas.microsoft.com/office/powerpoint/2012/main" userId="Илья Епишкин" providerId="None"/>
      </p:ext>
    </p:extLst>
  </p:cmAuthor>
  <p:cmAuthor id="4" name="ИЭФ" initials="И" lastIdx="1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3052"/>
    <a:srgbClr val="101B3D"/>
    <a:srgbClr val="0A813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6416" autoAdjust="0"/>
  </p:normalViewPr>
  <p:slideViewPr>
    <p:cSldViewPr snapToGrid="0">
      <p:cViewPr varScale="1">
        <p:scale>
          <a:sx n="82" d="100"/>
          <a:sy n="82" d="100"/>
        </p:scale>
        <p:origin x="490" y="48"/>
      </p:cViewPr>
      <p:guideLst>
        <p:guide pos="3863"/>
        <p:guide orient="horz" pos="2137"/>
        <p:guide pos="9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Илья Епишкин" userId="9999c727f4e72c3c" providerId="LiveId" clId="{7C28A162-C1B2-42A1-B87C-75EB79C8EDAF}"/>
    <pc:docChg chg="custSel addSld delSld modSld">
      <pc:chgData name="Илья Епишкин" userId="9999c727f4e72c3c" providerId="LiveId" clId="{7C28A162-C1B2-42A1-B87C-75EB79C8EDAF}" dt="2020-11-19T15:46:28.406" v="107" actId="47"/>
      <pc:docMkLst>
        <pc:docMk/>
      </pc:docMkLst>
      <pc:sldChg chg="modSp mod">
        <pc:chgData name="Илья Епишкин" userId="9999c727f4e72c3c" providerId="LiveId" clId="{7C28A162-C1B2-42A1-B87C-75EB79C8EDAF}" dt="2020-11-19T15:40:53.273" v="83" actId="20577"/>
        <pc:sldMkLst>
          <pc:docMk/>
          <pc:sldMk cId="312108112" sldId="256"/>
        </pc:sldMkLst>
        <pc:spChg chg="mod">
          <ac:chgData name="Илья Епишкин" userId="9999c727f4e72c3c" providerId="LiveId" clId="{7C28A162-C1B2-42A1-B87C-75EB79C8EDAF}" dt="2020-11-19T15:40:24.053" v="0"/>
          <ac:spMkLst>
            <pc:docMk/>
            <pc:sldMk cId="312108112" sldId="256"/>
            <ac:spMk id="2" creationId="{00000000-0000-0000-0000-000000000000}"/>
          </ac:spMkLst>
        </pc:spChg>
        <pc:spChg chg="mod">
          <ac:chgData name="Илья Епишкин" userId="9999c727f4e72c3c" providerId="LiveId" clId="{7C28A162-C1B2-42A1-B87C-75EB79C8EDAF}" dt="2020-11-19T15:40:53.273" v="83" actId="20577"/>
          <ac:spMkLst>
            <pc:docMk/>
            <pc:sldMk cId="312108112" sldId="256"/>
            <ac:spMk id="4" creationId="{00000000-0000-0000-0000-000000000000}"/>
          </ac:spMkLst>
        </pc:spChg>
      </pc:sldChg>
      <pc:sldChg chg="add">
        <pc:chgData name="Илья Епишкин" userId="9999c727f4e72c3c" providerId="LiveId" clId="{7C28A162-C1B2-42A1-B87C-75EB79C8EDAF}" dt="2020-11-19T15:42:30.517" v="87"/>
        <pc:sldMkLst>
          <pc:docMk/>
          <pc:sldMk cId="1081937400" sldId="353"/>
        </pc:sldMkLst>
      </pc:sldChg>
      <pc:sldChg chg="addSp delSp modSp mod">
        <pc:chgData name="Илья Епишкин" userId="9999c727f4e72c3c" providerId="LiveId" clId="{7C28A162-C1B2-42A1-B87C-75EB79C8EDAF}" dt="2020-11-19T15:44:43.650" v="103" actId="1036"/>
        <pc:sldMkLst>
          <pc:docMk/>
          <pc:sldMk cId="1547876455" sldId="359"/>
        </pc:sldMkLst>
        <pc:spChg chg="add mod ord">
          <ac:chgData name="Илья Епишкин" userId="9999c727f4e72c3c" providerId="LiveId" clId="{7C28A162-C1B2-42A1-B87C-75EB79C8EDAF}" dt="2020-11-19T15:44:22.272" v="99" actId="14100"/>
          <ac:spMkLst>
            <pc:docMk/>
            <pc:sldMk cId="1547876455" sldId="359"/>
            <ac:spMk id="5" creationId="{FA7CC234-CCA8-4193-AA6A-417932639457}"/>
          </ac:spMkLst>
        </pc:spChg>
        <pc:spChg chg="mod">
          <ac:chgData name="Илья Епишкин" userId="9999c727f4e72c3c" providerId="LiveId" clId="{7C28A162-C1B2-42A1-B87C-75EB79C8EDAF}" dt="2020-11-19T15:41:28.449" v="85" actId="13822"/>
          <ac:spMkLst>
            <pc:docMk/>
            <pc:sldMk cId="1547876455" sldId="359"/>
            <ac:spMk id="22" creationId="{00000000-0000-0000-0000-000000000000}"/>
          </ac:spMkLst>
        </pc:spChg>
        <pc:spChg chg="mod">
          <ac:chgData name="Илья Епишкин" userId="9999c727f4e72c3c" providerId="LiveId" clId="{7C28A162-C1B2-42A1-B87C-75EB79C8EDAF}" dt="2020-11-19T15:41:22.546" v="84" actId="13822"/>
          <ac:spMkLst>
            <pc:docMk/>
            <pc:sldMk cId="1547876455" sldId="359"/>
            <ac:spMk id="44" creationId="{00000000-0000-0000-0000-000000000000}"/>
          </ac:spMkLst>
        </pc:spChg>
        <pc:spChg chg="add mod">
          <ac:chgData name="Илья Епишкин" userId="9999c727f4e72c3c" providerId="LiveId" clId="{7C28A162-C1B2-42A1-B87C-75EB79C8EDAF}" dt="2020-11-19T15:44:43.650" v="103" actId="1036"/>
          <ac:spMkLst>
            <pc:docMk/>
            <pc:sldMk cId="1547876455" sldId="359"/>
            <ac:spMk id="47" creationId="{E1878CFC-5F39-4DED-8E95-94CC958C107B}"/>
          </ac:spMkLst>
        </pc:spChg>
        <pc:graphicFrameChg chg="del">
          <ac:chgData name="Илья Епишкин" userId="9999c727f4e72c3c" providerId="LiveId" clId="{7C28A162-C1B2-42A1-B87C-75EB79C8EDAF}" dt="2020-11-19T15:41:33.984" v="86" actId="478"/>
          <ac:graphicFrameMkLst>
            <pc:docMk/>
            <pc:sldMk cId="1547876455" sldId="359"/>
            <ac:graphicFrameMk id="45" creationId="{6B4C8958-F0A1-3F42-B547-78A080C56A81}"/>
          </ac:graphicFrameMkLst>
        </pc:graphicFrameChg>
      </pc:sldChg>
      <pc:sldChg chg="add">
        <pc:chgData name="Илья Епишкин" userId="9999c727f4e72c3c" providerId="LiveId" clId="{7C28A162-C1B2-42A1-B87C-75EB79C8EDAF}" dt="2020-11-19T15:45:39.372" v="105"/>
        <pc:sldMkLst>
          <pc:docMk/>
          <pc:sldMk cId="1214278764" sldId="363"/>
        </pc:sldMkLst>
      </pc:sldChg>
      <pc:sldChg chg="add">
        <pc:chgData name="Илья Епишкин" userId="9999c727f4e72c3c" providerId="LiveId" clId="{7C28A162-C1B2-42A1-B87C-75EB79C8EDAF}" dt="2020-11-19T15:45:14.423" v="104"/>
        <pc:sldMkLst>
          <pc:docMk/>
          <pc:sldMk cId="2195720446" sldId="397"/>
        </pc:sldMkLst>
      </pc:sldChg>
      <pc:sldChg chg="del">
        <pc:chgData name="Илья Епишкин" userId="9999c727f4e72c3c" providerId="LiveId" clId="{7C28A162-C1B2-42A1-B87C-75EB79C8EDAF}" dt="2020-11-19T15:46:26.750" v="106" actId="47"/>
        <pc:sldMkLst>
          <pc:docMk/>
          <pc:sldMk cId="1187997573" sldId="415"/>
        </pc:sldMkLst>
      </pc:sldChg>
      <pc:sldChg chg="del">
        <pc:chgData name="Илья Епишкин" userId="9999c727f4e72c3c" providerId="LiveId" clId="{7C28A162-C1B2-42A1-B87C-75EB79C8EDAF}" dt="2020-11-19T15:46:28.406" v="107" actId="47"/>
        <pc:sldMkLst>
          <pc:docMk/>
          <pc:sldMk cId="0" sldId="4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F54BF-2BD1-45FB-A600-25D47218E37C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7A207-EB0A-46D0-9813-FE058A4C00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72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176" y="598283"/>
            <a:ext cx="8183848" cy="1147852"/>
          </a:xfrm>
        </p:spPr>
        <p:txBody>
          <a:bodyPr anchor="b">
            <a:normAutofit/>
          </a:bodyPr>
          <a:lstStyle>
            <a:lvl1pPr algn="l">
              <a:defRPr sz="40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176" y="3385955"/>
            <a:ext cx="4830624" cy="1414645"/>
          </a:xfrm>
        </p:spPr>
        <p:txBody>
          <a:bodyPr/>
          <a:lstStyle>
            <a:lvl1pPr marL="0" indent="0" algn="l">
              <a:buNone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8222-1285-4D66-A85D-D049563C9BB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BCD9-2FD6-4838-AE3C-4F8EA111FC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7E92901-313B-DC44-AE61-9720B9548DD8}"/>
              </a:ext>
            </a:extLst>
          </p:cNvPr>
          <p:cNvGrpSpPr/>
          <p:nvPr userDrawn="1"/>
        </p:nvGrpSpPr>
        <p:grpSpPr>
          <a:xfrm>
            <a:off x="-431800" y="-1364139"/>
            <a:ext cx="14071600" cy="9441339"/>
            <a:chOff x="-431800" y="-1364139"/>
            <a:chExt cx="14071600" cy="9441339"/>
          </a:xfrm>
        </p:grpSpPr>
        <p:sp>
          <p:nvSpPr>
            <p:cNvPr id="8" name="Полилиния 7"/>
            <p:cNvSpPr/>
            <p:nvPr userDrawn="1"/>
          </p:nvSpPr>
          <p:spPr>
            <a:xfrm>
              <a:off x="-406400" y="-1312333"/>
              <a:ext cx="12674600" cy="9389533"/>
            </a:xfrm>
            <a:custGeom>
              <a:avLst/>
              <a:gdLst>
                <a:gd name="connsiteX0" fmla="*/ 0 w 12674600"/>
                <a:gd name="connsiteY0" fmla="*/ 9135533 h 9389533"/>
                <a:gd name="connsiteX1" fmla="*/ 2565400 w 12674600"/>
                <a:gd name="connsiteY1" fmla="*/ 7344833 h 9389533"/>
                <a:gd name="connsiteX2" fmla="*/ 6096000 w 12674600"/>
                <a:gd name="connsiteY2" fmla="*/ 6278033 h 9389533"/>
                <a:gd name="connsiteX3" fmla="*/ 10998200 w 12674600"/>
                <a:gd name="connsiteY3" fmla="*/ 1363133 h 9389533"/>
                <a:gd name="connsiteX4" fmla="*/ 12674600 w 12674600"/>
                <a:gd name="connsiteY4" fmla="*/ 1337733 h 9389533"/>
                <a:gd name="connsiteX5" fmla="*/ 12661900 w 12674600"/>
                <a:gd name="connsiteY5" fmla="*/ 9389533 h 9389533"/>
                <a:gd name="connsiteX6" fmla="*/ 0 w 12674600"/>
                <a:gd name="connsiteY6" fmla="*/ 9135533 h 9389533"/>
                <a:gd name="connsiteX0" fmla="*/ 0 w 12674600"/>
                <a:gd name="connsiteY0" fmla="*/ 9135533 h 9389533"/>
                <a:gd name="connsiteX1" fmla="*/ 2565400 w 12674600"/>
                <a:gd name="connsiteY1" fmla="*/ 7344833 h 9389533"/>
                <a:gd name="connsiteX2" fmla="*/ 6096000 w 12674600"/>
                <a:gd name="connsiteY2" fmla="*/ 6278033 h 9389533"/>
                <a:gd name="connsiteX3" fmla="*/ 9289143 w 12674600"/>
                <a:gd name="connsiteY3" fmla="*/ 3072636 h 9389533"/>
                <a:gd name="connsiteX4" fmla="*/ 10998200 w 12674600"/>
                <a:gd name="connsiteY4" fmla="*/ 1363133 h 9389533"/>
                <a:gd name="connsiteX5" fmla="*/ 12674600 w 12674600"/>
                <a:gd name="connsiteY5" fmla="*/ 1337733 h 9389533"/>
                <a:gd name="connsiteX6" fmla="*/ 12661900 w 12674600"/>
                <a:gd name="connsiteY6" fmla="*/ 9389533 h 9389533"/>
                <a:gd name="connsiteX7" fmla="*/ 0 w 12674600"/>
                <a:gd name="connsiteY7" fmla="*/ 9135533 h 9389533"/>
                <a:gd name="connsiteX0" fmla="*/ 0 w 12674600"/>
                <a:gd name="connsiteY0" fmla="*/ 9135533 h 9389533"/>
                <a:gd name="connsiteX1" fmla="*/ 2565400 w 12674600"/>
                <a:gd name="connsiteY1" fmla="*/ 7344833 h 9389533"/>
                <a:gd name="connsiteX2" fmla="*/ 6096000 w 12674600"/>
                <a:gd name="connsiteY2" fmla="*/ 6278033 h 9389533"/>
                <a:gd name="connsiteX3" fmla="*/ 9289143 w 12674600"/>
                <a:gd name="connsiteY3" fmla="*/ 3072636 h 9389533"/>
                <a:gd name="connsiteX4" fmla="*/ 11887200 w 12674600"/>
                <a:gd name="connsiteY4" fmla="*/ 1214807 h 9389533"/>
                <a:gd name="connsiteX5" fmla="*/ 12674600 w 12674600"/>
                <a:gd name="connsiteY5" fmla="*/ 1337733 h 9389533"/>
                <a:gd name="connsiteX6" fmla="*/ 12661900 w 12674600"/>
                <a:gd name="connsiteY6" fmla="*/ 9389533 h 9389533"/>
                <a:gd name="connsiteX7" fmla="*/ 0 w 12674600"/>
                <a:gd name="connsiteY7" fmla="*/ 9135533 h 938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74600" h="9389533">
                  <a:moveTo>
                    <a:pt x="0" y="9135533"/>
                  </a:moveTo>
                  <a:lnTo>
                    <a:pt x="2565400" y="7344833"/>
                  </a:lnTo>
                  <a:lnTo>
                    <a:pt x="6096000" y="6278033"/>
                  </a:lnTo>
                  <a:lnTo>
                    <a:pt x="9289143" y="3072636"/>
                  </a:lnTo>
                  <a:lnTo>
                    <a:pt x="11887200" y="1214807"/>
                  </a:lnTo>
                  <a:cubicBezTo>
                    <a:pt x="12446000" y="1206340"/>
                    <a:pt x="12397317" y="0"/>
                    <a:pt x="12674600" y="1337733"/>
                  </a:cubicBezTo>
                  <a:cubicBezTo>
                    <a:pt x="12674600" y="1337733"/>
                    <a:pt x="12666133" y="6705600"/>
                    <a:pt x="12661900" y="9389533"/>
                  </a:cubicBezTo>
                  <a:lnTo>
                    <a:pt x="0" y="913553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Шестиугольник 8"/>
            <p:cNvSpPr/>
            <p:nvPr userDrawn="1"/>
          </p:nvSpPr>
          <p:spPr>
            <a:xfrm>
              <a:off x="8077199" y="3476184"/>
              <a:ext cx="2952750" cy="2410150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Шестиугольник 9"/>
            <p:cNvSpPr/>
            <p:nvPr userDrawn="1"/>
          </p:nvSpPr>
          <p:spPr>
            <a:xfrm rot="1030081">
              <a:off x="10714037" y="2286000"/>
              <a:ext cx="324000" cy="288000"/>
            </a:xfrm>
            <a:prstGeom prst="hexagon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>
              <a:stCxn id="9" idx="5"/>
              <a:endCxn id="10" idx="2"/>
            </p:cNvCxnSpPr>
            <p:nvPr userDrawn="1"/>
          </p:nvCxnSpPr>
          <p:spPr>
            <a:xfrm flipV="1">
              <a:off x="10427412" y="2541018"/>
              <a:ext cx="320130" cy="935167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Шестиугольник 11"/>
            <p:cNvSpPr/>
            <p:nvPr userDrawn="1"/>
          </p:nvSpPr>
          <p:spPr>
            <a:xfrm>
              <a:off x="11353800" y="3272091"/>
              <a:ext cx="324000" cy="288000"/>
            </a:xfrm>
            <a:prstGeom prst="hexagon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Шестиугольник 12"/>
            <p:cNvSpPr/>
            <p:nvPr userDrawn="1"/>
          </p:nvSpPr>
          <p:spPr>
            <a:xfrm rot="642900">
              <a:off x="6629400" y="5886334"/>
              <a:ext cx="324000" cy="288000"/>
            </a:xfrm>
            <a:prstGeom prst="hexagon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Шестиугольник 13"/>
            <p:cNvSpPr/>
            <p:nvPr userDrawn="1"/>
          </p:nvSpPr>
          <p:spPr>
            <a:xfrm>
              <a:off x="9372176" y="6399407"/>
              <a:ext cx="324000" cy="288000"/>
            </a:xfrm>
            <a:prstGeom prst="hexagon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Шестиугольник 14"/>
            <p:cNvSpPr/>
            <p:nvPr userDrawn="1"/>
          </p:nvSpPr>
          <p:spPr>
            <a:xfrm rot="1364770">
              <a:off x="11432300" y="6012172"/>
              <a:ext cx="324000" cy="288000"/>
            </a:xfrm>
            <a:prstGeom prst="hexagon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>
              <a:stCxn id="12" idx="4"/>
              <a:endCxn id="10" idx="1"/>
            </p:cNvCxnSpPr>
            <p:nvPr userDrawn="1"/>
          </p:nvCxnSpPr>
          <p:spPr>
            <a:xfrm flipH="1" flipV="1">
              <a:off x="10919522" y="2594150"/>
              <a:ext cx="506278" cy="677941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12" idx="0"/>
            </p:cNvCxnSpPr>
            <p:nvPr userDrawn="1"/>
          </p:nvCxnSpPr>
          <p:spPr>
            <a:xfrm>
              <a:off x="11677800" y="3416091"/>
              <a:ext cx="754500" cy="600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0" idx="4"/>
            </p:cNvCxnSpPr>
            <p:nvPr userDrawn="1"/>
          </p:nvCxnSpPr>
          <p:spPr>
            <a:xfrm flipV="1">
              <a:off x="10832552" y="-838200"/>
              <a:ext cx="1917848" cy="310405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12" idx="2"/>
              <a:endCxn id="9" idx="0"/>
            </p:cNvCxnSpPr>
            <p:nvPr userDrawn="1"/>
          </p:nvCxnSpPr>
          <p:spPr>
            <a:xfrm flipH="1">
              <a:off x="11029949" y="3560091"/>
              <a:ext cx="395851" cy="1121168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9" idx="0"/>
              <a:endCxn id="15" idx="4"/>
            </p:cNvCxnSpPr>
            <p:nvPr userDrawn="1"/>
          </p:nvCxnSpPr>
          <p:spPr>
            <a:xfrm>
              <a:off x="11029949" y="4681259"/>
              <a:ext cx="537028" cy="1307314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5" idx="5"/>
            </p:cNvCxnSpPr>
            <p:nvPr userDrawn="1"/>
          </p:nvCxnSpPr>
          <p:spPr>
            <a:xfrm flipV="1">
              <a:off x="11732978" y="4800600"/>
              <a:ext cx="1754422" cy="125757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9" idx="4"/>
              <a:endCxn id="10" idx="3"/>
            </p:cNvCxnSpPr>
            <p:nvPr userDrawn="1"/>
          </p:nvCxnSpPr>
          <p:spPr>
            <a:xfrm flipV="1">
              <a:off x="8679737" y="2382182"/>
              <a:ext cx="2041518" cy="109400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3" idx="1"/>
            </p:cNvCxnSpPr>
            <p:nvPr userDrawn="1"/>
          </p:nvCxnSpPr>
          <p:spPr>
            <a:xfrm>
              <a:off x="6853058" y="6188556"/>
              <a:ext cx="678745" cy="1422234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3" idx="2"/>
            </p:cNvCxnSpPr>
            <p:nvPr userDrawn="1"/>
          </p:nvCxnSpPr>
          <p:spPr>
            <a:xfrm flipH="1">
              <a:off x="6111525" y="6155090"/>
              <a:ext cx="564671" cy="80283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3" idx="3"/>
            </p:cNvCxnSpPr>
            <p:nvPr userDrawn="1"/>
          </p:nvCxnSpPr>
          <p:spPr>
            <a:xfrm flipH="1">
              <a:off x="3581400" y="6000214"/>
              <a:ext cx="3050825" cy="1010186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9" idx="1"/>
              <a:endCxn id="15" idx="3"/>
            </p:cNvCxnSpPr>
            <p:nvPr userDrawn="1"/>
          </p:nvCxnSpPr>
          <p:spPr>
            <a:xfrm>
              <a:off x="10427412" y="5886333"/>
              <a:ext cx="1017487" cy="20720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14" idx="0"/>
              <a:endCxn id="15" idx="2"/>
            </p:cNvCxnSpPr>
            <p:nvPr userDrawn="1"/>
          </p:nvCxnSpPr>
          <p:spPr>
            <a:xfrm flipV="1">
              <a:off x="9696176" y="6254174"/>
              <a:ext cx="1759446" cy="28923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endCxn id="15" idx="1"/>
            </p:cNvCxnSpPr>
            <p:nvPr userDrawn="1"/>
          </p:nvCxnSpPr>
          <p:spPr>
            <a:xfrm flipH="1" flipV="1">
              <a:off x="11621623" y="6323771"/>
              <a:ext cx="26677" cy="634149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12" idx="5"/>
            </p:cNvCxnSpPr>
            <p:nvPr userDrawn="1"/>
          </p:nvCxnSpPr>
          <p:spPr>
            <a:xfrm flipV="1">
              <a:off x="11605800" y="2667000"/>
              <a:ext cx="826500" cy="605091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stCxn id="15" idx="0"/>
            </p:cNvCxnSpPr>
            <p:nvPr userDrawn="1"/>
          </p:nvCxnSpPr>
          <p:spPr>
            <a:xfrm>
              <a:off x="11743701" y="6218809"/>
              <a:ext cx="981699" cy="378598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9" idx="0"/>
            </p:cNvCxnSpPr>
            <p:nvPr userDrawn="1"/>
          </p:nvCxnSpPr>
          <p:spPr>
            <a:xfrm flipV="1">
              <a:off x="11029949" y="4183373"/>
              <a:ext cx="2609851" cy="497886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13" idx="5"/>
              <a:endCxn id="9" idx="2"/>
            </p:cNvCxnSpPr>
            <p:nvPr userDrawn="1"/>
          </p:nvCxnSpPr>
          <p:spPr>
            <a:xfrm flipV="1">
              <a:off x="6906604" y="5886333"/>
              <a:ext cx="1773133" cy="1924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14" idx="5"/>
              <a:endCxn id="9" idx="1"/>
            </p:cNvCxnSpPr>
            <p:nvPr userDrawn="1"/>
          </p:nvCxnSpPr>
          <p:spPr>
            <a:xfrm flipV="1">
              <a:off x="9624176" y="5886333"/>
              <a:ext cx="803236" cy="513074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stCxn id="9" idx="2"/>
              <a:endCxn id="14" idx="4"/>
            </p:cNvCxnSpPr>
            <p:nvPr userDrawn="1"/>
          </p:nvCxnSpPr>
          <p:spPr>
            <a:xfrm>
              <a:off x="8679737" y="5886333"/>
              <a:ext cx="764439" cy="513074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stCxn id="14" idx="1"/>
            </p:cNvCxnSpPr>
            <p:nvPr userDrawn="1"/>
          </p:nvCxnSpPr>
          <p:spPr>
            <a:xfrm>
              <a:off x="9624176" y="6687407"/>
              <a:ext cx="205624" cy="27051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stCxn id="12" idx="1"/>
            </p:cNvCxnSpPr>
            <p:nvPr userDrawn="1"/>
          </p:nvCxnSpPr>
          <p:spPr>
            <a:xfrm>
              <a:off x="11605800" y="3560091"/>
              <a:ext cx="737788" cy="935709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14" idx="2"/>
            </p:cNvCxnSpPr>
            <p:nvPr userDrawn="1"/>
          </p:nvCxnSpPr>
          <p:spPr>
            <a:xfrm flipH="1">
              <a:off x="9061956" y="6687407"/>
              <a:ext cx="382220" cy="4753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stCxn id="13" idx="0"/>
              <a:endCxn id="14" idx="3"/>
            </p:cNvCxnSpPr>
            <p:nvPr userDrawn="1"/>
          </p:nvCxnSpPr>
          <p:spPr>
            <a:xfrm>
              <a:off x="6950575" y="6060454"/>
              <a:ext cx="2421601" cy="48295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10" idx="5"/>
            </p:cNvCxnSpPr>
            <p:nvPr userDrawn="1"/>
          </p:nvCxnSpPr>
          <p:spPr>
            <a:xfrm flipV="1">
              <a:off x="11004532" y="1447800"/>
              <a:ext cx="1605657" cy="87118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 userDrawn="1"/>
          </p:nvSpPr>
          <p:spPr>
            <a:xfrm flipH="1" flipV="1">
              <a:off x="10822037" y="2376000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>
              <a:stCxn id="13" idx="4"/>
              <a:endCxn id="9" idx="3"/>
            </p:cNvCxnSpPr>
            <p:nvPr userDrawn="1"/>
          </p:nvCxnSpPr>
          <p:spPr>
            <a:xfrm flipV="1">
              <a:off x="6729742" y="4681259"/>
              <a:ext cx="1347457" cy="119085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endCxn id="10" idx="0"/>
            </p:cNvCxnSpPr>
            <p:nvPr userDrawn="1"/>
          </p:nvCxnSpPr>
          <p:spPr>
            <a:xfrm flipH="1" flipV="1">
              <a:off x="11030819" y="2477818"/>
              <a:ext cx="1159594" cy="26538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Овал 42"/>
            <p:cNvSpPr/>
            <p:nvPr userDrawn="1"/>
          </p:nvSpPr>
          <p:spPr>
            <a:xfrm flipH="1" flipV="1">
              <a:off x="11461800" y="3362091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 userDrawn="1"/>
          </p:nvSpPr>
          <p:spPr>
            <a:xfrm flipH="1" flipV="1">
              <a:off x="11540300" y="6102172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 userDrawn="1"/>
          </p:nvSpPr>
          <p:spPr>
            <a:xfrm flipH="1" flipV="1">
              <a:off x="9480176" y="6489407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 userDrawn="1"/>
          </p:nvSpPr>
          <p:spPr>
            <a:xfrm flipH="1" flipV="1">
              <a:off x="6737400" y="5976334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>
              <a:stCxn id="9" idx="0"/>
            </p:cNvCxnSpPr>
            <p:nvPr userDrawn="1"/>
          </p:nvCxnSpPr>
          <p:spPr>
            <a:xfrm>
              <a:off x="11029949" y="4681259"/>
              <a:ext cx="2076451" cy="1205074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9" idx="5"/>
              <a:endCxn id="12" idx="3"/>
            </p:cNvCxnSpPr>
            <p:nvPr userDrawn="1"/>
          </p:nvCxnSpPr>
          <p:spPr>
            <a:xfrm flipV="1">
              <a:off x="10427412" y="3416091"/>
              <a:ext cx="926388" cy="60094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Полилиния 48"/>
            <p:cNvSpPr/>
            <p:nvPr userDrawn="1"/>
          </p:nvSpPr>
          <p:spPr>
            <a:xfrm>
              <a:off x="-431800" y="-1364139"/>
              <a:ext cx="12674600" cy="9389533"/>
            </a:xfrm>
            <a:custGeom>
              <a:avLst/>
              <a:gdLst>
                <a:gd name="connsiteX0" fmla="*/ 0 w 12674600"/>
                <a:gd name="connsiteY0" fmla="*/ 9135533 h 9389533"/>
                <a:gd name="connsiteX1" fmla="*/ 2565400 w 12674600"/>
                <a:gd name="connsiteY1" fmla="*/ 7344833 h 9389533"/>
                <a:gd name="connsiteX2" fmla="*/ 6096000 w 12674600"/>
                <a:gd name="connsiteY2" fmla="*/ 6278033 h 9389533"/>
                <a:gd name="connsiteX3" fmla="*/ 10998200 w 12674600"/>
                <a:gd name="connsiteY3" fmla="*/ 1363133 h 9389533"/>
                <a:gd name="connsiteX4" fmla="*/ 12674600 w 12674600"/>
                <a:gd name="connsiteY4" fmla="*/ 1337733 h 9389533"/>
                <a:gd name="connsiteX5" fmla="*/ 12661900 w 12674600"/>
                <a:gd name="connsiteY5" fmla="*/ 9389533 h 9389533"/>
                <a:gd name="connsiteX6" fmla="*/ 0 w 12674600"/>
                <a:gd name="connsiteY6" fmla="*/ 9135533 h 9389533"/>
                <a:gd name="connsiteX0" fmla="*/ 0 w 12674600"/>
                <a:gd name="connsiteY0" fmla="*/ 9135533 h 9389533"/>
                <a:gd name="connsiteX1" fmla="*/ 2565400 w 12674600"/>
                <a:gd name="connsiteY1" fmla="*/ 7344833 h 9389533"/>
                <a:gd name="connsiteX2" fmla="*/ 6096000 w 12674600"/>
                <a:gd name="connsiteY2" fmla="*/ 6278033 h 9389533"/>
                <a:gd name="connsiteX3" fmla="*/ 9289143 w 12674600"/>
                <a:gd name="connsiteY3" fmla="*/ 3072636 h 9389533"/>
                <a:gd name="connsiteX4" fmla="*/ 10998200 w 12674600"/>
                <a:gd name="connsiteY4" fmla="*/ 1363133 h 9389533"/>
                <a:gd name="connsiteX5" fmla="*/ 12674600 w 12674600"/>
                <a:gd name="connsiteY5" fmla="*/ 1337733 h 9389533"/>
                <a:gd name="connsiteX6" fmla="*/ 12661900 w 12674600"/>
                <a:gd name="connsiteY6" fmla="*/ 9389533 h 9389533"/>
                <a:gd name="connsiteX7" fmla="*/ 0 w 12674600"/>
                <a:gd name="connsiteY7" fmla="*/ 9135533 h 9389533"/>
                <a:gd name="connsiteX0" fmla="*/ 0 w 12674600"/>
                <a:gd name="connsiteY0" fmla="*/ 9135533 h 9389533"/>
                <a:gd name="connsiteX1" fmla="*/ 2565400 w 12674600"/>
                <a:gd name="connsiteY1" fmla="*/ 7344833 h 9389533"/>
                <a:gd name="connsiteX2" fmla="*/ 6096000 w 12674600"/>
                <a:gd name="connsiteY2" fmla="*/ 6278033 h 9389533"/>
                <a:gd name="connsiteX3" fmla="*/ 9289143 w 12674600"/>
                <a:gd name="connsiteY3" fmla="*/ 3072636 h 9389533"/>
                <a:gd name="connsiteX4" fmla="*/ 11887200 w 12674600"/>
                <a:gd name="connsiteY4" fmla="*/ 1214807 h 9389533"/>
                <a:gd name="connsiteX5" fmla="*/ 12674600 w 12674600"/>
                <a:gd name="connsiteY5" fmla="*/ 1337733 h 9389533"/>
                <a:gd name="connsiteX6" fmla="*/ 12661900 w 12674600"/>
                <a:gd name="connsiteY6" fmla="*/ 9389533 h 9389533"/>
                <a:gd name="connsiteX7" fmla="*/ 0 w 12674600"/>
                <a:gd name="connsiteY7" fmla="*/ 9135533 h 938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74600" h="9389533">
                  <a:moveTo>
                    <a:pt x="0" y="9135533"/>
                  </a:moveTo>
                  <a:lnTo>
                    <a:pt x="2565400" y="7344833"/>
                  </a:lnTo>
                  <a:lnTo>
                    <a:pt x="6096000" y="6278033"/>
                  </a:lnTo>
                  <a:lnTo>
                    <a:pt x="9289143" y="3072636"/>
                  </a:lnTo>
                  <a:lnTo>
                    <a:pt x="11887200" y="1214807"/>
                  </a:lnTo>
                  <a:cubicBezTo>
                    <a:pt x="12446000" y="1206340"/>
                    <a:pt x="12397317" y="0"/>
                    <a:pt x="12674600" y="1337733"/>
                  </a:cubicBezTo>
                  <a:cubicBezTo>
                    <a:pt x="12674600" y="1337733"/>
                    <a:pt x="12666133" y="6705600"/>
                    <a:pt x="12661900" y="9389533"/>
                  </a:cubicBezTo>
                  <a:lnTo>
                    <a:pt x="0" y="9135533"/>
                  </a:lnTo>
                  <a:close/>
                </a:path>
              </a:pathLst>
            </a:custGeom>
            <a:noFill/>
            <a:ln w="19050">
              <a:solidFill>
                <a:srgbClr val="2930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73874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322" y="350978"/>
            <a:ext cx="11108230" cy="852647"/>
          </a:xfrm>
        </p:spPr>
        <p:txBody>
          <a:bodyPr>
            <a:normAutofit/>
          </a:bodyPr>
          <a:lstStyle>
            <a:lvl1pPr>
              <a:defRPr sz="28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581" y="1433761"/>
            <a:ext cx="11134912" cy="4729055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8222-1285-4D66-A85D-D049563C9BB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02742" y="627061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1DBCD9-2FD6-4838-AE3C-4F8EA111FC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 rot="21282271">
            <a:off x="11180307" y="6040805"/>
            <a:ext cx="1000128" cy="996214"/>
            <a:chOff x="8875645" y="1001389"/>
            <a:chExt cx="1000128" cy="996214"/>
          </a:xfrm>
        </p:grpSpPr>
        <p:sp>
          <p:nvSpPr>
            <p:cNvPr id="8" name="Шестиугольник 7"/>
            <p:cNvSpPr/>
            <p:nvPr/>
          </p:nvSpPr>
          <p:spPr>
            <a:xfrm>
              <a:off x="9002648" y="1117255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 flipH="1" flipV="1">
              <a:off x="9038648" y="1153255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>
              <a:stCxn id="17" idx="4"/>
              <a:endCxn id="8" idx="2"/>
            </p:cNvCxnSpPr>
            <p:nvPr/>
          </p:nvCxnSpPr>
          <p:spPr>
            <a:xfrm flipV="1">
              <a:off x="8902645" y="1225255"/>
              <a:ext cx="127003" cy="20949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Шестиугольник 10"/>
            <p:cNvSpPr/>
            <p:nvPr/>
          </p:nvSpPr>
          <p:spPr>
            <a:xfrm>
              <a:off x="9365016" y="1084430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 flipH="1" flipV="1">
              <a:off x="9401016" y="1120430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Шестиугольник 12"/>
            <p:cNvSpPr/>
            <p:nvPr/>
          </p:nvSpPr>
          <p:spPr>
            <a:xfrm>
              <a:off x="9612248" y="172340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 flipH="1" flipV="1">
              <a:off x="9648248" y="175940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Шестиугольник 14"/>
            <p:cNvSpPr/>
            <p:nvPr/>
          </p:nvSpPr>
          <p:spPr>
            <a:xfrm>
              <a:off x="9473016" y="149775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 flipH="1" flipV="1">
              <a:off x="9509016" y="153375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Шестиугольник 16"/>
            <p:cNvSpPr/>
            <p:nvPr/>
          </p:nvSpPr>
          <p:spPr>
            <a:xfrm>
              <a:off x="8875645" y="143475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 flipH="1" flipV="1">
              <a:off x="8911645" y="147075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>
              <a:stCxn id="8" idx="0"/>
              <a:endCxn id="11" idx="3"/>
            </p:cNvCxnSpPr>
            <p:nvPr/>
          </p:nvCxnSpPr>
          <p:spPr>
            <a:xfrm flipV="1">
              <a:off x="9110648" y="1138430"/>
              <a:ext cx="254368" cy="3282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17" idx="5"/>
              <a:endCxn id="11" idx="3"/>
            </p:cNvCxnSpPr>
            <p:nvPr/>
          </p:nvCxnSpPr>
          <p:spPr>
            <a:xfrm flipV="1">
              <a:off x="8956645" y="1138430"/>
              <a:ext cx="408371" cy="29632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7" idx="0"/>
              <a:endCxn id="15" idx="3"/>
            </p:cNvCxnSpPr>
            <p:nvPr/>
          </p:nvCxnSpPr>
          <p:spPr>
            <a:xfrm>
              <a:off x="8983645" y="1488753"/>
              <a:ext cx="489371" cy="63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17" idx="1"/>
              <a:endCxn id="13" idx="3"/>
            </p:cNvCxnSpPr>
            <p:nvPr/>
          </p:nvCxnSpPr>
          <p:spPr>
            <a:xfrm>
              <a:off x="8956645" y="1542753"/>
              <a:ext cx="655603" cy="234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3" idx="1"/>
            </p:cNvCxnSpPr>
            <p:nvPr/>
          </p:nvCxnSpPr>
          <p:spPr>
            <a:xfrm>
              <a:off x="9693248" y="1831403"/>
              <a:ext cx="182525" cy="1662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1" idx="1"/>
              <a:endCxn id="15" idx="4"/>
            </p:cNvCxnSpPr>
            <p:nvPr/>
          </p:nvCxnSpPr>
          <p:spPr>
            <a:xfrm>
              <a:off x="9446016" y="1192430"/>
              <a:ext cx="54000" cy="30532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1" idx="0"/>
            </p:cNvCxnSpPr>
            <p:nvPr/>
          </p:nvCxnSpPr>
          <p:spPr>
            <a:xfrm>
              <a:off x="9473016" y="1138430"/>
              <a:ext cx="402757" cy="27704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15" idx="5"/>
            </p:cNvCxnSpPr>
            <p:nvPr/>
          </p:nvCxnSpPr>
          <p:spPr>
            <a:xfrm flipV="1">
              <a:off x="9554016" y="1351504"/>
              <a:ext cx="321757" cy="146249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15" idx="0"/>
            </p:cNvCxnSpPr>
            <p:nvPr/>
          </p:nvCxnSpPr>
          <p:spPr>
            <a:xfrm>
              <a:off x="9581016" y="1551753"/>
              <a:ext cx="294757" cy="54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15" idx="1"/>
              <a:endCxn id="13" idx="4"/>
            </p:cNvCxnSpPr>
            <p:nvPr/>
          </p:nvCxnSpPr>
          <p:spPr>
            <a:xfrm>
              <a:off x="9554016" y="1605753"/>
              <a:ext cx="85232" cy="117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stCxn id="8" idx="5"/>
            </p:cNvCxnSpPr>
            <p:nvPr/>
          </p:nvCxnSpPr>
          <p:spPr>
            <a:xfrm rot="1002441" flipV="1">
              <a:off x="9100662" y="1001389"/>
              <a:ext cx="170337" cy="143377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11" idx="4"/>
            </p:cNvCxnSpPr>
            <p:nvPr/>
          </p:nvCxnSpPr>
          <p:spPr>
            <a:xfrm flipH="1" flipV="1">
              <a:off x="9287254" y="1031430"/>
              <a:ext cx="104762" cy="53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13" idx="5"/>
            </p:cNvCxnSpPr>
            <p:nvPr/>
          </p:nvCxnSpPr>
          <p:spPr>
            <a:xfrm flipV="1">
              <a:off x="9693248" y="1578753"/>
              <a:ext cx="182525" cy="144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 userDrawn="1"/>
        </p:nvGrpSpPr>
        <p:grpSpPr>
          <a:xfrm flipH="1" flipV="1">
            <a:off x="3459288" y="-532437"/>
            <a:ext cx="9388224" cy="4700766"/>
            <a:chOff x="-549021" y="2926785"/>
            <a:chExt cx="9388224" cy="4700766"/>
          </a:xfrm>
        </p:grpSpPr>
        <p:cxnSp>
          <p:nvCxnSpPr>
            <p:cNvPr id="36" name="Прямая соединительная линия 35"/>
            <p:cNvCxnSpPr>
              <a:endCxn id="40" idx="3"/>
            </p:cNvCxnSpPr>
            <p:nvPr/>
          </p:nvCxnSpPr>
          <p:spPr>
            <a:xfrm flipH="1" flipV="1">
              <a:off x="2362200" y="6511516"/>
              <a:ext cx="1450912" cy="111603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40" idx="4"/>
            </p:cNvCxnSpPr>
            <p:nvPr/>
          </p:nvCxnSpPr>
          <p:spPr>
            <a:xfrm>
              <a:off x="2292257" y="6651402"/>
              <a:ext cx="222343" cy="627731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Шестиугольник 37"/>
            <p:cNvSpPr/>
            <p:nvPr/>
          </p:nvSpPr>
          <p:spPr>
            <a:xfrm flipH="1" flipV="1">
              <a:off x="174283" y="5623893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Шестиугольник 38"/>
            <p:cNvSpPr/>
            <p:nvPr/>
          </p:nvSpPr>
          <p:spPr>
            <a:xfrm flipH="1" flipV="1">
              <a:off x="534959" y="6208432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Шестиугольник 39"/>
            <p:cNvSpPr/>
            <p:nvPr/>
          </p:nvSpPr>
          <p:spPr>
            <a:xfrm flipH="1" flipV="1">
              <a:off x="2082429" y="6371631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>
              <a:stCxn id="40" idx="5"/>
            </p:cNvCxnSpPr>
            <p:nvPr/>
          </p:nvCxnSpPr>
          <p:spPr>
            <a:xfrm flipH="1">
              <a:off x="1094500" y="6651402"/>
              <a:ext cx="1057872" cy="76761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40" idx="0"/>
              <a:endCxn id="39" idx="3"/>
            </p:cNvCxnSpPr>
            <p:nvPr/>
          </p:nvCxnSpPr>
          <p:spPr>
            <a:xfrm flipH="1" flipV="1">
              <a:off x="814730" y="6348317"/>
              <a:ext cx="1267699" cy="163199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40" idx="1"/>
              <a:endCxn id="38" idx="3"/>
            </p:cNvCxnSpPr>
            <p:nvPr/>
          </p:nvCxnSpPr>
          <p:spPr>
            <a:xfrm flipH="1" flipV="1">
              <a:off x="454054" y="5763778"/>
              <a:ext cx="1698318" cy="60785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>
              <a:stCxn id="38" idx="1"/>
            </p:cNvCxnSpPr>
            <p:nvPr/>
          </p:nvCxnSpPr>
          <p:spPr>
            <a:xfrm flipH="1" flipV="1">
              <a:off x="-228598" y="5193357"/>
              <a:ext cx="472824" cy="43053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>
              <a:endCxn id="39" idx="4"/>
            </p:cNvCxnSpPr>
            <p:nvPr/>
          </p:nvCxnSpPr>
          <p:spPr>
            <a:xfrm flipH="1" flipV="1">
              <a:off x="744787" y="6488203"/>
              <a:ext cx="558426" cy="58133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39" idx="5"/>
            </p:cNvCxnSpPr>
            <p:nvPr/>
          </p:nvCxnSpPr>
          <p:spPr>
            <a:xfrm flipH="1">
              <a:off x="-76198" y="6488203"/>
              <a:ext cx="681100" cy="54700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stCxn id="39" idx="0"/>
            </p:cNvCxnSpPr>
            <p:nvPr/>
          </p:nvCxnSpPr>
          <p:spPr>
            <a:xfrm flipH="1">
              <a:off x="-228599" y="6348317"/>
              <a:ext cx="763558" cy="2904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39" idx="1"/>
              <a:endCxn id="38" idx="4"/>
            </p:cNvCxnSpPr>
            <p:nvPr/>
          </p:nvCxnSpPr>
          <p:spPr>
            <a:xfrm flipH="1" flipV="1">
              <a:off x="384111" y="5903664"/>
              <a:ext cx="220791" cy="30476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>
              <a:stCxn id="38" idx="5"/>
            </p:cNvCxnSpPr>
            <p:nvPr/>
          </p:nvCxnSpPr>
          <p:spPr>
            <a:xfrm flipH="1">
              <a:off x="-76198" y="5903664"/>
              <a:ext cx="320424" cy="57185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stCxn id="38" idx="2"/>
            </p:cNvCxnSpPr>
            <p:nvPr/>
          </p:nvCxnSpPr>
          <p:spPr>
            <a:xfrm flipH="1" flipV="1">
              <a:off x="-76199" y="2926785"/>
              <a:ext cx="460310" cy="269710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Овал 50"/>
            <p:cNvSpPr/>
            <p:nvPr/>
          </p:nvSpPr>
          <p:spPr>
            <a:xfrm flipH="1" flipV="1">
              <a:off x="260168" y="5709778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 flipH="1" flipV="1">
              <a:off x="620844" y="6294317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 flipH="1" flipV="1">
              <a:off x="2168314" y="6457516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4" name="Прямая соединительная линия 53"/>
            <p:cNvCxnSpPr>
              <a:stCxn id="38" idx="0"/>
            </p:cNvCxnSpPr>
            <p:nvPr/>
          </p:nvCxnSpPr>
          <p:spPr>
            <a:xfrm flipH="1">
              <a:off x="-549021" y="5763778"/>
              <a:ext cx="723304" cy="13988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>
              <a:endCxn id="40" idx="2"/>
            </p:cNvCxnSpPr>
            <p:nvPr/>
          </p:nvCxnSpPr>
          <p:spPr>
            <a:xfrm flipH="1" flipV="1">
              <a:off x="2292257" y="6371631"/>
              <a:ext cx="6546946" cy="104738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 userDrawn="1"/>
        </p:nvGrpSpPr>
        <p:grpSpPr>
          <a:xfrm>
            <a:off x="-640489" y="3028950"/>
            <a:ext cx="9388224" cy="4700766"/>
            <a:chOff x="-549021" y="2926785"/>
            <a:chExt cx="9388224" cy="4700766"/>
          </a:xfrm>
        </p:grpSpPr>
        <p:cxnSp>
          <p:nvCxnSpPr>
            <p:cNvPr id="57" name="Прямая соединительная линия 56"/>
            <p:cNvCxnSpPr>
              <a:endCxn id="61" idx="3"/>
            </p:cNvCxnSpPr>
            <p:nvPr/>
          </p:nvCxnSpPr>
          <p:spPr>
            <a:xfrm flipH="1" flipV="1">
              <a:off x="2362200" y="6511516"/>
              <a:ext cx="1450912" cy="111603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61" idx="4"/>
            </p:cNvCxnSpPr>
            <p:nvPr/>
          </p:nvCxnSpPr>
          <p:spPr>
            <a:xfrm>
              <a:off x="2292257" y="6651402"/>
              <a:ext cx="222343" cy="627731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Шестиугольник 58"/>
            <p:cNvSpPr/>
            <p:nvPr/>
          </p:nvSpPr>
          <p:spPr>
            <a:xfrm flipH="1" flipV="1">
              <a:off x="174283" y="5623893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Шестиугольник 59"/>
            <p:cNvSpPr/>
            <p:nvPr/>
          </p:nvSpPr>
          <p:spPr>
            <a:xfrm flipH="1" flipV="1">
              <a:off x="534959" y="6208432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Шестиугольник 60"/>
            <p:cNvSpPr/>
            <p:nvPr/>
          </p:nvSpPr>
          <p:spPr>
            <a:xfrm flipH="1" flipV="1">
              <a:off x="2082429" y="6371631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2" name="Прямая соединительная линия 61"/>
            <p:cNvCxnSpPr>
              <a:stCxn id="61" idx="5"/>
            </p:cNvCxnSpPr>
            <p:nvPr/>
          </p:nvCxnSpPr>
          <p:spPr>
            <a:xfrm flipH="1">
              <a:off x="1094500" y="6651402"/>
              <a:ext cx="1057872" cy="76761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>
              <a:stCxn id="61" idx="0"/>
              <a:endCxn id="60" idx="3"/>
            </p:cNvCxnSpPr>
            <p:nvPr/>
          </p:nvCxnSpPr>
          <p:spPr>
            <a:xfrm flipH="1" flipV="1">
              <a:off x="814730" y="6348317"/>
              <a:ext cx="1267699" cy="163199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stCxn id="61" idx="1"/>
              <a:endCxn id="59" idx="3"/>
            </p:cNvCxnSpPr>
            <p:nvPr/>
          </p:nvCxnSpPr>
          <p:spPr>
            <a:xfrm flipH="1" flipV="1">
              <a:off x="454054" y="5763778"/>
              <a:ext cx="1698318" cy="60785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stCxn id="59" idx="1"/>
            </p:cNvCxnSpPr>
            <p:nvPr/>
          </p:nvCxnSpPr>
          <p:spPr>
            <a:xfrm flipH="1" flipV="1">
              <a:off x="-228598" y="5193357"/>
              <a:ext cx="472824" cy="43053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>
              <a:endCxn id="60" idx="4"/>
            </p:cNvCxnSpPr>
            <p:nvPr/>
          </p:nvCxnSpPr>
          <p:spPr>
            <a:xfrm flipH="1" flipV="1">
              <a:off x="744787" y="6488203"/>
              <a:ext cx="558426" cy="58133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stCxn id="60" idx="5"/>
            </p:cNvCxnSpPr>
            <p:nvPr/>
          </p:nvCxnSpPr>
          <p:spPr>
            <a:xfrm flipH="1">
              <a:off x="-76198" y="6488203"/>
              <a:ext cx="681100" cy="54700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>
              <a:stCxn id="60" idx="0"/>
            </p:cNvCxnSpPr>
            <p:nvPr/>
          </p:nvCxnSpPr>
          <p:spPr>
            <a:xfrm flipH="1">
              <a:off x="-228599" y="6348317"/>
              <a:ext cx="763558" cy="2904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>
              <a:stCxn id="60" idx="1"/>
              <a:endCxn id="59" idx="4"/>
            </p:cNvCxnSpPr>
            <p:nvPr/>
          </p:nvCxnSpPr>
          <p:spPr>
            <a:xfrm flipH="1" flipV="1">
              <a:off x="384111" y="5903664"/>
              <a:ext cx="220791" cy="30476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>
              <a:stCxn id="59" idx="5"/>
            </p:cNvCxnSpPr>
            <p:nvPr/>
          </p:nvCxnSpPr>
          <p:spPr>
            <a:xfrm flipH="1">
              <a:off x="-76198" y="5903664"/>
              <a:ext cx="320424" cy="57185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>
              <a:stCxn id="59" idx="2"/>
            </p:cNvCxnSpPr>
            <p:nvPr/>
          </p:nvCxnSpPr>
          <p:spPr>
            <a:xfrm flipH="1" flipV="1">
              <a:off x="-76199" y="2926785"/>
              <a:ext cx="460310" cy="269710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Овал 71"/>
            <p:cNvSpPr/>
            <p:nvPr/>
          </p:nvSpPr>
          <p:spPr>
            <a:xfrm flipH="1" flipV="1">
              <a:off x="260168" y="5709778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 flipH="1" flipV="1">
              <a:off x="620844" y="6294317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 flipH="1" flipV="1">
              <a:off x="2168314" y="6457516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5" name="Прямая соединительная линия 74"/>
            <p:cNvCxnSpPr>
              <a:stCxn id="59" idx="0"/>
            </p:cNvCxnSpPr>
            <p:nvPr/>
          </p:nvCxnSpPr>
          <p:spPr>
            <a:xfrm flipH="1">
              <a:off x="-549021" y="5763778"/>
              <a:ext cx="723304" cy="13988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>
              <a:endCxn id="61" idx="2"/>
            </p:cNvCxnSpPr>
            <p:nvPr/>
          </p:nvCxnSpPr>
          <p:spPr>
            <a:xfrm flipH="1" flipV="1">
              <a:off x="2292257" y="6371631"/>
              <a:ext cx="6546946" cy="104738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719665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322" y="350978"/>
            <a:ext cx="11108230" cy="852647"/>
          </a:xfrm>
        </p:spPr>
        <p:txBody>
          <a:bodyPr>
            <a:normAutofit/>
          </a:bodyPr>
          <a:lstStyle>
            <a:lvl1pPr>
              <a:defRPr sz="2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581" y="1433761"/>
            <a:ext cx="11134912" cy="4729055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8222-1285-4D66-A85D-D049563C9BB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02742" y="627061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1DBCD9-2FD6-4838-AE3C-4F8EA111FC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 rot="21282271">
            <a:off x="11180307" y="6040805"/>
            <a:ext cx="1000128" cy="996214"/>
            <a:chOff x="8875645" y="1001389"/>
            <a:chExt cx="1000128" cy="996214"/>
          </a:xfrm>
        </p:grpSpPr>
        <p:sp>
          <p:nvSpPr>
            <p:cNvPr id="8" name="Шестиугольник 7"/>
            <p:cNvSpPr/>
            <p:nvPr/>
          </p:nvSpPr>
          <p:spPr>
            <a:xfrm>
              <a:off x="9002648" y="1117255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 flipH="1" flipV="1">
              <a:off x="9038648" y="1153255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>
              <a:stCxn id="17" idx="4"/>
              <a:endCxn id="8" idx="2"/>
            </p:cNvCxnSpPr>
            <p:nvPr/>
          </p:nvCxnSpPr>
          <p:spPr>
            <a:xfrm flipV="1">
              <a:off x="8902645" y="1225255"/>
              <a:ext cx="127003" cy="20949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Шестиугольник 10"/>
            <p:cNvSpPr/>
            <p:nvPr/>
          </p:nvSpPr>
          <p:spPr>
            <a:xfrm>
              <a:off x="9365016" y="1084430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 flipH="1" flipV="1">
              <a:off x="9401016" y="1120430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Шестиугольник 12"/>
            <p:cNvSpPr/>
            <p:nvPr/>
          </p:nvSpPr>
          <p:spPr>
            <a:xfrm>
              <a:off x="9612248" y="172340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 flipH="1" flipV="1">
              <a:off x="9648248" y="175940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Шестиугольник 14"/>
            <p:cNvSpPr/>
            <p:nvPr/>
          </p:nvSpPr>
          <p:spPr>
            <a:xfrm>
              <a:off x="9473016" y="149775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 flipH="1" flipV="1">
              <a:off x="9509016" y="153375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Шестиугольник 16"/>
            <p:cNvSpPr/>
            <p:nvPr/>
          </p:nvSpPr>
          <p:spPr>
            <a:xfrm>
              <a:off x="8875645" y="143475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 flipH="1" flipV="1">
              <a:off x="8911645" y="147075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>
              <a:stCxn id="8" idx="0"/>
              <a:endCxn id="11" idx="3"/>
            </p:cNvCxnSpPr>
            <p:nvPr/>
          </p:nvCxnSpPr>
          <p:spPr>
            <a:xfrm flipV="1">
              <a:off x="9110648" y="1138430"/>
              <a:ext cx="254368" cy="3282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17" idx="5"/>
              <a:endCxn id="11" idx="3"/>
            </p:cNvCxnSpPr>
            <p:nvPr/>
          </p:nvCxnSpPr>
          <p:spPr>
            <a:xfrm flipV="1">
              <a:off x="8956645" y="1138430"/>
              <a:ext cx="408371" cy="29632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7" idx="0"/>
              <a:endCxn id="15" idx="3"/>
            </p:cNvCxnSpPr>
            <p:nvPr/>
          </p:nvCxnSpPr>
          <p:spPr>
            <a:xfrm>
              <a:off x="8983645" y="1488753"/>
              <a:ext cx="489371" cy="63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17" idx="1"/>
              <a:endCxn id="13" idx="3"/>
            </p:cNvCxnSpPr>
            <p:nvPr/>
          </p:nvCxnSpPr>
          <p:spPr>
            <a:xfrm>
              <a:off x="8956645" y="1542753"/>
              <a:ext cx="655603" cy="234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3" idx="1"/>
            </p:cNvCxnSpPr>
            <p:nvPr/>
          </p:nvCxnSpPr>
          <p:spPr>
            <a:xfrm>
              <a:off x="9693248" y="1831403"/>
              <a:ext cx="182525" cy="1662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1" idx="1"/>
              <a:endCxn id="15" idx="4"/>
            </p:cNvCxnSpPr>
            <p:nvPr/>
          </p:nvCxnSpPr>
          <p:spPr>
            <a:xfrm>
              <a:off x="9446016" y="1192430"/>
              <a:ext cx="54000" cy="30532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1" idx="0"/>
            </p:cNvCxnSpPr>
            <p:nvPr/>
          </p:nvCxnSpPr>
          <p:spPr>
            <a:xfrm>
              <a:off x="9473016" y="1138430"/>
              <a:ext cx="402757" cy="27704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15" idx="5"/>
            </p:cNvCxnSpPr>
            <p:nvPr/>
          </p:nvCxnSpPr>
          <p:spPr>
            <a:xfrm flipV="1">
              <a:off x="9554016" y="1351504"/>
              <a:ext cx="321757" cy="146249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15" idx="0"/>
            </p:cNvCxnSpPr>
            <p:nvPr/>
          </p:nvCxnSpPr>
          <p:spPr>
            <a:xfrm>
              <a:off x="9581016" y="1551753"/>
              <a:ext cx="294757" cy="54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15" idx="1"/>
              <a:endCxn id="13" idx="4"/>
            </p:cNvCxnSpPr>
            <p:nvPr/>
          </p:nvCxnSpPr>
          <p:spPr>
            <a:xfrm>
              <a:off x="9554016" y="1605753"/>
              <a:ext cx="85232" cy="117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stCxn id="8" idx="5"/>
            </p:cNvCxnSpPr>
            <p:nvPr/>
          </p:nvCxnSpPr>
          <p:spPr>
            <a:xfrm rot="1002441" flipV="1">
              <a:off x="9100662" y="1001389"/>
              <a:ext cx="170337" cy="143377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11" idx="4"/>
            </p:cNvCxnSpPr>
            <p:nvPr/>
          </p:nvCxnSpPr>
          <p:spPr>
            <a:xfrm flipH="1" flipV="1">
              <a:off x="9287254" y="1031430"/>
              <a:ext cx="104762" cy="53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13" idx="5"/>
            </p:cNvCxnSpPr>
            <p:nvPr/>
          </p:nvCxnSpPr>
          <p:spPr>
            <a:xfrm flipV="1">
              <a:off x="9693248" y="1578753"/>
              <a:ext cx="182525" cy="144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284191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314" y="365125"/>
            <a:ext cx="11095760" cy="852647"/>
          </a:xfrm>
        </p:spPr>
        <p:txBody>
          <a:bodyPr>
            <a:normAutofit/>
          </a:bodyPr>
          <a:lstStyle>
            <a:lvl1pPr>
              <a:defRPr sz="2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581" y="1447908"/>
            <a:ext cx="11136400" cy="4729055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8222-1285-4D66-A85D-D049563C9BB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02742" y="627061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1DBCD9-2FD6-4838-AE3C-4F8EA111FC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7" name="Группа 76">
            <a:extLst>
              <a:ext uri="{FF2B5EF4-FFF2-40B4-BE49-F238E27FC236}">
                <a16:creationId xmlns:a16="http://schemas.microsoft.com/office/drawing/2014/main" id="{C0B8FB38-1E10-534F-A8F6-BBA3B37982B2}"/>
              </a:ext>
            </a:extLst>
          </p:cNvPr>
          <p:cNvGrpSpPr/>
          <p:nvPr userDrawn="1"/>
        </p:nvGrpSpPr>
        <p:grpSpPr>
          <a:xfrm flipH="1" flipV="1">
            <a:off x="3459288" y="-532437"/>
            <a:ext cx="9388224" cy="4700766"/>
            <a:chOff x="-549021" y="2926785"/>
            <a:chExt cx="9388224" cy="4700766"/>
          </a:xfrm>
        </p:grpSpPr>
        <p:cxnSp>
          <p:nvCxnSpPr>
            <p:cNvPr id="78" name="Прямая соединительная линия 77">
              <a:extLst>
                <a:ext uri="{FF2B5EF4-FFF2-40B4-BE49-F238E27FC236}">
                  <a16:creationId xmlns:a16="http://schemas.microsoft.com/office/drawing/2014/main" id="{7375E285-AC02-9A4B-9530-86C0BD3DFFDE}"/>
                </a:ext>
              </a:extLst>
            </p:cNvPr>
            <p:cNvCxnSpPr>
              <a:endCxn id="82" idx="3"/>
            </p:cNvCxnSpPr>
            <p:nvPr/>
          </p:nvCxnSpPr>
          <p:spPr>
            <a:xfrm flipH="1" flipV="1">
              <a:off x="2362200" y="6511516"/>
              <a:ext cx="1450912" cy="111603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>
              <a:extLst>
                <a:ext uri="{FF2B5EF4-FFF2-40B4-BE49-F238E27FC236}">
                  <a16:creationId xmlns:a16="http://schemas.microsoft.com/office/drawing/2014/main" id="{F4F45610-F4E0-2647-B0D1-6F1F00FAD7D8}"/>
                </a:ext>
              </a:extLst>
            </p:cNvPr>
            <p:cNvCxnSpPr>
              <a:stCxn id="82" idx="4"/>
            </p:cNvCxnSpPr>
            <p:nvPr/>
          </p:nvCxnSpPr>
          <p:spPr>
            <a:xfrm>
              <a:off x="2292257" y="6651402"/>
              <a:ext cx="222343" cy="627731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Шестиугольник 79">
              <a:extLst>
                <a:ext uri="{FF2B5EF4-FFF2-40B4-BE49-F238E27FC236}">
                  <a16:creationId xmlns:a16="http://schemas.microsoft.com/office/drawing/2014/main" id="{F1D45BAC-BFD0-3543-B205-89B5EB1819DD}"/>
                </a:ext>
              </a:extLst>
            </p:cNvPr>
            <p:cNvSpPr/>
            <p:nvPr/>
          </p:nvSpPr>
          <p:spPr>
            <a:xfrm flipH="1" flipV="1">
              <a:off x="174283" y="5623893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Шестиугольник 80">
              <a:extLst>
                <a:ext uri="{FF2B5EF4-FFF2-40B4-BE49-F238E27FC236}">
                  <a16:creationId xmlns:a16="http://schemas.microsoft.com/office/drawing/2014/main" id="{AE860F87-8A84-734D-9A2A-893103B9B551}"/>
                </a:ext>
              </a:extLst>
            </p:cNvPr>
            <p:cNvSpPr/>
            <p:nvPr/>
          </p:nvSpPr>
          <p:spPr>
            <a:xfrm flipH="1" flipV="1">
              <a:off x="534959" y="6208432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Шестиугольник 81">
              <a:extLst>
                <a:ext uri="{FF2B5EF4-FFF2-40B4-BE49-F238E27FC236}">
                  <a16:creationId xmlns:a16="http://schemas.microsoft.com/office/drawing/2014/main" id="{D634CCEE-37BE-D449-A416-59AC962FD4A0}"/>
                </a:ext>
              </a:extLst>
            </p:cNvPr>
            <p:cNvSpPr/>
            <p:nvPr/>
          </p:nvSpPr>
          <p:spPr>
            <a:xfrm flipH="1" flipV="1">
              <a:off x="2082429" y="6371631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3" name="Прямая соединительная линия 82">
              <a:extLst>
                <a:ext uri="{FF2B5EF4-FFF2-40B4-BE49-F238E27FC236}">
                  <a16:creationId xmlns:a16="http://schemas.microsoft.com/office/drawing/2014/main" id="{0C43E8DF-E8F6-EE4F-928A-DB0235E9EABE}"/>
                </a:ext>
              </a:extLst>
            </p:cNvPr>
            <p:cNvCxnSpPr>
              <a:stCxn id="82" idx="5"/>
            </p:cNvCxnSpPr>
            <p:nvPr/>
          </p:nvCxnSpPr>
          <p:spPr>
            <a:xfrm flipH="1">
              <a:off x="1094500" y="6651402"/>
              <a:ext cx="1057872" cy="76761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>
              <a:extLst>
                <a:ext uri="{FF2B5EF4-FFF2-40B4-BE49-F238E27FC236}">
                  <a16:creationId xmlns:a16="http://schemas.microsoft.com/office/drawing/2014/main" id="{ED09FDBD-FCBC-794B-9350-FEECB12A6104}"/>
                </a:ext>
              </a:extLst>
            </p:cNvPr>
            <p:cNvCxnSpPr>
              <a:stCxn id="82" idx="0"/>
              <a:endCxn id="81" idx="3"/>
            </p:cNvCxnSpPr>
            <p:nvPr/>
          </p:nvCxnSpPr>
          <p:spPr>
            <a:xfrm flipH="1" flipV="1">
              <a:off x="814730" y="6348317"/>
              <a:ext cx="1267699" cy="163199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>
              <a:extLst>
                <a:ext uri="{FF2B5EF4-FFF2-40B4-BE49-F238E27FC236}">
                  <a16:creationId xmlns:a16="http://schemas.microsoft.com/office/drawing/2014/main" id="{4B61C6FD-33C4-CA48-8178-02786B86A25C}"/>
                </a:ext>
              </a:extLst>
            </p:cNvPr>
            <p:cNvCxnSpPr>
              <a:stCxn id="82" idx="1"/>
              <a:endCxn id="80" idx="3"/>
            </p:cNvCxnSpPr>
            <p:nvPr/>
          </p:nvCxnSpPr>
          <p:spPr>
            <a:xfrm flipH="1" flipV="1">
              <a:off x="454054" y="5763778"/>
              <a:ext cx="1698318" cy="60785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>
              <a:extLst>
                <a:ext uri="{FF2B5EF4-FFF2-40B4-BE49-F238E27FC236}">
                  <a16:creationId xmlns:a16="http://schemas.microsoft.com/office/drawing/2014/main" id="{F1CB4023-74C0-D94F-A0B7-EF447C5C03AF}"/>
                </a:ext>
              </a:extLst>
            </p:cNvPr>
            <p:cNvCxnSpPr>
              <a:stCxn id="80" idx="1"/>
            </p:cNvCxnSpPr>
            <p:nvPr/>
          </p:nvCxnSpPr>
          <p:spPr>
            <a:xfrm flipH="1" flipV="1">
              <a:off x="-228598" y="5193357"/>
              <a:ext cx="472824" cy="43053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>
              <a:extLst>
                <a:ext uri="{FF2B5EF4-FFF2-40B4-BE49-F238E27FC236}">
                  <a16:creationId xmlns:a16="http://schemas.microsoft.com/office/drawing/2014/main" id="{8C9EA1AB-3562-F940-B5E5-227B56CEB784}"/>
                </a:ext>
              </a:extLst>
            </p:cNvPr>
            <p:cNvCxnSpPr>
              <a:endCxn id="81" idx="4"/>
            </p:cNvCxnSpPr>
            <p:nvPr/>
          </p:nvCxnSpPr>
          <p:spPr>
            <a:xfrm flipH="1" flipV="1">
              <a:off x="744787" y="6488203"/>
              <a:ext cx="558426" cy="58133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>
              <a:extLst>
                <a:ext uri="{FF2B5EF4-FFF2-40B4-BE49-F238E27FC236}">
                  <a16:creationId xmlns:a16="http://schemas.microsoft.com/office/drawing/2014/main" id="{7FB7202F-D42B-9E45-ADD7-ABE8445874C8}"/>
                </a:ext>
              </a:extLst>
            </p:cNvPr>
            <p:cNvCxnSpPr>
              <a:stCxn id="81" idx="5"/>
            </p:cNvCxnSpPr>
            <p:nvPr/>
          </p:nvCxnSpPr>
          <p:spPr>
            <a:xfrm flipH="1">
              <a:off x="-76198" y="6488203"/>
              <a:ext cx="681100" cy="54700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>
              <a:extLst>
                <a:ext uri="{FF2B5EF4-FFF2-40B4-BE49-F238E27FC236}">
                  <a16:creationId xmlns:a16="http://schemas.microsoft.com/office/drawing/2014/main" id="{30001420-EE6C-9244-B866-152DD4108E67}"/>
                </a:ext>
              </a:extLst>
            </p:cNvPr>
            <p:cNvCxnSpPr>
              <a:stCxn id="81" idx="0"/>
            </p:cNvCxnSpPr>
            <p:nvPr/>
          </p:nvCxnSpPr>
          <p:spPr>
            <a:xfrm flipH="1">
              <a:off x="-228599" y="6348317"/>
              <a:ext cx="763558" cy="2904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>
              <a:extLst>
                <a:ext uri="{FF2B5EF4-FFF2-40B4-BE49-F238E27FC236}">
                  <a16:creationId xmlns:a16="http://schemas.microsoft.com/office/drawing/2014/main" id="{B584FDAD-512C-B141-BA98-D5AF8D0AC762}"/>
                </a:ext>
              </a:extLst>
            </p:cNvPr>
            <p:cNvCxnSpPr>
              <a:stCxn id="81" idx="1"/>
              <a:endCxn id="80" idx="4"/>
            </p:cNvCxnSpPr>
            <p:nvPr/>
          </p:nvCxnSpPr>
          <p:spPr>
            <a:xfrm flipH="1" flipV="1">
              <a:off x="384111" y="5903664"/>
              <a:ext cx="220791" cy="30476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>
              <a:extLst>
                <a:ext uri="{FF2B5EF4-FFF2-40B4-BE49-F238E27FC236}">
                  <a16:creationId xmlns:a16="http://schemas.microsoft.com/office/drawing/2014/main" id="{90C27F16-9638-AB42-9C14-F9AE291655AB}"/>
                </a:ext>
              </a:extLst>
            </p:cNvPr>
            <p:cNvCxnSpPr>
              <a:stCxn id="80" idx="5"/>
            </p:cNvCxnSpPr>
            <p:nvPr/>
          </p:nvCxnSpPr>
          <p:spPr>
            <a:xfrm flipH="1">
              <a:off x="-76198" y="5903664"/>
              <a:ext cx="320424" cy="57185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>
              <a:extLst>
                <a:ext uri="{FF2B5EF4-FFF2-40B4-BE49-F238E27FC236}">
                  <a16:creationId xmlns:a16="http://schemas.microsoft.com/office/drawing/2014/main" id="{4E534B8C-5706-D74A-ADDE-0C0AF2BFC0E6}"/>
                </a:ext>
              </a:extLst>
            </p:cNvPr>
            <p:cNvCxnSpPr>
              <a:stCxn id="80" idx="2"/>
            </p:cNvCxnSpPr>
            <p:nvPr/>
          </p:nvCxnSpPr>
          <p:spPr>
            <a:xfrm flipH="1" flipV="1">
              <a:off x="-76199" y="2926785"/>
              <a:ext cx="460310" cy="269710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Овал 92">
              <a:extLst>
                <a:ext uri="{FF2B5EF4-FFF2-40B4-BE49-F238E27FC236}">
                  <a16:creationId xmlns:a16="http://schemas.microsoft.com/office/drawing/2014/main" id="{F75A02B8-116C-564E-94D0-7186B0E74E94}"/>
                </a:ext>
              </a:extLst>
            </p:cNvPr>
            <p:cNvSpPr/>
            <p:nvPr/>
          </p:nvSpPr>
          <p:spPr>
            <a:xfrm flipH="1" flipV="1">
              <a:off x="260168" y="5709778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>
              <a:extLst>
                <a:ext uri="{FF2B5EF4-FFF2-40B4-BE49-F238E27FC236}">
                  <a16:creationId xmlns:a16="http://schemas.microsoft.com/office/drawing/2014/main" id="{11349067-0987-F74B-BA0A-38675FEEB33E}"/>
                </a:ext>
              </a:extLst>
            </p:cNvPr>
            <p:cNvSpPr/>
            <p:nvPr/>
          </p:nvSpPr>
          <p:spPr>
            <a:xfrm flipH="1" flipV="1">
              <a:off x="620844" y="6294317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>
              <a:extLst>
                <a:ext uri="{FF2B5EF4-FFF2-40B4-BE49-F238E27FC236}">
                  <a16:creationId xmlns:a16="http://schemas.microsoft.com/office/drawing/2014/main" id="{CA460205-2062-EF4A-8EAD-C43B543170BD}"/>
                </a:ext>
              </a:extLst>
            </p:cNvPr>
            <p:cNvSpPr/>
            <p:nvPr/>
          </p:nvSpPr>
          <p:spPr>
            <a:xfrm flipH="1" flipV="1">
              <a:off x="2168314" y="6457516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6" name="Прямая соединительная линия 95">
              <a:extLst>
                <a:ext uri="{FF2B5EF4-FFF2-40B4-BE49-F238E27FC236}">
                  <a16:creationId xmlns:a16="http://schemas.microsoft.com/office/drawing/2014/main" id="{90C19288-4F07-2D4D-B1C4-310411DAECE1}"/>
                </a:ext>
              </a:extLst>
            </p:cNvPr>
            <p:cNvCxnSpPr>
              <a:stCxn id="80" idx="0"/>
            </p:cNvCxnSpPr>
            <p:nvPr/>
          </p:nvCxnSpPr>
          <p:spPr>
            <a:xfrm flipH="1">
              <a:off x="-549021" y="5763778"/>
              <a:ext cx="723304" cy="13988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>
              <a:extLst>
                <a:ext uri="{FF2B5EF4-FFF2-40B4-BE49-F238E27FC236}">
                  <a16:creationId xmlns:a16="http://schemas.microsoft.com/office/drawing/2014/main" id="{E44690FB-07BF-BC4A-92EA-E2389241715A}"/>
                </a:ext>
              </a:extLst>
            </p:cNvPr>
            <p:cNvCxnSpPr>
              <a:endCxn id="82" idx="2"/>
            </p:cNvCxnSpPr>
            <p:nvPr/>
          </p:nvCxnSpPr>
          <p:spPr>
            <a:xfrm flipH="1" flipV="1">
              <a:off x="2292257" y="6371631"/>
              <a:ext cx="6546946" cy="104738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Группа 97">
            <a:extLst>
              <a:ext uri="{FF2B5EF4-FFF2-40B4-BE49-F238E27FC236}">
                <a16:creationId xmlns:a16="http://schemas.microsoft.com/office/drawing/2014/main" id="{B66AE7D4-BB49-5F42-83B7-D19C23461706}"/>
              </a:ext>
            </a:extLst>
          </p:cNvPr>
          <p:cNvGrpSpPr/>
          <p:nvPr userDrawn="1"/>
        </p:nvGrpSpPr>
        <p:grpSpPr>
          <a:xfrm>
            <a:off x="-640489" y="3028950"/>
            <a:ext cx="9388224" cy="4700766"/>
            <a:chOff x="-549021" y="2926785"/>
            <a:chExt cx="9388224" cy="4700766"/>
          </a:xfrm>
        </p:grpSpPr>
        <p:cxnSp>
          <p:nvCxnSpPr>
            <p:cNvPr id="99" name="Прямая соединительная линия 98">
              <a:extLst>
                <a:ext uri="{FF2B5EF4-FFF2-40B4-BE49-F238E27FC236}">
                  <a16:creationId xmlns:a16="http://schemas.microsoft.com/office/drawing/2014/main" id="{22BBB248-69E5-994C-907F-8FA5D1C7D102}"/>
                </a:ext>
              </a:extLst>
            </p:cNvPr>
            <p:cNvCxnSpPr>
              <a:endCxn id="103" idx="3"/>
            </p:cNvCxnSpPr>
            <p:nvPr/>
          </p:nvCxnSpPr>
          <p:spPr>
            <a:xfrm flipH="1" flipV="1">
              <a:off x="2362200" y="6511516"/>
              <a:ext cx="1450912" cy="111603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>
              <a:extLst>
                <a:ext uri="{FF2B5EF4-FFF2-40B4-BE49-F238E27FC236}">
                  <a16:creationId xmlns:a16="http://schemas.microsoft.com/office/drawing/2014/main" id="{6EC15421-7B55-F449-A274-EBDECA3DF42E}"/>
                </a:ext>
              </a:extLst>
            </p:cNvPr>
            <p:cNvCxnSpPr>
              <a:stCxn id="103" idx="4"/>
            </p:cNvCxnSpPr>
            <p:nvPr/>
          </p:nvCxnSpPr>
          <p:spPr>
            <a:xfrm>
              <a:off x="2292257" y="6651402"/>
              <a:ext cx="222343" cy="627731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Шестиугольник 100">
              <a:extLst>
                <a:ext uri="{FF2B5EF4-FFF2-40B4-BE49-F238E27FC236}">
                  <a16:creationId xmlns:a16="http://schemas.microsoft.com/office/drawing/2014/main" id="{2242998D-BF86-E549-8BCD-35A8F4E555BA}"/>
                </a:ext>
              </a:extLst>
            </p:cNvPr>
            <p:cNvSpPr/>
            <p:nvPr/>
          </p:nvSpPr>
          <p:spPr>
            <a:xfrm flipH="1" flipV="1">
              <a:off x="174283" y="5623893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Шестиугольник 101">
              <a:extLst>
                <a:ext uri="{FF2B5EF4-FFF2-40B4-BE49-F238E27FC236}">
                  <a16:creationId xmlns:a16="http://schemas.microsoft.com/office/drawing/2014/main" id="{FD887C91-A624-C541-BBD3-020DEE50B4C6}"/>
                </a:ext>
              </a:extLst>
            </p:cNvPr>
            <p:cNvSpPr/>
            <p:nvPr/>
          </p:nvSpPr>
          <p:spPr>
            <a:xfrm flipH="1" flipV="1">
              <a:off x="534959" y="6208432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Шестиугольник 102">
              <a:extLst>
                <a:ext uri="{FF2B5EF4-FFF2-40B4-BE49-F238E27FC236}">
                  <a16:creationId xmlns:a16="http://schemas.microsoft.com/office/drawing/2014/main" id="{07BFCDE2-7D54-B547-BB3E-1F66732F0ED7}"/>
                </a:ext>
              </a:extLst>
            </p:cNvPr>
            <p:cNvSpPr/>
            <p:nvPr/>
          </p:nvSpPr>
          <p:spPr>
            <a:xfrm flipH="1" flipV="1">
              <a:off x="2082429" y="6371631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4" name="Прямая соединительная линия 103">
              <a:extLst>
                <a:ext uri="{FF2B5EF4-FFF2-40B4-BE49-F238E27FC236}">
                  <a16:creationId xmlns:a16="http://schemas.microsoft.com/office/drawing/2014/main" id="{36040664-5C48-C24E-B05D-F6238F34D7CE}"/>
                </a:ext>
              </a:extLst>
            </p:cNvPr>
            <p:cNvCxnSpPr>
              <a:stCxn id="103" idx="5"/>
            </p:cNvCxnSpPr>
            <p:nvPr/>
          </p:nvCxnSpPr>
          <p:spPr>
            <a:xfrm flipH="1">
              <a:off x="1094500" y="6651402"/>
              <a:ext cx="1057872" cy="76761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>
              <a:extLst>
                <a:ext uri="{FF2B5EF4-FFF2-40B4-BE49-F238E27FC236}">
                  <a16:creationId xmlns:a16="http://schemas.microsoft.com/office/drawing/2014/main" id="{E7F573DB-1BFF-C24A-B629-7EA1F6F80A9A}"/>
                </a:ext>
              </a:extLst>
            </p:cNvPr>
            <p:cNvCxnSpPr>
              <a:stCxn id="103" idx="0"/>
              <a:endCxn id="102" idx="3"/>
            </p:cNvCxnSpPr>
            <p:nvPr/>
          </p:nvCxnSpPr>
          <p:spPr>
            <a:xfrm flipH="1" flipV="1">
              <a:off x="814730" y="6348317"/>
              <a:ext cx="1267699" cy="163199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>
              <a:extLst>
                <a:ext uri="{FF2B5EF4-FFF2-40B4-BE49-F238E27FC236}">
                  <a16:creationId xmlns:a16="http://schemas.microsoft.com/office/drawing/2014/main" id="{A3952E26-2A8C-4B46-8DAE-465627E79E31}"/>
                </a:ext>
              </a:extLst>
            </p:cNvPr>
            <p:cNvCxnSpPr>
              <a:stCxn id="103" idx="1"/>
              <a:endCxn id="101" idx="3"/>
            </p:cNvCxnSpPr>
            <p:nvPr/>
          </p:nvCxnSpPr>
          <p:spPr>
            <a:xfrm flipH="1" flipV="1">
              <a:off x="454054" y="5763778"/>
              <a:ext cx="1698318" cy="60785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>
              <a:extLst>
                <a:ext uri="{FF2B5EF4-FFF2-40B4-BE49-F238E27FC236}">
                  <a16:creationId xmlns:a16="http://schemas.microsoft.com/office/drawing/2014/main" id="{B19555EF-2C54-7E46-958D-A2D62863CB1B}"/>
                </a:ext>
              </a:extLst>
            </p:cNvPr>
            <p:cNvCxnSpPr>
              <a:stCxn id="101" idx="1"/>
            </p:cNvCxnSpPr>
            <p:nvPr/>
          </p:nvCxnSpPr>
          <p:spPr>
            <a:xfrm flipH="1" flipV="1">
              <a:off x="-228598" y="5193357"/>
              <a:ext cx="472824" cy="43053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>
              <a:extLst>
                <a:ext uri="{FF2B5EF4-FFF2-40B4-BE49-F238E27FC236}">
                  <a16:creationId xmlns:a16="http://schemas.microsoft.com/office/drawing/2014/main" id="{DE0E7ABD-37F3-EF4C-863D-661A4C6EA443}"/>
                </a:ext>
              </a:extLst>
            </p:cNvPr>
            <p:cNvCxnSpPr>
              <a:endCxn id="102" idx="4"/>
            </p:cNvCxnSpPr>
            <p:nvPr/>
          </p:nvCxnSpPr>
          <p:spPr>
            <a:xfrm flipH="1" flipV="1">
              <a:off x="744787" y="6488203"/>
              <a:ext cx="558426" cy="58133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>
              <a:extLst>
                <a:ext uri="{FF2B5EF4-FFF2-40B4-BE49-F238E27FC236}">
                  <a16:creationId xmlns:a16="http://schemas.microsoft.com/office/drawing/2014/main" id="{882AA70A-366B-914A-8D6E-7389AD9FE30D}"/>
                </a:ext>
              </a:extLst>
            </p:cNvPr>
            <p:cNvCxnSpPr>
              <a:stCxn id="102" idx="5"/>
            </p:cNvCxnSpPr>
            <p:nvPr/>
          </p:nvCxnSpPr>
          <p:spPr>
            <a:xfrm flipH="1">
              <a:off x="-76198" y="6488203"/>
              <a:ext cx="681100" cy="54700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>
              <a:extLst>
                <a:ext uri="{FF2B5EF4-FFF2-40B4-BE49-F238E27FC236}">
                  <a16:creationId xmlns:a16="http://schemas.microsoft.com/office/drawing/2014/main" id="{157EBEA4-4F4D-0444-A60F-33F3E91D1510}"/>
                </a:ext>
              </a:extLst>
            </p:cNvPr>
            <p:cNvCxnSpPr>
              <a:stCxn id="102" idx="0"/>
            </p:cNvCxnSpPr>
            <p:nvPr/>
          </p:nvCxnSpPr>
          <p:spPr>
            <a:xfrm flipH="1">
              <a:off x="-228599" y="6348317"/>
              <a:ext cx="763558" cy="2904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>
              <a:extLst>
                <a:ext uri="{FF2B5EF4-FFF2-40B4-BE49-F238E27FC236}">
                  <a16:creationId xmlns:a16="http://schemas.microsoft.com/office/drawing/2014/main" id="{A939053E-9F47-2448-8D50-EBD238DD3389}"/>
                </a:ext>
              </a:extLst>
            </p:cNvPr>
            <p:cNvCxnSpPr>
              <a:stCxn id="102" idx="1"/>
              <a:endCxn id="101" idx="4"/>
            </p:cNvCxnSpPr>
            <p:nvPr/>
          </p:nvCxnSpPr>
          <p:spPr>
            <a:xfrm flipH="1" flipV="1">
              <a:off x="384111" y="5903664"/>
              <a:ext cx="220791" cy="30476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>
              <a:extLst>
                <a:ext uri="{FF2B5EF4-FFF2-40B4-BE49-F238E27FC236}">
                  <a16:creationId xmlns:a16="http://schemas.microsoft.com/office/drawing/2014/main" id="{407AD8F3-F188-4547-82D8-D7A400D41DEF}"/>
                </a:ext>
              </a:extLst>
            </p:cNvPr>
            <p:cNvCxnSpPr>
              <a:stCxn id="101" idx="5"/>
            </p:cNvCxnSpPr>
            <p:nvPr/>
          </p:nvCxnSpPr>
          <p:spPr>
            <a:xfrm flipH="1">
              <a:off x="-76198" y="5903664"/>
              <a:ext cx="320424" cy="57185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>
              <a:extLst>
                <a:ext uri="{FF2B5EF4-FFF2-40B4-BE49-F238E27FC236}">
                  <a16:creationId xmlns:a16="http://schemas.microsoft.com/office/drawing/2014/main" id="{E5C585A7-727A-2F45-9114-68F2A57C919E}"/>
                </a:ext>
              </a:extLst>
            </p:cNvPr>
            <p:cNvCxnSpPr>
              <a:stCxn id="101" idx="2"/>
            </p:cNvCxnSpPr>
            <p:nvPr/>
          </p:nvCxnSpPr>
          <p:spPr>
            <a:xfrm flipH="1" flipV="1">
              <a:off x="-76199" y="2926785"/>
              <a:ext cx="460310" cy="269710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Овал 113">
              <a:extLst>
                <a:ext uri="{FF2B5EF4-FFF2-40B4-BE49-F238E27FC236}">
                  <a16:creationId xmlns:a16="http://schemas.microsoft.com/office/drawing/2014/main" id="{97898E8A-ACC7-C849-A635-8D167B579C57}"/>
                </a:ext>
              </a:extLst>
            </p:cNvPr>
            <p:cNvSpPr/>
            <p:nvPr/>
          </p:nvSpPr>
          <p:spPr>
            <a:xfrm flipH="1" flipV="1">
              <a:off x="260168" y="5709778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>
              <a:extLst>
                <a:ext uri="{FF2B5EF4-FFF2-40B4-BE49-F238E27FC236}">
                  <a16:creationId xmlns:a16="http://schemas.microsoft.com/office/drawing/2014/main" id="{684509F1-B8DC-2A4D-9568-EC49BA087410}"/>
                </a:ext>
              </a:extLst>
            </p:cNvPr>
            <p:cNvSpPr/>
            <p:nvPr/>
          </p:nvSpPr>
          <p:spPr>
            <a:xfrm flipH="1" flipV="1">
              <a:off x="620844" y="6294317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>
              <a:extLst>
                <a:ext uri="{FF2B5EF4-FFF2-40B4-BE49-F238E27FC236}">
                  <a16:creationId xmlns:a16="http://schemas.microsoft.com/office/drawing/2014/main" id="{F6D83C1E-668E-E444-9467-968B221AB71F}"/>
                </a:ext>
              </a:extLst>
            </p:cNvPr>
            <p:cNvSpPr/>
            <p:nvPr/>
          </p:nvSpPr>
          <p:spPr>
            <a:xfrm flipH="1" flipV="1">
              <a:off x="2168314" y="6457516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7" name="Прямая соединительная линия 116">
              <a:extLst>
                <a:ext uri="{FF2B5EF4-FFF2-40B4-BE49-F238E27FC236}">
                  <a16:creationId xmlns:a16="http://schemas.microsoft.com/office/drawing/2014/main" id="{C59D8762-15DE-7548-B111-1A443E1A9450}"/>
                </a:ext>
              </a:extLst>
            </p:cNvPr>
            <p:cNvCxnSpPr>
              <a:stCxn id="101" idx="0"/>
            </p:cNvCxnSpPr>
            <p:nvPr/>
          </p:nvCxnSpPr>
          <p:spPr>
            <a:xfrm flipH="1">
              <a:off x="-549021" y="5763778"/>
              <a:ext cx="723304" cy="13988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>
              <a:extLst>
                <a:ext uri="{FF2B5EF4-FFF2-40B4-BE49-F238E27FC236}">
                  <a16:creationId xmlns:a16="http://schemas.microsoft.com/office/drawing/2014/main" id="{F53CAC1A-BDF3-EF4D-B408-0BD89EC2FDAC}"/>
                </a:ext>
              </a:extLst>
            </p:cNvPr>
            <p:cNvCxnSpPr>
              <a:endCxn id="103" idx="2"/>
            </p:cNvCxnSpPr>
            <p:nvPr/>
          </p:nvCxnSpPr>
          <p:spPr>
            <a:xfrm flipH="1" flipV="1">
              <a:off x="2292257" y="6371631"/>
              <a:ext cx="6546946" cy="104738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511039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365125"/>
            <a:ext cx="11138093" cy="852647"/>
          </a:xfrm>
        </p:spPr>
        <p:txBody>
          <a:bodyPr>
            <a:normAutofit/>
          </a:bodyPr>
          <a:lstStyle>
            <a:lvl1pPr>
              <a:defRPr sz="2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887" y="1436245"/>
            <a:ext cx="11138093" cy="4740718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8222-1285-4D66-A85D-D049563C9BB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02742" y="627061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1DBCD9-2FD6-4838-AE3C-4F8EA111FC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 rot="21282271">
            <a:off x="11180307" y="6040805"/>
            <a:ext cx="1000128" cy="996214"/>
            <a:chOff x="8875645" y="1001389"/>
            <a:chExt cx="1000128" cy="996214"/>
          </a:xfrm>
        </p:grpSpPr>
        <p:sp>
          <p:nvSpPr>
            <p:cNvPr id="8" name="Шестиугольник 7"/>
            <p:cNvSpPr/>
            <p:nvPr/>
          </p:nvSpPr>
          <p:spPr>
            <a:xfrm>
              <a:off x="9002648" y="1117255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 flipH="1" flipV="1">
              <a:off x="9038648" y="1153255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>
              <a:stCxn id="17" idx="4"/>
              <a:endCxn id="8" idx="2"/>
            </p:cNvCxnSpPr>
            <p:nvPr/>
          </p:nvCxnSpPr>
          <p:spPr>
            <a:xfrm flipV="1">
              <a:off x="8902645" y="1225255"/>
              <a:ext cx="127003" cy="20949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Шестиугольник 10"/>
            <p:cNvSpPr/>
            <p:nvPr/>
          </p:nvSpPr>
          <p:spPr>
            <a:xfrm>
              <a:off x="9365016" y="1084430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 flipH="1" flipV="1">
              <a:off x="9401016" y="1120430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Шестиугольник 12"/>
            <p:cNvSpPr/>
            <p:nvPr/>
          </p:nvSpPr>
          <p:spPr>
            <a:xfrm>
              <a:off x="9612248" y="172340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 flipH="1" flipV="1">
              <a:off x="9648248" y="175940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Шестиугольник 14"/>
            <p:cNvSpPr/>
            <p:nvPr/>
          </p:nvSpPr>
          <p:spPr>
            <a:xfrm>
              <a:off x="9473016" y="149775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 flipH="1" flipV="1">
              <a:off x="9509016" y="153375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Шестиугольник 16"/>
            <p:cNvSpPr/>
            <p:nvPr/>
          </p:nvSpPr>
          <p:spPr>
            <a:xfrm>
              <a:off x="8875645" y="143475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 flipH="1" flipV="1">
              <a:off x="8911645" y="147075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>
              <a:stCxn id="8" idx="0"/>
              <a:endCxn id="11" idx="3"/>
            </p:cNvCxnSpPr>
            <p:nvPr/>
          </p:nvCxnSpPr>
          <p:spPr>
            <a:xfrm flipV="1">
              <a:off x="9110648" y="1138430"/>
              <a:ext cx="254368" cy="3282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17" idx="5"/>
              <a:endCxn id="11" idx="3"/>
            </p:cNvCxnSpPr>
            <p:nvPr/>
          </p:nvCxnSpPr>
          <p:spPr>
            <a:xfrm flipV="1">
              <a:off x="8956645" y="1138430"/>
              <a:ext cx="408371" cy="29632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7" idx="0"/>
              <a:endCxn id="15" idx="3"/>
            </p:cNvCxnSpPr>
            <p:nvPr/>
          </p:nvCxnSpPr>
          <p:spPr>
            <a:xfrm>
              <a:off x="8983645" y="1488753"/>
              <a:ext cx="489371" cy="63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17" idx="1"/>
              <a:endCxn id="13" idx="3"/>
            </p:cNvCxnSpPr>
            <p:nvPr/>
          </p:nvCxnSpPr>
          <p:spPr>
            <a:xfrm>
              <a:off x="8956645" y="1542753"/>
              <a:ext cx="655603" cy="234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3" idx="1"/>
            </p:cNvCxnSpPr>
            <p:nvPr/>
          </p:nvCxnSpPr>
          <p:spPr>
            <a:xfrm>
              <a:off x="9693248" y="1831403"/>
              <a:ext cx="182525" cy="1662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1" idx="1"/>
              <a:endCxn id="15" idx="4"/>
            </p:cNvCxnSpPr>
            <p:nvPr/>
          </p:nvCxnSpPr>
          <p:spPr>
            <a:xfrm>
              <a:off x="9446016" y="1192430"/>
              <a:ext cx="54000" cy="30532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1" idx="0"/>
            </p:cNvCxnSpPr>
            <p:nvPr/>
          </p:nvCxnSpPr>
          <p:spPr>
            <a:xfrm>
              <a:off x="9473016" y="1138430"/>
              <a:ext cx="402757" cy="27704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15" idx="5"/>
            </p:cNvCxnSpPr>
            <p:nvPr/>
          </p:nvCxnSpPr>
          <p:spPr>
            <a:xfrm flipV="1">
              <a:off x="9554016" y="1351504"/>
              <a:ext cx="321757" cy="146249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15" idx="0"/>
            </p:cNvCxnSpPr>
            <p:nvPr/>
          </p:nvCxnSpPr>
          <p:spPr>
            <a:xfrm>
              <a:off x="9581016" y="1551753"/>
              <a:ext cx="294757" cy="54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15" idx="1"/>
              <a:endCxn id="13" idx="4"/>
            </p:cNvCxnSpPr>
            <p:nvPr/>
          </p:nvCxnSpPr>
          <p:spPr>
            <a:xfrm>
              <a:off x="9554016" y="1605753"/>
              <a:ext cx="85232" cy="117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stCxn id="8" idx="5"/>
            </p:cNvCxnSpPr>
            <p:nvPr/>
          </p:nvCxnSpPr>
          <p:spPr>
            <a:xfrm rot="1002441" flipV="1">
              <a:off x="9100662" y="1001389"/>
              <a:ext cx="170337" cy="143377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11" idx="4"/>
            </p:cNvCxnSpPr>
            <p:nvPr/>
          </p:nvCxnSpPr>
          <p:spPr>
            <a:xfrm flipH="1" flipV="1">
              <a:off x="9287254" y="1031430"/>
              <a:ext cx="104762" cy="53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13" idx="5"/>
            </p:cNvCxnSpPr>
            <p:nvPr/>
          </p:nvCxnSpPr>
          <p:spPr>
            <a:xfrm flipV="1">
              <a:off x="9693248" y="1578753"/>
              <a:ext cx="182525" cy="144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Группа 97">
            <a:extLst>
              <a:ext uri="{FF2B5EF4-FFF2-40B4-BE49-F238E27FC236}">
                <a16:creationId xmlns:a16="http://schemas.microsoft.com/office/drawing/2014/main" id="{BD9549E7-3A05-BF4E-A3C5-6D5DF735FB88}"/>
              </a:ext>
            </a:extLst>
          </p:cNvPr>
          <p:cNvGrpSpPr/>
          <p:nvPr userDrawn="1"/>
        </p:nvGrpSpPr>
        <p:grpSpPr>
          <a:xfrm flipH="1" flipV="1">
            <a:off x="3459288" y="-532437"/>
            <a:ext cx="9388224" cy="4700766"/>
            <a:chOff x="-549021" y="2926785"/>
            <a:chExt cx="9388224" cy="4700766"/>
          </a:xfrm>
        </p:grpSpPr>
        <p:cxnSp>
          <p:nvCxnSpPr>
            <p:cNvPr id="99" name="Прямая соединительная линия 98">
              <a:extLst>
                <a:ext uri="{FF2B5EF4-FFF2-40B4-BE49-F238E27FC236}">
                  <a16:creationId xmlns:a16="http://schemas.microsoft.com/office/drawing/2014/main" id="{81FCB31B-BC97-C341-9B6D-E2691F47FE3F}"/>
                </a:ext>
              </a:extLst>
            </p:cNvPr>
            <p:cNvCxnSpPr>
              <a:endCxn id="103" idx="3"/>
            </p:cNvCxnSpPr>
            <p:nvPr/>
          </p:nvCxnSpPr>
          <p:spPr>
            <a:xfrm flipH="1" flipV="1">
              <a:off x="2362200" y="6511516"/>
              <a:ext cx="1450912" cy="111603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>
              <a:extLst>
                <a:ext uri="{FF2B5EF4-FFF2-40B4-BE49-F238E27FC236}">
                  <a16:creationId xmlns:a16="http://schemas.microsoft.com/office/drawing/2014/main" id="{61A24661-D031-B448-AC31-BB3A757E9243}"/>
                </a:ext>
              </a:extLst>
            </p:cNvPr>
            <p:cNvCxnSpPr>
              <a:stCxn id="103" idx="4"/>
            </p:cNvCxnSpPr>
            <p:nvPr/>
          </p:nvCxnSpPr>
          <p:spPr>
            <a:xfrm>
              <a:off x="2292257" y="6651402"/>
              <a:ext cx="222343" cy="627731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Шестиугольник 100">
              <a:extLst>
                <a:ext uri="{FF2B5EF4-FFF2-40B4-BE49-F238E27FC236}">
                  <a16:creationId xmlns:a16="http://schemas.microsoft.com/office/drawing/2014/main" id="{029354D7-7E5E-534B-8413-0E4ECEC69A45}"/>
                </a:ext>
              </a:extLst>
            </p:cNvPr>
            <p:cNvSpPr/>
            <p:nvPr/>
          </p:nvSpPr>
          <p:spPr>
            <a:xfrm flipH="1" flipV="1">
              <a:off x="174283" y="5623893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Шестиугольник 101">
              <a:extLst>
                <a:ext uri="{FF2B5EF4-FFF2-40B4-BE49-F238E27FC236}">
                  <a16:creationId xmlns:a16="http://schemas.microsoft.com/office/drawing/2014/main" id="{87C1E6B2-C208-7F49-88A7-73AD12833C78}"/>
                </a:ext>
              </a:extLst>
            </p:cNvPr>
            <p:cNvSpPr/>
            <p:nvPr/>
          </p:nvSpPr>
          <p:spPr>
            <a:xfrm flipH="1" flipV="1">
              <a:off x="534959" y="6208432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Шестиугольник 102">
              <a:extLst>
                <a:ext uri="{FF2B5EF4-FFF2-40B4-BE49-F238E27FC236}">
                  <a16:creationId xmlns:a16="http://schemas.microsoft.com/office/drawing/2014/main" id="{43D90334-027C-434C-978D-1225FFAE7BA8}"/>
                </a:ext>
              </a:extLst>
            </p:cNvPr>
            <p:cNvSpPr/>
            <p:nvPr/>
          </p:nvSpPr>
          <p:spPr>
            <a:xfrm flipH="1" flipV="1">
              <a:off x="2082429" y="6371631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4" name="Прямая соединительная линия 103">
              <a:extLst>
                <a:ext uri="{FF2B5EF4-FFF2-40B4-BE49-F238E27FC236}">
                  <a16:creationId xmlns:a16="http://schemas.microsoft.com/office/drawing/2014/main" id="{A1189094-CF98-844A-9F3F-15374EA97597}"/>
                </a:ext>
              </a:extLst>
            </p:cNvPr>
            <p:cNvCxnSpPr>
              <a:stCxn id="103" idx="5"/>
            </p:cNvCxnSpPr>
            <p:nvPr/>
          </p:nvCxnSpPr>
          <p:spPr>
            <a:xfrm flipH="1">
              <a:off x="1094500" y="6651402"/>
              <a:ext cx="1057872" cy="76761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>
              <a:extLst>
                <a:ext uri="{FF2B5EF4-FFF2-40B4-BE49-F238E27FC236}">
                  <a16:creationId xmlns:a16="http://schemas.microsoft.com/office/drawing/2014/main" id="{294B8628-58F3-5545-B543-07577D07CD90}"/>
                </a:ext>
              </a:extLst>
            </p:cNvPr>
            <p:cNvCxnSpPr>
              <a:stCxn id="103" idx="0"/>
              <a:endCxn id="102" idx="3"/>
            </p:cNvCxnSpPr>
            <p:nvPr/>
          </p:nvCxnSpPr>
          <p:spPr>
            <a:xfrm flipH="1" flipV="1">
              <a:off x="814730" y="6348317"/>
              <a:ext cx="1267699" cy="163199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>
              <a:extLst>
                <a:ext uri="{FF2B5EF4-FFF2-40B4-BE49-F238E27FC236}">
                  <a16:creationId xmlns:a16="http://schemas.microsoft.com/office/drawing/2014/main" id="{5F898816-BFF7-F042-B94E-B02152B8EE1D}"/>
                </a:ext>
              </a:extLst>
            </p:cNvPr>
            <p:cNvCxnSpPr>
              <a:stCxn id="103" idx="1"/>
              <a:endCxn id="101" idx="3"/>
            </p:cNvCxnSpPr>
            <p:nvPr/>
          </p:nvCxnSpPr>
          <p:spPr>
            <a:xfrm flipH="1" flipV="1">
              <a:off x="454054" y="5763778"/>
              <a:ext cx="1698318" cy="60785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>
              <a:extLst>
                <a:ext uri="{FF2B5EF4-FFF2-40B4-BE49-F238E27FC236}">
                  <a16:creationId xmlns:a16="http://schemas.microsoft.com/office/drawing/2014/main" id="{FE4BB327-BE82-FB4C-97A9-A580CC181541}"/>
                </a:ext>
              </a:extLst>
            </p:cNvPr>
            <p:cNvCxnSpPr>
              <a:stCxn id="101" idx="1"/>
            </p:cNvCxnSpPr>
            <p:nvPr/>
          </p:nvCxnSpPr>
          <p:spPr>
            <a:xfrm flipH="1" flipV="1">
              <a:off x="-228598" y="5193357"/>
              <a:ext cx="472824" cy="43053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>
              <a:extLst>
                <a:ext uri="{FF2B5EF4-FFF2-40B4-BE49-F238E27FC236}">
                  <a16:creationId xmlns:a16="http://schemas.microsoft.com/office/drawing/2014/main" id="{A00F959F-ABAD-E745-9AF8-FEA06B69B65C}"/>
                </a:ext>
              </a:extLst>
            </p:cNvPr>
            <p:cNvCxnSpPr>
              <a:endCxn id="102" idx="4"/>
            </p:cNvCxnSpPr>
            <p:nvPr/>
          </p:nvCxnSpPr>
          <p:spPr>
            <a:xfrm flipH="1" flipV="1">
              <a:off x="744787" y="6488203"/>
              <a:ext cx="558426" cy="58133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>
              <a:extLst>
                <a:ext uri="{FF2B5EF4-FFF2-40B4-BE49-F238E27FC236}">
                  <a16:creationId xmlns:a16="http://schemas.microsoft.com/office/drawing/2014/main" id="{62807196-50A3-1F45-99E5-0E09B7DD5FC2}"/>
                </a:ext>
              </a:extLst>
            </p:cNvPr>
            <p:cNvCxnSpPr>
              <a:stCxn id="102" idx="5"/>
            </p:cNvCxnSpPr>
            <p:nvPr/>
          </p:nvCxnSpPr>
          <p:spPr>
            <a:xfrm flipH="1">
              <a:off x="-76198" y="6488203"/>
              <a:ext cx="681100" cy="54700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>
              <a:extLst>
                <a:ext uri="{FF2B5EF4-FFF2-40B4-BE49-F238E27FC236}">
                  <a16:creationId xmlns:a16="http://schemas.microsoft.com/office/drawing/2014/main" id="{B7562240-A901-1B44-9196-52A74C625AD9}"/>
                </a:ext>
              </a:extLst>
            </p:cNvPr>
            <p:cNvCxnSpPr>
              <a:stCxn id="102" idx="0"/>
            </p:cNvCxnSpPr>
            <p:nvPr/>
          </p:nvCxnSpPr>
          <p:spPr>
            <a:xfrm flipH="1">
              <a:off x="-228599" y="6348317"/>
              <a:ext cx="763558" cy="2904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>
              <a:extLst>
                <a:ext uri="{FF2B5EF4-FFF2-40B4-BE49-F238E27FC236}">
                  <a16:creationId xmlns:a16="http://schemas.microsoft.com/office/drawing/2014/main" id="{2A2329E8-D8F2-EE4F-B3FC-657807B7430E}"/>
                </a:ext>
              </a:extLst>
            </p:cNvPr>
            <p:cNvCxnSpPr>
              <a:stCxn id="102" idx="1"/>
              <a:endCxn id="101" idx="4"/>
            </p:cNvCxnSpPr>
            <p:nvPr/>
          </p:nvCxnSpPr>
          <p:spPr>
            <a:xfrm flipH="1" flipV="1">
              <a:off x="384111" y="5903664"/>
              <a:ext cx="220791" cy="30476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>
              <a:extLst>
                <a:ext uri="{FF2B5EF4-FFF2-40B4-BE49-F238E27FC236}">
                  <a16:creationId xmlns:a16="http://schemas.microsoft.com/office/drawing/2014/main" id="{9BBA5C83-672B-6243-92AA-82FB99F8512A}"/>
                </a:ext>
              </a:extLst>
            </p:cNvPr>
            <p:cNvCxnSpPr>
              <a:stCxn id="101" idx="5"/>
            </p:cNvCxnSpPr>
            <p:nvPr/>
          </p:nvCxnSpPr>
          <p:spPr>
            <a:xfrm flipH="1">
              <a:off x="-76198" y="5903664"/>
              <a:ext cx="320424" cy="57185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>
              <a:extLst>
                <a:ext uri="{FF2B5EF4-FFF2-40B4-BE49-F238E27FC236}">
                  <a16:creationId xmlns:a16="http://schemas.microsoft.com/office/drawing/2014/main" id="{224AE4DC-92A4-BB40-9637-9B7EBFC25258}"/>
                </a:ext>
              </a:extLst>
            </p:cNvPr>
            <p:cNvCxnSpPr>
              <a:stCxn id="101" idx="2"/>
            </p:cNvCxnSpPr>
            <p:nvPr/>
          </p:nvCxnSpPr>
          <p:spPr>
            <a:xfrm flipH="1" flipV="1">
              <a:off x="-76199" y="2926785"/>
              <a:ext cx="460310" cy="269710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Овал 113">
              <a:extLst>
                <a:ext uri="{FF2B5EF4-FFF2-40B4-BE49-F238E27FC236}">
                  <a16:creationId xmlns:a16="http://schemas.microsoft.com/office/drawing/2014/main" id="{07121343-8C0D-B840-B665-AC06CF5ADA49}"/>
                </a:ext>
              </a:extLst>
            </p:cNvPr>
            <p:cNvSpPr/>
            <p:nvPr/>
          </p:nvSpPr>
          <p:spPr>
            <a:xfrm flipH="1" flipV="1">
              <a:off x="260168" y="5709778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>
              <a:extLst>
                <a:ext uri="{FF2B5EF4-FFF2-40B4-BE49-F238E27FC236}">
                  <a16:creationId xmlns:a16="http://schemas.microsoft.com/office/drawing/2014/main" id="{110A4783-0D70-F847-A02A-08DF1BF23899}"/>
                </a:ext>
              </a:extLst>
            </p:cNvPr>
            <p:cNvSpPr/>
            <p:nvPr/>
          </p:nvSpPr>
          <p:spPr>
            <a:xfrm flipH="1" flipV="1">
              <a:off x="620844" y="6294317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>
              <a:extLst>
                <a:ext uri="{FF2B5EF4-FFF2-40B4-BE49-F238E27FC236}">
                  <a16:creationId xmlns:a16="http://schemas.microsoft.com/office/drawing/2014/main" id="{BE33175C-7224-C746-B96D-0AFF146AD0EB}"/>
                </a:ext>
              </a:extLst>
            </p:cNvPr>
            <p:cNvSpPr/>
            <p:nvPr/>
          </p:nvSpPr>
          <p:spPr>
            <a:xfrm flipH="1" flipV="1">
              <a:off x="2168314" y="6457516"/>
              <a:ext cx="108000" cy="108000"/>
            </a:xfrm>
            <a:prstGeom prst="ellipse">
              <a:avLst/>
            </a:prstGeom>
            <a:solidFill>
              <a:srgbClr val="29305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7" name="Прямая соединительная линия 116">
              <a:extLst>
                <a:ext uri="{FF2B5EF4-FFF2-40B4-BE49-F238E27FC236}">
                  <a16:creationId xmlns:a16="http://schemas.microsoft.com/office/drawing/2014/main" id="{3BA43B97-C6B6-0440-BECA-FD11E2BF7347}"/>
                </a:ext>
              </a:extLst>
            </p:cNvPr>
            <p:cNvCxnSpPr>
              <a:stCxn id="101" idx="0"/>
            </p:cNvCxnSpPr>
            <p:nvPr/>
          </p:nvCxnSpPr>
          <p:spPr>
            <a:xfrm flipH="1">
              <a:off x="-549021" y="5763778"/>
              <a:ext cx="723304" cy="13988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>
              <a:extLst>
                <a:ext uri="{FF2B5EF4-FFF2-40B4-BE49-F238E27FC236}">
                  <a16:creationId xmlns:a16="http://schemas.microsoft.com/office/drawing/2014/main" id="{74183F8A-3E1F-7C4F-99FD-611B805B84CD}"/>
                </a:ext>
              </a:extLst>
            </p:cNvPr>
            <p:cNvCxnSpPr>
              <a:endCxn id="103" idx="2"/>
            </p:cNvCxnSpPr>
            <p:nvPr/>
          </p:nvCxnSpPr>
          <p:spPr>
            <a:xfrm flipH="1" flipV="1">
              <a:off x="2292257" y="6371631"/>
              <a:ext cx="6546946" cy="104738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293331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522" y="365125"/>
            <a:ext cx="10733277" cy="844941"/>
          </a:xfrm>
        </p:spPr>
        <p:txBody>
          <a:bodyPr>
            <a:normAutofit/>
          </a:bodyPr>
          <a:lstStyle>
            <a:lvl1pPr>
              <a:defRPr sz="2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6465" y="1423133"/>
            <a:ext cx="10717335" cy="4753830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8222-1285-4D66-A85D-D049563C9BB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49000" y="271699"/>
            <a:ext cx="1045670" cy="1793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1DBCD9-2FD6-4838-AE3C-4F8EA111FC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56" name="Группа 55"/>
          <p:cNvGrpSpPr/>
          <p:nvPr userDrawn="1"/>
        </p:nvGrpSpPr>
        <p:grpSpPr>
          <a:xfrm>
            <a:off x="11190835" y="0"/>
            <a:ext cx="1000128" cy="966174"/>
            <a:chOff x="8875645" y="1031429"/>
            <a:chExt cx="1000128" cy="966174"/>
          </a:xfrm>
        </p:grpSpPr>
        <p:sp>
          <p:nvSpPr>
            <p:cNvPr id="57" name="Шестиугольник 56"/>
            <p:cNvSpPr/>
            <p:nvPr/>
          </p:nvSpPr>
          <p:spPr>
            <a:xfrm>
              <a:off x="9002648" y="1117255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 flipH="1" flipV="1">
              <a:off x="9038648" y="1153255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9" name="Прямая соединительная линия 58"/>
            <p:cNvCxnSpPr>
              <a:stCxn id="66" idx="4"/>
              <a:endCxn id="57" idx="2"/>
            </p:cNvCxnSpPr>
            <p:nvPr/>
          </p:nvCxnSpPr>
          <p:spPr>
            <a:xfrm flipV="1">
              <a:off x="8902645" y="1225255"/>
              <a:ext cx="127003" cy="20949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Шестиугольник 59"/>
            <p:cNvSpPr/>
            <p:nvPr/>
          </p:nvSpPr>
          <p:spPr>
            <a:xfrm>
              <a:off x="9365016" y="1084430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 flipH="1" flipV="1">
              <a:off x="9401016" y="1120430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Шестиугольник 61"/>
            <p:cNvSpPr/>
            <p:nvPr/>
          </p:nvSpPr>
          <p:spPr>
            <a:xfrm>
              <a:off x="9612248" y="172340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 flipH="1" flipV="1">
              <a:off x="9648248" y="175940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Шестиугольник 63"/>
            <p:cNvSpPr/>
            <p:nvPr/>
          </p:nvSpPr>
          <p:spPr>
            <a:xfrm>
              <a:off x="9473016" y="149775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 flipH="1" flipV="1">
              <a:off x="9509016" y="153375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Шестиугольник 65"/>
            <p:cNvSpPr/>
            <p:nvPr/>
          </p:nvSpPr>
          <p:spPr>
            <a:xfrm>
              <a:off x="8875645" y="143475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 flipH="1" flipV="1">
              <a:off x="8911645" y="147075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8" name="Прямая соединительная линия 67"/>
            <p:cNvCxnSpPr>
              <a:stCxn id="57" idx="0"/>
              <a:endCxn id="60" idx="3"/>
            </p:cNvCxnSpPr>
            <p:nvPr/>
          </p:nvCxnSpPr>
          <p:spPr>
            <a:xfrm flipV="1">
              <a:off x="9110648" y="1138430"/>
              <a:ext cx="254368" cy="3282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>
              <a:stCxn id="66" idx="5"/>
              <a:endCxn id="60" idx="3"/>
            </p:cNvCxnSpPr>
            <p:nvPr/>
          </p:nvCxnSpPr>
          <p:spPr>
            <a:xfrm flipV="1">
              <a:off x="8956645" y="1138430"/>
              <a:ext cx="408371" cy="29632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>
              <a:stCxn id="66" idx="0"/>
              <a:endCxn id="64" idx="3"/>
            </p:cNvCxnSpPr>
            <p:nvPr/>
          </p:nvCxnSpPr>
          <p:spPr>
            <a:xfrm>
              <a:off x="8983645" y="1488753"/>
              <a:ext cx="489371" cy="63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>
              <a:stCxn id="66" idx="1"/>
              <a:endCxn id="62" idx="3"/>
            </p:cNvCxnSpPr>
            <p:nvPr/>
          </p:nvCxnSpPr>
          <p:spPr>
            <a:xfrm>
              <a:off x="8956645" y="1542753"/>
              <a:ext cx="655603" cy="234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>
              <a:stCxn id="62" idx="1"/>
            </p:cNvCxnSpPr>
            <p:nvPr/>
          </p:nvCxnSpPr>
          <p:spPr>
            <a:xfrm>
              <a:off x="9693248" y="1831403"/>
              <a:ext cx="182525" cy="1662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>
              <a:stCxn id="60" idx="1"/>
              <a:endCxn id="64" idx="4"/>
            </p:cNvCxnSpPr>
            <p:nvPr/>
          </p:nvCxnSpPr>
          <p:spPr>
            <a:xfrm>
              <a:off x="9446016" y="1192430"/>
              <a:ext cx="54000" cy="30532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>
              <a:stCxn id="60" idx="0"/>
            </p:cNvCxnSpPr>
            <p:nvPr/>
          </p:nvCxnSpPr>
          <p:spPr>
            <a:xfrm>
              <a:off x="9473016" y="1138430"/>
              <a:ext cx="402757" cy="27704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>
              <a:stCxn id="64" idx="5"/>
            </p:cNvCxnSpPr>
            <p:nvPr/>
          </p:nvCxnSpPr>
          <p:spPr>
            <a:xfrm flipV="1">
              <a:off x="9554016" y="1351504"/>
              <a:ext cx="321757" cy="146249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>
              <a:stCxn id="64" idx="0"/>
            </p:cNvCxnSpPr>
            <p:nvPr/>
          </p:nvCxnSpPr>
          <p:spPr>
            <a:xfrm>
              <a:off x="9581016" y="1551753"/>
              <a:ext cx="294757" cy="54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>
              <a:stCxn id="64" idx="1"/>
              <a:endCxn id="62" idx="4"/>
            </p:cNvCxnSpPr>
            <p:nvPr/>
          </p:nvCxnSpPr>
          <p:spPr>
            <a:xfrm>
              <a:off x="9554016" y="1605753"/>
              <a:ext cx="85232" cy="117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>
              <a:stCxn id="60" idx="5"/>
            </p:cNvCxnSpPr>
            <p:nvPr/>
          </p:nvCxnSpPr>
          <p:spPr>
            <a:xfrm flipV="1">
              <a:off x="9446016" y="1031429"/>
              <a:ext cx="54000" cy="53001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>
              <a:stCxn id="57" idx="5"/>
            </p:cNvCxnSpPr>
            <p:nvPr/>
          </p:nvCxnSpPr>
          <p:spPr>
            <a:xfrm flipV="1">
              <a:off x="9083648" y="1031429"/>
              <a:ext cx="59732" cy="8582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>
              <a:stCxn id="60" idx="4"/>
            </p:cNvCxnSpPr>
            <p:nvPr/>
          </p:nvCxnSpPr>
          <p:spPr>
            <a:xfrm flipH="1" flipV="1">
              <a:off x="9287254" y="1031430"/>
              <a:ext cx="104762" cy="53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>
              <a:stCxn id="62" idx="5"/>
            </p:cNvCxnSpPr>
            <p:nvPr/>
          </p:nvCxnSpPr>
          <p:spPr>
            <a:xfrm flipV="1">
              <a:off x="9693248" y="1578753"/>
              <a:ext cx="182525" cy="144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Группа 81"/>
          <p:cNvGrpSpPr/>
          <p:nvPr userDrawn="1"/>
        </p:nvGrpSpPr>
        <p:grpSpPr>
          <a:xfrm flipH="1">
            <a:off x="3337176" y="2844800"/>
            <a:ext cx="9388224" cy="4700766"/>
            <a:chOff x="-549021" y="2926785"/>
            <a:chExt cx="9388224" cy="4700766"/>
          </a:xfrm>
        </p:grpSpPr>
        <p:cxnSp>
          <p:nvCxnSpPr>
            <p:cNvPr id="83" name="Прямая соединительная линия 82"/>
            <p:cNvCxnSpPr>
              <a:endCxn id="87" idx="3"/>
            </p:cNvCxnSpPr>
            <p:nvPr/>
          </p:nvCxnSpPr>
          <p:spPr>
            <a:xfrm flipH="1" flipV="1">
              <a:off x="2362200" y="6511516"/>
              <a:ext cx="1450912" cy="111603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>
              <a:stCxn id="87" idx="4"/>
            </p:cNvCxnSpPr>
            <p:nvPr/>
          </p:nvCxnSpPr>
          <p:spPr>
            <a:xfrm>
              <a:off x="2292257" y="6651402"/>
              <a:ext cx="222343" cy="627731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Шестиугольник 84"/>
            <p:cNvSpPr/>
            <p:nvPr/>
          </p:nvSpPr>
          <p:spPr>
            <a:xfrm flipH="1" flipV="1">
              <a:off x="174283" y="5623893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Шестиугольник 85"/>
            <p:cNvSpPr/>
            <p:nvPr/>
          </p:nvSpPr>
          <p:spPr>
            <a:xfrm flipH="1" flipV="1">
              <a:off x="534959" y="6208432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Шестиугольник 86"/>
            <p:cNvSpPr/>
            <p:nvPr/>
          </p:nvSpPr>
          <p:spPr>
            <a:xfrm flipH="1" flipV="1">
              <a:off x="2082429" y="6371631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8" name="Прямая соединительная линия 87"/>
            <p:cNvCxnSpPr>
              <a:stCxn id="87" idx="5"/>
            </p:cNvCxnSpPr>
            <p:nvPr/>
          </p:nvCxnSpPr>
          <p:spPr>
            <a:xfrm flipH="1">
              <a:off x="1094500" y="6651402"/>
              <a:ext cx="1057872" cy="76761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>
              <a:stCxn id="87" idx="0"/>
              <a:endCxn id="86" idx="3"/>
            </p:cNvCxnSpPr>
            <p:nvPr/>
          </p:nvCxnSpPr>
          <p:spPr>
            <a:xfrm flipH="1" flipV="1">
              <a:off x="814730" y="6348317"/>
              <a:ext cx="1267699" cy="163199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>
              <a:stCxn id="87" idx="1"/>
              <a:endCxn id="85" idx="3"/>
            </p:cNvCxnSpPr>
            <p:nvPr/>
          </p:nvCxnSpPr>
          <p:spPr>
            <a:xfrm flipH="1" flipV="1">
              <a:off x="454054" y="5763778"/>
              <a:ext cx="1698318" cy="60785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>
              <a:stCxn id="85" idx="1"/>
            </p:cNvCxnSpPr>
            <p:nvPr/>
          </p:nvCxnSpPr>
          <p:spPr>
            <a:xfrm flipH="1" flipV="1">
              <a:off x="-228598" y="5193357"/>
              <a:ext cx="472824" cy="43053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>
              <a:endCxn id="86" idx="4"/>
            </p:cNvCxnSpPr>
            <p:nvPr/>
          </p:nvCxnSpPr>
          <p:spPr>
            <a:xfrm flipH="1" flipV="1">
              <a:off x="744787" y="6488203"/>
              <a:ext cx="558426" cy="58133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>
              <a:stCxn id="86" idx="5"/>
            </p:cNvCxnSpPr>
            <p:nvPr/>
          </p:nvCxnSpPr>
          <p:spPr>
            <a:xfrm flipH="1">
              <a:off x="-76198" y="6488203"/>
              <a:ext cx="681100" cy="54700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>
              <a:stCxn id="86" idx="0"/>
            </p:cNvCxnSpPr>
            <p:nvPr/>
          </p:nvCxnSpPr>
          <p:spPr>
            <a:xfrm flipH="1">
              <a:off x="-228599" y="6348317"/>
              <a:ext cx="763558" cy="2904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>
              <a:stCxn id="86" idx="1"/>
              <a:endCxn id="85" idx="4"/>
            </p:cNvCxnSpPr>
            <p:nvPr/>
          </p:nvCxnSpPr>
          <p:spPr>
            <a:xfrm flipH="1" flipV="1">
              <a:off x="384111" y="5903664"/>
              <a:ext cx="220791" cy="30476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>
              <a:stCxn id="85" idx="5"/>
            </p:cNvCxnSpPr>
            <p:nvPr/>
          </p:nvCxnSpPr>
          <p:spPr>
            <a:xfrm flipH="1">
              <a:off x="-76198" y="5903664"/>
              <a:ext cx="320424" cy="57185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>
              <a:stCxn id="85" idx="2"/>
            </p:cNvCxnSpPr>
            <p:nvPr/>
          </p:nvCxnSpPr>
          <p:spPr>
            <a:xfrm flipH="1" flipV="1">
              <a:off x="-76199" y="2926785"/>
              <a:ext cx="460310" cy="269710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Овал 97"/>
            <p:cNvSpPr/>
            <p:nvPr/>
          </p:nvSpPr>
          <p:spPr>
            <a:xfrm flipH="1" flipV="1">
              <a:off x="260168" y="5709778"/>
              <a:ext cx="108000" cy="108000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 flipH="1" flipV="1">
              <a:off x="620844" y="6294317"/>
              <a:ext cx="108000" cy="108000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 flipH="1" flipV="1">
              <a:off x="2168314" y="6457516"/>
              <a:ext cx="108000" cy="108000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1" name="Прямая соединительная линия 100"/>
            <p:cNvCxnSpPr>
              <a:stCxn id="85" idx="0"/>
            </p:cNvCxnSpPr>
            <p:nvPr/>
          </p:nvCxnSpPr>
          <p:spPr>
            <a:xfrm flipH="1">
              <a:off x="-549021" y="5763778"/>
              <a:ext cx="723304" cy="13988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>
              <a:endCxn id="87" idx="2"/>
            </p:cNvCxnSpPr>
            <p:nvPr/>
          </p:nvCxnSpPr>
          <p:spPr>
            <a:xfrm flipH="1" flipV="1">
              <a:off x="2292257" y="6371631"/>
              <a:ext cx="6546946" cy="104738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Группа 102"/>
          <p:cNvGrpSpPr/>
          <p:nvPr userDrawn="1"/>
        </p:nvGrpSpPr>
        <p:grpSpPr>
          <a:xfrm>
            <a:off x="-533400" y="2844800"/>
            <a:ext cx="9388224" cy="4700766"/>
            <a:chOff x="-549021" y="2926785"/>
            <a:chExt cx="9388224" cy="4700766"/>
          </a:xfrm>
        </p:grpSpPr>
        <p:cxnSp>
          <p:nvCxnSpPr>
            <p:cNvPr id="104" name="Прямая соединительная линия 103"/>
            <p:cNvCxnSpPr>
              <a:endCxn id="108" idx="3"/>
            </p:cNvCxnSpPr>
            <p:nvPr/>
          </p:nvCxnSpPr>
          <p:spPr>
            <a:xfrm flipH="1" flipV="1">
              <a:off x="2362200" y="6511516"/>
              <a:ext cx="1450912" cy="111603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>
              <a:stCxn id="108" idx="4"/>
            </p:cNvCxnSpPr>
            <p:nvPr/>
          </p:nvCxnSpPr>
          <p:spPr>
            <a:xfrm>
              <a:off x="2292257" y="6651402"/>
              <a:ext cx="222343" cy="627731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Шестиугольник 105"/>
            <p:cNvSpPr/>
            <p:nvPr/>
          </p:nvSpPr>
          <p:spPr>
            <a:xfrm flipH="1" flipV="1">
              <a:off x="174283" y="5623893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Шестиугольник 106"/>
            <p:cNvSpPr/>
            <p:nvPr/>
          </p:nvSpPr>
          <p:spPr>
            <a:xfrm flipH="1" flipV="1">
              <a:off x="534959" y="6208432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Шестиугольник 107"/>
            <p:cNvSpPr/>
            <p:nvPr/>
          </p:nvSpPr>
          <p:spPr>
            <a:xfrm flipH="1" flipV="1">
              <a:off x="2082429" y="6371631"/>
              <a:ext cx="279771" cy="279771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9" name="Прямая соединительная линия 108"/>
            <p:cNvCxnSpPr>
              <a:stCxn id="108" idx="5"/>
            </p:cNvCxnSpPr>
            <p:nvPr/>
          </p:nvCxnSpPr>
          <p:spPr>
            <a:xfrm flipH="1">
              <a:off x="1094500" y="6651402"/>
              <a:ext cx="1057872" cy="76761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>
              <a:stCxn id="108" idx="0"/>
              <a:endCxn id="107" idx="3"/>
            </p:cNvCxnSpPr>
            <p:nvPr/>
          </p:nvCxnSpPr>
          <p:spPr>
            <a:xfrm flipH="1" flipV="1">
              <a:off x="814730" y="6348317"/>
              <a:ext cx="1267699" cy="163199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>
              <a:stCxn id="108" idx="1"/>
              <a:endCxn id="106" idx="3"/>
            </p:cNvCxnSpPr>
            <p:nvPr/>
          </p:nvCxnSpPr>
          <p:spPr>
            <a:xfrm flipH="1" flipV="1">
              <a:off x="454054" y="5763778"/>
              <a:ext cx="1698318" cy="60785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>
              <a:stCxn id="106" idx="1"/>
            </p:cNvCxnSpPr>
            <p:nvPr/>
          </p:nvCxnSpPr>
          <p:spPr>
            <a:xfrm flipH="1" flipV="1">
              <a:off x="-228598" y="5193357"/>
              <a:ext cx="472824" cy="43053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>
              <a:endCxn id="107" idx="4"/>
            </p:cNvCxnSpPr>
            <p:nvPr/>
          </p:nvCxnSpPr>
          <p:spPr>
            <a:xfrm flipH="1" flipV="1">
              <a:off x="744787" y="6488203"/>
              <a:ext cx="558426" cy="58133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>
              <a:stCxn id="107" idx="5"/>
            </p:cNvCxnSpPr>
            <p:nvPr/>
          </p:nvCxnSpPr>
          <p:spPr>
            <a:xfrm flipH="1">
              <a:off x="-76198" y="6488203"/>
              <a:ext cx="681100" cy="54700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>
              <a:stCxn id="107" idx="0"/>
            </p:cNvCxnSpPr>
            <p:nvPr/>
          </p:nvCxnSpPr>
          <p:spPr>
            <a:xfrm flipH="1">
              <a:off x="-228599" y="6348317"/>
              <a:ext cx="763558" cy="2904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>
              <a:stCxn id="107" idx="1"/>
              <a:endCxn id="106" idx="4"/>
            </p:cNvCxnSpPr>
            <p:nvPr/>
          </p:nvCxnSpPr>
          <p:spPr>
            <a:xfrm flipH="1" flipV="1">
              <a:off x="384111" y="5903664"/>
              <a:ext cx="220791" cy="30476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>
              <a:stCxn id="106" idx="5"/>
            </p:cNvCxnSpPr>
            <p:nvPr/>
          </p:nvCxnSpPr>
          <p:spPr>
            <a:xfrm flipH="1">
              <a:off x="-76198" y="5903664"/>
              <a:ext cx="320424" cy="571852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>
              <a:stCxn id="106" idx="2"/>
            </p:cNvCxnSpPr>
            <p:nvPr/>
          </p:nvCxnSpPr>
          <p:spPr>
            <a:xfrm flipH="1" flipV="1">
              <a:off x="-76199" y="2926785"/>
              <a:ext cx="460310" cy="269710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Овал 118"/>
            <p:cNvSpPr/>
            <p:nvPr/>
          </p:nvSpPr>
          <p:spPr>
            <a:xfrm flipH="1" flipV="1">
              <a:off x="260168" y="5709778"/>
              <a:ext cx="108000" cy="108000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 flipH="1" flipV="1">
              <a:off x="620844" y="6294317"/>
              <a:ext cx="108000" cy="108000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 flipH="1" flipV="1">
              <a:off x="2168314" y="6457516"/>
              <a:ext cx="108000" cy="108000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2" name="Прямая соединительная линия 121"/>
            <p:cNvCxnSpPr>
              <a:stCxn id="106" idx="0"/>
            </p:cNvCxnSpPr>
            <p:nvPr/>
          </p:nvCxnSpPr>
          <p:spPr>
            <a:xfrm flipH="1">
              <a:off x="-549021" y="5763778"/>
              <a:ext cx="723304" cy="139886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>
              <a:endCxn id="108" idx="2"/>
            </p:cNvCxnSpPr>
            <p:nvPr/>
          </p:nvCxnSpPr>
          <p:spPr>
            <a:xfrm flipH="1" flipV="1">
              <a:off x="2292257" y="6371631"/>
              <a:ext cx="6546946" cy="104738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054667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725150" cy="841375"/>
          </a:xfrm>
        </p:spPr>
        <p:txBody>
          <a:bodyPr>
            <a:normAutofit/>
          </a:bodyPr>
          <a:lstStyle>
            <a:lvl1pPr>
              <a:defRPr sz="2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16856"/>
            <a:ext cx="10725150" cy="4760107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8222-1285-4D66-A85D-D049563C9BB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02742" y="627061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1DBCD9-2FD6-4838-AE3C-4F8EA111FC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 rot="21282271">
            <a:off x="11180307" y="6040805"/>
            <a:ext cx="1000128" cy="996214"/>
            <a:chOff x="8875645" y="1001389"/>
            <a:chExt cx="1000128" cy="996214"/>
          </a:xfrm>
        </p:grpSpPr>
        <p:sp>
          <p:nvSpPr>
            <p:cNvPr id="8" name="Шестиугольник 7"/>
            <p:cNvSpPr/>
            <p:nvPr/>
          </p:nvSpPr>
          <p:spPr>
            <a:xfrm>
              <a:off x="9002648" y="1117255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 flipH="1" flipV="1">
              <a:off x="9038648" y="1153255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>
              <a:stCxn id="17" idx="4"/>
              <a:endCxn id="8" idx="2"/>
            </p:cNvCxnSpPr>
            <p:nvPr/>
          </p:nvCxnSpPr>
          <p:spPr>
            <a:xfrm flipV="1">
              <a:off x="8902645" y="1225255"/>
              <a:ext cx="127003" cy="20949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Шестиугольник 10"/>
            <p:cNvSpPr/>
            <p:nvPr/>
          </p:nvSpPr>
          <p:spPr>
            <a:xfrm>
              <a:off x="9365016" y="1084430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 flipH="1" flipV="1">
              <a:off x="9401016" y="1120430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Шестиугольник 12"/>
            <p:cNvSpPr/>
            <p:nvPr/>
          </p:nvSpPr>
          <p:spPr>
            <a:xfrm>
              <a:off x="9612248" y="172340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 flipH="1" flipV="1">
              <a:off x="9648248" y="175940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Шестиугольник 14"/>
            <p:cNvSpPr/>
            <p:nvPr/>
          </p:nvSpPr>
          <p:spPr>
            <a:xfrm>
              <a:off x="9473016" y="149775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 flipH="1" flipV="1">
              <a:off x="9509016" y="153375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Шестиугольник 16"/>
            <p:cNvSpPr/>
            <p:nvPr/>
          </p:nvSpPr>
          <p:spPr>
            <a:xfrm>
              <a:off x="8875645" y="1434753"/>
              <a:ext cx="108000" cy="108000"/>
            </a:xfrm>
            <a:prstGeom prst="hexagon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 flipH="1" flipV="1">
              <a:off x="8911645" y="1470753"/>
              <a:ext cx="36000" cy="36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>
              <a:stCxn id="8" idx="0"/>
              <a:endCxn id="11" idx="3"/>
            </p:cNvCxnSpPr>
            <p:nvPr/>
          </p:nvCxnSpPr>
          <p:spPr>
            <a:xfrm flipV="1">
              <a:off x="9110648" y="1138430"/>
              <a:ext cx="254368" cy="32825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17" idx="5"/>
              <a:endCxn id="11" idx="3"/>
            </p:cNvCxnSpPr>
            <p:nvPr/>
          </p:nvCxnSpPr>
          <p:spPr>
            <a:xfrm flipV="1">
              <a:off x="8956645" y="1138430"/>
              <a:ext cx="408371" cy="29632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7" idx="0"/>
              <a:endCxn id="15" idx="3"/>
            </p:cNvCxnSpPr>
            <p:nvPr/>
          </p:nvCxnSpPr>
          <p:spPr>
            <a:xfrm>
              <a:off x="8983645" y="1488753"/>
              <a:ext cx="489371" cy="63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17" idx="1"/>
              <a:endCxn id="13" idx="3"/>
            </p:cNvCxnSpPr>
            <p:nvPr/>
          </p:nvCxnSpPr>
          <p:spPr>
            <a:xfrm>
              <a:off x="8956645" y="1542753"/>
              <a:ext cx="655603" cy="234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3" idx="1"/>
            </p:cNvCxnSpPr>
            <p:nvPr/>
          </p:nvCxnSpPr>
          <p:spPr>
            <a:xfrm>
              <a:off x="9693248" y="1831403"/>
              <a:ext cx="182525" cy="1662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1" idx="1"/>
              <a:endCxn id="15" idx="4"/>
            </p:cNvCxnSpPr>
            <p:nvPr/>
          </p:nvCxnSpPr>
          <p:spPr>
            <a:xfrm>
              <a:off x="9446016" y="1192430"/>
              <a:ext cx="54000" cy="30532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1" idx="0"/>
            </p:cNvCxnSpPr>
            <p:nvPr/>
          </p:nvCxnSpPr>
          <p:spPr>
            <a:xfrm>
              <a:off x="9473016" y="1138430"/>
              <a:ext cx="402757" cy="277048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15" idx="5"/>
            </p:cNvCxnSpPr>
            <p:nvPr/>
          </p:nvCxnSpPr>
          <p:spPr>
            <a:xfrm flipV="1">
              <a:off x="9554016" y="1351504"/>
              <a:ext cx="321757" cy="146249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15" idx="0"/>
            </p:cNvCxnSpPr>
            <p:nvPr/>
          </p:nvCxnSpPr>
          <p:spPr>
            <a:xfrm>
              <a:off x="9581016" y="1551753"/>
              <a:ext cx="294757" cy="54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15" idx="1"/>
              <a:endCxn id="13" idx="4"/>
            </p:cNvCxnSpPr>
            <p:nvPr/>
          </p:nvCxnSpPr>
          <p:spPr>
            <a:xfrm>
              <a:off x="9554016" y="1605753"/>
              <a:ext cx="85232" cy="117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stCxn id="8" idx="5"/>
            </p:cNvCxnSpPr>
            <p:nvPr/>
          </p:nvCxnSpPr>
          <p:spPr>
            <a:xfrm rot="1002441" flipV="1">
              <a:off x="9100662" y="1001389"/>
              <a:ext cx="170337" cy="143377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11" idx="4"/>
            </p:cNvCxnSpPr>
            <p:nvPr/>
          </p:nvCxnSpPr>
          <p:spPr>
            <a:xfrm flipH="1" flipV="1">
              <a:off x="9287254" y="1031430"/>
              <a:ext cx="104762" cy="5300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13" idx="5"/>
            </p:cNvCxnSpPr>
            <p:nvPr/>
          </p:nvCxnSpPr>
          <p:spPr>
            <a:xfrm flipV="1">
              <a:off x="9693248" y="1578753"/>
              <a:ext cx="182525" cy="14465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01119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725150" cy="841375"/>
          </a:xfrm>
        </p:spPr>
        <p:txBody>
          <a:bodyPr>
            <a:normAutofit/>
          </a:bodyPr>
          <a:lstStyle>
            <a:lvl1pPr>
              <a:defRPr sz="2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16856"/>
            <a:ext cx="10725150" cy="4760107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8222-1285-4D66-A85D-D049563C9BB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02742" y="627061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1DBCD9-2FD6-4838-AE3C-4F8EA111F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30749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58222-1285-4D66-A85D-D049563C9BB2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DBCD9-2FD6-4838-AE3C-4F8EA111F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8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4" r:id="rId4"/>
    <p:sldLayoutId id="2147483652" r:id="rId5"/>
    <p:sldLayoutId id="2147483653" r:id="rId6"/>
    <p:sldLayoutId id="2147483651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3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176" y="1515551"/>
            <a:ext cx="8183848" cy="114785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293052"/>
                </a:solidFill>
              </a:rPr>
              <a:t>Измерение капитала здоровья как важнейшей составляющей человеческого капитала компании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Епишкин Илья Анатольевич</a:t>
            </a:r>
          </a:p>
          <a:p>
            <a:r>
              <a:rPr lang="ru-RU" dirty="0"/>
              <a:t>Директор Российской академии путей сообщения </a:t>
            </a:r>
          </a:p>
          <a:p>
            <a:r>
              <a:rPr lang="ru-RU" dirty="0"/>
              <a:t>РУТ (МИИТ)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0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Структура человеческого капитала ОАО «РЖД»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BCD9-2FD6-4838-AE3C-4F8EA111FCF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3A566E3E-C9F4-DB41-8B9B-F8D7149CFC33}"/>
              </a:ext>
            </a:extLst>
          </p:cNvPr>
          <p:cNvSpPr/>
          <p:nvPr/>
        </p:nvSpPr>
        <p:spPr>
          <a:xfrm>
            <a:off x="8461867" y="3333638"/>
            <a:ext cx="2476529" cy="510752"/>
          </a:xfrm>
          <a:prstGeom prst="roundRect">
            <a:avLst/>
          </a:prstGeom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357" tIns="90357" rIns="90357" bIns="90357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rgbClr val="293052"/>
                </a:solidFill>
              </a:rPr>
              <a:t>Уровень работника</a:t>
            </a:r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id="{48CBCEB3-5A2E-D140-907F-E69171BC48BC}"/>
              </a:ext>
            </a:extLst>
          </p:cNvPr>
          <p:cNvSpPr/>
          <p:nvPr/>
        </p:nvSpPr>
        <p:spPr>
          <a:xfrm>
            <a:off x="8461866" y="4027824"/>
            <a:ext cx="2476529" cy="510752"/>
          </a:xfrm>
          <a:prstGeom prst="roundRect">
            <a:avLst/>
          </a:prstGeom>
          <a:solidFill>
            <a:srgbClr val="0A813E"/>
          </a:solidFill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357" tIns="90357" rIns="90357" bIns="90357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bg1"/>
                </a:solidFill>
              </a:rPr>
              <a:t>Уровень подразделения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2B8571E-32DE-0A46-A2DC-156348171499}"/>
              </a:ext>
            </a:extLst>
          </p:cNvPr>
          <p:cNvSpPr/>
          <p:nvPr/>
        </p:nvSpPr>
        <p:spPr>
          <a:xfrm>
            <a:off x="7984630" y="2363996"/>
            <a:ext cx="3450566" cy="2510774"/>
          </a:xfrm>
          <a:prstGeom prst="rect">
            <a:avLst/>
          </a:prstGeom>
          <a:noFill/>
          <a:ln>
            <a:solidFill>
              <a:srgbClr val="29305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E5316C-86CB-1245-BEF8-A929366679B1}"/>
              </a:ext>
            </a:extLst>
          </p:cNvPr>
          <p:cNvSpPr txBox="1"/>
          <p:nvPr/>
        </p:nvSpPr>
        <p:spPr>
          <a:xfrm>
            <a:off x="8476306" y="2628112"/>
            <a:ext cx="2519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293052"/>
                </a:solidFill>
              </a:rPr>
              <a:t>Условные обозначения</a:t>
            </a:r>
          </a:p>
        </p:txBody>
      </p:sp>
      <p:sp>
        <p:nvSpPr>
          <p:cNvPr id="35" name="Полилиния 34">
            <a:extLst>
              <a:ext uri="{FF2B5EF4-FFF2-40B4-BE49-F238E27FC236}">
                <a16:creationId xmlns:a16="http://schemas.microsoft.com/office/drawing/2014/main" id="{F1B344BC-2799-0348-A9B5-9F9B88891D7C}"/>
              </a:ext>
            </a:extLst>
          </p:cNvPr>
          <p:cNvSpPr/>
          <p:nvPr/>
        </p:nvSpPr>
        <p:spPr>
          <a:xfrm>
            <a:off x="3109676" y="2845444"/>
            <a:ext cx="1520095" cy="1520095"/>
          </a:xfrm>
          <a:custGeom>
            <a:avLst/>
            <a:gdLst>
              <a:gd name="connsiteX0" fmla="*/ 0 w 1520095"/>
              <a:gd name="connsiteY0" fmla="*/ 253354 h 1520095"/>
              <a:gd name="connsiteX1" fmla="*/ 253354 w 1520095"/>
              <a:gd name="connsiteY1" fmla="*/ 0 h 1520095"/>
              <a:gd name="connsiteX2" fmla="*/ 1266741 w 1520095"/>
              <a:gd name="connsiteY2" fmla="*/ 0 h 1520095"/>
              <a:gd name="connsiteX3" fmla="*/ 1520095 w 1520095"/>
              <a:gd name="connsiteY3" fmla="*/ 253354 h 1520095"/>
              <a:gd name="connsiteX4" fmla="*/ 1520095 w 1520095"/>
              <a:gd name="connsiteY4" fmla="*/ 1266741 h 1520095"/>
              <a:gd name="connsiteX5" fmla="*/ 1266741 w 1520095"/>
              <a:gd name="connsiteY5" fmla="*/ 1520095 h 1520095"/>
              <a:gd name="connsiteX6" fmla="*/ 253354 w 1520095"/>
              <a:gd name="connsiteY6" fmla="*/ 1520095 h 1520095"/>
              <a:gd name="connsiteX7" fmla="*/ 0 w 1520095"/>
              <a:gd name="connsiteY7" fmla="*/ 1266741 h 1520095"/>
              <a:gd name="connsiteX8" fmla="*/ 0 w 1520095"/>
              <a:gd name="connsiteY8" fmla="*/ 253354 h 152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095" h="1520095">
                <a:moveTo>
                  <a:pt x="0" y="253354"/>
                </a:moveTo>
                <a:cubicBezTo>
                  <a:pt x="0" y="113430"/>
                  <a:pt x="113430" y="0"/>
                  <a:pt x="253354" y="0"/>
                </a:cubicBezTo>
                <a:lnTo>
                  <a:pt x="1266741" y="0"/>
                </a:lnTo>
                <a:cubicBezTo>
                  <a:pt x="1406665" y="0"/>
                  <a:pt x="1520095" y="113430"/>
                  <a:pt x="1520095" y="253354"/>
                </a:cubicBezTo>
                <a:lnTo>
                  <a:pt x="1520095" y="1266741"/>
                </a:lnTo>
                <a:cubicBezTo>
                  <a:pt x="1520095" y="1406665"/>
                  <a:pt x="1406665" y="1520095"/>
                  <a:pt x="1266741" y="1520095"/>
                </a:cubicBezTo>
                <a:lnTo>
                  <a:pt x="253354" y="1520095"/>
                </a:lnTo>
                <a:cubicBezTo>
                  <a:pt x="113430" y="1520095"/>
                  <a:pt x="0" y="1406665"/>
                  <a:pt x="0" y="1266741"/>
                </a:cubicBezTo>
                <a:lnTo>
                  <a:pt x="0" y="253354"/>
                </a:lnTo>
                <a:close/>
              </a:path>
            </a:pathLst>
          </a:custGeom>
          <a:solidFill>
            <a:srgbClr val="293052"/>
          </a:solidFill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5805" tIns="175805" rIns="175805" bIns="175805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4000" b="1" kern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ЧК</a:t>
            </a:r>
          </a:p>
        </p:txBody>
      </p:sp>
      <p:sp>
        <p:nvSpPr>
          <p:cNvPr id="36" name="Полилиния 35">
            <a:extLst>
              <a:ext uri="{FF2B5EF4-FFF2-40B4-BE49-F238E27FC236}">
                <a16:creationId xmlns:a16="http://schemas.microsoft.com/office/drawing/2014/main" id="{85AF3C4F-A1CE-B845-A2A0-180554CD39D0}"/>
              </a:ext>
            </a:extLst>
          </p:cNvPr>
          <p:cNvSpPr/>
          <p:nvPr/>
        </p:nvSpPr>
        <p:spPr>
          <a:xfrm rot="16200000">
            <a:off x="3492451" y="2468172"/>
            <a:ext cx="754545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754545" y="0"/>
                </a:lnTo>
              </a:path>
            </a:pathLst>
          </a:custGeom>
          <a:noFill/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Полилиния 36">
            <a:extLst>
              <a:ext uri="{FF2B5EF4-FFF2-40B4-BE49-F238E27FC236}">
                <a16:creationId xmlns:a16="http://schemas.microsoft.com/office/drawing/2014/main" id="{F4704974-0022-7D4E-AF09-50F9A30BCDCE}"/>
              </a:ext>
            </a:extLst>
          </p:cNvPr>
          <p:cNvSpPr/>
          <p:nvPr/>
        </p:nvSpPr>
        <p:spPr>
          <a:xfrm>
            <a:off x="2926519" y="1072435"/>
            <a:ext cx="1886409" cy="1018463"/>
          </a:xfrm>
          <a:custGeom>
            <a:avLst/>
            <a:gdLst>
              <a:gd name="connsiteX0" fmla="*/ 0 w 1886409"/>
              <a:gd name="connsiteY0" fmla="*/ 169747 h 1018463"/>
              <a:gd name="connsiteX1" fmla="*/ 169747 w 1886409"/>
              <a:gd name="connsiteY1" fmla="*/ 0 h 1018463"/>
              <a:gd name="connsiteX2" fmla="*/ 1716662 w 1886409"/>
              <a:gd name="connsiteY2" fmla="*/ 0 h 1018463"/>
              <a:gd name="connsiteX3" fmla="*/ 1886409 w 1886409"/>
              <a:gd name="connsiteY3" fmla="*/ 169747 h 1018463"/>
              <a:gd name="connsiteX4" fmla="*/ 1886409 w 1886409"/>
              <a:gd name="connsiteY4" fmla="*/ 848716 h 1018463"/>
              <a:gd name="connsiteX5" fmla="*/ 1716662 w 1886409"/>
              <a:gd name="connsiteY5" fmla="*/ 1018463 h 1018463"/>
              <a:gd name="connsiteX6" fmla="*/ 169747 w 1886409"/>
              <a:gd name="connsiteY6" fmla="*/ 1018463 h 1018463"/>
              <a:gd name="connsiteX7" fmla="*/ 0 w 1886409"/>
              <a:gd name="connsiteY7" fmla="*/ 848716 h 1018463"/>
              <a:gd name="connsiteX8" fmla="*/ 0 w 1886409"/>
              <a:gd name="connsiteY8" fmla="*/ 169747 h 101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6409" h="1018463">
                <a:moveTo>
                  <a:pt x="0" y="169747"/>
                </a:moveTo>
                <a:cubicBezTo>
                  <a:pt x="0" y="75998"/>
                  <a:pt x="75998" y="0"/>
                  <a:pt x="169747" y="0"/>
                </a:cubicBezTo>
                <a:lnTo>
                  <a:pt x="1716662" y="0"/>
                </a:lnTo>
                <a:cubicBezTo>
                  <a:pt x="1810411" y="0"/>
                  <a:pt x="1886409" y="75998"/>
                  <a:pt x="1886409" y="169747"/>
                </a:cubicBezTo>
                <a:lnTo>
                  <a:pt x="1886409" y="848716"/>
                </a:lnTo>
                <a:cubicBezTo>
                  <a:pt x="1886409" y="942465"/>
                  <a:pt x="1810411" y="1018463"/>
                  <a:pt x="1716662" y="1018463"/>
                </a:cubicBezTo>
                <a:lnTo>
                  <a:pt x="169747" y="1018463"/>
                </a:lnTo>
                <a:cubicBezTo>
                  <a:pt x="75998" y="1018463"/>
                  <a:pt x="0" y="942465"/>
                  <a:pt x="0" y="848716"/>
                </a:cubicBezTo>
                <a:lnTo>
                  <a:pt x="0" y="169747"/>
                </a:lnTo>
                <a:close/>
              </a:path>
            </a:pathLst>
          </a:custGeom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357" tIns="90357" rIns="90357" bIns="90357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b="1" kern="1200" dirty="0">
                <a:solidFill>
                  <a:srgbClr val="2930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Образование</a:t>
            </a:r>
          </a:p>
        </p:txBody>
      </p:sp>
      <p:sp>
        <p:nvSpPr>
          <p:cNvPr id="38" name="Полилиния 37">
            <a:extLst>
              <a:ext uri="{FF2B5EF4-FFF2-40B4-BE49-F238E27FC236}">
                <a16:creationId xmlns:a16="http://schemas.microsoft.com/office/drawing/2014/main" id="{9AFF92F2-2412-3D4C-818F-E08181708CF9}"/>
              </a:ext>
            </a:extLst>
          </p:cNvPr>
          <p:cNvSpPr/>
          <p:nvPr/>
        </p:nvSpPr>
        <p:spPr>
          <a:xfrm rot="20232540">
            <a:off x="4626120" y="3268020"/>
            <a:ext cx="93541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93541" y="0"/>
                </a:lnTo>
              </a:path>
            </a:pathLst>
          </a:custGeom>
          <a:noFill/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Полилиния 38">
            <a:extLst>
              <a:ext uri="{FF2B5EF4-FFF2-40B4-BE49-F238E27FC236}">
                <a16:creationId xmlns:a16="http://schemas.microsoft.com/office/drawing/2014/main" id="{F48FF0D0-EEA4-084D-8991-375C23042245}"/>
              </a:ext>
            </a:extLst>
          </p:cNvPr>
          <p:cNvSpPr/>
          <p:nvPr/>
        </p:nvSpPr>
        <p:spPr>
          <a:xfrm>
            <a:off x="4716010" y="2278908"/>
            <a:ext cx="2197947" cy="1018463"/>
          </a:xfrm>
          <a:custGeom>
            <a:avLst/>
            <a:gdLst>
              <a:gd name="connsiteX0" fmla="*/ 0 w 2197947"/>
              <a:gd name="connsiteY0" fmla="*/ 169747 h 1018463"/>
              <a:gd name="connsiteX1" fmla="*/ 169747 w 2197947"/>
              <a:gd name="connsiteY1" fmla="*/ 0 h 1018463"/>
              <a:gd name="connsiteX2" fmla="*/ 2028200 w 2197947"/>
              <a:gd name="connsiteY2" fmla="*/ 0 h 1018463"/>
              <a:gd name="connsiteX3" fmla="*/ 2197947 w 2197947"/>
              <a:gd name="connsiteY3" fmla="*/ 169747 h 1018463"/>
              <a:gd name="connsiteX4" fmla="*/ 2197947 w 2197947"/>
              <a:gd name="connsiteY4" fmla="*/ 848716 h 1018463"/>
              <a:gd name="connsiteX5" fmla="*/ 2028200 w 2197947"/>
              <a:gd name="connsiteY5" fmla="*/ 1018463 h 1018463"/>
              <a:gd name="connsiteX6" fmla="*/ 169747 w 2197947"/>
              <a:gd name="connsiteY6" fmla="*/ 1018463 h 1018463"/>
              <a:gd name="connsiteX7" fmla="*/ 0 w 2197947"/>
              <a:gd name="connsiteY7" fmla="*/ 848716 h 1018463"/>
              <a:gd name="connsiteX8" fmla="*/ 0 w 2197947"/>
              <a:gd name="connsiteY8" fmla="*/ 169747 h 101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7947" h="1018463">
                <a:moveTo>
                  <a:pt x="0" y="169747"/>
                </a:moveTo>
                <a:cubicBezTo>
                  <a:pt x="0" y="75998"/>
                  <a:pt x="75998" y="0"/>
                  <a:pt x="169747" y="0"/>
                </a:cubicBezTo>
                <a:lnTo>
                  <a:pt x="2028200" y="0"/>
                </a:lnTo>
                <a:cubicBezTo>
                  <a:pt x="2121949" y="0"/>
                  <a:pt x="2197947" y="75998"/>
                  <a:pt x="2197947" y="169747"/>
                </a:cubicBezTo>
                <a:lnTo>
                  <a:pt x="2197947" y="848716"/>
                </a:lnTo>
                <a:cubicBezTo>
                  <a:pt x="2197947" y="942465"/>
                  <a:pt x="2121949" y="1018463"/>
                  <a:pt x="2028200" y="1018463"/>
                </a:cubicBezTo>
                <a:lnTo>
                  <a:pt x="169747" y="1018463"/>
                </a:lnTo>
                <a:cubicBezTo>
                  <a:pt x="75998" y="1018463"/>
                  <a:pt x="0" y="942465"/>
                  <a:pt x="0" y="848716"/>
                </a:cubicBezTo>
                <a:lnTo>
                  <a:pt x="0" y="169747"/>
                </a:lnTo>
                <a:close/>
              </a:path>
            </a:pathLst>
          </a:custGeom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357" tIns="90357" rIns="90357" bIns="90357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b="1" kern="1200" dirty="0">
                <a:solidFill>
                  <a:srgbClr val="29305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 Опыт</a:t>
            </a:r>
          </a:p>
        </p:txBody>
      </p:sp>
      <p:sp>
        <p:nvSpPr>
          <p:cNvPr id="40" name="Полилиния 39">
            <a:extLst>
              <a:ext uri="{FF2B5EF4-FFF2-40B4-BE49-F238E27FC236}">
                <a16:creationId xmlns:a16="http://schemas.microsoft.com/office/drawing/2014/main" id="{5BF3CD0B-33C4-9540-A169-52D38CF52D9C}"/>
              </a:ext>
            </a:extLst>
          </p:cNvPr>
          <p:cNvSpPr/>
          <p:nvPr/>
        </p:nvSpPr>
        <p:spPr>
          <a:xfrm rot="1419552">
            <a:off x="4625815" y="3957375"/>
            <a:ext cx="94148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94148" y="0"/>
                </a:lnTo>
              </a:path>
            </a:pathLst>
          </a:custGeom>
          <a:noFill/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Полилиния 40">
            <a:extLst>
              <a:ext uri="{FF2B5EF4-FFF2-40B4-BE49-F238E27FC236}">
                <a16:creationId xmlns:a16="http://schemas.microsoft.com/office/drawing/2014/main" id="{D9CA5577-CE2E-D447-A90C-7A22A8E55228}"/>
              </a:ext>
            </a:extLst>
          </p:cNvPr>
          <p:cNvSpPr/>
          <p:nvPr/>
        </p:nvSpPr>
        <p:spPr>
          <a:xfrm>
            <a:off x="1135410" y="5120085"/>
            <a:ext cx="2197947" cy="1018463"/>
          </a:xfrm>
          <a:custGeom>
            <a:avLst/>
            <a:gdLst>
              <a:gd name="connsiteX0" fmla="*/ 0 w 2197947"/>
              <a:gd name="connsiteY0" fmla="*/ 169747 h 1018463"/>
              <a:gd name="connsiteX1" fmla="*/ 169747 w 2197947"/>
              <a:gd name="connsiteY1" fmla="*/ 0 h 1018463"/>
              <a:gd name="connsiteX2" fmla="*/ 2028200 w 2197947"/>
              <a:gd name="connsiteY2" fmla="*/ 0 h 1018463"/>
              <a:gd name="connsiteX3" fmla="*/ 2197947 w 2197947"/>
              <a:gd name="connsiteY3" fmla="*/ 169747 h 1018463"/>
              <a:gd name="connsiteX4" fmla="*/ 2197947 w 2197947"/>
              <a:gd name="connsiteY4" fmla="*/ 848716 h 1018463"/>
              <a:gd name="connsiteX5" fmla="*/ 2028200 w 2197947"/>
              <a:gd name="connsiteY5" fmla="*/ 1018463 h 1018463"/>
              <a:gd name="connsiteX6" fmla="*/ 169747 w 2197947"/>
              <a:gd name="connsiteY6" fmla="*/ 1018463 h 1018463"/>
              <a:gd name="connsiteX7" fmla="*/ 0 w 2197947"/>
              <a:gd name="connsiteY7" fmla="*/ 848716 h 1018463"/>
              <a:gd name="connsiteX8" fmla="*/ 0 w 2197947"/>
              <a:gd name="connsiteY8" fmla="*/ 169747 h 101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7947" h="1018463">
                <a:moveTo>
                  <a:pt x="0" y="169747"/>
                </a:moveTo>
                <a:cubicBezTo>
                  <a:pt x="0" y="75998"/>
                  <a:pt x="75998" y="0"/>
                  <a:pt x="169747" y="0"/>
                </a:cubicBezTo>
                <a:lnTo>
                  <a:pt x="2028200" y="0"/>
                </a:lnTo>
                <a:cubicBezTo>
                  <a:pt x="2121949" y="0"/>
                  <a:pt x="2197947" y="75998"/>
                  <a:pt x="2197947" y="169747"/>
                </a:cubicBezTo>
                <a:lnTo>
                  <a:pt x="2197947" y="848716"/>
                </a:lnTo>
                <a:cubicBezTo>
                  <a:pt x="2197947" y="942465"/>
                  <a:pt x="2121949" y="1018463"/>
                  <a:pt x="2028200" y="1018463"/>
                </a:cubicBezTo>
                <a:lnTo>
                  <a:pt x="169747" y="1018463"/>
                </a:lnTo>
                <a:cubicBezTo>
                  <a:pt x="75998" y="1018463"/>
                  <a:pt x="0" y="942465"/>
                  <a:pt x="0" y="848716"/>
                </a:cubicBezTo>
                <a:lnTo>
                  <a:pt x="0" y="169747"/>
                </a:lnTo>
                <a:close/>
              </a:path>
            </a:pathLst>
          </a:custGeom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357" tIns="90357" rIns="90357" bIns="90357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b="1" kern="1200" baseline="0" dirty="0">
                <a:solidFill>
                  <a:srgbClr val="29305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1600" b="1" kern="1200" dirty="0">
              <a:solidFill>
                <a:srgbClr val="29305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Полилиния 42">
            <a:extLst>
              <a:ext uri="{FF2B5EF4-FFF2-40B4-BE49-F238E27FC236}">
                <a16:creationId xmlns:a16="http://schemas.microsoft.com/office/drawing/2014/main" id="{FFF77B34-BD90-1F46-9E93-F72089C2161A}"/>
              </a:ext>
            </a:extLst>
          </p:cNvPr>
          <p:cNvSpPr/>
          <p:nvPr/>
        </p:nvSpPr>
        <p:spPr>
          <a:xfrm>
            <a:off x="545690" y="3830343"/>
            <a:ext cx="2409061" cy="1018463"/>
          </a:xfrm>
          <a:custGeom>
            <a:avLst/>
            <a:gdLst>
              <a:gd name="connsiteX0" fmla="*/ 0 w 2634063"/>
              <a:gd name="connsiteY0" fmla="*/ 169747 h 1018463"/>
              <a:gd name="connsiteX1" fmla="*/ 169747 w 2634063"/>
              <a:gd name="connsiteY1" fmla="*/ 0 h 1018463"/>
              <a:gd name="connsiteX2" fmla="*/ 2464316 w 2634063"/>
              <a:gd name="connsiteY2" fmla="*/ 0 h 1018463"/>
              <a:gd name="connsiteX3" fmla="*/ 2634063 w 2634063"/>
              <a:gd name="connsiteY3" fmla="*/ 169747 h 1018463"/>
              <a:gd name="connsiteX4" fmla="*/ 2634063 w 2634063"/>
              <a:gd name="connsiteY4" fmla="*/ 848716 h 1018463"/>
              <a:gd name="connsiteX5" fmla="*/ 2464316 w 2634063"/>
              <a:gd name="connsiteY5" fmla="*/ 1018463 h 1018463"/>
              <a:gd name="connsiteX6" fmla="*/ 169747 w 2634063"/>
              <a:gd name="connsiteY6" fmla="*/ 1018463 h 1018463"/>
              <a:gd name="connsiteX7" fmla="*/ 0 w 2634063"/>
              <a:gd name="connsiteY7" fmla="*/ 848716 h 1018463"/>
              <a:gd name="connsiteX8" fmla="*/ 0 w 2634063"/>
              <a:gd name="connsiteY8" fmla="*/ 169747 h 101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4063" h="1018463">
                <a:moveTo>
                  <a:pt x="0" y="169747"/>
                </a:moveTo>
                <a:cubicBezTo>
                  <a:pt x="0" y="75998"/>
                  <a:pt x="75998" y="0"/>
                  <a:pt x="169747" y="0"/>
                </a:cubicBezTo>
                <a:lnTo>
                  <a:pt x="2464316" y="0"/>
                </a:lnTo>
                <a:cubicBezTo>
                  <a:pt x="2558065" y="0"/>
                  <a:pt x="2634063" y="75998"/>
                  <a:pt x="2634063" y="169747"/>
                </a:cubicBezTo>
                <a:lnTo>
                  <a:pt x="2634063" y="848716"/>
                </a:lnTo>
                <a:cubicBezTo>
                  <a:pt x="2634063" y="942465"/>
                  <a:pt x="2558065" y="1018463"/>
                  <a:pt x="2464316" y="1018463"/>
                </a:cubicBezTo>
                <a:lnTo>
                  <a:pt x="169747" y="1018463"/>
                </a:lnTo>
                <a:cubicBezTo>
                  <a:pt x="75998" y="1018463"/>
                  <a:pt x="0" y="942465"/>
                  <a:pt x="0" y="848716"/>
                </a:cubicBezTo>
                <a:lnTo>
                  <a:pt x="0" y="169747"/>
                </a:lnTo>
                <a:close/>
              </a:path>
            </a:pathLst>
          </a:custGeom>
          <a:solidFill>
            <a:srgbClr val="0A813E"/>
          </a:solidFill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357" tIns="90357" rIns="90357" bIns="90357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6. Удовлетворенность</a:t>
            </a:r>
          </a:p>
        </p:txBody>
      </p:sp>
      <p:sp>
        <p:nvSpPr>
          <p:cNvPr id="44" name="Полилиния 43">
            <a:extLst>
              <a:ext uri="{FF2B5EF4-FFF2-40B4-BE49-F238E27FC236}">
                <a16:creationId xmlns:a16="http://schemas.microsoft.com/office/drawing/2014/main" id="{C183051C-A6FA-9349-BF81-F96BD3D470E8}"/>
              </a:ext>
            </a:extLst>
          </p:cNvPr>
          <p:cNvSpPr/>
          <p:nvPr/>
        </p:nvSpPr>
        <p:spPr>
          <a:xfrm rot="9521784">
            <a:off x="2964129" y="3929252"/>
            <a:ext cx="150696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50696" y="0"/>
                </a:lnTo>
              </a:path>
            </a:pathLst>
          </a:custGeom>
          <a:noFill/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5" name="Полилиния 44">
            <a:extLst>
              <a:ext uri="{FF2B5EF4-FFF2-40B4-BE49-F238E27FC236}">
                <a16:creationId xmlns:a16="http://schemas.microsoft.com/office/drawing/2014/main" id="{76651328-8988-5D48-925A-D77A6881AA6C}"/>
              </a:ext>
            </a:extLst>
          </p:cNvPr>
          <p:cNvSpPr/>
          <p:nvPr/>
        </p:nvSpPr>
        <p:spPr>
          <a:xfrm>
            <a:off x="4716010" y="3856307"/>
            <a:ext cx="2197947" cy="1018463"/>
          </a:xfrm>
          <a:custGeom>
            <a:avLst/>
            <a:gdLst>
              <a:gd name="connsiteX0" fmla="*/ 0 w 2197947"/>
              <a:gd name="connsiteY0" fmla="*/ 169747 h 1018463"/>
              <a:gd name="connsiteX1" fmla="*/ 169747 w 2197947"/>
              <a:gd name="connsiteY1" fmla="*/ 0 h 1018463"/>
              <a:gd name="connsiteX2" fmla="*/ 2028200 w 2197947"/>
              <a:gd name="connsiteY2" fmla="*/ 0 h 1018463"/>
              <a:gd name="connsiteX3" fmla="*/ 2197947 w 2197947"/>
              <a:gd name="connsiteY3" fmla="*/ 169747 h 1018463"/>
              <a:gd name="connsiteX4" fmla="*/ 2197947 w 2197947"/>
              <a:gd name="connsiteY4" fmla="*/ 848716 h 1018463"/>
              <a:gd name="connsiteX5" fmla="*/ 2028200 w 2197947"/>
              <a:gd name="connsiteY5" fmla="*/ 1018463 h 1018463"/>
              <a:gd name="connsiteX6" fmla="*/ 169747 w 2197947"/>
              <a:gd name="connsiteY6" fmla="*/ 1018463 h 1018463"/>
              <a:gd name="connsiteX7" fmla="*/ 0 w 2197947"/>
              <a:gd name="connsiteY7" fmla="*/ 848716 h 1018463"/>
              <a:gd name="connsiteX8" fmla="*/ 0 w 2197947"/>
              <a:gd name="connsiteY8" fmla="*/ 169747 h 101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7947" h="1018463">
                <a:moveTo>
                  <a:pt x="0" y="169747"/>
                </a:moveTo>
                <a:cubicBezTo>
                  <a:pt x="0" y="75998"/>
                  <a:pt x="75998" y="0"/>
                  <a:pt x="169747" y="0"/>
                </a:cubicBezTo>
                <a:lnTo>
                  <a:pt x="2028200" y="0"/>
                </a:lnTo>
                <a:cubicBezTo>
                  <a:pt x="2121949" y="0"/>
                  <a:pt x="2197947" y="75998"/>
                  <a:pt x="2197947" y="169747"/>
                </a:cubicBezTo>
                <a:lnTo>
                  <a:pt x="2197947" y="848716"/>
                </a:lnTo>
                <a:cubicBezTo>
                  <a:pt x="2197947" y="942465"/>
                  <a:pt x="2121949" y="1018463"/>
                  <a:pt x="2028200" y="1018463"/>
                </a:cubicBezTo>
                <a:lnTo>
                  <a:pt x="169747" y="1018463"/>
                </a:lnTo>
                <a:cubicBezTo>
                  <a:pt x="75998" y="1018463"/>
                  <a:pt x="0" y="942465"/>
                  <a:pt x="0" y="848716"/>
                </a:cubicBezTo>
                <a:lnTo>
                  <a:pt x="0" y="169747"/>
                </a:lnTo>
                <a:close/>
              </a:path>
            </a:pathLst>
          </a:custGeom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357" tIns="90357" rIns="90357" bIns="90357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b="1" dirty="0">
                <a:solidFill>
                  <a:srgbClr val="29305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ru-RU" sz="1600" b="1" kern="1200" dirty="0">
                <a:solidFill>
                  <a:srgbClr val="29305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Корпоративные и профессиональные компетенции</a:t>
            </a:r>
          </a:p>
        </p:txBody>
      </p:sp>
      <p:sp>
        <p:nvSpPr>
          <p:cNvPr id="46" name="Полилиния 45">
            <a:extLst>
              <a:ext uri="{FF2B5EF4-FFF2-40B4-BE49-F238E27FC236}">
                <a16:creationId xmlns:a16="http://schemas.microsoft.com/office/drawing/2014/main" id="{BB8048E9-D4E5-1B47-B2EA-BC24F4F41DBD}"/>
              </a:ext>
            </a:extLst>
          </p:cNvPr>
          <p:cNvSpPr/>
          <p:nvPr/>
        </p:nvSpPr>
        <p:spPr>
          <a:xfrm rot="12125376">
            <a:off x="2948615" y="3265591"/>
            <a:ext cx="167197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67197" y="0"/>
                </a:lnTo>
              </a:path>
            </a:pathLst>
          </a:custGeom>
          <a:noFill/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7" name="Полилиния 46">
            <a:extLst>
              <a:ext uri="{FF2B5EF4-FFF2-40B4-BE49-F238E27FC236}">
                <a16:creationId xmlns:a16="http://schemas.microsoft.com/office/drawing/2014/main" id="{1CDEFD6D-564F-2A46-8032-DFA9CCCDB366}"/>
              </a:ext>
            </a:extLst>
          </p:cNvPr>
          <p:cNvSpPr/>
          <p:nvPr/>
        </p:nvSpPr>
        <p:spPr>
          <a:xfrm>
            <a:off x="756804" y="2278907"/>
            <a:ext cx="2197947" cy="1018463"/>
          </a:xfrm>
          <a:custGeom>
            <a:avLst/>
            <a:gdLst>
              <a:gd name="connsiteX0" fmla="*/ 0 w 2197947"/>
              <a:gd name="connsiteY0" fmla="*/ 169747 h 1018463"/>
              <a:gd name="connsiteX1" fmla="*/ 169747 w 2197947"/>
              <a:gd name="connsiteY1" fmla="*/ 0 h 1018463"/>
              <a:gd name="connsiteX2" fmla="*/ 2028200 w 2197947"/>
              <a:gd name="connsiteY2" fmla="*/ 0 h 1018463"/>
              <a:gd name="connsiteX3" fmla="*/ 2197947 w 2197947"/>
              <a:gd name="connsiteY3" fmla="*/ 169747 h 1018463"/>
              <a:gd name="connsiteX4" fmla="*/ 2197947 w 2197947"/>
              <a:gd name="connsiteY4" fmla="*/ 848716 h 1018463"/>
              <a:gd name="connsiteX5" fmla="*/ 2028200 w 2197947"/>
              <a:gd name="connsiteY5" fmla="*/ 1018463 h 1018463"/>
              <a:gd name="connsiteX6" fmla="*/ 169747 w 2197947"/>
              <a:gd name="connsiteY6" fmla="*/ 1018463 h 1018463"/>
              <a:gd name="connsiteX7" fmla="*/ 0 w 2197947"/>
              <a:gd name="connsiteY7" fmla="*/ 848716 h 1018463"/>
              <a:gd name="connsiteX8" fmla="*/ 0 w 2197947"/>
              <a:gd name="connsiteY8" fmla="*/ 169747 h 101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7947" h="1018463">
                <a:moveTo>
                  <a:pt x="0" y="169747"/>
                </a:moveTo>
                <a:cubicBezTo>
                  <a:pt x="0" y="75998"/>
                  <a:pt x="75998" y="0"/>
                  <a:pt x="169747" y="0"/>
                </a:cubicBezTo>
                <a:lnTo>
                  <a:pt x="2028200" y="0"/>
                </a:lnTo>
                <a:cubicBezTo>
                  <a:pt x="2121949" y="0"/>
                  <a:pt x="2197947" y="75998"/>
                  <a:pt x="2197947" y="169747"/>
                </a:cubicBezTo>
                <a:lnTo>
                  <a:pt x="2197947" y="848716"/>
                </a:lnTo>
                <a:cubicBezTo>
                  <a:pt x="2197947" y="942465"/>
                  <a:pt x="2121949" y="1018463"/>
                  <a:pt x="2028200" y="1018463"/>
                </a:cubicBezTo>
                <a:lnTo>
                  <a:pt x="169747" y="1018463"/>
                </a:lnTo>
                <a:cubicBezTo>
                  <a:pt x="75998" y="1018463"/>
                  <a:pt x="0" y="942465"/>
                  <a:pt x="0" y="848716"/>
                </a:cubicBezTo>
                <a:lnTo>
                  <a:pt x="0" y="169747"/>
                </a:lnTo>
                <a:close/>
              </a:path>
            </a:pathLst>
          </a:custGeom>
          <a:solidFill>
            <a:srgbClr val="0A813E"/>
          </a:solidFill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357" tIns="90357" rIns="90357" bIns="90357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b="1" kern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7. Вовлеченность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244727-23E5-8049-9241-3F0CBB3B48F9}"/>
              </a:ext>
            </a:extLst>
          </p:cNvPr>
          <p:cNvSpPr txBox="1"/>
          <p:nvPr/>
        </p:nvSpPr>
        <p:spPr>
          <a:xfrm>
            <a:off x="1135410" y="5426017"/>
            <a:ext cx="113159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>
                <a:solidFill>
                  <a:srgbClr val="29305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5.1. Здоровье работника</a:t>
            </a:r>
          </a:p>
        </p:txBody>
      </p:sp>
      <p:sp>
        <p:nvSpPr>
          <p:cNvPr id="32" name="Прямоугольник с двумя скругленными соседними углами 31">
            <a:extLst>
              <a:ext uri="{FF2B5EF4-FFF2-40B4-BE49-F238E27FC236}">
                <a16:creationId xmlns:a16="http://schemas.microsoft.com/office/drawing/2014/main" id="{D24F2559-C754-F047-95D2-036C73A12A42}"/>
              </a:ext>
            </a:extLst>
          </p:cNvPr>
          <p:cNvSpPr/>
          <p:nvPr/>
        </p:nvSpPr>
        <p:spPr>
          <a:xfrm rot="5400000">
            <a:off x="2266163" y="5065261"/>
            <a:ext cx="964275" cy="1131591"/>
          </a:xfrm>
          <a:prstGeom prst="round2SameRect">
            <a:avLst/>
          </a:prstGeom>
          <a:solidFill>
            <a:srgbClr val="0A8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9A0476-B928-3E4A-B660-5062EC51C9F4}"/>
              </a:ext>
            </a:extLst>
          </p:cNvPr>
          <p:cNvSpPr txBox="1"/>
          <p:nvPr/>
        </p:nvSpPr>
        <p:spPr>
          <a:xfrm>
            <a:off x="2178177" y="5351834"/>
            <a:ext cx="1224743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05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5.2. Средний уровень здоровья в подразделении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1D7A736-A2AF-6643-881C-9A1FEDDB67BF}"/>
              </a:ext>
            </a:extLst>
          </p:cNvPr>
          <p:cNvSpPr txBox="1"/>
          <p:nvPr/>
        </p:nvSpPr>
        <p:spPr>
          <a:xfrm>
            <a:off x="1135410" y="5106519"/>
            <a:ext cx="1983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2930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5. Здоровье</a:t>
            </a:r>
          </a:p>
        </p:txBody>
      </p:sp>
      <p:sp>
        <p:nvSpPr>
          <p:cNvPr id="48" name="Полилиния 47">
            <a:extLst>
              <a:ext uri="{FF2B5EF4-FFF2-40B4-BE49-F238E27FC236}">
                <a16:creationId xmlns:a16="http://schemas.microsoft.com/office/drawing/2014/main" id="{76651328-8988-5D48-925A-D77A6881AA6C}"/>
              </a:ext>
            </a:extLst>
          </p:cNvPr>
          <p:cNvSpPr/>
          <p:nvPr/>
        </p:nvSpPr>
        <p:spPr>
          <a:xfrm>
            <a:off x="4161407" y="5104869"/>
            <a:ext cx="2197947" cy="1018463"/>
          </a:xfrm>
          <a:custGeom>
            <a:avLst/>
            <a:gdLst>
              <a:gd name="connsiteX0" fmla="*/ 0 w 2197947"/>
              <a:gd name="connsiteY0" fmla="*/ 169747 h 1018463"/>
              <a:gd name="connsiteX1" fmla="*/ 169747 w 2197947"/>
              <a:gd name="connsiteY1" fmla="*/ 0 h 1018463"/>
              <a:gd name="connsiteX2" fmla="*/ 2028200 w 2197947"/>
              <a:gd name="connsiteY2" fmla="*/ 0 h 1018463"/>
              <a:gd name="connsiteX3" fmla="*/ 2197947 w 2197947"/>
              <a:gd name="connsiteY3" fmla="*/ 169747 h 1018463"/>
              <a:gd name="connsiteX4" fmla="*/ 2197947 w 2197947"/>
              <a:gd name="connsiteY4" fmla="*/ 848716 h 1018463"/>
              <a:gd name="connsiteX5" fmla="*/ 2028200 w 2197947"/>
              <a:gd name="connsiteY5" fmla="*/ 1018463 h 1018463"/>
              <a:gd name="connsiteX6" fmla="*/ 169747 w 2197947"/>
              <a:gd name="connsiteY6" fmla="*/ 1018463 h 1018463"/>
              <a:gd name="connsiteX7" fmla="*/ 0 w 2197947"/>
              <a:gd name="connsiteY7" fmla="*/ 848716 h 1018463"/>
              <a:gd name="connsiteX8" fmla="*/ 0 w 2197947"/>
              <a:gd name="connsiteY8" fmla="*/ 169747 h 101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7947" h="1018463">
                <a:moveTo>
                  <a:pt x="0" y="169747"/>
                </a:moveTo>
                <a:cubicBezTo>
                  <a:pt x="0" y="75998"/>
                  <a:pt x="75998" y="0"/>
                  <a:pt x="169747" y="0"/>
                </a:cubicBezTo>
                <a:lnTo>
                  <a:pt x="2028200" y="0"/>
                </a:lnTo>
                <a:cubicBezTo>
                  <a:pt x="2121949" y="0"/>
                  <a:pt x="2197947" y="75998"/>
                  <a:pt x="2197947" y="169747"/>
                </a:cubicBezTo>
                <a:lnTo>
                  <a:pt x="2197947" y="848716"/>
                </a:lnTo>
                <a:cubicBezTo>
                  <a:pt x="2197947" y="942465"/>
                  <a:pt x="2121949" y="1018463"/>
                  <a:pt x="2028200" y="1018463"/>
                </a:cubicBezTo>
                <a:lnTo>
                  <a:pt x="169747" y="1018463"/>
                </a:lnTo>
                <a:cubicBezTo>
                  <a:pt x="75998" y="1018463"/>
                  <a:pt x="0" y="942465"/>
                  <a:pt x="0" y="848716"/>
                </a:cubicBezTo>
                <a:lnTo>
                  <a:pt x="0" y="169747"/>
                </a:lnTo>
                <a:close/>
              </a:path>
            </a:pathLst>
          </a:custGeom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357" tIns="90357" rIns="90357" bIns="90357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dirty="0">
                <a:solidFill>
                  <a:srgbClr val="29305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ru-RU" sz="1600" b="1" kern="1200" dirty="0">
                <a:solidFill>
                  <a:srgbClr val="29305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П</a:t>
            </a:r>
            <a:r>
              <a:rPr lang="ru-RU" sz="1600" b="1" dirty="0">
                <a:solidFill>
                  <a:srgbClr val="29305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рофессиональная активность</a:t>
            </a:r>
            <a:endParaRPr lang="ru-RU" sz="1600" b="1" kern="1200" dirty="0">
              <a:solidFill>
                <a:srgbClr val="29305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Полилиния 48">
            <a:extLst>
              <a:ext uri="{FF2B5EF4-FFF2-40B4-BE49-F238E27FC236}">
                <a16:creationId xmlns:a16="http://schemas.microsoft.com/office/drawing/2014/main" id="{5BF3CD0B-33C4-9540-A169-52D38CF52D9C}"/>
              </a:ext>
            </a:extLst>
          </p:cNvPr>
          <p:cNvSpPr/>
          <p:nvPr/>
        </p:nvSpPr>
        <p:spPr>
          <a:xfrm rot="1419552">
            <a:off x="4778215" y="4109775"/>
            <a:ext cx="94148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94148" y="0"/>
                </a:lnTo>
              </a:path>
            </a:pathLst>
          </a:custGeom>
          <a:noFill/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8" name="Прямая соединительная линия 7"/>
          <p:cNvCxnSpPr>
            <a:stCxn id="35" idx="6"/>
          </p:cNvCxnSpPr>
          <p:nvPr/>
        </p:nvCxnSpPr>
        <p:spPr>
          <a:xfrm flipH="1">
            <a:off x="2926519" y="4365539"/>
            <a:ext cx="436511" cy="740980"/>
          </a:xfrm>
          <a:prstGeom prst="line">
            <a:avLst/>
          </a:prstGeom>
          <a:noFill/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51" name="Прямая соединительная линия 50"/>
          <p:cNvCxnSpPr>
            <a:stCxn id="35" idx="5"/>
          </p:cNvCxnSpPr>
          <p:nvPr/>
        </p:nvCxnSpPr>
        <p:spPr>
          <a:xfrm>
            <a:off x="4376417" y="4365539"/>
            <a:ext cx="339590" cy="754546"/>
          </a:xfrm>
          <a:prstGeom prst="line">
            <a:avLst/>
          </a:prstGeom>
          <a:noFill/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</p:spTree>
    <p:extLst>
      <p:ext uri="{BB962C8B-B14F-4D97-AF65-F5344CB8AC3E}">
        <p14:creationId xmlns:p14="http://schemas.microsoft.com/office/powerpoint/2010/main" val="108193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7363"/>
            <a:ext cx="11563351" cy="841375"/>
          </a:xfrm>
        </p:spPr>
        <p:txBody>
          <a:bodyPr>
            <a:normAutofit/>
          </a:bodyPr>
          <a:lstStyle/>
          <a:p>
            <a:r>
              <a:rPr lang="ru-RU" sz="2300" dirty="0"/>
              <a:t>Модель оценки человеческого капитала ОАО «РЖД»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BCD9-2FD6-4838-AE3C-4F8EA111FCFE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Google Shape;1022;p52"/>
          <p:cNvSpPr txBox="1"/>
          <p:nvPr/>
        </p:nvSpPr>
        <p:spPr>
          <a:xfrm>
            <a:off x="10579211" y="3113525"/>
            <a:ext cx="171284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err="1">
                <a:solidFill>
                  <a:schemeClr val="dk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ЧКподр</a:t>
            </a:r>
            <a:r>
              <a:rPr lang="ru-RU" sz="1600" b="1" dirty="0">
                <a:solidFill>
                  <a:schemeClr val="dk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,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dk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 в баллах</a:t>
            </a:r>
            <a:endParaRPr sz="1600" b="1" dirty="0">
              <a:solidFill>
                <a:schemeClr val="dk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Calibri"/>
            </a:endParaRPr>
          </a:p>
        </p:txBody>
      </p:sp>
      <p:sp>
        <p:nvSpPr>
          <p:cNvPr id="30" name="Google Shape;1037;p52"/>
          <p:cNvSpPr txBox="1"/>
          <p:nvPr/>
        </p:nvSpPr>
        <p:spPr>
          <a:xfrm>
            <a:off x="10190309" y="3236617"/>
            <a:ext cx="11661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6355702" y="5751945"/>
                <a:ext cx="5136395" cy="828625"/>
              </a:xfrm>
              <a:prstGeom prst="rect">
                <a:avLst/>
              </a:prstGeom>
              <a:solidFill>
                <a:srgbClr val="293052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ЧК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подр</m:t>
                          </m:r>
                        </m:sub>
                      </m:sSub>
                      <m:r>
                        <a:rPr lang="ru-RU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ru-RU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ru-R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ЧК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инд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ru-RU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ru-RU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подр</m:t>
                          </m:r>
                        </m:sub>
                        <m:sup>
                          <m:r>
                            <a:rPr lang="ru-RU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здор</m:t>
                          </m:r>
                        </m:sup>
                      </m:sSubSup>
                      <m:r>
                        <a:rPr lang="ru-RU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ru-RU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подр</m:t>
                          </m:r>
                        </m:sub>
                        <m:sup>
                          <m:r>
                            <a:rPr lang="ru-RU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удовл</m:t>
                          </m:r>
                        </m:sup>
                      </m:sSubSup>
                      <m:r>
                        <a:rPr lang="ru-RU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подр</m:t>
                          </m:r>
                        </m:sub>
                        <m:sup>
                          <m:r>
                            <a:rPr lang="ru-RU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в</m:t>
                          </m:r>
                          <m:r>
                            <a:rPr lang="ru-R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овл</m:t>
                          </m:r>
                        </m:sup>
                      </m:sSubSup>
                    </m:oMath>
                  </m:oMathPara>
                </a14:m>
                <a:endParaRPr lang="ru-RU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703" y="5751947"/>
                <a:ext cx="5136395" cy="82862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56477" y="5762994"/>
                <a:ext cx="5510964" cy="413959"/>
              </a:xfrm>
              <a:prstGeom prst="rect">
                <a:avLst/>
              </a:prstGeom>
              <a:solidFill>
                <a:srgbClr val="293052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ЧК</m:t>
                          </m:r>
                        </m:e>
                        <m:sub>
                          <m:r>
                            <a:rPr lang="ru-RU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инд</m:t>
                          </m:r>
                        </m:sub>
                      </m:sSub>
                      <m:r>
                        <a:rPr lang="ru-RU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b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ЧК</m:t>
                              </m:r>
                            </m:e>
                            <m:sub>
                              <m:r>
                                <a:rPr lang="ru-RU" b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обр</m:t>
                              </m:r>
                            </m:sub>
                          </m:sSub>
                          <m:r>
                            <a:rPr lang="ru-RU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b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ЧК</m:t>
                              </m:r>
                            </m:e>
                            <m:sub>
                              <m:r>
                                <a:rPr lang="ru-RU" b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опыт</m:t>
                              </m:r>
                            </m:sub>
                          </m:sSub>
                        </m:e>
                      </m:d>
                      <m:r>
                        <a:rPr lang="ru-RU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u-RU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ru-RU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ПК</m:t>
                          </m:r>
                        </m:sub>
                      </m:sSub>
                      <m:r>
                        <a:rPr lang="ru-RU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u-RU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ru-RU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КК</m:t>
                          </m:r>
                        </m:sub>
                      </m:sSub>
                      <m:r>
                        <a:rPr lang="ru-RU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u-RU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ru-RU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ПА</m:t>
                          </m:r>
                        </m:sub>
                      </m:sSub>
                      <m:r>
                        <a:rPr lang="ru-RU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u-RU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ru-RU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З</m:t>
                          </m:r>
                          <m:r>
                            <a:rPr lang="ru-RU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</m:oMath>
                  </m:oMathPara>
                </a14:m>
                <a:endParaRPr lang="ru-RU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78" y="5762996"/>
                <a:ext cx="5510964" cy="41395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 стрелкой 33"/>
          <p:cNvCxnSpPr>
            <a:cxnSpLocks/>
            <a:stCxn id="7" idx="2"/>
          </p:cNvCxnSpPr>
          <p:nvPr/>
        </p:nvCxnSpPr>
        <p:spPr>
          <a:xfrm>
            <a:off x="3229592" y="5437680"/>
            <a:ext cx="0" cy="350378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Google Shape;1023;p52"/>
          <p:cNvSpPr/>
          <p:nvPr/>
        </p:nvSpPr>
        <p:spPr>
          <a:xfrm>
            <a:off x="6288022" y="1556792"/>
            <a:ext cx="4371581" cy="3869338"/>
          </a:xfrm>
          <a:prstGeom prst="roundRect">
            <a:avLst>
              <a:gd name="adj" fmla="val 8129"/>
            </a:avLst>
          </a:prstGeom>
          <a:solidFill>
            <a:schemeClr val="bg1">
              <a:lumMod val="85000"/>
            </a:schemeClr>
          </a:solidFill>
          <a:ln w="9525" cap="flat" cmpd="sng">
            <a:solidFill>
              <a:srgbClr val="29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036;p52"/>
          <p:cNvSpPr/>
          <p:nvPr/>
        </p:nvSpPr>
        <p:spPr>
          <a:xfrm>
            <a:off x="7743301" y="2286476"/>
            <a:ext cx="195595" cy="2279693"/>
          </a:xfrm>
          <a:prstGeom prst="leftBracket">
            <a:avLst>
              <a:gd name="adj" fmla="val 8333"/>
            </a:avLst>
          </a:prstGeom>
          <a:noFill/>
          <a:ln w="127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037;p52"/>
          <p:cNvSpPr txBox="1"/>
          <p:nvPr/>
        </p:nvSpPr>
        <p:spPr>
          <a:xfrm>
            <a:off x="6981693" y="3144390"/>
            <a:ext cx="11661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038;p52"/>
          <p:cNvSpPr/>
          <p:nvPr/>
        </p:nvSpPr>
        <p:spPr>
          <a:xfrm>
            <a:off x="7942056" y="2058005"/>
            <a:ext cx="2571057" cy="79866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121900" tIns="60950" rIns="121900" bIns="60950" anchor="ctr" anchorCtr="0">
            <a:noAutofit/>
          </a:bodyPr>
          <a:lstStyle/>
          <a:p>
            <a:pPr algn="ctr"/>
            <a:r>
              <a:rPr lang="ru-RU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Средний уровень здоровья в подразделении</a:t>
            </a:r>
            <a:endParaRPr sz="1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Google Shape;1039;p52"/>
          <p:cNvSpPr/>
          <p:nvPr/>
        </p:nvSpPr>
        <p:spPr>
          <a:xfrm>
            <a:off x="7942055" y="4130172"/>
            <a:ext cx="2537736" cy="65707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cap="flat" cmpd="sng">
            <a:solidFill>
              <a:srgbClr val="29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Вовлеченность</a:t>
            </a:r>
            <a:endParaRPr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Google Shape;1040;p52"/>
          <p:cNvSpPr/>
          <p:nvPr/>
        </p:nvSpPr>
        <p:spPr>
          <a:xfrm>
            <a:off x="7942056" y="3094194"/>
            <a:ext cx="2531441" cy="73342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cap="flat" cmpd="sng">
            <a:solidFill>
              <a:srgbClr val="29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lvl="0" algn="ctr"/>
            <a:r>
              <a:rPr lang="ru-RU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Удовлетворенность</a:t>
            </a:r>
            <a:endParaRPr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Google Shape;1041;p52"/>
          <p:cNvSpPr txBox="1"/>
          <p:nvPr/>
        </p:nvSpPr>
        <p:spPr>
          <a:xfrm>
            <a:off x="8681050" y="2729850"/>
            <a:ext cx="11661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1042;p52"/>
          <p:cNvSpPr txBox="1"/>
          <p:nvPr/>
        </p:nvSpPr>
        <p:spPr>
          <a:xfrm>
            <a:off x="8670898" y="3711615"/>
            <a:ext cx="11661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1022;p52"/>
          <p:cNvSpPr txBox="1"/>
          <p:nvPr/>
        </p:nvSpPr>
        <p:spPr>
          <a:xfrm>
            <a:off x="6568640" y="1587149"/>
            <a:ext cx="3944365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rPr>
              <a:t>ЧК подразделения</a:t>
            </a:r>
            <a:endParaRPr sz="2000" dirty="0">
              <a:solidFill>
                <a:schemeClr val="dk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Calibri"/>
            </a:endParaRPr>
          </a:p>
        </p:txBody>
      </p:sp>
      <p:cxnSp>
        <p:nvCxnSpPr>
          <p:cNvPr id="37" name="Прямая со стрелкой 36"/>
          <p:cNvCxnSpPr>
            <a:cxnSpLocks/>
            <a:stCxn id="31" idx="2"/>
          </p:cNvCxnSpPr>
          <p:nvPr/>
        </p:nvCxnSpPr>
        <p:spPr>
          <a:xfrm>
            <a:off x="8473812" y="5426132"/>
            <a:ext cx="0" cy="314265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6344096" y="3084036"/>
                <a:ext cx="1179875" cy="763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ru-RU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ЧК</m:t>
                              </m:r>
                            </m:e>
                            <m:sub>
                              <m:r>
                                <a:rPr lang="ru-RU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инд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096" y="3084036"/>
                <a:ext cx="1179875" cy="763094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6335592" y="2060849"/>
            <a:ext cx="12508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Суммирование ЧК всех работников подразделения</a:t>
            </a:r>
            <a:endParaRPr lang="en-GB" sz="1000" dirty="0"/>
          </a:p>
        </p:txBody>
      </p:sp>
      <p:sp>
        <p:nvSpPr>
          <p:cNvPr id="39" name="Стрелка вправо 38"/>
          <p:cNvSpPr/>
          <p:nvPr/>
        </p:nvSpPr>
        <p:spPr>
          <a:xfrm>
            <a:off x="5861502" y="3189381"/>
            <a:ext cx="457105" cy="556132"/>
          </a:xfrm>
          <a:prstGeom prst="rightArrow">
            <a:avLst/>
          </a:prstGeom>
          <a:solidFill>
            <a:srgbClr val="0A813E"/>
          </a:solidFill>
          <a:ln>
            <a:solidFill>
              <a:srgbClr val="2930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Скругленный прямоугольник 41">
            <a:extLst>
              <a:ext uri="{FF2B5EF4-FFF2-40B4-BE49-F238E27FC236}">
                <a16:creationId xmlns:a16="http://schemas.microsoft.com/office/drawing/2014/main" id="{FCA0CE8B-7A70-754E-9709-E4D4903EF7C5}"/>
              </a:ext>
            </a:extLst>
          </p:cNvPr>
          <p:cNvSpPr/>
          <p:nvPr/>
        </p:nvSpPr>
        <p:spPr>
          <a:xfrm>
            <a:off x="1801908" y="1015413"/>
            <a:ext cx="2855367" cy="510752"/>
          </a:xfrm>
          <a:prstGeom prst="roundRect">
            <a:avLst/>
          </a:prstGeom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357" tIns="90357" rIns="90357" bIns="90357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rgbClr val="293052"/>
                </a:solidFill>
              </a:rPr>
              <a:t>I </a:t>
            </a:r>
            <a:r>
              <a:rPr lang="ru-RU" sz="1600" b="1" dirty="0">
                <a:solidFill>
                  <a:srgbClr val="293052"/>
                </a:solidFill>
              </a:rPr>
              <a:t>Уровень работника</a:t>
            </a:r>
          </a:p>
        </p:txBody>
      </p:sp>
      <p:sp>
        <p:nvSpPr>
          <p:cNvPr id="43" name="Скругленный прямоугольник 42">
            <a:extLst>
              <a:ext uri="{FF2B5EF4-FFF2-40B4-BE49-F238E27FC236}">
                <a16:creationId xmlns:a16="http://schemas.microsoft.com/office/drawing/2014/main" id="{CF85A340-C411-D249-93C0-6D4FC7ABE49A}"/>
              </a:ext>
            </a:extLst>
          </p:cNvPr>
          <p:cNvSpPr/>
          <p:nvPr/>
        </p:nvSpPr>
        <p:spPr>
          <a:xfrm>
            <a:off x="6961030" y="1029480"/>
            <a:ext cx="2855367" cy="510752"/>
          </a:xfrm>
          <a:prstGeom prst="roundRect">
            <a:avLst/>
          </a:prstGeom>
          <a:solidFill>
            <a:srgbClr val="0A813E"/>
          </a:solidFill>
          <a:ln>
            <a:solidFill>
              <a:srgbClr val="293052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357" tIns="90357" rIns="90357" bIns="90357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chemeClr val="bg1"/>
                </a:solidFill>
              </a:rPr>
              <a:t>II </a:t>
            </a:r>
            <a:r>
              <a:rPr lang="ru-RU" sz="1600" b="1" dirty="0">
                <a:solidFill>
                  <a:schemeClr val="bg1"/>
                </a:solidFill>
              </a:rPr>
              <a:t>Уровень подразделения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FA7CC234-CCA8-4193-AA6A-417932639457}"/>
              </a:ext>
            </a:extLst>
          </p:cNvPr>
          <p:cNvSpPr/>
          <p:nvPr/>
        </p:nvSpPr>
        <p:spPr>
          <a:xfrm>
            <a:off x="5285156" y="5725644"/>
            <a:ext cx="551142" cy="54496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grpSp>
        <p:nvGrpSpPr>
          <p:cNvPr id="3" name="Группа 4"/>
          <p:cNvGrpSpPr/>
          <p:nvPr/>
        </p:nvGrpSpPr>
        <p:grpSpPr>
          <a:xfrm>
            <a:off x="16021" y="1568342"/>
            <a:ext cx="6041827" cy="3869338"/>
            <a:chOff x="16020" y="1568342"/>
            <a:chExt cx="6041827" cy="3869338"/>
          </a:xfrm>
        </p:grpSpPr>
        <p:sp>
          <p:nvSpPr>
            <p:cNvPr id="7" name="Google Shape;1023;p52"/>
            <p:cNvSpPr/>
            <p:nvPr/>
          </p:nvSpPr>
          <p:spPr>
            <a:xfrm>
              <a:off x="539546" y="1568342"/>
              <a:ext cx="5380091" cy="3869338"/>
            </a:xfrm>
            <a:prstGeom prst="roundRect">
              <a:avLst>
                <a:gd name="adj" fmla="val 8129"/>
              </a:avLst>
            </a:prstGeom>
            <a:solidFill>
              <a:schemeClr val="bg1">
                <a:lumMod val="85000"/>
              </a:schemeClr>
            </a:solidFill>
            <a:ln w="9525" cap="flat" cmpd="sng">
              <a:solidFill>
                <a:srgbClr val="29305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1024;p52"/>
            <p:cNvSpPr txBox="1"/>
            <p:nvPr/>
          </p:nvSpPr>
          <p:spPr>
            <a:xfrm>
              <a:off x="456221" y="1625994"/>
              <a:ext cx="5601626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dirty="0">
                  <a:solidFill>
                    <a:schemeClr val="dk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Calibri"/>
                </a:rPr>
                <a:t>ЧК работника (руководители и специалисты)</a:t>
              </a:r>
              <a:endParaRPr sz="2000" dirty="0">
                <a:solidFill>
                  <a:schemeClr val="dk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endParaRPr>
            </a:p>
          </p:txBody>
        </p:sp>
        <p:sp>
          <p:nvSpPr>
            <p:cNvPr id="9" name="Google Shape;1025;p52"/>
            <p:cNvSpPr/>
            <p:nvPr/>
          </p:nvSpPr>
          <p:spPr>
            <a:xfrm>
              <a:off x="753154" y="2412793"/>
              <a:ext cx="1929153" cy="1084692"/>
            </a:xfrm>
            <a:prstGeom prst="roundRect">
              <a:avLst>
                <a:gd name="adj" fmla="val 16667"/>
              </a:avLst>
            </a:prstGeom>
            <a:solidFill>
              <a:srgbClr val="293052"/>
            </a:solidFill>
            <a:ln w="9525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dirty="0">
                  <a:solidFill>
                    <a:schemeClr val="lt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Calibri"/>
                </a:rPr>
                <a:t>Образование</a:t>
              </a:r>
              <a:endParaRPr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Google Shape;1026;p52"/>
            <p:cNvSpPr/>
            <p:nvPr/>
          </p:nvSpPr>
          <p:spPr>
            <a:xfrm>
              <a:off x="756369" y="4037270"/>
              <a:ext cx="1939491" cy="1084692"/>
            </a:xfrm>
            <a:prstGeom prst="roundRect">
              <a:avLst>
                <a:gd name="adj" fmla="val 16667"/>
              </a:avLst>
            </a:prstGeom>
            <a:solidFill>
              <a:srgbClr val="293052"/>
            </a:solidFill>
            <a:ln w="9525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 dirty="0">
                  <a:solidFill>
                    <a:schemeClr val="lt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Calibri"/>
                </a:rPr>
                <a:t>Опыт работы</a:t>
              </a:r>
              <a:endParaRPr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" name="Google Shape;1027;p52"/>
            <p:cNvSpPr txBox="1"/>
            <p:nvPr/>
          </p:nvSpPr>
          <p:spPr>
            <a:xfrm>
              <a:off x="16020" y="3526635"/>
              <a:ext cx="3191837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028;p52"/>
            <p:cNvSpPr/>
            <p:nvPr/>
          </p:nvSpPr>
          <p:spPr>
            <a:xfrm rot="10800000">
              <a:off x="2689959" y="3014151"/>
              <a:ext cx="183163" cy="1506447"/>
            </a:xfrm>
            <a:prstGeom prst="leftBracket">
              <a:avLst>
                <a:gd name="adj" fmla="val 8333"/>
              </a:avLst>
            </a:prstGeom>
            <a:noFill/>
            <a:ln w="12700" cap="flat" cmpd="sng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029;p52"/>
            <p:cNvSpPr/>
            <p:nvPr/>
          </p:nvSpPr>
          <p:spPr>
            <a:xfrm>
              <a:off x="3567885" y="2196893"/>
              <a:ext cx="2231987" cy="68776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cap="flat" cmpd="sng">
              <a:solidFill>
                <a:srgbClr val="29305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Calibri"/>
                </a:rPr>
                <a:t>Профессиональные компетенции</a:t>
              </a:r>
              <a:endParaRPr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Google Shape;1030;p52"/>
            <p:cNvSpPr/>
            <p:nvPr/>
          </p:nvSpPr>
          <p:spPr>
            <a:xfrm>
              <a:off x="3601965" y="3088440"/>
              <a:ext cx="2203060" cy="65707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cap="flat" cmpd="sng">
              <a:solidFill>
                <a:srgbClr val="29305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Calibri"/>
                </a:rPr>
                <a:t>Корпоративные компетенции</a:t>
              </a:r>
              <a:endParaRPr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" name="Google Shape;1031;p52"/>
            <p:cNvSpPr/>
            <p:nvPr/>
          </p:nvSpPr>
          <p:spPr>
            <a:xfrm>
              <a:off x="3585080" y="3938271"/>
              <a:ext cx="2197596" cy="60038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cap="flat" cmpd="sng">
              <a:solidFill>
                <a:srgbClr val="29305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Calibri"/>
                </a:rPr>
                <a:t>Профессиональная активность</a:t>
              </a:r>
              <a:endParaRPr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Google Shape;1032;p52"/>
            <p:cNvSpPr txBox="1"/>
            <p:nvPr/>
          </p:nvSpPr>
          <p:spPr>
            <a:xfrm>
              <a:off x="2529810" y="3551926"/>
              <a:ext cx="1166161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×</a:t>
              </a:r>
              <a:endParaRPr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033;p52"/>
            <p:cNvSpPr/>
            <p:nvPr/>
          </p:nvSpPr>
          <p:spPr>
            <a:xfrm>
              <a:off x="3313573" y="2609164"/>
              <a:ext cx="265883" cy="2458136"/>
            </a:xfrm>
            <a:prstGeom prst="leftBracket">
              <a:avLst>
                <a:gd name="adj" fmla="val 8333"/>
              </a:avLst>
            </a:prstGeom>
            <a:noFill/>
            <a:ln w="12700" cap="flat" cmpd="sng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034;p52"/>
            <p:cNvSpPr txBox="1"/>
            <p:nvPr/>
          </p:nvSpPr>
          <p:spPr>
            <a:xfrm>
              <a:off x="4192357" y="2748311"/>
              <a:ext cx="1166161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×</a:t>
              </a:r>
              <a:endParaRPr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035;p52"/>
            <p:cNvSpPr txBox="1"/>
            <p:nvPr/>
          </p:nvSpPr>
          <p:spPr>
            <a:xfrm>
              <a:off x="4195204" y="3598083"/>
              <a:ext cx="1166161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×</a:t>
              </a:r>
              <a:endParaRPr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1031;p52"/>
            <p:cNvSpPr/>
            <p:nvPr/>
          </p:nvSpPr>
          <p:spPr>
            <a:xfrm>
              <a:off x="3589409" y="4738913"/>
              <a:ext cx="2197596" cy="600383"/>
            </a:xfrm>
            <a:prstGeom prst="roundRect">
              <a:avLst>
                <a:gd name="adj" fmla="val 16667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Calibri"/>
                </a:rPr>
                <a:t>Здоровье работника</a:t>
              </a:r>
              <a:endParaRPr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" name="Google Shape;1035;p52"/>
            <p:cNvSpPr txBox="1"/>
            <p:nvPr/>
          </p:nvSpPr>
          <p:spPr>
            <a:xfrm>
              <a:off x="4205741" y="4407027"/>
              <a:ext cx="1166161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×</a:t>
              </a:r>
              <a:endParaRPr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" name="Овал 46">
            <a:extLst>
              <a:ext uri="{FF2B5EF4-FFF2-40B4-BE49-F238E27FC236}">
                <a16:creationId xmlns:a16="http://schemas.microsoft.com/office/drawing/2014/main" id="{E1878CFC-5F39-4DED-8E95-94CC958C107B}"/>
              </a:ext>
            </a:extLst>
          </p:cNvPr>
          <p:cNvSpPr/>
          <p:nvPr/>
        </p:nvSpPr>
        <p:spPr>
          <a:xfrm>
            <a:off x="8952013" y="5837851"/>
            <a:ext cx="667848" cy="57145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54787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/>
              <a:t>Оценка влияния </a:t>
            </a:r>
            <a:r>
              <a:rPr lang="ru-RU" dirty="0">
                <a:sym typeface="Calibri"/>
              </a:rPr>
              <a:t>индивидуального уровня здоровья работника </a:t>
            </a:r>
            <a:r>
              <a:rPr lang="ru-RU" dirty="0"/>
              <a:t>на его ЧК</a:t>
            </a:r>
            <a:endParaRPr lang="ru-RU" dirty="0">
              <a:solidFill>
                <a:srgbClr val="0A813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BCD9-2FD6-4838-AE3C-4F8EA111FCFE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068089" y="1571409"/>
                <a:ext cx="8781881" cy="5927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ЧК</m:t>
                          </m:r>
                        </m:e>
                        <m:sub>
                          <m:r>
                            <a:rPr lang="ru-RU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инд</m:t>
                          </m:r>
                        </m:sub>
                      </m:sSub>
                      <m:r>
                        <a:rPr lang="ru-RU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ЧК</m:t>
                              </m:r>
                            </m:e>
                            <m:sub>
                              <m:r>
                                <a:rPr lang="ru-RU" sz="28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обр</m:t>
                              </m:r>
                            </m:sub>
                          </m:sSub>
                          <m:r>
                            <a:rPr lang="ru-RU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ЧК</m:t>
                              </m:r>
                            </m:e>
                            <m:sub>
                              <m:r>
                                <a:rPr lang="ru-RU" sz="28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опыт</m:t>
                              </m:r>
                            </m:sub>
                          </m:sSub>
                        </m:e>
                      </m:d>
                      <m:r>
                        <a:rPr lang="ru-RU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ru-RU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ПК</m:t>
                          </m:r>
                        </m:sub>
                      </m:sSub>
                      <m:r>
                        <a:rPr lang="ru-RU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ru-RU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КК</m:t>
                          </m:r>
                        </m:sub>
                      </m:sSub>
                      <m:r>
                        <a:rPr lang="ru-RU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ru-RU" sz="28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ПА</m:t>
                          </m:r>
                        </m:sub>
                      </m:sSub>
                      <m:r>
                        <a:rPr lang="ru-RU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ru-RU" sz="28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З</m:t>
                          </m:r>
                          <m:r>
                            <a:rPr lang="ru-RU" sz="2800" b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</m:oMath>
                  </m:oMathPara>
                </a14:m>
                <a:endParaRPr lang="ru-RU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089" y="1571409"/>
                <a:ext cx="8781881" cy="5927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934661" y="5184848"/>
                <a:ext cx="8188037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429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ru-RU" i="1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болн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rgbClr val="0A813E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 – </a:t>
                </a:r>
                <a:r>
                  <a:rPr lang="ru-RU" dirty="0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неотработанное время по причине болезни за год, дней</a:t>
                </a: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661" y="5184848"/>
                <a:ext cx="8188037" cy="507831"/>
              </a:xfrm>
              <a:prstGeom prst="rect">
                <a:avLst/>
              </a:prstGeom>
              <a:blipFill rotWithShape="0">
                <a:blip r:embed="rId3"/>
                <a:stretch>
                  <a:fillRect b="-9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Соединительная линия уступом 4">
            <a:extLst>
              <a:ext uri="{FF2B5EF4-FFF2-40B4-BE49-F238E27FC236}">
                <a16:creationId xmlns:a16="http://schemas.microsoft.com/office/drawing/2014/main" id="{1113E604-69FF-CB46-AE00-05713EB3B251}"/>
              </a:ext>
            </a:extLst>
          </p:cNvPr>
          <p:cNvCxnSpPr/>
          <p:nvPr/>
        </p:nvCxnSpPr>
        <p:spPr>
          <a:xfrm rot="5400000">
            <a:off x="8539873" y="2431628"/>
            <a:ext cx="1697745" cy="1650470"/>
          </a:xfrm>
          <a:prstGeom prst="bentConnector2">
            <a:avLst/>
          </a:prstGeom>
          <a:ln>
            <a:solidFill>
              <a:srgbClr val="29305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Секундомер">
            <a:extLst>
              <a:ext uri="{FF2B5EF4-FFF2-40B4-BE49-F238E27FC236}">
                <a16:creationId xmlns:a16="http://schemas.microsoft.com/office/drawing/2014/main" id="{2324C08F-8172-D748-815E-5D140FD2EB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17142" y="1114209"/>
            <a:ext cx="457200" cy="457200"/>
          </a:xfrm>
          <a:prstGeom prst="rect">
            <a:avLst/>
          </a:prstGeom>
        </p:spPr>
      </p:pic>
      <p:sp>
        <p:nvSpPr>
          <p:cNvPr id="12" name="Овал 11">
            <a:extLst>
              <a:ext uri="{FF2B5EF4-FFF2-40B4-BE49-F238E27FC236}">
                <a16:creationId xmlns:a16="http://schemas.microsoft.com/office/drawing/2014/main" id="{B8C10966-E8F7-F44A-9942-0A5D2236D163}"/>
              </a:ext>
            </a:extLst>
          </p:cNvPr>
          <p:cNvSpPr/>
          <p:nvPr/>
        </p:nvSpPr>
        <p:spPr>
          <a:xfrm>
            <a:off x="9834055" y="1548636"/>
            <a:ext cx="759853" cy="681626"/>
          </a:xfrm>
          <a:prstGeom prst="ellipse">
            <a:avLst/>
          </a:prstGeom>
          <a:solidFill>
            <a:srgbClr val="293052">
              <a:alpha val="37000"/>
            </a:srgbClr>
          </a:solidFill>
          <a:ln w="38100">
            <a:noFill/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665862" y="2248286"/>
                <a:ext cx="633688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latin typeface="Segoe UI" panose="020B0502040204020203" pitchFamily="34" charset="0"/>
                    <a:ea typeface="Times New Roman" panose="02020603050405020304" pitchFamily="18" charset="0"/>
                    <a:cs typeface="Segoe UI" panose="020B0502040204020203" pitchFamily="34" charset="0"/>
                  </a:rPr>
                  <a:t>Значения коэффициента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k</m:t>
                        </m:r>
                      </m:e>
                      <m:sub>
                        <m:r>
                          <a:rPr lang="ru-RU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ЗР</m:t>
                        </m:r>
                      </m:sub>
                    </m:sSub>
                  </m:oMath>
                </a14:m>
                <a:r>
                  <a:rPr lang="ru-RU" dirty="0"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Segoe UI" panose="020B0502040204020203" pitchFamily="34" charset="0"/>
                  </a:rPr>
                  <a:t> зависят от количества календарных дней, которые работник провел на больничном за последний год.</a:t>
                </a:r>
                <a:endParaRPr lang="ru-RU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862" y="2248286"/>
                <a:ext cx="6336880" cy="923330"/>
              </a:xfrm>
              <a:prstGeom prst="rect">
                <a:avLst/>
              </a:prstGeom>
              <a:blipFill rotWithShape="0">
                <a:blip r:embed="rId12"/>
                <a:stretch>
                  <a:fillRect l="-769" t="-3311" b="-105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754308" y="3318799"/>
                <a:ext cx="3710246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ЗР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&amp;1,05,если 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болн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≤5 ;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&amp;1, если 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5&lt;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болн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≤15;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&amp;0,95, если 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15&lt;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болн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≤30 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&amp;0,9, если 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болн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&gt;30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308" y="3318799"/>
                <a:ext cx="3710246" cy="134088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572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673" y="54271"/>
            <a:ext cx="10725150" cy="841375"/>
          </a:xfrm>
        </p:spPr>
        <p:txBody>
          <a:bodyPr/>
          <a:lstStyle/>
          <a:p>
            <a:pPr lvl="0"/>
            <a:r>
              <a:rPr lang="ru-RU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Оценка влияния среднего </a:t>
            </a:r>
            <a:r>
              <a:rPr lang="ru-RU" dirty="0">
                <a:solidFill>
                  <a:srgbClr val="0A813E"/>
                </a:solidFill>
                <a:latin typeface="Calibri"/>
                <a:ea typeface="Calibri"/>
                <a:cs typeface="Calibri"/>
                <a:sym typeface="Calibri"/>
              </a:rPr>
              <a:t>уровня здоровья в подразделении на ЧК подразделения</a:t>
            </a:r>
            <a:endParaRPr lang="ru-RU" dirty="0">
              <a:solidFill>
                <a:srgbClr val="0A813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BCD9-2FD6-4838-AE3C-4F8EA111FCFE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Google Shape;1362;p74"/>
          <p:cNvSpPr/>
          <p:nvPr/>
        </p:nvSpPr>
        <p:spPr>
          <a:xfrm>
            <a:off x="253603" y="3497191"/>
            <a:ext cx="5814686" cy="52416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400">
              <a:solidFill>
                <a:prstClr val="black"/>
              </a:solidFill>
            </a:endParaRPr>
          </a:p>
        </p:txBody>
      </p:sp>
      <p:sp>
        <p:nvSpPr>
          <p:cNvPr id="8" name="Google Shape;1363;p74"/>
          <p:cNvSpPr txBox="1"/>
          <p:nvPr/>
        </p:nvSpPr>
        <p:spPr>
          <a:xfrm>
            <a:off x="278862" y="4154429"/>
            <a:ext cx="5789427" cy="472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325" tIns="53325" rIns="53325" bIns="53325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корректирующий коэффициент, учитывающий уровень смертности, рассчитанный согласно возрастно-половому распределению работников компании (по данным на 2016 год он составляет 0,996)</a:t>
            </a:r>
            <a:endParaRPr sz="12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Calibri"/>
            </a:endParaRPr>
          </a:p>
        </p:txBody>
      </p:sp>
      <p:sp>
        <p:nvSpPr>
          <p:cNvPr id="9" name="Google Shape;1364;p74"/>
          <p:cNvSpPr/>
          <p:nvPr/>
        </p:nvSpPr>
        <p:spPr>
          <a:xfrm>
            <a:off x="253603" y="4102429"/>
            <a:ext cx="5814686" cy="52416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40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Google Shape;1365;p74"/>
              <p:cNvSpPr txBox="1"/>
              <p:nvPr/>
            </p:nvSpPr>
            <p:spPr>
              <a:xfrm>
                <a:off x="278861" y="4733861"/>
                <a:ext cx="5789427" cy="4729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3325" tIns="53325" rIns="53325" bIns="53325" anchor="ctr" anchorCtr="0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ru-RU" sz="1200" dirty="0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За основу берутся значения коэффициента смертности для различных возрастно-половых групп по данным Росстата </a:t>
                </a:r>
                <a:r>
                  <a:rPr lang="ru-RU" sz="1600" dirty="0">
                    <a:solidFill>
                      <a:srgbClr val="0A813E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sz="1600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</m:sub>
                    </m:sSub>
                  </m:oMath>
                </a14:m>
                <a:r>
                  <a:rPr lang="ru-RU" sz="1600" dirty="0">
                    <a:solidFill>
                      <a:srgbClr val="0A813E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) </a:t>
                </a:r>
                <a:endParaRPr sz="1050" dirty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Calibri"/>
                </a:endParaRPr>
              </a:p>
            </p:txBody>
          </p:sp>
        </mc:Choice>
        <mc:Fallback xmlns="">
          <p:sp>
            <p:nvSpPr>
              <p:cNvPr id="10" name="Google Shape;1365;p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61" y="4733861"/>
                <a:ext cx="5789427" cy="472986"/>
              </a:xfrm>
              <a:prstGeom prst="rect">
                <a:avLst/>
              </a:prstGeom>
              <a:blipFill>
                <a:blip r:embed="rId2"/>
                <a:stretch>
                  <a:fillRect l="-656" t="-2632" b="-157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Google Shape;1366;p74"/>
          <p:cNvSpPr/>
          <p:nvPr/>
        </p:nvSpPr>
        <p:spPr>
          <a:xfrm>
            <a:off x="253603" y="4707229"/>
            <a:ext cx="5814686" cy="52416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400">
              <a:solidFill>
                <a:prstClr val="black"/>
              </a:solidFill>
            </a:endParaRPr>
          </a:p>
        </p:txBody>
      </p:sp>
      <p:sp>
        <p:nvSpPr>
          <p:cNvPr id="12" name="Google Shape;1367;p74"/>
          <p:cNvSpPr txBox="1"/>
          <p:nvPr/>
        </p:nvSpPr>
        <p:spPr>
          <a:xfrm>
            <a:off x="291491" y="3517452"/>
            <a:ext cx="5789427" cy="472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325" tIns="53325" rIns="53325" bIns="53325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Оценивает вероятность сохранения человеческого капитала подразделения, средневзвешенную по численности персонала в различных возрастно-половых группах</a:t>
            </a:r>
            <a:endParaRPr lang="ru-RU" sz="105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Calibri"/>
            </a:endParaRPr>
          </a:p>
        </p:txBody>
      </p:sp>
      <p:sp>
        <p:nvSpPr>
          <p:cNvPr id="13" name="Google Shape;1368;p74"/>
          <p:cNvSpPr/>
          <p:nvPr/>
        </p:nvSpPr>
        <p:spPr>
          <a:xfrm>
            <a:off x="234303" y="5978240"/>
            <a:ext cx="11791442" cy="30483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40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Google Shape;1369;p74"/>
              <p:cNvSpPr txBox="1"/>
              <p:nvPr/>
            </p:nvSpPr>
            <p:spPr>
              <a:xfrm>
                <a:off x="1622312" y="6020889"/>
                <a:ext cx="9202752" cy="2621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3325" tIns="53325" rIns="53325" bIns="53325" anchor="ctr" anchorCtr="0">
                <a:no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b="1" i="1" smtClean="0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b="1" i="1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  <m:t>СЧ</m:t>
                        </m:r>
                      </m:e>
                      <m:sub>
                        <m:r>
                          <a:rPr lang="ru-RU" sz="1600" b="1" i="1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  <m:t>подр</m:t>
                        </m:r>
                      </m:sub>
                    </m:sSub>
                  </m:oMath>
                </a14:m>
                <a:r>
                  <a:rPr lang="ru-RU" sz="1600" dirty="0">
                    <a:solidFill>
                      <a:srgbClr val="0A813E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:r>
                  <a:rPr lang="ru-RU" sz="1200" dirty="0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– списочная численность персонала подразделения по рассматриваемым категориям работников, чел.</a:t>
                </a:r>
                <a:endParaRPr sz="1050" dirty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Calibri"/>
                </a:endParaRPr>
              </a:p>
            </p:txBody>
          </p:sp>
        </mc:Choice>
        <mc:Fallback xmlns="">
          <p:sp>
            <p:nvSpPr>
              <p:cNvPr id="14" name="Google Shape;1369;p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312" y="6020889"/>
                <a:ext cx="9202752" cy="262186"/>
              </a:xfrm>
              <a:prstGeom prst="rect">
                <a:avLst/>
              </a:prstGeom>
              <a:blipFill>
                <a:blip r:embed="rId3"/>
                <a:stretch>
                  <a:fillRect l="-138" b="-181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Google Shape;1370;p74"/>
          <p:cNvSpPr/>
          <p:nvPr/>
        </p:nvSpPr>
        <p:spPr>
          <a:xfrm>
            <a:off x="266232" y="5364059"/>
            <a:ext cx="5814686" cy="52416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40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Google Shape;1371;p74"/>
              <p:cNvSpPr txBox="1"/>
              <p:nvPr/>
            </p:nvSpPr>
            <p:spPr>
              <a:xfrm>
                <a:off x="269645" y="5432115"/>
                <a:ext cx="5789427" cy="4561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3325" tIns="53325" rIns="53325" bIns="53325" anchor="ctr" anchorCtr="0">
                <a:no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  <m:t>СЧ</m:t>
                        </m:r>
                      </m:e>
                      <m:sub>
                        <m:r>
                          <a:rPr lang="ru-RU" sz="1600" i="1" smtClean="0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  <m:t>вп,</m:t>
                        </m:r>
                        <m:r>
                          <a:rPr lang="en-US" sz="1600" i="1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>
                    <a:solidFill>
                      <a:srgbClr val="0A813E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 – </a:t>
                </a:r>
                <a:r>
                  <a:rPr lang="ru-RU" sz="1200" dirty="0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списочная численность персонала подразделения по рассматриваемым категориям работников в </a:t>
                </a:r>
                <a:r>
                  <a:rPr lang="en-US" sz="1200" dirty="0" err="1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i</a:t>
                </a:r>
                <a:r>
                  <a:rPr lang="ru-RU" sz="1200" dirty="0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-ой возрастно-половой группе, чел.</a:t>
                </a:r>
                <a:endParaRPr sz="1050" dirty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Calibri"/>
                </a:endParaRPr>
              </a:p>
            </p:txBody>
          </p:sp>
        </mc:Choice>
        <mc:Fallback xmlns="">
          <p:sp>
            <p:nvSpPr>
              <p:cNvPr id="16" name="Google Shape;1371;p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45" y="5432115"/>
                <a:ext cx="5789427" cy="456104"/>
              </a:xfrm>
              <a:prstGeom prst="rect">
                <a:avLst/>
              </a:prstGeom>
              <a:blipFill rotWithShape="0">
                <a:blip r:embed="rId4"/>
                <a:stretch>
                  <a:fillRect l="-737" t="-32000" b="-30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8592583" y="992019"/>
                <a:ext cx="2626168" cy="528093"/>
              </a:xfrm>
              <a:prstGeom prst="rect">
                <a:avLst/>
              </a:prstGeom>
              <a:ln>
                <a:solidFill>
                  <a:srgbClr val="0A813E"/>
                </a:solidFill>
                <a:prstDash val="dash"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подр</m:t>
                        </m:r>
                      </m:sub>
                      <m:sup>
                        <m: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здор</m:t>
                        </m:r>
                      </m:sup>
                    </m:sSubSup>
                    <m:r>
                      <a:rPr lang="ru-RU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2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ЗВ</m:t>
                        </m:r>
                      </m:sub>
                    </m:sSub>
                    <m:r>
                      <a:rPr lang="ru-RU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ЗГ</m:t>
                        </m:r>
                      </m:sub>
                    </m:sSub>
                  </m:oMath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583" y="992019"/>
                <a:ext cx="2626168" cy="528093"/>
              </a:xfrm>
              <a:prstGeom prst="rect">
                <a:avLst/>
              </a:prstGeom>
              <a:blipFill>
                <a:blip r:embed="rId5"/>
                <a:stretch>
                  <a:fillRect l="-481"/>
                </a:stretch>
              </a:blipFill>
              <a:ln>
                <a:solidFill>
                  <a:srgbClr val="0A813E"/>
                </a:solidFill>
                <a:prstDash val="dash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олилиния 17"/>
          <p:cNvSpPr/>
          <p:nvPr/>
        </p:nvSpPr>
        <p:spPr>
          <a:xfrm>
            <a:off x="6747227" y="954138"/>
            <a:ext cx="779489" cy="603857"/>
          </a:xfrm>
          <a:custGeom>
            <a:avLst/>
            <a:gdLst>
              <a:gd name="connsiteX0" fmla="*/ 0 w 779489"/>
              <a:gd name="connsiteY0" fmla="*/ 120771 h 603857"/>
              <a:gd name="connsiteX1" fmla="*/ 477561 w 779489"/>
              <a:gd name="connsiteY1" fmla="*/ 120771 h 603857"/>
              <a:gd name="connsiteX2" fmla="*/ 477561 w 779489"/>
              <a:gd name="connsiteY2" fmla="*/ 0 h 603857"/>
              <a:gd name="connsiteX3" fmla="*/ 779489 w 779489"/>
              <a:gd name="connsiteY3" fmla="*/ 301929 h 603857"/>
              <a:gd name="connsiteX4" fmla="*/ 477561 w 779489"/>
              <a:gd name="connsiteY4" fmla="*/ 603857 h 603857"/>
              <a:gd name="connsiteX5" fmla="*/ 477561 w 779489"/>
              <a:gd name="connsiteY5" fmla="*/ 483086 h 603857"/>
              <a:gd name="connsiteX6" fmla="*/ 0 w 779489"/>
              <a:gd name="connsiteY6" fmla="*/ 483086 h 603857"/>
              <a:gd name="connsiteX7" fmla="*/ 0 w 779489"/>
              <a:gd name="connsiteY7" fmla="*/ 120771 h 60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489" h="603857">
                <a:moveTo>
                  <a:pt x="0" y="120771"/>
                </a:moveTo>
                <a:lnTo>
                  <a:pt x="477561" y="120771"/>
                </a:lnTo>
                <a:lnTo>
                  <a:pt x="477561" y="0"/>
                </a:lnTo>
                <a:lnTo>
                  <a:pt x="779489" y="301929"/>
                </a:lnTo>
                <a:lnTo>
                  <a:pt x="477561" y="603857"/>
                </a:lnTo>
                <a:lnTo>
                  <a:pt x="477561" y="483086"/>
                </a:lnTo>
                <a:lnTo>
                  <a:pt x="0" y="483086"/>
                </a:lnTo>
                <a:lnTo>
                  <a:pt x="0" y="12077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0771" rIns="181157" bIns="120771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0" y="800846"/>
                <a:ext cx="7701134" cy="9104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ЧК</m:t>
                          </m:r>
                        </m:e>
                        <m:sub>
                          <m: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подр</m:t>
                          </m:r>
                        </m:sub>
                      </m:sSub>
                      <m:r>
                        <a:rPr lang="ru-RU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ЧК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инд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ru-RU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подр</m:t>
                          </m:r>
                        </m:sub>
                        <m:sup>
                          <m: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здор</m:t>
                          </m:r>
                        </m:sup>
                      </m:sSubSup>
                      <m:r>
                        <a:rPr lang="ru-RU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подр</m:t>
                          </m:r>
                        </m:sub>
                        <m:sup>
                          <m: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удовл</m:t>
                          </m:r>
                        </m:sup>
                      </m:sSubSup>
                      <m:r>
                        <a:rPr lang="ru-RU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подр</m:t>
                          </m:r>
                        </m:sub>
                        <m:sup>
                          <m: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в</m:t>
                          </m:r>
                          <m: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овл</m:t>
                          </m:r>
                        </m:sup>
                      </m:sSubSup>
                    </m:oMath>
                  </m:oMathPara>
                </a14:m>
                <a:endParaRPr lang="ru-RU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00846"/>
                <a:ext cx="7701134" cy="910442"/>
              </a:xfrm>
              <a:prstGeom prst="rect">
                <a:avLst/>
              </a:prstGeom>
              <a:blipFill>
                <a:blip r:embed="rId6"/>
                <a:stretch>
                  <a:fillRect t="-105479" b="-1589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Овал 20"/>
          <p:cNvSpPr/>
          <p:nvPr/>
        </p:nvSpPr>
        <p:spPr>
          <a:xfrm>
            <a:off x="3850568" y="835448"/>
            <a:ext cx="735288" cy="859703"/>
          </a:xfrm>
          <a:prstGeom prst="ellipse">
            <a:avLst/>
          </a:prstGeom>
          <a:solidFill>
            <a:srgbClr val="293052">
              <a:alpha val="36000"/>
            </a:srgbClr>
          </a:solidFill>
          <a:ln w="38100">
            <a:noFill/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950987" y="2395540"/>
                <a:ext cx="4792508" cy="1020151"/>
              </a:xfrm>
              <a:prstGeom prst="rect">
                <a:avLst/>
              </a:prstGeom>
              <a:ln>
                <a:solidFill>
                  <a:srgbClr val="0A813E"/>
                </a:solidFill>
                <a:prstDash val="dash"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ЗВ</m:t>
                          </m:r>
                        </m:sub>
                      </m:sSub>
                      <m:r>
                        <a:rPr lang="ru-RU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К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подр</m:t>
                              </m:r>
                            </m:sub>
                            <m:sup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ЗВ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К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комп</m:t>
                              </m:r>
                            </m:sub>
                            <m:sup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ЗВ</m:t>
                              </m:r>
                            </m:sup>
                          </m:sSubSup>
                        </m:den>
                      </m:f>
                      <m:r>
                        <a:rPr lang="ru-RU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ru-RU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1000−</m:t>
                                  </m:r>
                                  <m:sSub>
                                    <m:sSubPr>
                                      <m:ctrlPr>
                                        <a:rPr lang="ru-RU" sz="20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ctrlPr>
                                            <a:rPr lang="ru-RU" sz="20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u-RU" sz="20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ru-RU" sz="20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см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u-RU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den>
                              </m:f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СЧ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вп,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sSub>
                            <m:sSub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СЧ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подр</m:t>
                              </m:r>
                            </m:sub>
                          </m:sSub>
                          <m: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sSubSup>
                            <m:sSubSup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К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комп</m:t>
                              </m:r>
                            </m:sub>
                            <m:sup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ЗВ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987" y="2395540"/>
                <a:ext cx="4792508" cy="1020151"/>
              </a:xfrm>
              <a:prstGeom prst="rect">
                <a:avLst/>
              </a:prstGeom>
              <a:blipFill>
                <a:blip r:embed="rId7"/>
                <a:stretch>
                  <a:fillRect t="-31707" b="-21951"/>
                </a:stretch>
              </a:blipFill>
              <a:ln>
                <a:solidFill>
                  <a:srgbClr val="0A813E"/>
                </a:solidFill>
                <a:prstDash val="dash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53603" y="1495418"/>
                <a:ext cx="11772142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К</m:t>
                        </m:r>
                      </m:e>
                      <m:sub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ЗВ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</a:t>
                </a:r>
                <a:r>
                  <a:rPr lang="ru-RU" sz="1200" dirty="0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корректирующий коэффициент, учитывающий уровень здоровья, обусловленный возрастно-половым составом подразделения;</a:t>
                </a:r>
              </a:p>
              <a:p>
                <a:pPr indent="450215"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К</m:t>
                        </m:r>
                      </m:e>
                      <m:sub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ЗГ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</a:t>
                </a:r>
                <a:r>
                  <a:rPr lang="ru-RU" sz="1200" dirty="0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корректирующий коэффициент, учитывающий распределение работников подразделения по группам здоровья.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03" y="1495418"/>
                <a:ext cx="11772142" cy="923330"/>
              </a:xfrm>
              <a:prstGeom prst="rect">
                <a:avLst/>
              </a:prstGeom>
              <a:blipFill>
                <a:blip r:embed="rId8"/>
                <a:stretch>
                  <a:fillRect b="-41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639574" y="2456591"/>
                <a:ext cx="2726335" cy="788742"/>
              </a:xfrm>
              <a:prstGeom prst="rect">
                <a:avLst/>
              </a:prstGeom>
              <a:ln>
                <a:solidFill>
                  <a:srgbClr val="0A813E"/>
                </a:solidFill>
                <a:prstDash val="dash"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ЗГ</m:t>
                          </m:r>
                        </m:sub>
                      </m:sSub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GB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GB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К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ЗГ, </m:t>
                                  </m:r>
                                  <m:r>
                                    <a:rPr lang="en-GB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GB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СЧ</m:t>
                                  </m:r>
                                </m:e>
                                <m:sub>
                                  <m:r>
                                    <a:rPr lang="ru-RU" sz="20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гр,</m:t>
                                  </m:r>
                                  <m:r>
                                    <a:rPr lang="en-GB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sSub>
                            <m:sSubPr>
                              <m:ctrlPr>
                                <a:rPr lang="en-GB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СЧ</m:t>
                              </m:r>
                            </m:e>
                            <m:sub>
                              <m:r>
                                <a:rPr lang="en-GB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подр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9574" y="2456591"/>
                <a:ext cx="2726335" cy="788742"/>
              </a:xfrm>
              <a:prstGeom prst="rect">
                <a:avLst/>
              </a:prstGeom>
              <a:blipFill>
                <a:blip r:embed="rId9"/>
                <a:stretch>
                  <a:fillRect t="-56923" b="-36923"/>
                </a:stretch>
              </a:blipFill>
              <a:ln>
                <a:solidFill>
                  <a:srgbClr val="0A813E"/>
                </a:solidFill>
                <a:prstDash val="dash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oogle Shape;1361;p74"/>
          <p:cNvGrpSpPr/>
          <p:nvPr/>
        </p:nvGrpSpPr>
        <p:grpSpPr>
          <a:xfrm>
            <a:off x="6211059" y="3471604"/>
            <a:ext cx="5814686" cy="1129398"/>
            <a:chOff x="0" y="0"/>
            <a:chExt cx="11780596" cy="1129398"/>
          </a:xfrm>
        </p:grpSpPr>
        <p:sp>
          <p:nvSpPr>
            <p:cNvPr id="23" name="Google Shape;1362;p74"/>
            <p:cNvSpPr/>
            <p:nvPr/>
          </p:nvSpPr>
          <p:spPr>
            <a:xfrm>
              <a:off x="0" y="0"/>
              <a:ext cx="11780596" cy="52416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Google Shape;1363;p74"/>
                <p:cNvSpPr txBox="1"/>
                <p:nvPr/>
              </p:nvSpPr>
              <p:spPr>
                <a:xfrm>
                  <a:off x="25587" y="25587"/>
                  <a:ext cx="11729422" cy="4729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3325" tIns="53325" rIns="53325" bIns="53325" anchor="ctr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ru-RU" sz="1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1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ЗГ</m:t>
                          </m:r>
                        </m:sub>
                      </m:sSub>
                    </m:oMath>
                  </a14:m>
                  <a:r>
                    <a:rPr lang="ru-RU" sz="1200" dirty="0">
                      <a:solidFill>
                        <a:prstClr val="black"/>
                      </a:solidFill>
                    </a:rPr>
                    <a:t> </a:t>
                  </a:r>
                  <a:r>
                    <a:rPr lang="ru-RU" sz="1200" dirty="0">
                      <a:solidFill>
                        <a:prstClr val="black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учитывает распределение по группам здоровья по результатам диспансеризации </a:t>
                  </a:r>
                  <a:endParaRPr sz="1200" dirty="0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  <a:sym typeface="Calibri"/>
                  </a:endParaRPr>
                </a:p>
              </p:txBody>
            </p:sp>
          </mc:Choice>
          <mc:Fallback xmlns="">
            <p:sp>
              <p:nvSpPr>
                <p:cNvPr id="24" name="Google Shape;1363;p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87" y="25587"/>
                  <a:ext cx="11729422" cy="472986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737" t="-1299" b="-3896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Google Shape;1364;p74"/>
            <p:cNvSpPr/>
            <p:nvPr/>
          </p:nvSpPr>
          <p:spPr>
            <a:xfrm>
              <a:off x="0" y="605238"/>
              <a:ext cx="11780596" cy="52416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Google Shape;1365;p74"/>
                <p:cNvSpPr txBox="1"/>
                <p:nvPr/>
              </p:nvSpPr>
              <p:spPr>
                <a:xfrm>
                  <a:off x="25587" y="630825"/>
                  <a:ext cx="11729422" cy="4729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3325" tIns="53325" rIns="53325" bIns="53325" anchor="ctr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ru-RU" sz="1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1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ЗГ, </m:t>
                          </m:r>
                          <m:r>
                            <a:rPr lang="en-US" sz="1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ru-RU" sz="1200" dirty="0">
                      <a:solidFill>
                        <a:prstClr val="black"/>
                      </a:solidFill>
                    </a:rPr>
                    <a:t> </a:t>
                  </a:r>
                  <a:r>
                    <a:rPr lang="ru-RU" sz="1200" dirty="0">
                      <a:solidFill>
                        <a:prstClr val="black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– корректирующий коэффициент человеческого капитала для </a:t>
                  </a:r>
                  <a:r>
                    <a:rPr lang="en-US" sz="1200" dirty="0" err="1">
                      <a:solidFill>
                        <a:prstClr val="black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i</a:t>
                  </a:r>
                  <a:r>
                    <a:rPr lang="ru-RU" sz="1200" dirty="0">
                      <a:solidFill>
                        <a:prstClr val="black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-й группы здоровья</a:t>
                  </a:r>
                  <a:endParaRPr sz="1200" dirty="0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  <a:sym typeface="Calibri"/>
                  </a:endParaRPr>
                </a:p>
              </p:txBody>
            </p:sp>
          </mc:Choice>
          <mc:Fallback xmlns="">
            <p:sp>
              <p:nvSpPr>
                <p:cNvPr id="26" name="Google Shape;1365;p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87" y="630825"/>
                  <a:ext cx="11729422" cy="472986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737" t="-1299" b="-649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Google Shape;1370;p74"/>
          <p:cNvSpPr/>
          <p:nvPr/>
        </p:nvSpPr>
        <p:spPr>
          <a:xfrm>
            <a:off x="6198429" y="4694764"/>
            <a:ext cx="5814686" cy="52416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40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Google Shape;1371;p74"/>
              <p:cNvSpPr txBox="1"/>
              <p:nvPr/>
            </p:nvSpPr>
            <p:spPr>
              <a:xfrm>
                <a:off x="6211059" y="4678371"/>
                <a:ext cx="5789427" cy="4729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3325" tIns="53325" rIns="53325" bIns="53325" anchor="ctr" anchorCtr="0">
                <a:no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  <m:t>СЧ</m:t>
                        </m:r>
                      </m:e>
                      <m:sub>
                        <m:r>
                          <a:rPr lang="ru-RU" sz="1600" i="1" smtClean="0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  <m:t>гр,</m:t>
                        </m:r>
                        <m:r>
                          <a:rPr lang="en-US" sz="1600" i="1">
                            <a:solidFill>
                              <a:srgbClr val="0A813E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>
                    <a:solidFill>
                      <a:srgbClr val="0A813E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 – </a:t>
                </a:r>
                <a:r>
                  <a:rPr lang="ru-RU" sz="1200" dirty="0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списочная численность персонала подразделения </a:t>
                </a:r>
                <a:r>
                  <a:rPr lang="en-GB" sz="1200" dirty="0" err="1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i</a:t>
                </a:r>
                <a:r>
                  <a:rPr lang="en-GB" sz="1200" dirty="0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-</a:t>
                </a:r>
                <a:r>
                  <a:rPr lang="ru-RU" sz="1200" dirty="0">
                    <a:solidFill>
                      <a:prstClr val="black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й группы здоровья, чел.</a:t>
                </a:r>
                <a:endParaRPr sz="1050" dirty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Calibri"/>
                </a:endParaRPr>
              </a:p>
            </p:txBody>
          </p:sp>
        </mc:Choice>
        <mc:Fallback xmlns="">
          <p:sp>
            <p:nvSpPr>
              <p:cNvPr id="34" name="Google Shape;1371;p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059" y="4678371"/>
                <a:ext cx="5789427" cy="472986"/>
              </a:xfrm>
              <a:prstGeom prst="rect">
                <a:avLst/>
              </a:prstGeom>
              <a:blipFill>
                <a:blip r:embed="rId12"/>
                <a:stretch>
                  <a:fillRect l="-2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278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3420</TotalTime>
  <Words>386</Words>
  <Application>Microsoft Office PowerPoint</Application>
  <PresentationFormat>Широкоэкранный</PresentationFormat>
  <Paragraphs>72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Segoe UI</vt:lpstr>
      <vt:lpstr>Times New Roman</vt:lpstr>
      <vt:lpstr>Тема Office</vt:lpstr>
      <vt:lpstr>Измерение капитала здоровья как важнейшей составляющей человеческого капитала компании</vt:lpstr>
      <vt:lpstr>Структура человеческого капитала ОАО «РЖД»</vt:lpstr>
      <vt:lpstr>Модель оценки человеческого капитала ОАО «РЖД»</vt:lpstr>
      <vt:lpstr>Оценка влияния индивидуального уровня здоровья работника на его ЧК</vt:lpstr>
      <vt:lpstr>Оценка влияния среднего уровня здоровья в подразделении на ЧК подразделения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 Гасоян</dc:creator>
  <cp:lastModifiedBy>Илья Епишкин</cp:lastModifiedBy>
  <cp:revision>361</cp:revision>
  <cp:lastPrinted>2019-08-08T07:59:52Z</cp:lastPrinted>
  <dcterms:created xsi:type="dcterms:W3CDTF">2019-08-02T15:41:20Z</dcterms:created>
  <dcterms:modified xsi:type="dcterms:W3CDTF">2020-11-19T15:47:03Z</dcterms:modified>
</cp:coreProperties>
</file>