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396" r:id="rId4"/>
    <p:sldId id="386" r:id="rId5"/>
    <p:sldId id="397" r:id="rId6"/>
    <p:sldId id="398" r:id="rId7"/>
    <p:sldId id="399" r:id="rId8"/>
    <p:sldId id="400" r:id="rId9"/>
    <p:sldId id="404" r:id="rId10"/>
    <p:sldId id="392" r:id="rId11"/>
    <p:sldId id="393" r:id="rId12"/>
    <p:sldId id="405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" y="67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504C-8EFB-41F6-88F0-2192B54F2149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A08C5-A2B2-4301-B08F-44FBCC991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31F2B-5A14-4BF4-940C-1C3574F318F5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D4A36-A2D9-4978-80BF-1AADDF851E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9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59" y="990841"/>
            <a:ext cx="11383733" cy="5855785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06634"/>
            <a:ext cx="12192000" cy="35136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7277101" y="388850"/>
            <a:ext cx="4171775" cy="40626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r">
              <a:lnSpc>
                <a:spcPct val="115000"/>
              </a:lnSpc>
              <a:spcBef>
                <a:spcPts val="1600"/>
              </a:spcBef>
            </a:pPr>
            <a:r>
              <a:rPr lang="ru-RU" sz="8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8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4802589" y="104736"/>
            <a:ext cx="6639580" cy="2462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sz="800" b="0" dirty="0">
                <a:solidFill>
                  <a:srgbClr val="E21A1A"/>
                </a:solidFill>
              </a:rPr>
              <a:t>XX </a:t>
            </a:r>
            <a:r>
              <a:rPr lang="ru-RU" sz="8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993" y="6368588"/>
            <a:ext cx="794912" cy="4896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337" y="120598"/>
            <a:ext cx="699508" cy="6041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11488615" y="735241"/>
            <a:ext cx="836023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1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11227265" y="6464155"/>
            <a:ext cx="6095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11127568" y="6464155"/>
            <a:ext cx="48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11397088" y="3244334"/>
            <a:ext cx="794912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8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4" r:id="rId2"/>
    <p:sldLayoutId id="2147483760" r:id="rId3"/>
    <p:sldLayoutId id="2147483761" r:id="rId4"/>
    <p:sldLayoutId id="2147483762" r:id="rId5"/>
    <p:sldLayoutId id="2147483765" r:id="rId6"/>
    <p:sldLayoutId id="2147483766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3" r:id="rId5"/>
    <p:sldLayoutId id="2147483741" r:id="rId6"/>
    <p:sldLayoutId id="2147483742" r:id="rId7"/>
    <p:sldLayoutId id="2147483738" r:id="rId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atskayagl\Desktop\PHOTO-2020-11-23-13-47-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8195"/>
            <a:ext cx="12192000" cy="3987211"/>
          </a:xfrm>
          <a:prstGeom prst="rect">
            <a:avLst/>
          </a:prstGeom>
          <a:noFill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52246"/>
            <a:ext cx="12192000" cy="1042777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1047751" y="6282879"/>
            <a:ext cx="1921933" cy="2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eaLnBrk="1" hangingPunct="1"/>
            <a:r>
              <a:rPr kumimoji="0" lang="en-US" sz="1100" dirty="0">
                <a:ea typeface="Arial" pitchFamily="34" charset="0"/>
              </a:rPr>
              <a:t>26-27 </a:t>
            </a:r>
            <a:r>
              <a:rPr kumimoji="0" lang="ru-RU" sz="1100" dirty="0">
                <a:ea typeface="Arial" pitchFamily="34" charset="0"/>
              </a:rPr>
              <a:t>ноября 2020 г.</a:t>
            </a:r>
            <a:endParaRPr kumimoji="0" lang="en-US" sz="11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1047750" y="4087284"/>
            <a:ext cx="7181851" cy="75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kumimoji="0" lang="ru-RU" sz="2700" dirty="0">
                <a:ea typeface="Arial" pitchFamily="34" charset="0"/>
              </a:rPr>
              <a:t>Комфортная рабочая среда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1037118" y="5229951"/>
            <a:ext cx="7353300" cy="51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eaLnBrk="1" hangingPunct="1"/>
            <a:r>
              <a:rPr kumimoji="0" lang="ru-RU" sz="2400" dirty="0">
                <a:ea typeface="Arial" pitchFamily="34" charset="0"/>
              </a:rPr>
              <a:t>Захаров Николай Александрович</a:t>
            </a:r>
            <a:endParaRPr kumimoji="0" lang="en-US" sz="2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12131590" y="0"/>
            <a:ext cx="60959" cy="6864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217349" y="5007935"/>
            <a:ext cx="329610" cy="147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627253" y="6105071"/>
            <a:ext cx="8167319" cy="142202"/>
            <a:chOff x="3632040" y="5304907"/>
            <a:chExt cx="8559959" cy="137006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57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54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4136066" y="2271979"/>
            <a:ext cx="67410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/>
                </a:solidFill>
                <a:latin typeface="Verdana Pro Cond" pitchFamily="34" charset="0"/>
                <a:cs typeface="Arial" pitchFamily="34" charset="0"/>
              </a:rPr>
              <a:t>Спасибо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134266" y="202923"/>
            <a:ext cx="66821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Что мы вкладываем в понятие комфортная рабочая среда</a:t>
            </a:r>
            <a:endParaRPr lang="en-US" altLang="ko-KR" sz="3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3582543" y="5445493"/>
            <a:ext cx="30415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Доброжелательная атмосфера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779705" y="4468558"/>
            <a:ext cx="21151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Экологичность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741571" y="3395460"/>
            <a:ext cx="21151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Безопасность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797811" y="5499918"/>
            <a:ext cx="211513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Эргономичность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3496898" y="4443340"/>
            <a:ext cx="281884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Новые технологии и автоматизация</a:t>
            </a:r>
            <a:r>
              <a:rPr lang="en-US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 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3534213" y="3458349"/>
            <a:ext cx="26775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Современный дизайн</a:t>
            </a:r>
          </a:p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в интерьере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/>
          <p:nvPr/>
        </p:nvSpPr>
        <p:spPr>
          <a:xfrm>
            <a:off x="218029" y="2168235"/>
            <a:ext cx="635289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Это комплекс мероприятий направленный  на повышение комфортности и привлекательности работы: </a:t>
            </a:r>
            <a:endParaRPr lang="ko-KR" altLang="en-US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1FF45-4EDA-48CA-87C3-04A113F84735}"/>
              </a:ext>
            </a:extLst>
          </p:cNvPr>
          <p:cNvSpPr txBox="1"/>
          <p:nvPr/>
        </p:nvSpPr>
        <p:spPr>
          <a:xfrm rot="20493816">
            <a:off x="9057326" y="2536578"/>
            <a:ext cx="2911235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Безопасность и комфорт на рабочем месте</a:t>
            </a:r>
            <a:endParaRPr lang="ko-KR" altLang="en-US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350873" y="3444949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361507" y="4511749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368594" y="5536020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3253561" y="5550195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3235840" y="4543647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3186222" y="3515833"/>
            <a:ext cx="265815" cy="27644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5E2ACF8F-412B-4259-9576-1D195438BE9E}"/>
              </a:ext>
            </a:extLst>
          </p:cNvPr>
          <p:cNvGrpSpPr/>
          <p:nvPr/>
        </p:nvGrpSpPr>
        <p:grpSpPr>
          <a:xfrm>
            <a:off x="3164927" y="710249"/>
            <a:ext cx="1012642" cy="861007"/>
            <a:chOff x="2894307" y="788255"/>
            <a:chExt cx="5026316" cy="4527967"/>
          </a:xfrm>
        </p:grpSpPr>
        <p:grpSp>
          <p:nvGrpSpPr>
            <p:cNvPr id="3" name="Group 17">
              <a:extLst>
                <a:ext uri="{FF2B5EF4-FFF2-40B4-BE49-F238E27FC236}">
                  <a16:creationId xmlns:a16="http://schemas.microsoft.com/office/drawing/2014/main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42" name="Freeform: Shape 10">
                <a:extLst>
                  <a:ext uri="{FF2B5EF4-FFF2-40B4-BE49-F238E27FC236}">
                    <a16:creationId xmlns:a16="http://schemas.microsoft.com/office/drawing/2014/main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11">
                <a:extLst>
                  <a:ext uri="{FF2B5EF4-FFF2-40B4-BE49-F238E27FC236}">
                    <a16:creationId xmlns:a16="http://schemas.microsoft.com/office/drawing/2014/main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12">
                <a:extLst>
                  <a:ext uri="{FF2B5EF4-FFF2-40B4-BE49-F238E27FC236}">
                    <a16:creationId xmlns:a16="http://schemas.microsoft.com/office/drawing/2014/main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13">
                <a:extLst>
                  <a:ext uri="{FF2B5EF4-FFF2-40B4-BE49-F238E27FC236}">
                    <a16:creationId xmlns:a16="http://schemas.microsoft.com/office/drawing/2014/main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14">
                <a:extLst>
                  <a:ext uri="{FF2B5EF4-FFF2-40B4-BE49-F238E27FC236}">
                    <a16:creationId xmlns:a16="http://schemas.microsoft.com/office/drawing/2014/main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15">
                <a:extLst>
                  <a:ext uri="{FF2B5EF4-FFF2-40B4-BE49-F238E27FC236}">
                    <a16:creationId xmlns:a16="http://schemas.microsoft.com/office/drawing/2014/main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385AF47D-DB83-4820-89B5-2D40EABBBE88}"/>
                </a:ext>
              </a:extLst>
            </p:cNvPr>
            <p:cNvGrpSpPr/>
            <p:nvPr/>
          </p:nvGrpSpPr>
          <p:grpSpPr>
            <a:xfrm>
              <a:off x="4341996" y="1437532"/>
              <a:ext cx="3010339" cy="1452866"/>
              <a:chOff x="-383417" y="1301444"/>
              <a:chExt cx="4933950" cy="2381250"/>
            </a:xfrm>
            <a:solidFill>
              <a:schemeClr val="bg1"/>
            </a:solidFill>
          </p:grpSpPr>
          <p:sp>
            <p:nvSpPr>
              <p:cNvPr id="38" name="Freeform: Shape 6">
                <a:extLst>
                  <a:ext uri="{FF2B5EF4-FFF2-40B4-BE49-F238E27FC236}">
                    <a16:creationId xmlns:a16="http://schemas.microsoft.com/office/drawing/2014/main" id="{C1EF68EA-E791-4B82-B4A5-A236DB09FCD3}"/>
                  </a:ext>
                </a:extLst>
              </p:cNvPr>
              <p:cNvSpPr/>
              <p:nvPr/>
            </p:nvSpPr>
            <p:spPr>
              <a:xfrm>
                <a:off x="2824127" y="1298110"/>
                <a:ext cx="1724025" cy="2381250"/>
              </a:xfrm>
              <a:custGeom>
                <a:avLst/>
                <a:gdLst>
                  <a:gd name="connsiteX0" fmla="*/ 1654969 w 1724025"/>
                  <a:gd name="connsiteY0" fmla="*/ 531971 h 2381250"/>
                  <a:gd name="connsiteX1" fmla="*/ 1470184 w 1724025"/>
                  <a:gd name="connsiteY1" fmla="*/ 258604 h 2381250"/>
                  <a:gd name="connsiteX2" fmla="*/ 1199674 w 1724025"/>
                  <a:gd name="connsiteY2" fmla="*/ 74771 h 2381250"/>
                  <a:gd name="connsiteX3" fmla="*/ 866299 w 1724025"/>
                  <a:gd name="connsiteY3" fmla="*/ 7144 h 2381250"/>
                  <a:gd name="connsiteX4" fmla="*/ 531971 w 1724025"/>
                  <a:gd name="connsiteY4" fmla="*/ 74771 h 2381250"/>
                  <a:gd name="connsiteX5" fmla="*/ 426244 w 1724025"/>
                  <a:gd name="connsiteY5" fmla="*/ 128111 h 2381250"/>
                  <a:gd name="connsiteX6" fmla="*/ 370046 w 1724025"/>
                  <a:gd name="connsiteY6" fmla="*/ 164306 h 2381250"/>
                  <a:gd name="connsiteX7" fmla="*/ 258604 w 1724025"/>
                  <a:gd name="connsiteY7" fmla="*/ 257651 h 2381250"/>
                  <a:gd name="connsiteX8" fmla="*/ 74771 w 1724025"/>
                  <a:gd name="connsiteY8" fmla="*/ 531019 h 2381250"/>
                  <a:gd name="connsiteX9" fmla="*/ 67151 w 1724025"/>
                  <a:gd name="connsiteY9" fmla="*/ 549116 h 2381250"/>
                  <a:gd name="connsiteX10" fmla="*/ 7144 w 1724025"/>
                  <a:gd name="connsiteY10" fmla="*/ 865346 h 2381250"/>
                  <a:gd name="connsiteX11" fmla="*/ 66199 w 1724025"/>
                  <a:gd name="connsiteY11" fmla="*/ 1181576 h 2381250"/>
                  <a:gd name="connsiteX12" fmla="*/ 230029 w 1724025"/>
                  <a:gd name="connsiteY12" fmla="*/ 1441609 h 2381250"/>
                  <a:gd name="connsiteX13" fmla="*/ 230981 w 1724025"/>
                  <a:gd name="connsiteY13" fmla="*/ 1442561 h 2381250"/>
                  <a:gd name="connsiteX14" fmla="*/ 370046 w 1724025"/>
                  <a:gd name="connsiteY14" fmla="*/ 1563529 h 2381250"/>
                  <a:gd name="connsiteX15" fmla="*/ 426244 w 1724025"/>
                  <a:gd name="connsiteY15" fmla="*/ 1598771 h 2381250"/>
                  <a:gd name="connsiteX16" fmla="*/ 478631 w 1724025"/>
                  <a:gd name="connsiteY16" fmla="*/ 1628299 h 2381250"/>
                  <a:gd name="connsiteX17" fmla="*/ 782479 w 1724025"/>
                  <a:gd name="connsiteY17" fmla="*/ 1717834 h 2381250"/>
                  <a:gd name="connsiteX18" fmla="*/ 449104 w 1724025"/>
                  <a:gd name="connsiteY18" fmla="*/ 2379821 h 2381250"/>
                  <a:gd name="connsiteX19" fmla="*/ 1059656 w 1724025"/>
                  <a:gd name="connsiteY19" fmla="*/ 2379821 h 2381250"/>
                  <a:gd name="connsiteX20" fmla="*/ 1641634 w 1724025"/>
                  <a:gd name="connsiteY20" fmla="*/ 1233011 h 2381250"/>
                  <a:gd name="connsiteX21" fmla="*/ 1722596 w 1724025"/>
                  <a:gd name="connsiteY21" fmla="*/ 865346 h 2381250"/>
                  <a:gd name="connsiteX22" fmla="*/ 1654969 w 1724025"/>
                  <a:gd name="connsiteY22" fmla="*/ 531971 h 2381250"/>
                  <a:gd name="connsiteX23" fmla="*/ 1086326 w 1724025"/>
                  <a:gd name="connsiteY23" fmla="*/ 1085374 h 2381250"/>
                  <a:gd name="connsiteX24" fmla="*/ 867251 w 1724025"/>
                  <a:gd name="connsiteY24" fmla="*/ 1175861 h 2381250"/>
                  <a:gd name="connsiteX25" fmla="*/ 745331 w 1724025"/>
                  <a:gd name="connsiteY25" fmla="*/ 1151096 h 2381250"/>
                  <a:gd name="connsiteX26" fmla="*/ 645319 w 1724025"/>
                  <a:gd name="connsiteY26" fmla="*/ 1085374 h 2381250"/>
                  <a:gd name="connsiteX27" fmla="*/ 577691 w 1724025"/>
                  <a:gd name="connsiteY27" fmla="*/ 987266 h 2381250"/>
                  <a:gd name="connsiteX28" fmla="*/ 553879 w 1724025"/>
                  <a:gd name="connsiteY28" fmla="*/ 866299 h 2381250"/>
                  <a:gd name="connsiteX29" fmla="*/ 577691 w 1724025"/>
                  <a:gd name="connsiteY29" fmla="*/ 744379 h 2381250"/>
                  <a:gd name="connsiteX30" fmla="*/ 645319 w 1724025"/>
                  <a:gd name="connsiteY30" fmla="*/ 644366 h 2381250"/>
                  <a:gd name="connsiteX31" fmla="*/ 745331 w 1724025"/>
                  <a:gd name="connsiteY31" fmla="*/ 576739 h 2381250"/>
                  <a:gd name="connsiteX32" fmla="*/ 867251 w 1724025"/>
                  <a:gd name="connsiteY32" fmla="*/ 551974 h 2381250"/>
                  <a:gd name="connsiteX33" fmla="*/ 988219 w 1724025"/>
                  <a:gd name="connsiteY33" fmla="*/ 576739 h 2381250"/>
                  <a:gd name="connsiteX34" fmla="*/ 1086326 w 1724025"/>
                  <a:gd name="connsiteY34" fmla="*/ 644366 h 2381250"/>
                  <a:gd name="connsiteX35" fmla="*/ 1153001 w 1724025"/>
                  <a:gd name="connsiteY35" fmla="*/ 744379 h 2381250"/>
                  <a:gd name="connsiteX36" fmla="*/ 1176814 w 1724025"/>
                  <a:gd name="connsiteY36" fmla="*/ 866299 h 2381250"/>
                  <a:gd name="connsiteX37" fmla="*/ 1086326 w 1724025"/>
                  <a:gd name="connsiteY37" fmla="*/ 1085374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4025" h="2381250">
                    <a:moveTo>
                      <a:pt x="1654969" y="531971"/>
                    </a:moveTo>
                    <a:cubicBezTo>
                      <a:pt x="1610201" y="427196"/>
                      <a:pt x="1548289" y="336709"/>
                      <a:pt x="1470184" y="258604"/>
                    </a:cubicBezTo>
                    <a:cubicBezTo>
                      <a:pt x="1393031" y="181451"/>
                      <a:pt x="1302544" y="119539"/>
                      <a:pt x="1199674" y="74771"/>
                    </a:cubicBezTo>
                    <a:cubicBezTo>
                      <a:pt x="1095851" y="29051"/>
                      <a:pt x="985361" y="7144"/>
                      <a:pt x="866299" y="7144"/>
                    </a:cubicBezTo>
                    <a:cubicBezTo>
                      <a:pt x="748189" y="7144"/>
                      <a:pt x="636746" y="30004"/>
                      <a:pt x="531971" y="74771"/>
                    </a:cubicBezTo>
                    <a:cubicBezTo>
                      <a:pt x="494824" y="90964"/>
                      <a:pt x="459581" y="108109"/>
                      <a:pt x="426244" y="128111"/>
                    </a:cubicBezTo>
                    <a:cubicBezTo>
                      <a:pt x="407194" y="140494"/>
                      <a:pt x="388144" y="151924"/>
                      <a:pt x="370046" y="164306"/>
                    </a:cubicBezTo>
                    <a:cubicBezTo>
                      <a:pt x="330041" y="192881"/>
                      <a:pt x="293846" y="223361"/>
                      <a:pt x="258604" y="257651"/>
                    </a:cubicBezTo>
                    <a:cubicBezTo>
                      <a:pt x="181451" y="335756"/>
                      <a:pt x="119539" y="426244"/>
                      <a:pt x="74771" y="531019"/>
                    </a:cubicBezTo>
                    <a:cubicBezTo>
                      <a:pt x="71914" y="536734"/>
                      <a:pt x="69056" y="542449"/>
                      <a:pt x="67151" y="549116"/>
                    </a:cubicBezTo>
                    <a:cubicBezTo>
                      <a:pt x="27146" y="648176"/>
                      <a:pt x="7144" y="752951"/>
                      <a:pt x="7144" y="865346"/>
                    </a:cubicBezTo>
                    <a:cubicBezTo>
                      <a:pt x="7144" y="976789"/>
                      <a:pt x="27146" y="1082516"/>
                      <a:pt x="66199" y="1181576"/>
                    </a:cubicBezTo>
                    <a:cubicBezTo>
                      <a:pt x="106204" y="1279684"/>
                      <a:pt x="160496" y="1366361"/>
                      <a:pt x="230029" y="1441609"/>
                    </a:cubicBezTo>
                    <a:cubicBezTo>
                      <a:pt x="230981" y="1442561"/>
                      <a:pt x="230981" y="1442561"/>
                      <a:pt x="230981" y="1442561"/>
                    </a:cubicBezTo>
                    <a:cubicBezTo>
                      <a:pt x="272891" y="1487329"/>
                      <a:pt x="318611" y="1527334"/>
                      <a:pt x="370046" y="1563529"/>
                    </a:cubicBezTo>
                    <a:cubicBezTo>
                      <a:pt x="388144" y="1575911"/>
                      <a:pt x="407194" y="1588294"/>
                      <a:pt x="426244" y="1598771"/>
                    </a:cubicBezTo>
                    <a:cubicBezTo>
                      <a:pt x="442436" y="1609249"/>
                      <a:pt x="460534" y="1618774"/>
                      <a:pt x="478631" y="1628299"/>
                    </a:cubicBezTo>
                    <a:cubicBezTo>
                      <a:pt x="572929" y="1676876"/>
                      <a:pt x="674846" y="1706404"/>
                      <a:pt x="782479" y="1717834"/>
                    </a:cubicBezTo>
                    <a:lnTo>
                      <a:pt x="449104" y="2379821"/>
                    </a:lnTo>
                    <a:lnTo>
                      <a:pt x="1059656" y="2379821"/>
                    </a:lnTo>
                    <a:lnTo>
                      <a:pt x="1641634" y="1233011"/>
                    </a:lnTo>
                    <a:cubicBezTo>
                      <a:pt x="1694974" y="1114901"/>
                      <a:pt x="1722596" y="992029"/>
                      <a:pt x="1722596" y="865346"/>
                    </a:cubicBezTo>
                    <a:cubicBezTo>
                      <a:pt x="1723549" y="747236"/>
                      <a:pt x="1700689" y="636746"/>
                      <a:pt x="1654969" y="531971"/>
                    </a:cubicBezTo>
                    <a:close/>
                    <a:moveTo>
                      <a:pt x="1086326" y="1085374"/>
                    </a:moveTo>
                    <a:cubicBezTo>
                      <a:pt x="1026319" y="1146334"/>
                      <a:pt x="952976" y="1175861"/>
                      <a:pt x="867251" y="1175861"/>
                    </a:cubicBezTo>
                    <a:cubicBezTo>
                      <a:pt x="824389" y="1175861"/>
                      <a:pt x="784384" y="1168241"/>
                      <a:pt x="745331" y="1151096"/>
                    </a:cubicBezTo>
                    <a:cubicBezTo>
                      <a:pt x="707231" y="1134904"/>
                      <a:pt x="674846" y="1112996"/>
                      <a:pt x="645319" y="1085374"/>
                    </a:cubicBezTo>
                    <a:cubicBezTo>
                      <a:pt x="615791" y="1057751"/>
                      <a:pt x="593884" y="1024414"/>
                      <a:pt x="577691" y="987266"/>
                    </a:cubicBezTo>
                    <a:cubicBezTo>
                      <a:pt x="561499" y="949166"/>
                      <a:pt x="553879" y="909161"/>
                      <a:pt x="553879" y="866299"/>
                    </a:cubicBezTo>
                    <a:cubicBezTo>
                      <a:pt x="553879" y="822484"/>
                      <a:pt x="561499" y="782479"/>
                      <a:pt x="577691" y="744379"/>
                    </a:cubicBezTo>
                    <a:cubicBezTo>
                      <a:pt x="593884" y="706279"/>
                      <a:pt x="616744" y="673894"/>
                      <a:pt x="645319" y="644366"/>
                    </a:cubicBezTo>
                    <a:cubicBezTo>
                      <a:pt x="674846" y="614839"/>
                      <a:pt x="707231" y="591979"/>
                      <a:pt x="745331" y="576739"/>
                    </a:cubicBezTo>
                    <a:cubicBezTo>
                      <a:pt x="783431" y="560546"/>
                      <a:pt x="824389" y="551974"/>
                      <a:pt x="867251" y="551974"/>
                    </a:cubicBezTo>
                    <a:cubicBezTo>
                      <a:pt x="910114" y="551974"/>
                      <a:pt x="950119" y="560546"/>
                      <a:pt x="988219" y="576739"/>
                    </a:cubicBezTo>
                    <a:cubicBezTo>
                      <a:pt x="1026319" y="592931"/>
                      <a:pt x="1058704" y="615791"/>
                      <a:pt x="1086326" y="644366"/>
                    </a:cubicBezTo>
                    <a:cubicBezTo>
                      <a:pt x="1114901" y="673894"/>
                      <a:pt x="1136809" y="706279"/>
                      <a:pt x="1153001" y="744379"/>
                    </a:cubicBezTo>
                    <a:cubicBezTo>
                      <a:pt x="1169194" y="782479"/>
                      <a:pt x="1176814" y="822484"/>
                      <a:pt x="1176814" y="866299"/>
                    </a:cubicBezTo>
                    <a:cubicBezTo>
                      <a:pt x="1176814" y="952024"/>
                      <a:pt x="1147286" y="1025366"/>
                      <a:pt x="1086326" y="1085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7">
                <a:extLst>
                  <a:ext uri="{FF2B5EF4-FFF2-40B4-BE49-F238E27FC236}">
                    <a16:creationId xmlns:a16="http://schemas.microsoft.com/office/drawing/2014/main" id="{2B2B4541-A9D7-4F27-A0AD-2A56775906A8}"/>
                  </a:ext>
                </a:extLst>
              </p:cNvPr>
              <p:cNvSpPr/>
              <p:nvPr/>
            </p:nvSpPr>
            <p:spPr>
              <a:xfrm>
                <a:off x="2055459" y="1294300"/>
                <a:ext cx="1143000" cy="2390775"/>
              </a:xfrm>
              <a:custGeom>
                <a:avLst/>
                <a:gdLst>
                  <a:gd name="connsiteX0" fmla="*/ 101441 w 1143000"/>
                  <a:gd name="connsiteY0" fmla="*/ 611981 h 2390775"/>
                  <a:gd name="connsiteX1" fmla="*/ 7144 w 1143000"/>
                  <a:gd name="connsiteY1" fmla="*/ 727234 h 2390775"/>
                  <a:gd name="connsiteX2" fmla="*/ 431006 w 1143000"/>
                  <a:gd name="connsiteY2" fmla="*/ 1073944 h 2390775"/>
                  <a:gd name="connsiteX3" fmla="*/ 459581 w 1143000"/>
                  <a:gd name="connsiteY3" fmla="*/ 1038701 h 2390775"/>
                  <a:gd name="connsiteX4" fmla="*/ 591979 w 1143000"/>
                  <a:gd name="connsiteY4" fmla="*/ 873919 h 2390775"/>
                  <a:gd name="connsiteX5" fmla="*/ 591979 w 1143000"/>
                  <a:gd name="connsiteY5" fmla="*/ 2111216 h 2390775"/>
                  <a:gd name="connsiteX6" fmla="*/ 591979 w 1143000"/>
                  <a:gd name="connsiteY6" fmla="*/ 2386489 h 2390775"/>
                  <a:gd name="connsiteX7" fmla="*/ 1138714 w 1143000"/>
                  <a:gd name="connsiteY7" fmla="*/ 2386489 h 2390775"/>
                  <a:gd name="connsiteX8" fmla="*/ 1138714 w 1143000"/>
                  <a:gd name="connsiteY8" fmla="*/ 1639729 h 2390775"/>
                  <a:gd name="connsiteX9" fmla="*/ 982504 w 1143000"/>
                  <a:gd name="connsiteY9" fmla="*/ 1513999 h 2390775"/>
                  <a:gd name="connsiteX10" fmla="*/ 957739 w 1143000"/>
                  <a:gd name="connsiteY10" fmla="*/ 1488281 h 2390775"/>
                  <a:gd name="connsiteX11" fmla="*/ 781526 w 1143000"/>
                  <a:gd name="connsiteY11" fmla="*/ 1209199 h 2390775"/>
                  <a:gd name="connsiteX12" fmla="*/ 717709 w 1143000"/>
                  <a:gd name="connsiteY12" fmla="*/ 872014 h 2390775"/>
                  <a:gd name="connsiteX13" fmla="*/ 790099 w 1143000"/>
                  <a:gd name="connsiteY13" fmla="*/ 514826 h 2390775"/>
                  <a:gd name="connsiteX14" fmla="*/ 796767 w 1143000"/>
                  <a:gd name="connsiteY14" fmla="*/ 500539 h 2390775"/>
                  <a:gd name="connsiteX15" fmla="*/ 986314 w 1143000"/>
                  <a:gd name="connsiteY15" fmla="*/ 224314 h 2390775"/>
                  <a:gd name="connsiteX16" fmla="*/ 1138714 w 1143000"/>
                  <a:gd name="connsiteY16" fmla="*/ 101441 h 2390775"/>
                  <a:gd name="connsiteX17" fmla="*/ 1138714 w 1143000"/>
                  <a:gd name="connsiteY17" fmla="*/ 7144 h 2390775"/>
                  <a:gd name="connsiteX18" fmla="*/ 591979 w 1143000"/>
                  <a:gd name="connsiteY18" fmla="*/ 7144 h 2390775"/>
                  <a:gd name="connsiteX19" fmla="*/ 450056 w 1143000"/>
                  <a:gd name="connsiteY19" fmla="*/ 182404 h 2390775"/>
                  <a:gd name="connsiteX20" fmla="*/ 101441 w 1143000"/>
                  <a:gd name="connsiteY20" fmla="*/ 611981 h 239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3000" h="2390775">
                    <a:moveTo>
                      <a:pt x="101441" y="611981"/>
                    </a:moveTo>
                    <a:lnTo>
                      <a:pt x="7144" y="727234"/>
                    </a:lnTo>
                    <a:lnTo>
                      <a:pt x="431006" y="1073944"/>
                    </a:lnTo>
                    <a:lnTo>
                      <a:pt x="459581" y="1038701"/>
                    </a:lnTo>
                    <a:lnTo>
                      <a:pt x="591979" y="873919"/>
                    </a:lnTo>
                    <a:lnTo>
                      <a:pt x="591979" y="2111216"/>
                    </a:lnTo>
                    <a:lnTo>
                      <a:pt x="591979" y="2386489"/>
                    </a:lnTo>
                    <a:lnTo>
                      <a:pt x="1138714" y="2386489"/>
                    </a:lnTo>
                    <a:lnTo>
                      <a:pt x="1138714" y="1639729"/>
                    </a:lnTo>
                    <a:cubicBezTo>
                      <a:pt x="1082517" y="1603534"/>
                      <a:pt x="1030129" y="1561624"/>
                      <a:pt x="982504" y="1513999"/>
                    </a:cubicBezTo>
                    <a:cubicBezTo>
                      <a:pt x="974884" y="1506379"/>
                      <a:pt x="966311" y="1497806"/>
                      <a:pt x="957739" y="1488281"/>
                    </a:cubicBezTo>
                    <a:cubicBezTo>
                      <a:pt x="881539" y="1407319"/>
                      <a:pt x="823436" y="1312069"/>
                      <a:pt x="781526" y="1209199"/>
                    </a:cubicBezTo>
                    <a:cubicBezTo>
                      <a:pt x="737711" y="1101566"/>
                      <a:pt x="717709" y="988219"/>
                      <a:pt x="717709" y="872014"/>
                    </a:cubicBezTo>
                    <a:cubicBezTo>
                      <a:pt x="717709" y="748189"/>
                      <a:pt x="740569" y="628174"/>
                      <a:pt x="790099" y="514826"/>
                    </a:cubicBezTo>
                    <a:cubicBezTo>
                      <a:pt x="792004" y="509111"/>
                      <a:pt x="793909" y="505301"/>
                      <a:pt x="796767" y="500539"/>
                    </a:cubicBezTo>
                    <a:cubicBezTo>
                      <a:pt x="843439" y="397669"/>
                      <a:pt x="906304" y="304324"/>
                      <a:pt x="986314" y="224314"/>
                    </a:cubicBezTo>
                    <a:cubicBezTo>
                      <a:pt x="1032986" y="177641"/>
                      <a:pt x="1083469" y="136684"/>
                      <a:pt x="1138714" y="101441"/>
                    </a:cubicBezTo>
                    <a:lnTo>
                      <a:pt x="1138714" y="7144"/>
                    </a:lnTo>
                    <a:lnTo>
                      <a:pt x="591979" y="7144"/>
                    </a:lnTo>
                    <a:lnTo>
                      <a:pt x="450056" y="182404"/>
                    </a:lnTo>
                    <a:lnTo>
                      <a:pt x="101441" y="6119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8">
                <a:extLst>
                  <a:ext uri="{FF2B5EF4-FFF2-40B4-BE49-F238E27FC236}">
                    <a16:creationId xmlns:a16="http://schemas.microsoft.com/office/drawing/2014/main" id="{9FF669E6-0F2A-4C2A-BDEC-F30270CC465B}"/>
                  </a:ext>
                </a:extLst>
              </p:cNvPr>
              <p:cNvSpPr/>
              <p:nvPr/>
            </p:nvSpPr>
            <p:spPr>
              <a:xfrm>
                <a:off x="746724" y="1297158"/>
                <a:ext cx="1847850" cy="2381250"/>
              </a:xfrm>
              <a:custGeom>
                <a:avLst/>
                <a:gdLst>
                  <a:gd name="connsiteX0" fmla="*/ 353854 w 1847850"/>
                  <a:gd name="connsiteY0" fmla="*/ 516731 h 2381250"/>
                  <a:gd name="connsiteX1" fmla="*/ 439579 w 1847850"/>
                  <a:gd name="connsiteY1" fmla="*/ 792956 h 2381250"/>
                  <a:gd name="connsiteX2" fmla="*/ 7144 w 1847850"/>
                  <a:gd name="connsiteY2" fmla="*/ 1547336 h 2381250"/>
                  <a:gd name="connsiteX3" fmla="*/ 8096 w 1847850"/>
                  <a:gd name="connsiteY3" fmla="*/ 1550194 h 2381250"/>
                  <a:gd name="connsiteX4" fmla="*/ 116681 w 1847850"/>
                  <a:gd name="connsiteY4" fmla="*/ 1778794 h 2381250"/>
                  <a:gd name="connsiteX5" fmla="*/ 513874 w 1847850"/>
                  <a:gd name="connsiteY5" fmla="*/ 1778794 h 2381250"/>
                  <a:gd name="connsiteX6" fmla="*/ 513874 w 1847850"/>
                  <a:gd name="connsiteY6" fmla="*/ 2195036 h 2381250"/>
                  <a:gd name="connsiteX7" fmla="*/ 685324 w 1847850"/>
                  <a:gd name="connsiteY7" fmla="*/ 2285524 h 2381250"/>
                  <a:gd name="connsiteX8" fmla="*/ 1146334 w 1847850"/>
                  <a:gd name="connsiteY8" fmla="*/ 2378869 h 2381250"/>
                  <a:gd name="connsiteX9" fmla="*/ 1608296 w 1847850"/>
                  <a:gd name="connsiteY9" fmla="*/ 2285524 h 2381250"/>
                  <a:gd name="connsiteX10" fmla="*/ 1846421 w 1847850"/>
                  <a:gd name="connsiteY10" fmla="*/ 2150269 h 2381250"/>
                  <a:gd name="connsiteX11" fmla="*/ 1846421 w 1847850"/>
                  <a:gd name="connsiteY11" fmla="*/ 1028224 h 2381250"/>
                  <a:gd name="connsiteX12" fmla="*/ 1784509 w 1847850"/>
                  <a:gd name="connsiteY12" fmla="*/ 1105376 h 2381250"/>
                  <a:gd name="connsiteX13" fmla="*/ 1783556 w 1847850"/>
                  <a:gd name="connsiteY13" fmla="*/ 1106329 h 2381250"/>
                  <a:gd name="connsiteX14" fmla="*/ 1789271 w 1847850"/>
                  <a:gd name="connsiteY14" fmla="*/ 1193006 h 2381250"/>
                  <a:gd name="connsiteX15" fmla="*/ 1738789 w 1847850"/>
                  <a:gd name="connsiteY15" fmla="*/ 1441609 h 2381250"/>
                  <a:gd name="connsiteX16" fmla="*/ 1601629 w 1847850"/>
                  <a:gd name="connsiteY16" fmla="*/ 1645444 h 2381250"/>
                  <a:gd name="connsiteX17" fmla="*/ 1397794 w 1847850"/>
                  <a:gd name="connsiteY17" fmla="*/ 1782604 h 2381250"/>
                  <a:gd name="connsiteX18" fmla="*/ 1149191 w 1847850"/>
                  <a:gd name="connsiteY18" fmla="*/ 1833086 h 2381250"/>
                  <a:gd name="connsiteX19" fmla="*/ 899636 w 1847850"/>
                  <a:gd name="connsiteY19" fmla="*/ 1782604 h 2381250"/>
                  <a:gd name="connsiteX20" fmla="*/ 695801 w 1847850"/>
                  <a:gd name="connsiteY20" fmla="*/ 1645444 h 2381250"/>
                  <a:gd name="connsiteX21" fmla="*/ 558641 w 1847850"/>
                  <a:gd name="connsiteY21" fmla="*/ 1441609 h 2381250"/>
                  <a:gd name="connsiteX22" fmla="*/ 508159 w 1847850"/>
                  <a:gd name="connsiteY22" fmla="*/ 1193006 h 2381250"/>
                  <a:gd name="connsiteX23" fmla="*/ 558641 w 1847850"/>
                  <a:gd name="connsiteY23" fmla="*/ 943451 h 2381250"/>
                  <a:gd name="connsiteX24" fmla="*/ 695801 w 1847850"/>
                  <a:gd name="connsiteY24" fmla="*/ 739616 h 2381250"/>
                  <a:gd name="connsiteX25" fmla="*/ 899636 w 1847850"/>
                  <a:gd name="connsiteY25" fmla="*/ 602456 h 2381250"/>
                  <a:gd name="connsiteX26" fmla="*/ 1149191 w 1847850"/>
                  <a:gd name="connsiteY26" fmla="*/ 551974 h 2381250"/>
                  <a:gd name="connsiteX27" fmla="*/ 1440656 w 1847850"/>
                  <a:gd name="connsiteY27" fmla="*/ 611029 h 2381250"/>
                  <a:gd name="connsiteX28" fmla="*/ 1783556 w 1847850"/>
                  <a:gd name="connsiteY28" fmla="*/ 191929 h 2381250"/>
                  <a:gd name="connsiteX29" fmla="*/ 1609249 w 1847850"/>
                  <a:gd name="connsiteY29" fmla="*/ 100489 h 2381250"/>
                  <a:gd name="connsiteX30" fmla="*/ 1147286 w 1847850"/>
                  <a:gd name="connsiteY30" fmla="*/ 7144 h 2381250"/>
                  <a:gd name="connsiteX31" fmla="*/ 686276 w 1847850"/>
                  <a:gd name="connsiteY31" fmla="*/ 100489 h 2381250"/>
                  <a:gd name="connsiteX32" fmla="*/ 250984 w 1847850"/>
                  <a:gd name="connsiteY32" fmla="*/ 396716 h 2381250"/>
                  <a:gd name="connsiteX33" fmla="*/ 316706 w 1847850"/>
                  <a:gd name="connsiteY33" fmla="*/ 478631 h 2381250"/>
                  <a:gd name="connsiteX34" fmla="*/ 353854 w 1847850"/>
                  <a:gd name="connsiteY34" fmla="*/ 516731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47850" h="2381250">
                    <a:moveTo>
                      <a:pt x="353854" y="516731"/>
                    </a:moveTo>
                    <a:cubicBezTo>
                      <a:pt x="399574" y="621506"/>
                      <a:pt x="439579" y="677704"/>
                      <a:pt x="439579" y="792956"/>
                    </a:cubicBezTo>
                    <a:cubicBezTo>
                      <a:pt x="439579" y="1109186"/>
                      <a:pt x="246221" y="1313021"/>
                      <a:pt x="7144" y="1547336"/>
                    </a:cubicBezTo>
                    <a:cubicBezTo>
                      <a:pt x="7144" y="1548289"/>
                      <a:pt x="8096" y="1549241"/>
                      <a:pt x="8096" y="1550194"/>
                    </a:cubicBezTo>
                    <a:cubicBezTo>
                      <a:pt x="10954" y="1583531"/>
                      <a:pt x="39529" y="1640681"/>
                      <a:pt x="116681" y="1778794"/>
                    </a:cubicBezTo>
                    <a:lnTo>
                      <a:pt x="513874" y="1778794"/>
                    </a:lnTo>
                    <a:lnTo>
                      <a:pt x="513874" y="2195036"/>
                    </a:lnTo>
                    <a:cubicBezTo>
                      <a:pt x="567214" y="2229326"/>
                      <a:pt x="625316" y="2258854"/>
                      <a:pt x="685324" y="2285524"/>
                    </a:cubicBezTo>
                    <a:cubicBezTo>
                      <a:pt x="829151" y="2347436"/>
                      <a:pt x="982504" y="2378869"/>
                      <a:pt x="1146334" y="2378869"/>
                    </a:cubicBezTo>
                    <a:cubicBezTo>
                      <a:pt x="1310164" y="2378869"/>
                      <a:pt x="1463516" y="2347436"/>
                      <a:pt x="1608296" y="2285524"/>
                    </a:cubicBezTo>
                    <a:cubicBezTo>
                      <a:pt x="1693069" y="2247424"/>
                      <a:pt x="1773079" y="2202656"/>
                      <a:pt x="1846421" y="2150269"/>
                    </a:cubicBezTo>
                    <a:lnTo>
                      <a:pt x="1846421" y="1028224"/>
                    </a:lnTo>
                    <a:lnTo>
                      <a:pt x="1784509" y="1105376"/>
                    </a:lnTo>
                    <a:cubicBezTo>
                      <a:pt x="1783556" y="1106329"/>
                      <a:pt x="1783556" y="1106329"/>
                      <a:pt x="1783556" y="1106329"/>
                    </a:cubicBezTo>
                    <a:cubicBezTo>
                      <a:pt x="1786414" y="1134904"/>
                      <a:pt x="1789271" y="1163479"/>
                      <a:pt x="1789271" y="1193006"/>
                    </a:cubicBezTo>
                    <a:cubicBezTo>
                      <a:pt x="1789271" y="1280636"/>
                      <a:pt x="1773079" y="1364456"/>
                      <a:pt x="1738789" y="1441609"/>
                    </a:cubicBezTo>
                    <a:cubicBezTo>
                      <a:pt x="1705451" y="1519714"/>
                      <a:pt x="1659731" y="1587341"/>
                      <a:pt x="1601629" y="1645444"/>
                    </a:cubicBezTo>
                    <a:cubicBezTo>
                      <a:pt x="1543526" y="1703546"/>
                      <a:pt x="1475899" y="1750219"/>
                      <a:pt x="1397794" y="1782604"/>
                    </a:cubicBezTo>
                    <a:cubicBezTo>
                      <a:pt x="1320641" y="1815941"/>
                      <a:pt x="1236821" y="1833086"/>
                      <a:pt x="1149191" y="1833086"/>
                    </a:cubicBezTo>
                    <a:cubicBezTo>
                      <a:pt x="1060609" y="1833086"/>
                      <a:pt x="977741" y="1816894"/>
                      <a:pt x="899636" y="1782604"/>
                    </a:cubicBezTo>
                    <a:cubicBezTo>
                      <a:pt x="822484" y="1749266"/>
                      <a:pt x="753904" y="1703546"/>
                      <a:pt x="695801" y="1645444"/>
                    </a:cubicBezTo>
                    <a:cubicBezTo>
                      <a:pt x="637699" y="1587341"/>
                      <a:pt x="591979" y="1519714"/>
                      <a:pt x="558641" y="1441609"/>
                    </a:cubicBezTo>
                    <a:cubicBezTo>
                      <a:pt x="525304" y="1364456"/>
                      <a:pt x="508159" y="1280636"/>
                      <a:pt x="508159" y="1193006"/>
                    </a:cubicBezTo>
                    <a:cubicBezTo>
                      <a:pt x="508159" y="1104424"/>
                      <a:pt x="525304" y="1021556"/>
                      <a:pt x="558641" y="943451"/>
                    </a:cubicBezTo>
                    <a:cubicBezTo>
                      <a:pt x="591979" y="866299"/>
                      <a:pt x="637699" y="797719"/>
                      <a:pt x="695801" y="739616"/>
                    </a:cubicBezTo>
                    <a:cubicBezTo>
                      <a:pt x="753904" y="681514"/>
                      <a:pt x="822484" y="635794"/>
                      <a:pt x="899636" y="602456"/>
                    </a:cubicBezTo>
                    <a:cubicBezTo>
                      <a:pt x="976789" y="569119"/>
                      <a:pt x="1060609" y="551974"/>
                      <a:pt x="1149191" y="551974"/>
                    </a:cubicBezTo>
                    <a:cubicBezTo>
                      <a:pt x="1221581" y="551974"/>
                      <a:pt x="1345406" y="572929"/>
                      <a:pt x="1440656" y="611029"/>
                    </a:cubicBezTo>
                    <a:lnTo>
                      <a:pt x="1783556" y="191929"/>
                    </a:lnTo>
                    <a:cubicBezTo>
                      <a:pt x="1750219" y="173831"/>
                      <a:pt x="1643539" y="115729"/>
                      <a:pt x="1609249" y="100489"/>
                    </a:cubicBezTo>
                    <a:cubicBezTo>
                      <a:pt x="1464469" y="37624"/>
                      <a:pt x="1311116" y="7144"/>
                      <a:pt x="1147286" y="7144"/>
                    </a:cubicBezTo>
                    <a:cubicBezTo>
                      <a:pt x="983456" y="7144"/>
                      <a:pt x="829151" y="36671"/>
                      <a:pt x="686276" y="100489"/>
                    </a:cubicBezTo>
                    <a:cubicBezTo>
                      <a:pt x="460534" y="201454"/>
                      <a:pt x="347186" y="310039"/>
                      <a:pt x="250984" y="396716"/>
                    </a:cubicBezTo>
                    <a:cubicBezTo>
                      <a:pt x="287179" y="447199"/>
                      <a:pt x="291941" y="420529"/>
                      <a:pt x="316706" y="478631"/>
                    </a:cubicBezTo>
                    <a:lnTo>
                      <a:pt x="353854" y="5167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5">
                <a:extLst>
                  <a:ext uri="{FF2B5EF4-FFF2-40B4-BE49-F238E27FC236}">
                    <a16:creationId xmlns:a16="http://schemas.microsoft.com/office/drawing/2014/main" id="{4A4FE2DD-51D1-4951-8E61-AC5ADBE87B4E}"/>
                  </a:ext>
                </a:extLst>
              </p:cNvPr>
              <p:cNvSpPr/>
              <p:nvPr/>
            </p:nvSpPr>
            <p:spPr>
              <a:xfrm>
                <a:off x="-390561" y="1300015"/>
                <a:ext cx="1600200" cy="2381250"/>
              </a:xfrm>
              <a:custGeom>
                <a:avLst/>
                <a:gdLst>
                  <a:gd name="connsiteX0" fmla="*/ 894874 w 1600200"/>
                  <a:gd name="connsiteY0" fmla="*/ 1834039 h 2381250"/>
                  <a:gd name="connsiteX1" fmla="*/ 1168241 w 1600200"/>
                  <a:gd name="connsiteY1" fmla="*/ 1591151 h 2381250"/>
                  <a:gd name="connsiteX2" fmla="*/ 1593056 w 1600200"/>
                  <a:gd name="connsiteY2" fmla="*/ 802481 h 2381250"/>
                  <a:gd name="connsiteX3" fmla="*/ 1530191 w 1600200"/>
                  <a:gd name="connsiteY3" fmla="*/ 493871 h 2381250"/>
                  <a:gd name="connsiteX4" fmla="*/ 1449229 w 1600200"/>
                  <a:gd name="connsiteY4" fmla="*/ 348139 h 2381250"/>
                  <a:gd name="connsiteX5" fmla="*/ 1360646 w 1600200"/>
                  <a:gd name="connsiteY5" fmla="*/ 241459 h 2381250"/>
                  <a:gd name="connsiteX6" fmla="*/ 1109186 w 1600200"/>
                  <a:gd name="connsiteY6" fmla="*/ 70009 h 2381250"/>
                  <a:gd name="connsiteX7" fmla="*/ 801529 w 1600200"/>
                  <a:gd name="connsiteY7" fmla="*/ 7144 h 2381250"/>
                  <a:gd name="connsiteX8" fmla="*/ 492919 w 1600200"/>
                  <a:gd name="connsiteY8" fmla="*/ 70009 h 2381250"/>
                  <a:gd name="connsiteX9" fmla="*/ 240506 w 1600200"/>
                  <a:gd name="connsiteY9" fmla="*/ 241459 h 2381250"/>
                  <a:gd name="connsiteX10" fmla="*/ 70009 w 1600200"/>
                  <a:gd name="connsiteY10" fmla="*/ 494824 h 2381250"/>
                  <a:gd name="connsiteX11" fmla="*/ 7144 w 1600200"/>
                  <a:gd name="connsiteY11" fmla="*/ 802481 h 2381250"/>
                  <a:gd name="connsiteX12" fmla="*/ 555784 w 1600200"/>
                  <a:gd name="connsiteY12" fmla="*/ 802481 h 2381250"/>
                  <a:gd name="connsiteX13" fmla="*/ 626269 w 1600200"/>
                  <a:gd name="connsiteY13" fmla="*/ 625316 h 2381250"/>
                  <a:gd name="connsiteX14" fmla="*/ 801529 w 1600200"/>
                  <a:gd name="connsiteY14" fmla="*/ 552926 h 2381250"/>
                  <a:gd name="connsiteX15" fmla="*/ 975836 w 1600200"/>
                  <a:gd name="connsiteY15" fmla="*/ 624364 h 2381250"/>
                  <a:gd name="connsiteX16" fmla="*/ 1046321 w 1600200"/>
                  <a:gd name="connsiteY16" fmla="*/ 799624 h 2381250"/>
                  <a:gd name="connsiteX17" fmla="*/ 972026 w 1600200"/>
                  <a:gd name="connsiteY17" fmla="*/ 977741 h 2381250"/>
                  <a:gd name="connsiteX18" fmla="*/ 761524 w 1600200"/>
                  <a:gd name="connsiteY18" fmla="*/ 1222534 h 2381250"/>
                  <a:gd name="connsiteX19" fmla="*/ 432911 w 1600200"/>
                  <a:gd name="connsiteY19" fmla="*/ 1502569 h 2381250"/>
                  <a:gd name="connsiteX20" fmla="*/ 7144 w 1600200"/>
                  <a:gd name="connsiteY20" fmla="*/ 1791176 h 2381250"/>
                  <a:gd name="connsiteX21" fmla="*/ 7144 w 1600200"/>
                  <a:gd name="connsiteY21" fmla="*/ 2379821 h 2381250"/>
                  <a:gd name="connsiteX22" fmla="*/ 1594009 w 1600200"/>
                  <a:gd name="connsiteY22" fmla="*/ 2379821 h 2381250"/>
                  <a:gd name="connsiteX23" fmla="*/ 1594009 w 1600200"/>
                  <a:gd name="connsiteY23" fmla="*/ 2154079 h 2381250"/>
                  <a:gd name="connsiteX24" fmla="*/ 1594009 w 1600200"/>
                  <a:gd name="connsiteY24" fmla="*/ 1834039 h 2381250"/>
                  <a:gd name="connsiteX25" fmla="*/ 1289209 w 1600200"/>
                  <a:gd name="connsiteY25" fmla="*/ 1834039 h 2381250"/>
                  <a:gd name="connsiteX26" fmla="*/ 894874 w 1600200"/>
                  <a:gd name="connsiteY26" fmla="*/ 1834039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2381250">
                    <a:moveTo>
                      <a:pt x="894874" y="1834039"/>
                    </a:moveTo>
                    <a:cubicBezTo>
                      <a:pt x="997744" y="1751171"/>
                      <a:pt x="1088231" y="1671161"/>
                      <a:pt x="1168241" y="1591151"/>
                    </a:cubicBezTo>
                    <a:cubicBezTo>
                      <a:pt x="1451134" y="1309211"/>
                      <a:pt x="1593056" y="1046321"/>
                      <a:pt x="1593056" y="802481"/>
                    </a:cubicBezTo>
                    <a:cubicBezTo>
                      <a:pt x="1593056" y="691991"/>
                      <a:pt x="1572101" y="590074"/>
                      <a:pt x="1530191" y="493871"/>
                    </a:cubicBezTo>
                    <a:cubicBezTo>
                      <a:pt x="1507331" y="441484"/>
                      <a:pt x="1480661" y="392906"/>
                      <a:pt x="1449229" y="348139"/>
                    </a:cubicBezTo>
                    <a:cubicBezTo>
                      <a:pt x="1422559" y="310039"/>
                      <a:pt x="1393031" y="274796"/>
                      <a:pt x="1360646" y="241459"/>
                    </a:cubicBezTo>
                    <a:cubicBezTo>
                      <a:pt x="1288256" y="169069"/>
                      <a:pt x="1204436" y="112871"/>
                      <a:pt x="1109186" y="70009"/>
                    </a:cubicBezTo>
                    <a:cubicBezTo>
                      <a:pt x="1013936" y="28099"/>
                      <a:pt x="911066" y="7144"/>
                      <a:pt x="801529" y="7144"/>
                    </a:cubicBezTo>
                    <a:cubicBezTo>
                      <a:pt x="691039" y="7144"/>
                      <a:pt x="589121" y="28099"/>
                      <a:pt x="492919" y="70009"/>
                    </a:cubicBezTo>
                    <a:cubicBezTo>
                      <a:pt x="396716" y="111919"/>
                      <a:pt x="312896" y="169069"/>
                      <a:pt x="240506" y="241459"/>
                    </a:cubicBezTo>
                    <a:cubicBezTo>
                      <a:pt x="169069" y="313849"/>
                      <a:pt x="111919" y="398621"/>
                      <a:pt x="70009" y="494824"/>
                    </a:cubicBezTo>
                    <a:cubicBezTo>
                      <a:pt x="28099" y="590074"/>
                      <a:pt x="7144" y="692944"/>
                      <a:pt x="7144" y="802481"/>
                    </a:cubicBezTo>
                    <a:lnTo>
                      <a:pt x="555784" y="802481"/>
                    </a:lnTo>
                    <a:cubicBezTo>
                      <a:pt x="555784" y="731996"/>
                      <a:pt x="579596" y="673894"/>
                      <a:pt x="626269" y="625316"/>
                    </a:cubicBezTo>
                    <a:cubicBezTo>
                      <a:pt x="673894" y="577691"/>
                      <a:pt x="731996" y="552926"/>
                      <a:pt x="801529" y="552926"/>
                    </a:cubicBezTo>
                    <a:cubicBezTo>
                      <a:pt x="870109" y="552926"/>
                      <a:pt x="928211" y="576739"/>
                      <a:pt x="975836" y="624364"/>
                    </a:cubicBezTo>
                    <a:cubicBezTo>
                      <a:pt x="1022509" y="671989"/>
                      <a:pt x="1046321" y="730091"/>
                      <a:pt x="1046321" y="799624"/>
                    </a:cubicBezTo>
                    <a:cubicBezTo>
                      <a:pt x="1046321" y="844391"/>
                      <a:pt x="1021556" y="904399"/>
                      <a:pt x="972026" y="977741"/>
                    </a:cubicBezTo>
                    <a:cubicBezTo>
                      <a:pt x="922496" y="1051084"/>
                      <a:pt x="852011" y="1132046"/>
                      <a:pt x="761524" y="1222534"/>
                    </a:cubicBezTo>
                    <a:cubicBezTo>
                      <a:pt x="671036" y="1312069"/>
                      <a:pt x="561499" y="1405414"/>
                      <a:pt x="432911" y="1502569"/>
                    </a:cubicBezTo>
                    <a:cubicBezTo>
                      <a:pt x="307181" y="1598771"/>
                      <a:pt x="164306" y="1695926"/>
                      <a:pt x="7144" y="1791176"/>
                    </a:cubicBezTo>
                    <a:lnTo>
                      <a:pt x="7144" y="2379821"/>
                    </a:lnTo>
                    <a:lnTo>
                      <a:pt x="1594009" y="2379821"/>
                    </a:lnTo>
                    <a:lnTo>
                      <a:pt x="1594009" y="2154079"/>
                    </a:lnTo>
                    <a:lnTo>
                      <a:pt x="1594009" y="1834039"/>
                    </a:lnTo>
                    <a:lnTo>
                      <a:pt x="1289209" y="1834039"/>
                    </a:lnTo>
                    <a:lnTo>
                      <a:pt x="894874" y="18340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21">
              <a:extLst>
                <a:ext uri="{FF2B5EF4-FFF2-40B4-BE49-F238E27FC236}">
                  <a16:creationId xmlns:a16="http://schemas.microsoft.com/office/drawing/2014/main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Cross 22">
              <a:extLst>
                <a:ext uri="{FF2B5EF4-FFF2-40B4-BE49-F238E27FC236}">
                  <a16:creationId xmlns:a16="http://schemas.microsoft.com/office/drawing/2014/main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Star: 5 Points 23">
              <a:extLst>
                <a:ext uri="{FF2B5EF4-FFF2-40B4-BE49-F238E27FC236}">
                  <a16:creationId xmlns:a16="http://schemas.microsoft.com/office/drawing/2014/main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24">
              <a:extLst>
                <a:ext uri="{FF2B5EF4-FFF2-40B4-BE49-F238E27FC236}">
                  <a16:creationId xmlns:a16="http://schemas.microsoft.com/office/drawing/2014/main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257241" y="529135"/>
            <a:ext cx="57770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schemeClr val="tx2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Идея проекта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299947" y="1055554"/>
            <a:ext cx="766027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предложена на сетевом совещании руководителей блока управления персоналом и представителей функциональных филиалов компании, с участием генерального директора – председателя правления ОАО «РЖД» Олега Валентиновича Белозёрова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627253" y="6105071"/>
            <a:ext cx="8167319" cy="142202"/>
            <a:chOff x="3632040" y="5304907"/>
            <a:chExt cx="8559959" cy="137006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57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54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283252" y="2009881"/>
            <a:ext cx="577705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32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Цель проекта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516685-A9AF-4CF8-AFED-1DCB98FE7E1D}"/>
              </a:ext>
            </a:extLst>
          </p:cNvPr>
          <p:cNvSpPr txBox="1"/>
          <p:nvPr/>
        </p:nvSpPr>
        <p:spPr>
          <a:xfrm>
            <a:off x="4298366" y="2490660"/>
            <a:ext cx="752679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Создание условий для комфортной работы персонала</a:t>
            </a:r>
          </a:p>
          <a:p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01525" y="3659149"/>
            <a:ext cx="6588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36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</a:rPr>
              <a:t>80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предприятий </a:t>
            </a:r>
            <a:r>
              <a:rPr lang="ru-RU" altLang="ko-KR" sz="24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</a:rPr>
              <a:t>приняли участие в конкурсе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20912" y="376234"/>
            <a:ext cx="12192000" cy="768085"/>
          </a:xfrm>
        </p:spPr>
        <p:txBody>
          <a:bodyPr/>
          <a:lstStyle/>
          <a:p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Verdana Pro Cond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</a:rPr>
              <a:t>Параметры отбора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</a:endParaRPr>
          </a:p>
          <a:p>
            <a:endParaRPr lang="ko-KR" altLang="en-US" dirty="0"/>
          </a:p>
        </p:txBody>
      </p:sp>
      <p:grpSp>
        <p:nvGrpSpPr>
          <p:cNvPr id="3" name="Группа 33"/>
          <p:cNvGrpSpPr/>
          <p:nvPr/>
        </p:nvGrpSpPr>
        <p:grpSpPr>
          <a:xfrm>
            <a:off x="881597" y="1608260"/>
            <a:ext cx="924552" cy="924552"/>
            <a:chOff x="881597" y="1608260"/>
            <a:chExt cx="924552" cy="924552"/>
          </a:xfrm>
        </p:grpSpPr>
        <p:sp>
          <p:nvSpPr>
            <p:cNvPr id="5" name="Oval 4"/>
            <p:cNvSpPr/>
            <p:nvPr/>
          </p:nvSpPr>
          <p:spPr>
            <a:xfrm>
              <a:off x="881597" y="1608260"/>
              <a:ext cx="924552" cy="9245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0781" y="1783278"/>
              <a:ext cx="806185" cy="574516"/>
            </a:xfrm>
            <a:prstGeom prst="rect">
              <a:avLst/>
            </a:prstGeom>
            <a:noFill/>
          </p:spPr>
          <p:txBody>
            <a:bodyPr wrap="square" lIns="121917" tIns="0" rIns="121917" bIns="0" rtlCol="0" anchor="ctr">
              <a:spAutoFit/>
            </a:bodyPr>
            <a:lstStyle/>
            <a:p>
              <a:r>
                <a:rPr lang="en-US" altLang="ko-KR" sz="37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12" name="Группа 34"/>
          <p:cNvGrpSpPr/>
          <p:nvPr/>
        </p:nvGrpSpPr>
        <p:grpSpPr>
          <a:xfrm>
            <a:off x="881597" y="3498853"/>
            <a:ext cx="924552" cy="924552"/>
            <a:chOff x="881597" y="3498853"/>
            <a:chExt cx="924552" cy="924552"/>
          </a:xfrm>
        </p:grpSpPr>
        <p:sp>
          <p:nvSpPr>
            <p:cNvPr id="6" name="Oval 5"/>
            <p:cNvSpPr/>
            <p:nvPr/>
          </p:nvSpPr>
          <p:spPr>
            <a:xfrm>
              <a:off x="881597" y="3498853"/>
              <a:ext cx="924552" cy="9245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0781" y="3673873"/>
              <a:ext cx="806185" cy="574516"/>
            </a:xfrm>
            <a:prstGeom prst="rect">
              <a:avLst/>
            </a:prstGeom>
            <a:noFill/>
          </p:spPr>
          <p:txBody>
            <a:bodyPr wrap="square" lIns="121917" tIns="0" rIns="121917" bIns="0" rtlCol="0" anchor="ctr">
              <a:spAutoFit/>
            </a:bodyPr>
            <a:lstStyle/>
            <a:p>
              <a:r>
                <a:rPr lang="en-US" altLang="ko-KR" sz="37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  <p:grpSp>
        <p:nvGrpSpPr>
          <p:cNvPr id="13" name="Группа 31"/>
          <p:cNvGrpSpPr/>
          <p:nvPr/>
        </p:nvGrpSpPr>
        <p:grpSpPr>
          <a:xfrm>
            <a:off x="6426929" y="1608260"/>
            <a:ext cx="924552" cy="924552"/>
            <a:chOff x="6449981" y="1608260"/>
            <a:chExt cx="924552" cy="924552"/>
          </a:xfrm>
        </p:grpSpPr>
        <p:sp>
          <p:nvSpPr>
            <p:cNvPr id="4" name="Oval 3"/>
            <p:cNvSpPr/>
            <p:nvPr/>
          </p:nvSpPr>
          <p:spPr>
            <a:xfrm>
              <a:off x="6449981" y="1608260"/>
              <a:ext cx="924552" cy="9245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9166" y="1783279"/>
              <a:ext cx="806185" cy="574516"/>
            </a:xfrm>
            <a:prstGeom prst="rect">
              <a:avLst/>
            </a:prstGeom>
            <a:noFill/>
          </p:spPr>
          <p:txBody>
            <a:bodyPr wrap="square" lIns="121917" tIns="0" rIns="121917" bIns="0" rtlCol="0" anchor="ctr">
              <a:spAutoFit/>
            </a:bodyPr>
            <a:lstStyle/>
            <a:p>
              <a:r>
                <a:rPr lang="en-US" altLang="ko-KR" sz="37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14" name="Группа 32"/>
          <p:cNvGrpSpPr/>
          <p:nvPr/>
        </p:nvGrpSpPr>
        <p:grpSpPr>
          <a:xfrm>
            <a:off x="6426929" y="3498853"/>
            <a:ext cx="924552" cy="924552"/>
            <a:chOff x="6426929" y="3498853"/>
            <a:chExt cx="924552" cy="924552"/>
          </a:xfrm>
        </p:grpSpPr>
        <p:sp>
          <p:nvSpPr>
            <p:cNvPr id="7" name="Oval 6"/>
            <p:cNvSpPr/>
            <p:nvPr/>
          </p:nvSpPr>
          <p:spPr>
            <a:xfrm>
              <a:off x="6426929" y="3498853"/>
              <a:ext cx="924552" cy="9245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6114" y="3673873"/>
              <a:ext cx="806185" cy="574516"/>
            </a:xfrm>
            <a:prstGeom prst="rect">
              <a:avLst/>
            </a:prstGeom>
            <a:noFill/>
          </p:spPr>
          <p:txBody>
            <a:bodyPr wrap="square" lIns="121917" tIns="0" rIns="121917" bIns="0" rtlCol="0" anchor="ctr">
              <a:spAutoFit/>
            </a:bodyPr>
            <a:lstStyle/>
            <a:p>
              <a:r>
                <a:rPr lang="en-US" altLang="ko-KR" sz="37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9C1FF45-4EDA-48CA-87C3-04A113F84735}"/>
              </a:ext>
            </a:extLst>
          </p:cNvPr>
          <p:cNvSpPr txBox="1"/>
          <p:nvPr/>
        </p:nvSpPr>
        <p:spPr>
          <a:xfrm>
            <a:off x="1934344" y="1627315"/>
            <a:ext cx="3226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Системность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и реализуемость предлагаемых решений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1FF45-4EDA-48CA-87C3-04A113F84735}"/>
              </a:ext>
            </a:extLst>
          </p:cNvPr>
          <p:cNvSpPr txBox="1"/>
          <p:nvPr/>
        </p:nvSpPr>
        <p:spPr>
          <a:xfrm>
            <a:off x="7624782" y="1627315"/>
            <a:ext cx="36651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Наличие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согласования начальником железной дороги и начальником соответствующего функционального филиала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C1FF45-4EDA-48CA-87C3-04A113F84735}"/>
              </a:ext>
            </a:extLst>
          </p:cNvPr>
          <p:cNvSpPr txBox="1"/>
          <p:nvPr/>
        </p:nvSpPr>
        <p:spPr>
          <a:xfrm>
            <a:off x="1934344" y="3614485"/>
            <a:ext cx="3993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Наличие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квалифицированной и мотивированной команды, в составе которой не менее пяти молодых работников до 35 лет, имеющих опыт участия в молодежных мероприятиях</a:t>
            </a:r>
          </a:p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31661" y="268750"/>
            <a:ext cx="961276" cy="95218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1FF45-4EDA-48CA-87C3-04A113F84735}"/>
              </a:ext>
            </a:extLst>
          </p:cNvPr>
          <p:cNvSpPr txBox="1"/>
          <p:nvPr/>
        </p:nvSpPr>
        <p:spPr>
          <a:xfrm>
            <a:off x="7624782" y="3614485"/>
            <a:ext cx="3601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Эффект 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в части популяризации создания комфортных условий для работников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3481" y="5277207"/>
            <a:ext cx="8451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44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32</a:t>
            </a:r>
            <a:r>
              <a:rPr lang="ru-RU" altLang="ko-KR" sz="32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 проекта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соответствовали требованиям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и параметрам отбора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5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1053481" y="6287951"/>
            <a:ext cx="10123661" cy="124189"/>
            <a:chOff x="3632040" y="5304907"/>
            <a:chExt cx="8559959" cy="137006"/>
          </a:xfrm>
        </p:grpSpPr>
        <p:grpSp>
          <p:nvGrpSpPr>
            <p:cNvPr id="16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24A37-A04F-4CF8-80D7-1D65CB9073FD}"/>
              </a:ext>
            </a:extLst>
          </p:cNvPr>
          <p:cNvSpPr/>
          <p:nvPr/>
        </p:nvSpPr>
        <p:spPr>
          <a:xfrm>
            <a:off x="4054909" y="709127"/>
            <a:ext cx="7615384" cy="877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473758" y="689805"/>
            <a:ext cx="73299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48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5 победителей конкурса</a:t>
            </a:r>
            <a:endParaRPr lang="ko-KR" altLang="en-US" sz="48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4024681" y="6518806"/>
            <a:ext cx="8167319" cy="142202"/>
            <a:chOff x="3632040" y="5304907"/>
            <a:chExt cx="8559959" cy="137006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507474" y="2793422"/>
            <a:ext cx="364784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8670" y="2071757"/>
            <a:ext cx="5943600" cy="91307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Моторвагонное депо Горький-Московский </a:t>
            </a:r>
          </a:p>
          <a:p>
            <a:pPr>
              <a:lnSpc>
                <a:spcPts val="2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Горьковской дирекции моторвагонного подвижного состава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3145" y="1993117"/>
            <a:ext cx="1078173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40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1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8107" y="3598770"/>
            <a:ext cx="364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8670" y="2737203"/>
            <a:ext cx="5342570" cy="116955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Путевая машинная станция № 20 ст. Крахаль </a:t>
            </a:r>
          </a:p>
          <a:p>
            <a:pPr>
              <a:lnSpc>
                <a:spcPts val="2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Западно–Сибирской дирекции по ремонту  пути</a:t>
            </a:r>
          </a:p>
          <a:p>
            <a:pPr>
              <a:lnSpc>
                <a:spcPts val="2000"/>
              </a:lnSpc>
            </a:pPr>
            <a:endParaRPr lang="ru-RU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3145" y="2684847"/>
            <a:ext cx="1078173" cy="70788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40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2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30398" y="4345385"/>
            <a:ext cx="364784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8670" y="3529668"/>
            <a:ext cx="5072710" cy="13362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Вологодский производственный участок </a:t>
            </a:r>
          </a:p>
          <a:p>
            <a:pPr>
              <a:lnSpc>
                <a:spcPts val="2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Северной дирекции по управлению терминально– складским комплексом</a:t>
            </a:r>
          </a:p>
          <a:p>
            <a:pPr>
              <a:lnSpc>
                <a:spcPts val="1300"/>
              </a:lnSpc>
            </a:pPr>
            <a:endParaRPr lang="ru-RU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23145" y="3479170"/>
            <a:ext cx="110109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40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3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28739" y="5041673"/>
            <a:ext cx="364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8670" y="4472367"/>
            <a:ext cx="5019091" cy="11695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Златоустовская дистанция пути </a:t>
            </a:r>
          </a:p>
          <a:p>
            <a:pPr>
              <a:lnSpc>
                <a:spcPts val="2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Южно-Уральской дирекции инфраструктуры</a:t>
            </a:r>
          </a:p>
          <a:p>
            <a:pPr>
              <a:lnSpc>
                <a:spcPts val="2000"/>
              </a:lnSpc>
            </a:pPr>
            <a:endParaRPr lang="ru-RU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3145" y="4273491"/>
            <a:ext cx="1078173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40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4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7474" y="5821854"/>
            <a:ext cx="364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3145" y="5067812"/>
            <a:ext cx="1078173" cy="70788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40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5</a:t>
            </a:r>
            <a:endParaRPr lang="ko-KR" altLang="en-US" sz="40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71E5D8-AA70-4D3C-88A5-3F7CDB0DC9A8}"/>
              </a:ext>
            </a:extLst>
          </p:cNvPr>
          <p:cNvSpPr txBox="1"/>
          <p:nvPr/>
        </p:nvSpPr>
        <p:spPr>
          <a:xfrm>
            <a:off x="5008670" y="5174215"/>
            <a:ext cx="4283611" cy="86177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Вокзал Самара </a:t>
            </a:r>
          </a:p>
          <a:p>
            <a:pPr>
              <a:lnSpc>
                <a:spcPts val="2000"/>
              </a:lnSpc>
            </a:pP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Куйбышевской региональной дирекции железнодорожных вокзалов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3367" y="2599625"/>
            <a:ext cx="3902153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Внешний фасад административного здания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Кабинеты ИТР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Места общего пользования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душевые и раздевалки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комнаты приема пищи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сушилки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табельные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столовая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медицинский пункт</a:t>
            </a:r>
          </a:p>
          <a:p>
            <a:pPr marL="228600" indent="-228600">
              <a:buAutoNum type="arabicPeriod" startAt="4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Библиотека </a:t>
            </a:r>
          </a:p>
          <a:p>
            <a:pPr marL="228600" indent="-228600">
              <a:buAutoNum type="arabicPeriod" startAt="4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Тренажерный спортивный зал </a:t>
            </a:r>
          </a:p>
          <a:p>
            <a:pPr marL="228600" indent="-228600">
              <a:buAutoNum type="arabicPeriod" startAt="4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Территория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ландшафтный дизайн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парковка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велопарковка</a:t>
            </a:r>
          </a:p>
          <a:p>
            <a:pPr marL="228600" indent="-228600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/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68" y="2145247"/>
            <a:ext cx="502313" cy="492443"/>
          </a:xfrm>
          <a:prstGeom prst="rect">
            <a:avLst/>
          </a:prstGeom>
          <a:noFill/>
        </p:spPr>
        <p:txBody>
          <a:bodyPr wrap="square" lIns="121917" tIns="0" rIns="121917" bIns="0" rtlCol="0" anchor="ctr">
            <a:spAutoFit/>
          </a:bodyPr>
          <a:lstStyle/>
          <a:p>
            <a:endParaRPr lang="en-US" altLang="ko-KR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5059" y="2076203"/>
            <a:ext cx="36602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Материально-техническое</a:t>
            </a:r>
          </a:p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обеспечение 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67337" y="4323403"/>
            <a:ext cx="39104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Технологии 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1" y="4577814"/>
            <a:ext cx="3766782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Технологические изменения в производственном процессе</a:t>
            </a:r>
          </a:p>
          <a:p>
            <a:pPr marL="342900" indent="-342900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65056" y="2518828"/>
            <a:ext cx="39021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Tx/>
              <a:buAutoNum type="arabicPeriod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Современный инструмент и спецтехника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Склад, технологии маркировки и считывания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Спецодежда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Система доступа</a:t>
            </a:r>
          </a:p>
          <a:p>
            <a:pPr marL="228600" indent="-228600">
              <a:buAutoNum type="arabicPeriod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75708" y="4091390"/>
            <a:ext cx="54953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HR </a:t>
            </a:r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процессы:</a:t>
            </a:r>
          </a:p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Мотивация. Развитие. Продвижние.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60394" y="4681183"/>
            <a:ext cx="3711427" cy="19993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Современные технологии в обучении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«Час знаний»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Награды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Бонусный пакет и КСП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Интерактивная доска почета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Электронный кадровый документооборот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Рекрутинг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Наставничество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Карьерный навигатор</a:t>
            </a:r>
          </a:p>
          <a:p>
            <a:pPr marL="228600" indent="-228600"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Модернизированный технический класс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763" y="2076203"/>
            <a:ext cx="391042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Современное пространство</a:t>
            </a:r>
          </a:p>
          <a:p>
            <a:r>
              <a:rPr lang="ru-RU" altLang="ko-KR" sz="1200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          (дизайн в соответствии с брендбуком)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2943" y="4136359"/>
            <a:ext cx="806187" cy="57451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7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ru-RU" altLang="ko-KR" sz="37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sz="3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4A0C87EA-2180-4A98-8480-9D6FC38F6B61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07360" y="138123"/>
            <a:ext cx="11884639" cy="120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altLang="ko-KR" sz="32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</a:rPr>
              <a:t>5 направлений </a:t>
            </a:r>
            <a:r>
              <a:rPr lang="ru-RU" altLang="ko-KR" sz="3200" b="1" dirty="0">
                <a:solidFill>
                  <a:schemeClr val="accent1">
                    <a:lumMod val="50000"/>
                  </a:schemeClr>
                </a:solidFill>
                <a:latin typeface="Verdana Pro Cond" pitchFamily="34" charset="0"/>
                <a:cs typeface="Arial" pitchFamily="34" charset="0"/>
              </a:rPr>
              <a:t> по повышению комфортности и привлекательности работы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16072" y="2091121"/>
            <a:ext cx="39104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>
                <a:solidFill>
                  <a:schemeClr val="accent1">
                    <a:lumMod val="75000"/>
                  </a:schemeClr>
                </a:solidFill>
                <a:latin typeface="Verdana Pro Cond" pitchFamily="34" charset="0"/>
                <a:cs typeface="Arial" pitchFamily="34" charset="0"/>
              </a:rPr>
              <a:t>Коммуникации</a:t>
            </a:r>
            <a:r>
              <a:rPr lang="ru-RU" altLang="ko-KR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67272" y="2614787"/>
            <a:ext cx="36928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Сервисный портал 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Информационные панели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Терминалы доступа к электронным кадровым сервисам</a:t>
            </a:r>
          </a:p>
          <a:p>
            <a:pPr marL="228600" indent="-228600">
              <a:buFont typeface="+mj-lt"/>
              <a:buAutoNum type="arabicPeriod"/>
            </a:pP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Коворкинг – зоны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54" name="Oval 5"/>
          <p:cNvSpPr/>
          <p:nvPr/>
        </p:nvSpPr>
        <p:spPr>
          <a:xfrm>
            <a:off x="9658630" y="1488778"/>
            <a:ext cx="598008" cy="56994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0</a:t>
            </a:r>
            <a:r>
              <a:rPr lang="ru-RU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3</a:t>
            </a:r>
            <a:endParaRPr lang="en-US" altLang="ko-KR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59" name="Oval 5"/>
          <p:cNvSpPr/>
          <p:nvPr/>
        </p:nvSpPr>
        <p:spPr>
          <a:xfrm>
            <a:off x="5483780" y="3605568"/>
            <a:ext cx="598008" cy="56994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0</a:t>
            </a:r>
            <a:r>
              <a:rPr lang="ru-RU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4</a:t>
            </a:r>
            <a:endParaRPr lang="en-US" altLang="ko-KR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3" name="Oval 5"/>
          <p:cNvSpPr/>
          <p:nvPr/>
        </p:nvSpPr>
        <p:spPr>
          <a:xfrm>
            <a:off x="1799420" y="1487507"/>
            <a:ext cx="596158" cy="5681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0</a:t>
            </a:r>
            <a:r>
              <a:rPr lang="ru-RU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1</a:t>
            </a:r>
            <a:endParaRPr lang="en-US" altLang="ko-KR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5" name="Oval 5"/>
          <p:cNvSpPr/>
          <p:nvPr/>
        </p:nvSpPr>
        <p:spPr>
          <a:xfrm>
            <a:off x="5471665" y="1487507"/>
            <a:ext cx="607046" cy="57855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0</a:t>
            </a:r>
            <a:r>
              <a:rPr lang="ru-RU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2</a:t>
            </a:r>
            <a:endParaRPr lang="en-US" altLang="ko-KR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66" name="Oval 5"/>
          <p:cNvSpPr/>
          <p:nvPr/>
        </p:nvSpPr>
        <p:spPr>
          <a:xfrm>
            <a:off x="9583617" y="3632863"/>
            <a:ext cx="595976" cy="56800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0</a:t>
            </a:r>
            <a:r>
              <a:rPr lang="ru-RU" altLang="ko-KR" sz="1600" b="1" dirty="0">
                <a:solidFill>
                  <a:schemeClr val="bg1"/>
                </a:solidFill>
                <a:latin typeface="Verdana Pro Cond" pitchFamily="34" charset="0"/>
                <a:cs typeface="Arial" pitchFamily="34" charset="0"/>
              </a:rPr>
              <a:t>5</a:t>
            </a:r>
            <a:endParaRPr lang="en-US" altLang="ko-KR" sz="1600" b="1" dirty="0">
              <a:solidFill>
                <a:schemeClr val="bg1"/>
              </a:solidFill>
              <a:latin typeface="Verdana Pro Cond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29739" y="2740815"/>
            <a:ext cx="39595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erdana Pro Cond" pitchFamily="34" charset="0"/>
              <a:cs typeface="Arial" pitchFamily="34" charset="0"/>
            </a:endParaRPr>
          </a:p>
          <a:p>
            <a:pPr marL="342900" indent="-342900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1228" y="1254642"/>
            <a:ext cx="3116615" cy="26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DF34B2-1657-440E-863E-29F3D2F01D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871" y="4077953"/>
            <a:ext cx="3094074" cy="236018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3A9592-23AD-4C90-8808-30FB216C00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493" y="4088449"/>
            <a:ext cx="3062177" cy="233950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888" y="2639115"/>
            <a:ext cx="6239435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22" y="415409"/>
            <a:ext cx="4963885" cy="879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0000"/>
              </a:lnSpc>
            </a:pP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Pro Cond" pitchFamily="34" charset="0"/>
                <a:cs typeface="Arial" pitchFamily="34" charset="0"/>
              </a:rPr>
              <a:t> </a:t>
            </a:r>
            <a:r>
              <a:rPr lang="ru-RU" altLang="ko-KR" sz="3200" b="1" dirty="0">
                <a:solidFill>
                  <a:schemeClr val="tx2"/>
                </a:solidFill>
                <a:latin typeface="Verdana Pro Cond" pitchFamily="34" charset="0"/>
                <a:cs typeface="Arial" pitchFamily="34" charset="0"/>
              </a:rPr>
              <a:t>Разработан дизайн   </a:t>
            </a: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производственных и бытовых  помещений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9655" y="1736388"/>
            <a:ext cx="473638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производственные цеха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раздевалки 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душевые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комнаты приема пищи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столовые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кабинеты </a:t>
            </a:r>
            <a:r>
              <a:rPr lang="ru-RU" altLang="ko-KR" sz="1600" b="1" dirty="0" err="1">
                <a:latin typeface="Verdana Pro Cond" pitchFamily="34" charset="0"/>
                <a:cs typeface="Arial" pitchFamily="34" charset="0"/>
              </a:rPr>
              <a:t>предрейсового</a:t>
            </a: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 инструктажа</a:t>
            </a:r>
          </a:p>
          <a:p>
            <a:pPr>
              <a:lnSpc>
                <a:spcPts val="2000"/>
              </a:lnSpc>
            </a:pPr>
            <a:r>
              <a:rPr lang="ru-RU" altLang="ko-KR" sz="1600" b="1" dirty="0">
                <a:latin typeface="Verdana Pro Cond" pitchFamily="34" charset="0"/>
                <a:cs typeface="Arial" pitchFamily="34" charset="0"/>
              </a:rPr>
              <a:t>медпункты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F02C79-10B0-49B3-97FB-37A6E22DF2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073" y="1265274"/>
            <a:ext cx="3169151" cy="2596134"/>
          </a:xfrm>
          <a:prstGeom prst="rect">
            <a:avLst/>
          </a:prstGeom>
        </p:spPr>
      </p:pic>
      <p:pic>
        <p:nvPicPr>
          <p:cNvPr id="25" name="Picture 2" descr="C:\Users\MaslovaKA\Desktop\Новая папка\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166" y="4104168"/>
            <a:ext cx="3328639" cy="2296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aslovaKA\Desktop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0" y="406400"/>
            <a:ext cx="3467100" cy="2692400"/>
          </a:xfrm>
          <a:prstGeom prst="rect">
            <a:avLst/>
          </a:prstGeom>
          <a:noFill/>
        </p:spPr>
      </p:pic>
      <p:pic>
        <p:nvPicPr>
          <p:cNvPr id="3" name="Picture 3" descr="C:\Users\MaslovaKA\Desktop\Новая папка\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452" y="3390901"/>
            <a:ext cx="3508047" cy="253296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600" y="3371850"/>
            <a:ext cx="3596824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tatskayagl\Desktop\кабинет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1" y="438150"/>
            <a:ext cx="3651250" cy="26924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4075" y="654050"/>
            <a:ext cx="3660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Verdana Pro Cond" pitchFamily="34" charset="0"/>
                <a:cs typeface="Arial" pitchFamily="34" charset="0"/>
              </a:rPr>
              <a:t>Кабинеты</a:t>
            </a:r>
            <a:r>
              <a:rPr lang="ru-RU" dirty="0">
                <a:solidFill>
                  <a:srgbClr val="000000"/>
                </a:solidFill>
                <a:latin typeface="Verdana Pro Cond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Verdana Pro Cond" pitchFamily="34" charset="0"/>
                <a:cs typeface="Arial" pitchFamily="34" charset="0"/>
              </a:rPr>
              <a:t>руководителей и  специалистов, конференц-залы и комнаты переговоров </a:t>
            </a:r>
            <a:endParaRPr lang="ru-RU" sz="1600" b="1" dirty="0"/>
          </a:p>
        </p:txBody>
      </p:sp>
      <p:pic>
        <p:nvPicPr>
          <p:cNvPr id="45058" name="Picture 2" descr="C:\Users\tatskayagl\Desktop\картинки\images (2).jpg"/>
          <p:cNvPicPr>
            <a:picLocks noChangeAspect="1" noChangeArrowheads="1"/>
          </p:cNvPicPr>
          <p:nvPr/>
        </p:nvPicPr>
        <p:blipFill>
          <a:blip r:embed="rId6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76201" y="2705101"/>
            <a:ext cx="4572000" cy="308133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787" y="3381153"/>
            <a:ext cx="3232722" cy="25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atskayagl\Desktop\картинки\images (4).jpg"/>
          <p:cNvPicPr>
            <a:picLocks noChangeAspect="1" noChangeArrowheads="1"/>
          </p:cNvPicPr>
          <p:nvPr/>
        </p:nvPicPr>
        <p:blipFill>
          <a:blip r:embed="rId2" cstate="print">
            <a:lum bright="81000" contrast="-82000"/>
          </a:blip>
          <a:srcRect/>
          <a:stretch>
            <a:fillRect/>
          </a:stretch>
        </p:blipFill>
        <p:spPr bwMode="auto">
          <a:xfrm>
            <a:off x="0" y="0"/>
            <a:ext cx="7099300" cy="6381750"/>
          </a:xfrm>
          <a:prstGeom prst="rect">
            <a:avLst/>
          </a:prstGeom>
          <a:noFill/>
        </p:spPr>
      </p:pic>
      <p:pic>
        <p:nvPicPr>
          <p:cNvPr id="2" name="Picture 5" descr="C:\Users\MaslovaKA\Desktop\Новая папка\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7718" y="609600"/>
            <a:ext cx="3169632" cy="2546350"/>
          </a:xfrm>
          <a:prstGeom prst="rect">
            <a:avLst/>
          </a:prstGeom>
          <a:noFill/>
        </p:spPr>
      </p:pic>
      <p:pic>
        <p:nvPicPr>
          <p:cNvPr id="5" name="Picture 2" descr="E:\Предприятие будущего\комната психологич разгрузки_Вологд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8551" y="3448050"/>
            <a:ext cx="3098800" cy="2641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3460750"/>
            <a:ext cx="29908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1065" y="666463"/>
            <a:ext cx="46255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Verdana Pro Cond" pitchFamily="34" charset="0"/>
                <a:cs typeface="Arial" pitchFamily="34" charset="0"/>
              </a:rPr>
              <a:t>Комнаты </a:t>
            </a:r>
            <a:r>
              <a:rPr lang="ru-RU" b="1" dirty="0">
                <a:solidFill>
                  <a:srgbClr val="000000"/>
                </a:solidFill>
                <a:latin typeface="Verdana Pro Cond" pitchFamily="34" charset="0"/>
                <a:cs typeface="Arial" pitchFamily="34" charset="0"/>
              </a:rPr>
              <a:t>приема пищи, фитнес зал  и комната психологической разгрузки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4C5807-1AFA-42CE-A40E-E7931C7EAF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51" y="615951"/>
            <a:ext cx="3060698" cy="2419350"/>
          </a:xfrm>
          <a:prstGeom prst="rect">
            <a:avLst/>
          </a:prstGeom>
        </p:spPr>
      </p:pic>
      <p:pic>
        <p:nvPicPr>
          <p:cNvPr id="11" name="Picture 3" descr="C:\Users\MaslovaKA\Desktop\Новая папка\Зал совещаний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239" y="2114270"/>
            <a:ext cx="26479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383</Words>
  <Application>Microsoft Office PowerPoint</Application>
  <PresentationFormat>Широкоэкранный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Verdana</vt:lpstr>
      <vt:lpstr>Verdana Pro Cond</vt:lpstr>
      <vt:lpstr>Verdana Pro SemiBold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Татьяна</cp:lastModifiedBy>
  <cp:revision>388</cp:revision>
  <dcterms:created xsi:type="dcterms:W3CDTF">2018-04-24T17:14:44Z</dcterms:created>
  <dcterms:modified xsi:type="dcterms:W3CDTF">2020-11-24T01:31:51Z</dcterms:modified>
</cp:coreProperties>
</file>