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70" r:id="rId4"/>
    <p:sldId id="291" r:id="rId5"/>
    <p:sldId id="292" r:id="rId6"/>
    <p:sldId id="286" r:id="rId7"/>
    <p:sldId id="276" r:id="rId8"/>
    <p:sldId id="277" r:id="rId9"/>
    <p:sldId id="272" r:id="rId10"/>
  </p:sldIdLst>
  <p:sldSz cx="10833100" cy="6089650"/>
  <p:notesSz cx="9904413" cy="6667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3524"/>
    <a:srgbClr val="F517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3" autoAdjust="0"/>
  </p:normalViewPr>
  <p:slideViewPr>
    <p:cSldViewPr>
      <p:cViewPr>
        <p:scale>
          <a:sx n="120" d="100"/>
          <a:sy n="120" d="100"/>
        </p:scale>
        <p:origin x="-702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1816" cy="333722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09696" y="1"/>
            <a:ext cx="4291815" cy="333722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r">
              <a:defRPr sz="1200"/>
            </a:lvl1pPr>
          </a:lstStyle>
          <a:p>
            <a:fld id="{1F22378A-4A7E-43CA-B72F-AF7E3EB7820A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28913" y="500063"/>
            <a:ext cx="4446587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62" tIns="45231" rIns="90462" bIns="452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9861" y="3166890"/>
            <a:ext cx="7924692" cy="3000027"/>
          </a:xfrm>
          <a:prstGeom prst="rect">
            <a:avLst/>
          </a:prstGeom>
        </p:spPr>
        <p:txBody>
          <a:bodyPr vert="horz" lIns="90462" tIns="45231" rIns="90462" bIns="452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33778"/>
            <a:ext cx="4291816" cy="331985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09696" y="6333778"/>
            <a:ext cx="4291815" cy="331985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r">
              <a:defRPr sz="1200"/>
            </a:lvl1pPr>
          </a:lstStyle>
          <a:p>
            <a:fld id="{DF229670-20A3-4849-AD2B-4788F2506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9670-20A3-4849-AD2B-4788F25068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9670-20A3-4849-AD2B-4788F25068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9670-20A3-4849-AD2B-4788F250682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2958" y="1887791"/>
            <a:ext cx="9213533" cy="12788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5917" y="3410204"/>
            <a:ext cx="7587615" cy="1522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5DDA-4D43-41FA-AF9A-2662A155C21A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E352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58595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BC0F-3E09-4ACF-B465-6443AF776091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5114" y="1754236"/>
            <a:ext cx="4608195" cy="900430"/>
          </a:xfrm>
          <a:custGeom>
            <a:avLst/>
            <a:gdLst/>
            <a:ahLst/>
            <a:cxnLst/>
            <a:rect l="l" t="t" r="r" b="b"/>
            <a:pathLst>
              <a:path w="4608195" h="900430">
                <a:moveTo>
                  <a:pt x="88480" y="0"/>
                </a:moveTo>
                <a:lnTo>
                  <a:pt x="4519523" y="0"/>
                </a:lnTo>
                <a:lnTo>
                  <a:pt x="4553879" y="4413"/>
                </a:lnTo>
                <a:lnTo>
                  <a:pt x="4582013" y="16432"/>
                </a:lnTo>
                <a:lnTo>
                  <a:pt x="4601023" y="34220"/>
                </a:lnTo>
                <a:lnTo>
                  <a:pt x="4608004" y="55943"/>
                </a:lnTo>
                <a:lnTo>
                  <a:pt x="4608004" y="844054"/>
                </a:lnTo>
                <a:lnTo>
                  <a:pt x="4601023" y="865777"/>
                </a:lnTo>
                <a:lnTo>
                  <a:pt x="4582013" y="883565"/>
                </a:lnTo>
                <a:lnTo>
                  <a:pt x="4553879" y="895584"/>
                </a:lnTo>
                <a:lnTo>
                  <a:pt x="4519523" y="899998"/>
                </a:lnTo>
                <a:lnTo>
                  <a:pt x="88480" y="899998"/>
                </a:lnTo>
                <a:lnTo>
                  <a:pt x="54124" y="895584"/>
                </a:lnTo>
                <a:lnTo>
                  <a:pt x="25990" y="883565"/>
                </a:lnTo>
                <a:lnTo>
                  <a:pt x="6981" y="865777"/>
                </a:lnTo>
                <a:lnTo>
                  <a:pt x="0" y="844054"/>
                </a:lnTo>
                <a:lnTo>
                  <a:pt x="0" y="55943"/>
                </a:lnTo>
                <a:lnTo>
                  <a:pt x="6981" y="34220"/>
                </a:lnTo>
                <a:lnTo>
                  <a:pt x="25990" y="16432"/>
                </a:lnTo>
                <a:lnTo>
                  <a:pt x="54124" y="4413"/>
                </a:lnTo>
                <a:lnTo>
                  <a:pt x="88480" y="0"/>
                </a:lnTo>
                <a:close/>
              </a:path>
            </a:pathLst>
          </a:custGeom>
          <a:ln w="37376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45114" y="3257069"/>
            <a:ext cx="4608195" cy="1236980"/>
          </a:xfrm>
          <a:custGeom>
            <a:avLst/>
            <a:gdLst/>
            <a:ahLst/>
            <a:cxnLst/>
            <a:rect l="l" t="t" r="r" b="b"/>
            <a:pathLst>
              <a:path w="4608195" h="1236979">
                <a:moveTo>
                  <a:pt x="88480" y="0"/>
                </a:moveTo>
                <a:lnTo>
                  <a:pt x="4519523" y="0"/>
                </a:lnTo>
                <a:lnTo>
                  <a:pt x="4553879" y="6065"/>
                </a:lnTo>
                <a:lnTo>
                  <a:pt x="4582013" y="22580"/>
                </a:lnTo>
                <a:lnTo>
                  <a:pt x="4601023" y="47020"/>
                </a:lnTo>
                <a:lnTo>
                  <a:pt x="4608004" y="76860"/>
                </a:lnTo>
                <a:lnTo>
                  <a:pt x="4608004" y="1159687"/>
                </a:lnTo>
                <a:lnTo>
                  <a:pt x="4601023" y="1189528"/>
                </a:lnTo>
                <a:lnTo>
                  <a:pt x="4582013" y="1213967"/>
                </a:lnTo>
                <a:lnTo>
                  <a:pt x="4553879" y="1230482"/>
                </a:lnTo>
                <a:lnTo>
                  <a:pt x="4519523" y="1236548"/>
                </a:lnTo>
                <a:lnTo>
                  <a:pt x="88480" y="1236548"/>
                </a:lnTo>
                <a:lnTo>
                  <a:pt x="54124" y="1230482"/>
                </a:lnTo>
                <a:lnTo>
                  <a:pt x="25990" y="1213967"/>
                </a:lnTo>
                <a:lnTo>
                  <a:pt x="6981" y="1189528"/>
                </a:lnTo>
                <a:lnTo>
                  <a:pt x="0" y="1159687"/>
                </a:lnTo>
                <a:lnTo>
                  <a:pt x="0" y="76860"/>
                </a:lnTo>
                <a:lnTo>
                  <a:pt x="6981" y="47020"/>
                </a:lnTo>
                <a:lnTo>
                  <a:pt x="25990" y="22580"/>
                </a:lnTo>
                <a:lnTo>
                  <a:pt x="54124" y="6065"/>
                </a:lnTo>
                <a:lnTo>
                  <a:pt x="88480" y="0"/>
                </a:lnTo>
                <a:close/>
              </a:path>
            </a:pathLst>
          </a:custGeom>
          <a:ln w="38100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521223" y="1754236"/>
            <a:ext cx="4608195" cy="900430"/>
          </a:xfrm>
          <a:custGeom>
            <a:avLst/>
            <a:gdLst/>
            <a:ahLst/>
            <a:cxnLst/>
            <a:rect l="l" t="t" r="r" b="b"/>
            <a:pathLst>
              <a:path w="4608195" h="900430">
                <a:moveTo>
                  <a:pt x="88480" y="0"/>
                </a:moveTo>
                <a:lnTo>
                  <a:pt x="4519523" y="0"/>
                </a:lnTo>
                <a:lnTo>
                  <a:pt x="4553879" y="4413"/>
                </a:lnTo>
                <a:lnTo>
                  <a:pt x="4582013" y="16432"/>
                </a:lnTo>
                <a:lnTo>
                  <a:pt x="4601023" y="34220"/>
                </a:lnTo>
                <a:lnTo>
                  <a:pt x="4608004" y="55943"/>
                </a:lnTo>
                <a:lnTo>
                  <a:pt x="4608004" y="844054"/>
                </a:lnTo>
                <a:lnTo>
                  <a:pt x="4601023" y="865777"/>
                </a:lnTo>
                <a:lnTo>
                  <a:pt x="4582013" y="883565"/>
                </a:lnTo>
                <a:lnTo>
                  <a:pt x="4553879" y="895584"/>
                </a:lnTo>
                <a:lnTo>
                  <a:pt x="4519523" y="899998"/>
                </a:lnTo>
                <a:lnTo>
                  <a:pt x="88480" y="899998"/>
                </a:lnTo>
                <a:lnTo>
                  <a:pt x="54124" y="895584"/>
                </a:lnTo>
                <a:lnTo>
                  <a:pt x="25990" y="883565"/>
                </a:lnTo>
                <a:lnTo>
                  <a:pt x="6981" y="865777"/>
                </a:lnTo>
                <a:lnTo>
                  <a:pt x="0" y="844054"/>
                </a:lnTo>
                <a:lnTo>
                  <a:pt x="0" y="55943"/>
                </a:lnTo>
                <a:lnTo>
                  <a:pt x="6981" y="34220"/>
                </a:lnTo>
                <a:lnTo>
                  <a:pt x="25990" y="16432"/>
                </a:lnTo>
                <a:lnTo>
                  <a:pt x="54124" y="4413"/>
                </a:lnTo>
                <a:lnTo>
                  <a:pt x="88480" y="0"/>
                </a:lnTo>
                <a:close/>
              </a:path>
            </a:pathLst>
          </a:custGeom>
          <a:ln w="37376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521223" y="3257069"/>
            <a:ext cx="4608195" cy="900430"/>
          </a:xfrm>
          <a:custGeom>
            <a:avLst/>
            <a:gdLst/>
            <a:ahLst/>
            <a:cxnLst/>
            <a:rect l="l" t="t" r="r" b="b"/>
            <a:pathLst>
              <a:path w="4608195" h="900429">
                <a:moveTo>
                  <a:pt x="88480" y="0"/>
                </a:moveTo>
                <a:lnTo>
                  <a:pt x="4519523" y="0"/>
                </a:lnTo>
                <a:lnTo>
                  <a:pt x="4553879" y="4413"/>
                </a:lnTo>
                <a:lnTo>
                  <a:pt x="4582013" y="16432"/>
                </a:lnTo>
                <a:lnTo>
                  <a:pt x="4601023" y="34220"/>
                </a:lnTo>
                <a:lnTo>
                  <a:pt x="4608004" y="55943"/>
                </a:lnTo>
                <a:lnTo>
                  <a:pt x="4608004" y="844054"/>
                </a:lnTo>
                <a:lnTo>
                  <a:pt x="4601023" y="865777"/>
                </a:lnTo>
                <a:lnTo>
                  <a:pt x="4582013" y="883565"/>
                </a:lnTo>
                <a:lnTo>
                  <a:pt x="4553879" y="895584"/>
                </a:lnTo>
                <a:lnTo>
                  <a:pt x="4519523" y="899998"/>
                </a:lnTo>
                <a:lnTo>
                  <a:pt x="88480" y="899998"/>
                </a:lnTo>
                <a:lnTo>
                  <a:pt x="54124" y="895584"/>
                </a:lnTo>
                <a:lnTo>
                  <a:pt x="25990" y="883565"/>
                </a:lnTo>
                <a:lnTo>
                  <a:pt x="6981" y="865777"/>
                </a:lnTo>
                <a:lnTo>
                  <a:pt x="0" y="844054"/>
                </a:lnTo>
                <a:lnTo>
                  <a:pt x="0" y="55943"/>
                </a:lnTo>
                <a:lnTo>
                  <a:pt x="6981" y="34220"/>
                </a:lnTo>
                <a:lnTo>
                  <a:pt x="25990" y="16432"/>
                </a:lnTo>
                <a:lnTo>
                  <a:pt x="54124" y="4413"/>
                </a:lnTo>
                <a:lnTo>
                  <a:pt x="88480" y="0"/>
                </a:lnTo>
                <a:close/>
              </a:path>
            </a:pathLst>
          </a:custGeom>
          <a:ln w="37376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28762" y="1361325"/>
            <a:ext cx="593090" cy="619125"/>
          </a:xfrm>
          <a:custGeom>
            <a:avLst/>
            <a:gdLst/>
            <a:ahLst/>
            <a:cxnLst/>
            <a:rect l="l" t="t" r="r" b="b"/>
            <a:pathLst>
              <a:path w="593090" h="619125">
                <a:moveTo>
                  <a:pt x="0" y="0"/>
                </a:moveTo>
                <a:lnTo>
                  <a:pt x="592937" y="0"/>
                </a:lnTo>
                <a:lnTo>
                  <a:pt x="592937" y="619125"/>
                </a:lnTo>
                <a:lnTo>
                  <a:pt x="0" y="6191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08536" y="1595298"/>
            <a:ext cx="237709" cy="237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607532" y="1493922"/>
            <a:ext cx="440690" cy="440690"/>
          </a:xfrm>
          <a:custGeom>
            <a:avLst/>
            <a:gdLst/>
            <a:ahLst/>
            <a:cxnLst/>
            <a:rect l="l" t="t" r="r" b="b"/>
            <a:pathLst>
              <a:path w="440690" h="440689">
                <a:moveTo>
                  <a:pt x="172247" y="376618"/>
                </a:moveTo>
                <a:lnTo>
                  <a:pt x="129387" y="376618"/>
                </a:lnTo>
                <a:lnTo>
                  <a:pt x="140006" y="382327"/>
                </a:lnTo>
                <a:lnTo>
                  <a:pt x="150952" y="387296"/>
                </a:lnTo>
                <a:lnTo>
                  <a:pt x="162202" y="391516"/>
                </a:lnTo>
                <a:lnTo>
                  <a:pt x="173736" y="394982"/>
                </a:lnTo>
                <a:lnTo>
                  <a:pt x="173736" y="436486"/>
                </a:lnTo>
                <a:lnTo>
                  <a:pt x="177584" y="440334"/>
                </a:lnTo>
                <a:lnTo>
                  <a:pt x="262763" y="440334"/>
                </a:lnTo>
                <a:lnTo>
                  <a:pt x="266611" y="436486"/>
                </a:lnTo>
                <a:lnTo>
                  <a:pt x="266611" y="423138"/>
                </a:lnTo>
                <a:lnTo>
                  <a:pt x="190931" y="423138"/>
                </a:lnTo>
                <a:lnTo>
                  <a:pt x="190901" y="384162"/>
                </a:lnTo>
                <a:lnTo>
                  <a:pt x="188137" y="380707"/>
                </a:lnTo>
                <a:lnTo>
                  <a:pt x="184213" y="379844"/>
                </a:lnTo>
                <a:lnTo>
                  <a:pt x="172247" y="376618"/>
                </a:lnTo>
                <a:close/>
              </a:path>
              <a:path w="440690" h="440689">
                <a:moveTo>
                  <a:pt x="310959" y="356260"/>
                </a:moveTo>
                <a:lnTo>
                  <a:pt x="269644" y="376134"/>
                </a:lnTo>
                <a:lnTo>
                  <a:pt x="252209" y="380669"/>
                </a:lnTo>
                <a:lnTo>
                  <a:pt x="249415" y="384162"/>
                </a:lnTo>
                <a:lnTo>
                  <a:pt x="249415" y="423138"/>
                </a:lnTo>
                <a:lnTo>
                  <a:pt x="266611" y="423138"/>
                </a:lnTo>
                <a:lnTo>
                  <a:pt x="266611" y="394931"/>
                </a:lnTo>
                <a:lnTo>
                  <a:pt x="278120" y="391456"/>
                </a:lnTo>
                <a:lnTo>
                  <a:pt x="289350" y="387227"/>
                </a:lnTo>
                <a:lnTo>
                  <a:pt x="300276" y="382253"/>
                </a:lnTo>
                <a:lnTo>
                  <a:pt x="310870" y="376542"/>
                </a:lnTo>
                <a:lnTo>
                  <a:pt x="335194" y="376542"/>
                </a:lnTo>
                <a:lnTo>
                  <a:pt x="315417" y="356755"/>
                </a:lnTo>
                <a:lnTo>
                  <a:pt x="310959" y="356260"/>
                </a:lnTo>
                <a:close/>
              </a:path>
              <a:path w="440690" h="440689">
                <a:moveTo>
                  <a:pt x="335194" y="376542"/>
                </a:moveTo>
                <a:lnTo>
                  <a:pt x="310870" y="376542"/>
                </a:lnTo>
                <a:lnTo>
                  <a:pt x="340296" y="405955"/>
                </a:lnTo>
                <a:lnTo>
                  <a:pt x="345744" y="405955"/>
                </a:lnTo>
                <a:lnTo>
                  <a:pt x="367334" y="384365"/>
                </a:lnTo>
                <a:lnTo>
                  <a:pt x="343014" y="384365"/>
                </a:lnTo>
                <a:lnTo>
                  <a:pt x="335194" y="376542"/>
                </a:lnTo>
                <a:close/>
              </a:path>
              <a:path w="440690" h="440689">
                <a:moveTo>
                  <a:pt x="99606" y="35204"/>
                </a:moveTo>
                <a:lnTo>
                  <a:pt x="95046" y="35204"/>
                </a:lnTo>
                <a:lnTo>
                  <a:pt x="92862" y="36106"/>
                </a:lnTo>
                <a:lnTo>
                  <a:pt x="36118" y="92849"/>
                </a:lnTo>
                <a:lnTo>
                  <a:pt x="35204" y="95034"/>
                </a:lnTo>
                <a:lnTo>
                  <a:pt x="35204" y="99606"/>
                </a:lnTo>
                <a:lnTo>
                  <a:pt x="36118" y="101790"/>
                </a:lnTo>
                <a:lnTo>
                  <a:pt x="63703" y="129374"/>
                </a:lnTo>
                <a:lnTo>
                  <a:pt x="63716" y="129603"/>
                </a:lnTo>
                <a:lnTo>
                  <a:pt x="58036" y="140167"/>
                </a:lnTo>
                <a:lnTo>
                  <a:pt x="53084" y="151058"/>
                </a:lnTo>
                <a:lnTo>
                  <a:pt x="48873" y="162252"/>
                </a:lnTo>
                <a:lnTo>
                  <a:pt x="45415" y="173723"/>
                </a:lnTo>
                <a:lnTo>
                  <a:pt x="3848" y="173723"/>
                </a:lnTo>
                <a:lnTo>
                  <a:pt x="0" y="177571"/>
                </a:lnTo>
                <a:lnTo>
                  <a:pt x="0" y="262763"/>
                </a:lnTo>
                <a:lnTo>
                  <a:pt x="3848" y="266611"/>
                </a:lnTo>
                <a:lnTo>
                  <a:pt x="45351" y="266611"/>
                </a:lnTo>
                <a:lnTo>
                  <a:pt x="48817" y="278137"/>
                </a:lnTo>
                <a:lnTo>
                  <a:pt x="53038" y="289383"/>
                </a:lnTo>
                <a:lnTo>
                  <a:pt x="58006" y="300327"/>
                </a:lnTo>
                <a:lnTo>
                  <a:pt x="63640" y="310807"/>
                </a:lnTo>
                <a:lnTo>
                  <a:pt x="63614" y="311048"/>
                </a:lnTo>
                <a:lnTo>
                  <a:pt x="36118" y="338543"/>
                </a:lnTo>
                <a:lnTo>
                  <a:pt x="35204" y="340728"/>
                </a:lnTo>
                <a:lnTo>
                  <a:pt x="35204" y="345287"/>
                </a:lnTo>
                <a:lnTo>
                  <a:pt x="36118" y="347472"/>
                </a:lnTo>
                <a:lnTo>
                  <a:pt x="92862" y="404215"/>
                </a:lnTo>
                <a:lnTo>
                  <a:pt x="95046" y="405130"/>
                </a:lnTo>
                <a:lnTo>
                  <a:pt x="99606" y="405130"/>
                </a:lnTo>
                <a:lnTo>
                  <a:pt x="101790" y="404215"/>
                </a:lnTo>
                <a:lnTo>
                  <a:pt x="121640" y="384365"/>
                </a:lnTo>
                <a:lnTo>
                  <a:pt x="97332" y="384365"/>
                </a:lnTo>
                <a:lnTo>
                  <a:pt x="55968" y="343001"/>
                </a:lnTo>
                <a:lnTo>
                  <a:pt x="83489" y="315480"/>
                </a:lnTo>
                <a:lnTo>
                  <a:pt x="83985" y="311048"/>
                </a:lnTo>
                <a:lnTo>
                  <a:pt x="81765" y="307517"/>
                </a:lnTo>
                <a:lnTo>
                  <a:pt x="74783" y="295368"/>
                </a:lnTo>
                <a:lnTo>
                  <a:pt x="68901" y="282724"/>
                </a:lnTo>
                <a:lnTo>
                  <a:pt x="64135" y="269627"/>
                </a:lnTo>
                <a:lnTo>
                  <a:pt x="60502" y="256120"/>
                </a:lnTo>
                <a:lnTo>
                  <a:pt x="59626" y="252196"/>
                </a:lnTo>
                <a:lnTo>
                  <a:pt x="56134" y="249402"/>
                </a:lnTo>
                <a:lnTo>
                  <a:pt x="17208" y="249402"/>
                </a:lnTo>
                <a:lnTo>
                  <a:pt x="17208" y="190919"/>
                </a:lnTo>
                <a:lnTo>
                  <a:pt x="56172" y="190919"/>
                </a:lnTo>
                <a:lnTo>
                  <a:pt x="59664" y="188137"/>
                </a:lnTo>
                <a:lnTo>
                  <a:pt x="74905" y="144926"/>
                </a:lnTo>
                <a:lnTo>
                  <a:pt x="84074" y="129374"/>
                </a:lnTo>
                <a:lnTo>
                  <a:pt x="83578" y="124917"/>
                </a:lnTo>
                <a:lnTo>
                  <a:pt x="55968" y="97320"/>
                </a:lnTo>
                <a:lnTo>
                  <a:pt x="97332" y="55956"/>
                </a:lnTo>
                <a:lnTo>
                  <a:pt x="121640" y="55956"/>
                </a:lnTo>
                <a:lnTo>
                  <a:pt x="101790" y="36106"/>
                </a:lnTo>
                <a:lnTo>
                  <a:pt x="99606" y="35204"/>
                </a:lnTo>
                <a:close/>
              </a:path>
              <a:path w="440690" h="440689">
                <a:moveTo>
                  <a:pt x="129286" y="356349"/>
                </a:moveTo>
                <a:lnTo>
                  <a:pt x="124853" y="356844"/>
                </a:lnTo>
                <a:lnTo>
                  <a:pt x="97332" y="384365"/>
                </a:lnTo>
                <a:lnTo>
                  <a:pt x="121640" y="384365"/>
                </a:lnTo>
                <a:lnTo>
                  <a:pt x="129387" y="376618"/>
                </a:lnTo>
                <a:lnTo>
                  <a:pt x="172247" y="376618"/>
                </a:lnTo>
                <a:lnTo>
                  <a:pt x="170674" y="376194"/>
                </a:lnTo>
                <a:lnTo>
                  <a:pt x="157541" y="371409"/>
                </a:lnTo>
                <a:lnTo>
                  <a:pt x="144863" y="365508"/>
                </a:lnTo>
                <a:lnTo>
                  <a:pt x="132689" y="358508"/>
                </a:lnTo>
                <a:lnTo>
                  <a:pt x="129286" y="356349"/>
                </a:lnTo>
                <a:close/>
              </a:path>
              <a:path w="440690" h="440689">
                <a:moveTo>
                  <a:pt x="367347" y="55968"/>
                </a:moveTo>
                <a:lnTo>
                  <a:pt x="343014" y="55968"/>
                </a:lnTo>
                <a:lnTo>
                  <a:pt x="384365" y="97320"/>
                </a:lnTo>
                <a:lnTo>
                  <a:pt x="356628" y="125056"/>
                </a:lnTo>
                <a:lnTo>
                  <a:pt x="356147" y="129374"/>
                </a:lnTo>
                <a:lnTo>
                  <a:pt x="356198" y="129603"/>
                </a:lnTo>
                <a:lnTo>
                  <a:pt x="358292" y="132892"/>
                </a:lnTo>
                <a:lnTo>
                  <a:pt x="365270" y="145030"/>
                </a:lnTo>
                <a:lnTo>
                  <a:pt x="371159" y="157657"/>
                </a:lnTo>
                <a:lnTo>
                  <a:pt x="375935" y="170733"/>
                </a:lnTo>
                <a:lnTo>
                  <a:pt x="379577" y="184213"/>
                </a:lnTo>
                <a:lnTo>
                  <a:pt x="380466" y="188137"/>
                </a:lnTo>
                <a:lnTo>
                  <a:pt x="383946" y="190919"/>
                </a:lnTo>
                <a:lnTo>
                  <a:pt x="423138" y="190919"/>
                </a:lnTo>
                <a:lnTo>
                  <a:pt x="423138" y="249402"/>
                </a:lnTo>
                <a:lnTo>
                  <a:pt x="383997" y="249402"/>
                </a:lnTo>
                <a:lnTo>
                  <a:pt x="380504" y="252196"/>
                </a:lnTo>
                <a:lnTo>
                  <a:pt x="365283" y="295472"/>
                </a:lnTo>
                <a:lnTo>
                  <a:pt x="356294" y="310807"/>
                </a:lnTo>
                <a:lnTo>
                  <a:pt x="356236" y="311048"/>
                </a:lnTo>
                <a:lnTo>
                  <a:pt x="356717" y="315353"/>
                </a:lnTo>
                <a:lnTo>
                  <a:pt x="384378" y="343001"/>
                </a:lnTo>
                <a:lnTo>
                  <a:pt x="343014" y="384365"/>
                </a:lnTo>
                <a:lnTo>
                  <a:pt x="367334" y="384365"/>
                </a:lnTo>
                <a:lnTo>
                  <a:pt x="404228" y="347472"/>
                </a:lnTo>
                <a:lnTo>
                  <a:pt x="405130" y="345287"/>
                </a:lnTo>
                <a:lnTo>
                  <a:pt x="405130" y="340728"/>
                </a:lnTo>
                <a:lnTo>
                  <a:pt x="404228" y="338543"/>
                </a:lnTo>
                <a:lnTo>
                  <a:pt x="376491" y="310807"/>
                </a:lnTo>
                <a:lnTo>
                  <a:pt x="382174" y="300218"/>
                </a:lnTo>
                <a:lnTo>
                  <a:pt x="387121" y="289309"/>
                </a:lnTo>
                <a:lnTo>
                  <a:pt x="391325" y="278099"/>
                </a:lnTo>
                <a:lnTo>
                  <a:pt x="394779" y="266611"/>
                </a:lnTo>
                <a:lnTo>
                  <a:pt x="436499" y="266611"/>
                </a:lnTo>
                <a:lnTo>
                  <a:pt x="440347" y="262763"/>
                </a:lnTo>
                <a:lnTo>
                  <a:pt x="440347" y="177571"/>
                </a:lnTo>
                <a:lnTo>
                  <a:pt x="436499" y="173723"/>
                </a:lnTo>
                <a:lnTo>
                  <a:pt x="394716" y="173723"/>
                </a:lnTo>
                <a:lnTo>
                  <a:pt x="391243" y="162214"/>
                </a:lnTo>
                <a:lnTo>
                  <a:pt x="387012" y="150983"/>
                </a:lnTo>
                <a:lnTo>
                  <a:pt x="382036" y="140058"/>
                </a:lnTo>
                <a:lnTo>
                  <a:pt x="376415" y="129603"/>
                </a:lnTo>
                <a:lnTo>
                  <a:pt x="404228" y="101790"/>
                </a:lnTo>
                <a:lnTo>
                  <a:pt x="405130" y="99606"/>
                </a:lnTo>
                <a:lnTo>
                  <a:pt x="405130" y="95034"/>
                </a:lnTo>
                <a:lnTo>
                  <a:pt x="404228" y="92849"/>
                </a:lnTo>
                <a:lnTo>
                  <a:pt x="367347" y="55968"/>
                </a:lnTo>
                <a:close/>
              </a:path>
              <a:path w="440690" h="440689">
                <a:moveTo>
                  <a:pt x="266611" y="17195"/>
                </a:moveTo>
                <a:lnTo>
                  <a:pt x="249415" y="17195"/>
                </a:lnTo>
                <a:lnTo>
                  <a:pt x="249415" y="56388"/>
                </a:lnTo>
                <a:lnTo>
                  <a:pt x="252209" y="59867"/>
                </a:lnTo>
                <a:lnTo>
                  <a:pt x="256133" y="60756"/>
                </a:lnTo>
                <a:lnTo>
                  <a:pt x="269608" y="64404"/>
                </a:lnTo>
                <a:lnTo>
                  <a:pt x="282682" y="69180"/>
                </a:lnTo>
                <a:lnTo>
                  <a:pt x="295309" y="75065"/>
                </a:lnTo>
                <a:lnTo>
                  <a:pt x="307441" y="82042"/>
                </a:lnTo>
                <a:lnTo>
                  <a:pt x="310845" y="84201"/>
                </a:lnTo>
                <a:lnTo>
                  <a:pt x="315277" y="83705"/>
                </a:lnTo>
                <a:lnTo>
                  <a:pt x="335051" y="63931"/>
                </a:lnTo>
                <a:lnTo>
                  <a:pt x="310730" y="63931"/>
                </a:lnTo>
                <a:lnTo>
                  <a:pt x="300167" y="58244"/>
                </a:lnTo>
                <a:lnTo>
                  <a:pt x="289275" y="53289"/>
                </a:lnTo>
                <a:lnTo>
                  <a:pt x="278082" y="49076"/>
                </a:lnTo>
                <a:lnTo>
                  <a:pt x="266611" y="45618"/>
                </a:lnTo>
                <a:lnTo>
                  <a:pt x="266611" y="17195"/>
                </a:lnTo>
                <a:close/>
              </a:path>
              <a:path w="440690" h="440689">
                <a:moveTo>
                  <a:pt x="121640" y="55956"/>
                </a:moveTo>
                <a:lnTo>
                  <a:pt x="97332" y="55956"/>
                </a:lnTo>
                <a:lnTo>
                  <a:pt x="124980" y="83616"/>
                </a:lnTo>
                <a:lnTo>
                  <a:pt x="129413" y="84112"/>
                </a:lnTo>
                <a:lnTo>
                  <a:pt x="132816" y="81965"/>
                </a:lnTo>
                <a:lnTo>
                  <a:pt x="144967" y="74991"/>
                </a:lnTo>
                <a:lnTo>
                  <a:pt x="157614" y="69111"/>
                </a:lnTo>
                <a:lnTo>
                  <a:pt x="170712" y="64343"/>
                </a:lnTo>
                <a:lnTo>
                  <a:pt x="172571" y="63842"/>
                </a:lnTo>
                <a:lnTo>
                  <a:pt x="129527" y="63842"/>
                </a:lnTo>
                <a:lnTo>
                  <a:pt x="121640" y="55956"/>
                </a:lnTo>
                <a:close/>
              </a:path>
              <a:path w="440690" h="440689">
                <a:moveTo>
                  <a:pt x="345300" y="35204"/>
                </a:moveTo>
                <a:lnTo>
                  <a:pt x="340728" y="35204"/>
                </a:lnTo>
                <a:lnTo>
                  <a:pt x="338543" y="36106"/>
                </a:lnTo>
                <a:lnTo>
                  <a:pt x="310730" y="63931"/>
                </a:lnTo>
                <a:lnTo>
                  <a:pt x="335051" y="63931"/>
                </a:lnTo>
                <a:lnTo>
                  <a:pt x="343014" y="55968"/>
                </a:lnTo>
                <a:lnTo>
                  <a:pt x="367347" y="55968"/>
                </a:lnTo>
                <a:lnTo>
                  <a:pt x="347484" y="36106"/>
                </a:lnTo>
                <a:lnTo>
                  <a:pt x="345300" y="35204"/>
                </a:lnTo>
                <a:close/>
              </a:path>
              <a:path w="440690" h="440689">
                <a:moveTo>
                  <a:pt x="262763" y="0"/>
                </a:moveTo>
                <a:lnTo>
                  <a:pt x="177584" y="0"/>
                </a:lnTo>
                <a:lnTo>
                  <a:pt x="173736" y="3835"/>
                </a:lnTo>
                <a:lnTo>
                  <a:pt x="173736" y="45567"/>
                </a:lnTo>
                <a:lnTo>
                  <a:pt x="162240" y="49016"/>
                </a:lnTo>
                <a:lnTo>
                  <a:pt x="151026" y="53219"/>
                </a:lnTo>
                <a:lnTo>
                  <a:pt x="140115" y="58165"/>
                </a:lnTo>
                <a:lnTo>
                  <a:pt x="129527" y="63842"/>
                </a:lnTo>
                <a:lnTo>
                  <a:pt x="172571" y="63842"/>
                </a:lnTo>
                <a:lnTo>
                  <a:pt x="184213" y="60706"/>
                </a:lnTo>
                <a:lnTo>
                  <a:pt x="188137" y="59829"/>
                </a:lnTo>
                <a:lnTo>
                  <a:pt x="190891" y="56388"/>
                </a:lnTo>
                <a:lnTo>
                  <a:pt x="190931" y="17195"/>
                </a:lnTo>
                <a:lnTo>
                  <a:pt x="266611" y="17195"/>
                </a:lnTo>
                <a:lnTo>
                  <a:pt x="266611" y="3835"/>
                </a:lnTo>
                <a:lnTo>
                  <a:pt x="262763" y="0"/>
                </a:lnTo>
                <a:close/>
              </a:path>
            </a:pathLst>
          </a:custGeom>
          <a:solidFill>
            <a:srgbClr val="EE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607532" y="1493922"/>
            <a:ext cx="440690" cy="440690"/>
          </a:xfrm>
          <a:custGeom>
            <a:avLst/>
            <a:gdLst/>
            <a:ahLst/>
            <a:cxnLst/>
            <a:rect l="l" t="t" r="r" b="b"/>
            <a:pathLst>
              <a:path w="440690" h="440689">
                <a:moveTo>
                  <a:pt x="258013" y="440334"/>
                </a:moveTo>
                <a:lnTo>
                  <a:pt x="182333" y="440334"/>
                </a:lnTo>
                <a:lnTo>
                  <a:pt x="177584" y="440334"/>
                </a:lnTo>
                <a:lnTo>
                  <a:pt x="173736" y="436486"/>
                </a:lnTo>
                <a:lnTo>
                  <a:pt x="173736" y="431736"/>
                </a:lnTo>
                <a:lnTo>
                  <a:pt x="173736" y="394982"/>
                </a:lnTo>
                <a:lnTo>
                  <a:pt x="162202" y="391516"/>
                </a:lnTo>
                <a:lnTo>
                  <a:pt x="150952" y="387296"/>
                </a:lnTo>
                <a:lnTo>
                  <a:pt x="140006" y="382327"/>
                </a:lnTo>
                <a:lnTo>
                  <a:pt x="129387" y="376618"/>
                </a:lnTo>
                <a:lnTo>
                  <a:pt x="103403" y="402602"/>
                </a:lnTo>
                <a:lnTo>
                  <a:pt x="101790" y="404215"/>
                </a:lnTo>
                <a:lnTo>
                  <a:pt x="99606" y="405130"/>
                </a:lnTo>
                <a:lnTo>
                  <a:pt x="97332" y="405130"/>
                </a:lnTo>
                <a:lnTo>
                  <a:pt x="95046" y="405130"/>
                </a:lnTo>
                <a:lnTo>
                  <a:pt x="92862" y="404215"/>
                </a:lnTo>
                <a:lnTo>
                  <a:pt x="91249" y="402602"/>
                </a:lnTo>
                <a:lnTo>
                  <a:pt x="37731" y="349084"/>
                </a:lnTo>
                <a:lnTo>
                  <a:pt x="36118" y="347472"/>
                </a:lnTo>
                <a:lnTo>
                  <a:pt x="35204" y="345287"/>
                </a:lnTo>
                <a:lnTo>
                  <a:pt x="35204" y="343001"/>
                </a:lnTo>
                <a:lnTo>
                  <a:pt x="35204" y="340728"/>
                </a:lnTo>
                <a:lnTo>
                  <a:pt x="36118" y="338543"/>
                </a:lnTo>
                <a:lnTo>
                  <a:pt x="37731" y="336931"/>
                </a:lnTo>
                <a:lnTo>
                  <a:pt x="63715" y="310946"/>
                </a:lnTo>
                <a:lnTo>
                  <a:pt x="58006" y="300327"/>
                </a:lnTo>
                <a:lnTo>
                  <a:pt x="53038" y="289383"/>
                </a:lnTo>
                <a:lnTo>
                  <a:pt x="48817" y="278137"/>
                </a:lnTo>
                <a:lnTo>
                  <a:pt x="45351" y="266611"/>
                </a:lnTo>
                <a:lnTo>
                  <a:pt x="8597" y="266611"/>
                </a:lnTo>
                <a:lnTo>
                  <a:pt x="3848" y="266611"/>
                </a:lnTo>
                <a:lnTo>
                  <a:pt x="0" y="262763"/>
                </a:lnTo>
                <a:lnTo>
                  <a:pt x="0" y="258000"/>
                </a:lnTo>
                <a:lnTo>
                  <a:pt x="0" y="182321"/>
                </a:lnTo>
                <a:lnTo>
                  <a:pt x="0" y="177571"/>
                </a:lnTo>
                <a:lnTo>
                  <a:pt x="3848" y="173723"/>
                </a:lnTo>
                <a:lnTo>
                  <a:pt x="8597" y="173723"/>
                </a:lnTo>
                <a:lnTo>
                  <a:pt x="45415" y="173723"/>
                </a:lnTo>
                <a:lnTo>
                  <a:pt x="48884" y="162214"/>
                </a:lnTo>
                <a:lnTo>
                  <a:pt x="53112" y="150983"/>
                </a:lnTo>
                <a:lnTo>
                  <a:pt x="58086" y="140058"/>
                </a:lnTo>
                <a:lnTo>
                  <a:pt x="63792" y="129463"/>
                </a:lnTo>
                <a:lnTo>
                  <a:pt x="37731" y="103403"/>
                </a:lnTo>
                <a:lnTo>
                  <a:pt x="36118" y="101790"/>
                </a:lnTo>
                <a:lnTo>
                  <a:pt x="35204" y="99606"/>
                </a:lnTo>
                <a:lnTo>
                  <a:pt x="35204" y="97320"/>
                </a:lnTo>
                <a:lnTo>
                  <a:pt x="35204" y="95034"/>
                </a:lnTo>
                <a:lnTo>
                  <a:pt x="36118" y="92849"/>
                </a:lnTo>
                <a:lnTo>
                  <a:pt x="37731" y="91236"/>
                </a:lnTo>
                <a:lnTo>
                  <a:pt x="91249" y="37719"/>
                </a:lnTo>
                <a:lnTo>
                  <a:pt x="92862" y="36106"/>
                </a:lnTo>
                <a:lnTo>
                  <a:pt x="95046" y="35204"/>
                </a:lnTo>
                <a:lnTo>
                  <a:pt x="97332" y="35204"/>
                </a:lnTo>
                <a:lnTo>
                  <a:pt x="99606" y="35204"/>
                </a:lnTo>
                <a:lnTo>
                  <a:pt x="101790" y="36106"/>
                </a:lnTo>
                <a:lnTo>
                  <a:pt x="103403" y="37719"/>
                </a:lnTo>
                <a:lnTo>
                  <a:pt x="129527" y="63842"/>
                </a:lnTo>
                <a:lnTo>
                  <a:pt x="140115" y="58165"/>
                </a:lnTo>
                <a:lnTo>
                  <a:pt x="151026" y="53219"/>
                </a:lnTo>
                <a:lnTo>
                  <a:pt x="162240" y="49016"/>
                </a:lnTo>
                <a:lnTo>
                  <a:pt x="173736" y="45567"/>
                </a:lnTo>
                <a:lnTo>
                  <a:pt x="173736" y="8597"/>
                </a:lnTo>
                <a:lnTo>
                  <a:pt x="173736" y="3835"/>
                </a:lnTo>
                <a:lnTo>
                  <a:pt x="177584" y="0"/>
                </a:lnTo>
                <a:lnTo>
                  <a:pt x="182333" y="0"/>
                </a:lnTo>
                <a:lnTo>
                  <a:pt x="258013" y="0"/>
                </a:lnTo>
                <a:lnTo>
                  <a:pt x="262763" y="0"/>
                </a:lnTo>
                <a:lnTo>
                  <a:pt x="266611" y="3835"/>
                </a:lnTo>
                <a:lnTo>
                  <a:pt x="266611" y="8597"/>
                </a:lnTo>
                <a:lnTo>
                  <a:pt x="266611" y="45618"/>
                </a:lnTo>
                <a:lnTo>
                  <a:pt x="278082" y="49076"/>
                </a:lnTo>
                <a:lnTo>
                  <a:pt x="289275" y="53289"/>
                </a:lnTo>
                <a:lnTo>
                  <a:pt x="300167" y="58244"/>
                </a:lnTo>
                <a:lnTo>
                  <a:pt x="310730" y="63931"/>
                </a:lnTo>
                <a:lnTo>
                  <a:pt x="336931" y="37719"/>
                </a:lnTo>
                <a:lnTo>
                  <a:pt x="338543" y="36106"/>
                </a:lnTo>
                <a:lnTo>
                  <a:pt x="340728" y="35204"/>
                </a:lnTo>
                <a:lnTo>
                  <a:pt x="343014" y="35204"/>
                </a:lnTo>
                <a:lnTo>
                  <a:pt x="345300" y="35204"/>
                </a:lnTo>
                <a:lnTo>
                  <a:pt x="347484" y="36106"/>
                </a:lnTo>
                <a:lnTo>
                  <a:pt x="349097" y="37719"/>
                </a:lnTo>
                <a:lnTo>
                  <a:pt x="402615" y="91236"/>
                </a:lnTo>
                <a:lnTo>
                  <a:pt x="404228" y="92849"/>
                </a:lnTo>
                <a:lnTo>
                  <a:pt x="405130" y="95034"/>
                </a:lnTo>
                <a:lnTo>
                  <a:pt x="405130" y="97320"/>
                </a:lnTo>
                <a:lnTo>
                  <a:pt x="405130" y="99606"/>
                </a:lnTo>
                <a:lnTo>
                  <a:pt x="404228" y="101790"/>
                </a:lnTo>
                <a:lnTo>
                  <a:pt x="402615" y="103403"/>
                </a:lnTo>
                <a:lnTo>
                  <a:pt x="376415" y="129603"/>
                </a:lnTo>
                <a:lnTo>
                  <a:pt x="382094" y="140167"/>
                </a:lnTo>
                <a:lnTo>
                  <a:pt x="387046" y="151058"/>
                </a:lnTo>
                <a:lnTo>
                  <a:pt x="391258" y="162252"/>
                </a:lnTo>
                <a:lnTo>
                  <a:pt x="394716" y="173723"/>
                </a:lnTo>
                <a:lnTo>
                  <a:pt x="431749" y="173723"/>
                </a:lnTo>
                <a:lnTo>
                  <a:pt x="436499" y="173723"/>
                </a:lnTo>
                <a:lnTo>
                  <a:pt x="440347" y="177571"/>
                </a:lnTo>
                <a:lnTo>
                  <a:pt x="440347" y="182321"/>
                </a:lnTo>
                <a:lnTo>
                  <a:pt x="440347" y="258000"/>
                </a:lnTo>
                <a:lnTo>
                  <a:pt x="440347" y="262763"/>
                </a:lnTo>
                <a:lnTo>
                  <a:pt x="436499" y="266611"/>
                </a:lnTo>
                <a:lnTo>
                  <a:pt x="431749" y="266611"/>
                </a:lnTo>
                <a:lnTo>
                  <a:pt x="394779" y="266611"/>
                </a:lnTo>
                <a:lnTo>
                  <a:pt x="391325" y="278099"/>
                </a:lnTo>
                <a:lnTo>
                  <a:pt x="387121" y="289309"/>
                </a:lnTo>
                <a:lnTo>
                  <a:pt x="382174" y="300218"/>
                </a:lnTo>
                <a:lnTo>
                  <a:pt x="376491" y="310807"/>
                </a:lnTo>
                <a:lnTo>
                  <a:pt x="402615" y="336931"/>
                </a:lnTo>
                <a:lnTo>
                  <a:pt x="404228" y="338543"/>
                </a:lnTo>
                <a:lnTo>
                  <a:pt x="405130" y="340728"/>
                </a:lnTo>
                <a:lnTo>
                  <a:pt x="405130" y="343001"/>
                </a:lnTo>
                <a:lnTo>
                  <a:pt x="405130" y="345287"/>
                </a:lnTo>
                <a:lnTo>
                  <a:pt x="404228" y="347472"/>
                </a:lnTo>
                <a:lnTo>
                  <a:pt x="402615" y="349084"/>
                </a:lnTo>
                <a:lnTo>
                  <a:pt x="349097" y="402602"/>
                </a:lnTo>
                <a:lnTo>
                  <a:pt x="345744" y="405955"/>
                </a:lnTo>
                <a:lnTo>
                  <a:pt x="340296" y="405955"/>
                </a:lnTo>
                <a:lnTo>
                  <a:pt x="336931" y="402602"/>
                </a:lnTo>
                <a:lnTo>
                  <a:pt x="310870" y="376542"/>
                </a:lnTo>
                <a:lnTo>
                  <a:pt x="300276" y="382253"/>
                </a:lnTo>
                <a:lnTo>
                  <a:pt x="289350" y="387227"/>
                </a:lnTo>
                <a:lnTo>
                  <a:pt x="278120" y="391456"/>
                </a:lnTo>
                <a:lnTo>
                  <a:pt x="266611" y="394931"/>
                </a:lnTo>
                <a:lnTo>
                  <a:pt x="266611" y="431736"/>
                </a:lnTo>
                <a:lnTo>
                  <a:pt x="266611" y="436486"/>
                </a:lnTo>
                <a:lnTo>
                  <a:pt x="262763" y="440334"/>
                </a:lnTo>
                <a:lnTo>
                  <a:pt x="258013" y="440334"/>
                </a:lnTo>
                <a:close/>
              </a:path>
            </a:pathLst>
          </a:custGeom>
          <a:ln w="14401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624740" y="1511118"/>
            <a:ext cx="406400" cy="406400"/>
          </a:xfrm>
          <a:custGeom>
            <a:avLst/>
            <a:gdLst/>
            <a:ahLst/>
            <a:cxnLst/>
            <a:rect l="l" t="t" r="r" b="b"/>
            <a:pathLst>
              <a:path w="406400" h="406400">
                <a:moveTo>
                  <a:pt x="173723" y="405942"/>
                </a:moveTo>
                <a:lnTo>
                  <a:pt x="232206" y="405942"/>
                </a:lnTo>
                <a:lnTo>
                  <a:pt x="232206" y="370992"/>
                </a:lnTo>
                <a:lnTo>
                  <a:pt x="232206" y="366966"/>
                </a:lnTo>
                <a:lnTo>
                  <a:pt x="235000" y="363473"/>
                </a:lnTo>
                <a:lnTo>
                  <a:pt x="238925" y="362597"/>
                </a:lnTo>
                <a:lnTo>
                  <a:pt x="252435" y="358938"/>
                </a:lnTo>
                <a:lnTo>
                  <a:pt x="265542" y="354144"/>
                </a:lnTo>
                <a:lnTo>
                  <a:pt x="278199" y="348233"/>
                </a:lnTo>
                <a:lnTo>
                  <a:pt x="290360" y="341223"/>
                </a:lnTo>
                <a:lnTo>
                  <a:pt x="293751" y="339064"/>
                </a:lnTo>
                <a:lnTo>
                  <a:pt x="298208" y="339559"/>
                </a:lnTo>
                <a:lnTo>
                  <a:pt x="301053" y="342404"/>
                </a:lnTo>
                <a:lnTo>
                  <a:pt x="325805" y="367169"/>
                </a:lnTo>
                <a:lnTo>
                  <a:pt x="367169" y="325805"/>
                </a:lnTo>
                <a:lnTo>
                  <a:pt x="342353" y="301002"/>
                </a:lnTo>
                <a:lnTo>
                  <a:pt x="339509" y="298157"/>
                </a:lnTo>
                <a:lnTo>
                  <a:pt x="339013" y="293725"/>
                </a:lnTo>
                <a:lnTo>
                  <a:pt x="341160" y="290321"/>
                </a:lnTo>
                <a:lnTo>
                  <a:pt x="348134" y="278172"/>
                </a:lnTo>
                <a:lnTo>
                  <a:pt x="354014" y="265528"/>
                </a:lnTo>
                <a:lnTo>
                  <a:pt x="358781" y="252431"/>
                </a:lnTo>
                <a:lnTo>
                  <a:pt x="362419" y="238925"/>
                </a:lnTo>
                <a:lnTo>
                  <a:pt x="363296" y="235000"/>
                </a:lnTo>
                <a:lnTo>
                  <a:pt x="366788" y="232206"/>
                </a:lnTo>
                <a:lnTo>
                  <a:pt x="370814" y="232206"/>
                </a:lnTo>
                <a:lnTo>
                  <a:pt x="405930" y="232206"/>
                </a:lnTo>
                <a:lnTo>
                  <a:pt x="405930" y="173723"/>
                </a:lnTo>
                <a:lnTo>
                  <a:pt x="370763" y="173723"/>
                </a:lnTo>
                <a:lnTo>
                  <a:pt x="366737" y="173723"/>
                </a:lnTo>
                <a:lnTo>
                  <a:pt x="363258" y="170941"/>
                </a:lnTo>
                <a:lnTo>
                  <a:pt x="348061" y="127834"/>
                </a:lnTo>
                <a:lnTo>
                  <a:pt x="338924" y="112306"/>
                </a:lnTo>
                <a:lnTo>
                  <a:pt x="339420" y="107861"/>
                </a:lnTo>
                <a:lnTo>
                  <a:pt x="342265" y="105016"/>
                </a:lnTo>
                <a:lnTo>
                  <a:pt x="367157" y="80124"/>
                </a:lnTo>
                <a:lnTo>
                  <a:pt x="325805" y="38773"/>
                </a:lnTo>
                <a:lnTo>
                  <a:pt x="300913" y="63665"/>
                </a:lnTo>
                <a:lnTo>
                  <a:pt x="298069" y="66509"/>
                </a:lnTo>
                <a:lnTo>
                  <a:pt x="293636" y="67005"/>
                </a:lnTo>
                <a:lnTo>
                  <a:pt x="290233" y="64846"/>
                </a:lnTo>
                <a:lnTo>
                  <a:pt x="278101" y="57869"/>
                </a:lnTo>
                <a:lnTo>
                  <a:pt x="265474" y="51984"/>
                </a:lnTo>
                <a:lnTo>
                  <a:pt x="252399" y="47208"/>
                </a:lnTo>
                <a:lnTo>
                  <a:pt x="238925" y="43560"/>
                </a:lnTo>
                <a:lnTo>
                  <a:pt x="235000" y="42671"/>
                </a:lnTo>
                <a:lnTo>
                  <a:pt x="232206" y="39192"/>
                </a:lnTo>
                <a:lnTo>
                  <a:pt x="232206" y="35166"/>
                </a:lnTo>
                <a:lnTo>
                  <a:pt x="232206" y="0"/>
                </a:lnTo>
                <a:lnTo>
                  <a:pt x="173723" y="0"/>
                </a:lnTo>
                <a:lnTo>
                  <a:pt x="173723" y="35115"/>
                </a:lnTo>
                <a:lnTo>
                  <a:pt x="173723" y="39141"/>
                </a:lnTo>
                <a:lnTo>
                  <a:pt x="170929" y="42633"/>
                </a:lnTo>
                <a:lnTo>
                  <a:pt x="127759" y="57795"/>
                </a:lnTo>
                <a:lnTo>
                  <a:pt x="112204" y="66916"/>
                </a:lnTo>
                <a:lnTo>
                  <a:pt x="107772" y="66420"/>
                </a:lnTo>
                <a:lnTo>
                  <a:pt x="104927" y="63576"/>
                </a:lnTo>
                <a:lnTo>
                  <a:pt x="80124" y="38760"/>
                </a:lnTo>
                <a:lnTo>
                  <a:pt x="38760" y="80124"/>
                </a:lnTo>
                <a:lnTo>
                  <a:pt x="63525" y="104876"/>
                </a:lnTo>
                <a:lnTo>
                  <a:pt x="66370" y="107721"/>
                </a:lnTo>
                <a:lnTo>
                  <a:pt x="66865" y="112179"/>
                </a:lnTo>
                <a:lnTo>
                  <a:pt x="64706" y="115569"/>
                </a:lnTo>
                <a:lnTo>
                  <a:pt x="57696" y="127730"/>
                </a:lnTo>
                <a:lnTo>
                  <a:pt x="51785" y="140388"/>
                </a:lnTo>
                <a:lnTo>
                  <a:pt x="46991" y="153499"/>
                </a:lnTo>
                <a:lnTo>
                  <a:pt x="43332" y="167017"/>
                </a:lnTo>
                <a:lnTo>
                  <a:pt x="42456" y="170941"/>
                </a:lnTo>
                <a:lnTo>
                  <a:pt x="38963" y="173723"/>
                </a:lnTo>
                <a:lnTo>
                  <a:pt x="34950" y="173723"/>
                </a:lnTo>
                <a:lnTo>
                  <a:pt x="0" y="173723"/>
                </a:lnTo>
                <a:lnTo>
                  <a:pt x="0" y="232206"/>
                </a:lnTo>
                <a:lnTo>
                  <a:pt x="34899" y="232206"/>
                </a:lnTo>
                <a:lnTo>
                  <a:pt x="38925" y="232206"/>
                </a:lnTo>
                <a:lnTo>
                  <a:pt x="42418" y="235000"/>
                </a:lnTo>
                <a:lnTo>
                  <a:pt x="57622" y="278276"/>
                </a:lnTo>
                <a:lnTo>
                  <a:pt x="66776" y="293852"/>
                </a:lnTo>
                <a:lnTo>
                  <a:pt x="66281" y="298284"/>
                </a:lnTo>
                <a:lnTo>
                  <a:pt x="63449" y="301129"/>
                </a:lnTo>
                <a:lnTo>
                  <a:pt x="38760" y="325805"/>
                </a:lnTo>
                <a:lnTo>
                  <a:pt x="80124" y="367169"/>
                </a:lnTo>
                <a:lnTo>
                  <a:pt x="104800" y="342493"/>
                </a:lnTo>
                <a:lnTo>
                  <a:pt x="107645" y="339648"/>
                </a:lnTo>
                <a:lnTo>
                  <a:pt x="112077" y="339153"/>
                </a:lnTo>
                <a:lnTo>
                  <a:pt x="115481" y="341312"/>
                </a:lnTo>
                <a:lnTo>
                  <a:pt x="127655" y="348312"/>
                </a:lnTo>
                <a:lnTo>
                  <a:pt x="140333" y="354214"/>
                </a:lnTo>
                <a:lnTo>
                  <a:pt x="153466" y="358998"/>
                </a:lnTo>
                <a:lnTo>
                  <a:pt x="167005" y="362648"/>
                </a:lnTo>
                <a:lnTo>
                  <a:pt x="170929" y="363512"/>
                </a:lnTo>
                <a:lnTo>
                  <a:pt x="173723" y="367004"/>
                </a:lnTo>
                <a:lnTo>
                  <a:pt x="173723" y="371030"/>
                </a:lnTo>
                <a:lnTo>
                  <a:pt x="173723" y="405942"/>
                </a:lnTo>
                <a:close/>
              </a:path>
            </a:pathLst>
          </a:custGeom>
          <a:ln w="14401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60195" y="1624328"/>
            <a:ext cx="157121" cy="157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509903" y="2837852"/>
            <a:ext cx="593090" cy="619125"/>
          </a:xfrm>
          <a:custGeom>
            <a:avLst/>
            <a:gdLst/>
            <a:ahLst/>
            <a:cxnLst/>
            <a:rect l="l" t="t" r="r" b="b"/>
            <a:pathLst>
              <a:path w="593090" h="619125">
                <a:moveTo>
                  <a:pt x="0" y="0"/>
                </a:moveTo>
                <a:lnTo>
                  <a:pt x="592937" y="0"/>
                </a:lnTo>
                <a:lnTo>
                  <a:pt x="592937" y="619125"/>
                </a:lnTo>
                <a:lnTo>
                  <a:pt x="0" y="6191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785442" y="3060359"/>
            <a:ext cx="170726" cy="1707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602025" y="2925588"/>
            <a:ext cx="537845" cy="440690"/>
          </a:xfrm>
          <a:custGeom>
            <a:avLst/>
            <a:gdLst/>
            <a:ahLst/>
            <a:cxnLst/>
            <a:rect l="l" t="t" r="r" b="b"/>
            <a:pathLst>
              <a:path w="537845" h="440689">
                <a:moveTo>
                  <a:pt x="158117" y="412241"/>
                </a:moveTo>
                <a:lnTo>
                  <a:pt x="135137" y="412241"/>
                </a:lnTo>
                <a:lnTo>
                  <a:pt x="154479" y="438937"/>
                </a:lnTo>
                <a:lnTo>
                  <a:pt x="158988" y="440270"/>
                </a:lnTo>
                <a:lnTo>
                  <a:pt x="162950" y="438708"/>
                </a:lnTo>
                <a:lnTo>
                  <a:pt x="184013" y="429959"/>
                </a:lnTo>
                <a:lnTo>
                  <a:pt x="208810" y="418680"/>
                </a:lnTo>
                <a:lnTo>
                  <a:pt x="162785" y="418680"/>
                </a:lnTo>
                <a:lnTo>
                  <a:pt x="158117" y="412241"/>
                </a:lnTo>
                <a:close/>
              </a:path>
              <a:path w="537845" h="440689">
                <a:moveTo>
                  <a:pt x="378571" y="0"/>
                </a:moveTo>
                <a:lnTo>
                  <a:pt x="306008" y="31929"/>
                </a:lnTo>
                <a:lnTo>
                  <a:pt x="244989" y="63605"/>
                </a:lnTo>
                <a:lnTo>
                  <a:pt x="183511" y="102514"/>
                </a:lnTo>
                <a:lnTo>
                  <a:pt x="127416" y="148838"/>
                </a:lnTo>
                <a:lnTo>
                  <a:pt x="78335" y="196978"/>
                </a:lnTo>
                <a:lnTo>
                  <a:pt x="42996" y="235443"/>
                </a:lnTo>
                <a:lnTo>
                  <a:pt x="25269" y="260718"/>
                </a:lnTo>
                <a:lnTo>
                  <a:pt x="44637" y="287400"/>
                </a:lnTo>
                <a:lnTo>
                  <a:pt x="30883" y="297370"/>
                </a:lnTo>
                <a:lnTo>
                  <a:pt x="10144" y="319885"/>
                </a:lnTo>
                <a:lnTo>
                  <a:pt x="0" y="347648"/>
                </a:lnTo>
                <a:lnTo>
                  <a:pt x="1004" y="377189"/>
                </a:lnTo>
                <a:lnTo>
                  <a:pt x="13712" y="405041"/>
                </a:lnTo>
                <a:lnTo>
                  <a:pt x="36233" y="425779"/>
                </a:lnTo>
                <a:lnTo>
                  <a:pt x="63995" y="435924"/>
                </a:lnTo>
                <a:lnTo>
                  <a:pt x="93533" y="434919"/>
                </a:lnTo>
                <a:lnTo>
                  <a:pt x="121383" y="422211"/>
                </a:lnTo>
                <a:lnTo>
                  <a:pt x="127815" y="417549"/>
                </a:lnTo>
                <a:lnTo>
                  <a:pt x="66924" y="417549"/>
                </a:lnTo>
                <a:lnTo>
                  <a:pt x="45865" y="409853"/>
                </a:lnTo>
                <a:lnTo>
                  <a:pt x="28787" y="394119"/>
                </a:lnTo>
                <a:lnTo>
                  <a:pt x="19145" y="372984"/>
                </a:lnTo>
                <a:lnTo>
                  <a:pt x="18380" y="350575"/>
                </a:lnTo>
                <a:lnTo>
                  <a:pt x="26073" y="329516"/>
                </a:lnTo>
                <a:lnTo>
                  <a:pt x="41805" y="312432"/>
                </a:lnTo>
                <a:lnTo>
                  <a:pt x="55546" y="302475"/>
                </a:lnTo>
                <a:lnTo>
                  <a:pt x="78538" y="302475"/>
                </a:lnTo>
                <a:lnTo>
                  <a:pt x="47113" y="259130"/>
                </a:lnTo>
                <a:lnTo>
                  <a:pt x="52384" y="253009"/>
                </a:lnTo>
                <a:lnTo>
                  <a:pt x="56080" y="248843"/>
                </a:lnTo>
                <a:lnTo>
                  <a:pt x="79060" y="248843"/>
                </a:lnTo>
                <a:lnTo>
                  <a:pt x="68767" y="234645"/>
                </a:lnTo>
                <a:lnTo>
                  <a:pt x="124491" y="177203"/>
                </a:lnTo>
                <a:lnTo>
                  <a:pt x="158660" y="146059"/>
                </a:lnTo>
                <a:lnTo>
                  <a:pt x="194446" y="117589"/>
                </a:lnTo>
                <a:lnTo>
                  <a:pt x="232628" y="92440"/>
                </a:lnTo>
                <a:lnTo>
                  <a:pt x="272854" y="69657"/>
                </a:lnTo>
                <a:lnTo>
                  <a:pt x="311459" y="50082"/>
                </a:lnTo>
                <a:lnTo>
                  <a:pt x="367764" y="34556"/>
                </a:lnTo>
                <a:lnTo>
                  <a:pt x="362213" y="26898"/>
                </a:lnTo>
                <a:lnTo>
                  <a:pt x="367331" y="24701"/>
                </a:lnTo>
                <a:lnTo>
                  <a:pt x="374773" y="21589"/>
                </a:lnTo>
                <a:lnTo>
                  <a:pt x="397775" y="21589"/>
                </a:lnTo>
                <a:lnTo>
                  <a:pt x="383079" y="1320"/>
                </a:lnTo>
                <a:lnTo>
                  <a:pt x="378571" y="0"/>
                </a:lnTo>
                <a:close/>
              </a:path>
              <a:path w="537845" h="440689">
                <a:moveTo>
                  <a:pt x="79060" y="248843"/>
                </a:moveTo>
                <a:lnTo>
                  <a:pt x="56080" y="248843"/>
                </a:lnTo>
                <a:lnTo>
                  <a:pt x="175345" y="413372"/>
                </a:lnTo>
                <a:lnTo>
                  <a:pt x="170240" y="415569"/>
                </a:lnTo>
                <a:lnTo>
                  <a:pt x="162785" y="418680"/>
                </a:lnTo>
                <a:lnTo>
                  <a:pt x="208810" y="418680"/>
                </a:lnTo>
                <a:lnTo>
                  <a:pt x="231557" y="408335"/>
                </a:lnTo>
                <a:lnTo>
                  <a:pt x="236606" y="405714"/>
                </a:lnTo>
                <a:lnTo>
                  <a:pt x="192782" y="405714"/>
                </a:lnTo>
                <a:lnTo>
                  <a:pt x="79060" y="248843"/>
                </a:lnTo>
                <a:close/>
              </a:path>
              <a:path w="537845" h="440689">
                <a:moveTo>
                  <a:pt x="78538" y="302475"/>
                </a:moveTo>
                <a:lnTo>
                  <a:pt x="55546" y="302475"/>
                </a:lnTo>
                <a:lnTo>
                  <a:pt x="124215" y="397179"/>
                </a:lnTo>
                <a:lnTo>
                  <a:pt x="110461" y="407136"/>
                </a:lnTo>
                <a:lnTo>
                  <a:pt x="89332" y="416784"/>
                </a:lnTo>
                <a:lnTo>
                  <a:pt x="66924" y="417549"/>
                </a:lnTo>
                <a:lnTo>
                  <a:pt x="127815" y="417549"/>
                </a:lnTo>
                <a:lnTo>
                  <a:pt x="135137" y="412241"/>
                </a:lnTo>
                <a:lnTo>
                  <a:pt x="158117" y="412241"/>
                </a:lnTo>
                <a:lnTo>
                  <a:pt x="78538" y="302475"/>
                </a:lnTo>
                <a:close/>
              </a:path>
              <a:path w="537845" h="440689">
                <a:moveTo>
                  <a:pt x="367764" y="34556"/>
                </a:moveTo>
                <a:lnTo>
                  <a:pt x="344776" y="34556"/>
                </a:lnTo>
                <a:lnTo>
                  <a:pt x="468791" y="205625"/>
                </a:lnTo>
                <a:lnTo>
                  <a:pt x="443679" y="232466"/>
                </a:lnTo>
                <a:lnTo>
                  <a:pt x="413069" y="263067"/>
                </a:lnTo>
                <a:lnTo>
                  <a:pt x="378903" y="294211"/>
                </a:lnTo>
                <a:lnTo>
                  <a:pt x="343125" y="322681"/>
                </a:lnTo>
                <a:lnTo>
                  <a:pt x="304937" y="347837"/>
                </a:lnTo>
                <a:lnTo>
                  <a:pt x="264710" y="370622"/>
                </a:lnTo>
                <a:lnTo>
                  <a:pt x="226105" y="390195"/>
                </a:lnTo>
                <a:lnTo>
                  <a:pt x="192782" y="405714"/>
                </a:lnTo>
                <a:lnTo>
                  <a:pt x="236606" y="405714"/>
                </a:lnTo>
                <a:lnTo>
                  <a:pt x="292572" y="376659"/>
                </a:lnTo>
                <a:lnTo>
                  <a:pt x="354047" y="337756"/>
                </a:lnTo>
                <a:lnTo>
                  <a:pt x="410142" y="291432"/>
                </a:lnTo>
                <a:lnTo>
                  <a:pt x="459224" y="243292"/>
                </a:lnTo>
                <a:lnTo>
                  <a:pt x="494563" y="204827"/>
                </a:lnTo>
                <a:lnTo>
                  <a:pt x="506069" y="191439"/>
                </a:lnTo>
                <a:lnTo>
                  <a:pt x="481491" y="191439"/>
                </a:lnTo>
                <a:lnTo>
                  <a:pt x="367764" y="34556"/>
                </a:lnTo>
                <a:close/>
              </a:path>
              <a:path w="537845" h="440689">
                <a:moveTo>
                  <a:pt x="397775" y="21589"/>
                </a:moveTo>
                <a:lnTo>
                  <a:pt x="374773" y="21589"/>
                </a:lnTo>
                <a:lnTo>
                  <a:pt x="490445" y="181152"/>
                </a:lnTo>
                <a:lnTo>
                  <a:pt x="485174" y="187261"/>
                </a:lnTo>
                <a:lnTo>
                  <a:pt x="481491" y="191439"/>
                </a:lnTo>
                <a:lnTo>
                  <a:pt x="506069" y="191439"/>
                </a:lnTo>
                <a:lnTo>
                  <a:pt x="509431" y="187528"/>
                </a:lnTo>
                <a:lnTo>
                  <a:pt x="512149" y="184251"/>
                </a:lnTo>
                <a:lnTo>
                  <a:pt x="512289" y="179552"/>
                </a:lnTo>
                <a:lnTo>
                  <a:pt x="492934" y="152869"/>
                </a:lnTo>
                <a:lnTo>
                  <a:pt x="506676" y="142900"/>
                </a:lnTo>
                <a:lnTo>
                  <a:pt x="511378" y="137794"/>
                </a:lnTo>
                <a:lnTo>
                  <a:pt x="482012" y="137794"/>
                </a:lnTo>
                <a:lnTo>
                  <a:pt x="413356" y="43091"/>
                </a:lnTo>
                <a:lnTo>
                  <a:pt x="427097" y="33121"/>
                </a:lnTo>
                <a:lnTo>
                  <a:pt x="438293" y="28016"/>
                </a:lnTo>
                <a:lnTo>
                  <a:pt x="402434" y="28016"/>
                </a:lnTo>
                <a:lnTo>
                  <a:pt x="397775" y="21589"/>
                </a:lnTo>
                <a:close/>
              </a:path>
              <a:path w="537845" h="440689">
                <a:moveTo>
                  <a:pt x="510270" y="22725"/>
                </a:moveTo>
                <a:lnTo>
                  <a:pt x="470636" y="22725"/>
                </a:lnTo>
                <a:lnTo>
                  <a:pt x="491698" y="30419"/>
                </a:lnTo>
                <a:lnTo>
                  <a:pt x="508784" y="46151"/>
                </a:lnTo>
                <a:lnTo>
                  <a:pt x="518424" y="67280"/>
                </a:lnTo>
                <a:lnTo>
                  <a:pt x="519185" y="89690"/>
                </a:lnTo>
                <a:lnTo>
                  <a:pt x="511488" y="110752"/>
                </a:lnTo>
                <a:lnTo>
                  <a:pt x="495754" y="127838"/>
                </a:lnTo>
                <a:lnTo>
                  <a:pt x="482012" y="137794"/>
                </a:lnTo>
                <a:lnTo>
                  <a:pt x="511378" y="137794"/>
                </a:lnTo>
                <a:lnTo>
                  <a:pt x="527420" y="120379"/>
                </a:lnTo>
                <a:lnTo>
                  <a:pt x="537564" y="92617"/>
                </a:lnTo>
                <a:lnTo>
                  <a:pt x="536556" y="63079"/>
                </a:lnTo>
                <a:lnTo>
                  <a:pt x="523846" y="35229"/>
                </a:lnTo>
                <a:lnTo>
                  <a:pt x="510270" y="22725"/>
                </a:lnTo>
                <a:close/>
              </a:path>
              <a:path w="537845" h="440689">
                <a:moveTo>
                  <a:pt x="473563" y="4341"/>
                </a:moveTo>
                <a:lnTo>
                  <a:pt x="444025" y="5349"/>
                </a:lnTo>
                <a:lnTo>
                  <a:pt x="416175" y="18059"/>
                </a:lnTo>
                <a:lnTo>
                  <a:pt x="402434" y="28016"/>
                </a:lnTo>
                <a:lnTo>
                  <a:pt x="438293" y="28016"/>
                </a:lnTo>
                <a:lnTo>
                  <a:pt x="448226" y="23486"/>
                </a:lnTo>
                <a:lnTo>
                  <a:pt x="470636" y="22725"/>
                </a:lnTo>
                <a:lnTo>
                  <a:pt x="510270" y="22725"/>
                </a:lnTo>
                <a:lnTo>
                  <a:pt x="501325" y="14485"/>
                </a:lnTo>
                <a:lnTo>
                  <a:pt x="473563" y="4341"/>
                </a:lnTo>
                <a:close/>
              </a:path>
            </a:pathLst>
          </a:custGeom>
          <a:solidFill>
            <a:srgbClr val="EE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602027" y="2925588"/>
            <a:ext cx="537845" cy="440690"/>
          </a:xfrm>
          <a:custGeom>
            <a:avLst/>
            <a:gdLst/>
            <a:ahLst/>
            <a:cxnLst/>
            <a:rect l="l" t="t" r="r" b="b"/>
            <a:pathLst>
              <a:path w="537845" h="440689">
                <a:moveTo>
                  <a:pt x="416175" y="18059"/>
                </a:moveTo>
                <a:lnTo>
                  <a:pt x="402434" y="28016"/>
                </a:lnTo>
                <a:lnTo>
                  <a:pt x="385581" y="4775"/>
                </a:lnTo>
                <a:lnTo>
                  <a:pt x="383079" y="1320"/>
                </a:lnTo>
                <a:lnTo>
                  <a:pt x="378571" y="0"/>
                </a:lnTo>
                <a:lnTo>
                  <a:pt x="306008" y="31929"/>
                </a:lnTo>
                <a:lnTo>
                  <a:pt x="244989" y="63605"/>
                </a:lnTo>
                <a:lnTo>
                  <a:pt x="183511" y="102514"/>
                </a:lnTo>
                <a:lnTo>
                  <a:pt x="127416" y="148838"/>
                </a:lnTo>
                <a:lnTo>
                  <a:pt x="78335" y="196978"/>
                </a:lnTo>
                <a:lnTo>
                  <a:pt x="42996" y="235443"/>
                </a:lnTo>
                <a:lnTo>
                  <a:pt x="25269" y="260718"/>
                </a:lnTo>
                <a:lnTo>
                  <a:pt x="27771" y="264159"/>
                </a:lnTo>
                <a:lnTo>
                  <a:pt x="44624" y="287400"/>
                </a:lnTo>
                <a:lnTo>
                  <a:pt x="30883" y="297370"/>
                </a:lnTo>
                <a:lnTo>
                  <a:pt x="10144" y="319885"/>
                </a:lnTo>
                <a:lnTo>
                  <a:pt x="0" y="347648"/>
                </a:lnTo>
                <a:lnTo>
                  <a:pt x="1004" y="377189"/>
                </a:lnTo>
                <a:lnTo>
                  <a:pt x="13712" y="405041"/>
                </a:lnTo>
                <a:lnTo>
                  <a:pt x="36233" y="425779"/>
                </a:lnTo>
                <a:lnTo>
                  <a:pt x="63995" y="435924"/>
                </a:lnTo>
                <a:lnTo>
                  <a:pt x="93533" y="434919"/>
                </a:lnTo>
                <a:lnTo>
                  <a:pt x="121383" y="422211"/>
                </a:lnTo>
                <a:lnTo>
                  <a:pt x="135137" y="412241"/>
                </a:lnTo>
                <a:lnTo>
                  <a:pt x="151977" y="435495"/>
                </a:lnTo>
                <a:lnTo>
                  <a:pt x="154479" y="438937"/>
                </a:lnTo>
                <a:lnTo>
                  <a:pt x="158988" y="440270"/>
                </a:lnTo>
                <a:lnTo>
                  <a:pt x="162950" y="438708"/>
                </a:lnTo>
                <a:lnTo>
                  <a:pt x="231552" y="408335"/>
                </a:lnTo>
                <a:lnTo>
                  <a:pt x="292570" y="376659"/>
                </a:lnTo>
                <a:lnTo>
                  <a:pt x="354047" y="337756"/>
                </a:lnTo>
                <a:lnTo>
                  <a:pt x="410142" y="291432"/>
                </a:lnTo>
                <a:lnTo>
                  <a:pt x="459224" y="243292"/>
                </a:lnTo>
                <a:lnTo>
                  <a:pt x="494563" y="204827"/>
                </a:lnTo>
                <a:lnTo>
                  <a:pt x="512289" y="179552"/>
                </a:lnTo>
                <a:lnTo>
                  <a:pt x="509787" y="176110"/>
                </a:lnTo>
                <a:lnTo>
                  <a:pt x="492934" y="152869"/>
                </a:lnTo>
                <a:lnTo>
                  <a:pt x="506676" y="142900"/>
                </a:lnTo>
                <a:lnTo>
                  <a:pt x="527420" y="120379"/>
                </a:lnTo>
                <a:lnTo>
                  <a:pt x="537564" y="92617"/>
                </a:lnTo>
                <a:lnTo>
                  <a:pt x="536556" y="63079"/>
                </a:lnTo>
                <a:lnTo>
                  <a:pt x="523846" y="35229"/>
                </a:lnTo>
                <a:lnTo>
                  <a:pt x="501325" y="14485"/>
                </a:lnTo>
                <a:lnTo>
                  <a:pt x="473563" y="4341"/>
                </a:lnTo>
                <a:lnTo>
                  <a:pt x="444025" y="5349"/>
                </a:lnTo>
                <a:lnTo>
                  <a:pt x="416175" y="18059"/>
                </a:lnTo>
                <a:close/>
              </a:path>
            </a:pathLst>
          </a:custGeom>
          <a:ln w="10795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615005" y="3169034"/>
            <a:ext cx="167765" cy="180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670794" y="2960145"/>
            <a:ext cx="400050" cy="371475"/>
          </a:xfrm>
          <a:custGeom>
            <a:avLst/>
            <a:gdLst/>
            <a:ahLst/>
            <a:cxnLst/>
            <a:rect l="l" t="t" r="r" b="b"/>
            <a:pathLst>
              <a:path w="400050" h="371475">
                <a:moveTo>
                  <a:pt x="124015" y="371157"/>
                </a:moveTo>
                <a:lnTo>
                  <a:pt x="0" y="200088"/>
                </a:lnTo>
                <a:lnTo>
                  <a:pt x="25113" y="173247"/>
                </a:lnTo>
                <a:lnTo>
                  <a:pt x="55724" y="142646"/>
                </a:lnTo>
                <a:lnTo>
                  <a:pt x="89893" y="111502"/>
                </a:lnTo>
                <a:lnTo>
                  <a:pt x="125679" y="83032"/>
                </a:lnTo>
                <a:lnTo>
                  <a:pt x="163861" y="57884"/>
                </a:lnTo>
                <a:lnTo>
                  <a:pt x="204087" y="35101"/>
                </a:lnTo>
                <a:lnTo>
                  <a:pt x="242692" y="15525"/>
                </a:lnTo>
                <a:lnTo>
                  <a:pt x="276009" y="0"/>
                </a:lnTo>
                <a:lnTo>
                  <a:pt x="400024" y="171068"/>
                </a:lnTo>
                <a:lnTo>
                  <a:pt x="344300" y="228511"/>
                </a:lnTo>
                <a:lnTo>
                  <a:pt x="310131" y="259655"/>
                </a:lnTo>
                <a:lnTo>
                  <a:pt x="274345" y="288124"/>
                </a:lnTo>
                <a:lnTo>
                  <a:pt x="236165" y="313280"/>
                </a:lnTo>
                <a:lnTo>
                  <a:pt x="195941" y="336065"/>
                </a:lnTo>
                <a:lnTo>
                  <a:pt x="157337" y="355638"/>
                </a:lnTo>
                <a:lnTo>
                  <a:pt x="124015" y="371157"/>
                </a:lnTo>
                <a:close/>
              </a:path>
            </a:pathLst>
          </a:custGeom>
          <a:ln w="10795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958843" y="2941780"/>
            <a:ext cx="167762" cy="180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647886" y="1431429"/>
            <a:ext cx="602615" cy="500380"/>
          </a:xfrm>
          <a:custGeom>
            <a:avLst/>
            <a:gdLst/>
            <a:ahLst/>
            <a:cxnLst/>
            <a:rect l="l" t="t" r="r" b="b"/>
            <a:pathLst>
              <a:path w="602614" h="500380">
                <a:moveTo>
                  <a:pt x="0" y="0"/>
                </a:moveTo>
                <a:lnTo>
                  <a:pt x="602462" y="0"/>
                </a:lnTo>
                <a:lnTo>
                  <a:pt x="602462" y="500062"/>
                </a:lnTo>
                <a:lnTo>
                  <a:pt x="0" y="50006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681163" y="1498987"/>
            <a:ext cx="541020" cy="396240"/>
          </a:xfrm>
          <a:custGeom>
            <a:avLst/>
            <a:gdLst/>
            <a:ahLst/>
            <a:cxnLst/>
            <a:rect l="l" t="t" r="r" b="b"/>
            <a:pathLst>
              <a:path w="541019" h="396239">
                <a:moveTo>
                  <a:pt x="164985" y="0"/>
                </a:moveTo>
                <a:lnTo>
                  <a:pt x="122627" y="7808"/>
                </a:lnTo>
                <a:lnTo>
                  <a:pt x="88655" y="28146"/>
                </a:lnTo>
                <a:lnTo>
                  <a:pt x="49339" y="87896"/>
                </a:lnTo>
                <a:lnTo>
                  <a:pt x="44775" y="134926"/>
                </a:lnTo>
                <a:lnTo>
                  <a:pt x="50277" y="164947"/>
                </a:lnTo>
                <a:lnTo>
                  <a:pt x="63728" y="198920"/>
                </a:lnTo>
                <a:lnTo>
                  <a:pt x="3594" y="198920"/>
                </a:lnTo>
                <a:lnTo>
                  <a:pt x="0" y="202514"/>
                </a:lnTo>
                <a:lnTo>
                  <a:pt x="0" y="211759"/>
                </a:lnTo>
                <a:lnTo>
                  <a:pt x="3594" y="215353"/>
                </a:lnTo>
                <a:lnTo>
                  <a:pt x="73494" y="215366"/>
                </a:lnTo>
                <a:lnTo>
                  <a:pt x="76060" y="219989"/>
                </a:lnTo>
                <a:lnTo>
                  <a:pt x="121087" y="275613"/>
                </a:lnTo>
                <a:lnTo>
                  <a:pt x="166896" y="319498"/>
                </a:lnTo>
                <a:lnTo>
                  <a:pt x="212605" y="356795"/>
                </a:lnTo>
                <a:lnTo>
                  <a:pt x="250641" y="383410"/>
                </a:lnTo>
                <a:lnTo>
                  <a:pt x="273431" y="395249"/>
                </a:lnTo>
                <a:lnTo>
                  <a:pt x="273431" y="395770"/>
                </a:lnTo>
                <a:lnTo>
                  <a:pt x="273939" y="395770"/>
                </a:lnTo>
                <a:lnTo>
                  <a:pt x="274459" y="395249"/>
                </a:lnTo>
                <a:lnTo>
                  <a:pt x="275996" y="395249"/>
                </a:lnTo>
                <a:lnTo>
                  <a:pt x="275996" y="394741"/>
                </a:lnTo>
                <a:lnTo>
                  <a:pt x="296846" y="382311"/>
                </a:lnTo>
                <a:lnTo>
                  <a:pt x="303373" y="377774"/>
                </a:lnTo>
                <a:lnTo>
                  <a:pt x="272923" y="377774"/>
                </a:lnTo>
                <a:lnTo>
                  <a:pt x="251323" y="363632"/>
                </a:lnTo>
                <a:lnTo>
                  <a:pt x="216971" y="339031"/>
                </a:lnTo>
                <a:lnTo>
                  <a:pt x="175738" y="305723"/>
                </a:lnTo>
                <a:lnTo>
                  <a:pt x="133495" y="265458"/>
                </a:lnTo>
                <a:lnTo>
                  <a:pt x="96113" y="219989"/>
                </a:lnTo>
                <a:lnTo>
                  <a:pt x="93027" y="215366"/>
                </a:lnTo>
                <a:lnTo>
                  <a:pt x="171691" y="215353"/>
                </a:lnTo>
                <a:lnTo>
                  <a:pt x="174752" y="213817"/>
                </a:lnTo>
                <a:lnTo>
                  <a:pt x="176288" y="210731"/>
                </a:lnTo>
                <a:lnTo>
                  <a:pt x="182546" y="198399"/>
                </a:lnTo>
                <a:lnTo>
                  <a:pt x="82753" y="198399"/>
                </a:lnTo>
                <a:lnTo>
                  <a:pt x="70125" y="170582"/>
                </a:lnTo>
                <a:lnTo>
                  <a:pt x="63087" y="143535"/>
                </a:lnTo>
                <a:lnTo>
                  <a:pt x="61639" y="117449"/>
                </a:lnTo>
                <a:lnTo>
                  <a:pt x="65786" y="92519"/>
                </a:lnTo>
                <a:lnTo>
                  <a:pt x="78402" y="65321"/>
                </a:lnTo>
                <a:lnTo>
                  <a:pt x="99642" y="41060"/>
                </a:lnTo>
                <a:lnTo>
                  <a:pt x="128881" y="23641"/>
                </a:lnTo>
                <a:lnTo>
                  <a:pt x="165493" y="16967"/>
                </a:lnTo>
                <a:lnTo>
                  <a:pt x="233997" y="16967"/>
                </a:lnTo>
                <a:lnTo>
                  <a:pt x="214833" y="9258"/>
                </a:lnTo>
                <a:lnTo>
                  <a:pt x="202131" y="5207"/>
                </a:lnTo>
                <a:lnTo>
                  <a:pt x="189523" y="2314"/>
                </a:lnTo>
                <a:lnTo>
                  <a:pt x="177108" y="578"/>
                </a:lnTo>
                <a:lnTo>
                  <a:pt x="164985" y="0"/>
                </a:lnTo>
                <a:close/>
              </a:path>
              <a:path w="541019" h="396239">
                <a:moveTo>
                  <a:pt x="478510" y="205600"/>
                </a:moveTo>
                <a:lnTo>
                  <a:pt x="458457" y="205600"/>
                </a:lnTo>
                <a:lnTo>
                  <a:pt x="455371" y="210731"/>
                </a:lnTo>
                <a:lnTo>
                  <a:pt x="449211" y="219989"/>
                </a:lnTo>
                <a:lnTo>
                  <a:pt x="412027" y="265658"/>
                </a:lnTo>
                <a:lnTo>
                  <a:pt x="369835" y="305948"/>
                </a:lnTo>
                <a:lnTo>
                  <a:pt x="328606" y="339181"/>
                </a:lnTo>
                <a:lnTo>
                  <a:pt x="294312" y="363682"/>
                </a:lnTo>
                <a:lnTo>
                  <a:pt x="272923" y="377774"/>
                </a:lnTo>
                <a:lnTo>
                  <a:pt x="303373" y="377774"/>
                </a:lnTo>
                <a:lnTo>
                  <a:pt x="377767" y="321505"/>
                </a:lnTo>
                <a:lnTo>
                  <a:pt x="423776" y="277916"/>
                </a:lnTo>
                <a:lnTo>
                  <a:pt x="464108" y="228727"/>
                </a:lnTo>
                <a:lnTo>
                  <a:pt x="475319" y="211381"/>
                </a:lnTo>
                <a:lnTo>
                  <a:pt x="478510" y="205600"/>
                </a:lnTo>
                <a:close/>
              </a:path>
              <a:path w="541019" h="396239">
                <a:moveTo>
                  <a:pt x="229230" y="142887"/>
                </a:moveTo>
                <a:lnTo>
                  <a:pt x="210718" y="142887"/>
                </a:lnTo>
                <a:lnTo>
                  <a:pt x="264693" y="281152"/>
                </a:lnTo>
                <a:lnTo>
                  <a:pt x="265722" y="284238"/>
                </a:lnTo>
                <a:lnTo>
                  <a:pt x="269316" y="286296"/>
                </a:lnTo>
                <a:lnTo>
                  <a:pt x="276517" y="286296"/>
                </a:lnTo>
                <a:lnTo>
                  <a:pt x="279603" y="283718"/>
                </a:lnTo>
                <a:lnTo>
                  <a:pt x="280631" y="280123"/>
                </a:lnTo>
                <a:lnTo>
                  <a:pt x="288888" y="251853"/>
                </a:lnTo>
                <a:lnTo>
                  <a:pt x="271894" y="251853"/>
                </a:lnTo>
                <a:lnTo>
                  <a:pt x="229230" y="142887"/>
                </a:lnTo>
                <a:close/>
              </a:path>
              <a:path w="541019" h="396239">
                <a:moveTo>
                  <a:pt x="327914" y="80695"/>
                </a:moveTo>
                <a:lnTo>
                  <a:pt x="324319" y="80695"/>
                </a:lnTo>
                <a:lnTo>
                  <a:pt x="320713" y="83273"/>
                </a:lnTo>
                <a:lnTo>
                  <a:pt x="271894" y="251853"/>
                </a:lnTo>
                <a:lnTo>
                  <a:pt x="288888" y="251853"/>
                </a:lnTo>
                <a:lnTo>
                  <a:pt x="327914" y="118224"/>
                </a:lnTo>
                <a:lnTo>
                  <a:pt x="345766" y="118224"/>
                </a:lnTo>
                <a:lnTo>
                  <a:pt x="336130" y="86868"/>
                </a:lnTo>
                <a:lnTo>
                  <a:pt x="335102" y="83273"/>
                </a:lnTo>
                <a:lnTo>
                  <a:pt x="331508" y="81216"/>
                </a:lnTo>
                <a:lnTo>
                  <a:pt x="327914" y="80695"/>
                </a:lnTo>
                <a:close/>
              </a:path>
              <a:path w="541019" h="396239">
                <a:moveTo>
                  <a:pt x="345766" y="118224"/>
                </a:moveTo>
                <a:lnTo>
                  <a:pt x="327914" y="118224"/>
                </a:lnTo>
                <a:lnTo>
                  <a:pt x="353098" y="199948"/>
                </a:lnTo>
                <a:lnTo>
                  <a:pt x="354126" y="203022"/>
                </a:lnTo>
                <a:lnTo>
                  <a:pt x="356692" y="205079"/>
                </a:lnTo>
                <a:lnTo>
                  <a:pt x="362864" y="206108"/>
                </a:lnTo>
                <a:lnTo>
                  <a:pt x="365950" y="204571"/>
                </a:lnTo>
                <a:lnTo>
                  <a:pt x="367995" y="201993"/>
                </a:lnTo>
                <a:lnTo>
                  <a:pt x="383830" y="178866"/>
                </a:lnTo>
                <a:lnTo>
                  <a:pt x="364401" y="178866"/>
                </a:lnTo>
                <a:lnTo>
                  <a:pt x="345766" y="118224"/>
                </a:lnTo>
                <a:close/>
              </a:path>
              <a:path w="541019" h="396239">
                <a:moveTo>
                  <a:pt x="407412" y="172707"/>
                </a:moveTo>
                <a:lnTo>
                  <a:pt x="388048" y="172707"/>
                </a:lnTo>
                <a:lnTo>
                  <a:pt x="405003" y="201485"/>
                </a:lnTo>
                <a:lnTo>
                  <a:pt x="406552" y="204050"/>
                </a:lnTo>
                <a:lnTo>
                  <a:pt x="409117" y="205600"/>
                </a:lnTo>
                <a:lnTo>
                  <a:pt x="537095" y="205600"/>
                </a:lnTo>
                <a:lnTo>
                  <a:pt x="540702" y="201993"/>
                </a:lnTo>
                <a:lnTo>
                  <a:pt x="540702" y="192747"/>
                </a:lnTo>
                <a:lnTo>
                  <a:pt x="536067" y="189661"/>
                </a:lnTo>
                <a:lnTo>
                  <a:pt x="417347" y="189661"/>
                </a:lnTo>
                <a:lnTo>
                  <a:pt x="407412" y="172707"/>
                </a:lnTo>
                <a:close/>
              </a:path>
              <a:path w="541019" h="396239">
                <a:moveTo>
                  <a:pt x="215861" y="114109"/>
                </a:moveTo>
                <a:lnTo>
                  <a:pt x="209181" y="114109"/>
                </a:lnTo>
                <a:lnTo>
                  <a:pt x="206616" y="115646"/>
                </a:lnTo>
                <a:lnTo>
                  <a:pt x="205066" y="118732"/>
                </a:lnTo>
                <a:lnTo>
                  <a:pt x="164465" y="198399"/>
                </a:lnTo>
                <a:lnTo>
                  <a:pt x="182546" y="198399"/>
                </a:lnTo>
                <a:lnTo>
                  <a:pt x="210718" y="142887"/>
                </a:lnTo>
                <a:lnTo>
                  <a:pt x="229230" y="142887"/>
                </a:lnTo>
                <a:lnTo>
                  <a:pt x="219976" y="119253"/>
                </a:lnTo>
                <a:lnTo>
                  <a:pt x="218948" y="116166"/>
                </a:lnTo>
                <a:lnTo>
                  <a:pt x="215861" y="114109"/>
                </a:lnTo>
                <a:close/>
              </a:path>
              <a:path w="541019" h="396239">
                <a:moveTo>
                  <a:pt x="437476" y="16967"/>
                </a:moveTo>
                <a:lnTo>
                  <a:pt x="380339" y="16967"/>
                </a:lnTo>
                <a:lnTo>
                  <a:pt x="416732" y="23641"/>
                </a:lnTo>
                <a:lnTo>
                  <a:pt x="445995" y="41060"/>
                </a:lnTo>
                <a:lnTo>
                  <a:pt x="467357" y="65321"/>
                </a:lnTo>
                <a:lnTo>
                  <a:pt x="480047" y="92519"/>
                </a:lnTo>
                <a:lnTo>
                  <a:pt x="483884" y="114109"/>
                </a:lnTo>
                <a:lnTo>
                  <a:pt x="483992" y="119253"/>
                </a:lnTo>
                <a:lnTo>
                  <a:pt x="483325" y="139357"/>
                </a:lnTo>
                <a:lnTo>
                  <a:pt x="477809" y="164149"/>
                </a:lnTo>
                <a:lnTo>
                  <a:pt x="467715" y="189661"/>
                </a:lnTo>
                <a:lnTo>
                  <a:pt x="485698" y="189661"/>
                </a:lnTo>
                <a:lnTo>
                  <a:pt x="496263" y="158869"/>
                </a:lnTo>
                <a:lnTo>
                  <a:pt x="500416" y="131454"/>
                </a:lnTo>
                <a:lnTo>
                  <a:pt x="499652" y="107701"/>
                </a:lnTo>
                <a:lnTo>
                  <a:pt x="495465" y="87896"/>
                </a:lnTo>
                <a:lnTo>
                  <a:pt x="480867" y="56385"/>
                </a:lnTo>
                <a:lnTo>
                  <a:pt x="456149" y="28146"/>
                </a:lnTo>
                <a:lnTo>
                  <a:pt x="437476" y="16967"/>
                </a:lnTo>
                <a:close/>
              </a:path>
              <a:path w="541019" h="396239">
                <a:moveTo>
                  <a:pt x="392163" y="149567"/>
                </a:moveTo>
                <a:lnTo>
                  <a:pt x="385991" y="149567"/>
                </a:lnTo>
                <a:lnTo>
                  <a:pt x="383425" y="150596"/>
                </a:lnTo>
                <a:lnTo>
                  <a:pt x="381876" y="153174"/>
                </a:lnTo>
                <a:lnTo>
                  <a:pt x="364401" y="178866"/>
                </a:lnTo>
                <a:lnTo>
                  <a:pt x="383830" y="178866"/>
                </a:lnTo>
                <a:lnTo>
                  <a:pt x="388048" y="172707"/>
                </a:lnTo>
                <a:lnTo>
                  <a:pt x="407412" y="172707"/>
                </a:lnTo>
                <a:lnTo>
                  <a:pt x="396265" y="153682"/>
                </a:lnTo>
                <a:lnTo>
                  <a:pt x="394728" y="151117"/>
                </a:lnTo>
                <a:lnTo>
                  <a:pt x="392163" y="149567"/>
                </a:lnTo>
                <a:close/>
              </a:path>
              <a:path w="541019" h="396239">
                <a:moveTo>
                  <a:pt x="233997" y="16967"/>
                </a:moveTo>
                <a:lnTo>
                  <a:pt x="165493" y="16967"/>
                </a:lnTo>
                <a:lnTo>
                  <a:pt x="176375" y="17529"/>
                </a:lnTo>
                <a:lnTo>
                  <a:pt x="187402" y="19153"/>
                </a:lnTo>
                <a:lnTo>
                  <a:pt x="234530" y="35704"/>
                </a:lnTo>
                <a:lnTo>
                  <a:pt x="267779" y="55003"/>
                </a:lnTo>
                <a:lnTo>
                  <a:pt x="270865" y="57569"/>
                </a:lnTo>
                <a:lnTo>
                  <a:pt x="274980" y="57569"/>
                </a:lnTo>
                <a:lnTo>
                  <a:pt x="278053" y="55003"/>
                </a:lnTo>
                <a:lnTo>
                  <a:pt x="290234" y="45572"/>
                </a:lnTo>
                <a:lnTo>
                  <a:pt x="300343" y="39323"/>
                </a:lnTo>
                <a:lnTo>
                  <a:pt x="303306" y="38036"/>
                </a:lnTo>
                <a:lnTo>
                  <a:pt x="272402" y="38036"/>
                </a:lnTo>
                <a:lnTo>
                  <a:pt x="263914" y="32459"/>
                </a:lnTo>
                <a:lnTo>
                  <a:pt x="251523" y="25385"/>
                </a:lnTo>
                <a:lnTo>
                  <a:pt x="235179" y="17442"/>
                </a:lnTo>
                <a:lnTo>
                  <a:pt x="233997" y="16967"/>
                </a:lnTo>
                <a:close/>
              </a:path>
              <a:path w="541019" h="396239">
                <a:moveTo>
                  <a:pt x="379818" y="0"/>
                </a:moveTo>
                <a:lnTo>
                  <a:pt x="329971" y="9258"/>
                </a:lnTo>
                <a:lnTo>
                  <a:pt x="293476" y="25385"/>
                </a:lnTo>
                <a:lnTo>
                  <a:pt x="272402" y="38036"/>
                </a:lnTo>
                <a:lnTo>
                  <a:pt x="303306" y="38036"/>
                </a:lnTo>
                <a:lnTo>
                  <a:pt x="313827" y="33463"/>
                </a:lnTo>
                <a:lnTo>
                  <a:pt x="336130" y="25196"/>
                </a:lnTo>
                <a:lnTo>
                  <a:pt x="347305" y="21521"/>
                </a:lnTo>
                <a:lnTo>
                  <a:pt x="358430" y="18957"/>
                </a:lnTo>
                <a:lnTo>
                  <a:pt x="369458" y="17456"/>
                </a:lnTo>
                <a:lnTo>
                  <a:pt x="380339" y="16967"/>
                </a:lnTo>
                <a:lnTo>
                  <a:pt x="437476" y="16967"/>
                </a:lnTo>
                <a:lnTo>
                  <a:pt x="422177" y="7808"/>
                </a:lnTo>
                <a:lnTo>
                  <a:pt x="379818" y="0"/>
                </a:lnTo>
                <a:close/>
              </a:path>
            </a:pathLst>
          </a:custGeom>
          <a:solidFill>
            <a:srgbClr val="EE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81163" y="1498987"/>
            <a:ext cx="541020" cy="396240"/>
          </a:xfrm>
          <a:custGeom>
            <a:avLst/>
            <a:gdLst/>
            <a:ahLst/>
            <a:cxnLst/>
            <a:rect l="l" t="t" r="r" b="b"/>
            <a:pathLst>
              <a:path w="541019" h="396239">
                <a:moveTo>
                  <a:pt x="531444" y="189661"/>
                </a:moveTo>
                <a:lnTo>
                  <a:pt x="485698" y="189661"/>
                </a:lnTo>
                <a:lnTo>
                  <a:pt x="496263" y="158869"/>
                </a:lnTo>
                <a:lnTo>
                  <a:pt x="500416" y="131454"/>
                </a:lnTo>
                <a:lnTo>
                  <a:pt x="495465" y="87896"/>
                </a:lnTo>
                <a:lnTo>
                  <a:pt x="456149" y="28146"/>
                </a:lnTo>
                <a:lnTo>
                  <a:pt x="422177" y="7808"/>
                </a:lnTo>
                <a:lnTo>
                  <a:pt x="379818" y="0"/>
                </a:lnTo>
                <a:lnTo>
                  <a:pt x="367476" y="578"/>
                </a:lnTo>
                <a:lnTo>
                  <a:pt x="329971" y="9258"/>
                </a:lnTo>
                <a:lnTo>
                  <a:pt x="293476" y="25385"/>
                </a:lnTo>
                <a:lnTo>
                  <a:pt x="272402" y="38036"/>
                </a:lnTo>
                <a:lnTo>
                  <a:pt x="263914" y="32459"/>
                </a:lnTo>
                <a:lnTo>
                  <a:pt x="214833" y="9258"/>
                </a:lnTo>
                <a:lnTo>
                  <a:pt x="177108" y="578"/>
                </a:lnTo>
                <a:lnTo>
                  <a:pt x="164985" y="0"/>
                </a:lnTo>
                <a:lnTo>
                  <a:pt x="122627" y="7808"/>
                </a:lnTo>
                <a:lnTo>
                  <a:pt x="88655" y="28146"/>
                </a:lnTo>
                <a:lnTo>
                  <a:pt x="49339" y="87896"/>
                </a:lnTo>
                <a:lnTo>
                  <a:pt x="44775" y="134926"/>
                </a:lnTo>
                <a:lnTo>
                  <a:pt x="50277" y="164947"/>
                </a:lnTo>
                <a:lnTo>
                  <a:pt x="63728" y="198920"/>
                </a:lnTo>
                <a:lnTo>
                  <a:pt x="8216" y="198920"/>
                </a:lnTo>
                <a:lnTo>
                  <a:pt x="3594" y="198920"/>
                </a:lnTo>
                <a:lnTo>
                  <a:pt x="0" y="202514"/>
                </a:lnTo>
                <a:lnTo>
                  <a:pt x="0" y="207137"/>
                </a:lnTo>
                <a:lnTo>
                  <a:pt x="0" y="211759"/>
                </a:lnTo>
                <a:lnTo>
                  <a:pt x="3594" y="215353"/>
                </a:lnTo>
                <a:lnTo>
                  <a:pt x="8216" y="215353"/>
                </a:lnTo>
                <a:lnTo>
                  <a:pt x="73494" y="215366"/>
                </a:lnTo>
                <a:lnTo>
                  <a:pt x="121087" y="275613"/>
                </a:lnTo>
                <a:lnTo>
                  <a:pt x="166896" y="319498"/>
                </a:lnTo>
                <a:lnTo>
                  <a:pt x="212605" y="356795"/>
                </a:lnTo>
                <a:lnTo>
                  <a:pt x="250641" y="383410"/>
                </a:lnTo>
                <a:lnTo>
                  <a:pt x="273431" y="395249"/>
                </a:lnTo>
                <a:lnTo>
                  <a:pt x="273431" y="395770"/>
                </a:lnTo>
                <a:lnTo>
                  <a:pt x="273939" y="395770"/>
                </a:lnTo>
                <a:lnTo>
                  <a:pt x="274459" y="395249"/>
                </a:lnTo>
                <a:lnTo>
                  <a:pt x="275996" y="395249"/>
                </a:lnTo>
                <a:lnTo>
                  <a:pt x="275996" y="394741"/>
                </a:lnTo>
                <a:lnTo>
                  <a:pt x="296846" y="382311"/>
                </a:lnTo>
                <a:lnTo>
                  <a:pt x="333113" y="357101"/>
                </a:lnTo>
                <a:lnTo>
                  <a:pt x="377767" y="321505"/>
                </a:lnTo>
                <a:lnTo>
                  <a:pt x="423776" y="277916"/>
                </a:lnTo>
                <a:lnTo>
                  <a:pt x="464108" y="228727"/>
                </a:lnTo>
                <a:lnTo>
                  <a:pt x="478510" y="205600"/>
                </a:lnTo>
                <a:lnTo>
                  <a:pt x="532472" y="205600"/>
                </a:lnTo>
                <a:lnTo>
                  <a:pt x="537095" y="205600"/>
                </a:lnTo>
                <a:lnTo>
                  <a:pt x="540702" y="201993"/>
                </a:lnTo>
                <a:lnTo>
                  <a:pt x="540702" y="197370"/>
                </a:lnTo>
                <a:lnTo>
                  <a:pt x="540702" y="192747"/>
                </a:lnTo>
                <a:lnTo>
                  <a:pt x="536067" y="189661"/>
                </a:lnTo>
                <a:lnTo>
                  <a:pt x="531444" y="189661"/>
                </a:lnTo>
                <a:close/>
              </a:path>
            </a:pathLst>
          </a:custGeom>
          <a:ln w="14401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774190" y="1617211"/>
            <a:ext cx="365760" cy="259715"/>
          </a:xfrm>
          <a:custGeom>
            <a:avLst/>
            <a:gdLst/>
            <a:ahLst/>
            <a:cxnLst/>
            <a:rect l="l" t="t" r="r" b="b"/>
            <a:pathLst>
              <a:path w="365760" h="259714">
                <a:moveTo>
                  <a:pt x="356184" y="101765"/>
                </a:moveTo>
                <a:lnTo>
                  <a:pt x="319000" y="147434"/>
                </a:lnTo>
                <a:lnTo>
                  <a:pt x="276808" y="187723"/>
                </a:lnTo>
                <a:lnTo>
                  <a:pt x="235579" y="220957"/>
                </a:lnTo>
                <a:lnTo>
                  <a:pt x="201284" y="245457"/>
                </a:lnTo>
                <a:lnTo>
                  <a:pt x="179895" y="259549"/>
                </a:lnTo>
                <a:lnTo>
                  <a:pt x="158295" y="245407"/>
                </a:lnTo>
                <a:lnTo>
                  <a:pt x="123944" y="220807"/>
                </a:lnTo>
                <a:lnTo>
                  <a:pt x="82711" y="187498"/>
                </a:lnTo>
                <a:lnTo>
                  <a:pt x="40468" y="147234"/>
                </a:lnTo>
                <a:lnTo>
                  <a:pt x="3086" y="101765"/>
                </a:lnTo>
                <a:lnTo>
                  <a:pt x="2057" y="100215"/>
                </a:lnTo>
                <a:lnTo>
                  <a:pt x="1028" y="98679"/>
                </a:lnTo>
                <a:lnTo>
                  <a:pt x="0" y="97142"/>
                </a:lnTo>
                <a:lnTo>
                  <a:pt x="75552" y="97142"/>
                </a:lnTo>
                <a:lnTo>
                  <a:pt x="78638" y="97142"/>
                </a:lnTo>
                <a:lnTo>
                  <a:pt x="81724" y="95592"/>
                </a:lnTo>
                <a:lnTo>
                  <a:pt x="83261" y="92506"/>
                </a:lnTo>
                <a:lnTo>
                  <a:pt x="117690" y="24663"/>
                </a:lnTo>
                <a:lnTo>
                  <a:pt x="171665" y="162928"/>
                </a:lnTo>
                <a:lnTo>
                  <a:pt x="172694" y="166014"/>
                </a:lnTo>
                <a:lnTo>
                  <a:pt x="176288" y="168071"/>
                </a:lnTo>
                <a:lnTo>
                  <a:pt x="179374" y="168071"/>
                </a:lnTo>
                <a:lnTo>
                  <a:pt x="179895" y="168071"/>
                </a:lnTo>
                <a:lnTo>
                  <a:pt x="183489" y="168071"/>
                </a:lnTo>
                <a:lnTo>
                  <a:pt x="186575" y="165493"/>
                </a:lnTo>
                <a:lnTo>
                  <a:pt x="187604" y="161899"/>
                </a:lnTo>
                <a:lnTo>
                  <a:pt x="234886" y="0"/>
                </a:lnTo>
                <a:lnTo>
                  <a:pt x="260070" y="81724"/>
                </a:lnTo>
                <a:lnTo>
                  <a:pt x="261099" y="84797"/>
                </a:lnTo>
                <a:lnTo>
                  <a:pt x="263664" y="86855"/>
                </a:lnTo>
                <a:lnTo>
                  <a:pt x="266750" y="87376"/>
                </a:lnTo>
                <a:lnTo>
                  <a:pt x="269836" y="87884"/>
                </a:lnTo>
                <a:lnTo>
                  <a:pt x="272922" y="86347"/>
                </a:lnTo>
                <a:lnTo>
                  <a:pt x="274967" y="83769"/>
                </a:lnTo>
                <a:lnTo>
                  <a:pt x="295020" y="54483"/>
                </a:lnTo>
                <a:lnTo>
                  <a:pt x="311975" y="83261"/>
                </a:lnTo>
                <a:lnTo>
                  <a:pt x="313524" y="85826"/>
                </a:lnTo>
                <a:lnTo>
                  <a:pt x="316090" y="87376"/>
                </a:lnTo>
                <a:lnTo>
                  <a:pt x="319176" y="87376"/>
                </a:lnTo>
                <a:lnTo>
                  <a:pt x="365429" y="87376"/>
                </a:lnTo>
                <a:lnTo>
                  <a:pt x="362343" y="92506"/>
                </a:lnTo>
                <a:lnTo>
                  <a:pt x="359270" y="97142"/>
                </a:lnTo>
                <a:lnTo>
                  <a:pt x="356184" y="101765"/>
                </a:lnTo>
                <a:close/>
              </a:path>
            </a:pathLst>
          </a:custGeom>
          <a:ln w="14401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742802" y="1515954"/>
            <a:ext cx="422909" cy="234950"/>
          </a:xfrm>
          <a:custGeom>
            <a:avLst/>
            <a:gdLst/>
            <a:ahLst/>
            <a:cxnLst/>
            <a:rect l="l" t="t" r="r" b="b"/>
            <a:pathLst>
              <a:path w="422910" h="234950">
                <a:moveTo>
                  <a:pt x="406075" y="172694"/>
                </a:moveTo>
                <a:lnTo>
                  <a:pt x="355707" y="172694"/>
                </a:lnTo>
                <a:lnTo>
                  <a:pt x="334625" y="136715"/>
                </a:lnTo>
                <a:lnTo>
                  <a:pt x="333088" y="134150"/>
                </a:lnTo>
                <a:lnTo>
                  <a:pt x="330523" y="132600"/>
                </a:lnTo>
                <a:lnTo>
                  <a:pt x="327437" y="132600"/>
                </a:lnTo>
                <a:lnTo>
                  <a:pt x="324351" y="132600"/>
                </a:lnTo>
                <a:lnTo>
                  <a:pt x="321785" y="133629"/>
                </a:lnTo>
                <a:lnTo>
                  <a:pt x="320236" y="136207"/>
                </a:lnTo>
                <a:lnTo>
                  <a:pt x="302761" y="161899"/>
                </a:lnTo>
                <a:lnTo>
                  <a:pt x="274491" y="69900"/>
                </a:lnTo>
                <a:lnTo>
                  <a:pt x="273462" y="66306"/>
                </a:lnTo>
                <a:lnTo>
                  <a:pt x="269868" y="64249"/>
                </a:lnTo>
                <a:lnTo>
                  <a:pt x="266274" y="63728"/>
                </a:lnTo>
                <a:lnTo>
                  <a:pt x="262680" y="63728"/>
                </a:lnTo>
                <a:lnTo>
                  <a:pt x="259073" y="66306"/>
                </a:lnTo>
                <a:lnTo>
                  <a:pt x="258044" y="69900"/>
                </a:lnTo>
                <a:lnTo>
                  <a:pt x="210254" y="234886"/>
                </a:lnTo>
                <a:lnTo>
                  <a:pt x="158336" y="102285"/>
                </a:lnTo>
                <a:lnTo>
                  <a:pt x="157308" y="99199"/>
                </a:lnTo>
                <a:lnTo>
                  <a:pt x="154222" y="97142"/>
                </a:lnTo>
                <a:lnTo>
                  <a:pt x="151148" y="97142"/>
                </a:lnTo>
                <a:lnTo>
                  <a:pt x="147541" y="97142"/>
                </a:lnTo>
                <a:lnTo>
                  <a:pt x="144976" y="98679"/>
                </a:lnTo>
                <a:lnTo>
                  <a:pt x="143427" y="101765"/>
                </a:lnTo>
                <a:lnTo>
                  <a:pt x="102825" y="181432"/>
                </a:lnTo>
                <a:lnTo>
                  <a:pt x="21113" y="181432"/>
                </a:lnTo>
                <a:lnTo>
                  <a:pt x="8485" y="153615"/>
                </a:lnTo>
                <a:lnTo>
                  <a:pt x="1447" y="126568"/>
                </a:lnTo>
                <a:lnTo>
                  <a:pt x="0" y="100482"/>
                </a:lnTo>
                <a:lnTo>
                  <a:pt x="4146" y="75552"/>
                </a:lnTo>
                <a:lnTo>
                  <a:pt x="16762" y="48354"/>
                </a:lnTo>
                <a:lnTo>
                  <a:pt x="38002" y="24093"/>
                </a:lnTo>
                <a:lnTo>
                  <a:pt x="67241" y="6674"/>
                </a:lnTo>
                <a:lnTo>
                  <a:pt x="103853" y="0"/>
                </a:lnTo>
                <a:lnTo>
                  <a:pt x="114735" y="562"/>
                </a:lnTo>
                <a:lnTo>
                  <a:pt x="172890" y="18737"/>
                </a:lnTo>
                <a:lnTo>
                  <a:pt x="206139" y="38036"/>
                </a:lnTo>
                <a:lnTo>
                  <a:pt x="209225" y="40601"/>
                </a:lnTo>
                <a:lnTo>
                  <a:pt x="213340" y="40601"/>
                </a:lnTo>
                <a:lnTo>
                  <a:pt x="252188" y="16496"/>
                </a:lnTo>
                <a:lnTo>
                  <a:pt x="296790" y="1990"/>
                </a:lnTo>
                <a:lnTo>
                  <a:pt x="318699" y="0"/>
                </a:lnTo>
                <a:lnTo>
                  <a:pt x="355092" y="6674"/>
                </a:lnTo>
                <a:lnTo>
                  <a:pt x="384355" y="24093"/>
                </a:lnTo>
                <a:lnTo>
                  <a:pt x="405717" y="48354"/>
                </a:lnTo>
                <a:lnTo>
                  <a:pt x="418407" y="75552"/>
                </a:lnTo>
                <a:lnTo>
                  <a:pt x="422479" y="98463"/>
                </a:lnTo>
                <a:lnTo>
                  <a:pt x="421685" y="122389"/>
                </a:lnTo>
                <a:lnTo>
                  <a:pt x="416169" y="147182"/>
                </a:lnTo>
                <a:lnTo>
                  <a:pt x="406075" y="172694"/>
                </a:lnTo>
                <a:close/>
              </a:path>
            </a:pathLst>
          </a:custGeom>
          <a:ln w="14401">
            <a:solidFill>
              <a:srgbClr val="ED2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E352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0057" y="1516444"/>
            <a:ext cx="3350895" cy="400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82316" y="1400619"/>
            <a:ext cx="4715161" cy="40191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3FFB-819B-48CA-8ECA-88F09B778D63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E352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2494B-4BB9-4B60-A0C9-98C31C6DC9F7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4545-061F-4DB5-9104-3B529D64FB46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800" y="550332"/>
            <a:ext cx="972185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E352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6572" y="2084018"/>
            <a:ext cx="9306305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58595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85413" y="5663374"/>
            <a:ext cx="3468624" cy="3044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1972" y="5663374"/>
            <a:ext cx="2493073" cy="3044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93791-8999-4ABE-B40A-BA3E24AF9AFD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04404" y="5663374"/>
            <a:ext cx="2493073" cy="3044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142"/>
            <a:ext cx="10833100" cy="257495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9" y="1756460"/>
            <a:ext cx="6655427" cy="148056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0918" y="3457021"/>
            <a:ext cx="7476431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kern="0" dirty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КОНЦ</a:t>
            </a:r>
            <a:r>
              <a:rPr sz="2500" b="1" kern="0" dirty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Е</a:t>
            </a:r>
            <a:r>
              <a:rPr sz="2400" b="1" kern="0" dirty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ПЦИЯ ЗДОРОВОГО ОБРАЗА ЖИЗНИ  В ОАО «РЖД» НА 2020-2025 ГОДЫ</a:t>
            </a:r>
            <a:endParaRPr sz="2400" kern="0" dirty="0">
              <a:latin typeface="RussianRail G Pro" panose="02000503040000020004" pitchFamily="50" charset="-52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013" y="4441456"/>
            <a:ext cx="7057337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kern="0" spc="12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Начальник Департамента социального развития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kern="0" spc="12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Алексеева Юлия Олеговна</a:t>
            </a:r>
            <a:endParaRPr sz="2000" kern="0" dirty="0">
              <a:latin typeface="FSRAILWAY Book" panose="020B0503040504020204" pitchFamily="34" charset="0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235"/>
              </a:spcBef>
            </a:pPr>
            <a:r>
              <a:rPr sz="1600" kern="0" spc="15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  </a:t>
            </a:r>
            <a:r>
              <a:rPr lang="ru-RU" sz="1400" kern="0" spc="15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/>
            </a:r>
            <a:br>
              <a:rPr lang="ru-RU" sz="1400" kern="0" spc="15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</a:b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4" name="object 24"/>
          <p:cNvSpPr/>
          <p:nvPr/>
        </p:nvSpPr>
        <p:spPr>
          <a:xfrm>
            <a:off x="9677755" y="5461000"/>
            <a:ext cx="774065" cy="479425"/>
          </a:xfrm>
          <a:custGeom>
            <a:avLst/>
            <a:gdLst/>
            <a:ahLst/>
            <a:cxnLst/>
            <a:rect l="l" t="t" r="r" b="b"/>
            <a:pathLst>
              <a:path w="774065" h="479425">
                <a:moveTo>
                  <a:pt x="774001" y="479043"/>
                </a:moveTo>
                <a:lnTo>
                  <a:pt x="0" y="479043"/>
                </a:lnTo>
                <a:lnTo>
                  <a:pt x="0" y="0"/>
                </a:lnTo>
                <a:lnTo>
                  <a:pt x="774001" y="0"/>
                </a:lnTo>
                <a:lnTo>
                  <a:pt x="774001" y="479043"/>
                </a:lnTo>
                <a:close/>
              </a:path>
            </a:pathLst>
          </a:custGeom>
          <a:solidFill>
            <a:srgbClr val="EE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139060" y="5582842"/>
            <a:ext cx="195580" cy="179705"/>
          </a:xfrm>
          <a:custGeom>
            <a:avLst/>
            <a:gdLst/>
            <a:ahLst/>
            <a:cxnLst/>
            <a:rect l="l" t="t" r="r" b="b"/>
            <a:pathLst>
              <a:path w="195579" h="179704">
                <a:moveTo>
                  <a:pt x="113499" y="59893"/>
                </a:moveTo>
                <a:lnTo>
                  <a:pt x="39014" y="59893"/>
                </a:lnTo>
                <a:lnTo>
                  <a:pt x="9283" y="99771"/>
                </a:lnTo>
                <a:lnTo>
                  <a:pt x="4330" y="106476"/>
                </a:lnTo>
                <a:lnTo>
                  <a:pt x="0" y="112242"/>
                </a:lnTo>
                <a:lnTo>
                  <a:pt x="0" y="127228"/>
                </a:lnTo>
                <a:lnTo>
                  <a:pt x="3975" y="132626"/>
                </a:lnTo>
                <a:lnTo>
                  <a:pt x="28197" y="164004"/>
                </a:lnTo>
                <a:lnTo>
                  <a:pt x="68057" y="179513"/>
                </a:lnTo>
                <a:lnTo>
                  <a:pt x="79387" y="179590"/>
                </a:lnTo>
                <a:lnTo>
                  <a:pt x="111645" y="179590"/>
                </a:lnTo>
                <a:lnTo>
                  <a:pt x="161353" y="171703"/>
                </a:lnTo>
                <a:lnTo>
                  <a:pt x="184669" y="149669"/>
                </a:lnTo>
                <a:lnTo>
                  <a:pt x="63233" y="149669"/>
                </a:lnTo>
                <a:lnTo>
                  <a:pt x="57035" y="135940"/>
                </a:lnTo>
                <a:lnTo>
                  <a:pt x="61495" y="129549"/>
                </a:lnTo>
                <a:lnTo>
                  <a:pt x="113499" y="59893"/>
                </a:lnTo>
                <a:close/>
              </a:path>
              <a:path w="195579" h="179704">
                <a:moveTo>
                  <a:pt x="111645" y="0"/>
                </a:moveTo>
                <a:lnTo>
                  <a:pt x="48983" y="0"/>
                </a:lnTo>
                <a:lnTo>
                  <a:pt x="44043" y="4952"/>
                </a:lnTo>
                <a:lnTo>
                  <a:pt x="39014" y="9944"/>
                </a:lnTo>
                <a:lnTo>
                  <a:pt x="39014" y="29883"/>
                </a:lnTo>
                <a:lnTo>
                  <a:pt x="125907" y="29883"/>
                </a:lnTo>
                <a:lnTo>
                  <a:pt x="135801" y="39890"/>
                </a:lnTo>
                <a:lnTo>
                  <a:pt x="135801" y="139712"/>
                </a:lnTo>
                <a:lnTo>
                  <a:pt x="130848" y="144665"/>
                </a:lnTo>
                <a:lnTo>
                  <a:pt x="125907" y="149669"/>
                </a:lnTo>
                <a:lnTo>
                  <a:pt x="184669" y="149669"/>
                </a:lnTo>
                <a:lnTo>
                  <a:pt x="187514" y="145631"/>
                </a:lnTo>
                <a:lnTo>
                  <a:pt x="193038" y="129549"/>
                </a:lnTo>
                <a:lnTo>
                  <a:pt x="195073" y="115101"/>
                </a:lnTo>
                <a:lnTo>
                  <a:pt x="195315" y="106476"/>
                </a:lnTo>
                <a:lnTo>
                  <a:pt x="195364" y="74802"/>
                </a:lnTo>
                <a:lnTo>
                  <a:pt x="195073" y="64457"/>
                </a:lnTo>
                <a:lnTo>
                  <a:pt x="176758" y="18694"/>
                </a:lnTo>
                <a:lnTo>
                  <a:pt x="127043" y="292"/>
                </a:lnTo>
                <a:lnTo>
                  <a:pt x="1116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99495" y="5642734"/>
            <a:ext cx="163830" cy="120014"/>
          </a:xfrm>
          <a:custGeom>
            <a:avLst/>
            <a:gdLst/>
            <a:ahLst/>
            <a:cxnLst/>
            <a:rect l="l" t="t" r="r" b="b"/>
            <a:pathLst>
              <a:path w="163829" h="120014">
                <a:moveTo>
                  <a:pt x="163715" y="0"/>
                </a:moveTo>
                <a:lnTo>
                  <a:pt x="89306" y="0"/>
                </a:lnTo>
                <a:lnTo>
                  <a:pt x="0" y="119735"/>
                </a:lnTo>
                <a:lnTo>
                  <a:pt x="74422" y="119735"/>
                </a:lnTo>
                <a:lnTo>
                  <a:pt x="1637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98560" y="5642738"/>
            <a:ext cx="225425" cy="179705"/>
          </a:xfrm>
          <a:custGeom>
            <a:avLst/>
            <a:gdLst/>
            <a:ahLst/>
            <a:cxnLst/>
            <a:rect l="l" t="t" r="r" b="b"/>
            <a:pathLst>
              <a:path w="225425" h="179704">
                <a:moveTo>
                  <a:pt x="89331" y="29870"/>
                </a:moveTo>
                <a:lnTo>
                  <a:pt x="29781" y="29870"/>
                </a:lnTo>
                <a:lnTo>
                  <a:pt x="29781" y="179603"/>
                </a:lnTo>
                <a:lnTo>
                  <a:pt x="89331" y="179603"/>
                </a:lnTo>
                <a:lnTo>
                  <a:pt x="89331" y="29870"/>
                </a:lnTo>
                <a:close/>
              </a:path>
              <a:path w="225425" h="179704">
                <a:moveTo>
                  <a:pt x="145745" y="0"/>
                </a:moveTo>
                <a:lnTo>
                  <a:pt x="9931" y="0"/>
                </a:lnTo>
                <a:lnTo>
                  <a:pt x="4965" y="4940"/>
                </a:lnTo>
                <a:lnTo>
                  <a:pt x="0" y="9931"/>
                </a:lnTo>
                <a:lnTo>
                  <a:pt x="0" y="29870"/>
                </a:lnTo>
                <a:lnTo>
                  <a:pt x="161848" y="29870"/>
                </a:lnTo>
                <a:lnTo>
                  <a:pt x="164985" y="36741"/>
                </a:lnTo>
                <a:lnTo>
                  <a:pt x="168071" y="43637"/>
                </a:lnTo>
                <a:lnTo>
                  <a:pt x="163741" y="49885"/>
                </a:lnTo>
                <a:lnTo>
                  <a:pt x="160007" y="54851"/>
                </a:lnTo>
                <a:lnTo>
                  <a:pt x="111620" y="119735"/>
                </a:lnTo>
                <a:lnTo>
                  <a:pt x="186055" y="119735"/>
                </a:lnTo>
                <a:lnTo>
                  <a:pt x="225132" y="67335"/>
                </a:lnTo>
                <a:lnTo>
                  <a:pt x="225132" y="52349"/>
                </a:lnTo>
                <a:lnTo>
                  <a:pt x="221094" y="46964"/>
                </a:lnTo>
                <a:lnTo>
                  <a:pt x="208407" y="29870"/>
                </a:lnTo>
                <a:lnTo>
                  <a:pt x="175752" y="2084"/>
                </a:lnTo>
                <a:lnTo>
                  <a:pt x="157057" y="77"/>
                </a:lnTo>
                <a:lnTo>
                  <a:pt x="145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325" y="78479"/>
            <a:ext cx="3644775" cy="832746"/>
          </a:xfrm>
          <a:prstGeom prst="rect">
            <a:avLst/>
          </a:prstGeom>
        </p:spPr>
      </p:pic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539750" y="301625"/>
            <a:ext cx="666178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 smtClean="0">
                <a:latin typeface="RussianRail G Pro" panose="02000503040000020004" pitchFamily="50" charset="-52"/>
              </a:rPr>
              <a:t>АКТУАЛЬНОСТЬ, ПУТЬ Р</a:t>
            </a:r>
            <a:r>
              <a:rPr lang="ru-RU" sz="2500" dirty="0" smtClean="0">
                <a:latin typeface="RussianRail G Pro" panose="02000503040000020004" pitchFamily="50" charset="-52"/>
              </a:rPr>
              <a:t>Е</a:t>
            </a:r>
            <a:r>
              <a:rPr lang="ru-RU" dirty="0" smtClean="0">
                <a:latin typeface="RussianRail G Pro" panose="02000503040000020004" pitchFamily="50" charset="-52"/>
              </a:rPr>
              <a:t>АЛИЗАЦИИ</a:t>
            </a:r>
            <a:endParaRPr dirty="0">
              <a:latin typeface="RussianRail G Pro" panose="02000503040000020004" pitchFamily="50" charset="-52"/>
            </a:endParaRPr>
          </a:p>
        </p:txBody>
      </p:sp>
      <p:sp>
        <p:nvSpPr>
          <p:cNvPr id="58" name="object 27"/>
          <p:cNvSpPr/>
          <p:nvPr/>
        </p:nvSpPr>
        <p:spPr>
          <a:xfrm>
            <a:off x="539750" y="3273424"/>
            <a:ext cx="4267200" cy="609600"/>
          </a:xfrm>
          <a:custGeom>
            <a:avLst/>
            <a:gdLst/>
            <a:ahLst/>
            <a:cxnLst/>
            <a:rect l="l" t="t" r="r" b="b"/>
            <a:pathLst>
              <a:path w="3806190" h="997585">
                <a:moveTo>
                  <a:pt x="3689438" y="997280"/>
                </a:moveTo>
                <a:lnTo>
                  <a:pt x="116535" y="997280"/>
                </a:lnTo>
                <a:lnTo>
                  <a:pt x="71285" y="988085"/>
                </a:lnTo>
                <a:lnTo>
                  <a:pt x="34231" y="963048"/>
                </a:lnTo>
                <a:lnTo>
                  <a:pt x="9194" y="925994"/>
                </a:lnTo>
                <a:lnTo>
                  <a:pt x="0" y="880744"/>
                </a:lnTo>
                <a:lnTo>
                  <a:pt x="0" y="116535"/>
                </a:lnTo>
                <a:lnTo>
                  <a:pt x="9194" y="71285"/>
                </a:lnTo>
                <a:lnTo>
                  <a:pt x="34231" y="34231"/>
                </a:lnTo>
                <a:lnTo>
                  <a:pt x="71285" y="9194"/>
                </a:lnTo>
                <a:lnTo>
                  <a:pt x="116535" y="0"/>
                </a:lnTo>
                <a:lnTo>
                  <a:pt x="3689438" y="0"/>
                </a:lnTo>
                <a:lnTo>
                  <a:pt x="3734688" y="9194"/>
                </a:lnTo>
                <a:lnTo>
                  <a:pt x="3771742" y="34231"/>
                </a:lnTo>
                <a:lnTo>
                  <a:pt x="3796779" y="71285"/>
                </a:lnTo>
                <a:lnTo>
                  <a:pt x="3805974" y="116535"/>
                </a:lnTo>
                <a:lnTo>
                  <a:pt x="3805974" y="880744"/>
                </a:lnTo>
                <a:lnTo>
                  <a:pt x="3796779" y="925994"/>
                </a:lnTo>
                <a:lnTo>
                  <a:pt x="3771742" y="963048"/>
                </a:lnTo>
                <a:lnTo>
                  <a:pt x="3734688" y="988085"/>
                </a:lnTo>
                <a:lnTo>
                  <a:pt x="3689438" y="9972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4127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"/>
          <p:cNvSpPr txBox="1"/>
          <p:nvPr/>
        </p:nvSpPr>
        <p:spPr>
          <a:xfrm>
            <a:off x="615950" y="3349623"/>
            <a:ext cx="410634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6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высокий</a:t>
            </a:r>
            <a:r>
              <a:rPr sz="1400" spc="-12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4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уровень</a:t>
            </a:r>
            <a:r>
              <a:rPr sz="1400" spc="-12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4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показателей</a:t>
            </a:r>
            <a:r>
              <a:rPr sz="1400" spc="-12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4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смертности</a:t>
            </a:r>
            <a:r>
              <a:rPr sz="1400" spc="-12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4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от  </a:t>
            </a:r>
            <a:r>
              <a:rPr sz="1400" spc="5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неинфекционных</a:t>
            </a:r>
            <a:r>
              <a:rPr sz="1400" spc="-12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5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заболеваний</a:t>
            </a:r>
            <a:r>
              <a:rPr sz="1400" spc="-114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1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(НИЗ)</a:t>
            </a:r>
            <a:r>
              <a:rPr sz="1400" spc="-12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3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в</a:t>
            </a:r>
            <a:r>
              <a:rPr sz="1400" spc="-114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8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РФ</a:t>
            </a:r>
            <a:endParaRPr sz="1400" dirty="0">
              <a:solidFill>
                <a:schemeClr val="bg1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9" name="object 27"/>
          <p:cNvSpPr/>
          <p:nvPr/>
        </p:nvSpPr>
        <p:spPr>
          <a:xfrm>
            <a:off x="539750" y="2428239"/>
            <a:ext cx="4267200" cy="616585"/>
          </a:xfrm>
          <a:custGeom>
            <a:avLst/>
            <a:gdLst/>
            <a:ahLst/>
            <a:cxnLst/>
            <a:rect l="l" t="t" r="r" b="b"/>
            <a:pathLst>
              <a:path w="3806190" h="997585">
                <a:moveTo>
                  <a:pt x="3689438" y="997280"/>
                </a:moveTo>
                <a:lnTo>
                  <a:pt x="116535" y="997280"/>
                </a:lnTo>
                <a:lnTo>
                  <a:pt x="71285" y="988085"/>
                </a:lnTo>
                <a:lnTo>
                  <a:pt x="34231" y="963048"/>
                </a:lnTo>
                <a:lnTo>
                  <a:pt x="9194" y="925994"/>
                </a:lnTo>
                <a:lnTo>
                  <a:pt x="0" y="880744"/>
                </a:lnTo>
                <a:lnTo>
                  <a:pt x="0" y="116535"/>
                </a:lnTo>
                <a:lnTo>
                  <a:pt x="9194" y="71285"/>
                </a:lnTo>
                <a:lnTo>
                  <a:pt x="34231" y="34231"/>
                </a:lnTo>
                <a:lnTo>
                  <a:pt x="71285" y="9194"/>
                </a:lnTo>
                <a:lnTo>
                  <a:pt x="116535" y="0"/>
                </a:lnTo>
                <a:lnTo>
                  <a:pt x="3689438" y="0"/>
                </a:lnTo>
                <a:lnTo>
                  <a:pt x="3734688" y="9194"/>
                </a:lnTo>
                <a:lnTo>
                  <a:pt x="3771742" y="34231"/>
                </a:lnTo>
                <a:lnTo>
                  <a:pt x="3796779" y="71285"/>
                </a:lnTo>
                <a:lnTo>
                  <a:pt x="3805974" y="116535"/>
                </a:lnTo>
                <a:lnTo>
                  <a:pt x="3805974" y="880744"/>
                </a:lnTo>
                <a:lnTo>
                  <a:pt x="3796779" y="925994"/>
                </a:lnTo>
                <a:lnTo>
                  <a:pt x="3771742" y="963048"/>
                </a:lnTo>
                <a:lnTo>
                  <a:pt x="3734688" y="988085"/>
                </a:lnTo>
                <a:lnTo>
                  <a:pt x="3689438" y="9972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4127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7"/>
          <p:cNvSpPr/>
          <p:nvPr/>
        </p:nvSpPr>
        <p:spPr>
          <a:xfrm>
            <a:off x="539750" y="1597025"/>
            <a:ext cx="4267200" cy="609599"/>
          </a:xfrm>
          <a:custGeom>
            <a:avLst/>
            <a:gdLst/>
            <a:ahLst/>
            <a:cxnLst/>
            <a:rect l="l" t="t" r="r" b="b"/>
            <a:pathLst>
              <a:path w="3806190" h="997585">
                <a:moveTo>
                  <a:pt x="3689438" y="997280"/>
                </a:moveTo>
                <a:lnTo>
                  <a:pt x="116535" y="997280"/>
                </a:lnTo>
                <a:lnTo>
                  <a:pt x="71285" y="988085"/>
                </a:lnTo>
                <a:lnTo>
                  <a:pt x="34231" y="963048"/>
                </a:lnTo>
                <a:lnTo>
                  <a:pt x="9194" y="925994"/>
                </a:lnTo>
                <a:lnTo>
                  <a:pt x="0" y="880744"/>
                </a:lnTo>
                <a:lnTo>
                  <a:pt x="0" y="116535"/>
                </a:lnTo>
                <a:lnTo>
                  <a:pt x="9194" y="71285"/>
                </a:lnTo>
                <a:lnTo>
                  <a:pt x="34231" y="34231"/>
                </a:lnTo>
                <a:lnTo>
                  <a:pt x="71285" y="9194"/>
                </a:lnTo>
                <a:lnTo>
                  <a:pt x="116535" y="0"/>
                </a:lnTo>
                <a:lnTo>
                  <a:pt x="3689438" y="0"/>
                </a:lnTo>
                <a:lnTo>
                  <a:pt x="3734688" y="9194"/>
                </a:lnTo>
                <a:lnTo>
                  <a:pt x="3771742" y="34231"/>
                </a:lnTo>
                <a:lnTo>
                  <a:pt x="3796779" y="71285"/>
                </a:lnTo>
                <a:lnTo>
                  <a:pt x="3805974" y="116535"/>
                </a:lnTo>
                <a:lnTo>
                  <a:pt x="3805974" y="880744"/>
                </a:lnTo>
                <a:lnTo>
                  <a:pt x="3796779" y="925994"/>
                </a:lnTo>
                <a:lnTo>
                  <a:pt x="3771742" y="963048"/>
                </a:lnTo>
                <a:lnTo>
                  <a:pt x="3734688" y="988085"/>
                </a:lnTo>
                <a:lnTo>
                  <a:pt x="3689438" y="9972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4127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"/>
          <p:cNvSpPr txBox="1"/>
          <p:nvPr/>
        </p:nvSpPr>
        <p:spPr>
          <a:xfrm>
            <a:off x="615950" y="1673224"/>
            <a:ext cx="410634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400" b="1" spc="50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низкая</a:t>
            </a:r>
            <a:r>
              <a:rPr lang="ru-RU" sz="1400" b="1" spc="-114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 </a:t>
            </a:r>
            <a:r>
              <a:rPr lang="ru-RU" sz="1400" b="1" spc="20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доля</a:t>
            </a:r>
            <a:r>
              <a:rPr lang="ru-RU" sz="1400" b="1" spc="-114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 </a:t>
            </a:r>
            <a:r>
              <a:rPr lang="ru-RU" sz="1400" b="1" spc="5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работников,</a:t>
            </a:r>
            <a:r>
              <a:rPr lang="ru-RU" sz="1400" b="1" spc="-114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lang="ru-RU" sz="1400" b="1" spc="2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ведущих</a:t>
            </a:r>
            <a:r>
              <a:rPr lang="ru-RU" sz="1400" b="1" spc="-114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lang="ru-RU" sz="1400" b="1" spc="8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ЗОЖ</a:t>
            </a:r>
            <a:r>
              <a:rPr lang="ru-RU" sz="1400" b="1" spc="-114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lang="ru-RU" sz="1400" b="1" spc="1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—</a:t>
            </a:r>
            <a:r>
              <a:rPr lang="ru-RU" sz="1400" b="1" spc="-114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lang="ru-RU" sz="1400" b="1" spc="20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11%  </a:t>
            </a:r>
            <a:r>
              <a:rPr lang="ru-RU" sz="1400" spc="-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(10,2% </a:t>
            </a:r>
            <a:r>
              <a:rPr lang="ru-RU" sz="1400" spc="50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—мужчины </a:t>
            </a:r>
            <a:r>
              <a:rPr lang="ru-RU" sz="1400" spc="80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и </a:t>
            </a:r>
            <a:r>
              <a:rPr lang="ru-RU" sz="1400" spc="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12,8% </a:t>
            </a:r>
            <a:r>
              <a:rPr lang="ru-RU" sz="1400" spc="1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— </a:t>
            </a:r>
            <a:r>
              <a:rPr lang="ru-RU" sz="1400" spc="30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женщины)</a:t>
            </a:r>
            <a:endParaRPr lang="ru-RU" sz="1400" dirty="0">
              <a:solidFill>
                <a:schemeClr val="bg1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5" name="object 7"/>
          <p:cNvSpPr txBox="1"/>
          <p:nvPr/>
        </p:nvSpPr>
        <p:spPr>
          <a:xfrm>
            <a:off x="615950" y="2511424"/>
            <a:ext cx="4038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5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необходимость</a:t>
            </a:r>
            <a:r>
              <a:rPr sz="1400" spc="-16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5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повышения  </a:t>
            </a:r>
            <a:r>
              <a:rPr sz="1400" spc="4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производительности</a:t>
            </a:r>
            <a:r>
              <a:rPr sz="1400" spc="-140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sz="1400" spc="25" dirty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труда</a:t>
            </a:r>
            <a:endParaRPr sz="1400" dirty="0">
              <a:solidFill>
                <a:schemeClr val="bg1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9" name="object 27"/>
          <p:cNvSpPr/>
          <p:nvPr/>
        </p:nvSpPr>
        <p:spPr>
          <a:xfrm>
            <a:off x="539750" y="4180839"/>
            <a:ext cx="4267200" cy="921385"/>
          </a:xfrm>
          <a:custGeom>
            <a:avLst/>
            <a:gdLst/>
            <a:ahLst/>
            <a:cxnLst/>
            <a:rect l="l" t="t" r="r" b="b"/>
            <a:pathLst>
              <a:path w="3806190" h="997585">
                <a:moveTo>
                  <a:pt x="3689438" y="997280"/>
                </a:moveTo>
                <a:lnTo>
                  <a:pt x="116535" y="997280"/>
                </a:lnTo>
                <a:lnTo>
                  <a:pt x="71285" y="988085"/>
                </a:lnTo>
                <a:lnTo>
                  <a:pt x="34231" y="963048"/>
                </a:lnTo>
                <a:lnTo>
                  <a:pt x="9194" y="925994"/>
                </a:lnTo>
                <a:lnTo>
                  <a:pt x="0" y="880744"/>
                </a:lnTo>
                <a:lnTo>
                  <a:pt x="0" y="116535"/>
                </a:lnTo>
                <a:lnTo>
                  <a:pt x="9194" y="71285"/>
                </a:lnTo>
                <a:lnTo>
                  <a:pt x="34231" y="34231"/>
                </a:lnTo>
                <a:lnTo>
                  <a:pt x="71285" y="9194"/>
                </a:lnTo>
                <a:lnTo>
                  <a:pt x="116535" y="0"/>
                </a:lnTo>
                <a:lnTo>
                  <a:pt x="3689438" y="0"/>
                </a:lnTo>
                <a:lnTo>
                  <a:pt x="3734688" y="9194"/>
                </a:lnTo>
                <a:lnTo>
                  <a:pt x="3771742" y="34231"/>
                </a:lnTo>
                <a:lnTo>
                  <a:pt x="3796779" y="71285"/>
                </a:lnTo>
                <a:lnTo>
                  <a:pt x="3805974" y="116535"/>
                </a:lnTo>
                <a:lnTo>
                  <a:pt x="3805974" y="880744"/>
                </a:lnTo>
                <a:lnTo>
                  <a:pt x="3796779" y="925994"/>
                </a:lnTo>
                <a:lnTo>
                  <a:pt x="3771742" y="963048"/>
                </a:lnTo>
                <a:lnTo>
                  <a:pt x="3734688" y="988085"/>
                </a:lnTo>
                <a:lnTo>
                  <a:pt x="3689438" y="9972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4127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7"/>
          <p:cNvSpPr txBox="1"/>
          <p:nvPr/>
        </p:nvSpPr>
        <p:spPr>
          <a:xfrm>
            <a:off x="692150" y="4333239"/>
            <a:ext cx="3962400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400" spc="5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Высокий риск заболевания работников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400" spc="5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с НИЗ новой </a:t>
            </a:r>
            <a:r>
              <a:rPr lang="ru-RU" sz="1400" spc="55" dirty="0" err="1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коронавирусной</a:t>
            </a:r>
            <a:r>
              <a:rPr lang="ru-RU" sz="1400" spc="55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 инфекцией (COVID-19)</a:t>
            </a:r>
            <a:endParaRPr sz="1400" dirty="0">
              <a:solidFill>
                <a:schemeClr val="bg1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8950" y="2047239"/>
            <a:ext cx="4419600" cy="2590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E3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object 45"/>
          <p:cNvSpPr txBox="1"/>
          <p:nvPr/>
        </p:nvSpPr>
        <p:spPr>
          <a:xfrm>
            <a:off x="5873750" y="2275839"/>
            <a:ext cx="3984885" cy="2006318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endParaRPr lang="ru-RU" sz="1600" kern="0" dirty="0" smtClean="0">
              <a:solidFill>
                <a:srgbClr val="58595B"/>
              </a:solidFill>
              <a:latin typeface="FSRAILWAY Bold" panose="020B0803050504020204" pitchFamily="34" charset="0"/>
              <a:cs typeface="Tahoma"/>
            </a:endParaRPr>
          </a:p>
          <a:p>
            <a:pPr algn="ctr"/>
            <a:r>
              <a:rPr lang="ru-RU" sz="1600" b="1" kern="0" dirty="0" smtClean="0">
                <a:solidFill>
                  <a:srgbClr val="58595B"/>
                </a:solidFill>
                <a:latin typeface="FSRAILWAY Book" pitchFamily="34" charset="0"/>
                <a:cs typeface="Tahoma"/>
              </a:rPr>
              <a:t>План мероприятий </a:t>
            </a:r>
          </a:p>
          <a:p>
            <a:pPr algn="ctr"/>
            <a:r>
              <a:rPr lang="ru-RU" sz="1600" b="1" kern="0" dirty="0" smtClean="0">
                <a:solidFill>
                  <a:srgbClr val="58595B"/>
                </a:solidFill>
                <a:latin typeface="FSRAILWAY Book" pitchFamily="34" charset="0"/>
                <a:cs typeface="Tahoma"/>
              </a:rPr>
              <a:t>по реализации Концепции является основополагающим документом, определяющим сроки, источники финансирования и порядок взаимодействия подразделений компании</a:t>
            </a:r>
            <a:endParaRPr sz="1400" b="1" kern="0" dirty="0">
              <a:latin typeface="FSRAILWAY Book" pitchFamily="34" charset="0"/>
              <a:cs typeface="Tahoma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397750" y="1749425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EE3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enikeevaog\Downloads\appointm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0150" y="190152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325" y="78479"/>
            <a:ext cx="3644775" cy="832746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18528" y="454025"/>
            <a:ext cx="4898022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 smtClean="0">
                <a:latin typeface="RussianRail G Pro" panose="02000503040000020004" pitchFamily="50" charset="-52"/>
              </a:rPr>
              <a:t>М</a:t>
            </a:r>
            <a:r>
              <a:rPr lang="ru-RU" sz="2500" dirty="0" smtClean="0">
                <a:latin typeface="RussianRail G Pro" panose="02000503040000020004" pitchFamily="50" charset="-52"/>
              </a:rPr>
              <a:t>Е</a:t>
            </a:r>
            <a:r>
              <a:rPr lang="ru-RU" dirty="0" smtClean="0">
                <a:latin typeface="RussianRail G Pro" panose="02000503040000020004" pitchFamily="50" charset="-52"/>
              </a:rPr>
              <a:t>РЫ ПО </a:t>
            </a:r>
            <a:r>
              <a:rPr dirty="0" smtClean="0">
                <a:latin typeface="RussianRail G Pro" panose="02000503040000020004" pitchFamily="50" charset="-52"/>
              </a:rPr>
              <a:t>Р</a:t>
            </a:r>
            <a:r>
              <a:rPr sz="2500" dirty="0" smtClean="0">
                <a:latin typeface="RussianRail G Pro" panose="02000503040000020004" pitchFamily="50" charset="-52"/>
              </a:rPr>
              <a:t>Е</a:t>
            </a:r>
            <a:r>
              <a:rPr dirty="0" smtClean="0">
                <a:latin typeface="RussianRail G Pro" panose="02000503040000020004" pitchFamily="50" charset="-52"/>
              </a:rPr>
              <a:t>АЛИ</a:t>
            </a:r>
            <a:r>
              <a:rPr sz="2500" dirty="0" smtClean="0">
                <a:latin typeface="RussianRail G Pro" panose="02000503040000020004" pitchFamily="50" charset="-52"/>
              </a:rPr>
              <a:t>З</a:t>
            </a:r>
            <a:r>
              <a:rPr dirty="0" smtClean="0">
                <a:latin typeface="RussianRail G Pro" panose="02000503040000020004" pitchFamily="50" charset="-52"/>
              </a:rPr>
              <a:t>АЦИИ</a:t>
            </a:r>
            <a:endParaRPr dirty="0">
              <a:latin typeface="RussianRail G Pro" panose="02000503040000020004" pitchFamily="50" charset="-52"/>
            </a:endParaRPr>
          </a:p>
        </p:txBody>
      </p:sp>
      <p:sp>
        <p:nvSpPr>
          <p:cNvPr id="7" name="object 21"/>
          <p:cNvSpPr/>
          <p:nvPr/>
        </p:nvSpPr>
        <p:spPr>
          <a:xfrm>
            <a:off x="387350" y="1520825"/>
            <a:ext cx="4800600" cy="6858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539750" y="1597025"/>
            <a:ext cx="4572000" cy="6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издание локальных нормативных правовых актов о  запрете курения в помещениях и на объектах предприятий</a:t>
            </a:r>
            <a:endParaRPr lang="ru-RU" sz="1600" dirty="0"/>
          </a:p>
        </p:txBody>
      </p:sp>
      <p:sp>
        <p:nvSpPr>
          <p:cNvPr id="9" name="object 21"/>
          <p:cNvSpPr/>
          <p:nvPr/>
        </p:nvSpPr>
        <p:spPr>
          <a:xfrm>
            <a:off x="387350" y="2432747"/>
            <a:ext cx="4800600" cy="6858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539750" y="2508947"/>
            <a:ext cx="4572000" cy="6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организация для сотрудников альтернативных мест  общего пользования (зоны для отдыха или занятий  спортом)</a:t>
            </a:r>
            <a:endParaRPr lang="ru-RU" sz="1600" dirty="0"/>
          </a:p>
        </p:txBody>
      </p:sp>
      <p:sp>
        <p:nvSpPr>
          <p:cNvPr id="11" name="object 21"/>
          <p:cNvSpPr/>
          <p:nvPr/>
        </p:nvSpPr>
        <p:spPr>
          <a:xfrm>
            <a:off x="387350" y="3347147"/>
            <a:ext cx="4800600" cy="6858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539750" y="3423347"/>
            <a:ext cx="4572000" cy="6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включение в пакет ДМС оказания медицинской  помощи, направленной лечение табачной зависимости</a:t>
            </a:r>
            <a:endParaRPr lang="ru-RU" sz="1600" dirty="0"/>
          </a:p>
        </p:txBody>
      </p:sp>
      <p:sp>
        <p:nvSpPr>
          <p:cNvPr id="13" name="object 21"/>
          <p:cNvSpPr/>
          <p:nvPr/>
        </p:nvSpPr>
        <p:spPr>
          <a:xfrm>
            <a:off x="387350" y="4261547"/>
            <a:ext cx="4800600" cy="7620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539750" y="4261547"/>
            <a:ext cx="4572000" cy="81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проведение коммуникационных кампаний с целью  повышения осведомленности работников о влиянии  ЗОЖ на здоровье человека</a:t>
            </a:r>
            <a:endParaRPr lang="ru-RU" sz="1600" dirty="0"/>
          </a:p>
        </p:txBody>
      </p:sp>
      <p:sp>
        <p:nvSpPr>
          <p:cNvPr id="19" name="object 21"/>
          <p:cNvSpPr/>
          <p:nvPr/>
        </p:nvSpPr>
        <p:spPr>
          <a:xfrm>
            <a:off x="5645150" y="1520825"/>
            <a:ext cx="4800600" cy="6858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5797550" y="1673225"/>
            <a:ext cx="4572000" cy="459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организация программ по профилактике стресса на  рабочем месте</a:t>
            </a:r>
            <a:endParaRPr lang="ru-RU" sz="1600" dirty="0"/>
          </a:p>
        </p:txBody>
      </p:sp>
      <p:sp>
        <p:nvSpPr>
          <p:cNvPr id="26" name="object 21"/>
          <p:cNvSpPr/>
          <p:nvPr/>
        </p:nvSpPr>
        <p:spPr>
          <a:xfrm>
            <a:off x="5645150" y="2432747"/>
            <a:ext cx="4800600" cy="6858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TextBox 26"/>
          <p:cNvSpPr txBox="1"/>
          <p:nvPr/>
        </p:nvSpPr>
        <p:spPr>
          <a:xfrm>
            <a:off x="5797550" y="2585147"/>
            <a:ext cx="4572000" cy="459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организация комнат </a:t>
            </a:r>
            <a:r>
              <a:rPr lang="ru-RU" sz="1600" kern="0" dirty="0" err="1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психоэмоциональной</a:t>
            </a: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 разгрузки</a:t>
            </a:r>
            <a:endParaRPr lang="ru-RU" sz="1600" dirty="0"/>
          </a:p>
        </p:txBody>
      </p:sp>
      <p:sp>
        <p:nvSpPr>
          <p:cNvPr id="28" name="object 21"/>
          <p:cNvSpPr/>
          <p:nvPr/>
        </p:nvSpPr>
        <p:spPr>
          <a:xfrm>
            <a:off x="5645150" y="3347147"/>
            <a:ext cx="4800600" cy="6858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5797550" y="3423347"/>
            <a:ext cx="4572000" cy="635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взаимодействие с образовательными организациями, занимающимися подготовкой кадров для ОАО «РЖД»</a:t>
            </a:r>
          </a:p>
        </p:txBody>
      </p:sp>
      <p:sp>
        <p:nvSpPr>
          <p:cNvPr id="30" name="object 21"/>
          <p:cNvSpPr/>
          <p:nvPr/>
        </p:nvSpPr>
        <p:spPr>
          <a:xfrm>
            <a:off x="5645150" y="4261547"/>
            <a:ext cx="4800600" cy="685800"/>
          </a:xfrm>
          <a:custGeom>
            <a:avLst/>
            <a:gdLst/>
            <a:ahLst/>
            <a:cxnLst/>
            <a:rect l="l" t="t" r="r" b="b"/>
            <a:pathLst>
              <a:path w="3054350" h="549910">
                <a:moveTo>
                  <a:pt x="119583" y="0"/>
                </a:moveTo>
                <a:lnTo>
                  <a:pt x="2934703" y="0"/>
                </a:lnTo>
                <a:lnTo>
                  <a:pt x="2981143" y="9435"/>
                </a:lnTo>
                <a:lnTo>
                  <a:pt x="3019171" y="35126"/>
                </a:lnTo>
                <a:lnTo>
                  <a:pt x="3044863" y="73150"/>
                </a:lnTo>
                <a:lnTo>
                  <a:pt x="3054299" y="119583"/>
                </a:lnTo>
                <a:lnTo>
                  <a:pt x="3054299" y="430237"/>
                </a:lnTo>
                <a:lnTo>
                  <a:pt x="3044863" y="476672"/>
                </a:lnTo>
                <a:lnTo>
                  <a:pt x="3019171" y="514700"/>
                </a:lnTo>
                <a:lnTo>
                  <a:pt x="2981143" y="540396"/>
                </a:lnTo>
                <a:lnTo>
                  <a:pt x="2934703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TextBox 30"/>
          <p:cNvSpPr txBox="1"/>
          <p:nvPr/>
        </p:nvSpPr>
        <p:spPr>
          <a:xfrm>
            <a:off x="5797550" y="4337747"/>
            <a:ext cx="4572000" cy="635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обеспечение доступности инфраструктуры для занятий физической культурой и спортом</a:t>
            </a:r>
          </a:p>
        </p:txBody>
      </p:sp>
      <p:sp>
        <p:nvSpPr>
          <p:cNvPr id="38" name="object 45"/>
          <p:cNvSpPr txBox="1"/>
          <p:nvPr/>
        </p:nvSpPr>
        <p:spPr>
          <a:xfrm>
            <a:off x="615950" y="987425"/>
            <a:ext cx="9372600" cy="31662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0" marR="5080" lvl="7" algn="ctr">
              <a:lnSpc>
                <a:spcPct val="91400"/>
              </a:lnSpc>
              <a:spcBef>
                <a:spcPts val="1200"/>
              </a:spcBef>
            </a:pPr>
            <a:r>
              <a:rPr lang="ru-RU" sz="20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План мероприятий по реализации Концепции от 04.09.2020 № 1333</a:t>
            </a:r>
            <a:endParaRPr lang="ru-RU" kern="0" dirty="0">
              <a:solidFill>
                <a:srgbClr val="58595B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9750" y="5208379"/>
            <a:ext cx="9982200" cy="580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" marR="5080" indent="-1270" algn="ctr">
              <a:lnSpc>
                <a:spcPts val="1700"/>
              </a:lnSpc>
              <a:spcBef>
                <a:spcPts val="259"/>
              </a:spcBef>
            </a:pPr>
            <a:r>
              <a:rPr lang="ru-RU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SRAILWAY Book" panose="020B0503040504020204" pitchFamily="34" charset="0"/>
                <a:cs typeface="Tahoma"/>
              </a:rPr>
              <a:t>Эффект  от реализации  Концепции к 2025 году</a:t>
            </a:r>
            <a:r>
              <a:rPr lang="ru-RU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SRAILWAY Book" panose="020B0503040504020204" pitchFamily="34" charset="0"/>
                <a:cs typeface="Arial Black"/>
              </a:rPr>
              <a:t>:</a:t>
            </a:r>
          </a:p>
          <a:p>
            <a:pPr marL="13335" marR="5080" indent="-1270" algn="ctr">
              <a:lnSpc>
                <a:spcPts val="1700"/>
              </a:lnSpc>
              <a:spcBef>
                <a:spcPts val="259"/>
              </a:spcBef>
            </a:pPr>
            <a:r>
              <a:rPr lang="ru-RU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SRAILWAY Book" panose="020B0503040504020204" pitchFamily="34" charset="0"/>
                <a:cs typeface="Tahoma"/>
              </a:rPr>
              <a:t>экономический, социально-ориентированный, </a:t>
            </a:r>
            <a:r>
              <a:rPr lang="ru-RU" sz="20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SRAILWAY Book" panose="020B0503040504020204" pitchFamily="34" charset="0"/>
                <a:cs typeface="Tahoma"/>
              </a:rPr>
              <a:t>имиджевый</a:t>
            </a:r>
            <a:endParaRPr lang="ru-RU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301750" y="1216025"/>
            <a:ext cx="6867905" cy="4001095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Введение 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Профилактика потребления табака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Снижение потребления алкоголя с вредными последствиями для здоровья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Здоровое питание и питьевой режим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Повышение физической активности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Сохранение психологического здоровья и благополучия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Профилактическая медицина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Офисная и производственная среда. Условия труда	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Просвещение, продвижение и корпоративная культура здорового образа жизни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Мотивация здорового образа жизни</a:t>
            </a:r>
          </a:p>
          <a:p>
            <a:pPr>
              <a:lnSpc>
                <a:spcPts val="2400"/>
              </a:lnSpc>
            </a:pPr>
            <a:r>
              <a:rPr lang="ru-RU" sz="1800" dirty="0" smtClean="0">
                <a:latin typeface="FSRAILWAY Book" pitchFamily="34" charset="0"/>
              </a:rPr>
              <a:t>Заключение</a:t>
            </a:r>
            <a:endParaRPr lang="ru-RU" sz="1800" dirty="0">
              <a:latin typeface="FSRAILWAY Boo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325" y="78479"/>
            <a:ext cx="3644775" cy="832746"/>
          </a:xfrm>
          <a:prstGeom prst="rect">
            <a:avLst/>
          </a:prstGeom>
        </p:spPr>
      </p:pic>
      <p:sp>
        <p:nvSpPr>
          <p:cNvPr id="6" name="object 25"/>
          <p:cNvSpPr txBox="1">
            <a:spLocks/>
          </p:cNvSpPr>
          <p:nvPr/>
        </p:nvSpPr>
        <p:spPr>
          <a:xfrm>
            <a:off x="626267" y="530225"/>
            <a:ext cx="7076283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250" normalizeH="0" baseline="0" noProof="0" dirty="0" smtClean="0">
                <a:ln>
                  <a:noFill/>
                </a:ln>
                <a:solidFill>
                  <a:srgbClr val="EE3524"/>
                </a:solidFill>
                <a:effectLst/>
                <a:uLnTx/>
                <a:uFillTx/>
                <a:latin typeface="RussianRail G Pro" panose="02000503040000020004" pitchFamily="50" charset="-52"/>
                <a:ea typeface="+mj-ea"/>
                <a:cs typeface="Calibri"/>
              </a:rPr>
              <a:t>СТРУКТУРА КОНЦ</a:t>
            </a:r>
            <a:r>
              <a:rPr kumimoji="0" lang="ru-RU" sz="2500" b="1" i="0" u="none" strike="noStrike" kern="0" cap="none" spc="250" normalizeH="0" baseline="0" noProof="0" dirty="0" smtClean="0">
                <a:ln>
                  <a:noFill/>
                </a:ln>
                <a:solidFill>
                  <a:srgbClr val="EE3524"/>
                </a:solidFill>
                <a:effectLst/>
                <a:uLnTx/>
                <a:uFillTx/>
                <a:latin typeface="RussianRail G Pro" panose="02000503040000020004" pitchFamily="50" charset="-52"/>
                <a:ea typeface="+mj-ea"/>
                <a:cs typeface="Calibri"/>
              </a:rPr>
              <a:t>Е</a:t>
            </a:r>
            <a:r>
              <a:rPr kumimoji="0" lang="ru-RU" sz="2400" b="1" i="0" u="none" strike="noStrike" kern="0" cap="none" spc="250" normalizeH="0" baseline="0" noProof="0" dirty="0" smtClean="0">
                <a:ln>
                  <a:noFill/>
                </a:ln>
                <a:solidFill>
                  <a:srgbClr val="EE3524"/>
                </a:solidFill>
                <a:effectLst/>
                <a:uLnTx/>
                <a:uFillTx/>
                <a:latin typeface="RussianRail G Pro" panose="02000503040000020004" pitchFamily="50" charset="-52"/>
                <a:ea typeface="+mj-ea"/>
                <a:cs typeface="Calibri"/>
              </a:rPr>
              <a:t>ПЦИИ</a:t>
            </a:r>
            <a:endParaRPr kumimoji="0" lang="ru-RU" sz="2400" b="1" i="0" u="none" strike="noStrike" kern="0" cap="none" spc="250" normalizeH="0" baseline="0" noProof="0" dirty="0">
              <a:ln>
                <a:noFill/>
              </a:ln>
              <a:solidFill>
                <a:srgbClr val="EE3524"/>
              </a:solidFill>
              <a:effectLst/>
              <a:uLnTx/>
              <a:uFillTx/>
              <a:latin typeface="RussianRail G Pro" panose="02000503040000020004" pitchFamily="50" charset="-52"/>
              <a:ea typeface="+mj-ea"/>
              <a:cs typeface="Calibri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920750" y="1292225"/>
            <a:ext cx="152400" cy="152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EE3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920750" y="4949825"/>
            <a:ext cx="152400" cy="152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EE3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gy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920750" y="2740025"/>
            <a:ext cx="228904" cy="228904"/>
          </a:xfrm>
          <a:prstGeom prst="rect">
            <a:avLst/>
          </a:prstGeom>
        </p:spPr>
      </p:pic>
      <p:pic>
        <p:nvPicPr>
          <p:cNvPr id="22" name="Рисунок 21" descr="no-alcoho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920750" y="1825625"/>
            <a:ext cx="229209" cy="229209"/>
          </a:xfrm>
          <a:prstGeom prst="rect">
            <a:avLst/>
          </a:prstGeom>
        </p:spPr>
      </p:pic>
      <p:pic>
        <p:nvPicPr>
          <p:cNvPr id="23" name="Рисунок 22" descr="no-smokin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0750" y="1520825"/>
            <a:ext cx="227991" cy="227991"/>
          </a:xfrm>
          <a:prstGeom prst="rect">
            <a:avLst/>
          </a:prstGeom>
        </p:spPr>
      </p:pic>
      <p:pic>
        <p:nvPicPr>
          <p:cNvPr id="42" name="Рисунок 41" descr="frui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0750" y="2435225"/>
            <a:ext cx="227991" cy="227991"/>
          </a:xfrm>
          <a:prstGeom prst="rect">
            <a:avLst/>
          </a:prstGeom>
        </p:spPr>
      </p:pic>
      <p:pic>
        <p:nvPicPr>
          <p:cNvPr id="45" name="Рисунок 44" descr="book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0750" y="3959225"/>
            <a:ext cx="227991" cy="227991"/>
          </a:xfrm>
          <a:prstGeom prst="rect">
            <a:avLst/>
          </a:prstGeom>
        </p:spPr>
      </p:pic>
      <p:pic>
        <p:nvPicPr>
          <p:cNvPr id="46" name="Рисунок 45" descr="troph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0750" y="4568825"/>
            <a:ext cx="227991" cy="227991"/>
          </a:xfrm>
          <a:prstGeom prst="rect">
            <a:avLst/>
          </a:prstGeom>
        </p:spPr>
      </p:pic>
      <p:pic>
        <p:nvPicPr>
          <p:cNvPr id="47" name="Рисунок 46" descr="first-aid-ki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20750" y="3349625"/>
            <a:ext cx="228600" cy="228600"/>
          </a:xfrm>
          <a:prstGeom prst="rect">
            <a:avLst/>
          </a:prstGeom>
        </p:spPr>
      </p:pic>
      <p:pic>
        <p:nvPicPr>
          <p:cNvPr id="48" name="Рисунок 47" descr="brai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20750" y="3044825"/>
            <a:ext cx="227991" cy="227991"/>
          </a:xfrm>
          <a:prstGeom prst="rect">
            <a:avLst/>
          </a:prstGeom>
        </p:spPr>
      </p:pic>
      <p:pic>
        <p:nvPicPr>
          <p:cNvPr id="1026" name="Picture 2" descr="C:\Users\enikeevaog\Downloads\work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0750" y="3654425"/>
            <a:ext cx="228295" cy="228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1"/>
          <p:cNvSpPr/>
          <p:nvPr/>
        </p:nvSpPr>
        <p:spPr>
          <a:xfrm>
            <a:off x="1606550" y="3844925"/>
            <a:ext cx="1752600" cy="571500"/>
          </a:xfrm>
          <a:custGeom>
            <a:avLst/>
            <a:gdLst/>
            <a:ahLst/>
            <a:cxnLst/>
            <a:rect l="l" t="t" r="r" b="b"/>
            <a:pathLst>
              <a:path w="2352040" h="571500">
                <a:moveTo>
                  <a:pt x="124282" y="0"/>
                </a:moveTo>
                <a:lnTo>
                  <a:pt x="2227757" y="0"/>
                </a:lnTo>
                <a:lnTo>
                  <a:pt x="2276012" y="9807"/>
                </a:lnTo>
                <a:lnTo>
                  <a:pt x="2315530" y="36509"/>
                </a:lnTo>
                <a:lnTo>
                  <a:pt x="2342232" y="76027"/>
                </a:lnTo>
                <a:lnTo>
                  <a:pt x="2352040" y="124282"/>
                </a:lnTo>
                <a:lnTo>
                  <a:pt x="2352040" y="447116"/>
                </a:lnTo>
                <a:lnTo>
                  <a:pt x="2342232" y="495371"/>
                </a:lnTo>
                <a:lnTo>
                  <a:pt x="2315530" y="534889"/>
                </a:lnTo>
                <a:lnTo>
                  <a:pt x="2276012" y="561591"/>
                </a:lnTo>
                <a:lnTo>
                  <a:pt x="2227757" y="571398"/>
                </a:lnTo>
                <a:lnTo>
                  <a:pt x="124282" y="571398"/>
                </a:lnTo>
                <a:lnTo>
                  <a:pt x="76022" y="561591"/>
                </a:lnTo>
                <a:lnTo>
                  <a:pt x="36504" y="534889"/>
                </a:lnTo>
                <a:lnTo>
                  <a:pt x="9805" y="495371"/>
                </a:lnTo>
                <a:lnTo>
                  <a:pt x="0" y="447116"/>
                </a:lnTo>
                <a:lnTo>
                  <a:pt x="0" y="124282"/>
                </a:lnTo>
                <a:lnTo>
                  <a:pt x="9805" y="76027"/>
                </a:lnTo>
                <a:lnTo>
                  <a:pt x="36504" y="36509"/>
                </a:lnTo>
                <a:lnTo>
                  <a:pt x="76022" y="9807"/>
                </a:lnTo>
                <a:lnTo>
                  <a:pt x="124282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756" y="608921"/>
            <a:ext cx="655383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RussianRail G Pro" panose="02000503040000020004" pitchFamily="50" charset="-52"/>
              </a:rPr>
              <a:t>ПОВЫШЕНИЕ ФИЗИЧЕСКОЙ АКТИВНОСТИ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657" y="7030"/>
            <a:ext cx="3644775" cy="832746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34951" y="3683225"/>
            <a:ext cx="1800000" cy="1800000"/>
          </a:xfrm>
          <a:prstGeom prst="ellipse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object 4"/>
          <p:cNvSpPr txBox="1"/>
          <p:nvPr/>
        </p:nvSpPr>
        <p:spPr>
          <a:xfrm>
            <a:off x="387350" y="3835625"/>
            <a:ext cx="1524000" cy="5873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ctr">
              <a:lnSpc>
                <a:spcPts val="1000"/>
              </a:lnSpc>
              <a:spcBef>
                <a:spcPts val="280"/>
              </a:spcBef>
            </a:pPr>
            <a:r>
              <a:rPr lang="ru-RU" sz="1000" kern="0" dirty="0" smtClean="0">
                <a:solidFill>
                  <a:srgbClr val="FFFFFF"/>
                </a:solidFill>
                <a:latin typeface="FSRAILWAY Bold" panose="020B0803050504020204" pitchFamily="34" charset="0"/>
                <a:cs typeface="Arial Black"/>
              </a:rPr>
              <a:t>не вовлечены </a:t>
            </a:r>
          </a:p>
          <a:p>
            <a:pPr marL="12700" marR="5080" algn="ctr">
              <a:lnSpc>
                <a:spcPts val="1000"/>
              </a:lnSpc>
              <a:spcBef>
                <a:spcPts val="280"/>
              </a:spcBef>
            </a:pPr>
            <a:r>
              <a:rPr lang="ru-RU" sz="1000" kern="0" dirty="0" smtClean="0">
                <a:solidFill>
                  <a:srgbClr val="FFFFFF"/>
                </a:solidFill>
                <a:latin typeface="FSRAILWAY Bold" panose="020B0803050504020204" pitchFamily="34" charset="0"/>
                <a:cs typeface="Arial Black"/>
              </a:rPr>
              <a:t>в регулярную физическую активность  </a:t>
            </a:r>
            <a:endParaRPr lang="ru-RU" sz="1000" kern="0" dirty="0">
              <a:solidFill>
                <a:srgbClr val="FFFFFF"/>
              </a:solidFill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9074494" y="3347580"/>
            <a:ext cx="872490" cy="198772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109855" algn="just">
              <a:lnSpc>
                <a:spcPts val="1300"/>
              </a:lnSpc>
              <a:spcBef>
                <a:spcPts val="250"/>
              </a:spcBef>
            </a:pPr>
            <a:endParaRPr sz="1200" kern="0" dirty="0">
              <a:solidFill>
                <a:schemeClr val="bg1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16" name="object 23"/>
          <p:cNvSpPr txBox="1"/>
          <p:nvPr/>
        </p:nvSpPr>
        <p:spPr>
          <a:xfrm>
            <a:off x="387350" y="4410370"/>
            <a:ext cx="1524000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4400" kern="0" spc="-600" dirty="0" smtClean="0">
                <a:solidFill>
                  <a:srgbClr val="FFFFFF"/>
                </a:solidFill>
                <a:latin typeface="FSRAILWAY Bold" panose="020B0803050504020204" pitchFamily="34" charset="0"/>
                <a:cs typeface="Arial Black"/>
              </a:rPr>
              <a:t>59</a:t>
            </a:r>
            <a:r>
              <a:rPr sz="4400" kern="0" spc="-600" dirty="0" smtClean="0">
                <a:solidFill>
                  <a:srgbClr val="FFFFFF"/>
                </a:solidFill>
                <a:latin typeface="FSRAILWAY Bold" panose="020B0803050504020204" pitchFamily="34" charset="0"/>
                <a:cs typeface="Arial Black"/>
              </a:rPr>
              <a:t>,</a:t>
            </a:r>
            <a:r>
              <a:rPr lang="ru-RU" sz="4400" kern="0" spc="-600" dirty="0" smtClean="0">
                <a:solidFill>
                  <a:srgbClr val="FFFFFF"/>
                </a:solidFill>
                <a:latin typeface="FSRAILWAY Bold" panose="020B0803050504020204" pitchFamily="34" charset="0"/>
                <a:cs typeface="Arial Black"/>
              </a:rPr>
              <a:t>7</a:t>
            </a:r>
            <a:r>
              <a:rPr sz="900" kern="0" spc="-100" dirty="0" smtClean="0">
                <a:solidFill>
                  <a:srgbClr val="FFFFFF"/>
                </a:solidFill>
                <a:latin typeface="FSRAILWAY Bold" panose="020B0803050504020204" pitchFamily="34" charset="0"/>
                <a:cs typeface="Tahoma"/>
              </a:rPr>
              <a:t>%</a:t>
            </a:r>
            <a:endParaRPr sz="900" kern="0" spc="-100" dirty="0">
              <a:latin typeface="FSRAILWAY Bold" panose="020B0803050504020204" pitchFamily="34" charset="0"/>
              <a:cs typeface="Tahoma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8894291" y="3905247"/>
            <a:ext cx="1287145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endParaRPr sz="1000" kern="0" spc="-100" dirty="0">
              <a:solidFill>
                <a:schemeClr val="bg1"/>
              </a:solidFill>
              <a:latin typeface="FSRAILWAY Bold" panose="020B0803050504020204" pitchFamily="34" charset="0"/>
              <a:cs typeface="Tahoma"/>
            </a:endParaRPr>
          </a:p>
        </p:txBody>
      </p:sp>
      <p:sp>
        <p:nvSpPr>
          <p:cNvPr id="18" name="object 8"/>
          <p:cNvSpPr txBox="1"/>
          <p:nvPr/>
        </p:nvSpPr>
        <p:spPr>
          <a:xfrm>
            <a:off x="9415387" y="3928320"/>
            <a:ext cx="1287145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endParaRPr sz="1000" kern="0" spc="-100" dirty="0">
              <a:solidFill>
                <a:schemeClr val="bg1"/>
              </a:solidFill>
              <a:latin typeface="FSRAILWAY Bold" panose="020B0803050504020204" pitchFamily="34" charset="0"/>
              <a:cs typeface="Tahoma"/>
            </a:endParaRPr>
          </a:p>
        </p:txBody>
      </p:sp>
      <p:sp>
        <p:nvSpPr>
          <p:cNvPr id="20" name="object 32"/>
          <p:cNvSpPr txBox="1"/>
          <p:nvPr/>
        </p:nvSpPr>
        <p:spPr>
          <a:xfrm>
            <a:off x="1987550" y="3900612"/>
            <a:ext cx="1371600" cy="482182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259"/>
              </a:spcBef>
            </a:pPr>
            <a:r>
              <a:rPr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5</a:t>
            </a: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7,8</a:t>
            </a:r>
            <a:r>
              <a:rPr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% </a:t>
            </a:r>
            <a:r>
              <a:rPr sz="1400" kern="0" dirty="0" err="1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мужчин</a:t>
            </a:r>
            <a:endParaRPr lang="ru-RU" sz="1400" kern="0" dirty="0" smtClean="0">
              <a:solidFill>
                <a:srgbClr val="58595B"/>
              </a:solidFill>
              <a:latin typeface="FSRAILWAY Book" panose="020B0503040504020204" pitchFamily="34" charset="0"/>
              <a:cs typeface="Tahoma"/>
            </a:endParaRPr>
          </a:p>
          <a:p>
            <a:pPr marL="12700" marR="5080">
              <a:lnSpc>
                <a:spcPts val="1550"/>
              </a:lnSpc>
              <a:spcBef>
                <a:spcPts val="259"/>
              </a:spcBef>
            </a:pPr>
            <a:r>
              <a:rPr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64,5</a:t>
            </a:r>
            <a:r>
              <a:rPr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% </a:t>
            </a:r>
            <a:r>
              <a:rPr sz="1400" kern="0" dirty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женщин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350" y="2587626"/>
            <a:ext cx="2133600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4995" y="2663825"/>
            <a:ext cx="1949755" cy="687367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R="5080" indent="11113">
              <a:lnSpc>
                <a:spcPts val="1550"/>
              </a:lnSpc>
              <a:spcBef>
                <a:spcPts val="259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спортивные массовые мероприятия</a:t>
            </a:r>
          </a:p>
          <a:p>
            <a:pPr marR="5080" indent="11113">
              <a:lnSpc>
                <a:spcPts val="1550"/>
              </a:lnSpc>
              <a:spcBef>
                <a:spcPts val="259"/>
              </a:spcBef>
            </a:pPr>
            <a:r>
              <a:rPr lang="ru-RU" sz="1400" kern="0" dirty="0" smtClean="0">
                <a:solidFill>
                  <a:srgbClr val="FF0000"/>
                </a:solidFill>
                <a:latin typeface="FSRAILWAY Book" panose="020B0503040504020204" pitchFamily="34" charset="0"/>
                <a:cs typeface="Tahoma"/>
              </a:rPr>
              <a:t>150 тыс.работников</a:t>
            </a:r>
            <a:endParaRPr sz="1400" kern="0" dirty="0">
              <a:solidFill>
                <a:srgbClr val="FF0000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6" name="object 54"/>
          <p:cNvSpPr/>
          <p:nvPr/>
        </p:nvSpPr>
        <p:spPr>
          <a:xfrm>
            <a:off x="387351" y="1472591"/>
            <a:ext cx="6172200" cy="665480"/>
          </a:xfrm>
          <a:custGeom>
            <a:avLst/>
            <a:gdLst/>
            <a:ahLst/>
            <a:cxnLst/>
            <a:rect l="l" t="t" r="r" b="b"/>
            <a:pathLst>
              <a:path w="4756784" h="665480">
                <a:moveTo>
                  <a:pt x="95135" y="0"/>
                </a:moveTo>
                <a:lnTo>
                  <a:pt x="4661306" y="0"/>
                </a:lnTo>
                <a:lnTo>
                  <a:pt x="4698245" y="7506"/>
                </a:lnTo>
                <a:lnTo>
                  <a:pt x="4728495" y="27946"/>
                </a:lnTo>
                <a:lnTo>
                  <a:pt x="4748935" y="58196"/>
                </a:lnTo>
                <a:lnTo>
                  <a:pt x="4756442" y="95135"/>
                </a:lnTo>
                <a:lnTo>
                  <a:pt x="4756442" y="570357"/>
                </a:lnTo>
                <a:lnTo>
                  <a:pt x="4748935" y="607294"/>
                </a:lnTo>
                <a:lnTo>
                  <a:pt x="4728495" y="637540"/>
                </a:lnTo>
                <a:lnTo>
                  <a:pt x="4698245" y="657975"/>
                </a:lnTo>
                <a:lnTo>
                  <a:pt x="4661306" y="665480"/>
                </a:lnTo>
                <a:lnTo>
                  <a:pt x="95135" y="665480"/>
                </a:lnTo>
                <a:lnTo>
                  <a:pt x="58196" y="657975"/>
                </a:lnTo>
                <a:lnTo>
                  <a:pt x="27946" y="637540"/>
                </a:lnTo>
                <a:lnTo>
                  <a:pt x="7506" y="607294"/>
                </a:lnTo>
                <a:lnTo>
                  <a:pt x="0" y="570357"/>
                </a:lnTo>
                <a:lnTo>
                  <a:pt x="0" y="95135"/>
                </a:lnTo>
                <a:lnTo>
                  <a:pt x="7506" y="58196"/>
                </a:lnTo>
                <a:lnTo>
                  <a:pt x="27946" y="27946"/>
                </a:lnTo>
                <a:lnTo>
                  <a:pt x="58196" y="7506"/>
                </a:lnTo>
                <a:lnTo>
                  <a:pt x="95135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56"/>
          <p:cNvSpPr txBox="1"/>
          <p:nvPr/>
        </p:nvSpPr>
        <p:spPr>
          <a:xfrm>
            <a:off x="539750" y="1673557"/>
            <a:ext cx="5943600" cy="235962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5080" algn="ctr">
              <a:lnSpc>
                <a:spcPts val="1520"/>
              </a:lnSpc>
              <a:spcBef>
                <a:spcPts val="280"/>
              </a:spcBef>
            </a:pPr>
            <a:r>
              <a:rPr lang="ru-RU" b="1" kern="0" dirty="0" smtClean="0">
                <a:solidFill>
                  <a:srgbClr val="EE3524"/>
                </a:solidFill>
                <a:latin typeface="FSRAILWAY Book" panose="020B0503040504020204" pitchFamily="34" charset="0"/>
                <a:cs typeface="Tahoma"/>
              </a:rPr>
              <a:t>Коллективный договор</a:t>
            </a:r>
            <a:r>
              <a:rPr b="1" kern="0" dirty="0" smtClean="0">
                <a:solidFill>
                  <a:srgbClr val="EE3524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b="1" kern="0" dirty="0">
                <a:solidFill>
                  <a:srgbClr val="EE3524"/>
                </a:solidFill>
                <a:latin typeface="FSRAILWAY Book" panose="020B0503040504020204" pitchFamily="34" charset="0"/>
                <a:cs typeface="Tahoma"/>
              </a:rPr>
              <a:t>ОАО «РДЖ»</a:t>
            </a:r>
          </a:p>
        </p:txBody>
      </p:sp>
      <p:sp>
        <p:nvSpPr>
          <p:cNvPr id="30" name="object 62"/>
          <p:cNvSpPr/>
          <p:nvPr/>
        </p:nvSpPr>
        <p:spPr>
          <a:xfrm>
            <a:off x="1243965" y="2134870"/>
            <a:ext cx="286385" cy="452755"/>
          </a:xfrm>
          <a:custGeom>
            <a:avLst/>
            <a:gdLst/>
            <a:ahLst/>
            <a:cxnLst/>
            <a:rect l="l" t="t" r="r" b="b"/>
            <a:pathLst>
              <a:path w="286385" h="452755">
                <a:moveTo>
                  <a:pt x="286118" y="226225"/>
                </a:moveTo>
                <a:lnTo>
                  <a:pt x="0" y="226225"/>
                </a:lnTo>
                <a:lnTo>
                  <a:pt x="143052" y="452462"/>
                </a:lnTo>
                <a:lnTo>
                  <a:pt x="286118" y="226225"/>
                </a:lnTo>
                <a:close/>
              </a:path>
              <a:path w="286385" h="452755">
                <a:moveTo>
                  <a:pt x="214591" y="0"/>
                </a:moveTo>
                <a:lnTo>
                  <a:pt x="71526" y="0"/>
                </a:lnTo>
                <a:lnTo>
                  <a:pt x="71526" y="226225"/>
                </a:lnTo>
                <a:lnTo>
                  <a:pt x="214591" y="226225"/>
                </a:lnTo>
                <a:lnTo>
                  <a:pt x="21459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63"/>
          <p:cNvSpPr/>
          <p:nvPr/>
        </p:nvSpPr>
        <p:spPr>
          <a:xfrm>
            <a:off x="5282565" y="2130425"/>
            <a:ext cx="286385" cy="452755"/>
          </a:xfrm>
          <a:custGeom>
            <a:avLst/>
            <a:gdLst/>
            <a:ahLst/>
            <a:cxnLst/>
            <a:rect l="l" t="t" r="r" b="b"/>
            <a:pathLst>
              <a:path w="286384" h="452755">
                <a:moveTo>
                  <a:pt x="286105" y="226225"/>
                </a:moveTo>
                <a:lnTo>
                  <a:pt x="0" y="226225"/>
                </a:lnTo>
                <a:lnTo>
                  <a:pt x="143052" y="452462"/>
                </a:lnTo>
                <a:lnTo>
                  <a:pt x="286105" y="226225"/>
                </a:lnTo>
                <a:close/>
              </a:path>
              <a:path w="286384" h="452755">
                <a:moveTo>
                  <a:pt x="214591" y="0"/>
                </a:moveTo>
                <a:lnTo>
                  <a:pt x="71526" y="0"/>
                </a:lnTo>
                <a:lnTo>
                  <a:pt x="71526" y="226225"/>
                </a:lnTo>
                <a:lnTo>
                  <a:pt x="214591" y="226225"/>
                </a:lnTo>
                <a:lnTo>
                  <a:pt x="21459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2"/>
          <p:cNvSpPr/>
          <p:nvPr/>
        </p:nvSpPr>
        <p:spPr>
          <a:xfrm>
            <a:off x="4349750" y="2587626"/>
            <a:ext cx="2209800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3"/>
          <p:cNvSpPr txBox="1"/>
          <p:nvPr/>
        </p:nvSpPr>
        <p:spPr>
          <a:xfrm>
            <a:off x="4422660" y="2663825"/>
            <a:ext cx="2022665" cy="687367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R="5080" indent="11113">
              <a:lnSpc>
                <a:spcPts val="1550"/>
              </a:lnSpc>
              <a:spcBef>
                <a:spcPts val="259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компенсация занятий физической культурой</a:t>
            </a:r>
          </a:p>
          <a:p>
            <a:pPr marR="5080" indent="11113">
              <a:lnSpc>
                <a:spcPts val="1550"/>
              </a:lnSpc>
              <a:spcBef>
                <a:spcPts val="259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 </a:t>
            </a:r>
            <a:r>
              <a:rPr lang="ru-RU" sz="1400" kern="0" dirty="0" smtClean="0">
                <a:solidFill>
                  <a:srgbClr val="FF0000"/>
                </a:solidFill>
                <a:latin typeface="FSRAILWAY Book" panose="020B0503040504020204" pitchFamily="34" charset="0"/>
                <a:cs typeface="Tahoma"/>
              </a:rPr>
              <a:t>66 тыс. работников</a:t>
            </a:r>
            <a:endParaRPr sz="1400" kern="0" dirty="0">
              <a:solidFill>
                <a:srgbClr val="FF0000"/>
              </a:solidFill>
              <a:latin typeface="FSRAILWAY Book" panose="020B0503040504020204" pitchFamily="34" charset="0"/>
              <a:cs typeface="Tahoma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V="1">
            <a:off x="2139950" y="3273425"/>
            <a:ext cx="6629400" cy="2514600"/>
          </a:xfrm>
          <a:prstGeom prst="line">
            <a:avLst/>
          </a:prstGeom>
          <a:ln w="44450">
            <a:solidFill>
              <a:srgbClr val="EE352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58" name="object 36"/>
          <p:cNvSpPr txBox="1"/>
          <p:nvPr/>
        </p:nvSpPr>
        <p:spPr>
          <a:xfrm>
            <a:off x="2216149" y="5400842"/>
            <a:ext cx="609601" cy="310983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lang="ru-RU" sz="16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ФСК</a:t>
            </a:r>
            <a:endParaRPr sz="1200" kern="0" dirty="0">
              <a:latin typeface="FSRAILWAY Bold" panose="020B0803050504020204" pitchFamily="34" charset="0"/>
              <a:cs typeface="Arial Black"/>
            </a:endParaRPr>
          </a:p>
        </p:txBody>
      </p:sp>
      <p:sp useBgFill="1">
        <p:nvSpPr>
          <p:cNvPr id="61" name="object 36"/>
          <p:cNvSpPr txBox="1"/>
          <p:nvPr/>
        </p:nvSpPr>
        <p:spPr>
          <a:xfrm>
            <a:off x="3587750" y="4949825"/>
            <a:ext cx="609601" cy="310983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lang="ru-RU" sz="16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узел</a:t>
            </a:r>
            <a:endParaRPr sz="1200" kern="0" dirty="0">
              <a:latin typeface="FSRAILWAY Bold" panose="020B0803050504020204" pitchFamily="34" charset="0"/>
              <a:cs typeface="Arial Black"/>
            </a:endParaRPr>
          </a:p>
        </p:txBody>
      </p:sp>
      <p:sp useBgFill="1">
        <p:nvSpPr>
          <p:cNvPr id="62" name="object 36"/>
          <p:cNvSpPr txBox="1"/>
          <p:nvPr/>
        </p:nvSpPr>
        <p:spPr>
          <a:xfrm>
            <a:off x="4883149" y="4416425"/>
            <a:ext cx="685801" cy="310983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lang="ru-RU" sz="16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ж.д.</a:t>
            </a:r>
            <a:endParaRPr lang="ru-RU" sz="1400" kern="0" dirty="0">
              <a:solidFill>
                <a:srgbClr val="58595B"/>
              </a:solidFill>
              <a:latin typeface="FSRAILWAY Bold" panose="020B0803050504020204" pitchFamily="34" charset="0"/>
              <a:cs typeface="Arial Black"/>
            </a:endParaRPr>
          </a:p>
        </p:txBody>
      </p:sp>
      <p:sp useBgFill="1">
        <p:nvSpPr>
          <p:cNvPr id="63" name="object 36"/>
          <p:cNvSpPr txBox="1"/>
          <p:nvPr/>
        </p:nvSpPr>
        <p:spPr>
          <a:xfrm>
            <a:off x="6254749" y="3953042"/>
            <a:ext cx="685801" cy="310983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lang="ru-RU" sz="16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РЖД</a:t>
            </a:r>
            <a:endParaRPr lang="ru-RU" sz="1400" kern="0" dirty="0">
              <a:solidFill>
                <a:srgbClr val="58595B"/>
              </a:solidFill>
              <a:latin typeface="FSRAILWAY Bold" panose="020B0803050504020204" pitchFamily="34" charset="0"/>
              <a:cs typeface="Arial Black"/>
            </a:endParaRPr>
          </a:p>
        </p:txBody>
      </p:sp>
      <p:sp useBgFill="1">
        <p:nvSpPr>
          <p:cNvPr id="64" name="object 36"/>
          <p:cNvSpPr txBox="1"/>
          <p:nvPr/>
        </p:nvSpPr>
        <p:spPr>
          <a:xfrm>
            <a:off x="7626349" y="3425825"/>
            <a:ext cx="838201" cy="310983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lang="ru-RU" sz="16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МССЖ</a:t>
            </a:r>
            <a:endParaRPr lang="ru-RU" sz="1400" kern="0" dirty="0">
              <a:solidFill>
                <a:srgbClr val="58595B"/>
              </a:solidFill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66" name="object 15"/>
          <p:cNvSpPr txBox="1"/>
          <p:nvPr/>
        </p:nvSpPr>
        <p:spPr>
          <a:xfrm>
            <a:off x="5949950" y="4568825"/>
            <a:ext cx="4191000" cy="2037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359410" algn="ctr">
              <a:lnSpc>
                <a:spcPct val="113500"/>
              </a:lnSpc>
              <a:spcBef>
                <a:spcPts val="100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единая система проведения физкультурных и спортивных мероприятий</a:t>
            </a:r>
            <a:endParaRPr sz="1400" kern="0" dirty="0">
              <a:solidFill>
                <a:srgbClr val="58595B"/>
              </a:solidFill>
              <a:latin typeface="FSRAILWAY Bold" panose="020B0803050504020204" pitchFamily="34" charset="0"/>
              <a:cs typeface="Arial Black"/>
            </a:endParaRPr>
          </a:p>
          <a:p>
            <a:pPr>
              <a:lnSpc>
                <a:spcPct val="100000"/>
              </a:lnSpc>
            </a:pPr>
            <a:endParaRPr sz="1400" kern="0" dirty="0">
              <a:latin typeface="FSRAILWAY Bold" panose="020B0803050504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 kern="0" dirty="0">
              <a:latin typeface="FSRAILWAY Bold" panose="020B0803050504020204" pitchFamily="34" charset="0"/>
              <a:cs typeface="Times New Roman"/>
            </a:endParaRPr>
          </a:p>
          <a:p>
            <a:pPr marL="24130" algn="ctr">
              <a:lnSpc>
                <a:spcPct val="100000"/>
              </a:lnSpc>
              <a:tabLst>
                <a:tab pos="1727200" algn="l"/>
              </a:tabLst>
            </a:pPr>
            <a:r>
              <a:rPr sz="2400" kern="0" dirty="0">
                <a:solidFill>
                  <a:srgbClr val="EE3524"/>
                </a:solidFill>
                <a:latin typeface="FSRAILWAY Bold" panose="020B0803050504020204" pitchFamily="34" charset="0"/>
                <a:cs typeface="Arial Black"/>
              </a:rPr>
              <a:t>	</a:t>
            </a:r>
            <a:endParaRPr sz="3600" kern="0" baseline="2314" dirty="0">
              <a:latin typeface="FSRAILWAY Bold" panose="020B0803050504020204" pitchFamily="34" charset="0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1720"/>
              </a:spcBef>
              <a:tabLst>
                <a:tab pos="1651635" algn="l"/>
              </a:tabLst>
            </a:pPr>
            <a:r>
              <a:rPr sz="1400" kern="0" dirty="0">
                <a:solidFill>
                  <a:srgbClr val="58595B"/>
                </a:solidFill>
                <a:latin typeface="FSRAILWAY Bold" panose="020B0803050504020204" pitchFamily="34" charset="0"/>
                <a:cs typeface="Tahoma"/>
              </a:rPr>
              <a:t>	</a:t>
            </a:r>
            <a:endParaRPr sz="1400" kern="0" dirty="0">
              <a:latin typeface="FSRAILWAY Bold" panose="020B0803050504020204" pitchFamily="34" charset="0"/>
              <a:cs typeface="Tahoma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8401099" y="1063625"/>
            <a:ext cx="2120851" cy="212085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object 8"/>
          <p:cNvSpPr txBox="1"/>
          <p:nvPr/>
        </p:nvSpPr>
        <p:spPr>
          <a:xfrm>
            <a:off x="8838767" y="1660476"/>
            <a:ext cx="1287145" cy="7867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ru-RU" sz="5000" kern="0" spc="-100" dirty="0" smtClean="0">
                <a:solidFill>
                  <a:schemeClr val="bg1"/>
                </a:solidFill>
                <a:latin typeface="FSRAILWAY Bold" panose="020B0803050504020204" pitchFamily="34" charset="0"/>
                <a:cs typeface="Arial Black"/>
              </a:rPr>
              <a:t>55</a:t>
            </a:r>
            <a:r>
              <a:rPr lang="ru-RU" sz="1000" kern="0" spc="-100" dirty="0" smtClean="0">
                <a:solidFill>
                  <a:schemeClr val="bg1"/>
                </a:solidFill>
                <a:latin typeface="FSRAILWAY Bold" panose="020B0803050504020204" pitchFamily="34" charset="0"/>
                <a:cs typeface="Tahoma"/>
              </a:rPr>
              <a:t>%</a:t>
            </a:r>
            <a:endParaRPr sz="1000" kern="0" spc="-100" dirty="0">
              <a:solidFill>
                <a:schemeClr val="bg1"/>
              </a:solidFill>
              <a:latin typeface="FSRAILWAY Bold" panose="020B0803050504020204" pitchFamily="34" charset="0"/>
              <a:cs typeface="Tahoma"/>
            </a:endParaRPr>
          </a:p>
        </p:txBody>
      </p:sp>
      <p:sp>
        <p:nvSpPr>
          <p:cNvPr id="73" name="object 9"/>
          <p:cNvSpPr txBox="1"/>
          <p:nvPr/>
        </p:nvSpPr>
        <p:spPr>
          <a:xfrm>
            <a:off x="8994439" y="1484806"/>
            <a:ext cx="1159260" cy="17870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6985" algn="ctr">
              <a:lnSpc>
                <a:spcPts val="1120"/>
              </a:lnSpc>
              <a:spcBef>
                <a:spcPts val="229"/>
              </a:spcBef>
            </a:pPr>
            <a:r>
              <a:rPr lang="ru-RU" sz="1400" kern="0" dirty="0" smtClean="0">
                <a:solidFill>
                  <a:schemeClr val="bg1"/>
                </a:solidFill>
                <a:latin typeface="FSRAILWAY Book" panose="020B0503040504020204" pitchFamily="34" charset="0"/>
                <a:cs typeface="Tahoma"/>
              </a:rPr>
              <a:t>к 2025 году </a:t>
            </a:r>
            <a:endParaRPr sz="1400" kern="0" dirty="0">
              <a:solidFill>
                <a:schemeClr val="bg1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74" name="object 5"/>
          <p:cNvSpPr txBox="1"/>
          <p:nvPr/>
        </p:nvSpPr>
        <p:spPr>
          <a:xfrm>
            <a:off x="8629699" y="2469308"/>
            <a:ext cx="1752600" cy="45974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35560" marR="5080" indent="-23495" algn="ctr">
              <a:lnSpc>
                <a:spcPts val="152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FFFFFF"/>
                </a:solidFill>
                <a:latin typeface="FSRAILWAY Book" panose="020B0503040504020204" pitchFamily="34" charset="0"/>
                <a:cs typeface="Tahoma"/>
              </a:rPr>
              <a:t>работников</a:t>
            </a:r>
          </a:p>
          <a:p>
            <a:pPr marL="35560" marR="5080" indent="-23495" algn="ctr">
              <a:lnSpc>
                <a:spcPts val="152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FFFFFF"/>
                </a:solidFill>
                <a:latin typeface="FSRAILWAY Book" panose="020B0503040504020204" pitchFamily="34" charset="0"/>
                <a:cs typeface="Tahoma"/>
              </a:rPr>
              <a:t> ОАО «РЖД»</a:t>
            </a:r>
            <a:endParaRPr sz="12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75" name="object 30"/>
          <p:cNvSpPr/>
          <p:nvPr/>
        </p:nvSpPr>
        <p:spPr>
          <a:xfrm>
            <a:off x="6864350" y="1444625"/>
            <a:ext cx="1905000" cy="966469"/>
          </a:xfrm>
          <a:custGeom>
            <a:avLst/>
            <a:gdLst/>
            <a:ahLst/>
            <a:cxnLst/>
            <a:rect l="l" t="t" r="r" b="b"/>
            <a:pathLst>
              <a:path w="1776095" h="966470">
                <a:moveTo>
                  <a:pt x="108000" y="0"/>
                </a:moveTo>
                <a:lnTo>
                  <a:pt x="1668068" y="0"/>
                </a:lnTo>
                <a:lnTo>
                  <a:pt x="1710002" y="8522"/>
                </a:lnTo>
                <a:lnTo>
                  <a:pt x="1744343" y="31726"/>
                </a:lnTo>
                <a:lnTo>
                  <a:pt x="1767547" y="66067"/>
                </a:lnTo>
                <a:lnTo>
                  <a:pt x="1776069" y="108000"/>
                </a:lnTo>
                <a:lnTo>
                  <a:pt x="1776069" y="857961"/>
                </a:lnTo>
                <a:lnTo>
                  <a:pt x="1767547" y="899900"/>
                </a:lnTo>
                <a:lnTo>
                  <a:pt x="1744343" y="934240"/>
                </a:lnTo>
                <a:lnTo>
                  <a:pt x="1710002" y="957441"/>
                </a:lnTo>
                <a:lnTo>
                  <a:pt x="1668068" y="965962"/>
                </a:lnTo>
                <a:lnTo>
                  <a:pt x="108000" y="965962"/>
                </a:lnTo>
                <a:lnTo>
                  <a:pt x="66067" y="957441"/>
                </a:lnTo>
                <a:lnTo>
                  <a:pt x="31726" y="934240"/>
                </a:lnTo>
                <a:lnTo>
                  <a:pt x="8522" y="899900"/>
                </a:lnTo>
                <a:lnTo>
                  <a:pt x="0" y="857961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34"/>
          <p:cNvSpPr txBox="1"/>
          <p:nvPr/>
        </p:nvSpPr>
        <p:spPr>
          <a:xfrm>
            <a:off x="6940550" y="1496694"/>
            <a:ext cx="1574165" cy="853438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87313" marR="5080">
              <a:lnSpc>
                <a:spcPts val="1550"/>
              </a:lnSpc>
              <a:spcBef>
                <a:spcPts val="254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Систематически занимающихся физкультурой и спортом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81" name="object 6"/>
          <p:cNvSpPr/>
          <p:nvPr/>
        </p:nvSpPr>
        <p:spPr>
          <a:xfrm>
            <a:off x="6071258" y="4645025"/>
            <a:ext cx="488292" cy="488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6" name="object 22"/>
          <p:cNvSpPr/>
          <p:nvPr/>
        </p:nvSpPr>
        <p:spPr>
          <a:xfrm>
            <a:off x="2825750" y="2587625"/>
            <a:ext cx="1295400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3"/>
          <p:cNvSpPr txBox="1"/>
          <p:nvPr/>
        </p:nvSpPr>
        <p:spPr>
          <a:xfrm>
            <a:off x="2933395" y="2662258"/>
            <a:ext cx="1187755" cy="687367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R="5080" indent="11113">
              <a:lnSpc>
                <a:spcPts val="1550"/>
              </a:lnSpc>
              <a:spcBef>
                <a:spcPts val="259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ФСК  -  519</a:t>
            </a:r>
            <a:endParaRPr lang="ru-RU" sz="1400" kern="0" dirty="0" smtClean="0">
              <a:solidFill>
                <a:srgbClr val="FF0000"/>
              </a:solidFill>
              <a:latin typeface="FSRAILWAY Book" panose="020B0503040504020204" pitchFamily="34" charset="0"/>
              <a:cs typeface="Tahoma"/>
            </a:endParaRPr>
          </a:p>
          <a:p>
            <a:pPr marR="5080" indent="11113">
              <a:lnSpc>
                <a:spcPts val="1550"/>
              </a:lnSpc>
              <a:spcBef>
                <a:spcPts val="259"/>
              </a:spcBef>
            </a:pPr>
            <a:r>
              <a:rPr lang="ru-RU" sz="1300" kern="0" dirty="0" smtClean="0">
                <a:solidFill>
                  <a:srgbClr val="FF0000"/>
                </a:solidFill>
                <a:latin typeface="FSRAILWAY Book" panose="020B0503040504020204" pitchFamily="34" charset="0"/>
                <a:cs typeface="Tahoma"/>
              </a:rPr>
              <a:t>более 24  тыс. работников</a:t>
            </a:r>
            <a:endParaRPr sz="1300" kern="0" dirty="0">
              <a:solidFill>
                <a:srgbClr val="FF0000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8" name="object 62"/>
          <p:cNvSpPr/>
          <p:nvPr/>
        </p:nvSpPr>
        <p:spPr>
          <a:xfrm>
            <a:off x="3377565" y="2130425"/>
            <a:ext cx="286385" cy="452755"/>
          </a:xfrm>
          <a:custGeom>
            <a:avLst/>
            <a:gdLst/>
            <a:ahLst/>
            <a:cxnLst/>
            <a:rect l="l" t="t" r="r" b="b"/>
            <a:pathLst>
              <a:path w="286385" h="452755">
                <a:moveTo>
                  <a:pt x="286118" y="226225"/>
                </a:moveTo>
                <a:lnTo>
                  <a:pt x="0" y="226225"/>
                </a:lnTo>
                <a:lnTo>
                  <a:pt x="143052" y="452462"/>
                </a:lnTo>
                <a:lnTo>
                  <a:pt x="286118" y="226225"/>
                </a:lnTo>
                <a:close/>
              </a:path>
              <a:path w="286385" h="452755">
                <a:moveTo>
                  <a:pt x="214591" y="0"/>
                </a:moveTo>
                <a:lnTo>
                  <a:pt x="71526" y="0"/>
                </a:lnTo>
                <a:lnTo>
                  <a:pt x="71526" y="226225"/>
                </a:lnTo>
                <a:lnTo>
                  <a:pt x="214591" y="226225"/>
                </a:lnTo>
                <a:lnTo>
                  <a:pt x="21459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object 55"/>
          <p:cNvSpPr txBox="1"/>
          <p:nvPr/>
        </p:nvSpPr>
        <p:spPr>
          <a:xfrm>
            <a:off x="516061" y="572942"/>
            <a:ext cx="7744296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М</a:t>
            </a:r>
            <a:r>
              <a:rPr lang="ru-RU" sz="25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Е</a:t>
            </a:r>
            <a:r>
              <a:rPr lang="ru-RU" sz="24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РЫ, ПР</a:t>
            </a:r>
            <a:r>
              <a:rPr lang="ru-RU" sz="25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Е</a:t>
            </a:r>
            <a:r>
              <a:rPr lang="ru-RU" sz="24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ДЛАГА</a:t>
            </a:r>
            <a:r>
              <a:rPr lang="ru-RU" sz="25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Е</a:t>
            </a:r>
            <a:r>
              <a:rPr lang="ru-RU" sz="24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МЫ</a:t>
            </a:r>
            <a:r>
              <a:rPr lang="ru-RU" sz="25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Е</a:t>
            </a:r>
            <a:r>
              <a:rPr lang="ru-RU" sz="24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 КОНЦ</a:t>
            </a:r>
            <a:r>
              <a:rPr lang="ru-RU" sz="25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Е</a:t>
            </a:r>
            <a:r>
              <a:rPr lang="ru-RU" sz="24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ПЦИ</a:t>
            </a:r>
            <a:r>
              <a:rPr lang="ru-RU" sz="25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Е</a:t>
            </a:r>
            <a:r>
              <a:rPr lang="ru-RU" sz="2400" b="1" kern="0" dirty="0" smtClean="0">
                <a:solidFill>
                  <a:srgbClr val="EE3524"/>
                </a:solidFill>
                <a:latin typeface="RussianRail G Pro" panose="02000503040000020004" pitchFamily="50" charset="-52"/>
                <a:cs typeface="Calibri"/>
              </a:rPr>
              <a:t>Й</a:t>
            </a:r>
            <a:endParaRPr sz="2400" kern="0" dirty="0">
              <a:latin typeface="RussianRail G Pro" panose="02000503040000020004" pitchFamily="50" charset="-52"/>
              <a:cs typeface="Calibr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325" y="78479"/>
            <a:ext cx="3644775" cy="832746"/>
          </a:xfrm>
          <a:prstGeom prst="rect">
            <a:avLst/>
          </a:prstGeom>
        </p:spPr>
      </p:pic>
      <p:sp>
        <p:nvSpPr>
          <p:cNvPr id="5" name="object 22"/>
          <p:cNvSpPr/>
          <p:nvPr/>
        </p:nvSpPr>
        <p:spPr>
          <a:xfrm>
            <a:off x="463550" y="1444625"/>
            <a:ext cx="2971800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5"/>
          <p:cNvSpPr txBox="1"/>
          <p:nvPr/>
        </p:nvSpPr>
        <p:spPr>
          <a:xfrm>
            <a:off x="539749" y="1520825"/>
            <a:ext cx="2861733" cy="73084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ct val="9360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58595B"/>
                </a:solidFill>
                <a:latin typeface="FSRAILWAY Book" pitchFamily="34" charset="0"/>
                <a:cs typeface="Arial Black"/>
              </a:rPr>
              <a:t>обеспечение </a:t>
            </a: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доступности инфраструктуры для занятия физической культурой и спортом  </a:t>
            </a:r>
            <a:r>
              <a:rPr lang="ru-RU" sz="1200" kern="0" dirty="0" smtClean="0">
                <a:solidFill>
                  <a:srgbClr val="58595B"/>
                </a:solidFill>
                <a:latin typeface="FSRAILWAY Book" pitchFamily="34" charset="0"/>
                <a:cs typeface="Arial Black"/>
              </a:rPr>
              <a:t>для сотрудников и членов их семей</a:t>
            </a:r>
            <a:endParaRPr sz="1200" kern="0" dirty="0">
              <a:latin typeface="FSRAILWAY Book" pitchFamily="34" charset="0"/>
              <a:cs typeface="Arial Black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4950" y="1216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EE3524"/>
                </a:solidFill>
                <a:latin typeface="FSRAILWAY Bold" pitchFamily="34" charset="0"/>
              </a:rPr>
              <a:t>1</a:t>
            </a:r>
            <a:endParaRPr lang="ru-RU" sz="2000" dirty="0">
              <a:solidFill>
                <a:srgbClr val="EE3524"/>
              </a:solidFill>
              <a:latin typeface="FSRAILWAY Bold" pitchFamily="34" charset="0"/>
            </a:endParaRPr>
          </a:p>
        </p:txBody>
      </p:sp>
      <p:sp>
        <p:nvSpPr>
          <p:cNvPr id="11" name="object 22"/>
          <p:cNvSpPr/>
          <p:nvPr/>
        </p:nvSpPr>
        <p:spPr>
          <a:xfrm>
            <a:off x="4419600" y="1444625"/>
            <a:ext cx="2063750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5"/>
          <p:cNvSpPr txBox="1"/>
          <p:nvPr/>
        </p:nvSpPr>
        <p:spPr>
          <a:xfrm>
            <a:off x="4495800" y="1520825"/>
            <a:ext cx="1981200" cy="73084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ct val="9360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приближение </a:t>
            </a:r>
            <a:r>
              <a:rPr lang="ru-RU" sz="1200" kern="0" dirty="0" err="1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фитнес-сервисов</a:t>
            </a: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 </a:t>
            </a:r>
            <a:r>
              <a:rPr lang="ru-RU" sz="1200" kern="0" dirty="0" smtClean="0">
                <a:solidFill>
                  <a:srgbClr val="58595B"/>
                </a:solidFill>
                <a:latin typeface="FSRAILWAY Book" pitchFamily="34" charset="0"/>
                <a:cs typeface="Arial Black"/>
              </a:rPr>
              <a:t>к местам работы и проживания сотрудников</a:t>
            </a:r>
            <a:endParaRPr sz="1200" kern="0" dirty="0">
              <a:latin typeface="FSRAILWAY Book" pitchFamily="34" charset="0"/>
              <a:cs typeface="Arial Black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91000" y="1216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EE3524"/>
                </a:solidFill>
                <a:latin typeface="FSRAILWAY Bold" pitchFamily="34" charset="0"/>
              </a:rPr>
              <a:t>2</a:t>
            </a:r>
            <a:endParaRPr lang="ru-RU" sz="2000" dirty="0">
              <a:solidFill>
                <a:srgbClr val="EE3524"/>
              </a:solidFill>
              <a:latin typeface="FSRAILWAY Bold" pitchFamily="34" charset="0"/>
            </a:endParaRPr>
          </a:p>
        </p:txBody>
      </p:sp>
      <p:sp>
        <p:nvSpPr>
          <p:cNvPr id="14" name="object 22"/>
          <p:cNvSpPr/>
          <p:nvPr/>
        </p:nvSpPr>
        <p:spPr>
          <a:xfrm>
            <a:off x="7169150" y="1444625"/>
            <a:ext cx="3048000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5"/>
          <p:cNvSpPr txBox="1"/>
          <p:nvPr/>
        </p:nvSpPr>
        <p:spPr>
          <a:xfrm>
            <a:off x="7169149" y="1551985"/>
            <a:ext cx="2930769" cy="73084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ct val="9360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формирование системы поощрения </a:t>
            </a:r>
            <a:r>
              <a:rPr lang="ru-RU" sz="1200" kern="0" dirty="0" smtClean="0">
                <a:solidFill>
                  <a:srgbClr val="58595B"/>
                </a:solidFill>
                <a:latin typeface="FSRAILWAY Book" pitchFamily="34" charset="0"/>
                <a:cs typeface="Arial Black"/>
              </a:rPr>
              <a:t>для активно участвующих работников в физкультурных и спортивных мероприятиях</a:t>
            </a:r>
            <a:endParaRPr sz="1200" kern="0" dirty="0">
              <a:latin typeface="FSRAILWAY Book" pitchFamily="34" charset="0"/>
              <a:cs typeface="Arial Black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940550" y="1216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EE3524"/>
                </a:solidFill>
                <a:latin typeface="FSRAILWAY Bold" pitchFamily="34" charset="0"/>
              </a:rPr>
              <a:t>3</a:t>
            </a:r>
            <a:endParaRPr lang="ru-RU" sz="2000" dirty="0">
              <a:solidFill>
                <a:srgbClr val="EE3524"/>
              </a:solidFill>
              <a:latin typeface="FSRAILWAY Bold" pitchFamily="34" charset="0"/>
            </a:endParaRPr>
          </a:p>
        </p:txBody>
      </p:sp>
      <p:sp>
        <p:nvSpPr>
          <p:cNvPr id="17" name="object 22"/>
          <p:cNvSpPr/>
          <p:nvPr/>
        </p:nvSpPr>
        <p:spPr>
          <a:xfrm>
            <a:off x="996950" y="2968625"/>
            <a:ext cx="2667000" cy="1371600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5"/>
          <p:cNvSpPr txBox="1"/>
          <p:nvPr/>
        </p:nvSpPr>
        <p:spPr>
          <a:xfrm>
            <a:off x="996950" y="3121025"/>
            <a:ext cx="2635736" cy="1077986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ct val="9360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создание условий для бесплатных занятий физической культурой </a:t>
            </a:r>
            <a:r>
              <a:rPr lang="ru-RU" sz="1200" kern="0" dirty="0" smtClean="0">
                <a:solidFill>
                  <a:srgbClr val="58595B"/>
                </a:solidFill>
                <a:latin typeface="FSRAILWAY Book" pitchFamily="34" charset="0"/>
                <a:cs typeface="Arial Black"/>
              </a:rPr>
              <a:t>и спортом в системе Физкультурно-спортивных клубов на предприятиях</a:t>
            </a:r>
            <a:endParaRPr sz="1200" kern="0" dirty="0">
              <a:latin typeface="FSRAILWAY Book" pitchFamily="34" charset="0"/>
              <a:cs typeface="Arial Black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68350" y="2740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EE3524"/>
                </a:solidFill>
                <a:latin typeface="FSRAILWAY Bold" pitchFamily="34" charset="0"/>
              </a:rPr>
              <a:t>4</a:t>
            </a:r>
            <a:endParaRPr lang="ru-RU" sz="2000" dirty="0">
              <a:solidFill>
                <a:srgbClr val="EE3524"/>
              </a:solidFill>
              <a:latin typeface="FSRAILWAY Bold" pitchFamily="34" charset="0"/>
            </a:endParaRPr>
          </a:p>
        </p:txBody>
      </p:sp>
      <p:sp>
        <p:nvSpPr>
          <p:cNvPr id="23" name="object 22"/>
          <p:cNvSpPr/>
          <p:nvPr/>
        </p:nvSpPr>
        <p:spPr>
          <a:xfrm>
            <a:off x="4578350" y="2968626"/>
            <a:ext cx="1861705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5"/>
          <p:cNvSpPr txBox="1"/>
          <p:nvPr/>
        </p:nvSpPr>
        <p:spPr>
          <a:xfrm>
            <a:off x="4578350" y="3075986"/>
            <a:ext cx="1905000" cy="557267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ct val="9360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популяризация занятий физической культурой и спортом</a:t>
            </a:r>
            <a:endParaRPr sz="1200" kern="0" dirty="0">
              <a:latin typeface="FSRAILWAY Book" pitchFamily="34" charset="0"/>
              <a:cs typeface="Arial Black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349750" y="2740026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EE3524"/>
                </a:solidFill>
                <a:latin typeface="FSRAILWAY Bold" pitchFamily="34" charset="0"/>
              </a:rPr>
              <a:t>5</a:t>
            </a:r>
            <a:endParaRPr lang="ru-RU" sz="2000" dirty="0">
              <a:solidFill>
                <a:srgbClr val="EE3524"/>
              </a:solidFill>
              <a:latin typeface="FSRAILWAY Bold" pitchFamily="34" charset="0"/>
            </a:endParaRPr>
          </a:p>
        </p:txBody>
      </p:sp>
      <p:sp>
        <p:nvSpPr>
          <p:cNvPr id="29" name="object 22"/>
          <p:cNvSpPr/>
          <p:nvPr/>
        </p:nvSpPr>
        <p:spPr>
          <a:xfrm>
            <a:off x="7169150" y="2968626"/>
            <a:ext cx="2819400" cy="914399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5"/>
          <p:cNvSpPr txBox="1"/>
          <p:nvPr/>
        </p:nvSpPr>
        <p:spPr>
          <a:xfrm>
            <a:off x="7169150" y="3075986"/>
            <a:ext cx="2731294" cy="73084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ct val="9360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участие в оздоровительных, физкультурных и спортивных мероприятиях, </a:t>
            </a:r>
            <a:r>
              <a:rPr lang="ru-RU" sz="1200" kern="0" dirty="0" smtClean="0">
                <a:solidFill>
                  <a:srgbClr val="58595B"/>
                </a:solidFill>
                <a:latin typeface="FSRAILWAY Book" pitchFamily="34" charset="0"/>
                <a:cs typeface="Arial Black"/>
              </a:rPr>
              <a:t>организуемых по всем уровням компании</a:t>
            </a:r>
            <a:endParaRPr sz="1200" kern="0" dirty="0">
              <a:latin typeface="FSRAILWAY Book" pitchFamily="34" charset="0"/>
              <a:cs typeface="Arial Black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940550" y="2740026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EE3524"/>
                </a:solidFill>
                <a:latin typeface="FSRAILWAY Bold" pitchFamily="34" charset="0"/>
              </a:rPr>
              <a:t>6</a:t>
            </a:r>
            <a:endParaRPr lang="ru-RU" sz="2000" dirty="0">
              <a:solidFill>
                <a:srgbClr val="EE3524"/>
              </a:solidFill>
              <a:latin typeface="FSRAILWAY Bold" pitchFamily="34" charset="0"/>
            </a:endParaRPr>
          </a:p>
        </p:txBody>
      </p:sp>
      <p:sp>
        <p:nvSpPr>
          <p:cNvPr id="32" name="object 22"/>
          <p:cNvSpPr/>
          <p:nvPr/>
        </p:nvSpPr>
        <p:spPr>
          <a:xfrm>
            <a:off x="4578350" y="4416426"/>
            <a:ext cx="5334000" cy="838200"/>
          </a:xfrm>
          <a:custGeom>
            <a:avLst/>
            <a:gdLst/>
            <a:ahLst/>
            <a:cxnLst/>
            <a:rect l="l" t="t" r="r" b="b"/>
            <a:pathLst>
              <a:path w="4754245" h="1167764">
                <a:moveTo>
                  <a:pt x="108000" y="0"/>
                </a:moveTo>
                <a:lnTo>
                  <a:pt x="4646142" y="0"/>
                </a:lnTo>
                <a:lnTo>
                  <a:pt x="4688074" y="8522"/>
                </a:lnTo>
                <a:lnTo>
                  <a:pt x="4722410" y="31726"/>
                </a:lnTo>
                <a:lnTo>
                  <a:pt x="4745610" y="66067"/>
                </a:lnTo>
                <a:lnTo>
                  <a:pt x="4754130" y="108000"/>
                </a:lnTo>
                <a:lnTo>
                  <a:pt x="4754130" y="1059599"/>
                </a:lnTo>
                <a:lnTo>
                  <a:pt x="4745610" y="1101532"/>
                </a:lnTo>
                <a:lnTo>
                  <a:pt x="4722410" y="1135873"/>
                </a:lnTo>
                <a:lnTo>
                  <a:pt x="4688074" y="1159077"/>
                </a:lnTo>
                <a:lnTo>
                  <a:pt x="4646142" y="1167599"/>
                </a:lnTo>
                <a:lnTo>
                  <a:pt x="108000" y="1167599"/>
                </a:lnTo>
                <a:lnTo>
                  <a:pt x="66067" y="1159077"/>
                </a:lnTo>
                <a:lnTo>
                  <a:pt x="31726" y="1135873"/>
                </a:lnTo>
                <a:lnTo>
                  <a:pt x="8522" y="1101532"/>
                </a:lnTo>
                <a:lnTo>
                  <a:pt x="0" y="1059599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5"/>
          <p:cNvSpPr txBox="1"/>
          <p:nvPr/>
        </p:nvSpPr>
        <p:spPr>
          <a:xfrm>
            <a:off x="4654549" y="4568825"/>
            <a:ext cx="5000625" cy="557267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ct val="93600"/>
              </a:lnSpc>
              <a:spcBef>
                <a:spcPts val="284"/>
              </a:spcBef>
            </a:pPr>
            <a:r>
              <a:rPr lang="ru-RU" sz="1200" kern="0" dirty="0" smtClean="0">
                <a:solidFill>
                  <a:srgbClr val="58595B"/>
                </a:solidFill>
                <a:latin typeface="FSRAILWAY Book" pitchFamily="34" charset="0"/>
                <a:cs typeface="Arial Black"/>
              </a:rPr>
              <a:t>обеспечение доступности к современным информационным ресурсам доведения до сотрудников </a:t>
            </a:r>
            <a:r>
              <a:rPr lang="ru-RU" sz="12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методических рекомендаций по самостоятельным занятиям</a:t>
            </a:r>
            <a:endParaRPr sz="1200" kern="0" dirty="0">
              <a:latin typeface="FSRAILWAY Book" pitchFamily="34" charset="0"/>
              <a:cs typeface="Arial Black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4349750" y="41878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EE3524"/>
                </a:solidFill>
                <a:latin typeface="FSRAILWAY Bold" pitchFamily="34" charset="0"/>
              </a:rPr>
              <a:t>7</a:t>
            </a:r>
            <a:endParaRPr lang="ru-RU" sz="2000" dirty="0">
              <a:solidFill>
                <a:srgbClr val="EE3524"/>
              </a:solidFill>
              <a:latin typeface="FSRAILWAY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6350" y="0"/>
            <a:ext cx="3206750" cy="732668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58800" y="550332"/>
            <a:ext cx="972185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RussianRail G Pro" panose="02000503040000020004" pitchFamily="50" charset="-52"/>
              </a:rPr>
              <a:t>ПРОС</a:t>
            </a:r>
            <a:r>
              <a:rPr sz="2500" dirty="0">
                <a:latin typeface="RussianRail G Pro" panose="02000503040000020004" pitchFamily="50" charset="-52"/>
              </a:rPr>
              <a:t>ВЕ</a:t>
            </a:r>
            <a:r>
              <a:rPr dirty="0">
                <a:latin typeface="RussianRail G Pro" panose="02000503040000020004" pitchFamily="50" charset="-52"/>
              </a:rPr>
              <a:t>Щ</a:t>
            </a:r>
            <a:r>
              <a:rPr sz="2500" dirty="0">
                <a:latin typeface="RussianRail G Pro" panose="02000503040000020004" pitchFamily="50" charset="-52"/>
              </a:rPr>
              <a:t>Е</a:t>
            </a:r>
            <a:r>
              <a:rPr dirty="0">
                <a:latin typeface="RussianRail G Pro" panose="02000503040000020004" pitchFamily="50" charset="-52"/>
              </a:rPr>
              <a:t>НИ</a:t>
            </a:r>
            <a:r>
              <a:rPr sz="2500" dirty="0">
                <a:latin typeface="RussianRail G Pro" panose="02000503040000020004" pitchFamily="50" charset="-52"/>
              </a:rPr>
              <a:t>Е</a:t>
            </a:r>
            <a:r>
              <a:rPr dirty="0">
                <a:latin typeface="RussianRail G Pro" panose="02000503040000020004" pitchFamily="50" charset="-52"/>
              </a:rPr>
              <a:t>, ПРОД</a:t>
            </a:r>
            <a:r>
              <a:rPr sz="2500" dirty="0">
                <a:latin typeface="RussianRail G Pro" panose="02000503040000020004" pitchFamily="50" charset="-52"/>
              </a:rPr>
              <a:t>В</a:t>
            </a:r>
            <a:r>
              <a:rPr dirty="0">
                <a:latin typeface="RussianRail G Pro" panose="02000503040000020004" pitchFamily="50" charset="-52"/>
              </a:rPr>
              <a:t>ИЖ</a:t>
            </a:r>
            <a:r>
              <a:rPr sz="2500" dirty="0">
                <a:latin typeface="RussianRail G Pro" panose="02000503040000020004" pitchFamily="50" charset="-52"/>
              </a:rPr>
              <a:t>Е</a:t>
            </a:r>
            <a:r>
              <a:rPr dirty="0">
                <a:latin typeface="RussianRail G Pro" panose="02000503040000020004" pitchFamily="50" charset="-52"/>
              </a:rPr>
              <a:t>НИ</a:t>
            </a:r>
            <a:r>
              <a:rPr sz="2500" dirty="0">
                <a:latin typeface="RussianRail G Pro" panose="02000503040000020004" pitchFamily="50" charset="-52"/>
              </a:rPr>
              <a:t>Е</a:t>
            </a:r>
            <a:r>
              <a:rPr dirty="0">
                <a:latin typeface="RussianRail G Pro" panose="02000503040000020004" pitchFamily="50" charset="-52"/>
              </a:rPr>
              <a:t> И КОРПОРАТИ</a:t>
            </a:r>
            <a:r>
              <a:rPr sz="2500" dirty="0">
                <a:latin typeface="RussianRail G Pro" panose="02000503040000020004" pitchFamily="50" charset="-52"/>
              </a:rPr>
              <a:t>В</a:t>
            </a:r>
            <a:r>
              <a:rPr dirty="0">
                <a:latin typeface="RussianRail G Pro" panose="02000503040000020004" pitchFamily="50" charset="-52"/>
              </a:rPr>
              <a:t>НАЯ  КУЛЬТУРА ЗДОРО</a:t>
            </a:r>
            <a:r>
              <a:rPr sz="2500" dirty="0">
                <a:latin typeface="RussianRail G Pro" panose="02000503040000020004" pitchFamily="50" charset="-52"/>
              </a:rPr>
              <a:t>В</a:t>
            </a:r>
            <a:r>
              <a:rPr dirty="0">
                <a:latin typeface="RussianRail G Pro" panose="02000503040000020004" pitchFamily="50" charset="-52"/>
              </a:rPr>
              <a:t>ОГО ОБРАЗА ЖИЗНИ</a:t>
            </a:r>
          </a:p>
        </p:txBody>
      </p:sp>
      <p:pic>
        <p:nvPicPr>
          <p:cNvPr id="6" name="Рисунок 5" descr="logo ржд т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4550" y="2205387"/>
            <a:ext cx="1524000" cy="458438"/>
          </a:xfrm>
          <a:prstGeom prst="rect">
            <a:avLst/>
          </a:prstGeom>
        </p:spPr>
      </p:pic>
      <p:pic>
        <p:nvPicPr>
          <p:cNvPr id="7" name="Рисунок 6" descr="site_logo гудо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54551" y="3335285"/>
            <a:ext cx="1523999" cy="268662"/>
          </a:xfrm>
          <a:prstGeom prst="rect">
            <a:avLst/>
          </a:prstGeom>
        </p:spPr>
      </p:pic>
      <p:sp>
        <p:nvSpPr>
          <p:cNvPr id="10" name="object 42"/>
          <p:cNvSpPr/>
          <p:nvPr/>
        </p:nvSpPr>
        <p:spPr>
          <a:xfrm>
            <a:off x="615950" y="167322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6"/>
          <p:cNvSpPr txBox="1"/>
          <p:nvPr/>
        </p:nvSpPr>
        <p:spPr>
          <a:xfrm>
            <a:off x="844550" y="1686714"/>
            <a:ext cx="304800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коммуникационные кампании, информационные мероприятия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2" name="object 52"/>
          <p:cNvSpPr txBox="1"/>
          <p:nvPr/>
        </p:nvSpPr>
        <p:spPr>
          <a:xfrm>
            <a:off x="4697096" y="4264025"/>
            <a:ext cx="171005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kern="0" dirty="0" smtClean="0">
                <a:solidFill>
                  <a:srgbClr val="EE3524"/>
                </a:solidFill>
                <a:latin typeface="FSRAILWAY Bold" panose="020B0803050504020204" pitchFamily="34" charset="0"/>
                <a:cs typeface="Arial Black"/>
              </a:rPr>
              <a:t>Корпоративный университет РЖД</a:t>
            </a:r>
            <a:endParaRPr sz="1400" kern="0" dirty="0">
              <a:solidFill>
                <a:srgbClr val="EE3524"/>
              </a:solidFill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23" name="object 42"/>
          <p:cNvSpPr/>
          <p:nvPr/>
        </p:nvSpPr>
        <p:spPr>
          <a:xfrm>
            <a:off x="615950" y="264731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46"/>
          <p:cNvSpPr txBox="1"/>
          <p:nvPr/>
        </p:nvSpPr>
        <p:spPr>
          <a:xfrm>
            <a:off x="844550" y="2660804"/>
            <a:ext cx="304800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популяризация ЗОЖ в корпоративных СМИ ОАО «РЖД»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6" name="object 42"/>
          <p:cNvSpPr/>
          <p:nvPr/>
        </p:nvSpPr>
        <p:spPr>
          <a:xfrm>
            <a:off x="615950" y="365442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46"/>
          <p:cNvSpPr txBox="1"/>
          <p:nvPr/>
        </p:nvSpPr>
        <p:spPr>
          <a:xfrm>
            <a:off x="844550" y="3667914"/>
            <a:ext cx="304800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демонстрация достижений лучших спортсменов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8" name="object 42"/>
          <p:cNvSpPr/>
          <p:nvPr/>
        </p:nvSpPr>
        <p:spPr>
          <a:xfrm>
            <a:off x="615950" y="462851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6"/>
          <p:cNvSpPr txBox="1"/>
          <p:nvPr/>
        </p:nvSpPr>
        <p:spPr>
          <a:xfrm>
            <a:off x="844550" y="4642004"/>
            <a:ext cx="304800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единое информационное пространство о деятельности ФСК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0" name="object 42"/>
          <p:cNvSpPr/>
          <p:nvPr/>
        </p:nvSpPr>
        <p:spPr>
          <a:xfrm>
            <a:off x="6864350" y="167322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46"/>
          <p:cNvSpPr txBox="1"/>
          <p:nvPr/>
        </p:nvSpPr>
        <p:spPr>
          <a:xfrm>
            <a:off x="7092950" y="1686714"/>
            <a:ext cx="304800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роль непосредственных руководителей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2" name="object 42"/>
          <p:cNvSpPr/>
          <p:nvPr/>
        </p:nvSpPr>
        <p:spPr>
          <a:xfrm>
            <a:off x="6864350" y="365442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EE35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6"/>
          <p:cNvSpPr txBox="1"/>
          <p:nvPr/>
        </p:nvSpPr>
        <p:spPr>
          <a:xfrm>
            <a:off x="7092950" y="3667914"/>
            <a:ext cx="3048000" cy="452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разработки эффективных образовательных программ</a:t>
            </a:r>
          </a:p>
        </p:txBody>
      </p:sp>
      <p:sp>
        <p:nvSpPr>
          <p:cNvPr id="34" name="object 42"/>
          <p:cNvSpPr/>
          <p:nvPr/>
        </p:nvSpPr>
        <p:spPr>
          <a:xfrm>
            <a:off x="6864350" y="266382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46"/>
          <p:cNvSpPr txBox="1"/>
          <p:nvPr/>
        </p:nvSpPr>
        <p:spPr>
          <a:xfrm>
            <a:off x="7092950" y="2677314"/>
            <a:ext cx="304800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обучение работников ОАО «РЖД» принципам ведения ЗОЖ</a:t>
            </a:r>
          </a:p>
        </p:txBody>
      </p:sp>
      <p:sp>
        <p:nvSpPr>
          <p:cNvPr id="36" name="object 42"/>
          <p:cNvSpPr/>
          <p:nvPr/>
        </p:nvSpPr>
        <p:spPr>
          <a:xfrm>
            <a:off x="6864350" y="4628515"/>
            <a:ext cx="3352800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46"/>
          <p:cNvSpPr txBox="1"/>
          <p:nvPr/>
        </p:nvSpPr>
        <p:spPr>
          <a:xfrm>
            <a:off x="7092950" y="4642004"/>
            <a:ext cx="3048000" cy="452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сервисный портал работника </a:t>
            </a:r>
          </a:p>
          <a:p>
            <a:pPr marL="12700" marR="5080">
              <a:lnSpc>
                <a:spcPts val="1550"/>
              </a:lnSpc>
            </a:pPr>
            <a:r>
              <a:rPr lang="ru-RU" sz="14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ОАО «РЖД»</a:t>
            </a:r>
            <a:endParaRPr lang="ru-RU" sz="1400" kern="0" dirty="0">
              <a:solidFill>
                <a:srgbClr val="58595B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41610" y="574777"/>
            <a:ext cx="693234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RussianRail G Pro" panose="02000503040000020004" pitchFamily="50" charset="-52"/>
              </a:rPr>
              <a:t>МОТИ</a:t>
            </a:r>
            <a:r>
              <a:rPr sz="2500" dirty="0">
                <a:latin typeface="RussianRail G Pro" panose="02000503040000020004" pitchFamily="50" charset="-52"/>
              </a:rPr>
              <a:t>В</a:t>
            </a:r>
            <a:r>
              <a:rPr dirty="0">
                <a:latin typeface="RussianRail G Pro" panose="02000503040000020004" pitchFamily="50" charset="-52"/>
              </a:rPr>
              <a:t>АЦИЯ ЗДОРО</a:t>
            </a:r>
            <a:r>
              <a:rPr sz="2500" dirty="0">
                <a:latin typeface="RussianRail G Pro" panose="02000503040000020004" pitchFamily="50" charset="-52"/>
              </a:rPr>
              <a:t>В</a:t>
            </a:r>
            <a:r>
              <a:rPr dirty="0">
                <a:latin typeface="RussianRail G Pro" panose="02000503040000020004" pitchFamily="50" charset="-52"/>
              </a:rPr>
              <a:t>ОГО ОБРАЗА ЖИЗНИ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2851" y="8709"/>
            <a:ext cx="3644775" cy="832746"/>
          </a:xfrm>
          <a:prstGeom prst="rect">
            <a:avLst/>
          </a:prstGeom>
        </p:spPr>
      </p:pic>
      <p:sp>
        <p:nvSpPr>
          <p:cNvPr id="4" name="object 25"/>
          <p:cNvSpPr txBox="1"/>
          <p:nvPr/>
        </p:nvSpPr>
        <p:spPr>
          <a:xfrm>
            <a:off x="234950" y="1811909"/>
            <a:ext cx="19812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600"/>
              </a:lnSpc>
              <a:spcBef>
                <a:spcPts val="100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Социальная ответственность (компания)</a:t>
            </a:r>
            <a:endParaRPr sz="1400" kern="0" dirty="0"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5" name="object 26"/>
          <p:cNvSpPr txBox="1"/>
          <p:nvPr/>
        </p:nvSpPr>
        <p:spPr>
          <a:xfrm>
            <a:off x="844551" y="1216025"/>
            <a:ext cx="3352799" cy="4757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800"/>
              </a:lnSpc>
              <a:spcBef>
                <a:spcPts val="100"/>
              </a:spcBef>
            </a:pPr>
            <a:r>
              <a:rPr lang="ru-RU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SRAILWAY Bold" panose="020B0803050504020204" pitchFamily="34" charset="0"/>
                <a:cs typeface="Arial Black"/>
              </a:rPr>
              <a:t>Мотивационный подход</a:t>
            </a:r>
            <a:endParaRPr sz="1600" kern="0" dirty="0">
              <a:solidFill>
                <a:schemeClr val="tx1">
                  <a:lumMod val="65000"/>
                  <a:lumOff val="35000"/>
                </a:schemeClr>
              </a:solidFill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6" name="object 27"/>
          <p:cNvSpPr txBox="1"/>
          <p:nvPr/>
        </p:nvSpPr>
        <p:spPr>
          <a:xfrm>
            <a:off x="2901950" y="1749425"/>
            <a:ext cx="2057400" cy="67967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indent="-31115" algn="ctr">
              <a:lnSpc>
                <a:spcPts val="1600"/>
              </a:lnSpc>
              <a:spcBef>
                <a:spcPts val="100"/>
              </a:spcBef>
            </a:pPr>
            <a:r>
              <a:rPr lang="ru-RU" sz="1400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Индивидуальная ответственность (работник)</a:t>
            </a:r>
          </a:p>
        </p:txBody>
      </p:sp>
      <p:sp>
        <p:nvSpPr>
          <p:cNvPr id="9" name="object 2"/>
          <p:cNvSpPr/>
          <p:nvPr/>
        </p:nvSpPr>
        <p:spPr>
          <a:xfrm>
            <a:off x="234950" y="2597878"/>
            <a:ext cx="2057400" cy="599347"/>
          </a:xfrm>
          <a:custGeom>
            <a:avLst/>
            <a:gdLst/>
            <a:ahLst/>
            <a:cxnLst/>
            <a:rect l="l" t="t" r="r" b="b"/>
            <a:pathLst>
              <a:path w="4789805" h="1346200">
                <a:moveTo>
                  <a:pt x="107442" y="0"/>
                </a:moveTo>
                <a:lnTo>
                  <a:pt x="4682172" y="0"/>
                </a:lnTo>
                <a:lnTo>
                  <a:pt x="4723897" y="8477"/>
                </a:lnTo>
                <a:lnTo>
                  <a:pt x="4758064" y="31561"/>
                </a:lnTo>
                <a:lnTo>
                  <a:pt x="4781149" y="65724"/>
                </a:lnTo>
                <a:lnTo>
                  <a:pt x="4789627" y="107442"/>
                </a:lnTo>
                <a:lnTo>
                  <a:pt x="4789627" y="1238173"/>
                </a:lnTo>
                <a:lnTo>
                  <a:pt x="4781149" y="1279891"/>
                </a:lnTo>
                <a:lnTo>
                  <a:pt x="4758064" y="1314054"/>
                </a:lnTo>
                <a:lnTo>
                  <a:pt x="4723897" y="1337137"/>
                </a:lnTo>
                <a:lnTo>
                  <a:pt x="4682172" y="1345615"/>
                </a:lnTo>
                <a:lnTo>
                  <a:pt x="107442" y="1345615"/>
                </a:lnTo>
                <a:lnTo>
                  <a:pt x="65724" y="1337137"/>
                </a:lnTo>
                <a:lnTo>
                  <a:pt x="31561" y="1314054"/>
                </a:lnTo>
                <a:lnTo>
                  <a:pt x="8477" y="1279891"/>
                </a:lnTo>
                <a:lnTo>
                  <a:pt x="0" y="1238173"/>
                </a:lnTo>
                <a:lnTo>
                  <a:pt x="0" y="107442"/>
                </a:lnTo>
                <a:lnTo>
                  <a:pt x="8477" y="65724"/>
                </a:lnTo>
                <a:lnTo>
                  <a:pt x="31561" y="31561"/>
                </a:lnTo>
                <a:lnTo>
                  <a:pt x="65724" y="8477"/>
                </a:lnTo>
                <a:lnTo>
                  <a:pt x="10744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2397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2"/>
          <p:cNvSpPr txBox="1"/>
          <p:nvPr/>
        </p:nvSpPr>
        <p:spPr>
          <a:xfrm>
            <a:off x="311150" y="2736984"/>
            <a:ext cx="1905000" cy="307841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 indent="-635" algn="ctr">
              <a:lnSpc>
                <a:spcPct val="94300"/>
              </a:lnSpc>
              <a:spcBef>
                <a:spcPts val="370"/>
              </a:spcBef>
            </a:pPr>
            <a:r>
              <a:rPr lang="ru-RU" kern="0" dirty="0" smtClean="0">
                <a:solidFill>
                  <a:srgbClr val="FFFFFF"/>
                </a:solidFill>
                <a:latin typeface="FSRAILWAY Book" panose="020B0503040504020204" pitchFamily="34" charset="0"/>
                <a:cs typeface="Arial Black"/>
              </a:rPr>
              <a:t> бонусный пакет</a:t>
            </a:r>
          </a:p>
        </p:txBody>
      </p:sp>
      <p:sp>
        <p:nvSpPr>
          <p:cNvPr id="11" name="object 2"/>
          <p:cNvSpPr/>
          <p:nvPr/>
        </p:nvSpPr>
        <p:spPr>
          <a:xfrm>
            <a:off x="2901950" y="2587625"/>
            <a:ext cx="2362200" cy="838200"/>
          </a:xfrm>
          <a:custGeom>
            <a:avLst/>
            <a:gdLst/>
            <a:ahLst/>
            <a:cxnLst/>
            <a:rect l="l" t="t" r="r" b="b"/>
            <a:pathLst>
              <a:path w="4789805" h="1346200">
                <a:moveTo>
                  <a:pt x="107442" y="0"/>
                </a:moveTo>
                <a:lnTo>
                  <a:pt x="4682172" y="0"/>
                </a:lnTo>
                <a:lnTo>
                  <a:pt x="4723897" y="8477"/>
                </a:lnTo>
                <a:lnTo>
                  <a:pt x="4758064" y="31561"/>
                </a:lnTo>
                <a:lnTo>
                  <a:pt x="4781149" y="65724"/>
                </a:lnTo>
                <a:lnTo>
                  <a:pt x="4789627" y="107442"/>
                </a:lnTo>
                <a:lnTo>
                  <a:pt x="4789627" y="1238173"/>
                </a:lnTo>
                <a:lnTo>
                  <a:pt x="4781149" y="1279891"/>
                </a:lnTo>
                <a:lnTo>
                  <a:pt x="4758064" y="1314054"/>
                </a:lnTo>
                <a:lnTo>
                  <a:pt x="4723897" y="1337137"/>
                </a:lnTo>
                <a:lnTo>
                  <a:pt x="4682172" y="1345615"/>
                </a:lnTo>
                <a:lnTo>
                  <a:pt x="107442" y="1345615"/>
                </a:lnTo>
                <a:lnTo>
                  <a:pt x="65724" y="1337137"/>
                </a:lnTo>
                <a:lnTo>
                  <a:pt x="31561" y="1314054"/>
                </a:lnTo>
                <a:lnTo>
                  <a:pt x="8477" y="1279891"/>
                </a:lnTo>
                <a:lnTo>
                  <a:pt x="0" y="1238173"/>
                </a:lnTo>
                <a:lnTo>
                  <a:pt x="0" y="107442"/>
                </a:lnTo>
                <a:lnTo>
                  <a:pt x="8477" y="65724"/>
                </a:lnTo>
                <a:lnTo>
                  <a:pt x="31561" y="31561"/>
                </a:lnTo>
                <a:lnTo>
                  <a:pt x="65724" y="8477"/>
                </a:lnTo>
                <a:lnTo>
                  <a:pt x="10744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2397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2"/>
          <p:cNvSpPr txBox="1"/>
          <p:nvPr/>
        </p:nvSpPr>
        <p:spPr>
          <a:xfrm>
            <a:off x="2978150" y="2663825"/>
            <a:ext cx="2209800" cy="654923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 indent="-635" algn="ctr">
              <a:lnSpc>
                <a:spcPct val="94300"/>
              </a:lnSpc>
              <a:spcBef>
                <a:spcPts val="370"/>
              </a:spcBef>
            </a:pPr>
            <a:r>
              <a:rPr lang="ru-RU" sz="1400" kern="0" dirty="0" smtClean="0">
                <a:solidFill>
                  <a:srgbClr val="FFFFFF"/>
                </a:solidFill>
                <a:latin typeface="FSRAILWAY Book" panose="020B0503040504020204" pitchFamily="34" charset="0"/>
                <a:cs typeface="Arial Black"/>
              </a:rPr>
              <a:t>сознательное отношение человека к изменению своего поведения</a:t>
            </a:r>
          </a:p>
        </p:txBody>
      </p:sp>
      <p:sp>
        <p:nvSpPr>
          <p:cNvPr id="13" name="object 45"/>
          <p:cNvSpPr txBox="1"/>
          <p:nvPr/>
        </p:nvSpPr>
        <p:spPr>
          <a:xfrm>
            <a:off x="539750" y="4114645"/>
            <a:ext cx="9372600" cy="1422377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0" marR="5080" lvl="7">
              <a:lnSpc>
                <a:spcPct val="91400"/>
              </a:lnSpc>
              <a:spcBef>
                <a:spcPts val="1200"/>
              </a:spcBef>
            </a:pPr>
            <a:r>
              <a:rPr lang="ru-RU" kern="0" dirty="0" smtClean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Результат мотивационной политики:</a:t>
            </a:r>
          </a:p>
          <a:p>
            <a:pPr marL="0" marR="5080" lvl="7">
              <a:lnSpc>
                <a:spcPct val="91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 осознание приоритета ценности здоровья</a:t>
            </a:r>
          </a:p>
          <a:p>
            <a:pPr marL="0" marR="5080" lvl="7">
              <a:lnSpc>
                <a:spcPct val="91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 развитие широкой социальной мотивации работников компании в области здоровья</a:t>
            </a:r>
          </a:p>
          <a:p>
            <a:pPr marL="0" marR="5080" lvl="7">
              <a:lnSpc>
                <a:spcPct val="91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1600" kern="0" dirty="0" smtClean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 повышение уровня готовности работников к формированию ЗОЖ</a:t>
            </a:r>
            <a:endParaRPr lang="ru-RU" sz="1600" kern="0" dirty="0">
              <a:solidFill>
                <a:srgbClr val="58595B"/>
              </a:solidFill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14" name="object 47"/>
          <p:cNvSpPr/>
          <p:nvPr/>
        </p:nvSpPr>
        <p:spPr>
          <a:xfrm>
            <a:off x="311150" y="3883025"/>
            <a:ext cx="9677400" cy="1905000"/>
          </a:xfrm>
          <a:custGeom>
            <a:avLst/>
            <a:gdLst/>
            <a:ahLst/>
            <a:cxnLst/>
            <a:rect l="l" t="t" r="r" b="b"/>
            <a:pathLst>
              <a:path w="9387205" h="1784985">
                <a:moveTo>
                  <a:pt x="108000" y="0"/>
                </a:moveTo>
                <a:lnTo>
                  <a:pt x="9278950" y="0"/>
                </a:lnTo>
                <a:lnTo>
                  <a:pt x="9320883" y="8522"/>
                </a:lnTo>
                <a:lnTo>
                  <a:pt x="9355224" y="31726"/>
                </a:lnTo>
                <a:lnTo>
                  <a:pt x="9378428" y="66067"/>
                </a:lnTo>
                <a:lnTo>
                  <a:pt x="9386951" y="108000"/>
                </a:lnTo>
                <a:lnTo>
                  <a:pt x="9386951" y="1676653"/>
                </a:lnTo>
                <a:lnTo>
                  <a:pt x="9378428" y="1718592"/>
                </a:lnTo>
                <a:lnTo>
                  <a:pt x="9355224" y="1752933"/>
                </a:lnTo>
                <a:lnTo>
                  <a:pt x="9320883" y="1776134"/>
                </a:lnTo>
                <a:lnTo>
                  <a:pt x="9278950" y="1784654"/>
                </a:lnTo>
                <a:lnTo>
                  <a:pt x="108000" y="1784654"/>
                </a:lnTo>
                <a:lnTo>
                  <a:pt x="66067" y="1776134"/>
                </a:lnTo>
                <a:lnTo>
                  <a:pt x="31726" y="1752933"/>
                </a:lnTo>
                <a:lnTo>
                  <a:pt x="8522" y="1718592"/>
                </a:lnTo>
                <a:lnTo>
                  <a:pt x="0" y="1676653"/>
                </a:lnTo>
                <a:lnTo>
                  <a:pt x="0" y="108000"/>
                </a:ln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close/>
              </a:path>
            </a:pathLst>
          </a:custGeom>
          <a:ln w="3239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26"/>
          <p:cNvSpPr txBox="1"/>
          <p:nvPr/>
        </p:nvSpPr>
        <p:spPr>
          <a:xfrm>
            <a:off x="5741655" y="1250568"/>
            <a:ext cx="435054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kern="0" dirty="0">
                <a:solidFill>
                  <a:srgbClr val="EE3524"/>
                </a:solidFill>
                <a:latin typeface="FSRAILWAY Bold" panose="020B0803050504020204" pitchFamily="34" charset="0"/>
                <a:cs typeface="Arial Black"/>
              </a:rPr>
              <a:t>Факторы, препятствующие ведению ЗОЖ</a:t>
            </a:r>
            <a:endParaRPr sz="1400" kern="0" dirty="0"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18" name="object 27"/>
          <p:cNvSpPr/>
          <p:nvPr/>
        </p:nvSpPr>
        <p:spPr>
          <a:xfrm>
            <a:off x="5892467" y="1689470"/>
            <a:ext cx="1311275" cy="512445"/>
          </a:xfrm>
          <a:custGeom>
            <a:avLst/>
            <a:gdLst/>
            <a:ahLst/>
            <a:cxnLst/>
            <a:rect l="l" t="t" r="r" b="b"/>
            <a:pathLst>
              <a:path w="1311275" h="512444">
                <a:moveTo>
                  <a:pt x="111328" y="0"/>
                </a:moveTo>
                <a:lnTo>
                  <a:pt x="1199692" y="0"/>
                </a:lnTo>
                <a:lnTo>
                  <a:pt x="1242923" y="8785"/>
                </a:lnTo>
                <a:lnTo>
                  <a:pt x="1278321" y="32704"/>
                </a:lnTo>
                <a:lnTo>
                  <a:pt x="1302237" y="68103"/>
                </a:lnTo>
                <a:lnTo>
                  <a:pt x="1311020" y="111328"/>
                </a:lnTo>
                <a:lnTo>
                  <a:pt x="1311020" y="400532"/>
                </a:lnTo>
                <a:lnTo>
                  <a:pt x="1302237" y="443757"/>
                </a:lnTo>
                <a:lnTo>
                  <a:pt x="1278321" y="479156"/>
                </a:lnTo>
                <a:lnTo>
                  <a:pt x="1242923" y="503075"/>
                </a:lnTo>
                <a:lnTo>
                  <a:pt x="1199692" y="511860"/>
                </a:lnTo>
                <a:lnTo>
                  <a:pt x="111328" y="511860"/>
                </a:lnTo>
                <a:lnTo>
                  <a:pt x="68103" y="503075"/>
                </a:lnTo>
                <a:lnTo>
                  <a:pt x="32704" y="479156"/>
                </a:lnTo>
                <a:lnTo>
                  <a:pt x="8785" y="443757"/>
                </a:lnTo>
                <a:lnTo>
                  <a:pt x="0" y="400532"/>
                </a:lnTo>
                <a:lnTo>
                  <a:pt x="0" y="111328"/>
                </a:lnTo>
                <a:lnTo>
                  <a:pt x="8785" y="68103"/>
                </a:lnTo>
                <a:lnTo>
                  <a:pt x="32704" y="32704"/>
                </a:lnTo>
                <a:lnTo>
                  <a:pt x="68103" y="8785"/>
                </a:lnTo>
                <a:lnTo>
                  <a:pt x="111328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8"/>
          <p:cNvSpPr/>
          <p:nvPr/>
        </p:nvSpPr>
        <p:spPr>
          <a:xfrm>
            <a:off x="5721350" y="1674343"/>
            <a:ext cx="529590" cy="529590"/>
          </a:xfrm>
          <a:custGeom>
            <a:avLst/>
            <a:gdLst/>
            <a:ahLst/>
            <a:cxnLst/>
            <a:rect l="l" t="t" r="r" b="b"/>
            <a:pathLst>
              <a:path w="529590" h="529589">
                <a:moveTo>
                  <a:pt x="264693" y="0"/>
                </a:moveTo>
                <a:lnTo>
                  <a:pt x="217113" y="4264"/>
                </a:lnTo>
                <a:lnTo>
                  <a:pt x="172331" y="16559"/>
                </a:lnTo>
                <a:lnTo>
                  <a:pt x="131095" y="36137"/>
                </a:lnTo>
                <a:lnTo>
                  <a:pt x="94153" y="62251"/>
                </a:lnTo>
                <a:lnTo>
                  <a:pt x="62251" y="94153"/>
                </a:lnTo>
                <a:lnTo>
                  <a:pt x="36137" y="131095"/>
                </a:lnTo>
                <a:lnTo>
                  <a:pt x="16559" y="172331"/>
                </a:lnTo>
                <a:lnTo>
                  <a:pt x="4264" y="217113"/>
                </a:lnTo>
                <a:lnTo>
                  <a:pt x="0" y="264693"/>
                </a:lnTo>
                <a:lnTo>
                  <a:pt x="4264" y="312273"/>
                </a:lnTo>
                <a:lnTo>
                  <a:pt x="16559" y="357056"/>
                </a:lnTo>
                <a:lnTo>
                  <a:pt x="36137" y="398294"/>
                </a:lnTo>
                <a:lnTo>
                  <a:pt x="62251" y="435238"/>
                </a:lnTo>
                <a:lnTo>
                  <a:pt x="94153" y="467142"/>
                </a:lnTo>
                <a:lnTo>
                  <a:pt x="131095" y="493258"/>
                </a:lnTo>
                <a:lnTo>
                  <a:pt x="172331" y="512838"/>
                </a:lnTo>
                <a:lnTo>
                  <a:pt x="217113" y="525134"/>
                </a:lnTo>
                <a:lnTo>
                  <a:pt x="264693" y="529399"/>
                </a:lnTo>
                <a:lnTo>
                  <a:pt x="312273" y="525134"/>
                </a:lnTo>
                <a:lnTo>
                  <a:pt x="357056" y="512838"/>
                </a:lnTo>
                <a:lnTo>
                  <a:pt x="398294" y="493258"/>
                </a:lnTo>
                <a:lnTo>
                  <a:pt x="435238" y="467142"/>
                </a:lnTo>
                <a:lnTo>
                  <a:pt x="467142" y="435238"/>
                </a:lnTo>
                <a:lnTo>
                  <a:pt x="493258" y="398294"/>
                </a:lnTo>
                <a:lnTo>
                  <a:pt x="512838" y="357056"/>
                </a:lnTo>
                <a:lnTo>
                  <a:pt x="525134" y="312273"/>
                </a:lnTo>
                <a:lnTo>
                  <a:pt x="529399" y="264693"/>
                </a:lnTo>
                <a:lnTo>
                  <a:pt x="525134" y="217113"/>
                </a:lnTo>
                <a:lnTo>
                  <a:pt x="512838" y="172331"/>
                </a:lnTo>
                <a:lnTo>
                  <a:pt x="493258" y="131095"/>
                </a:lnTo>
                <a:lnTo>
                  <a:pt x="467142" y="94153"/>
                </a:lnTo>
                <a:lnTo>
                  <a:pt x="435238" y="62251"/>
                </a:lnTo>
                <a:lnTo>
                  <a:pt x="398294" y="36137"/>
                </a:lnTo>
                <a:lnTo>
                  <a:pt x="357056" y="16559"/>
                </a:lnTo>
                <a:lnTo>
                  <a:pt x="312273" y="4264"/>
                </a:lnTo>
                <a:lnTo>
                  <a:pt x="2646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9"/>
          <p:cNvSpPr/>
          <p:nvPr/>
        </p:nvSpPr>
        <p:spPr>
          <a:xfrm>
            <a:off x="5721350" y="1674343"/>
            <a:ext cx="529590" cy="529590"/>
          </a:xfrm>
          <a:custGeom>
            <a:avLst/>
            <a:gdLst/>
            <a:ahLst/>
            <a:cxnLst/>
            <a:rect l="l" t="t" r="r" b="b"/>
            <a:pathLst>
              <a:path w="529590" h="529589">
                <a:moveTo>
                  <a:pt x="264693" y="0"/>
                </a:moveTo>
                <a:lnTo>
                  <a:pt x="312273" y="4264"/>
                </a:lnTo>
                <a:lnTo>
                  <a:pt x="357056" y="16559"/>
                </a:lnTo>
                <a:lnTo>
                  <a:pt x="398294" y="36137"/>
                </a:lnTo>
                <a:lnTo>
                  <a:pt x="435238" y="62251"/>
                </a:lnTo>
                <a:lnTo>
                  <a:pt x="467142" y="94153"/>
                </a:lnTo>
                <a:lnTo>
                  <a:pt x="493258" y="131095"/>
                </a:lnTo>
                <a:lnTo>
                  <a:pt x="512838" y="172331"/>
                </a:lnTo>
                <a:lnTo>
                  <a:pt x="525134" y="217113"/>
                </a:lnTo>
                <a:lnTo>
                  <a:pt x="529399" y="264693"/>
                </a:lnTo>
                <a:lnTo>
                  <a:pt x="525134" y="312273"/>
                </a:lnTo>
                <a:lnTo>
                  <a:pt x="512838" y="357056"/>
                </a:lnTo>
                <a:lnTo>
                  <a:pt x="493258" y="398294"/>
                </a:lnTo>
                <a:lnTo>
                  <a:pt x="467142" y="435238"/>
                </a:lnTo>
                <a:lnTo>
                  <a:pt x="435238" y="467142"/>
                </a:lnTo>
                <a:lnTo>
                  <a:pt x="398294" y="493258"/>
                </a:lnTo>
                <a:lnTo>
                  <a:pt x="357056" y="512838"/>
                </a:lnTo>
                <a:lnTo>
                  <a:pt x="312273" y="525134"/>
                </a:lnTo>
                <a:lnTo>
                  <a:pt x="264693" y="529399"/>
                </a:lnTo>
                <a:lnTo>
                  <a:pt x="217113" y="525134"/>
                </a:lnTo>
                <a:lnTo>
                  <a:pt x="172331" y="512838"/>
                </a:lnTo>
                <a:lnTo>
                  <a:pt x="131095" y="493258"/>
                </a:lnTo>
                <a:lnTo>
                  <a:pt x="94153" y="467142"/>
                </a:lnTo>
                <a:lnTo>
                  <a:pt x="62251" y="435238"/>
                </a:lnTo>
                <a:lnTo>
                  <a:pt x="36137" y="398294"/>
                </a:lnTo>
                <a:lnTo>
                  <a:pt x="16559" y="357056"/>
                </a:lnTo>
                <a:lnTo>
                  <a:pt x="4264" y="312273"/>
                </a:lnTo>
                <a:lnTo>
                  <a:pt x="0" y="264693"/>
                </a:lnTo>
                <a:lnTo>
                  <a:pt x="4264" y="217113"/>
                </a:lnTo>
                <a:lnTo>
                  <a:pt x="16559" y="172331"/>
                </a:lnTo>
                <a:lnTo>
                  <a:pt x="36137" y="131095"/>
                </a:lnTo>
                <a:lnTo>
                  <a:pt x="62251" y="94153"/>
                </a:lnTo>
                <a:lnTo>
                  <a:pt x="94153" y="62251"/>
                </a:lnTo>
                <a:lnTo>
                  <a:pt x="131095" y="36137"/>
                </a:lnTo>
                <a:lnTo>
                  <a:pt x="172331" y="16559"/>
                </a:lnTo>
                <a:lnTo>
                  <a:pt x="217113" y="4264"/>
                </a:lnTo>
                <a:lnTo>
                  <a:pt x="26469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30"/>
          <p:cNvSpPr txBox="1"/>
          <p:nvPr/>
        </p:nvSpPr>
        <p:spPr>
          <a:xfrm>
            <a:off x="5819386" y="1829231"/>
            <a:ext cx="361315" cy="19492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kern="0" dirty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30%</a:t>
            </a:r>
            <a:endParaRPr sz="1150" kern="0"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24" name="object 31"/>
          <p:cNvSpPr txBox="1"/>
          <p:nvPr/>
        </p:nvSpPr>
        <p:spPr>
          <a:xfrm>
            <a:off x="6290521" y="1705108"/>
            <a:ext cx="799465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260"/>
              </a:spcBef>
            </a:pPr>
            <a:r>
              <a:rPr sz="1400" kern="0" dirty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нехватка  времени</a:t>
            </a:r>
            <a:endParaRPr sz="1400" kern="0" dirty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25" name="object 32"/>
          <p:cNvSpPr/>
          <p:nvPr/>
        </p:nvSpPr>
        <p:spPr>
          <a:xfrm>
            <a:off x="5913018" y="2339022"/>
            <a:ext cx="2036445" cy="511809"/>
          </a:xfrm>
          <a:custGeom>
            <a:avLst/>
            <a:gdLst/>
            <a:ahLst/>
            <a:cxnLst/>
            <a:rect l="l" t="t" r="r" b="b"/>
            <a:pathLst>
              <a:path w="2036445" h="511810">
                <a:moveTo>
                  <a:pt x="111290" y="0"/>
                </a:moveTo>
                <a:lnTo>
                  <a:pt x="1924850" y="0"/>
                </a:lnTo>
                <a:lnTo>
                  <a:pt x="1968063" y="8782"/>
                </a:lnTo>
                <a:lnTo>
                  <a:pt x="2003450" y="32694"/>
                </a:lnTo>
                <a:lnTo>
                  <a:pt x="2027359" y="68081"/>
                </a:lnTo>
                <a:lnTo>
                  <a:pt x="2036140" y="111290"/>
                </a:lnTo>
                <a:lnTo>
                  <a:pt x="2036140" y="400367"/>
                </a:lnTo>
                <a:lnTo>
                  <a:pt x="2027359" y="443583"/>
                </a:lnTo>
                <a:lnTo>
                  <a:pt x="2003450" y="478974"/>
                </a:lnTo>
                <a:lnTo>
                  <a:pt x="1968063" y="502887"/>
                </a:lnTo>
                <a:lnTo>
                  <a:pt x="1924850" y="511670"/>
                </a:lnTo>
                <a:lnTo>
                  <a:pt x="111290" y="511670"/>
                </a:lnTo>
                <a:lnTo>
                  <a:pt x="68076" y="502887"/>
                </a:lnTo>
                <a:lnTo>
                  <a:pt x="32689" y="478974"/>
                </a:lnTo>
                <a:lnTo>
                  <a:pt x="8780" y="443583"/>
                </a:lnTo>
                <a:lnTo>
                  <a:pt x="0" y="400367"/>
                </a:lnTo>
                <a:lnTo>
                  <a:pt x="0" y="111290"/>
                </a:lnTo>
                <a:lnTo>
                  <a:pt x="8780" y="68081"/>
                </a:lnTo>
                <a:lnTo>
                  <a:pt x="32689" y="32694"/>
                </a:lnTo>
                <a:lnTo>
                  <a:pt x="68076" y="8782"/>
                </a:lnTo>
                <a:lnTo>
                  <a:pt x="111290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3"/>
          <p:cNvSpPr/>
          <p:nvPr/>
        </p:nvSpPr>
        <p:spPr>
          <a:xfrm>
            <a:off x="5723520" y="2326846"/>
            <a:ext cx="529590" cy="529590"/>
          </a:xfrm>
          <a:custGeom>
            <a:avLst/>
            <a:gdLst/>
            <a:ahLst/>
            <a:cxnLst/>
            <a:rect l="l" t="t" r="r" b="b"/>
            <a:pathLst>
              <a:path w="529590" h="529589">
                <a:moveTo>
                  <a:pt x="264693" y="0"/>
                </a:moveTo>
                <a:lnTo>
                  <a:pt x="217113" y="4264"/>
                </a:lnTo>
                <a:lnTo>
                  <a:pt x="172331" y="16561"/>
                </a:lnTo>
                <a:lnTo>
                  <a:pt x="131095" y="36140"/>
                </a:lnTo>
                <a:lnTo>
                  <a:pt x="94153" y="62256"/>
                </a:lnTo>
                <a:lnTo>
                  <a:pt x="62251" y="94160"/>
                </a:lnTo>
                <a:lnTo>
                  <a:pt x="36137" y="131105"/>
                </a:lnTo>
                <a:lnTo>
                  <a:pt x="16559" y="172342"/>
                </a:lnTo>
                <a:lnTo>
                  <a:pt x="4264" y="217125"/>
                </a:lnTo>
                <a:lnTo>
                  <a:pt x="0" y="264706"/>
                </a:lnTo>
                <a:lnTo>
                  <a:pt x="4264" y="312282"/>
                </a:lnTo>
                <a:lnTo>
                  <a:pt x="16559" y="357062"/>
                </a:lnTo>
                <a:lnTo>
                  <a:pt x="36137" y="398297"/>
                </a:lnTo>
                <a:lnTo>
                  <a:pt x="62251" y="435240"/>
                </a:lnTo>
                <a:lnTo>
                  <a:pt x="94153" y="467143"/>
                </a:lnTo>
                <a:lnTo>
                  <a:pt x="131095" y="493259"/>
                </a:lnTo>
                <a:lnTo>
                  <a:pt x="172331" y="512838"/>
                </a:lnTo>
                <a:lnTo>
                  <a:pt x="217113" y="525134"/>
                </a:lnTo>
                <a:lnTo>
                  <a:pt x="264693" y="529399"/>
                </a:lnTo>
                <a:lnTo>
                  <a:pt x="312273" y="525134"/>
                </a:lnTo>
                <a:lnTo>
                  <a:pt x="357054" y="512838"/>
                </a:lnTo>
                <a:lnTo>
                  <a:pt x="398290" y="493259"/>
                </a:lnTo>
                <a:lnTo>
                  <a:pt x="435233" y="467143"/>
                </a:lnTo>
                <a:lnTo>
                  <a:pt x="467135" y="435240"/>
                </a:lnTo>
                <a:lnTo>
                  <a:pt x="493249" y="398297"/>
                </a:lnTo>
                <a:lnTo>
                  <a:pt x="512827" y="357062"/>
                </a:lnTo>
                <a:lnTo>
                  <a:pt x="525122" y="312282"/>
                </a:lnTo>
                <a:lnTo>
                  <a:pt x="529386" y="264706"/>
                </a:lnTo>
                <a:lnTo>
                  <a:pt x="525122" y="217125"/>
                </a:lnTo>
                <a:lnTo>
                  <a:pt x="512827" y="172342"/>
                </a:lnTo>
                <a:lnTo>
                  <a:pt x="493249" y="131105"/>
                </a:lnTo>
                <a:lnTo>
                  <a:pt x="467135" y="94160"/>
                </a:lnTo>
                <a:lnTo>
                  <a:pt x="435233" y="62256"/>
                </a:lnTo>
                <a:lnTo>
                  <a:pt x="398290" y="36140"/>
                </a:lnTo>
                <a:lnTo>
                  <a:pt x="357054" y="16561"/>
                </a:lnTo>
                <a:lnTo>
                  <a:pt x="312273" y="4264"/>
                </a:lnTo>
                <a:lnTo>
                  <a:pt x="2646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34"/>
          <p:cNvSpPr/>
          <p:nvPr/>
        </p:nvSpPr>
        <p:spPr>
          <a:xfrm>
            <a:off x="5723520" y="2326846"/>
            <a:ext cx="529590" cy="529590"/>
          </a:xfrm>
          <a:custGeom>
            <a:avLst/>
            <a:gdLst/>
            <a:ahLst/>
            <a:cxnLst/>
            <a:rect l="l" t="t" r="r" b="b"/>
            <a:pathLst>
              <a:path w="529590" h="529589">
                <a:moveTo>
                  <a:pt x="264693" y="0"/>
                </a:moveTo>
                <a:lnTo>
                  <a:pt x="312273" y="4264"/>
                </a:lnTo>
                <a:lnTo>
                  <a:pt x="357054" y="16561"/>
                </a:lnTo>
                <a:lnTo>
                  <a:pt x="398290" y="36140"/>
                </a:lnTo>
                <a:lnTo>
                  <a:pt x="435233" y="62256"/>
                </a:lnTo>
                <a:lnTo>
                  <a:pt x="467135" y="94160"/>
                </a:lnTo>
                <a:lnTo>
                  <a:pt x="493249" y="131105"/>
                </a:lnTo>
                <a:lnTo>
                  <a:pt x="512827" y="172342"/>
                </a:lnTo>
                <a:lnTo>
                  <a:pt x="525122" y="217125"/>
                </a:lnTo>
                <a:lnTo>
                  <a:pt x="529386" y="264706"/>
                </a:lnTo>
                <a:lnTo>
                  <a:pt x="525122" y="312282"/>
                </a:lnTo>
                <a:lnTo>
                  <a:pt x="512827" y="357062"/>
                </a:lnTo>
                <a:lnTo>
                  <a:pt x="493249" y="398297"/>
                </a:lnTo>
                <a:lnTo>
                  <a:pt x="467135" y="435240"/>
                </a:lnTo>
                <a:lnTo>
                  <a:pt x="435233" y="467143"/>
                </a:lnTo>
                <a:lnTo>
                  <a:pt x="398290" y="493259"/>
                </a:lnTo>
                <a:lnTo>
                  <a:pt x="357054" y="512838"/>
                </a:lnTo>
                <a:lnTo>
                  <a:pt x="312273" y="525134"/>
                </a:lnTo>
                <a:lnTo>
                  <a:pt x="264693" y="529399"/>
                </a:lnTo>
                <a:lnTo>
                  <a:pt x="217113" y="525134"/>
                </a:lnTo>
                <a:lnTo>
                  <a:pt x="172331" y="512838"/>
                </a:lnTo>
                <a:lnTo>
                  <a:pt x="131095" y="493259"/>
                </a:lnTo>
                <a:lnTo>
                  <a:pt x="94153" y="467143"/>
                </a:lnTo>
                <a:lnTo>
                  <a:pt x="62251" y="435240"/>
                </a:lnTo>
                <a:lnTo>
                  <a:pt x="36137" y="398297"/>
                </a:lnTo>
                <a:lnTo>
                  <a:pt x="16559" y="357062"/>
                </a:lnTo>
                <a:lnTo>
                  <a:pt x="4264" y="312282"/>
                </a:lnTo>
                <a:lnTo>
                  <a:pt x="0" y="264706"/>
                </a:lnTo>
                <a:lnTo>
                  <a:pt x="4264" y="217125"/>
                </a:lnTo>
                <a:lnTo>
                  <a:pt x="16559" y="172342"/>
                </a:lnTo>
                <a:lnTo>
                  <a:pt x="36137" y="131105"/>
                </a:lnTo>
                <a:lnTo>
                  <a:pt x="62251" y="94160"/>
                </a:lnTo>
                <a:lnTo>
                  <a:pt x="94153" y="62256"/>
                </a:lnTo>
                <a:lnTo>
                  <a:pt x="131095" y="36140"/>
                </a:lnTo>
                <a:lnTo>
                  <a:pt x="172331" y="16561"/>
                </a:lnTo>
                <a:lnTo>
                  <a:pt x="217113" y="4264"/>
                </a:lnTo>
                <a:lnTo>
                  <a:pt x="26469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5"/>
          <p:cNvSpPr txBox="1"/>
          <p:nvPr/>
        </p:nvSpPr>
        <p:spPr>
          <a:xfrm>
            <a:off x="5821557" y="2481736"/>
            <a:ext cx="361315" cy="19492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kern="0" dirty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21%</a:t>
            </a:r>
            <a:endParaRPr sz="1150" kern="0"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29" name="object 36"/>
          <p:cNvSpPr txBox="1"/>
          <p:nvPr/>
        </p:nvSpPr>
        <p:spPr>
          <a:xfrm>
            <a:off x="6296678" y="2376062"/>
            <a:ext cx="157226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260"/>
              </a:spcBef>
            </a:pPr>
            <a:r>
              <a:rPr sz="1400" kern="0" dirty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большая нагрузка  на работе</a:t>
            </a:r>
            <a:endParaRPr sz="1400" kern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0" name="object 37"/>
          <p:cNvSpPr/>
          <p:nvPr/>
        </p:nvSpPr>
        <p:spPr>
          <a:xfrm>
            <a:off x="5919563" y="2980055"/>
            <a:ext cx="1344295" cy="521970"/>
          </a:xfrm>
          <a:custGeom>
            <a:avLst/>
            <a:gdLst/>
            <a:ahLst/>
            <a:cxnLst/>
            <a:rect l="l" t="t" r="r" b="b"/>
            <a:pathLst>
              <a:path w="1344295" h="521970">
                <a:moveTo>
                  <a:pt x="113499" y="0"/>
                </a:moveTo>
                <a:lnTo>
                  <a:pt x="1230299" y="0"/>
                </a:lnTo>
                <a:lnTo>
                  <a:pt x="1274367" y="8956"/>
                </a:lnTo>
                <a:lnTo>
                  <a:pt x="1310457" y="33342"/>
                </a:lnTo>
                <a:lnTo>
                  <a:pt x="1334843" y="69431"/>
                </a:lnTo>
                <a:lnTo>
                  <a:pt x="1343799" y="113499"/>
                </a:lnTo>
                <a:lnTo>
                  <a:pt x="1343799" y="408330"/>
                </a:lnTo>
                <a:lnTo>
                  <a:pt x="1334843" y="452398"/>
                </a:lnTo>
                <a:lnTo>
                  <a:pt x="1310457" y="488488"/>
                </a:lnTo>
                <a:lnTo>
                  <a:pt x="1274367" y="512873"/>
                </a:lnTo>
                <a:lnTo>
                  <a:pt x="1230299" y="521830"/>
                </a:lnTo>
                <a:lnTo>
                  <a:pt x="113499" y="521830"/>
                </a:lnTo>
                <a:lnTo>
                  <a:pt x="69431" y="512873"/>
                </a:lnTo>
                <a:lnTo>
                  <a:pt x="33342" y="488488"/>
                </a:lnTo>
                <a:lnTo>
                  <a:pt x="8956" y="452398"/>
                </a:lnTo>
                <a:lnTo>
                  <a:pt x="0" y="408330"/>
                </a:lnTo>
                <a:lnTo>
                  <a:pt x="0" y="113499"/>
                </a:lnTo>
                <a:lnTo>
                  <a:pt x="8956" y="69431"/>
                </a:lnTo>
                <a:lnTo>
                  <a:pt x="33342" y="33342"/>
                </a:lnTo>
                <a:lnTo>
                  <a:pt x="69431" y="8956"/>
                </a:lnTo>
                <a:lnTo>
                  <a:pt x="113499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8"/>
          <p:cNvSpPr/>
          <p:nvPr/>
        </p:nvSpPr>
        <p:spPr>
          <a:xfrm>
            <a:off x="5729070" y="2967816"/>
            <a:ext cx="529590" cy="529590"/>
          </a:xfrm>
          <a:custGeom>
            <a:avLst/>
            <a:gdLst/>
            <a:ahLst/>
            <a:cxnLst/>
            <a:rect l="l" t="t" r="r" b="b"/>
            <a:pathLst>
              <a:path w="529590" h="529589">
                <a:moveTo>
                  <a:pt x="264706" y="0"/>
                </a:moveTo>
                <a:lnTo>
                  <a:pt x="217125" y="4264"/>
                </a:lnTo>
                <a:lnTo>
                  <a:pt x="172342" y="16559"/>
                </a:lnTo>
                <a:lnTo>
                  <a:pt x="131105" y="36137"/>
                </a:lnTo>
                <a:lnTo>
                  <a:pt x="94160" y="62251"/>
                </a:lnTo>
                <a:lnTo>
                  <a:pt x="62256" y="94153"/>
                </a:lnTo>
                <a:lnTo>
                  <a:pt x="36140" y="131095"/>
                </a:lnTo>
                <a:lnTo>
                  <a:pt x="16561" y="172331"/>
                </a:lnTo>
                <a:lnTo>
                  <a:pt x="4264" y="217113"/>
                </a:lnTo>
                <a:lnTo>
                  <a:pt x="0" y="264693"/>
                </a:lnTo>
                <a:lnTo>
                  <a:pt x="4264" y="312273"/>
                </a:lnTo>
                <a:lnTo>
                  <a:pt x="16561" y="357056"/>
                </a:lnTo>
                <a:lnTo>
                  <a:pt x="36140" y="398294"/>
                </a:lnTo>
                <a:lnTo>
                  <a:pt x="62256" y="435238"/>
                </a:lnTo>
                <a:lnTo>
                  <a:pt x="94160" y="467142"/>
                </a:lnTo>
                <a:lnTo>
                  <a:pt x="131105" y="493258"/>
                </a:lnTo>
                <a:lnTo>
                  <a:pt x="172342" y="512838"/>
                </a:lnTo>
                <a:lnTo>
                  <a:pt x="217125" y="525134"/>
                </a:lnTo>
                <a:lnTo>
                  <a:pt x="264706" y="529399"/>
                </a:lnTo>
                <a:lnTo>
                  <a:pt x="312286" y="525134"/>
                </a:lnTo>
                <a:lnTo>
                  <a:pt x="357067" y="512838"/>
                </a:lnTo>
                <a:lnTo>
                  <a:pt x="398303" y="493258"/>
                </a:lnTo>
                <a:lnTo>
                  <a:pt x="435246" y="467142"/>
                </a:lnTo>
                <a:lnTo>
                  <a:pt x="467148" y="435238"/>
                </a:lnTo>
                <a:lnTo>
                  <a:pt x="493261" y="398294"/>
                </a:lnTo>
                <a:lnTo>
                  <a:pt x="512840" y="357056"/>
                </a:lnTo>
                <a:lnTo>
                  <a:pt x="525135" y="312273"/>
                </a:lnTo>
                <a:lnTo>
                  <a:pt x="529399" y="264693"/>
                </a:lnTo>
                <a:lnTo>
                  <a:pt x="525135" y="217113"/>
                </a:lnTo>
                <a:lnTo>
                  <a:pt x="512840" y="172331"/>
                </a:lnTo>
                <a:lnTo>
                  <a:pt x="493261" y="131095"/>
                </a:lnTo>
                <a:lnTo>
                  <a:pt x="467148" y="94153"/>
                </a:lnTo>
                <a:lnTo>
                  <a:pt x="435246" y="62251"/>
                </a:lnTo>
                <a:lnTo>
                  <a:pt x="398303" y="36137"/>
                </a:lnTo>
                <a:lnTo>
                  <a:pt x="357067" y="16559"/>
                </a:lnTo>
                <a:lnTo>
                  <a:pt x="312286" y="4264"/>
                </a:lnTo>
                <a:lnTo>
                  <a:pt x="264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9"/>
          <p:cNvSpPr/>
          <p:nvPr/>
        </p:nvSpPr>
        <p:spPr>
          <a:xfrm>
            <a:off x="5729070" y="2967816"/>
            <a:ext cx="529590" cy="529590"/>
          </a:xfrm>
          <a:custGeom>
            <a:avLst/>
            <a:gdLst/>
            <a:ahLst/>
            <a:cxnLst/>
            <a:rect l="l" t="t" r="r" b="b"/>
            <a:pathLst>
              <a:path w="529590" h="529589">
                <a:moveTo>
                  <a:pt x="264706" y="0"/>
                </a:moveTo>
                <a:lnTo>
                  <a:pt x="312286" y="4264"/>
                </a:lnTo>
                <a:lnTo>
                  <a:pt x="357067" y="16559"/>
                </a:lnTo>
                <a:lnTo>
                  <a:pt x="398303" y="36137"/>
                </a:lnTo>
                <a:lnTo>
                  <a:pt x="435246" y="62251"/>
                </a:lnTo>
                <a:lnTo>
                  <a:pt x="467148" y="94153"/>
                </a:lnTo>
                <a:lnTo>
                  <a:pt x="493261" y="131095"/>
                </a:lnTo>
                <a:lnTo>
                  <a:pt x="512840" y="172331"/>
                </a:lnTo>
                <a:lnTo>
                  <a:pt x="525135" y="217113"/>
                </a:lnTo>
                <a:lnTo>
                  <a:pt x="529399" y="264693"/>
                </a:lnTo>
                <a:lnTo>
                  <a:pt x="525135" y="312273"/>
                </a:lnTo>
                <a:lnTo>
                  <a:pt x="512840" y="357056"/>
                </a:lnTo>
                <a:lnTo>
                  <a:pt x="493261" y="398294"/>
                </a:lnTo>
                <a:lnTo>
                  <a:pt x="467148" y="435238"/>
                </a:lnTo>
                <a:lnTo>
                  <a:pt x="435246" y="467142"/>
                </a:lnTo>
                <a:lnTo>
                  <a:pt x="398303" y="493258"/>
                </a:lnTo>
                <a:lnTo>
                  <a:pt x="357067" y="512838"/>
                </a:lnTo>
                <a:lnTo>
                  <a:pt x="312286" y="525134"/>
                </a:lnTo>
                <a:lnTo>
                  <a:pt x="264706" y="529399"/>
                </a:lnTo>
                <a:lnTo>
                  <a:pt x="217125" y="525134"/>
                </a:lnTo>
                <a:lnTo>
                  <a:pt x="172342" y="512838"/>
                </a:lnTo>
                <a:lnTo>
                  <a:pt x="131105" y="493258"/>
                </a:lnTo>
                <a:lnTo>
                  <a:pt x="94160" y="467142"/>
                </a:lnTo>
                <a:lnTo>
                  <a:pt x="62256" y="435238"/>
                </a:lnTo>
                <a:lnTo>
                  <a:pt x="36140" y="398294"/>
                </a:lnTo>
                <a:lnTo>
                  <a:pt x="16561" y="357056"/>
                </a:lnTo>
                <a:lnTo>
                  <a:pt x="4264" y="312273"/>
                </a:lnTo>
                <a:lnTo>
                  <a:pt x="0" y="264693"/>
                </a:lnTo>
                <a:lnTo>
                  <a:pt x="4264" y="217113"/>
                </a:lnTo>
                <a:lnTo>
                  <a:pt x="16561" y="172331"/>
                </a:lnTo>
                <a:lnTo>
                  <a:pt x="36140" y="131095"/>
                </a:lnTo>
                <a:lnTo>
                  <a:pt x="62256" y="94153"/>
                </a:lnTo>
                <a:lnTo>
                  <a:pt x="94160" y="62251"/>
                </a:lnTo>
                <a:lnTo>
                  <a:pt x="131105" y="36137"/>
                </a:lnTo>
                <a:lnTo>
                  <a:pt x="172342" y="16559"/>
                </a:lnTo>
                <a:lnTo>
                  <a:pt x="217125" y="4264"/>
                </a:lnTo>
                <a:lnTo>
                  <a:pt x="264706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0"/>
          <p:cNvSpPr txBox="1"/>
          <p:nvPr/>
        </p:nvSpPr>
        <p:spPr>
          <a:xfrm>
            <a:off x="5827119" y="3122697"/>
            <a:ext cx="361315" cy="19492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kern="0" dirty="0">
                <a:solidFill>
                  <a:srgbClr val="58595B"/>
                </a:solidFill>
                <a:latin typeface="FSRAILWAY Bold" panose="020B0803050504020204" pitchFamily="34" charset="0"/>
                <a:cs typeface="Arial Black"/>
              </a:rPr>
              <a:t>16%</a:t>
            </a:r>
            <a:endParaRPr sz="1150" kern="0"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34" name="object 41"/>
          <p:cNvSpPr txBox="1"/>
          <p:nvPr/>
        </p:nvSpPr>
        <p:spPr>
          <a:xfrm>
            <a:off x="6281622" y="3004855"/>
            <a:ext cx="868044" cy="44371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259"/>
              </a:spcBef>
            </a:pPr>
            <a:r>
              <a:rPr sz="1400" kern="0" dirty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нехватка  финансов</a:t>
            </a:r>
            <a:endParaRPr sz="1400" kern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35" name="object 42"/>
          <p:cNvSpPr/>
          <p:nvPr/>
        </p:nvSpPr>
        <p:spPr>
          <a:xfrm>
            <a:off x="7684079" y="1667345"/>
            <a:ext cx="2901315" cy="549910"/>
          </a:xfrm>
          <a:custGeom>
            <a:avLst/>
            <a:gdLst/>
            <a:ahLst/>
            <a:cxnLst/>
            <a:rect l="l" t="t" r="r" b="b"/>
            <a:pathLst>
              <a:path w="2901315" h="549910">
                <a:moveTo>
                  <a:pt x="119583" y="0"/>
                </a:moveTo>
                <a:lnTo>
                  <a:pt x="2781236" y="0"/>
                </a:lnTo>
                <a:lnTo>
                  <a:pt x="2827669" y="9435"/>
                </a:lnTo>
                <a:lnTo>
                  <a:pt x="2865693" y="35126"/>
                </a:lnTo>
                <a:lnTo>
                  <a:pt x="2891384" y="73150"/>
                </a:lnTo>
                <a:lnTo>
                  <a:pt x="2900819" y="119583"/>
                </a:lnTo>
                <a:lnTo>
                  <a:pt x="2900819" y="430237"/>
                </a:lnTo>
                <a:lnTo>
                  <a:pt x="2891384" y="476670"/>
                </a:lnTo>
                <a:lnTo>
                  <a:pt x="2865693" y="514694"/>
                </a:lnTo>
                <a:lnTo>
                  <a:pt x="2827669" y="540385"/>
                </a:lnTo>
                <a:lnTo>
                  <a:pt x="2781236" y="549821"/>
                </a:lnTo>
                <a:lnTo>
                  <a:pt x="119583" y="549821"/>
                </a:lnTo>
                <a:lnTo>
                  <a:pt x="73150" y="540385"/>
                </a:lnTo>
                <a:lnTo>
                  <a:pt x="35126" y="514694"/>
                </a:lnTo>
                <a:lnTo>
                  <a:pt x="9435" y="476670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43"/>
          <p:cNvSpPr/>
          <p:nvPr/>
        </p:nvSpPr>
        <p:spPr>
          <a:xfrm>
            <a:off x="7447364" y="1605929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69" h="623569">
                <a:moveTo>
                  <a:pt x="311607" y="0"/>
                </a:moveTo>
                <a:lnTo>
                  <a:pt x="265559" y="3378"/>
                </a:lnTo>
                <a:lnTo>
                  <a:pt x="221610" y="13193"/>
                </a:lnTo>
                <a:lnTo>
                  <a:pt x="180240" y="28961"/>
                </a:lnTo>
                <a:lnTo>
                  <a:pt x="141933" y="50201"/>
                </a:lnTo>
                <a:lnTo>
                  <a:pt x="107169" y="76431"/>
                </a:lnTo>
                <a:lnTo>
                  <a:pt x="76431" y="107169"/>
                </a:lnTo>
                <a:lnTo>
                  <a:pt x="50201" y="141933"/>
                </a:lnTo>
                <a:lnTo>
                  <a:pt x="28961" y="180240"/>
                </a:lnTo>
                <a:lnTo>
                  <a:pt x="13193" y="221610"/>
                </a:lnTo>
                <a:lnTo>
                  <a:pt x="3378" y="265559"/>
                </a:lnTo>
                <a:lnTo>
                  <a:pt x="0" y="311607"/>
                </a:lnTo>
                <a:lnTo>
                  <a:pt x="3378" y="357654"/>
                </a:lnTo>
                <a:lnTo>
                  <a:pt x="13193" y="401605"/>
                </a:lnTo>
                <a:lnTo>
                  <a:pt x="28961" y="442976"/>
                </a:lnTo>
                <a:lnTo>
                  <a:pt x="50201" y="481285"/>
                </a:lnTo>
                <a:lnTo>
                  <a:pt x="76431" y="516050"/>
                </a:lnTo>
                <a:lnTo>
                  <a:pt x="107169" y="546790"/>
                </a:lnTo>
                <a:lnTo>
                  <a:pt x="141933" y="573021"/>
                </a:lnTo>
                <a:lnTo>
                  <a:pt x="180240" y="594263"/>
                </a:lnTo>
                <a:lnTo>
                  <a:pt x="221610" y="610032"/>
                </a:lnTo>
                <a:lnTo>
                  <a:pt x="265559" y="619848"/>
                </a:lnTo>
                <a:lnTo>
                  <a:pt x="311607" y="623227"/>
                </a:lnTo>
                <a:lnTo>
                  <a:pt x="357654" y="619848"/>
                </a:lnTo>
                <a:lnTo>
                  <a:pt x="401604" y="610032"/>
                </a:lnTo>
                <a:lnTo>
                  <a:pt x="442973" y="594263"/>
                </a:lnTo>
                <a:lnTo>
                  <a:pt x="481281" y="573021"/>
                </a:lnTo>
                <a:lnTo>
                  <a:pt x="516045" y="546790"/>
                </a:lnTo>
                <a:lnTo>
                  <a:pt x="546783" y="516050"/>
                </a:lnTo>
                <a:lnTo>
                  <a:pt x="573013" y="481285"/>
                </a:lnTo>
                <a:lnTo>
                  <a:pt x="594253" y="442976"/>
                </a:lnTo>
                <a:lnTo>
                  <a:pt x="610021" y="401605"/>
                </a:lnTo>
                <a:lnTo>
                  <a:pt x="619835" y="357654"/>
                </a:lnTo>
                <a:lnTo>
                  <a:pt x="623214" y="311607"/>
                </a:lnTo>
                <a:lnTo>
                  <a:pt x="619835" y="265559"/>
                </a:lnTo>
                <a:lnTo>
                  <a:pt x="610021" y="221610"/>
                </a:lnTo>
                <a:lnTo>
                  <a:pt x="594253" y="180240"/>
                </a:lnTo>
                <a:lnTo>
                  <a:pt x="573013" y="141933"/>
                </a:lnTo>
                <a:lnTo>
                  <a:pt x="546783" y="107169"/>
                </a:lnTo>
                <a:lnTo>
                  <a:pt x="516045" y="76431"/>
                </a:lnTo>
                <a:lnTo>
                  <a:pt x="481281" y="50201"/>
                </a:lnTo>
                <a:lnTo>
                  <a:pt x="442973" y="28961"/>
                </a:lnTo>
                <a:lnTo>
                  <a:pt x="401604" y="13193"/>
                </a:lnTo>
                <a:lnTo>
                  <a:pt x="357654" y="3378"/>
                </a:lnTo>
                <a:lnTo>
                  <a:pt x="3116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44"/>
          <p:cNvSpPr/>
          <p:nvPr/>
        </p:nvSpPr>
        <p:spPr>
          <a:xfrm>
            <a:off x="7447364" y="1605929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69" h="623569">
                <a:moveTo>
                  <a:pt x="311607" y="0"/>
                </a:moveTo>
                <a:lnTo>
                  <a:pt x="357654" y="3378"/>
                </a:lnTo>
                <a:lnTo>
                  <a:pt x="401604" y="13193"/>
                </a:lnTo>
                <a:lnTo>
                  <a:pt x="442973" y="28961"/>
                </a:lnTo>
                <a:lnTo>
                  <a:pt x="481281" y="50201"/>
                </a:lnTo>
                <a:lnTo>
                  <a:pt x="516045" y="76431"/>
                </a:lnTo>
                <a:lnTo>
                  <a:pt x="546783" y="107169"/>
                </a:lnTo>
                <a:lnTo>
                  <a:pt x="573013" y="141933"/>
                </a:lnTo>
                <a:lnTo>
                  <a:pt x="594253" y="180240"/>
                </a:lnTo>
                <a:lnTo>
                  <a:pt x="610021" y="221610"/>
                </a:lnTo>
                <a:lnTo>
                  <a:pt x="619835" y="265559"/>
                </a:lnTo>
                <a:lnTo>
                  <a:pt x="623214" y="311607"/>
                </a:lnTo>
                <a:lnTo>
                  <a:pt x="619835" y="357654"/>
                </a:lnTo>
                <a:lnTo>
                  <a:pt x="610021" y="401605"/>
                </a:lnTo>
                <a:lnTo>
                  <a:pt x="594253" y="442976"/>
                </a:lnTo>
                <a:lnTo>
                  <a:pt x="573013" y="481285"/>
                </a:lnTo>
                <a:lnTo>
                  <a:pt x="546783" y="516050"/>
                </a:lnTo>
                <a:lnTo>
                  <a:pt x="516045" y="546790"/>
                </a:lnTo>
                <a:lnTo>
                  <a:pt x="481281" y="573021"/>
                </a:lnTo>
                <a:lnTo>
                  <a:pt x="442973" y="594263"/>
                </a:lnTo>
                <a:lnTo>
                  <a:pt x="401604" y="610032"/>
                </a:lnTo>
                <a:lnTo>
                  <a:pt x="357654" y="619848"/>
                </a:lnTo>
                <a:lnTo>
                  <a:pt x="311607" y="623227"/>
                </a:lnTo>
                <a:lnTo>
                  <a:pt x="265559" y="619848"/>
                </a:lnTo>
                <a:lnTo>
                  <a:pt x="221610" y="610032"/>
                </a:lnTo>
                <a:lnTo>
                  <a:pt x="180240" y="594263"/>
                </a:lnTo>
                <a:lnTo>
                  <a:pt x="141933" y="573021"/>
                </a:lnTo>
                <a:lnTo>
                  <a:pt x="107169" y="546790"/>
                </a:lnTo>
                <a:lnTo>
                  <a:pt x="76431" y="516050"/>
                </a:lnTo>
                <a:lnTo>
                  <a:pt x="50201" y="481285"/>
                </a:lnTo>
                <a:lnTo>
                  <a:pt x="28961" y="442976"/>
                </a:lnTo>
                <a:lnTo>
                  <a:pt x="13193" y="401605"/>
                </a:lnTo>
                <a:lnTo>
                  <a:pt x="3378" y="357654"/>
                </a:lnTo>
                <a:lnTo>
                  <a:pt x="0" y="311607"/>
                </a:lnTo>
                <a:lnTo>
                  <a:pt x="3378" y="265559"/>
                </a:lnTo>
                <a:lnTo>
                  <a:pt x="13193" y="221610"/>
                </a:lnTo>
                <a:lnTo>
                  <a:pt x="28961" y="180240"/>
                </a:lnTo>
                <a:lnTo>
                  <a:pt x="50201" y="141933"/>
                </a:lnTo>
                <a:lnTo>
                  <a:pt x="76431" y="107169"/>
                </a:lnTo>
                <a:lnTo>
                  <a:pt x="107169" y="76431"/>
                </a:lnTo>
                <a:lnTo>
                  <a:pt x="141933" y="50201"/>
                </a:lnTo>
                <a:lnTo>
                  <a:pt x="180240" y="28961"/>
                </a:lnTo>
                <a:lnTo>
                  <a:pt x="221610" y="13193"/>
                </a:lnTo>
                <a:lnTo>
                  <a:pt x="265559" y="3378"/>
                </a:lnTo>
                <a:lnTo>
                  <a:pt x="311607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45"/>
          <p:cNvSpPr txBox="1"/>
          <p:nvPr/>
        </p:nvSpPr>
        <p:spPr>
          <a:xfrm>
            <a:off x="7565029" y="1790516"/>
            <a:ext cx="4210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kern="0" dirty="0">
                <a:solidFill>
                  <a:srgbClr val="EE3524"/>
                </a:solidFill>
                <a:latin typeface="FSRAILWAY Bold" panose="020B0803050504020204" pitchFamily="34" charset="0"/>
                <a:cs typeface="Arial Black"/>
              </a:rPr>
              <a:t>15%</a:t>
            </a:r>
            <a:endParaRPr sz="1400" kern="0"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39" name="object 46"/>
          <p:cNvSpPr txBox="1"/>
          <p:nvPr/>
        </p:nvSpPr>
        <p:spPr>
          <a:xfrm>
            <a:off x="8121721" y="1713707"/>
            <a:ext cx="233934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260"/>
              </a:spcBef>
            </a:pPr>
            <a:r>
              <a:rPr sz="1400" kern="0" dirty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невозможность отказаться  от вредных привычек</a:t>
            </a:r>
            <a:endParaRPr sz="1400" kern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40" name="object 47"/>
          <p:cNvSpPr/>
          <p:nvPr/>
        </p:nvSpPr>
        <p:spPr>
          <a:xfrm>
            <a:off x="8487123" y="2353519"/>
            <a:ext cx="2101850" cy="549910"/>
          </a:xfrm>
          <a:custGeom>
            <a:avLst/>
            <a:gdLst/>
            <a:ahLst/>
            <a:cxnLst/>
            <a:rect l="l" t="t" r="r" b="b"/>
            <a:pathLst>
              <a:path w="2101850" h="549910">
                <a:moveTo>
                  <a:pt x="119583" y="0"/>
                </a:moveTo>
                <a:lnTo>
                  <a:pt x="1981987" y="0"/>
                </a:lnTo>
                <a:lnTo>
                  <a:pt x="2028420" y="9435"/>
                </a:lnTo>
                <a:lnTo>
                  <a:pt x="2066443" y="35126"/>
                </a:lnTo>
                <a:lnTo>
                  <a:pt x="2092135" y="73150"/>
                </a:lnTo>
                <a:lnTo>
                  <a:pt x="2101570" y="119583"/>
                </a:lnTo>
                <a:lnTo>
                  <a:pt x="2101570" y="430237"/>
                </a:lnTo>
                <a:lnTo>
                  <a:pt x="2092135" y="476672"/>
                </a:lnTo>
                <a:lnTo>
                  <a:pt x="2066443" y="514700"/>
                </a:lnTo>
                <a:lnTo>
                  <a:pt x="2028420" y="540396"/>
                </a:lnTo>
                <a:lnTo>
                  <a:pt x="1981987" y="549833"/>
                </a:lnTo>
                <a:lnTo>
                  <a:pt x="119583" y="549833"/>
                </a:lnTo>
                <a:lnTo>
                  <a:pt x="73150" y="540396"/>
                </a:lnTo>
                <a:lnTo>
                  <a:pt x="35126" y="514700"/>
                </a:lnTo>
                <a:lnTo>
                  <a:pt x="9435" y="476672"/>
                </a:lnTo>
                <a:lnTo>
                  <a:pt x="0" y="430237"/>
                </a:lnTo>
                <a:lnTo>
                  <a:pt x="0" y="119583"/>
                </a:lnTo>
                <a:lnTo>
                  <a:pt x="9435" y="73150"/>
                </a:lnTo>
                <a:lnTo>
                  <a:pt x="35126" y="35126"/>
                </a:lnTo>
                <a:lnTo>
                  <a:pt x="73150" y="9435"/>
                </a:lnTo>
                <a:lnTo>
                  <a:pt x="119583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8"/>
          <p:cNvSpPr/>
          <p:nvPr/>
        </p:nvSpPr>
        <p:spPr>
          <a:xfrm>
            <a:off x="8250405" y="229210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69">
                <a:moveTo>
                  <a:pt x="311607" y="0"/>
                </a:moveTo>
                <a:lnTo>
                  <a:pt x="265559" y="3378"/>
                </a:lnTo>
                <a:lnTo>
                  <a:pt x="221610" y="13193"/>
                </a:lnTo>
                <a:lnTo>
                  <a:pt x="180240" y="28961"/>
                </a:lnTo>
                <a:lnTo>
                  <a:pt x="141933" y="50201"/>
                </a:lnTo>
                <a:lnTo>
                  <a:pt x="107169" y="76431"/>
                </a:lnTo>
                <a:lnTo>
                  <a:pt x="76431" y="107169"/>
                </a:lnTo>
                <a:lnTo>
                  <a:pt x="50201" y="141933"/>
                </a:lnTo>
                <a:lnTo>
                  <a:pt x="28961" y="180240"/>
                </a:lnTo>
                <a:lnTo>
                  <a:pt x="13193" y="221610"/>
                </a:lnTo>
                <a:lnTo>
                  <a:pt x="3378" y="265559"/>
                </a:lnTo>
                <a:lnTo>
                  <a:pt x="0" y="311607"/>
                </a:lnTo>
                <a:lnTo>
                  <a:pt x="3378" y="357657"/>
                </a:lnTo>
                <a:lnTo>
                  <a:pt x="13193" y="401609"/>
                </a:lnTo>
                <a:lnTo>
                  <a:pt x="28961" y="442981"/>
                </a:lnTo>
                <a:lnTo>
                  <a:pt x="50201" y="481290"/>
                </a:lnTo>
                <a:lnTo>
                  <a:pt x="76431" y="516055"/>
                </a:lnTo>
                <a:lnTo>
                  <a:pt x="107169" y="546794"/>
                </a:lnTo>
                <a:lnTo>
                  <a:pt x="141933" y="573025"/>
                </a:lnTo>
                <a:lnTo>
                  <a:pt x="180240" y="594265"/>
                </a:lnTo>
                <a:lnTo>
                  <a:pt x="221610" y="610034"/>
                </a:lnTo>
                <a:lnTo>
                  <a:pt x="265559" y="619848"/>
                </a:lnTo>
                <a:lnTo>
                  <a:pt x="311607" y="623227"/>
                </a:lnTo>
                <a:lnTo>
                  <a:pt x="357654" y="619848"/>
                </a:lnTo>
                <a:lnTo>
                  <a:pt x="401604" y="610034"/>
                </a:lnTo>
                <a:lnTo>
                  <a:pt x="442973" y="594265"/>
                </a:lnTo>
                <a:lnTo>
                  <a:pt x="481281" y="573025"/>
                </a:lnTo>
                <a:lnTo>
                  <a:pt x="516045" y="546794"/>
                </a:lnTo>
                <a:lnTo>
                  <a:pt x="546783" y="516055"/>
                </a:lnTo>
                <a:lnTo>
                  <a:pt x="573013" y="481290"/>
                </a:lnTo>
                <a:lnTo>
                  <a:pt x="594253" y="442981"/>
                </a:lnTo>
                <a:lnTo>
                  <a:pt x="610021" y="401609"/>
                </a:lnTo>
                <a:lnTo>
                  <a:pt x="619835" y="357657"/>
                </a:lnTo>
                <a:lnTo>
                  <a:pt x="623214" y="311607"/>
                </a:lnTo>
                <a:lnTo>
                  <a:pt x="619835" y="265559"/>
                </a:lnTo>
                <a:lnTo>
                  <a:pt x="610021" y="221610"/>
                </a:lnTo>
                <a:lnTo>
                  <a:pt x="594253" y="180240"/>
                </a:lnTo>
                <a:lnTo>
                  <a:pt x="573013" y="141933"/>
                </a:lnTo>
                <a:lnTo>
                  <a:pt x="546783" y="107169"/>
                </a:lnTo>
                <a:lnTo>
                  <a:pt x="516045" y="76431"/>
                </a:lnTo>
                <a:lnTo>
                  <a:pt x="481281" y="50201"/>
                </a:lnTo>
                <a:lnTo>
                  <a:pt x="442973" y="28961"/>
                </a:lnTo>
                <a:lnTo>
                  <a:pt x="401604" y="13193"/>
                </a:lnTo>
                <a:lnTo>
                  <a:pt x="357654" y="3378"/>
                </a:lnTo>
                <a:lnTo>
                  <a:pt x="3116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9"/>
          <p:cNvSpPr/>
          <p:nvPr/>
        </p:nvSpPr>
        <p:spPr>
          <a:xfrm>
            <a:off x="8250405" y="229210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69">
                <a:moveTo>
                  <a:pt x="311607" y="0"/>
                </a:moveTo>
                <a:lnTo>
                  <a:pt x="357654" y="3378"/>
                </a:lnTo>
                <a:lnTo>
                  <a:pt x="401604" y="13193"/>
                </a:lnTo>
                <a:lnTo>
                  <a:pt x="442973" y="28961"/>
                </a:lnTo>
                <a:lnTo>
                  <a:pt x="481281" y="50201"/>
                </a:lnTo>
                <a:lnTo>
                  <a:pt x="516045" y="76431"/>
                </a:lnTo>
                <a:lnTo>
                  <a:pt x="546783" y="107169"/>
                </a:lnTo>
                <a:lnTo>
                  <a:pt x="573013" y="141933"/>
                </a:lnTo>
                <a:lnTo>
                  <a:pt x="594253" y="180240"/>
                </a:lnTo>
                <a:lnTo>
                  <a:pt x="610021" y="221610"/>
                </a:lnTo>
                <a:lnTo>
                  <a:pt x="619835" y="265559"/>
                </a:lnTo>
                <a:lnTo>
                  <a:pt x="623214" y="311607"/>
                </a:lnTo>
                <a:lnTo>
                  <a:pt x="619835" y="357657"/>
                </a:lnTo>
                <a:lnTo>
                  <a:pt x="610021" y="401609"/>
                </a:lnTo>
                <a:lnTo>
                  <a:pt x="594253" y="442981"/>
                </a:lnTo>
                <a:lnTo>
                  <a:pt x="573013" y="481290"/>
                </a:lnTo>
                <a:lnTo>
                  <a:pt x="546783" y="516055"/>
                </a:lnTo>
                <a:lnTo>
                  <a:pt x="516045" y="546794"/>
                </a:lnTo>
                <a:lnTo>
                  <a:pt x="481281" y="573025"/>
                </a:lnTo>
                <a:lnTo>
                  <a:pt x="442973" y="594265"/>
                </a:lnTo>
                <a:lnTo>
                  <a:pt x="401604" y="610034"/>
                </a:lnTo>
                <a:lnTo>
                  <a:pt x="357654" y="619848"/>
                </a:lnTo>
                <a:lnTo>
                  <a:pt x="311607" y="623227"/>
                </a:lnTo>
                <a:lnTo>
                  <a:pt x="265559" y="619848"/>
                </a:lnTo>
                <a:lnTo>
                  <a:pt x="221610" y="610034"/>
                </a:lnTo>
                <a:lnTo>
                  <a:pt x="180240" y="594265"/>
                </a:lnTo>
                <a:lnTo>
                  <a:pt x="141933" y="573025"/>
                </a:lnTo>
                <a:lnTo>
                  <a:pt x="107169" y="546794"/>
                </a:lnTo>
                <a:lnTo>
                  <a:pt x="76431" y="516055"/>
                </a:lnTo>
                <a:lnTo>
                  <a:pt x="50201" y="481290"/>
                </a:lnTo>
                <a:lnTo>
                  <a:pt x="28961" y="442981"/>
                </a:lnTo>
                <a:lnTo>
                  <a:pt x="13193" y="401609"/>
                </a:lnTo>
                <a:lnTo>
                  <a:pt x="3378" y="357657"/>
                </a:lnTo>
                <a:lnTo>
                  <a:pt x="0" y="311607"/>
                </a:lnTo>
                <a:lnTo>
                  <a:pt x="3378" y="265559"/>
                </a:lnTo>
                <a:lnTo>
                  <a:pt x="13193" y="221610"/>
                </a:lnTo>
                <a:lnTo>
                  <a:pt x="28961" y="180240"/>
                </a:lnTo>
                <a:lnTo>
                  <a:pt x="50201" y="141933"/>
                </a:lnTo>
                <a:lnTo>
                  <a:pt x="76431" y="107169"/>
                </a:lnTo>
                <a:lnTo>
                  <a:pt x="107169" y="76431"/>
                </a:lnTo>
                <a:lnTo>
                  <a:pt x="141933" y="50201"/>
                </a:lnTo>
                <a:lnTo>
                  <a:pt x="180240" y="28961"/>
                </a:lnTo>
                <a:lnTo>
                  <a:pt x="221610" y="13193"/>
                </a:lnTo>
                <a:lnTo>
                  <a:pt x="265559" y="3378"/>
                </a:lnTo>
                <a:lnTo>
                  <a:pt x="311607" y="0"/>
                </a:lnTo>
                <a:close/>
              </a:path>
            </a:pathLst>
          </a:custGeom>
          <a:ln w="32397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50"/>
          <p:cNvSpPr txBox="1"/>
          <p:nvPr/>
        </p:nvSpPr>
        <p:spPr>
          <a:xfrm>
            <a:off x="8368068" y="2476688"/>
            <a:ext cx="4210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kern="0" dirty="0">
                <a:solidFill>
                  <a:srgbClr val="EE3524"/>
                </a:solidFill>
                <a:latin typeface="FSRAILWAY Bold" panose="020B0803050504020204" pitchFamily="34" charset="0"/>
                <a:cs typeface="Arial Black"/>
              </a:rPr>
              <a:t>16%</a:t>
            </a:r>
            <a:endParaRPr sz="1400" kern="0">
              <a:latin typeface="FSRAILWAY Bold" panose="020B0803050504020204" pitchFamily="34" charset="0"/>
              <a:cs typeface="Arial Black"/>
            </a:endParaRPr>
          </a:p>
        </p:txBody>
      </p:sp>
      <p:sp>
        <p:nvSpPr>
          <p:cNvPr id="44" name="object 51"/>
          <p:cNvSpPr txBox="1"/>
          <p:nvPr/>
        </p:nvSpPr>
        <p:spPr>
          <a:xfrm>
            <a:off x="8924760" y="2399879"/>
            <a:ext cx="1529080" cy="44371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260"/>
              </a:spcBef>
            </a:pPr>
            <a:r>
              <a:rPr sz="1400" kern="0" dirty="0">
                <a:solidFill>
                  <a:srgbClr val="58595B"/>
                </a:solidFill>
                <a:latin typeface="FSRAILWAY Book" panose="020B0503040504020204" pitchFamily="34" charset="0"/>
                <a:cs typeface="Tahoma"/>
              </a:rPr>
              <a:t>лень и отсутствие  мотивации</a:t>
            </a:r>
            <a:endParaRPr sz="1400" kern="0">
              <a:latin typeface="FSRAILWAY Book" panose="020B0503040504020204" pitchFamily="34" charset="0"/>
              <a:cs typeface="Tahoma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65113" y="2997005"/>
            <a:ext cx="399287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RussianRail G Pro" panose="02000503040000020004" pitchFamily="50" charset="-52"/>
              </a:rPr>
              <a:t>СПАСИБО ЗА ВНИМАНИЕ!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1368425"/>
            <a:ext cx="6655427" cy="1480566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1" name="object 21"/>
          <p:cNvSpPr/>
          <p:nvPr/>
        </p:nvSpPr>
        <p:spPr>
          <a:xfrm>
            <a:off x="9766172" y="5407025"/>
            <a:ext cx="774065" cy="479425"/>
          </a:xfrm>
          <a:custGeom>
            <a:avLst/>
            <a:gdLst/>
            <a:ahLst/>
            <a:cxnLst/>
            <a:rect l="l" t="t" r="r" b="b"/>
            <a:pathLst>
              <a:path w="774065" h="479425">
                <a:moveTo>
                  <a:pt x="774001" y="479044"/>
                </a:moveTo>
                <a:lnTo>
                  <a:pt x="0" y="479044"/>
                </a:lnTo>
                <a:lnTo>
                  <a:pt x="0" y="0"/>
                </a:lnTo>
                <a:lnTo>
                  <a:pt x="774001" y="0"/>
                </a:lnTo>
                <a:lnTo>
                  <a:pt x="774001" y="479044"/>
                </a:lnTo>
                <a:close/>
              </a:path>
            </a:pathLst>
          </a:custGeom>
          <a:solidFill>
            <a:srgbClr val="EE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227472" y="5526789"/>
            <a:ext cx="195580" cy="179705"/>
          </a:xfrm>
          <a:custGeom>
            <a:avLst/>
            <a:gdLst/>
            <a:ahLst/>
            <a:cxnLst/>
            <a:rect l="l" t="t" r="r" b="b"/>
            <a:pathLst>
              <a:path w="195579" h="179704">
                <a:moveTo>
                  <a:pt x="113499" y="59893"/>
                </a:moveTo>
                <a:lnTo>
                  <a:pt x="39014" y="59893"/>
                </a:lnTo>
                <a:lnTo>
                  <a:pt x="9283" y="99771"/>
                </a:lnTo>
                <a:lnTo>
                  <a:pt x="4330" y="106476"/>
                </a:lnTo>
                <a:lnTo>
                  <a:pt x="0" y="112242"/>
                </a:lnTo>
                <a:lnTo>
                  <a:pt x="0" y="127228"/>
                </a:lnTo>
                <a:lnTo>
                  <a:pt x="3975" y="132626"/>
                </a:lnTo>
                <a:lnTo>
                  <a:pt x="28197" y="164004"/>
                </a:lnTo>
                <a:lnTo>
                  <a:pt x="68057" y="179513"/>
                </a:lnTo>
                <a:lnTo>
                  <a:pt x="79387" y="179590"/>
                </a:lnTo>
                <a:lnTo>
                  <a:pt x="111645" y="179590"/>
                </a:lnTo>
                <a:lnTo>
                  <a:pt x="161359" y="171703"/>
                </a:lnTo>
                <a:lnTo>
                  <a:pt x="184669" y="149669"/>
                </a:lnTo>
                <a:lnTo>
                  <a:pt x="63233" y="149669"/>
                </a:lnTo>
                <a:lnTo>
                  <a:pt x="60147" y="142798"/>
                </a:lnTo>
                <a:lnTo>
                  <a:pt x="57035" y="135940"/>
                </a:lnTo>
                <a:lnTo>
                  <a:pt x="61495" y="129549"/>
                </a:lnTo>
                <a:lnTo>
                  <a:pt x="113499" y="59893"/>
                </a:lnTo>
                <a:close/>
              </a:path>
              <a:path w="195579" h="179704">
                <a:moveTo>
                  <a:pt x="111645" y="0"/>
                </a:moveTo>
                <a:lnTo>
                  <a:pt x="48983" y="0"/>
                </a:lnTo>
                <a:lnTo>
                  <a:pt x="44043" y="4952"/>
                </a:lnTo>
                <a:lnTo>
                  <a:pt x="39014" y="9944"/>
                </a:lnTo>
                <a:lnTo>
                  <a:pt x="39014" y="29883"/>
                </a:lnTo>
                <a:lnTo>
                  <a:pt x="125907" y="29883"/>
                </a:lnTo>
                <a:lnTo>
                  <a:pt x="135801" y="39890"/>
                </a:lnTo>
                <a:lnTo>
                  <a:pt x="135801" y="139712"/>
                </a:lnTo>
                <a:lnTo>
                  <a:pt x="130848" y="144665"/>
                </a:lnTo>
                <a:lnTo>
                  <a:pt x="125907" y="149669"/>
                </a:lnTo>
                <a:lnTo>
                  <a:pt x="184669" y="149669"/>
                </a:lnTo>
                <a:lnTo>
                  <a:pt x="187514" y="145631"/>
                </a:lnTo>
                <a:lnTo>
                  <a:pt x="193038" y="129549"/>
                </a:lnTo>
                <a:lnTo>
                  <a:pt x="195073" y="115101"/>
                </a:lnTo>
                <a:lnTo>
                  <a:pt x="195315" y="106476"/>
                </a:lnTo>
                <a:lnTo>
                  <a:pt x="195364" y="74802"/>
                </a:lnTo>
                <a:lnTo>
                  <a:pt x="195073" y="64457"/>
                </a:lnTo>
                <a:lnTo>
                  <a:pt x="176758" y="18694"/>
                </a:lnTo>
                <a:lnTo>
                  <a:pt x="127045" y="292"/>
                </a:lnTo>
                <a:lnTo>
                  <a:pt x="1116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87908" y="5586681"/>
            <a:ext cx="163830" cy="120014"/>
          </a:xfrm>
          <a:custGeom>
            <a:avLst/>
            <a:gdLst/>
            <a:ahLst/>
            <a:cxnLst/>
            <a:rect l="l" t="t" r="r" b="b"/>
            <a:pathLst>
              <a:path w="163829" h="120014">
                <a:moveTo>
                  <a:pt x="163715" y="0"/>
                </a:moveTo>
                <a:lnTo>
                  <a:pt x="89306" y="0"/>
                </a:lnTo>
                <a:lnTo>
                  <a:pt x="0" y="119735"/>
                </a:lnTo>
                <a:lnTo>
                  <a:pt x="74422" y="119735"/>
                </a:lnTo>
                <a:lnTo>
                  <a:pt x="1637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86972" y="5586683"/>
            <a:ext cx="225425" cy="179705"/>
          </a:xfrm>
          <a:custGeom>
            <a:avLst/>
            <a:gdLst/>
            <a:ahLst/>
            <a:cxnLst/>
            <a:rect l="l" t="t" r="r" b="b"/>
            <a:pathLst>
              <a:path w="225425" h="179704">
                <a:moveTo>
                  <a:pt x="89331" y="29870"/>
                </a:moveTo>
                <a:lnTo>
                  <a:pt x="29781" y="29870"/>
                </a:lnTo>
                <a:lnTo>
                  <a:pt x="29781" y="179603"/>
                </a:lnTo>
                <a:lnTo>
                  <a:pt x="89331" y="179603"/>
                </a:lnTo>
                <a:lnTo>
                  <a:pt x="89331" y="29870"/>
                </a:lnTo>
                <a:close/>
              </a:path>
              <a:path w="225425" h="179704">
                <a:moveTo>
                  <a:pt x="145745" y="0"/>
                </a:moveTo>
                <a:lnTo>
                  <a:pt x="9931" y="0"/>
                </a:lnTo>
                <a:lnTo>
                  <a:pt x="4965" y="4940"/>
                </a:lnTo>
                <a:lnTo>
                  <a:pt x="0" y="9931"/>
                </a:lnTo>
                <a:lnTo>
                  <a:pt x="0" y="29870"/>
                </a:lnTo>
                <a:lnTo>
                  <a:pt x="161848" y="29870"/>
                </a:lnTo>
                <a:lnTo>
                  <a:pt x="164985" y="36741"/>
                </a:lnTo>
                <a:lnTo>
                  <a:pt x="168071" y="43637"/>
                </a:lnTo>
                <a:lnTo>
                  <a:pt x="163741" y="49885"/>
                </a:lnTo>
                <a:lnTo>
                  <a:pt x="160007" y="54851"/>
                </a:lnTo>
                <a:lnTo>
                  <a:pt x="111620" y="119735"/>
                </a:lnTo>
                <a:lnTo>
                  <a:pt x="186055" y="119735"/>
                </a:lnTo>
                <a:lnTo>
                  <a:pt x="225132" y="67335"/>
                </a:lnTo>
                <a:lnTo>
                  <a:pt x="225132" y="52349"/>
                </a:lnTo>
                <a:lnTo>
                  <a:pt x="221094" y="46964"/>
                </a:lnTo>
                <a:lnTo>
                  <a:pt x="208407" y="29870"/>
                </a:lnTo>
                <a:lnTo>
                  <a:pt x="175752" y="2084"/>
                </a:lnTo>
                <a:lnTo>
                  <a:pt x="157057" y="77"/>
                </a:lnTo>
                <a:lnTo>
                  <a:pt x="145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5576</TotalTime>
  <Words>571</Words>
  <Application>Microsoft Office PowerPoint</Application>
  <PresentationFormat>Произвольный</PresentationFormat>
  <Paragraphs>125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АКТУАЛЬНОСТЬ, ПУТЬ РЕАЛИЗАЦИИ</vt:lpstr>
      <vt:lpstr>МЕРЫ ПО РЕАЛИЗАЦИИ</vt:lpstr>
      <vt:lpstr>Слайд 4</vt:lpstr>
      <vt:lpstr>ПОВЫШЕНИЕ ФИЗИЧЕСКОЙ АКТИВНОСТИ</vt:lpstr>
      <vt:lpstr>Слайд 6</vt:lpstr>
      <vt:lpstr>ПРОСВЕЩЕНИЕ, ПРОДВИЖЕНИЕ И КОРПОРАТИВНАЯ  КУЛЬТУРА ЗДОРОВОГО ОБРАЗА ЖИЗНИ</vt:lpstr>
      <vt:lpstr>МОТИВАЦИЯ ЗДОРОВОГО ОБРАЗА ЖИЗНИ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преза2</dc:title>
  <dc:creator>Надежда Балаева</dc:creator>
  <cp:lastModifiedBy>Максюта Алексей Борисович</cp:lastModifiedBy>
  <cp:revision>203</cp:revision>
  <dcterms:created xsi:type="dcterms:W3CDTF">2020-06-26T11:39:53Z</dcterms:created>
  <dcterms:modified xsi:type="dcterms:W3CDTF">2020-11-23T06:44:25Z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2020-06-26T00:00:00Z</vt:filetime>
  </property>
  <property fmtid="{D5CDD505-2E9C-101B-9397-08002B2CF9AE}" pid="3" name="Creator">
    <vt:lpwstr>Adobe Illustrator CC 2014 (Windows)</vt:lpwstr>
  </property>
  <property fmtid="{D5CDD505-2E9C-101B-9397-08002B2CF9AE}" pid="4" name="LastSaved">
    <vt:filetime>2020-06-26T00:00:00Z</vt:filetime>
  </property>
</Properties>
</file>