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0" r:id="rId2"/>
    <p:sldId id="256" r:id="rId3"/>
    <p:sldId id="257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5CE"/>
    <a:srgbClr val="78D64B"/>
    <a:srgbClr val="003356"/>
    <a:srgbClr val="E21A1A"/>
    <a:srgbClr val="B0DCF4"/>
    <a:srgbClr val="8AB0D2"/>
    <a:srgbClr val="007FB1"/>
    <a:srgbClr val="FFFFFF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17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40092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8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7560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347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Инвестиции ОАО «РЖД» в природоохранную деятельность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14759"/>
              </p:ext>
            </p:extLst>
          </p:nvPr>
        </p:nvGraphicFramePr>
        <p:xfrm>
          <a:off x="251521" y="1347615"/>
          <a:ext cx="6048671" cy="864095"/>
        </p:xfrm>
        <a:graphic>
          <a:graphicData uri="http://schemas.openxmlformats.org/drawingml/2006/table">
            <a:tbl>
              <a:tblPr firstRow="1" firstCol="1" bandRow="1"/>
              <a:tblGrid>
                <a:gridCol w="15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99"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96"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1" y="843558"/>
            <a:ext cx="63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Динамика инвестиций по годам 2015 – 2018 гг., млн.руб.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285978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Инвестиции ОАО «РЖД» в сохранение окружающей среды в 2020 году превысят 4 млрд рублей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1" y="2715766"/>
            <a:ext cx="1872207" cy="12744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286518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Программа энергосбережения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43558"/>
            <a:ext cx="881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Энергоэффективность производственной деятельности ОАО «РЖД»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7614"/>
          <a:ext cx="7152456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Целевой показатель</a:t>
                      </a:r>
                    </a:p>
                    <a:p>
                      <a:pPr algn="ctr"/>
                      <a:r>
                        <a:rPr lang="ru-RU" dirty="0"/>
                        <a:t>на 2019г.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Фактический показатель 2019г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dirty="0">
                          <a:latin typeface="inherit"/>
                        </a:rPr>
                        <a:t>Повышение энергоэффективности производственной деятельности, %</a:t>
                      </a: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1,2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271576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Экономия энергоресурсов за 2019 г.</a:t>
            </a:r>
          </a:p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128404"/>
          <a:ext cx="7056784" cy="171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721">
                <a:tc>
                  <a:txBody>
                    <a:bodyPr/>
                    <a:lstStyle/>
                    <a:p>
                      <a:r>
                        <a:rPr lang="ru-RU" dirty="0"/>
                        <a:t>Вид энергоресурса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20"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электроэнергия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311,4 млн. кВт∙ч 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1 132 млн. руб.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21"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дизельное топливо 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17,6 тыс. т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757 млн. руб.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90"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мазут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 тыс. т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 млн. руб.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21"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тепловая энергия 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110,0 тыс. Гкал 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 млн. руб.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5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1203598"/>
            <a:ext cx="74888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FontTx/>
              <a:buChar char="-"/>
            </a:pPr>
            <a:r>
              <a:rPr lang="ru-RU" sz="1200" b="1" dirty="0">
                <a:solidFill>
                  <a:srgbClr val="C00000"/>
                </a:solidFill>
              </a:rPr>
              <a:t>умный локомотив </a:t>
            </a:r>
            <a:r>
              <a:rPr lang="ru-RU" sz="1200" dirty="0"/>
              <a:t>(интеллектуальная диагностика состояния оборудования; прогноз отказов; управление процессами техобслуживания и ремонта в реальном времени);</a:t>
            </a:r>
          </a:p>
          <a:p>
            <a:pPr algn="just" fontAlgn="t">
              <a:buFontTx/>
              <a:buChar char="-"/>
            </a:pPr>
            <a:endParaRPr lang="ru-RU" sz="1200" dirty="0"/>
          </a:p>
          <a:p>
            <a:pPr algn="just" fontAlgn="t">
              <a:buFontTx/>
              <a:buChar char="-"/>
            </a:pPr>
            <a:r>
              <a:rPr lang="ru-RU" sz="1200" b="1" dirty="0">
                <a:solidFill>
                  <a:srgbClr val="C00000"/>
                </a:solidFill>
              </a:rPr>
              <a:t>цифровой завод </a:t>
            </a:r>
            <a:r>
              <a:rPr lang="ru-RU" sz="1200" dirty="0"/>
              <a:t>(технологии промышленного интернета вещей; промышленная роботизация; BD-моделирование; современные системы планирования);</a:t>
            </a:r>
          </a:p>
          <a:p>
            <a:pPr algn="just" fontAlgn="t">
              <a:buFontTx/>
              <a:buChar char="-"/>
            </a:pPr>
            <a:endParaRPr lang="ru-RU" sz="1200" dirty="0"/>
          </a:p>
          <a:p>
            <a:pPr algn="just" fontAlgn="t">
              <a:buFontTx/>
              <a:buChar char="-"/>
            </a:pPr>
            <a:r>
              <a:rPr lang="ru-RU" sz="1200" b="1" dirty="0">
                <a:solidFill>
                  <a:srgbClr val="C00000"/>
                </a:solidFill>
              </a:rPr>
              <a:t>цифровое депо </a:t>
            </a:r>
            <a:r>
              <a:rPr lang="ru-RU" sz="1200" dirty="0"/>
              <a:t>(единая интеллектуальная система; более 30 организационных, технических, технологических и программных решений для эффективного сервиса);</a:t>
            </a:r>
          </a:p>
          <a:p>
            <a:pPr algn="just" fontAlgn="t">
              <a:buFontTx/>
              <a:buChar char="-"/>
            </a:pPr>
            <a:endParaRPr lang="ru-RU" sz="1200" dirty="0"/>
          </a:p>
          <a:p>
            <a:pPr algn="just" fontAlgn="t">
              <a:buFontTx/>
              <a:buChar char="-"/>
            </a:pPr>
            <a:r>
              <a:rPr lang="ru-RU" sz="1200" b="1" dirty="0">
                <a:solidFill>
                  <a:srgbClr val="C00000"/>
                </a:solidFill>
              </a:rPr>
              <a:t>цифровые системы управления движением</a:t>
            </a:r>
            <a:r>
              <a:rPr lang="ru-RU" sz="1200" dirty="0"/>
              <a:t> (автоматизированные системы управления технологическим процессом; информационная и </a:t>
            </a:r>
            <a:r>
              <a:rPr lang="ru-RU" sz="1200" dirty="0" err="1"/>
              <a:t>кибербезопасность</a:t>
            </a:r>
            <a:r>
              <a:rPr lang="ru-RU" sz="1200" dirty="0"/>
              <a:t> объектов критической инфраструктуры; предикативная диагностика инфраструктуры и подвижного состава);</a:t>
            </a:r>
          </a:p>
          <a:p>
            <a:pPr algn="just" fontAlgn="t">
              <a:buFontTx/>
              <a:buChar char="-"/>
            </a:pPr>
            <a:endParaRPr lang="ru-RU" sz="1200" dirty="0"/>
          </a:p>
          <a:p>
            <a:pPr algn="just" fontAlgn="t"/>
            <a:r>
              <a:rPr lang="ru-RU" sz="1200" dirty="0"/>
              <a:t>- </a:t>
            </a:r>
            <a:r>
              <a:rPr lang="ru-RU" sz="1200" b="1" dirty="0">
                <a:solidFill>
                  <a:srgbClr val="C00000"/>
                </a:solidFill>
              </a:rPr>
              <a:t>первый гибридный состав </a:t>
            </a:r>
            <a:r>
              <a:rPr lang="ru-RU" sz="1200" dirty="0"/>
              <a:t>(дистанционное управление на основе машинного зрения; предикативная аналитика; инновационная система управления гибридной силовой установкой).</a:t>
            </a:r>
          </a:p>
          <a:p>
            <a:r>
              <a:rPr lang="ru-RU" dirty="0"/>
              <a:t> </a:t>
            </a:r>
          </a:p>
          <a:p>
            <a:pPr fontAlgn="t"/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Основные цифровые экопроекты на ж/</a:t>
            </a:r>
            <a:r>
              <a:rPr lang="ru-RU" b="1" dirty="0" err="1">
                <a:solidFill>
                  <a:schemeClr val="bg1"/>
                </a:solidFill>
              </a:rPr>
              <a:t>д</a:t>
            </a:r>
            <a:r>
              <a:rPr lang="ru-RU" b="1" dirty="0">
                <a:solidFill>
                  <a:schemeClr val="bg1"/>
                </a:solidFill>
              </a:rPr>
              <a:t> транспорте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2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Обезвреживание и вовлечение отходов в хозяйственный оборот </a:t>
            </a:r>
          </a:p>
        </p:txBody>
      </p:sp>
      <p:pic>
        <p:nvPicPr>
          <p:cNvPr id="5" name="Рисунок 4" descr="Проект позволит создать единую модель управления электронными отходами компании | Инфраструкту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881063"/>
            <a:ext cx="4770660" cy="26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3664876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Доля обезвреживания и вовлечения отходов в хозяйственный оборот в структурных подразделениях ОАО «РЖД» составила в 2019 году 82,9 % (на 1,2 % больше, чем в 2018 году).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419872" y="1882325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повышение производительности, т.е. скорости перемещение грузов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повышение качества и безопасности транспортных услуг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мультимодальности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перевозок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внедрение «бесшовных» технологий при перемещении грузов и пассажиров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повышение эффективности транспортной отрасли на 35%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Open Sans"/>
                <a:ea typeface="Times New Roman" pitchFamily="18" charset="0"/>
                <a:cs typeface="Times New Roman" pitchFamily="18" charset="0"/>
              </a:rPr>
              <a:t>Преимущества от внедрения цифровых технологий на транспорте</a:t>
            </a:r>
            <a:r>
              <a:rPr lang="ru-RU" dirty="0">
                <a:solidFill>
                  <a:srgbClr val="000000"/>
                </a:solidFill>
                <a:latin typeface="Open Sans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5603" name="Picture 3" descr="http://iom.guu.ru/wp-content/uploads/sites/6/2020/04/%D0%A4%D0%BE%D1%82%D0%BE-236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5606"/>
            <a:ext cx="295232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79662"/>
            <a:ext cx="640871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C:\Natarius\RZD 2014\Август\16x9\title1.jpg">
            <a:extLst>
              <a:ext uri="{FF2B5EF4-FFF2-40B4-BE49-F238E27FC236}">
                <a16:creationId xmlns:a16="http://schemas.microsoft.com/office/drawing/2014/main" id="{227D4416-4127-4C1F-AB22-4F1D784A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1750"/>
            <a:ext cx="8537756" cy="295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6210"/>
            <a:ext cx="8537756" cy="782083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E5A65BB3-094E-419C-A526-A8566CD2F1F1}"/>
              </a:ext>
            </a:extLst>
          </p:cNvPr>
          <p:cNvSpPr txBox="1">
            <a:spLocks/>
          </p:cNvSpPr>
          <p:nvPr/>
        </p:nvSpPr>
        <p:spPr bwMode="auto">
          <a:xfrm>
            <a:off x="785814" y="3712369"/>
            <a:ext cx="525576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dirty="0">
                <a:ea typeface="Arial" pitchFamily="34" charset="0"/>
              </a:rPr>
              <a:t>Макеева Е.З.</a:t>
            </a:r>
            <a:endParaRPr kumimoji="0" lang="en-US" dirty="0">
              <a:ea typeface="Arial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2" y="4552950"/>
            <a:ext cx="2128837" cy="33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Дата выступления 20.11.2020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785813" y="3065463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fontAlgn="t"/>
            <a:r>
              <a:rPr lang="ru-RU" sz="1800" b="1" dirty="0"/>
              <a:t>Цифровая экология как фактор безопасности транспортного комплекса</a:t>
            </a:r>
            <a:endParaRPr lang="ru-RU" sz="1800" dirty="0"/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3" y="4089924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200" dirty="0">
                <a:ea typeface="Arial" pitchFamily="34" charset="0"/>
              </a:rPr>
              <a:t>К.э.н., </a:t>
            </a:r>
            <a:r>
              <a:rPr kumimoji="0" lang="ru-RU" sz="1200" dirty="0" err="1">
                <a:ea typeface="Arial" pitchFamily="34" charset="0"/>
              </a:rPr>
              <a:t>доцент,зав.кафедрой</a:t>
            </a:r>
            <a:r>
              <a:rPr kumimoji="0" lang="ru-RU" sz="1200" dirty="0">
                <a:ea typeface="Arial" pitchFamily="34" charset="0"/>
              </a:rPr>
              <a:t> «Международный финансовый и управленческий учет»</a:t>
            </a:r>
            <a:endParaRPr kumimoji="0" lang="en-US" sz="12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F453C1-0B1A-43CB-BABE-48737A38CB86}"/>
              </a:ext>
            </a:extLst>
          </p:cNvPr>
          <p:cNvSpPr txBox="1"/>
          <p:nvPr/>
        </p:nvSpPr>
        <p:spPr>
          <a:xfrm>
            <a:off x="2548435" y="1378329"/>
            <a:ext cx="59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Вставьте ваше изображение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537756" cy="29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176076" y="970746"/>
            <a:ext cx="80605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Устойчивое развитие </a:t>
            </a:r>
            <a:r>
              <a:rPr lang="ru-RU" sz="1600" dirty="0"/>
              <a:t>— это развитие экономики страны и мировой 							системы, при котором удовлетворение текущих 						потребностей осуществляется без ущерба для 							будущих поколений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0" y="0"/>
            <a:ext cx="61561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устойчивого экономического развития</a:t>
            </a:r>
            <a:endParaRPr kumimoji="0" lang="ru-RU" sz="2200" b="1" dirty="0">
              <a:solidFill>
                <a:schemeClr val="bg1"/>
              </a:solidFill>
              <a:ea typeface="Arial" pitchFamily="34" charset="0"/>
            </a:endParaRPr>
          </a:p>
        </p:txBody>
      </p:sp>
      <p:pic>
        <p:nvPicPr>
          <p:cNvPr id="5122" name="Picture 2" descr="Система приоритетов в области устойчивого развит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139702"/>
            <a:ext cx="3528392" cy="2593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2571750"/>
            <a:ext cx="280831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cap="all" dirty="0"/>
              <a:t>СИСТЕМА ПРИОРИТЕТОВ В ОБЛАСТИ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147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71550"/>
            <a:ext cx="4464496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915566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Проявления воздействия: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/>
              <a:t>загрязнение воздушной, водной среды и литосферы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- ощутимый урон природным ресурсам при строительстве и эксплуатации железных дорог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147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Показатели оценки негативного воздействия транспорта на окружающую среду</a:t>
            </a:r>
          </a:p>
        </p:txBody>
      </p:sp>
    </p:spTree>
    <p:extLst>
      <p:ext uri="{BB962C8B-B14F-4D97-AF65-F5344CB8AC3E}">
        <p14:creationId xmlns:p14="http://schemas.microsoft.com/office/powerpoint/2010/main" val="3509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85846"/>
              </p:ext>
            </p:extLst>
          </p:nvPr>
        </p:nvGraphicFramePr>
        <p:xfrm>
          <a:off x="395536" y="915567"/>
          <a:ext cx="7560840" cy="3834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7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одна секция тепловоза выбрасывает в атмосферу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28 кг оксида углерода, 17,5 кг оксидов азота, до 2 кг сажи в час.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рельсосварочных предприятиях при использовании 1 кг сварочной проволоки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indent="2222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30-60 г аэрозолей, содержащих окислы марганца, кремния, фториды.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2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обработке одного сварочного стыка рельса после сварки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30-60 г аэрозолей, содержащих окислы марганца, кремния, фториды.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93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 г пыли, содержащей окислы магния, алюминия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нанесении лакокрасочных покрытий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30 % лакокрасочных материалов (ацетона, толуола, уайт-спирита и различных смол)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мойке подвижного состава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щелочь, поверхностно активные вещества и др.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ежегодно из пассажирских вагонов на каждый километр пути выливается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200 м3 сточных загрязняющих вод, содержащих патогенные микроорганизмы, и выбрасывается до 12 тонн сухого мусора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27" marR="4802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5147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chemeClr val="bg1"/>
                </a:solidFill>
              </a:rPr>
              <a:t>Виды выбросов от ж/д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236831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556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Актуальная задача для предприятий железнодорожной отрасли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91556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- минимизация воздействия на окружающую среду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64375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Экологическая безопасность инфраструктуры любого вида транспорта в современном мире является одним из его конкурентных преимуществ и фактором эффективного и устойчивого развития. Проблемы обеспечения экологической безопасности необходимо рассматривать в контексте общей экономической безопасности предприятия.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147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Экологическая безопасность – фактор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98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147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Цифровизация - как элемент метода экологического менеджмента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84355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</a:t>
            </a:r>
            <a:r>
              <a:rPr lang="ru-RU" b="1" dirty="0" err="1">
                <a:solidFill>
                  <a:srgbClr val="C00000"/>
                </a:solidFill>
              </a:rPr>
              <a:t>цифровизации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- достижение экологического эффекта за счет создания цифровой среды, которая проявляется в обеспечении эффективного использования ресурсов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6688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Драйверы внедрения цифровых платформ и технологий в РФ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29183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цифровой трансформации РЖД </a:t>
            </a:r>
            <a:r>
              <a:rPr lang="ru-RU" dirty="0"/>
              <a:t>- повышение конкурентоспособности холдинга «РЖД» за счет создание цифровой экосистемы, объединяющей холдинг, его партнёров и клиентов</a:t>
            </a:r>
          </a:p>
        </p:txBody>
      </p:sp>
      <p:pic>
        <p:nvPicPr>
          <p:cNvPr id="21506" name="Picture 2" descr="https://pokrov-streshnevo.mos.ru/upload/medialibrary/ed3/rz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04164"/>
            <a:ext cx="1656183" cy="1266305"/>
          </a:xfrm>
          <a:prstGeom prst="rect">
            <a:avLst/>
          </a:prstGeom>
          <a:noFill/>
        </p:spPr>
      </p:pic>
      <p:pic>
        <p:nvPicPr>
          <p:cNvPr id="21512" name="Picture 8" descr="https://static.vecteezy.com/system/resources/previews/000/063/621/original/vector-aeroflot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39702"/>
            <a:ext cx="1391977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49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43558"/>
            <a:ext cx="8424936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создание 8 цифровых 	платформ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«Мультимодальные пассажирские перевозки»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«Мультимодальные грузовые перевозки»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«Оператор линейной инфраструктуры»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«Управление перевозочным процессом»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«Тяговый подвижной состав»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«Транспортно-логистические узлы»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«Логистический оператор электронной коммерции»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«Непроизводственные процессы»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147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Основа программы цифровой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трансформации  ОАО РЖД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50785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База ЦП </a:t>
            </a:r>
            <a:r>
              <a:rPr lang="ru-RU" dirty="0"/>
              <a:t>-  технологии Интернета вещей, обработки больших данных, распределённого реестра, искусственного интеллекта, виртуальной и дополненной реальности и квантовых коммуникаций.</a:t>
            </a:r>
          </a:p>
        </p:txBody>
      </p:sp>
    </p:spTree>
    <p:extLst>
      <p:ext uri="{BB962C8B-B14F-4D97-AF65-F5344CB8AC3E}">
        <p14:creationId xmlns:p14="http://schemas.microsoft.com/office/powerpoint/2010/main" val="174973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15566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/>
              <a:t>Совершенствование системы управления природоохранной деятельностью.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/>
              <a:t>Обеспечение мониторинга воздействия на окружающую среду.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/>
              <a:t>Внедрение системы экологического менеджмента ГОСТ Р ИСО 14001.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/>
              <a:t>Внедрение инновационных технологий, обеспечивающих охрану атмосферного воздуха, водных ресурсов, повышение использования и обезвреживания отходов производства, снижение выбросов парниковых газов, шумового воздействия.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/>
              <a:t>Внедрение «зеленых стандартов».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/>
              <a:t>Развитие АСУ «Экология».</a:t>
            </a:r>
          </a:p>
          <a:p>
            <a:pPr algn="just"/>
            <a:endParaRPr lang="ru-RU" sz="1100" dirty="0"/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Цели стратегии:</a:t>
            </a:r>
          </a:p>
          <a:p>
            <a:pPr algn="just"/>
            <a:r>
              <a:rPr lang="ru-RU" sz="1100" b="1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1100" dirty="0"/>
              <a:t>– снижение нагрузки от всех видов деятельности Компании на окружающую среду к 2030 году в 2 раза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- приоритет - «зеленым технологиям».</a:t>
            </a:r>
          </a:p>
          <a:p>
            <a:pPr algn="just"/>
            <a:endParaRPr lang="ru-RU" sz="1100" dirty="0"/>
          </a:p>
          <a:p>
            <a:pPr algn="just"/>
            <a:endParaRPr lang="ru-RU" sz="1100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471"/>
            <a:ext cx="6156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Экологическая стратегия ОАО "Российские железные дороги" на период до 2017 года и на перспективу до 2030 года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7574"/>
            <a:ext cx="29523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0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921</Words>
  <Application>Microsoft Office PowerPoint</Application>
  <PresentationFormat>Экран (16:9)</PresentationFormat>
  <Paragraphs>145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Consolas</vt:lpstr>
      <vt:lpstr>Georgia</vt:lpstr>
      <vt:lpstr>inherit</vt:lpstr>
      <vt:lpstr>Open Sans</vt:lpstr>
      <vt:lpstr>Verdana</vt:lpstr>
      <vt:lpstr>Verdana Pro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99</cp:revision>
  <dcterms:created xsi:type="dcterms:W3CDTF">2020-09-25T09:41:49Z</dcterms:created>
  <dcterms:modified xsi:type="dcterms:W3CDTF">2020-11-24T01:24:20Z</dcterms:modified>
</cp:coreProperties>
</file>