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63" r:id="rId2"/>
    <p:sldId id="479" r:id="rId3"/>
    <p:sldId id="474" r:id="rId4"/>
    <p:sldId id="484" r:id="rId5"/>
    <p:sldId id="485" r:id="rId6"/>
    <p:sldId id="481" r:id="rId7"/>
    <p:sldId id="459" r:id="rId8"/>
    <p:sldId id="486" r:id="rId9"/>
    <p:sldId id="472" r:id="rId10"/>
  </p:sldIdLst>
  <p:sldSz cx="12192000" cy="6858000"/>
  <p:notesSz cx="6669088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pos="57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782" y="58"/>
      </p:cViewPr>
      <p:guideLst>
        <p:guide orient="horz" pos="1593"/>
        <p:guide pos="579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-3936" y="-96"/>
      </p:cViewPr>
      <p:guideLst>
        <p:guide orient="horz" pos="3127"/>
        <p:guide pos="2141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D002E0F-EAF8-434F-802C-CA529B61B0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9C487F-4C29-4D4C-A316-E9D12BD7635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3FA8CA-8286-4746-8BC0-F741852B36C1}" type="datetimeFigureOut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1C21AB-63B3-4B83-B10F-F5B23E4319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658619-A4E2-422D-BB02-4FDA55ACB7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6663" y="9429750"/>
            <a:ext cx="2890837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7637F92-96EE-4B7D-9FA2-2189CF072FF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B3B07D2-E43C-4056-A627-94E05BB8D1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B373F8-C2DC-478E-B76B-054E03CE2C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8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290529-A139-4193-9D45-E8AE5CDFE000}" type="datetimeFigureOut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E985200C-8739-4919-9B08-957580B729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296298AB-0D13-497E-961A-CF1B33310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5588" cy="3908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5DF70F-92F2-4E1E-B9D3-1199F4AEB9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30A365-D04E-4E17-BA32-44F571E3C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6663" y="9429750"/>
            <a:ext cx="289083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9F52A7-5EA4-431C-A69E-FA0118DE661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>
            <a:extLst>
              <a:ext uri="{FF2B5EF4-FFF2-40B4-BE49-F238E27FC236}">
                <a16:creationId xmlns:a16="http://schemas.microsoft.com/office/drawing/2014/main" id="{2B20C530-9AA7-420D-9FF1-F8D2D7DEF7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>
            <a:extLst>
              <a:ext uri="{FF2B5EF4-FFF2-40B4-BE49-F238E27FC236}">
                <a16:creationId xmlns:a16="http://schemas.microsoft.com/office/drawing/2014/main" id="{C8DD960D-F79C-4D83-8F78-444D95B47B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kumimoji="0" lang="ru-RU" altLang="ru-RU"/>
          </a:p>
        </p:txBody>
      </p:sp>
      <p:sp>
        <p:nvSpPr>
          <p:cNvPr id="10244" name="Номер слайда 3">
            <a:extLst>
              <a:ext uri="{FF2B5EF4-FFF2-40B4-BE49-F238E27FC236}">
                <a16:creationId xmlns:a16="http://schemas.microsoft.com/office/drawing/2014/main" id="{35E6B4F1-2953-41C1-B08A-5DFCC4F64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4AF1BDD3-2058-4FC7-8397-4C10D7F8C1EB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BCBEE61-2B6F-4C20-AA7F-688A5F147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6F9C0226-C301-4C08-9050-DE68429518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058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66F82AD7-C21B-4489-8C4C-23A26371A8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412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FDC859-2151-4847-A24F-11887D24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3501A-23C6-4FCD-8E7D-B1E52558FA97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9CD4D3-125B-47AB-BB62-D84FA83D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5E9848-FFC7-4BA4-B8CE-3555790BD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40A5D-7405-49EF-9B7D-AE9331F465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275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4D2D6F-96E6-4AE3-9B84-E8F80146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68F89-282D-4850-A119-5B02EF63B56C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7F85B-4D5D-4193-B2E5-E17C0C5C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86C56-1653-4DD0-8BEF-71E4D56D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5D263-3C9F-497F-92A3-A79F038991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82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631" y="1806448"/>
            <a:ext cx="11373185" cy="4394179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7641" y="2291"/>
            <a:ext cx="11391176" cy="109308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6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8B920B-DC18-4886-A7F5-C06924B52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6B5A-9B0B-436B-97E2-6264671E6B1D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D509C-6AFC-4308-866B-42FA5F711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824925-56CB-4595-A58B-47659814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6BEC3-13EC-4C41-AA19-46674B6208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399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8A375C-999D-4D87-B572-D58835B3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5E582-5771-4971-AB68-B592EC5EADC5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BF34A-3B7C-4857-9734-25681F12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F4D6C-88C7-4D77-926B-8668549B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E1285-0C16-4B5C-8AFA-F8DC572BAB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30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F145CB7B-2FAF-4C33-A28B-BC7C62B0C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C8248-6092-4D86-8148-C6C6AD7E602F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D2E6129F-1210-4FD4-A818-079C6F27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930922B-179B-497C-B58F-7D816A46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B22D8D-3AC4-4659-9209-A80D29FF75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42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50CE4B16-69E7-4DB8-8819-68E43E72F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DAEBF-400C-4663-96A1-296972B89047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516C872-0CEB-4659-B015-108809A3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031E731-2262-4683-9529-F674D9FB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7C888-15FA-45E7-B475-2A13E059CF8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7853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DB91A1D-7919-46AB-8F18-08BEBFC14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B3BBD-CD71-488E-A476-4F2869736B61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C3A2C6B9-7571-464B-A8C9-C073A8A8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18371C7-1FA3-4E44-A300-CCB7467E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99338-EF87-4BBA-AC0D-310FCE865C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92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1346F9D-23DA-4608-A15B-2C9B31B9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9293-F5CF-4983-A4A6-61D6A9FF04C0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5690599-DB36-43D3-8DD4-236986F6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E294974C-4668-404D-A80F-7F4827BF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3441B-21C5-479D-A2A1-076D3E1EE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04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C886C50-9435-4BCF-898B-E438D3D9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BE2E-3F67-4307-9B7D-389B061CC269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32800768-DDB9-4316-BDC2-55008AF7F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F6D2012-546F-45BA-9B37-03D2B1742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5849A-117D-4DE0-A07C-4664D8E214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67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58862DE9-F646-4982-8929-C9685161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432D0-8458-48B5-9F1D-3E8E8F52D90D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BF8AD02-27CF-466A-8193-078ACCAB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57FF99A-934A-4130-8F60-1FB3BCEE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CB901-B460-40BA-93D7-B21CD23ABC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2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CAA87DE-A352-45BC-B449-6878C9EB1E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7E8FAC40-1B3D-4C43-A832-E624F6F9A8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3A7718-7ED5-4EB2-B315-51923AAA2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FAD7B7-C3E7-4F92-8C51-8F11989753B6}" type="datetime1">
              <a:rPr lang="ru-RU" altLang="ru-RU"/>
              <a:pPr>
                <a:defRPr/>
              </a:pPr>
              <a:t>24.11.2020</a:t>
            </a:fld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EED530-BEDE-4003-9847-14306AE3E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FE8113-4A2A-4EC9-B24B-C2E89C30F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8E51A2B-D8BB-4E30-9B68-D8F390CAB1C8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A74725-363C-4D6B-9A25-CD3F6D520850}"/>
              </a:ext>
            </a:extLst>
          </p:cNvPr>
          <p:cNvSpPr/>
          <p:nvPr userDrawn="1"/>
        </p:nvSpPr>
        <p:spPr>
          <a:xfrm>
            <a:off x="-1038225" y="525463"/>
            <a:ext cx="257175" cy="1190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3D6DA7B-6D9C-4EFC-A40E-BB3C610330AC}"/>
              </a:ext>
            </a:extLst>
          </p:cNvPr>
          <p:cNvSpPr/>
          <p:nvPr userDrawn="1"/>
        </p:nvSpPr>
        <p:spPr>
          <a:xfrm>
            <a:off x="-1038225" y="665163"/>
            <a:ext cx="257175" cy="117475"/>
          </a:xfrm>
          <a:prstGeom prst="rect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2F38992-88BE-4388-AF43-7E306B5C9724}"/>
              </a:ext>
            </a:extLst>
          </p:cNvPr>
          <p:cNvSpPr/>
          <p:nvPr userDrawn="1"/>
        </p:nvSpPr>
        <p:spPr>
          <a:xfrm>
            <a:off x="-1038225" y="803275"/>
            <a:ext cx="257175" cy="117475"/>
          </a:xfrm>
          <a:prstGeom prst="rect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67E1EA1-144C-489F-BD5E-0391AAE902EC}"/>
              </a:ext>
            </a:extLst>
          </p:cNvPr>
          <p:cNvSpPr/>
          <p:nvPr userDrawn="1"/>
        </p:nvSpPr>
        <p:spPr>
          <a:xfrm>
            <a:off x="-1038225" y="942975"/>
            <a:ext cx="257175" cy="119063"/>
          </a:xfrm>
          <a:prstGeom prst="rect">
            <a:avLst/>
          </a:prstGeom>
          <a:solidFill>
            <a:srgbClr val="B2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DF68A48-6048-41BF-8447-2CF58DCC9D5B}"/>
              </a:ext>
            </a:extLst>
          </p:cNvPr>
          <p:cNvSpPr/>
          <p:nvPr userDrawn="1"/>
        </p:nvSpPr>
        <p:spPr>
          <a:xfrm>
            <a:off x="-1038225" y="1077913"/>
            <a:ext cx="257175" cy="119062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586D1A-23D6-4E38-AC87-41F5779C8392}"/>
              </a:ext>
            </a:extLst>
          </p:cNvPr>
          <p:cNvSpPr/>
          <p:nvPr userDrawn="1"/>
        </p:nvSpPr>
        <p:spPr>
          <a:xfrm>
            <a:off x="-1038225" y="1481138"/>
            <a:ext cx="257175" cy="119062"/>
          </a:xfrm>
          <a:prstGeom prst="rect">
            <a:avLst/>
          </a:prstGeom>
          <a:solidFill>
            <a:srgbClr val="264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BC9DCD-3362-46A4-9CB2-B353F43B62DC}"/>
              </a:ext>
            </a:extLst>
          </p:cNvPr>
          <p:cNvSpPr/>
          <p:nvPr userDrawn="1"/>
        </p:nvSpPr>
        <p:spPr>
          <a:xfrm>
            <a:off x="-1038225" y="1620838"/>
            <a:ext cx="257175" cy="117475"/>
          </a:xfrm>
          <a:prstGeom prst="rect">
            <a:avLst/>
          </a:prstGeom>
          <a:solidFill>
            <a:srgbClr val="485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35A62E8-7729-43CE-8063-BBC7F8AFF1CC}"/>
              </a:ext>
            </a:extLst>
          </p:cNvPr>
          <p:cNvSpPr/>
          <p:nvPr userDrawn="1"/>
        </p:nvSpPr>
        <p:spPr>
          <a:xfrm>
            <a:off x="-1038225" y="1758950"/>
            <a:ext cx="257175" cy="117475"/>
          </a:xfrm>
          <a:prstGeom prst="rect">
            <a:avLst/>
          </a:prstGeom>
          <a:solidFill>
            <a:srgbClr val="717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08BB499-82B2-4AE3-9E58-C63F8B4E59B4}"/>
              </a:ext>
            </a:extLst>
          </p:cNvPr>
          <p:cNvSpPr/>
          <p:nvPr userDrawn="1"/>
        </p:nvSpPr>
        <p:spPr>
          <a:xfrm>
            <a:off x="-1038225" y="1898650"/>
            <a:ext cx="257175" cy="119063"/>
          </a:xfrm>
          <a:prstGeom prst="rect">
            <a:avLst/>
          </a:prstGeom>
          <a:solidFill>
            <a:srgbClr val="9CA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E15C7FD-D459-482E-A91E-8E60A9E2F0D2}"/>
              </a:ext>
            </a:extLst>
          </p:cNvPr>
          <p:cNvSpPr/>
          <p:nvPr userDrawn="1"/>
        </p:nvSpPr>
        <p:spPr>
          <a:xfrm>
            <a:off x="-1038225" y="2047875"/>
            <a:ext cx="257175" cy="119063"/>
          </a:xfrm>
          <a:prstGeom prst="rect">
            <a:avLst/>
          </a:prstGeom>
          <a:solidFill>
            <a:srgbClr val="CCD0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CA8339-D6EA-48A8-A364-CFD065264317}"/>
              </a:ext>
            </a:extLst>
          </p:cNvPr>
          <p:cNvSpPr txBox="1"/>
          <p:nvPr userDrawn="1"/>
        </p:nvSpPr>
        <p:spPr>
          <a:xfrm rot="16200000">
            <a:off x="-1142206" y="680244"/>
            <a:ext cx="971550" cy="904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500">
                <a:solidFill>
                  <a:srgbClr val="595959"/>
                </a:solidFill>
              </a:rPr>
              <a:t>ОСНОВНЫЕ ЦВЕТА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6A8641-3412-4ADE-9EDD-EA23CDC89524}"/>
              </a:ext>
            </a:extLst>
          </p:cNvPr>
          <p:cNvSpPr txBox="1"/>
          <p:nvPr userDrawn="1"/>
        </p:nvSpPr>
        <p:spPr>
          <a:xfrm rot="16200000">
            <a:off x="-1001713" y="1785938"/>
            <a:ext cx="658813" cy="904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500">
                <a:solidFill>
                  <a:srgbClr val="595959"/>
                </a:solidFill>
              </a:rPr>
              <a:t>АКЦЕНТНЫЙ ЦВЕТ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8337E25-B3BC-41DE-822F-182F3B7B385E}"/>
              </a:ext>
            </a:extLst>
          </p:cNvPr>
          <p:cNvSpPr/>
          <p:nvPr userDrawn="1"/>
        </p:nvSpPr>
        <p:spPr>
          <a:xfrm>
            <a:off x="-1038225" y="233363"/>
            <a:ext cx="257175" cy="11906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CE10C3D-EA05-4CAF-8EB9-9FA395C1BC0D}"/>
              </a:ext>
            </a:extLst>
          </p:cNvPr>
          <p:cNvSpPr/>
          <p:nvPr userDrawn="1"/>
        </p:nvSpPr>
        <p:spPr>
          <a:xfrm>
            <a:off x="-1038225" y="382588"/>
            <a:ext cx="257175" cy="11906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2636488-C65C-4E3A-AA52-73E8BFFF8C8D}"/>
              </a:ext>
            </a:extLst>
          </p:cNvPr>
          <p:cNvSpPr/>
          <p:nvPr/>
        </p:nvSpPr>
        <p:spPr>
          <a:xfrm>
            <a:off x="-1033463" y="2362200"/>
            <a:ext cx="257175" cy="117475"/>
          </a:xfrm>
          <a:prstGeom prst="rect">
            <a:avLst/>
          </a:prstGeom>
          <a:solidFill>
            <a:srgbClr val="8A8A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EBA3A00A-3E62-4AEC-85B8-AED417F0613C}"/>
              </a:ext>
            </a:extLst>
          </p:cNvPr>
          <p:cNvSpPr/>
          <p:nvPr/>
        </p:nvSpPr>
        <p:spPr>
          <a:xfrm>
            <a:off x="-1033463" y="2500313"/>
            <a:ext cx="257175" cy="119062"/>
          </a:xfrm>
          <a:prstGeom prst="rect">
            <a:avLst/>
          </a:prstGeom>
          <a:solidFill>
            <a:srgbClr val="B3B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38FD680-5798-43C3-BE6B-06AF19DF5EAE}"/>
              </a:ext>
            </a:extLst>
          </p:cNvPr>
          <p:cNvSpPr/>
          <p:nvPr/>
        </p:nvSpPr>
        <p:spPr>
          <a:xfrm>
            <a:off x="-1033463" y="2638425"/>
            <a:ext cx="257175" cy="119063"/>
          </a:xfrm>
          <a:prstGeom prst="rect">
            <a:avLst/>
          </a:prstGeom>
          <a:solidFill>
            <a:srgbClr val="E0D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21CF7BF0-422E-4AB3-99E8-273FC8788A90}"/>
              </a:ext>
            </a:extLst>
          </p:cNvPr>
          <p:cNvSpPr/>
          <p:nvPr/>
        </p:nvSpPr>
        <p:spPr>
          <a:xfrm>
            <a:off x="-1033463" y="2779713"/>
            <a:ext cx="257175" cy="119062"/>
          </a:xfrm>
          <a:prstGeom prst="rect">
            <a:avLst/>
          </a:prstGeom>
          <a:solidFill>
            <a:srgbClr val="EBE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501B766C-4A11-4E9C-8B42-60E29514FB95}"/>
              </a:ext>
            </a:extLst>
          </p:cNvPr>
          <p:cNvSpPr/>
          <p:nvPr/>
        </p:nvSpPr>
        <p:spPr>
          <a:xfrm>
            <a:off x="-1033463" y="2928938"/>
            <a:ext cx="257175" cy="117475"/>
          </a:xfrm>
          <a:prstGeom prst="rect">
            <a:avLst/>
          </a:prstGeom>
          <a:solidFill>
            <a:srgbClr val="F0F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143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3CC2CB-98BC-4561-8CDD-B0BC8A90AC98}"/>
              </a:ext>
            </a:extLst>
          </p:cNvPr>
          <p:cNvSpPr txBox="1"/>
          <p:nvPr userDrawn="1"/>
        </p:nvSpPr>
        <p:spPr>
          <a:xfrm rot="16200000">
            <a:off x="-898525" y="3078163"/>
            <a:ext cx="1074737" cy="904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ru-RU" altLang="ru-RU" sz="500">
                <a:solidFill>
                  <a:srgbClr val="595959"/>
                </a:solidFill>
              </a:rPr>
              <a:t>ДОПОЛНИТЕЛЬНЫЕ ЦВЕТА</a:t>
            </a:r>
          </a:p>
        </p:txBody>
      </p:sp>
      <p:grpSp>
        <p:nvGrpSpPr>
          <p:cNvPr id="1051" name="Группа 23">
            <a:extLst>
              <a:ext uri="{FF2B5EF4-FFF2-40B4-BE49-F238E27FC236}">
                <a16:creationId xmlns:a16="http://schemas.microsoft.com/office/drawing/2014/main" id="{DC75C97E-DB04-41E9-9628-A4C47FCD67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17550" y="2362200"/>
            <a:ext cx="257175" cy="684213"/>
            <a:chOff x="3807245" y="2777188"/>
            <a:chExt cx="133814" cy="688194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490C02CD-E244-4156-8390-669E13FF9635}"/>
                </a:ext>
              </a:extLst>
            </p:cNvPr>
            <p:cNvSpPr/>
            <p:nvPr/>
          </p:nvSpPr>
          <p:spPr>
            <a:xfrm>
              <a:off x="3807245" y="2777188"/>
              <a:ext cx="133814" cy="118159"/>
            </a:xfrm>
            <a:prstGeom prst="rect">
              <a:avLst/>
            </a:prstGeom>
            <a:solidFill>
              <a:srgbClr val="696E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D14BFBD-3DB3-483A-84CA-70521089D1BF}"/>
                </a:ext>
              </a:extLst>
            </p:cNvPr>
            <p:cNvSpPr/>
            <p:nvPr/>
          </p:nvSpPr>
          <p:spPr>
            <a:xfrm>
              <a:off x="3807245" y="2916105"/>
              <a:ext cx="133814" cy="119755"/>
            </a:xfrm>
            <a:prstGeom prst="rect">
              <a:avLst/>
            </a:prstGeom>
            <a:solidFill>
              <a:srgbClr val="8C9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53" name="Прямоугольник 52">
              <a:extLst>
                <a:ext uri="{FF2B5EF4-FFF2-40B4-BE49-F238E27FC236}">
                  <a16:creationId xmlns:a16="http://schemas.microsoft.com/office/drawing/2014/main" id="{194D2E3F-D15A-4404-816B-176C63109C81}"/>
                </a:ext>
              </a:extLst>
            </p:cNvPr>
            <p:cNvSpPr/>
            <p:nvPr/>
          </p:nvSpPr>
          <p:spPr>
            <a:xfrm>
              <a:off x="3807245" y="3055020"/>
              <a:ext cx="133814" cy="119756"/>
            </a:xfrm>
            <a:prstGeom prst="rect">
              <a:avLst/>
            </a:prstGeom>
            <a:solidFill>
              <a:srgbClr val="B1B5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id="{675C949B-1316-43AE-860B-C3B1C7F2E351}"/>
                </a:ext>
              </a:extLst>
            </p:cNvPr>
            <p:cNvSpPr/>
            <p:nvPr/>
          </p:nvSpPr>
          <p:spPr>
            <a:xfrm>
              <a:off x="3807245" y="3197130"/>
              <a:ext cx="133814" cy="118159"/>
            </a:xfrm>
            <a:prstGeom prst="rect">
              <a:avLst/>
            </a:prstGeom>
            <a:solidFill>
              <a:srgbClr val="C3C6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AA47C783-136A-448A-BAD3-1B806CBED4BC}"/>
                </a:ext>
              </a:extLst>
            </p:cNvPr>
            <p:cNvSpPr/>
            <p:nvPr/>
          </p:nvSpPr>
          <p:spPr>
            <a:xfrm>
              <a:off x="3807245" y="3347223"/>
              <a:ext cx="133814" cy="118159"/>
            </a:xfrm>
            <a:prstGeom prst="rect">
              <a:avLst/>
            </a:prstGeom>
            <a:solidFill>
              <a:srgbClr val="DDDE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grpSp>
        <p:nvGrpSpPr>
          <p:cNvPr id="1052" name="Группа 24">
            <a:extLst>
              <a:ext uri="{FF2B5EF4-FFF2-40B4-BE49-F238E27FC236}">
                <a16:creationId xmlns:a16="http://schemas.microsoft.com/office/drawing/2014/main" id="{EC8B9DCA-EC72-4822-84CA-9DEC0FAA92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33463" y="3130550"/>
            <a:ext cx="257175" cy="684213"/>
            <a:chOff x="3642397" y="3549920"/>
            <a:chExt cx="133814" cy="688194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35C8E720-FE88-438F-9415-8B8CBD61514F}"/>
                </a:ext>
              </a:extLst>
            </p:cNvPr>
            <p:cNvSpPr/>
            <p:nvPr/>
          </p:nvSpPr>
          <p:spPr>
            <a:xfrm>
              <a:off x="3642397" y="3549920"/>
              <a:ext cx="133814" cy="118159"/>
            </a:xfrm>
            <a:prstGeom prst="rect">
              <a:avLst/>
            </a:prstGeom>
            <a:solidFill>
              <a:srgbClr val="0033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68EAFF2A-B889-4272-87E4-A55B86A51164}"/>
                </a:ext>
              </a:extLst>
            </p:cNvPr>
            <p:cNvSpPr/>
            <p:nvPr/>
          </p:nvSpPr>
          <p:spPr>
            <a:xfrm>
              <a:off x="3642397" y="3688837"/>
              <a:ext cx="133814" cy="119755"/>
            </a:xfrm>
            <a:prstGeom prst="rect">
              <a:avLst/>
            </a:prstGeom>
            <a:solidFill>
              <a:srgbClr val="0054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25EFC944-E25B-46CB-9C09-AB021050E568}"/>
                </a:ext>
              </a:extLst>
            </p:cNvPr>
            <p:cNvSpPr/>
            <p:nvPr/>
          </p:nvSpPr>
          <p:spPr>
            <a:xfrm>
              <a:off x="3642397" y="3827752"/>
              <a:ext cx="133814" cy="119756"/>
            </a:xfrm>
            <a:prstGeom prst="rect">
              <a:avLst/>
            </a:prstGeom>
            <a:solidFill>
              <a:srgbClr val="006D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111F90A3-770E-4D0B-8B9C-BE085ACB3F40}"/>
                </a:ext>
              </a:extLst>
            </p:cNvPr>
            <p:cNvSpPr/>
            <p:nvPr/>
          </p:nvSpPr>
          <p:spPr>
            <a:xfrm>
              <a:off x="3642397" y="3969862"/>
              <a:ext cx="133814" cy="118159"/>
            </a:xfrm>
            <a:prstGeom prst="rect">
              <a:avLst/>
            </a:prstGeom>
            <a:solidFill>
              <a:srgbClr val="2983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E7787766-F948-465A-9C2C-004A4393C5C1}"/>
                </a:ext>
              </a:extLst>
            </p:cNvPr>
            <p:cNvSpPr/>
            <p:nvPr/>
          </p:nvSpPr>
          <p:spPr>
            <a:xfrm>
              <a:off x="3642397" y="4119955"/>
              <a:ext cx="133814" cy="118159"/>
            </a:xfrm>
            <a:prstGeom prst="rect">
              <a:avLst/>
            </a:prstGeom>
            <a:solidFill>
              <a:srgbClr val="9FBF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grpSp>
        <p:nvGrpSpPr>
          <p:cNvPr id="1053" name="Группа 25">
            <a:extLst>
              <a:ext uri="{FF2B5EF4-FFF2-40B4-BE49-F238E27FC236}">
                <a16:creationId xmlns:a16="http://schemas.microsoft.com/office/drawing/2014/main" id="{1D99E755-27F5-4FBA-9F13-2F0CE1975B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17550" y="3130550"/>
            <a:ext cx="257175" cy="684213"/>
            <a:chOff x="3807245" y="3549920"/>
            <a:chExt cx="133814" cy="688194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52193F5-CADC-4A77-99BC-3A82BADD6EC5}"/>
                </a:ext>
              </a:extLst>
            </p:cNvPr>
            <p:cNvSpPr/>
            <p:nvPr/>
          </p:nvSpPr>
          <p:spPr>
            <a:xfrm>
              <a:off x="3807245" y="3549920"/>
              <a:ext cx="133814" cy="118159"/>
            </a:xfrm>
            <a:prstGeom prst="rect">
              <a:avLst/>
            </a:prstGeom>
            <a:solidFill>
              <a:srgbClr val="1963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3D86380-E655-474D-9763-0D9E15DE1FEA}"/>
                </a:ext>
              </a:extLst>
            </p:cNvPr>
            <p:cNvSpPr/>
            <p:nvPr/>
          </p:nvSpPr>
          <p:spPr>
            <a:xfrm>
              <a:off x="3807245" y="3688837"/>
              <a:ext cx="133814" cy="119755"/>
            </a:xfrm>
            <a:prstGeom prst="rect">
              <a:avLst/>
            </a:prstGeom>
            <a:solidFill>
              <a:srgbClr val="1D86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68AEF153-3BA9-4CB3-925C-4BC44C60A854}"/>
                </a:ext>
              </a:extLst>
            </p:cNvPr>
            <p:cNvSpPr/>
            <p:nvPr/>
          </p:nvSpPr>
          <p:spPr>
            <a:xfrm>
              <a:off x="3807245" y="3827752"/>
              <a:ext cx="133814" cy="119756"/>
            </a:xfrm>
            <a:prstGeom prst="rect">
              <a:avLst/>
            </a:prstGeom>
            <a:solidFill>
              <a:srgbClr val="1FA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6A88F425-49D8-457C-A7B7-4C291F8741F9}"/>
                </a:ext>
              </a:extLst>
            </p:cNvPr>
            <p:cNvSpPr/>
            <p:nvPr/>
          </p:nvSpPr>
          <p:spPr>
            <a:xfrm>
              <a:off x="3807245" y="3969862"/>
              <a:ext cx="133814" cy="118159"/>
            </a:xfrm>
            <a:prstGeom prst="rect">
              <a:avLst/>
            </a:prstGeom>
            <a:solidFill>
              <a:srgbClr val="33B5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239D1B8C-B818-4D6C-9B44-7AC1F6F8B703}"/>
                </a:ext>
              </a:extLst>
            </p:cNvPr>
            <p:cNvSpPr/>
            <p:nvPr/>
          </p:nvSpPr>
          <p:spPr>
            <a:xfrm>
              <a:off x="3807245" y="4119955"/>
              <a:ext cx="133814" cy="118159"/>
            </a:xfrm>
            <a:prstGeom prst="rect">
              <a:avLst/>
            </a:prstGeom>
            <a:solidFill>
              <a:srgbClr val="CFE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grpSp>
        <p:nvGrpSpPr>
          <p:cNvPr id="1054" name="Группа 26">
            <a:extLst>
              <a:ext uri="{FF2B5EF4-FFF2-40B4-BE49-F238E27FC236}">
                <a16:creationId xmlns:a16="http://schemas.microsoft.com/office/drawing/2014/main" id="{EFF886D4-6C75-4A50-B8DF-430640CB04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033463" y="3906838"/>
            <a:ext cx="257175" cy="684212"/>
            <a:chOff x="3642397" y="4330380"/>
            <a:chExt cx="133814" cy="688194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F2CB058C-10FB-413F-856C-AC1643EA8FE6}"/>
                </a:ext>
              </a:extLst>
            </p:cNvPr>
            <p:cNvSpPr/>
            <p:nvPr/>
          </p:nvSpPr>
          <p:spPr>
            <a:xfrm>
              <a:off x="3642397" y="4330380"/>
              <a:ext cx="133814" cy="118159"/>
            </a:xfrm>
            <a:prstGeom prst="rect">
              <a:avLst/>
            </a:prstGeom>
            <a:solidFill>
              <a:srgbClr val="56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B36ED69-4A5F-44DA-951D-9147D826E180}"/>
                </a:ext>
              </a:extLst>
            </p:cNvPr>
            <p:cNvSpPr/>
            <p:nvPr/>
          </p:nvSpPr>
          <p:spPr>
            <a:xfrm>
              <a:off x="3642397" y="4469296"/>
              <a:ext cx="133814" cy="119756"/>
            </a:xfrm>
            <a:prstGeom prst="rect">
              <a:avLst/>
            </a:prstGeom>
            <a:solidFill>
              <a:srgbClr val="70A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69453EBA-1F93-4957-B4FF-9527AC4E1806}"/>
                </a:ext>
              </a:extLst>
            </p:cNvPr>
            <p:cNvSpPr/>
            <p:nvPr/>
          </p:nvSpPr>
          <p:spPr>
            <a:xfrm>
              <a:off x="3642397" y="4608213"/>
              <a:ext cx="133814" cy="119755"/>
            </a:xfrm>
            <a:prstGeom prst="rect">
              <a:avLst/>
            </a:prstGeom>
            <a:solidFill>
              <a:srgbClr val="7CC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15CB0363-4F77-4233-A952-C118FB6207DB}"/>
                </a:ext>
              </a:extLst>
            </p:cNvPr>
            <p:cNvSpPr/>
            <p:nvPr/>
          </p:nvSpPr>
          <p:spPr>
            <a:xfrm>
              <a:off x="3642397" y="4750322"/>
              <a:ext cx="133814" cy="118159"/>
            </a:xfrm>
            <a:prstGeom prst="rect">
              <a:avLst/>
            </a:prstGeom>
            <a:solidFill>
              <a:srgbClr val="85D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61B19D32-34D3-4C4E-8E54-D06A907F40A8}"/>
                </a:ext>
              </a:extLst>
            </p:cNvPr>
            <p:cNvSpPr/>
            <p:nvPr/>
          </p:nvSpPr>
          <p:spPr>
            <a:xfrm>
              <a:off x="3642397" y="4900415"/>
              <a:ext cx="133814" cy="118159"/>
            </a:xfrm>
            <a:prstGeom prst="rect">
              <a:avLst/>
            </a:prstGeom>
            <a:solidFill>
              <a:srgbClr val="E3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grpSp>
        <p:nvGrpSpPr>
          <p:cNvPr id="1055" name="Группа 27">
            <a:extLst>
              <a:ext uri="{FF2B5EF4-FFF2-40B4-BE49-F238E27FC236}">
                <a16:creationId xmlns:a16="http://schemas.microsoft.com/office/drawing/2014/main" id="{B5E57DB9-394C-42E2-8A20-890736F342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717550" y="3906838"/>
            <a:ext cx="257175" cy="684212"/>
            <a:chOff x="3807245" y="4330380"/>
            <a:chExt cx="133814" cy="688194"/>
          </a:xfrm>
        </p:grpSpPr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400703C-C01C-4A7E-BA0E-91B70C6C2B53}"/>
                </a:ext>
              </a:extLst>
            </p:cNvPr>
            <p:cNvSpPr/>
            <p:nvPr/>
          </p:nvSpPr>
          <p:spPr>
            <a:xfrm>
              <a:off x="3807245" y="4330380"/>
              <a:ext cx="133814" cy="118159"/>
            </a:xfrm>
            <a:prstGeom prst="rect">
              <a:avLst/>
            </a:prstGeom>
            <a:solidFill>
              <a:srgbClr val="8A45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B50BF11C-B0BB-4E58-9AB4-7DB713E8A941}"/>
                </a:ext>
              </a:extLst>
            </p:cNvPr>
            <p:cNvSpPr/>
            <p:nvPr/>
          </p:nvSpPr>
          <p:spPr>
            <a:xfrm>
              <a:off x="3807245" y="4469296"/>
              <a:ext cx="133814" cy="119756"/>
            </a:xfrm>
            <a:prstGeom prst="rect">
              <a:avLst/>
            </a:prstGeom>
            <a:solidFill>
              <a:srgbClr val="BF5C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2F730B9-40DC-452D-9615-91F5A002F5D9}"/>
                </a:ext>
              </a:extLst>
            </p:cNvPr>
            <p:cNvSpPr/>
            <p:nvPr/>
          </p:nvSpPr>
          <p:spPr>
            <a:xfrm>
              <a:off x="3807245" y="4608213"/>
              <a:ext cx="133814" cy="119755"/>
            </a:xfrm>
            <a:prstGeom prst="rect">
              <a:avLst/>
            </a:prstGeom>
            <a:solidFill>
              <a:srgbClr val="F379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905C466C-89A2-4C9A-BCFB-DEAEDD46B10A}"/>
                </a:ext>
              </a:extLst>
            </p:cNvPr>
            <p:cNvSpPr/>
            <p:nvPr/>
          </p:nvSpPr>
          <p:spPr>
            <a:xfrm>
              <a:off x="3807245" y="4750322"/>
              <a:ext cx="133814" cy="118159"/>
            </a:xfrm>
            <a:prstGeom prst="rect">
              <a:avLst/>
            </a:prstGeom>
            <a:solidFill>
              <a:srgbClr val="F5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5D85C72F-625B-4589-BCD1-DD0B4B3A7C89}"/>
                </a:ext>
              </a:extLst>
            </p:cNvPr>
            <p:cNvSpPr/>
            <p:nvPr/>
          </p:nvSpPr>
          <p:spPr>
            <a:xfrm>
              <a:off x="3807245" y="4900415"/>
              <a:ext cx="133814" cy="118159"/>
            </a:xfrm>
            <a:prstGeom prst="rect">
              <a:avLst/>
            </a:prstGeom>
            <a:solidFill>
              <a:srgbClr val="FDE2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97CF49-9796-4E41-9315-FBAD6D209A3E}"/>
              </a:ext>
            </a:extLst>
          </p:cNvPr>
          <p:cNvSpPr txBox="1"/>
          <p:nvPr userDrawn="1"/>
        </p:nvSpPr>
        <p:spPr>
          <a:xfrm rot="16200000">
            <a:off x="-2416969" y="3393281"/>
            <a:ext cx="2222500" cy="160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25"/>
              </a:lnSpc>
              <a:defRPr/>
            </a:pPr>
            <a:r>
              <a:rPr kumimoji="0" lang="ru-RU" altLang="ru-RU" sz="500">
                <a:solidFill>
                  <a:srgbClr val="404040"/>
                </a:solidFill>
              </a:rPr>
              <a:t>Дополнительные цвета могут применяться для выделения информации (диаграмм, таблиц, подзаголовков и т.д.). Дополнительные цвета </a:t>
            </a:r>
            <a:r>
              <a:rPr kumimoji="0" lang="ru-RU" altLang="ru-RU" sz="500" b="1"/>
              <a:t>не должны доминировать над основными</a:t>
            </a:r>
            <a:r>
              <a:rPr kumimoji="0" lang="ru-RU" altLang="ru-RU" sz="500">
                <a:solidFill>
                  <a:srgbClr val="404040"/>
                </a:solidFill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A5C7B7-12E7-435F-93B6-948F8CB10434}"/>
              </a:ext>
            </a:extLst>
          </p:cNvPr>
          <p:cNvSpPr txBox="1"/>
          <p:nvPr userDrawn="1"/>
        </p:nvSpPr>
        <p:spPr>
          <a:xfrm rot="16200000">
            <a:off x="-2359025" y="1047750"/>
            <a:ext cx="2122488" cy="1095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425"/>
              </a:lnSpc>
              <a:defRPr/>
            </a:pPr>
            <a:r>
              <a:rPr kumimoji="0" lang="ru-RU" altLang="ru-RU" sz="500">
                <a:solidFill>
                  <a:srgbClr val="C00000"/>
                </a:solidFill>
              </a:rPr>
              <a:t>Красный</a:t>
            </a:r>
            <a:r>
              <a:rPr kumimoji="0" lang="ru-RU" altLang="ru-RU" sz="500">
                <a:solidFill>
                  <a:srgbClr val="404040"/>
                </a:solidFill>
              </a:rPr>
              <a:t> используется для стилеобразующего элемента.</a:t>
            </a:r>
          </a:p>
          <a:p>
            <a:pPr algn="ctr" eaLnBrk="1" hangingPunct="1">
              <a:lnSpc>
                <a:spcPts val="425"/>
              </a:lnSpc>
              <a:defRPr/>
            </a:pPr>
            <a:r>
              <a:rPr kumimoji="0" lang="ru-RU" altLang="ru-RU" sz="500">
                <a:solidFill>
                  <a:srgbClr val="404040"/>
                </a:solidFill>
              </a:rPr>
              <a:t>Возможно использовать оттенки черного и акцентный цвет.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8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Arial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Arial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Arial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 Light" pitchFamily="34" charset="0"/>
          <a:ea typeface="Arial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>
            <a:extLst>
              <a:ext uri="{FF2B5EF4-FFF2-40B4-BE49-F238E27FC236}">
                <a16:creationId xmlns:a16="http://schemas.microsoft.com/office/drawing/2014/main" id="{29492476-6B40-46B4-8C90-B25B139774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7638" y="-125413"/>
            <a:ext cx="12487276" cy="724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8">
            <a:extLst>
              <a:ext uri="{FF2B5EF4-FFF2-40B4-BE49-F238E27FC236}">
                <a16:creationId xmlns:a16="http://schemas.microsoft.com/office/drawing/2014/main" id="{8ABD64E9-8945-4433-9CC7-8C6FC04455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13" y="-20308888"/>
            <a:ext cx="9848850" cy="984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2">
            <a:extLst>
              <a:ext uri="{FF2B5EF4-FFF2-40B4-BE49-F238E27FC236}">
                <a16:creationId xmlns:a16="http://schemas.microsoft.com/office/drawing/2014/main" id="{F6F2B1BE-E4E4-4EAE-A278-9C22294E57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45813" y="5978525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7">
            <a:extLst>
              <a:ext uri="{FF2B5EF4-FFF2-40B4-BE49-F238E27FC236}">
                <a16:creationId xmlns:a16="http://schemas.microsoft.com/office/drawing/2014/main" id="{5EDEE1E1-6031-40DF-8914-15B6CDF04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38" y="5375275"/>
            <a:ext cx="50768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300" b="1">
                <a:solidFill>
                  <a:schemeClr val="bg1"/>
                </a:solidFill>
                <a:latin typeface="Verdana" panose="020B0604030504040204" pitchFamily="34" charset="0"/>
              </a:rPr>
              <a:t>Гургенидзе Инна Романовна</a:t>
            </a:r>
          </a:p>
        </p:txBody>
      </p:sp>
      <p:sp>
        <p:nvSpPr>
          <p:cNvPr id="6150" name="Прямоугольник 3">
            <a:extLst>
              <a:ext uri="{FF2B5EF4-FFF2-40B4-BE49-F238E27FC236}">
                <a16:creationId xmlns:a16="http://schemas.microsoft.com/office/drawing/2014/main" id="{D16CB849-044C-4FC9-A2D4-E6029CC74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5824538"/>
            <a:ext cx="6096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>
                <a:solidFill>
                  <a:schemeClr val="bg1"/>
                </a:solidFill>
                <a:latin typeface="Verdana" panose="020B0604030504040204" pitchFamily="34" charset="0"/>
              </a:rPr>
              <a:t>Руководитель НТК Цифрового моделирования им. В.И. Уманского</a:t>
            </a:r>
          </a:p>
        </p:txBody>
      </p:sp>
      <p:sp>
        <p:nvSpPr>
          <p:cNvPr id="6151" name="Прямоугольник 6">
            <a:extLst>
              <a:ext uri="{FF2B5EF4-FFF2-40B4-BE49-F238E27FC236}">
                <a16:creationId xmlns:a16="http://schemas.microsoft.com/office/drawing/2014/main" id="{2DF515C5-6ADB-46D7-8614-CB0AA1F83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3" y="292100"/>
            <a:ext cx="11334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solidFill>
                  <a:schemeClr val="bg1"/>
                </a:solidFill>
                <a:latin typeface="Verdana" panose="020B0604030504040204" pitchFamily="34" charset="0"/>
              </a:rPr>
              <a:t>ЦИФРОВОЕ МОДЕЛИРОВАНИЕ РАБОТЫ МОСКОВСКОГО ЦЕНТРАЛЬНОГО КОЛЬЦА ПРИ СОКРАЩЕННЫХ ИНТЕРВАЛАХ ДВИЖЕНИЯ В ЧАСЫ «ПИК»</a:t>
            </a:r>
          </a:p>
        </p:txBody>
      </p:sp>
      <p:grpSp>
        <p:nvGrpSpPr>
          <p:cNvPr id="6152" name="Группа 30">
            <a:extLst>
              <a:ext uri="{FF2B5EF4-FFF2-40B4-BE49-F238E27FC236}">
                <a16:creationId xmlns:a16="http://schemas.microsoft.com/office/drawing/2014/main" id="{27721C44-79A7-401A-BF44-CDA48CC3728E}"/>
              </a:ext>
            </a:extLst>
          </p:cNvPr>
          <p:cNvGrpSpPr>
            <a:grpSpLocks/>
          </p:cNvGrpSpPr>
          <p:nvPr/>
        </p:nvGrpSpPr>
        <p:grpSpPr bwMode="auto">
          <a:xfrm>
            <a:off x="-1031875" y="1192213"/>
            <a:ext cx="8521700" cy="2228850"/>
            <a:chOff x="-1002690" y="2519365"/>
            <a:chExt cx="8521700" cy="2228956"/>
          </a:xfrm>
        </p:grpSpPr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C618197B-525B-475B-AA58-C8F2584F199D}"/>
                </a:ext>
              </a:extLst>
            </p:cNvPr>
            <p:cNvCxnSpPr>
              <a:cxnSpLocks/>
            </p:cNvCxnSpPr>
            <p:nvPr/>
          </p:nvCxnSpPr>
          <p:spPr>
            <a:xfrm>
              <a:off x="-116865" y="3649719"/>
              <a:ext cx="7283450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64" name="Рисунок 29">
              <a:extLst>
                <a:ext uri="{FF2B5EF4-FFF2-40B4-BE49-F238E27FC236}">
                  <a16:creationId xmlns:a16="http://schemas.microsoft.com/office/drawing/2014/main" id="{1D00CFC0-B72F-468F-90B1-E827E51D3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02690" y="2519365"/>
              <a:ext cx="8521700" cy="222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53" name="Рисунок 22">
            <a:extLst>
              <a:ext uri="{FF2B5EF4-FFF2-40B4-BE49-F238E27FC236}">
                <a16:creationId xmlns:a16="http://schemas.microsoft.com/office/drawing/2014/main" id="{C23FEEA8-8255-4BDA-8BF0-230664A78A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14288" y="-22288500"/>
            <a:ext cx="12674600" cy="845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BE606C13-4A02-4CAF-9534-D54B05DF30B4}"/>
              </a:ext>
            </a:extLst>
          </p:cNvPr>
          <p:cNvSpPr/>
          <p:nvPr/>
        </p:nvSpPr>
        <p:spPr>
          <a:xfrm>
            <a:off x="7128388" y="2186229"/>
            <a:ext cx="233704" cy="233704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6096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6157" name="Группа 32">
            <a:extLst>
              <a:ext uri="{FF2B5EF4-FFF2-40B4-BE49-F238E27FC236}">
                <a16:creationId xmlns:a16="http://schemas.microsoft.com/office/drawing/2014/main" id="{EADED952-FB15-4944-AEF5-154C4AE883B4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5223669" y="6861969"/>
            <a:ext cx="6091238" cy="2228850"/>
            <a:chOff x="-3692347" y="364303"/>
            <a:chExt cx="8521700" cy="2228956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09F49384-A972-4399-BDC4-ED27753003BF}"/>
                </a:ext>
              </a:extLst>
            </p:cNvPr>
            <p:cNvCxnSpPr>
              <a:cxnSpLocks/>
            </p:cNvCxnSpPr>
            <p:nvPr/>
          </p:nvCxnSpPr>
          <p:spPr>
            <a:xfrm>
              <a:off x="-3077149" y="1477193"/>
              <a:ext cx="7282421" cy="0"/>
            </a:xfrm>
            <a:prstGeom prst="line">
              <a:avLst/>
            </a:prstGeom>
            <a:ln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62" name="Рисунок 34">
              <a:extLst>
                <a:ext uri="{FF2B5EF4-FFF2-40B4-BE49-F238E27FC236}">
                  <a16:creationId xmlns:a16="http://schemas.microsoft.com/office/drawing/2014/main" id="{DB5506E8-D9BB-405C-84C6-0B0EE7476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92347" y="364303"/>
              <a:ext cx="8521700" cy="22289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Овал 41">
            <a:extLst>
              <a:ext uri="{FF2B5EF4-FFF2-40B4-BE49-F238E27FC236}">
                <a16:creationId xmlns:a16="http://schemas.microsoft.com/office/drawing/2014/main" id="{51CD29FB-284C-499D-8085-E8D78FBCD5B6}"/>
              </a:ext>
            </a:extLst>
          </p:cNvPr>
          <p:cNvSpPr/>
          <p:nvPr/>
        </p:nvSpPr>
        <p:spPr>
          <a:xfrm>
            <a:off x="8152220" y="5142033"/>
            <a:ext cx="233704" cy="233704"/>
          </a:xfrm>
          <a:prstGeom prst="ellipse">
            <a:avLst/>
          </a:prstGeom>
          <a:noFill/>
          <a:ln w="38100">
            <a:solidFill>
              <a:schemeClr val="bg1"/>
            </a:solidFill>
          </a:ln>
          <a:effectLst>
            <a:glow rad="609600">
              <a:schemeClr val="bg1">
                <a:alpha val="1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.vasilieva\Desktop\НТС\Материал\Slaid 3.jpg">
            <a:extLst>
              <a:ext uri="{FF2B5EF4-FFF2-40B4-BE49-F238E27FC236}">
                <a16:creationId xmlns:a16="http://schemas.microsoft.com/office/drawing/2014/main" id="{79AC40B2-4340-44BF-90D9-EB622E675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1800" y="4606925"/>
            <a:ext cx="66373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Параллелограмм 181">
            <a:extLst>
              <a:ext uri="{FF2B5EF4-FFF2-40B4-BE49-F238E27FC236}">
                <a16:creationId xmlns:a16="http://schemas.microsoft.com/office/drawing/2014/main" id="{D43829FE-2257-4042-8E3C-ADADBA52B08F}"/>
              </a:ext>
            </a:extLst>
          </p:cNvPr>
          <p:cNvSpPr/>
          <p:nvPr/>
        </p:nvSpPr>
        <p:spPr>
          <a:xfrm>
            <a:off x="1150938" y="134938"/>
            <a:ext cx="10774362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7172" name="Рисунок 30">
            <a:extLst>
              <a:ext uri="{FF2B5EF4-FFF2-40B4-BE49-F238E27FC236}">
                <a16:creationId xmlns:a16="http://schemas.microsoft.com/office/drawing/2014/main" id="{E6C0B019-22E7-44E2-9A2B-D233E3DB50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66688"/>
            <a:ext cx="7683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8" name="Таблица 157">
            <a:extLst>
              <a:ext uri="{FF2B5EF4-FFF2-40B4-BE49-F238E27FC236}">
                <a16:creationId xmlns:a16="http://schemas.microsoft.com/office/drawing/2014/main" id="{3909D90C-57F1-4673-B7EF-DACE42A81495}"/>
              </a:ext>
            </a:extLst>
          </p:cNvPr>
          <p:cNvGraphicFramePr>
            <a:graphicFrameLocks noGrp="1"/>
          </p:cNvGraphicFramePr>
          <p:nvPr/>
        </p:nvGraphicFramePr>
        <p:xfrm>
          <a:off x="9685338" y="1363663"/>
          <a:ext cx="2516187" cy="2789236"/>
        </p:xfrm>
        <a:graphic>
          <a:graphicData uri="http://schemas.openxmlformats.org/drawingml/2006/table">
            <a:tbl>
              <a:tblPr/>
              <a:tblGrid>
                <a:gridCol w="79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5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815">
                <a:tc gridSpan="2"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455D7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Условные обозначения: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085"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66A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Прогноз </a:t>
                      </a:r>
                      <a:b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ГАУ «Институт Генплана Москвы»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085"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C22AC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320</a:t>
                      </a: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E1F2C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CE1F2C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Фактические </a:t>
                      </a:r>
                      <a:b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максимальные значения, </a:t>
                      </a:r>
                      <a:b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25.12.2019</a:t>
                      </a:r>
                      <a:endParaRPr kumimoji="0" lang="ru-RU" altLang="ru-RU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87"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55D70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Среднесуточные </a:t>
                      </a:r>
                      <a:b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значения/год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982"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70A346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360,3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Среднесуточные значения </a:t>
                      </a:r>
                      <a:b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в будние дни/год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282"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217613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1217613" eaLnBrk="0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1217613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2176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Этапность усиления </a:t>
                      </a:r>
                      <a:br>
                        <a:rPr kumimoji="0" lang="en-US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провозной способности</a:t>
                      </a:r>
                    </a:p>
                  </a:txBody>
                  <a:tcPr marL="68589" marR="68589" marT="34262" marB="3426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185" name="TextBox 29">
            <a:extLst>
              <a:ext uri="{FF2B5EF4-FFF2-40B4-BE49-F238E27FC236}">
                <a16:creationId xmlns:a16="http://schemas.microsoft.com/office/drawing/2014/main" id="{DDDD2F5D-85FD-40AE-9681-6361DF463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6416675"/>
            <a:ext cx="9896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1100">
                <a:solidFill>
                  <a:srgbClr val="3A4A57"/>
                </a:solidFill>
                <a:latin typeface="Verdana" panose="020B0604030504040204" pitchFamily="34" charset="0"/>
              </a:rPr>
              <a:t>*</a:t>
            </a:r>
            <a:r>
              <a:rPr kumimoji="0" lang="ru-RU" altLang="ru-RU" sz="1100">
                <a:solidFill>
                  <a:srgbClr val="3A4A57"/>
                </a:solidFill>
                <a:latin typeface="Verdana" panose="020B0604030504040204" pitchFamily="34" charset="0"/>
              </a:rPr>
              <a:t>Согласно МГСН комфортная плотность размещения стоящих пассажиров в городском транспорте – 3 чел./м</a:t>
            </a:r>
            <a:r>
              <a:rPr kumimoji="0" lang="ru-RU" altLang="ru-RU" sz="1100" baseline="30000">
                <a:solidFill>
                  <a:srgbClr val="3A4A57"/>
                </a:solidFill>
                <a:latin typeface="Verdana" panose="020B0604030504040204" pitchFamily="34" charset="0"/>
              </a:rPr>
              <a:t>2</a:t>
            </a:r>
            <a:endParaRPr kumimoji="0" lang="ru-RU" altLang="ru-RU" sz="1100">
              <a:solidFill>
                <a:srgbClr val="3A4A57"/>
              </a:solidFill>
              <a:latin typeface="Verdana" panose="020B0604030504040204" pitchFamily="34" charset="0"/>
            </a:endParaRPr>
          </a:p>
        </p:txBody>
      </p:sp>
      <p:sp>
        <p:nvSpPr>
          <p:cNvPr id="7186" name="Прямоугольник 83">
            <a:extLst>
              <a:ext uri="{FF2B5EF4-FFF2-40B4-BE49-F238E27FC236}">
                <a16:creationId xmlns:a16="http://schemas.microsoft.com/office/drawing/2014/main" id="{55DD4552-8B5E-46ED-B14B-66BC1A2D4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2863" y="166688"/>
            <a:ext cx="10517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F2F2F2"/>
                </a:solidFill>
                <a:latin typeface="Verdana" panose="020B0604030504040204" pitchFamily="34" charset="0"/>
              </a:rPr>
              <a:t>СОПОСТАВЛЕНИЕ ФАКТИЧЕСКОЙ ДИНАМИКИ РОСТА ПАССАЖИРОПОТОКА </a:t>
            </a:r>
            <a:br>
              <a:rPr kumimoji="0" lang="ru-RU" altLang="ru-RU" sz="1800" b="1">
                <a:solidFill>
                  <a:srgbClr val="F2F2F2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rgbClr val="F2F2F2"/>
                </a:solidFill>
                <a:latin typeface="Verdana" panose="020B0604030504040204" pitchFamily="34" charset="0"/>
              </a:rPr>
              <a:t>НА МЦК С ПРОГНОЗНОЙ ПО ДАННЫМ ГАУ «ИНСТИТУТ ГЕНПЛАНА МОСКВЫ»</a:t>
            </a:r>
          </a:p>
        </p:txBody>
      </p:sp>
      <p:sp>
        <p:nvSpPr>
          <p:cNvPr id="7187" name="TextBox 29">
            <a:extLst>
              <a:ext uri="{FF2B5EF4-FFF2-40B4-BE49-F238E27FC236}">
                <a16:creationId xmlns:a16="http://schemas.microsoft.com/office/drawing/2014/main" id="{1DE20977-65E9-4AE9-9687-3072CD19E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4641850"/>
            <a:ext cx="44116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455D70"/>
                </a:solidFill>
                <a:latin typeface="Verdana" panose="020B0604030504040204" pitchFamily="34" charset="0"/>
              </a:rPr>
              <a:t>Прогнозная величина провозной способности</a:t>
            </a:r>
            <a:r>
              <a:rPr kumimoji="0" lang="en-US" altLang="ru-RU" sz="1800" b="1">
                <a:solidFill>
                  <a:srgbClr val="455D70"/>
                </a:solidFill>
                <a:latin typeface="Verdana" panose="020B0604030504040204" pitchFamily="34" charset="0"/>
              </a:rPr>
              <a:t>*</a:t>
            </a:r>
            <a:r>
              <a:rPr kumimoji="0" lang="ru-RU" altLang="ru-RU" sz="1800" b="1">
                <a:solidFill>
                  <a:srgbClr val="455D70"/>
                </a:solidFill>
                <a:latin typeface="Verdana" panose="020B0604030504040204" pitchFamily="34" charset="0"/>
              </a:rPr>
              <a:t> </a:t>
            </a:r>
            <a:br>
              <a:rPr kumimoji="0" lang="ru-RU" altLang="ru-RU" sz="1800" b="1">
                <a:solidFill>
                  <a:srgbClr val="455D70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rgbClr val="455D70"/>
                </a:solidFill>
                <a:latin typeface="Verdana" panose="020B0604030504040204" pitchFamily="34" charset="0"/>
              </a:rPr>
              <a:t>при различных вариантах работы МЦК</a:t>
            </a:r>
          </a:p>
        </p:txBody>
      </p:sp>
      <p:grpSp>
        <p:nvGrpSpPr>
          <p:cNvPr id="7188" name="Группа 21">
            <a:extLst>
              <a:ext uri="{FF2B5EF4-FFF2-40B4-BE49-F238E27FC236}">
                <a16:creationId xmlns:a16="http://schemas.microsoft.com/office/drawing/2014/main" id="{C32EC0D5-6F40-4FE6-A443-9C1DEB01F57A}"/>
              </a:ext>
            </a:extLst>
          </p:cNvPr>
          <p:cNvGrpSpPr>
            <a:grpSpLocks/>
          </p:cNvGrpSpPr>
          <p:nvPr/>
        </p:nvGrpSpPr>
        <p:grpSpPr bwMode="auto">
          <a:xfrm>
            <a:off x="187325" y="922338"/>
            <a:ext cx="9658350" cy="3633787"/>
            <a:chOff x="186967" y="1132155"/>
            <a:chExt cx="9658980" cy="3633077"/>
          </a:xfrm>
        </p:grpSpPr>
        <p:sp>
          <p:nvSpPr>
            <p:cNvPr id="7192" name="TextBox 154">
              <a:extLst>
                <a:ext uri="{FF2B5EF4-FFF2-40B4-BE49-F238E27FC236}">
                  <a16:creationId xmlns:a16="http://schemas.microsoft.com/office/drawing/2014/main" id="{E599D28F-2864-4E68-B784-4CDF7C4BFC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1581" y="4366923"/>
              <a:ext cx="914366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2030</a:t>
              </a:r>
            </a:p>
          </p:txBody>
        </p:sp>
        <p:pic>
          <p:nvPicPr>
            <p:cNvPr id="7193" name="Рисунок 40">
              <a:extLst>
                <a:ext uri="{FF2B5EF4-FFF2-40B4-BE49-F238E27FC236}">
                  <a16:creationId xmlns:a16="http://schemas.microsoft.com/office/drawing/2014/main" id="{B09E0B8E-BEEA-451A-81AD-997508DF2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533" y="1553923"/>
              <a:ext cx="8746651" cy="279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E337B9A8-2FC8-4ABF-80FA-BFEDCC0504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9822" y="2586021"/>
              <a:ext cx="1211342" cy="793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>
              <a:extLst>
                <a:ext uri="{FF2B5EF4-FFF2-40B4-BE49-F238E27FC236}">
                  <a16:creationId xmlns:a16="http://schemas.microsoft.com/office/drawing/2014/main" id="{D99D16CE-0764-4151-BD5D-81CCD734F2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8430" y="3005039"/>
              <a:ext cx="2713214" cy="19046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E1E1ABD6-F260-458B-96B4-469B3419B5F9}"/>
                </a:ext>
              </a:extLst>
            </p:cNvPr>
            <p:cNvCxnSpPr>
              <a:cxnSpLocks/>
            </p:cNvCxnSpPr>
            <p:nvPr/>
          </p:nvCxnSpPr>
          <p:spPr>
            <a:xfrm>
              <a:off x="3190713" y="1495621"/>
              <a:ext cx="0" cy="2852181"/>
            </a:xfrm>
            <a:prstGeom prst="line">
              <a:avLst/>
            </a:prstGeom>
            <a:ln w="952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Прямая соединительная линия 211">
              <a:extLst>
                <a:ext uri="{FF2B5EF4-FFF2-40B4-BE49-F238E27FC236}">
                  <a16:creationId xmlns:a16="http://schemas.microsoft.com/office/drawing/2014/main" id="{856338AB-C17F-4639-8A52-AE7A33FECA52}"/>
                </a:ext>
              </a:extLst>
            </p:cNvPr>
            <p:cNvCxnSpPr>
              <a:cxnSpLocks/>
              <a:stCxn id="110" idx="6"/>
            </p:cNvCxnSpPr>
            <p:nvPr/>
          </p:nvCxnSpPr>
          <p:spPr>
            <a:xfrm flipV="1">
              <a:off x="2884055" y="3166944"/>
              <a:ext cx="542245" cy="161193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>
              <a:extLst>
                <a:ext uri="{FF2B5EF4-FFF2-40B4-BE49-F238E27FC236}">
                  <a16:creationId xmlns:a16="http://schemas.microsoft.com/office/drawing/2014/main" id="{3C34A07A-CFB8-47C5-87ED-DBA2EEBB2858}"/>
                </a:ext>
              </a:extLst>
            </p:cNvPr>
            <p:cNvCxnSpPr>
              <a:cxnSpLocks/>
              <a:stCxn id="107" idx="2"/>
              <a:endCxn id="110" idx="6"/>
            </p:cNvCxnSpPr>
            <p:nvPr/>
          </p:nvCxnSpPr>
          <p:spPr>
            <a:xfrm flipV="1">
              <a:off x="1740757" y="3328137"/>
              <a:ext cx="1143298" cy="230592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:a16="http://schemas.microsoft.com/office/drawing/2014/main" id="{466D0A87-FB43-4CF8-9E1C-66F740677F17}"/>
                </a:ext>
              </a:extLst>
            </p:cNvPr>
            <p:cNvCxnSpPr>
              <a:cxnSpLocks/>
              <a:stCxn id="118" idx="2"/>
              <a:endCxn id="120" idx="6"/>
            </p:cNvCxnSpPr>
            <p:nvPr/>
          </p:nvCxnSpPr>
          <p:spPr>
            <a:xfrm flipV="1">
              <a:off x="5460046" y="2769791"/>
              <a:ext cx="672435" cy="182132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Прямая соединительная линия 159">
              <a:extLst>
                <a:ext uri="{FF2B5EF4-FFF2-40B4-BE49-F238E27FC236}">
                  <a16:creationId xmlns:a16="http://schemas.microsoft.com/office/drawing/2014/main" id="{32C382C7-3244-4502-9A0C-9BA745ABC97B}"/>
                </a:ext>
              </a:extLst>
            </p:cNvPr>
            <p:cNvCxnSpPr>
              <a:cxnSpLocks/>
              <a:stCxn id="120" idx="6"/>
              <a:endCxn id="139" idx="2"/>
            </p:cNvCxnSpPr>
            <p:nvPr/>
          </p:nvCxnSpPr>
          <p:spPr>
            <a:xfrm flipV="1">
              <a:off x="6132481" y="2716836"/>
              <a:ext cx="386950" cy="52955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3EA4C6D5-CAD6-499E-B437-0D6E2A3DF628}"/>
                </a:ext>
              </a:extLst>
            </p:cNvPr>
            <p:cNvCxnSpPr>
              <a:cxnSpLocks/>
              <a:stCxn id="139" idx="2"/>
              <a:endCxn id="157" idx="6"/>
            </p:cNvCxnSpPr>
            <p:nvPr/>
          </p:nvCxnSpPr>
          <p:spPr>
            <a:xfrm flipV="1">
              <a:off x="6519431" y="2586437"/>
              <a:ext cx="706124" cy="130399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ABD027EB-9C0F-4EDE-B192-F0FE2B10AD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0643" y="3165345"/>
              <a:ext cx="2340128" cy="14285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03" name="TextBox 41">
              <a:extLst>
                <a:ext uri="{FF2B5EF4-FFF2-40B4-BE49-F238E27FC236}">
                  <a16:creationId xmlns:a16="http://schemas.microsoft.com/office/drawing/2014/main" id="{D3B7A498-CADA-47B8-B5BD-0B0B6C7BC1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620" y="1341323"/>
              <a:ext cx="542512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1200</a:t>
              </a:r>
            </a:p>
          </p:txBody>
        </p:sp>
        <p:sp>
          <p:nvSpPr>
            <p:cNvPr id="7204" name="TextBox 42">
              <a:extLst>
                <a:ext uri="{FF2B5EF4-FFF2-40B4-BE49-F238E27FC236}">
                  <a16:creationId xmlns:a16="http://schemas.microsoft.com/office/drawing/2014/main" id="{D9266A96-8325-41EB-805A-3D6075F931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56" y="1861666"/>
              <a:ext cx="544309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1000</a:t>
              </a:r>
            </a:p>
          </p:txBody>
        </p:sp>
        <p:sp>
          <p:nvSpPr>
            <p:cNvPr id="7205" name="TextBox 43">
              <a:extLst>
                <a:ext uri="{FF2B5EF4-FFF2-40B4-BE49-F238E27FC236}">
                  <a16:creationId xmlns:a16="http://schemas.microsoft.com/office/drawing/2014/main" id="{1EFF84EE-17D1-4CBD-8A65-313AB8A33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87" y="2298755"/>
              <a:ext cx="459877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800</a:t>
              </a:r>
            </a:p>
          </p:txBody>
        </p:sp>
        <p:sp>
          <p:nvSpPr>
            <p:cNvPr id="7206" name="TextBox 44">
              <a:extLst>
                <a:ext uri="{FF2B5EF4-FFF2-40B4-BE49-F238E27FC236}">
                  <a16:creationId xmlns:a16="http://schemas.microsoft.com/office/drawing/2014/main" id="{791D6FEE-C28B-43A0-B5AF-2042672E83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87" y="2824776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600</a:t>
              </a:r>
            </a:p>
          </p:txBody>
        </p:sp>
        <p:sp>
          <p:nvSpPr>
            <p:cNvPr id="7207" name="TextBox 45">
              <a:extLst>
                <a:ext uri="{FF2B5EF4-FFF2-40B4-BE49-F238E27FC236}">
                  <a16:creationId xmlns:a16="http://schemas.microsoft.com/office/drawing/2014/main" id="{64569C9E-6BDA-44B2-84C3-4E4F17CB5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87" y="3271325"/>
              <a:ext cx="459877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400</a:t>
              </a:r>
            </a:p>
          </p:txBody>
        </p:sp>
        <p:sp>
          <p:nvSpPr>
            <p:cNvPr id="7208" name="TextBox 46">
              <a:extLst>
                <a:ext uri="{FF2B5EF4-FFF2-40B4-BE49-F238E27FC236}">
                  <a16:creationId xmlns:a16="http://schemas.microsoft.com/office/drawing/2014/main" id="{B954ABAB-D244-41BA-A6E6-8DE736563C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087" y="3728067"/>
              <a:ext cx="459877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200</a:t>
              </a:r>
            </a:p>
          </p:txBody>
        </p:sp>
        <p:sp>
          <p:nvSpPr>
            <p:cNvPr id="7209" name="TextBox 47">
              <a:extLst>
                <a:ext uri="{FF2B5EF4-FFF2-40B4-BE49-F238E27FC236}">
                  <a16:creationId xmlns:a16="http://schemas.microsoft.com/office/drawing/2014/main" id="{1404EC1A-475E-4BFC-A27E-8221E072A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721" y="4175059"/>
              <a:ext cx="292812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0</a:t>
              </a: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095C0033-372A-4D65-9F41-110265B8FC62}"/>
                </a:ext>
              </a:extLst>
            </p:cNvPr>
            <p:cNvCxnSpPr>
              <a:cxnSpLocks/>
            </p:cNvCxnSpPr>
            <p:nvPr/>
          </p:nvCxnSpPr>
          <p:spPr>
            <a:xfrm>
              <a:off x="1469751" y="1495621"/>
              <a:ext cx="0" cy="2852181"/>
            </a:xfrm>
            <a:prstGeom prst="line">
              <a:avLst/>
            </a:prstGeom>
            <a:ln w="952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1E05AA9B-71E0-43A9-8A90-D2BF7B2E5C9E}"/>
                </a:ext>
              </a:extLst>
            </p:cNvPr>
            <p:cNvCxnSpPr>
              <a:cxnSpLocks/>
            </p:cNvCxnSpPr>
            <p:nvPr/>
          </p:nvCxnSpPr>
          <p:spPr>
            <a:xfrm>
              <a:off x="5519728" y="1498795"/>
              <a:ext cx="0" cy="2849006"/>
            </a:xfrm>
            <a:prstGeom prst="line">
              <a:avLst/>
            </a:prstGeom>
            <a:ln w="9525">
              <a:solidFill>
                <a:srgbClr val="0066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DA0EC849-1979-4089-9377-C8FDC6FDD2F7}"/>
                </a:ext>
              </a:extLst>
            </p:cNvPr>
            <p:cNvCxnSpPr>
              <a:cxnSpLocks/>
              <a:stCxn id="103" idx="6"/>
            </p:cNvCxnSpPr>
            <p:nvPr/>
          </p:nvCxnSpPr>
          <p:spPr>
            <a:xfrm flipV="1">
              <a:off x="2741268" y="2687479"/>
              <a:ext cx="1864135" cy="407452"/>
            </a:xfrm>
            <a:prstGeom prst="line">
              <a:avLst/>
            </a:prstGeom>
            <a:ln w="38100">
              <a:solidFill>
                <a:srgbClr val="CC22AC"/>
              </a:solidFill>
              <a:headEnd type="none" w="med" len="med"/>
              <a:tailEnd type="triangle" w="med" len="med"/>
            </a:ln>
            <a:effectLst>
              <a:glow rad="88900">
                <a:srgbClr val="E21A1A">
                  <a:alpha val="2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3" name="TextBox 29">
              <a:extLst>
                <a:ext uri="{FF2B5EF4-FFF2-40B4-BE49-F238E27FC236}">
                  <a16:creationId xmlns:a16="http://schemas.microsoft.com/office/drawing/2014/main" id="{597117C9-FBB7-4147-BB35-D4E0A1C407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967" y="1132155"/>
              <a:ext cx="1379632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Тыс. чел./сутки</a:t>
              </a:r>
            </a:p>
          </p:txBody>
        </p: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7E020C1E-E5FB-4D6C-9EB7-BB632D5D4D24}"/>
                </a:ext>
              </a:extLst>
            </p:cNvPr>
            <p:cNvCxnSpPr>
              <a:cxnSpLocks/>
              <a:endCxn id="107" idx="6"/>
            </p:cNvCxnSpPr>
            <p:nvPr/>
          </p:nvCxnSpPr>
          <p:spPr>
            <a:xfrm flipV="1">
              <a:off x="1040305" y="3558729"/>
              <a:ext cx="842064" cy="181051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7AA0BEB4-BE39-4104-976E-399E9CC3658D}"/>
                </a:ext>
              </a:extLst>
            </p:cNvPr>
            <p:cNvCxnSpPr>
              <a:cxnSpLocks/>
              <a:stCxn id="113" idx="6"/>
              <a:endCxn id="142" idx="2"/>
            </p:cNvCxnSpPr>
            <p:nvPr/>
          </p:nvCxnSpPr>
          <p:spPr>
            <a:xfrm flipV="1">
              <a:off x="3547175" y="3004454"/>
              <a:ext cx="1206735" cy="129617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единительная линия 134">
              <a:extLst>
                <a:ext uri="{FF2B5EF4-FFF2-40B4-BE49-F238E27FC236}">
                  <a16:creationId xmlns:a16="http://schemas.microsoft.com/office/drawing/2014/main" id="{898CC1E0-C618-4843-9931-9A74B80B668C}"/>
                </a:ext>
              </a:extLst>
            </p:cNvPr>
            <p:cNvCxnSpPr>
              <a:cxnSpLocks/>
              <a:stCxn id="157" idx="6"/>
            </p:cNvCxnSpPr>
            <p:nvPr/>
          </p:nvCxnSpPr>
          <p:spPr>
            <a:xfrm flipV="1">
              <a:off x="7225555" y="2110885"/>
              <a:ext cx="1840229" cy="475552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7" name="TextBox 142">
              <a:extLst>
                <a:ext uri="{FF2B5EF4-FFF2-40B4-BE49-F238E27FC236}">
                  <a16:creationId xmlns:a16="http://schemas.microsoft.com/office/drawing/2014/main" id="{2B40F910-97CC-4B7A-B5F4-40C43E3237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121" y="4479515"/>
              <a:ext cx="876641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E21A1A"/>
                  </a:solidFill>
                  <a:latin typeface="Verdana" panose="020B0604030504040204" pitchFamily="34" charset="0"/>
                </a:rPr>
                <a:t>12.2016</a:t>
              </a:r>
            </a:p>
          </p:txBody>
        </p:sp>
        <p:sp>
          <p:nvSpPr>
            <p:cNvPr id="7218" name="TextBox 143">
              <a:extLst>
                <a:ext uri="{FF2B5EF4-FFF2-40B4-BE49-F238E27FC236}">
                  <a16:creationId xmlns:a16="http://schemas.microsoft.com/office/drawing/2014/main" id="{115567C7-A621-4145-BBA9-D9910A6073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4020" y="4353342"/>
              <a:ext cx="608978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2020</a:t>
              </a:r>
            </a:p>
          </p:txBody>
        </p:sp>
        <p:sp>
          <p:nvSpPr>
            <p:cNvPr id="7219" name="TextBox 29">
              <a:extLst>
                <a:ext uri="{FF2B5EF4-FFF2-40B4-BE49-F238E27FC236}">
                  <a16:creationId xmlns:a16="http://schemas.microsoft.com/office/drawing/2014/main" id="{EE454673-8F74-41AA-926B-9E0B1B916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7377" y="4479515"/>
              <a:ext cx="851492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E21A1A"/>
                  </a:solidFill>
                  <a:latin typeface="Verdana" panose="020B0604030504040204" pitchFamily="34" charset="0"/>
                </a:rPr>
                <a:t>12.2017</a:t>
              </a:r>
            </a:p>
          </p:txBody>
        </p:sp>
        <p:sp>
          <p:nvSpPr>
            <p:cNvPr id="7220" name="TextBox 29">
              <a:extLst>
                <a:ext uri="{FF2B5EF4-FFF2-40B4-BE49-F238E27FC236}">
                  <a16:creationId xmlns:a16="http://schemas.microsoft.com/office/drawing/2014/main" id="{F756C314-20A2-405D-AF27-B3A7F05F0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3655" y="4479515"/>
              <a:ext cx="786821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E21A1A"/>
                  </a:solidFill>
                  <a:latin typeface="Verdana" panose="020B0604030504040204" pitchFamily="34" charset="0"/>
                </a:rPr>
                <a:t>12.2018</a:t>
              </a:r>
            </a:p>
          </p:txBody>
        </p:sp>
        <p:sp>
          <p:nvSpPr>
            <p:cNvPr id="7221" name="TextBox 29">
              <a:extLst>
                <a:ext uri="{FF2B5EF4-FFF2-40B4-BE49-F238E27FC236}">
                  <a16:creationId xmlns:a16="http://schemas.microsoft.com/office/drawing/2014/main" id="{2F6C2EFD-2E98-499C-B642-37148B54B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9698" y="4479515"/>
              <a:ext cx="801193" cy="28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E21A1A"/>
                  </a:solidFill>
                  <a:latin typeface="Verdana" panose="020B0604030504040204" pitchFamily="34" charset="0"/>
                </a:rPr>
                <a:t>12.2019</a:t>
              </a:r>
            </a:p>
          </p:txBody>
        </p:sp>
        <p:sp>
          <p:nvSpPr>
            <p:cNvPr id="7222" name="TextBox 29">
              <a:extLst>
                <a:ext uri="{FF2B5EF4-FFF2-40B4-BE49-F238E27FC236}">
                  <a16:creationId xmlns:a16="http://schemas.microsoft.com/office/drawing/2014/main" id="{AF2B9F65-E45E-4040-9C2A-1E5EEDB0B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421" y="4353342"/>
              <a:ext cx="634128" cy="285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2021</a:t>
              </a:r>
            </a:p>
          </p:txBody>
        </p:sp>
        <p:sp>
          <p:nvSpPr>
            <p:cNvPr id="7223" name="TextBox 29">
              <a:extLst>
                <a:ext uri="{FF2B5EF4-FFF2-40B4-BE49-F238E27FC236}">
                  <a16:creationId xmlns:a16="http://schemas.microsoft.com/office/drawing/2014/main" id="{A17061AE-7652-43F0-9A0A-CC43BE7ECA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9637" y="4353342"/>
              <a:ext cx="804785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2022</a:t>
              </a:r>
            </a:p>
          </p:txBody>
        </p:sp>
        <p:sp>
          <p:nvSpPr>
            <p:cNvPr id="7224" name="TextBox 29">
              <a:extLst>
                <a:ext uri="{FF2B5EF4-FFF2-40B4-BE49-F238E27FC236}">
                  <a16:creationId xmlns:a16="http://schemas.microsoft.com/office/drawing/2014/main" id="{7B290B1D-3EE1-47C4-99A2-DC2728E11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6278" y="4353342"/>
              <a:ext cx="844306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2023</a:t>
              </a:r>
            </a:p>
          </p:txBody>
        </p:sp>
        <p:sp>
          <p:nvSpPr>
            <p:cNvPr id="7225" name="TextBox 29">
              <a:extLst>
                <a:ext uri="{FF2B5EF4-FFF2-40B4-BE49-F238E27FC236}">
                  <a16:creationId xmlns:a16="http://schemas.microsoft.com/office/drawing/2014/main" id="{9A796035-BE17-48E6-BDB9-4F650BDC9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662" y="4353342"/>
              <a:ext cx="792210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2024</a:t>
              </a:r>
            </a:p>
          </p:txBody>
        </p:sp>
        <p:sp>
          <p:nvSpPr>
            <p:cNvPr id="7226" name="TextBox 153">
              <a:extLst>
                <a:ext uri="{FF2B5EF4-FFF2-40B4-BE49-F238E27FC236}">
                  <a16:creationId xmlns:a16="http://schemas.microsoft.com/office/drawing/2014/main" id="{B2BB2AD3-1CC5-4A11-BCB5-35C1C17FB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52975" y="4366923"/>
              <a:ext cx="914366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2025</a:t>
              </a:r>
            </a:p>
          </p:txBody>
        </p:sp>
        <p:sp>
          <p:nvSpPr>
            <p:cNvPr id="7227" name="TextBox 128">
              <a:extLst>
                <a:ext uri="{FF2B5EF4-FFF2-40B4-BE49-F238E27FC236}">
                  <a16:creationId xmlns:a16="http://schemas.microsoft.com/office/drawing/2014/main" id="{494648EF-AB20-4BE6-B2D7-5141419FE8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1977" y="2760341"/>
              <a:ext cx="459877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700</a:t>
              </a:r>
            </a:p>
          </p:txBody>
        </p:sp>
        <p:sp>
          <p:nvSpPr>
            <p:cNvPr id="7228" name="TextBox 129">
              <a:extLst>
                <a:ext uri="{FF2B5EF4-FFF2-40B4-BE49-F238E27FC236}">
                  <a16:creationId xmlns:a16="http://schemas.microsoft.com/office/drawing/2014/main" id="{61ABA235-0D5C-4EBA-98AF-1A5ADF18C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6304" y="2165340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960</a:t>
              </a:r>
            </a:p>
          </p:txBody>
        </p:sp>
        <p:sp>
          <p:nvSpPr>
            <p:cNvPr id="7229" name="TextBox 130">
              <a:extLst>
                <a:ext uri="{FF2B5EF4-FFF2-40B4-BE49-F238E27FC236}">
                  <a16:creationId xmlns:a16="http://schemas.microsoft.com/office/drawing/2014/main" id="{95B35B6B-3497-4AA5-AC08-0D4CDA314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1958" y="2407490"/>
              <a:ext cx="486823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latin typeface="Verdana" panose="020B0604030504040204" pitchFamily="34" charset="0"/>
                </a:rPr>
                <a:t>750</a:t>
              </a:r>
            </a:p>
          </p:txBody>
        </p:sp>
        <p:sp>
          <p:nvSpPr>
            <p:cNvPr id="7230" name="TextBox 132">
              <a:extLst>
                <a:ext uri="{FF2B5EF4-FFF2-40B4-BE49-F238E27FC236}">
                  <a16:creationId xmlns:a16="http://schemas.microsoft.com/office/drawing/2014/main" id="{449ECB36-54B1-4919-9B91-E0D71506A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7758" y="2985753"/>
              <a:ext cx="486823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latin typeface="Verdana" panose="020B0604030504040204" pitchFamily="34" charset="0"/>
                </a:rPr>
                <a:t>471</a:t>
              </a:r>
            </a:p>
          </p:txBody>
        </p:sp>
        <p:sp>
          <p:nvSpPr>
            <p:cNvPr id="7231" name="TextBox 135">
              <a:extLst>
                <a:ext uri="{FF2B5EF4-FFF2-40B4-BE49-F238E27FC236}">
                  <a16:creationId xmlns:a16="http://schemas.microsoft.com/office/drawing/2014/main" id="{CC3F3BD2-4F6C-4B25-9D3A-0C78CB3E90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432" y="2977468"/>
              <a:ext cx="459877" cy="276255"/>
            </a:xfrm>
            <a:prstGeom prst="rect">
              <a:avLst/>
            </a:prstGeom>
            <a:noFill/>
            <a:ln w="9525">
              <a:solidFill>
                <a:srgbClr val="CC22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CE1F2C"/>
                  </a:solidFill>
                  <a:latin typeface="Verdana" panose="020B0604030504040204" pitchFamily="34" charset="0"/>
                </a:rPr>
                <a:t>453</a:t>
              </a:r>
            </a:p>
          </p:txBody>
        </p:sp>
        <p:sp>
          <p:nvSpPr>
            <p:cNvPr id="7232" name="TextBox 136">
              <a:extLst>
                <a:ext uri="{FF2B5EF4-FFF2-40B4-BE49-F238E27FC236}">
                  <a16:creationId xmlns:a16="http://schemas.microsoft.com/office/drawing/2014/main" id="{0E933AE4-FF7B-4638-A512-EA706FD89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3568" y="2608627"/>
              <a:ext cx="459877" cy="276255"/>
            </a:xfrm>
            <a:prstGeom prst="rect">
              <a:avLst/>
            </a:prstGeom>
            <a:noFill/>
            <a:ln w="9525">
              <a:solidFill>
                <a:srgbClr val="CC22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CE1F2C"/>
                  </a:solidFill>
                  <a:latin typeface="Verdana" panose="020B0604030504040204" pitchFamily="34" charset="0"/>
                </a:rPr>
                <a:t>580</a:t>
              </a:r>
            </a:p>
          </p:txBody>
        </p:sp>
        <p:sp>
          <p:nvSpPr>
            <p:cNvPr id="7233" name="TextBox 139">
              <a:extLst>
                <a:ext uri="{FF2B5EF4-FFF2-40B4-BE49-F238E27FC236}">
                  <a16:creationId xmlns:a16="http://schemas.microsoft.com/office/drawing/2014/main" id="{15EDD1C6-4DCF-4B9C-8E8C-2A6CAF68C3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182" y="3804015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239</a:t>
              </a:r>
            </a:p>
          </p:txBody>
        </p:sp>
        <p:sp>
          <p:nvSpPr>
            <p:cNvPr id="7234" name="TextBox 140">
              <a:extLst>
                <a:ext uri="{FF2B5EF4-FFF2-40B4-BE49-F238E27FC236}">
                  <a16:creationId xmlns:a16="http://schemas.microsoft.com/office/drawing/2014/main" id="{C7993401-A1DD-4F71-A077-1A51407DD3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5562" y="3586348"/>
              <a:ext cx="459877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355</a:t>
              </a:r>
            </a:p>
          </p:txBody>
        </p:sp>
        <p:sp>
          <p:nvSpPr>
            <p:cNvPr id="7235" name="TextBox 144">
              <a:extLst>
                <a:ext uri="{FF2B5EF4-FFF2-40B4-BE49-F238E27FC236}">
                  <a16:creationId xmlns:a16="http://schemas.microsoft.com/office/drawing/2014/main" id="{C1166812-35F4-4A03-8E2F-C40E1BB87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0711" y="3385551"/>
              <a:ext cx="458082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404</a:t>
              </a:r>
            </a:p>
          </p:txBody>
        </p:sp>
        <p:sp>
          <p:nvSpPr>
            <p:cNvPr id="7236" name="TextBox 146">
              <a:extLst>
                <a:ext uri="{FF2B5EF4-FFF2-40B4-BE49-F238E27FC236}">
                  <a16:creationId xmlns:a16="http://schemas.microsoft.com/office/drawing/2014/main" id="{2F5F79F6-3398-4F7B-B5EF-A1D572DDEE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0531" y="2730863"/>
              <a:ext cx="459877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571</a:t>
              </a:r>
            </a:p>
          </p:txBody>
        </p:sp>
        <p:cxnSp>
          <p:nvCxnSpPr>
            <p:cNvPr id="243" name="Прямая соединительная линия 242">
              <a:extLst>
                <a:ext uri="{FF2B5EF4-FFF2-40B4-BE49-F238E27FC236}">
                  <a16:creationId xmlns:a16="http://schemas.microsoft.com/office/drawing/2014/main" id="{E2014CE8-ED5B-4D51-AB39-19875BD00D57}"/>
                </a:ext>
              </a:extLst>
            </p:cNvPr>
            <p:cNvCxnSpPr>
              <a:cxnSpLocks/>
              <a:endCxn id="165" idx="2"/>
            </p:cNvCxnSpPr>
            <p:nvPr/>
          </p:nvCxnSpPr>
          <p:spPr>
            <a:xfrm flipV="1">
              <a:off x="1903778" y="3527916"/>
              <a:ext cx="1550038" cy="274207"/>
            </a:xfrm>
            <a:prstGeom prst="line">
              <a:avLst/>
            </a:prstGeom>
            <a:ln w="38100">
              <a:solidFill>
                <a:srgbClr val="3A4A57"/>
              </a:solidFill>
              <a:headEnd type="none" w="med" len="med"/>
              <a:tailEnd type="none" w="med" len="med"/>
            </a:ln>
            <a:effectLst>
              <a:glow rad="38100">
                <a:srgbClr val="4D4D4D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38" name="TextBox 249">
              <a:extLst>
                <a:ext uri="{FF2B5EF4-FFF2-40B4-BE49-F238E27FC236}">
                  <a16:creationId xmlns:a16="http://schemas.microsoft.com/office/drawing/2014/main" id="{6CCD9F57-29C0-49AF-8707-78488FEE7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8504" y="3667910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303</a:t>
              </a:r>
            </a:p>
          </p:txBody>
        </p:sp>
        <p:cxnSp>
          <p:nvCxnSpPr>
            <p:cNvPr id="257" name="Прямая соединительная линия 256">
              <a:extLst>
                <a:ext uri="{FF2B5EF4-FFF2-40B4-BE49-F238E27FC236}">
                  <a16:creationId xmlns:a16="http://schemas.microsoft.com/office/drawing/2014/main" id="{7DC40B75-98E4-4261-9394-368AD755BB8E}"/>
                </a:ext>
              </a:extLst>
            </p:cNvPr>
            <p:cNvCxnSpPr>
              <a:cxnSpLocks/>
            </p:cNvCxnSpPr>
            <p:nvPr/>
          </p:nvCxnSpPr>
          <p:spPr>
            <a:xfrm>
              <a:off x="1039511" y="3695466"/>
              <a:ext cx="0" cy="665033"/>
            </a:xfrm>
            <a:prstGeom prst="line">
              <a:avLst/>
            </a:prstGeom>
            <a:ln w="12700">
              <a:solidFill>
                <a:srgbClr val="E21A1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единительная линия 259">
              <a:extLst>
                <a:ext uri="{FF2B5EF4-FFF2-40B4-BE49-F238E27FC236}">
                  <a16:creationId xmlns:a16="http://schemas.microsoft.com/office/drawing/2014/main" id="{11467263-BD29-42EE-9F46-707D860FE716}"/>
                </a:ext>
              </a:extLst>
            </p:cNvPr>
            <p:cNvCxnSpPr>
              <a:cxnSpLocks/>
            </p:cNvCxnSpPr>
            <p:nvPr/>
          </p:nvCxnSpPr>
          <p:spPr>
            <a:xfrm>
              <a:off x="1903167" y="3330412"/>
              <a:ext cx="0" cy="1022150"/>
            </a:xfrm>
            <a:prstGeom prst="line">
              <a:avLst/>
            </a:prstGeom>
            <a:ln w="12700">
              <a:solidFill>
                <a:srgbClr val="E21A1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Прямая соединительная линия 261">
              <a:extLst>
                <a:ext uri="{FF2B5EF4-FFF2-40B4-BE49-F238E27FC236}">
                  <a16:creationId xmlns:a16="http://schemas.microsoft.com/office/drawing/2014/main" id="{7707F5D2-22CB-4947-A2CE-8709A61643AB}"/>
                </a:ext>
              </a:extLst>
            </p:cNvPr>
            <p:cNvCxnSpPr>
              <a:cxnSpLocks/>
            </p:cNvCxnSpPr>
            <p:nvPr/>
          </p:nvCxnSpPr>
          <p:spPr>
            <a:xfrm>
              <a:off x="3470131" y="2974882"/>
              <a:ext cx="0" cy="1339588"/>
            </a:xfrm>
            <a:prstGeom prst="line">
              <a:avLst/>
            </a:prstGeom>
            <a:ln w="12700">
              <a:solidFill>
                <a:srgbClr val="E21A1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единительная линия 263">
              <a:extLst>
                <a:ext uri="{FF2B5EF4-FFF2-40B4-BE49-F238E27FC236}">
                  <a16:creationId xmlns:a16="http://schemas.microsoft.com/office/drawing/2014/main" id="{A18700D6-1721-4CC6-89C2-5C0CE74E7564}"/>
                </a:ext>
              </a:extLst>
            </p:cNvPr>
            <p:cNvCxnSpPr>
              <a:cxnSpLocks/>
            </p:cNvCxnSpPr>
            <p:nvPr/>
          </p:nvCxnSpPr>
          <p:spPr>
            <a:xfrm>
              <a:off x="2687443" y="3201851"/>
              <a:ext cx="0" cy="1145951"/>
            </a:xfrm>
            <a:prstGeom prst="line">
              <a:avLst/>
            </a:prstGeom>
            <a:ln w="12700">
              <a:solidFill>
                <a:srgbClr val="E21A1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A7B286DE-7A22-41CD-B2EF-6E3FF0533E24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V="1">
              <a:off x="4855557" y="2951924"/>
              <a:ext cx="604490" cy="67497"/>
            </a:xfrm>
            <a:prstGeom prst="line">
              <a:avLst/>
            </a:prstGeom>
            <a:ln w="38100">
              <a:solidFill>
                <a:srgbClr val="0066A1"/>
              </a:solidFill>
              <a:headEnd type="none" w="med" len="med"/>
              <a:tailEnd type="none" w="med" len="med"/>
            </a:ln>
            <a:effectLst>
              <a:glow rad="88900">
                <a:schemeClr val="accent5">
                  <a:satMod val="175000"/>
                  <a:alpha val="27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Овал 133">
              <a:extLst>
                <a:ext uri="{FF2B5EF4-FFF2-40B4-BE49-F238E27FC236}">
                  <a16:creationId xmlns:a16="http://schemas.microsoft.com/office/drawing/2014/main" id="{B595CA1A-29A5-47F7-BBB4-49AA6AEA311F}"/>
                </a:ext>
              </a:extLst>
            </p:cNvPr>
            <p:cNvSpPr/>
            <p:nvPr/>
          </p:nvSpPr>
          <p:spPr>
            <a:xfrm>
              <a:off x="8932234" y="2039064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39" name="Овал 138">
              <a:extLst>
                <a:ext uri="{FF2B5EF4-FFF2-40B4-BE49-F238E27FC236}">
                  <a16:creationId xmlns:a16="http://schemas.microsoft.com/office/drawing/2014/main" id="{EA835209-7415-42FE-96BD-BAC7E9995E87}"/>
                </a:ext>
              </a:extLst>
            </p:cNvPr>
            <p:cNvSpPr/>
            <p:nvPr/>
          </p:nvSpPr>
          <p:spPr>
            <a:xfrm>
              <a:off x="6519431" y="2642255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42" name="Овал 141">
              <a:extLst>
                <a:ext uri="{FF2B5EF4-FFF2-40B4-BE49-F238E27FC236}">
                  <a16:creationId xmlns:a16="http://schemas.microsoft.com/office/drawing/2014/main" id="{E7BCEA33-1BB9-47B6-8748-154CF35398D0}"/>
                </a:ext>
              </a:extLst>
            </p:cNvPr>
            <p:cNvSpPr/>
            <p:nvPr/>
          </p:nvSpPr>
          <p:spPr>
            <a:xfrm>
              <a:off x="4753910" y="2929873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53" name="TextBox 98">
              <a:extLst>
                <a:ext uri="{FF2B5EF4-FFF2-40B4-BE49-F238E27FC236}">
                  <a16:creationId xmlns:a16="http://schemas.microsoft.com/office/drawing/2014/main" id="{7499A136-C81F-4B5D-848A-1A32452D0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225" y="3489413"/>
              <a:ext cx="459877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CE1F2C"/>
                  </a:solidFill>
                  <a:latin typeface="Verdana" panose="020B0604030504040204" pitchFamily="34" charset="0"/>
                </a:rPr>
                <a:t>320</a:t>
              </a:r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7B7598EF-DD7B-4F81-AB8A-F8F61830AA71}"/>
                </a:ext>
              </a:extLst>
            </p:cNvPr>
            <p:cNvSpPr/>
            <p:nvPr/>
          </p:nvSpPr>
          <p:spPr>
            <a:xfrm>
              <a:off x="948890" y="3544292"/>
              <a:ext cx="147600" cy="14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22AC"/>
              </a:solidFill>
            </a:ln>
            <a:effectLst>
              <a:glow rad="88900">
                <a:srgbClr val="E21A1A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389A08E2-00C2-4DF8-80AB-F32FE637B888}"/>
                </a:ext>
              </a:extLst>
            </p:cNvPr>
            <p:cNvSpPr/>
            <p:nvPr/>
          </p:nvSpPr>
          <p:spPr>
            <a:xfrm>
              <a:off x="1811564" y="3193219"/>
              <a:ext cx="147600" cy="14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22AC"/>
              </a:solidFill>
            </a:ln>
            <a:effectLst>
              <a:glow rad="88900">
                <a:srgbClr val="E21A1A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60" name="TextBox 100">
              <a:extLst>
                <a:ext uri="{FF2B5EF4-FFF2-40B4-BE49-F238E27FC236}">
                  <a16:creationId xmlns:a16="http://schemas.microsoft.com/office/drawing/2014/main" id="{1C25E03C-7B22-4D73-88D3-3CF588108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458" y="2780617"/>
              <a:ext cx="459877" cy="276255"/>
            </a:xfrm>
            <a:prstGeom prst="rect">
              <a:avLst/>
            </a:prstGeom>
            <a:noFill/>
            <a:ln w="9525">
              <a:solidFill>
                <a:srgbClr val="CC22A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CE1F2C"/>
                  </a:solidFill>
                  <a:latin typeface="Verdana" panose="020B0604030504040204" pitchFamily="34" charset="0"/>
                </a:rPr>
                <a:t>516</a:t>
              </a:r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E0FCBA6E-EA52-4C69-987B-4CA8A251B3B6}"/>
                </a:ext>
              </a:extLst>
            </p:cNvPr>
            <p:cNvSpPr/>
            <p:nvPr/>
          </p:nvSpPr>
          <p:spPr>
            <a:xfrm>
              <a:off x="2593668" y="3021131"/>
              <a:ext cx="147600" cy="14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22AC"/>
              </a:solidFill>
            </a:ln>
            <a:effectLst>
              <a:glow rad="88900">
                <a:srgbClr val="E21A1A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F1AD2DD5-0B2F-459A-B4F8-ACDAAD137053}"/>
                </a:ext>
              </a:extLst>
            </p:cNvPr>
            <p:cNvSpPr/>
            <p:nvPr/>
          </p:nvSpPr>
          <p:spPr>
            <a:xfrm>
              <a:off x="3398686" y="2841707"/>
              <a:ext cx="147600" cy="1476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22AC"/>
              </a:solidFill>
            </a:ln>
            <a:effectLst>
              <a:glow rad="88900">
                <a:srgbClr val="E21A1A">
                  <a:alpha val="2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D5B9711E-EF87-4D1D-8061-3E8E9556D318}"/>
                </a:ext>
              </a:extLst>
            </p:cNvPr>
            <p:cNvSpPr/>
            <p:nvPr/>
          </p:nvSpPr>
          <p:spPr>
            <a:xfrm>
              <a:off x="1740757" y="3484148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9E1F031E-29E5-413E-9A74-E969FCFA2399}"/>
                </a:ext>
              </a:extLst>
            </p:cNvPr>
            <p:cNvSpPr/>
            <p:nvPr/>
          </p:nvSpPr>
          <p:spPr>
            <a:xfrm>
              <a:off x="972447" y="3643591"/>
              <a:ext cx="147600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73" name="TextBox 126">
              <a:extLst>
                <a:ext uri="{FF2B5EF4-FFF2-40B4-BE49-F238E27FC236}">
                  <a16:creationId xmlns:a16="http://schemas.microsoft.com/office/drawing/2014/main" id="{C578D253-6910-47CF-9A93-908E67621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594" y="3620235"/>
              <a:ext cx="459877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300</a:t>
              </a:r>
            </a:p>
          </p:txBody>
        </p:sp>
        <p:sp>
          <p:nvSpPr>
            <p:cNvPr id="7274" name="TextBox 108">
              <a:extLst>
                <a:ext uri="{FF2B5EF4-FFF2-40B4-BE49-F238E27FC236}">
                  <a16:creationId xmlns:a16="http://schemas.microsoft.com/office/drawing/2014/main" id="{0596D91B-3A39-4E4D-AEEC-0F702BDEF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8364" y="3297709"/>
              <a:ext cx="458082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363</a:t>
              </a:r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EBBBCA00-605E-4206-B72D-2177CA3A57DE}"/>
                </a:ext>
              </a:extLst>
            </p:cNvPr>
            <p:cNvSpPr/>
            <p:nvPr/>
          </p:nvSpPr>
          <p:spPr>
            <a:xfrm>
              <a:off x="2742442" y="3253556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78" name="TextBox 111">
              <a:extLst>
                <a:ext uri="{FF2B5EF4-FFF2-40B4-BE49-F238E27FC236}">
                  <a16:creationId xmlns:a16="http://schemas.microsoft.com/office/drawing/2014/main" id="{11FCDF6D-6110-413A-835F-B50838A929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187" y="3377056"/>
              <a:ext cx="459877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425</a:t>
              </a:r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8C228668-4E3C-44C3-A114-CEC0101E5513}"/>
                </a:ext>
              </a:extLst>
            </p:cNvPr>
            <p:cNvSpPr/>
            <p:nvPr/>
          </p:nvSpPr>
          <p:spPr>
            <a:xfrm>
              <a:off x="3405562" y="3059490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87B8041A-5B1A-4F0C-B302-59698F956CDE}"/>
                </a:ext>
              </a:extLst>
            </p:cNvPr>
            <p:cNvSpPr/>
            <p:nvPr/>
          </p:nvSpPr>
          <p:spPr>
            <a:xfrm>
              <a:off x="4168353" y="2984909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85" name="TextBox 116">
              <a:extLst>
                <a:ext uri="{FF2B5EF4-FFF2-40B4-BE49-F238E27FC236}">
                  <a16:creationId xmlns:a16="http://schemas.microsoft.com/office/drawing/2014/main" id="{80616AE6-E97B-49EB-9D4E-A0FACE21E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503" y="2703778"/>
              <a:ext cx="458080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592</a:t>
              </a:r>
            </a:p>
          </p:txBody>
        </p:sp>
        <p:sp>
          <p:nvSpPr>
            <p:cNvPr id="118" name="Овал 117">
              <a:extLst>
                <a:ext uri="{FF2B5EF4-FFF2-40B4-BE49-F238E27FC236}">
                  <a16:creationId xmlns:a16="http://schemas.microsoft.com/office/drawing/2014/main" id="{9E96E0F4-92AD-4CEB-99DD-617E8ED1FBC7}"/>
                </a:ext>
              </a:extLst>
            </p:cNvPr>
            <p:cNvSpPr/>
            <p:nvPr/>
          </p:nvSpPr>
          <p:spPr>
            <a:xfrm>
              <a:off x="5460046" y="2877342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89" name="TextBox 118">
              <a:extLst>
                <a:ext uri="{FF2B5EF4-FFF2-40B4-BE49-F238E27FC236}">
                  <a16:creationId xmlns:a16="http://schemas.microsoft.com/office/drawing/2014/main" id="{1E608D31-5CBC-4629-8CC9-54BE341F4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885" y="2809982"/>
              <a:ext cx="458082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646</a:t>
              </a:r>
            </a:p>
          </p:txBody>
        </p:sp>
        <p:sp>
          <p:nvSpPr>
            <p:cNvPr id="120" name="Овал 119">
              <a:extLst>
                <a:ext uri="{FF2B5EF4-FFF2-40B4-BE49-F238E27FC236}">
                  <a16:creationId xmlns:a16="http://schemas.microsoft.com/office/drawing/2014/main" id="{F2FB5CA6-C45B-44F4-90FE-4C2703DB9FE4}"/>
                </a:ext>
              </a:extLst>
            </p:cNvPr>
            <p:cNvSpPr/>
            <p:nvPr/>
          </p:nvSpPr>
          <p:spPr>
            <a:xfrm>
              <a:off x="5990868" y="2695210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293" name="TextBox 120">
              <a:extLst>
                <a:ext uri="{FF2B5EF4-FFF2-40B4-BE49-F238E27FC236}">
                  <a16:creationId xmlns:a16="http://schemas.microsoft.com/office/drawing/2014/main" id="{A48002F8-9C83-4B6B-BDE2-FC497B6110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0094" y="2623493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750</a:t>
              </a:r>
            </a:p>
          </p:txBody>
        </p:sp>
        <p:sp>
          <p:nvSpPr>
            <p:cNvPr id="157" name="Овал 156">
              <a:extLst>
                <a:ext uri="{FF2B5EF4-FFF2-40B4-BE49-F238E27FC236}">
                  <a16:creationId xmlns:a16="http://schemas.microsoft.com/office/drawing/2014/main" id="{83000A20-FB9D-4A7C-8099-577DAFDD73AF}"/>
                </a:ext>
              </a:extLst>
            </p:cNvPr>
            <p:cNvSpPr/>
            <p:nvPr/>
          </p:nvSpPr>
          <p:spPr>
            <a:xfrm>
              <a:off x="7083942" y="2511856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6A1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id="{6AA3E858-E468-405D-B36C-763A3D65DCFA}"/>
                </a:ext>
              </a:extLst>
            </p:cNvPr>
            <p:cNvSpPr/>
            <p:nvPr/>
          </p:nvSpPr>
          <p:spPr>
            <a:xfrm>
              <a:off x="1836775" y="3723653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300" name="TextBox 166">
              <a:extLst>
                <a:ext uri="{FF2B5EF4-FFF2-40B4-BE49-F238E27FC236}">
                  <a16:creationId xmlns:a16="http://schemas.microsoft.com/office/drawing/2014/main" id="{4555A5ED-A62E-499D-9B2B-90C26B350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1426" y="3298808"/>
              <a:ext cx="459877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462</a:t>
              </a:r>
            </a:p>
          </p:txBody>
        </p:sp>
        <p:sp>
          <p:nvSpPr>
            <p:cNvPr id="7301" name="TextBox 169">
              <a:extLst>
                <a:ext uri="{FF2B5EF4-FFF2-40B4-BE49-F238E27FC236}">
                  <a16:creationId xmlns:a16="http://schemas.microsoft.com/office/drawing/2014/main" id="{3E6EF3CD-B63F-4002-BD93-AB1EF9AB5B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5497" y="3218551"/>
              <a:ext cx="458080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455D70"/>
                  </a:solidFill>
                  <a:latin typeface="Verdana" panose="020B0604030504040204" pitchFamily="34" charset="0"/>
                </a:rPr>
                <a:t>516</a:t>
              </a:r>
            </a:p>
          </p:txBody>
        </p:sp>
        <p:cxnSp>
          <p:nvCxnSpPr>
            <p:cNvPr id="172" name="Прямая соединительная линия 171">
              <a:extLst>
                <a:ext uri="{FF2B5EF4-FFF2-40B4-BE49-F238E27FC236}">
                  <a16:creationId xmlns:a16="http://schemas.microsoft.com/office/drawing/2014/main" id="{E95E3759-967F-4166-8A96-A1663E739AB4}"/>
                </a:ext>
              </a:extLst>
            </p:cNvPr>
            <p:cNvCxnSpPr>
              <a:cxnSpLocks/>
              <a:endCxn id="168" idx="2"/>
            </p:cNvCxnSpPr>
            <p:nvPr/>
          </p:nvCxnSpPr>
          <p:spPr>
            <a:xfrm flipV="1">
              <a:off x="3554666" y="3252147"/>
              <a:ext cx="1033000" cy="273722"/>
            </a:xfrm>
            <a:prstGeom prst="line">
              <a:avLst/>
            </a:prstGeom>
            <a:ln w="38100">
              <a:solidFill>
                <a:srgbClr val="3A4A57"/>
              </a:solidFill>
              <a:headEnd type="none" w="med" len="med"/>
              <a:tailEnd type="none" w="med" len="med"/>
            </a:ln>
            <a:effectLst>
              <a:glow rad="38100">
                <a:srgbClr val="4D4D4D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>
              <a:extLst>
                <a:ext uri="{FF2B5EF4-FFF2-40B4-BE49-F238E27FC236}">
                  <a16:creationId xmlns:a16="http://schemas.microsoft.com/office/drawing/2014/main" id="{BC051FDF-1BC0-4BD4-AE60-60D30D9B00FC}"/>
                </a:ext>
              </a:extLst>
            </p:cNvPr>
            <p:cNvCxnSpPr>
              <a:cxnSpLocks/>
              <a:stCxn id="168" idx="6"/>
              <a:endCxn id="169" idx="2"/>
            </p:cNvCxnSpPr>
            <p:nvPr/>
          </p:nvCxnSpPr>
          <p:spPr>
            <a:xfrm flipV="1">
              <a:off x="4729279" y="3176924"/>
              <a:ext cx="763967" cy="75223"/>
            </a:xfrm>
            <a:prstGeom prst="line">
              <a:avLst/>
            </a:prstGeom>
            <a:ln w="38100">
              <a:solidFill>
                <a:srgbClr val="3A4A57"/>
              </a:solidFill>
              <a:headEnd type="none" w="med" len="med"/>
              <a:tailEnd type="none" w="med" len="med"/>
            </a:ln>
            <a:effectLst>
              <a:glow rad="38100">
                <a:srgbClr val="4D4D4D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Овал 163">
              <a:extLst>
                <a:ext uri="{FF2B5EF4-FFF2-40B4-BE49-F238E27FC236}">
                  <a16:creationId xmlns:a16="http://schemas.microsoft.com/office/drawing/2014/main" id="{98D20718-C663-458B-8533-DF89D2F765D0}"/>
                </a:ext>
              </a:extLst>
            </p:cNvPr>
            <p:cNvSpPr/>
            <p:nvPr/>
          </p:nvSpPr>
          <p:spPr>
            <a:xfrm>
              <a:off x="2616122" y="3581804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5" name="Овал 164">
              <a:extLst>
                <a:ext uri="{FF2B5EF4-FFF2-40B4-BE49-F238E27FC236}">
                  <a16:creationId xmlns:a16="http://schemas.microsoft.com/office/drawing/2014/main" id="{D2F224A4-559C-47F1-AAAD-073158DCA163}"/>
                </a:ext>
              </a:extLst>
            </p:cNvPr>
            <p:cNvSpPr/>
            <p:nvPr/>
          </p:nvSpPr>
          <p:spPr>
            <a:xfrm>
              <a:off x="3453816" y="3453335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6" name="Овал 165">
              <a:extLst>
                <a:ext uri="{FF2B5EF4-FFF2-40B4-BE49-F238E27FC236}">
                  <a16:creationId xmlns:a16="http://schemas.microsoft.com/office/drawing/2014/main" id="{5983723C-74D5-46EC-9041-AD067E0E3FC5}"/>
                </a:ext>
              </a:extLst>
            </p:cNvPr>
            <p:cNvSpPr/>
            <p:nvPr/>
          </p:nvSpPr>
          <p:spPr>
            <a:xfrm>
              <a:off x="4182057" y="3268694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8" name="Овал 167">
              <a:extLst>
                <a:ext uri="{FF2B5EF4-FFF2-40B4-BE49-F238E27FC236}">
                  <a16:creationId xmlns:a16="http://schemas.microsoft.com/office/drawing/2014/main" id="{ADC6EE02-E8A0-4068-817F-F37BB0DDFA79}"/>
                </a:ext>
              </a:extLst>
            </p:cNvPr>
            <p:cNvSpPr/>
            <p:nvPr/>
          </p:nvSpPr>
          <p:spPr>
            <a:xfrm>
              <a:off x="4587666" y="3177566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9" name="Овал 168">
              <a:extLst>
                <a:ext uri="{FF2B5EF4-FFF2-40B4-BE49-F238E27FC236}">
                  <a16:creationId xmlns:a16="http://schemas.microsoft.com/office/drawing/2014/main" id="{85870A0E-DA93-49E8-9979-E77BA1CFA978}"/>
                </a:ext>
              </a:extLst>
            </p:cNvPr>
            <p:cNvSpPr/>
            <p:nvPr/>
          </p:nvSpPr>
          <p:spPr>
            <a:xfrm>
              <a:off x="5493246" y="3102343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A4A57"/>
              </a:solidFill>
            </a:ln>
            <a:effectLst>
              <a:glow rad="63500">
                <a:srgbClr val="3A4A57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76" name="Овал 175">
              <a:extLst>
                <a:ext uri="{FF2B5EF4-FFF2-40B4-BE49-F238E27FC236}">
                  <a16:creationId xmlns:a16="http://schemas.microsoft.com/office/drawing/2014/main" id="{7022B465-BA12-49AC-9D5B-8F74B307790E}"/>
                </a:ext>
              </a:extLst>
            </p:cNvPr>
            <p:cNvSpPr/>
            <p:nvPr/>
          </p:nvSpPr>
          <p:spPr>
            <a:xfrm>
              <a:off x="1591507" y="3506050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A346"/>
              </a:solidFill>
            </a:ln>
            <a:effectLst>
              <a:glow rad="76200">
                <a:srgbClr val="70A346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982BBCF5-7A97-40BA-90FA-24E0A79A59C2}"/>
                </a:ext>
              </a:extLst>
            </p:cNvPr>
            <p:cNvSpPr/>
            <p:nvPr/>
          </p:nvSpPr>
          <p:spPr>
            <a:xfrm>
              <a:off x="2583514" y="3317971"/>
              <a:ext cx="147600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A346"/>
              </a:solidFill>
            </a:ln>
            <a:effectLst>
              <a:glow rad="76200">
                <a:srgbClr val="70A346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C7E127D6-AD99-4B4F-B9EB-D90FCC141679}"/>
                </a:ext>
              </a:extLst>
            </p:cNvPr>
            <p:cNvSpPr/>
            <p:nvPr/>
          </p:nvSpPr>
          <p:spPr>
            <a:xfrm>
              <a:off x="3273854" y="3143970"/>
              <a:ext cx="141613" cy="14916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A346"/>
              </a:solidFill>
            </a:ln>
            <a:effectLst>
              <a:glow rad="76200">
                <a:srgbClr val="70A346">
                  <a:alpha val="27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cxnSp>
          <p:nvCxnSpPr>
            <p:cNvPr id="181" name="Прямая соединительная линия 180">
              <a:extLst>
                <a:ext uri="{FF2B5EF4-FFF2-40B4-BE49-F238E27FC236}">
                  <a16:creationId xmlns:a16="http://schemas.microsoft.com/office/drawing/2014/main" id="{74DE5FB6-DBC1-4C1A-998D-C41CFF47275A}"/>
                </a:ext>
              </a:extLst>
            </p:cNvPr>
            <p:cNvCxnSpPr>
              <a:cxnSpLocks/>
              <a:stCxn id="176" idx="6"/>
              <a:endCxn id="177" idx="2"/>
            </p:cNvCxnSpPr>
            <p:nvPr/>
          </p:nvCxnSpPr>
          <p:spPr>
            <a:xfrm flipV="1">
              <a:off x="1733120" y="3392552"/>
              <a:ext cx="850394" cy="188079"/>
            </a:xfrm>
            <a:prstGeom prst="line">
              <a:avLst/>
            </a:prstGeom>
            <a:ln w="38100">
              <a:solidFill>
                <a:srgbClr val="70A346"/>
              </a:solidFill>
              <a:headEnd type="none" w="med" len="med"/>
              <a:tailEnd type="none" w="med" len="med"/>
            </a:ln>
            <a:effectLst>
              <a:glow rad="76200">
                <a:srgbClr val="70A346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единительная линия 183">
              <a:extLst>
                <a:ext uri="{FF2B5EF4-FFF2-40B4-BE49-F238E27FC236}">
                  <a16:creationId xmlns:a16="http://schemas.microsoft.com/office/drawing/2014/main" id="{0E4D2839-6EE9-471F-B9C3-EEEFF43497CC}"/>
                </a:ext>
              </a:extLst>
            </p:cNvPr>
            <p:cNvCxnSpPr>
              <a:cxnSpLocks/>
              <a:stCxn id="177" idx="6"/>
              <a:endCxn id="178" idx="2"/>
            </p:cNvCxnSpPr>
            <p:nvPr/>
          </p:nvCxnSpPr>
          <p:spPr>
            <a:xfrm flipV="1">
              <a:off x="2731114" y="3218551"/>
              <a:ext cx="542740" cy="174001"/>
            </a:xfrm>
            <a:prstGeom prst="line">
              <a:avLst/>
            </a:prstGeom>
            <a:ln w="38100">
              <a:solidFill>
                <a:srgbClr val="70A346"/>
              </a:solidFill>
              <a:headEnd type="none" w="med" len="med"/>
              <a:tailEnd type="none" w="med" len="med"/>
            </a:ln>
            <a:effectLst>
              <a:glow rad="76200">
                <a:srgbClr val="70A346">
                  <a:alpha val="27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30" name="TextBox 193">
              <a:extLst>
                <a:ext uri="{FF2B5EF4-FFF2-40B4-BE49-F238E27FC236}">
                  <a16:creationId xmlns:a16="http://schemas.microsoft.com/office/drawing/2014/main" id="{788C6FEB-9F15-45A8-824B-58E436527D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5499" y="3626071"/>
              <a:ext cx="589218" cy="276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70A346"/>
                  </a:solidFill>
                  <a:latin typeface="Verdana" panose="020B0604030504040204" pitchFamily="34" charset="0"/>
                </a:rPr>
                <a:t>360,3</a:t>
              </a:r>
            </a:p>
          </p:txBody>
        </p:sp>
        <p:sp>
          <p:nvSpPr>
            <p:cNvPr id="7331" name="TextBox 194">
              <a:extLst>
                <a:ext uri="{FF2B5EF4-FFF2-40B4-BE49-F238E27FC236}">
                  <a16:creationId xmlns:a16="http://schemas.microsoft.com/office/drawing/2014/main" id="{B381D78F-5A7F-4BF9-ACD4-CCD191B090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904" y="3163355"/>
              <a:ext cx="52129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70A346"/>
                  </a:solidFill>
                  <a:latin typeface="Verdana" panose="020B0604030504040204" pitchFamily="34" charset="0"/>
                </a:rPr>
                <a:t>424,5</a:t>
              </a:r>
            </a:p>
          </p:txBody>
        </p:sp>
        <p:sp>
          <p:nvSpPr>
            <p:cNvPr id="7332" name="TextBox 195">
              <a:extLst>
                <a:ext uri="{FF2B5EF4-FFF2-40B4-BE49-F238E27FC236}">
                  <a16:creationId xmlns:a16="http://schemas.microsoft.com/office/drawing/2014/main" id="{DE835DCA-C741-4167-AC99-1BBA9B1A4E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537" y="3254037"/>
              <a:ext cx="589218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70A346"/>
                  </a:solidFill>
                  <a:latin typeface="Verdana" panose="020B0604030504040204" pitchFamily="34" charset="0"/>
                </a:rPr>
                <a:t>487,2</a:t>
              </a:r>
            </a:p>
          </p:txBody>
        </p:sp>
        <p:sp>
          <p:nvSpPr>
            <p:cNvPr id="7333" name="TextBox 219">
              <a:extLst>
                <a:ext uri="{FF2B5EF4-FFF2-40B4-BE49-F238E27FC236}">
                  <a16:creationId xmlns:a16="http://schemas.microsoft.com/office/drawing/2014/main" id="{86A1052B-030D-4D8A-9648-AD04044A06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8156" y="2938626"/>
              <a:ext cx="458080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488</a:t>
              </a:r>
            </a:p>
          </p:txBody>
        </p:sp>
        <p:sp>
          <p:nvSpPr>
            <p:cNvPr id="7334" name="TextBox 221">
              <a:extLst>
                <a:ext uri="{FF2B5EF4-FFF2-40B4-BE49-F238E27FC236}">
                  <a16:creationId xmlns:a16="http://schemas.microsoft.com/office/drawing/2014/main" id="{5C262DFA-355A-4261-840E-D107B1DC0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5535" y="2801986"/>
              <a:ext cx="486824" cy="274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latin typeface="Verdana" panose="020B0604030504040204" pitchFamily="34" charset="0"/>
                </a:rPr>
                <a:t>592</a:t>
              </a:r>
            </a:p>
          </p:txBody>
        </p:sp>
        <p:sp>
          <p:nvSpPr>
            <p:cNvPr id="7335" name="TextBox 29">
              <a:extLst>
                <a:ext uri="{FF2B5EF4-FFF2-40B4-BE49-F238E27FC236}">
                  <a16:creationId xmlns:a16="http://schemas.microsoft.com/office/drawing/2014/main" id="{900D1F49-6C84-432C-B2C3-2B4D1BC7C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26" y="1561154"/>
              <a:ext cx="1219753" cy="44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10.09.2016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6 мин.</a:t>
              </a:r>
            </a:p>
          </p:txBody>
        </p:sp>
        <p:sp>
          <p:nvSpPr>
            <p:cNvPr id="7336" name="TextBox 29">
              <a:extLst>
                <a:ext uri="{FF2B5EF4-FFF2-40B4-BE49-F238E27FC236}">
                  <a16:creationId xmlns:a16="http://schemas.microsoft.com/office/drawing/2014/main" id="{5C26C159-CD0B-46C6-9DFD-102981B2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6055" y="1561154"/>
              <a:ext cx="1702983" cy="44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01.05.2017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Переход на 5 мин.</a:t>
              </a:r>
            </a:p>
          </p:txBody>
        </p:sp>
        <p:sp>
          <p:nvSpPr>
            <p:cNvPr id="7337" name="TextBox 29">
              <a:extLst>
                <a:ext uri="{FF2B5EF4-FFF2-40B4-BE49-F238E27FC236}">
                  <a16:creationId xmlns:a16="http://schemas.microsoft.com/office/drawing/2014/main" id="{25D76E89-43E9-4A9A-82B4-4268954A68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90" y="1561154"/>
              <a:ext cx="1702983" cy="440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22.11.2019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Переход на 4 мин.</a:t>
              </a:r>
            </a:p>
          </p:txBody>
        </p:sp>
        <p:sp>
          <p:nvSpPr>
            <p:cNvPr id="7338" name="TextBox 29">
              <a:extLst>
                <a:ext uri="{FF2B5EF4-FFF2-40B4-BE49-F238E27FC236}">
                  <a16:creationId xmlns:a16="http://schemas.microsoft.com/office/drawing/2014/main" id="{75DF2819-7DC5-4E52-B254-9B8C2A00FC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2797" y="1536556"/>
              <a:ext cx="2744893" cy="605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Не ранее декабря 2022 г.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 b="1">
                  <a:solidFill>
                    <a:srgbClr val="69798B"/>
                  </a:solidFill>
                  <a:latin typeface="Verdana" panose="020B0604030504040204" pitchFamily="34" charset="0"/>
                </a:rPr>
                <a:t>потребность в увеличении провозной способности</a:t>
              </a:r>
            </a:p>
          </p:txBody>
        </p:sp>
        <p:sp>
          <p:nvSpPr>
            <p:cNvPr id="7339" name="TextBox 143">
              <a:extLst>
                <a:ext uri="{FF2B5EF4-FFF2-40B4-BE49-F238E27FC236}">
                  <a16:creationId xmlns:a16="http://schemas.microsoft.com/office/drawing/2014/main" id="{E4A04763-B6FF-4D0E-862E-8C3BC09C8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2860" y="4353342"/>
              <a:ext cx="608978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2019</a:t>
              </a:r>
            </a:p>
          </p:txBody>
        </p:sp>
        <p:sp>
          <p:nvSpPr>
            <p:cNvPr id="7340" name="TextBox 143">
              <a:extLst>
                <a:ext uri="{FF2B5EF4-FFF2-40B4-BE49-F238E27FC236}">
                  <a16:creationId xmlns:a16="http://schemas.microsoft.com/office/drawing/2014/main" id="{EE6D1192-10EE-44E8-8436-30D390C0AD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752" y="4353342"/>
              <a:ext cx="608978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2017</a:t>
              </a: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D32324A3-328E-4981-94DF-3829C6DB83C3}"/>
                </a:ext>
              </a:extLst>
            </p:cNvPr>
            <p:cNvSpPr/>
            <p:nvPr/>
          </p:nvSpPr>
          <p:spPr>
            <a:xfrm>
              <a:off x="1212559" y="4301773"/>
              <a:ext cx="87319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53" name="Овал 152">
              <a:extLst>
                <a:ext uri="{FF2B5EF4-FFF2-40B4-BE49-F238E27FC236}">
                  <a16:creationId xmlns:a16="http://schemas.microsoft.com/office/drawing/2014/main" id="{C96B514A-41C3-4D6B-BB9A-76650816E25B}"/>
                </a:ext>
              </a:extLst>
            </p:cNvPr>
            <p:cNvSpPr/>
            <p:nvPr/>
          </p:nvSpPr>
          <p:spPr>
            <a:xfrm>
              <a:off x="2916058" y="4301773"/>
              <a:ext cx="87318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343" name="TextBox 143">
              <a:extLst>
                <a:ext uri="{FF2B5EF4-FFF2-40B4-BE49-F238E27FC236}">
                  <a16:creationId xmlns:a16="http://schemas.microsoft.com/office/drawing/2014/main" id="{9C08623B-C5DA-4CF9-8D7B-CFC2DE987B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6446" y="4353342"/>
              <a:ext cx="608978" cy="274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ru-RU" altLang="ru-RU" sz="900">
                  <a:solidFill>
                    <a:srgbClr val="3A4A57"/>
                  </a:solidFill>
                  <a:latin typeface="Verdana" panose="020B0604030504040204" pitchFamily="34" charset="0"/>
                </a:rPr>
                <a:t>2018</a:t>
              </a:r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FC25A5DB-2511-469B-8BD5-582468AE50EE}"/>
                </a:ext>
              </a:extLst>
            </p:cNvPr>
            <p:cNvSpPr/>
            <p:nvPr/>
          </p:nvSpPr>
          <p:spPr>
            <a:xfrm>
              <a:off x="2115906" y="4301773"/>
              <a:ext cx="87318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67" name="Овал 166">
              <a:extLst>
                <a:ext uri="{FF2B5EF4-FFF2-40B4-BE49-F238E27FC236}">
                  <a16:creationId xmlns:a16="http://schemas.microsoft.com/office/drawing/2014/main" id="{86969BB2-75C6-4993-BAA7-5C9C8C82D0B7}"/>
                </a:ext>
              </a:extLst>
            </p:cNvPr>
            <p:cNvSpPr/>
            <p:nvPr/>
          </p:nvSpPr>
          <p:spPr>
            <a:xfrm>
              <a:off x="3809878" y="4301773"/>
              <a:ext cx="87319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74" name="Овал 173">
              <a:extLst>
                <a:ext uri="{FF2B5EF4-FFF2-40B4-BE49-F238E27FC236}">
                  <a16:creationId xmlns:a16="http://schemas.microsoft.com/office/drawing/2014/main" id="{36AD895F-BEB9-4413-9403-A60D3CB33C33}"/>
                </a:ext>
              </a:extLst>
            </p:cNvPr>
            <p:cNvSpPr/>
            <p:nvPr/>
          </p:nvSpPr>
          <p:spPr>
            <a:xfrm>
              <a:off x="4690999" y="4301773"/>
              <a:ext cx="87318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96B9D0F2-BA24-458B-BDEB-42167CA5F845}"/>
                </a:ext>
              </a:extLst>
            </p:cNvPr>
            <p:cNvSpPr/>
            <p:nvPr/>
          </p:nvSpPr>
          <p:spPr>
            <a:xfrm>
              <a:off x="5581644" y="4301773"/>
              <a:ext cx="87319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60410F9F-B501-4B30-9666-938F2D6AC187}"/>
                </a:ext>
              </a:extLst>
            </p:cNvPr>
            <p:cNvSpPr/>
            <p:nvPr/>
          </p:nvSpPr>
          <p:spPr>
            <a:xfrm>
              <a:off x="6475465" y="4301773"/>
              <a:ext cx="87318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90" name="Овал 189">
              <a:extLst>
                <a:ext uri="{FF2B5EF4-FFF2-40B4-BE49-F238E27FC236}">
                  <a16:creationId xmlns:a16="http://schemas.microsoft.com/office/drawing/2014/main" id="{A6C72B11-EA49-4AC6-8A6A-9B9E7773A066}"/>
                </a:ext>
              </a:extLst>
            </p:cNvPr>
            <p:cNvSpPr/>
            <p:nvPr/>
          </p:nvSpPr>
          <p:spPr>
            <a:xfrm>
              <a:off x="9145814" y="4314470"/>
              <a:ext cx="87318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91" name="Овал 190">
              <a:extLst>
                <a:ext uri="{FF2B5EF4-FFF2-40B4-BE49-F238E27FC236}">
                  <a16:creationId xmlns:a16="http://schemas.microsoft.com/office/drawing/2014/main" id="{81BAEFB0-B235-4D78-A840-2C87C3E3A56E}"/>
                </a:ext>
              </a:extLst>
            </p:cNvPr>
            <p:cNvSpPr/>
            <p:nvPr/>
          </p:nvSpPr>
          <p:spPr>
            <a:xfrm>
              <a:off x="7364523" y="4301773"/>
              <a:ext cx="88906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194" name="Овал 193">
              <a:extLst>
                <a:ext uri="{FF2B5EF4-FFF2-40B4-BE49-F238E27FC236}">
                  <a16:creationId xmlns:a16="http://schemas.microsoft.com/office/drawing/2014/main" id="{A5E267F7-5B78-4B9A-8030-E061381F37BE}"/>
                </a:ext>
              </a:extLst>
            </p:cNvPr>
            <p:cNvSpPr/>
            <p:nvPr/>
          </p:nvSpPr>
          <p:spPr>
            <a:xfrm>
              <a:off x="8263107" y="4314470"/>
              <a:ext cx="88906" cy="9205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CE1F2C"/>
                </a:solidFill>
              </a:endParaRPr>
            </a:p>
          </p:txBody>
        </p:sp>
        <p:sp>
          <p:nvSpPr>
            <p:cNvPr id="7352" name="TextBox 146">
              <a:extLst>
                <a:ext uri="{FF2B5EF4-FFF2-40B4-BE49-F238E27FC236}">
                  <a16:creationId xmlns:a16="http://schemas.microsoft.com/office/drawing/2014/main" id="{8792A008-4D35-425C-A086-C0A4990259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2806" y="3064743"/>
              <a:ext cx="459289" cy="275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ru-RU" sz="900">
                  <a:solidFill>
                    <a:srgbClr val="0066A1"/>
                  </a:solidFill>
                  <a:latin typeface="Verdana" panose="020B0604030504040204" pitchFamily="34" charset="0"/>
                </a:rPr>
                <a:t>550</a:t>
              </a:r>
              <a:endParaRPr kumimoji="0" lang="ru-RU" altLang="ru-RU" sz="900">
                <a:solidFill>
                  <a:srgbClr val="0066A1"/>
                </a:solidFill>
                <a:latin typeface="Verdana" panose="020B0604030504040204" pitchFamily="34" charset="0"/>
              </a:endParaRPr>
            </a:p>
          </p:txBody>
        </p:sp>
      </p:grpSp>
      <p:cxnSp>
        <p:nvCxnSpPr>
          <p:cNvPr id="179" name="Прямая соединительная линия 178">
            <a:extLst>
              <a:ext uri="{FF2B5EF4-FFF2-40B4-BE49-F238E27FC236}">
                <a16:creationId xmlns:a16="http://schemas.microsoft.com/office/drawing/2014/main" id="{3C4A280C-F9C2-4459-A4A1-95F1390BD943}"/>
              </a:ext>
            </a:extLst>
          </p:cNvPr>
          <p:cNvCxnSpPr>
            <a:cxnSpLocks/>
          </p:cNvCxnSpPr>
          <p:nvPr/>
        </p:nvCxnSpPr>
        <p:spPr>
          <a:xfrm flipV="1">
            <a:off x="1082826" y="3088388"/>
            <a:ext cx="714579" cy="272441"/>
          </a:xfrm>
          <a:prstGeom prst="line">
            <a:avLst/>
          </a:prstGeom>
          <a:ln w="38100">
            <a:solidFill>
              <a:srgbClr val="CC22AC"/>
            </a:solidFill>
            <a:headEnd type="none" w="med" len="med"/>
            <a:tailEnd type="none" w="med" len="med"/>
          </a:ln>
          <a:effectLst>
            <a:glow rad="88900">
              <a:srgbClr val="E21A1A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>
            <a:extLst>
              <a:ext uri="{FF2B5EF4-FFF2-40B4-BE49-F238E27FC236}">
                <a16:creationId xmlns:a16="http://schemas.microsoft.com/office/drawing/2014/main" id="{6CD74843-C51D-4A5D-8B97-855FE125A575}"/>
              </a:ext>
            </a:extLst>
          </p:cNvPr>
          <p:cNvCxnSpPr>
            <a:cxnSpLocks/>
          </p:cNvCxnSpPr>
          <p:nvPr/>
        </p:nvCxnSpPr>
        <p:spPr>
          <a:xfrm flipV="1">
            <a:off x="1942189" y="2927879"/>
            <a:ext cx="651479" cy="129434"/>
          </a:xfrm>
          <a:prstGeom prst="line">
            <a:avLst/>
          </a:prstGeom>
          <a:ln w="38100">
            <a:solidFill>
              <a:srgbClr val="CC22AC"/>
            </a:solidFill>
            <a:headEnd type="none" w="med" len="med"/>
            <a:tailEnd type="none" w="med" len="med"/>
          </a:ln>
          <a:effectLst>
            <a:glow rad="88900">
              <a:srgbClr val="E21A1A">
                <a:alpha val="2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TextBox 129">
            <a:extLst>
              <a:ext uri="{FF2B5EF4-FFF2-40B4-BE49-F238E27FC236}">
                <a16:creationId xmlns:a16="http://schemas.microsoft.com/office/drawing/2014/main" id="{498ECA81-2065-4800-84B5-909211FE6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5725" y="64801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51">
            <a:extLst>
              <a:ext uri="{FF2B5EF4-FFF2-40B4-BE49-F238E27FC236}">
                <a16:creationId xmlns:a16="http://schemas.microsoft.com/office/drawing/2014/main" id="{F34A5C8F-D5F8-4FC0-ADA5-BC88BBF35E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74625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Параллелограмм 195">
            <a:extLst>
              <a:ext uri="{FF2B5EF4-FFF2-40B4-BE49-F238E27FC236}">
                <a16:creationId xmlns:a16="http://schemas.microsoft.com/office/drawing/2014/main" id="{3F9094BC-9572-4759-BE24-EFA6F4FB0100}"/>
              </a:ext>
            </a:extLst>
          </p:cNvPr>
          <p:cNvSpPr/>
          <p:nvPr/>
        </p:nvSpPr>
        <p:spPr>
          <a:xfrm>
            <a:off x="1114425" y="163513"/>
            <a:ext cx="10810875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6" name="Прямоугольник 18">
            <a:extLst>
              <a:ext uri="{FF2B5EF4-FFF2-40B4-BE49-F238E27FC236}">
                <a16:creationId xmlns:a16="http://schemas.microsoft.com/office/drawing/2014/main" id="{EAD99BE4-E611-4DF4-9E54-4D52190EA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525" y="204788"/>
            <a:ext cx="103076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475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МЕТОДИКА РАСЧЕТНОГО МОДЕЛИРОВАНИЯ РАБОТЫ МЦК </a:t>
            </a:r>
            <a:b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С УЧЕТОМ РАЗЛИЧНЫХ СЦЕНАРИЕВ</a:t>
            </a:r>
          </a:p>
        </p:txBody>
      </p:sp>
      <p:sp>
        <p:nvSpPr>
          <p:cNvPr id="3" name="Прямоугольник с двумя скругленными противолежащими углами 2">
            <a:extLst>
              <a:ext uri="{FF2B5EF4-FFF2-40B4-BE49-F238E27FC236}">
                <a16:creationId xmlns:a16="http://schemas.microsoft.com/office/drawing/2014/main" id="{5E2CD2F4-1D05-4E12-BF22-C182A3D295A1}"/>
              </a:ext>
            </a:extLst>
          </p:cNvPr>
          <p:cNvSpPr/>
          <p:nvPr/>
        </p:nvSpPr>
        <p:spPr>
          <a:xfrm>
            <a:off x="8129588" y="1300163"/>
            <a:ext cx="3584575" cy="4535487"/>
          </a:xfrm>
          <a:prstGeom prst="round2DiagRect">
            <a:avLst/>
          </a:prstGeom>
          <a:solidFill>
            <a:srgbClr val="9FBFE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198" name="TextBox 3">
            <a:extLst>
              <a:ext uri="{FF2B5EF4-FFF2-40B4-BE49-F238E27FC236}">
                <a16:creationId xmlns:a16="http://schemas.microsoft.com/office/drawing/2014/main" id="{AD6BDDFC-DD0E-4DB4-8858-4A50E86FE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25" y="1436688"/>
            <a:ext cx="2535238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3A4956"/>
                </a:solidFill>
                <a:latin typeface="Verdana" panose="020B0604030504040204" pitchFamily="34" charset="0"/>
              </a:rPr>
              <a:t>Автоматизация</a:t>
            </a:r>
            <a:br>
              <a:rPr kumimoji="0" lang="ru-RU" altLang="ru-RU" sz="20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2000" b="1">
                <a:solidFill>
                  <a:srgbClr val="3A4956"/>
                </a:solidFill>
                <a:latin typeface="Verdana" panose="020B0604030504040204" pitchFamily="34" charset="0"/>
              </a:rPr>
              <a:t>работы МЦК</a:t>
            </a:r>
          </a:p>
        </p:txBody>
      </p:sp>
      <p:sp>
        <p:nvSpPr>
          <p:cNvPr id="8199" name="TextBox 4">
            <a:extLst>
              <a:ext uri="{FF2B5EF4-FFF2-40B4-BE49-F238E27FC236}">
                <a16:creationId xmlns:a16="http://schemas.microsoft.com/office/drawing/2014/main" id="{79525C8D-49D0-4CE4-8243-B63BD5F2A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9300" y="2105025"/>
            <a:ext cx="32924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Электропоезд </a:t>
            </a:r>
            <a:r>
              <a:rPr kumimoji="0" lang="en-US" altLang="ru-RU" sz="1200">
                <a:latin typeface="Verdana" panose="020B0604030504040204" pitchFamily="34" charset="0"/>
              </a:rPr>
              <a:t>GoA4</a:t>
            </a: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en-US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Связь стандарта </a:t>
            </a:r>
            <a:r>
              <a:rPr kumimoji="0" lang="en-US" altLang="ru-RU" sz="1200">
                <a:latin typeface="Verdana" panose="020B0604030504040204" pitchFamily="34" charset="0"/>
              </a:rPr>
              <a:t>LTE</a:t>
            </a: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Гибридная система управления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latin typeface="Verdana" panose="020B0604030504040204" pitchFamily="34" charset="0"/>
              </a:rPr>
              <a:t> 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Центр управления и контроля (ЦДКУ)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Система кибербезопасности 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Система оперативного управления </a:t>
            </a:r>
            <a:br>
              <a:rPr kumimoji="0" lang="ru-RU" altLang="ru-RU" sz="1200">
                <a:latin typeface="Verdana" panose="020B0604030504040204" pitchFamily="34" charset="0"/>
              </a:rPr>
            </a:br>
            <a:r>
              <a:rPr kumimoji="0" lang="ru-RU" altLang="ru-RU" sz="1200">
                <a:latin typeface="Verdana" panose="020B0604030504040204" pitchFamily="34" charset="0"/>
              </a:rPr>
              <a:t>движением поездов </a:t>
            </a:r>
            <a:br>
              <a:rPr kumimoji="0" lang="ru-RU" altLang="ru-RU" sz="1200">
                <a:latin typeface="Verdana" panose="020B0604030504040204" pitchFamily="34" charset="0"/>
              </a:rPr>
            </a:br>
            <a:r>
              <a:rPr kumimoji="0" lang="ru-RU" altLang="ru-RU" sz="1200">
                <a:latin typeface="Verdana" panose="020B0604030504040204" pitchFamily="34" charset="0"/>
              </a:rPr>
              <a:t>в автоматическом режиме 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Система безопасной посадки/высадки пассажиров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Новая нормативная база</a:t>
            </a: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endParaRPr kumimoji="0" lang="ru-RU" altLang="ru-RU" sz="1200">
              <a:latin typeface="Verdana" panose="020B0604030504040204" pitchFamily="34" charset="0"/>
            </a:endParaRPr>
          </a:p>
          <a:p>
            <a:pPr eaLnBrk="1" hangingPunct="1">
              <a:lnSpc>
                <a:spcPts val="1338"/>
              </a:lnSpc>
              <a:spcBef>
                <a:spcPct val="0"/>
              </a:spcBef>
            </a:pPr>
            <a:r>
              <a:rPr kumimoji="0" lang="ru-RU" altLang="ru-RU" sz="1200">
                <a:latin typeface="Verdana" panose="020B0604030504040204" pitchFamily="34" charset="0"/>
              </a:rPr>
              <a:t>Ограничения доступа посторонних</a:t>
            </a:r>
            <a:br>
              <a:rPr kumimoji="0" lang="ru-RU" altLang="ru-RU" sz="1200">
                <a:latin typeface="Verdana" panose="020B0604030504040204" pitchFamily="34" charset="0"/>
              </a:rPr>
            </a:br>
            <a:r>
              <a:rPr kumimoji="0" lang="ru-RU" altLang="ru-RU" sz="1200">
                <a:latin typeface="Verdana" panose="020B0604030504040204" pitchFamily="34" charset="0"/>
              </a:rPr>
              <a:t>лиц в зону МЦК</a:t>
            </a:r>
          </a:p>
        </p:txBody>
      </p:sp>
      <p:sp>
        <p:nvSpPr>
          <p:cNvPr id="8200" name="TextBox 5">
            <a:extLst>
              <a:ext uri="{FF2B5EF4-FFF2-40B4-BE49-F238E27FC236}">
                <a16:creationId xmlns:a16="http://schemas.microsoft.com/office/drawing/2014/main" id="{95B1BC8B-C550-48B0-9CD8-F939D6F9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1092200"/>
            <a:ext cx="2649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9CA4B4"/>
                </a:solidFill>
                <a:latin typeface="Verdana" panose="020B0604030504040204" pitchFamily="34" charset="0"/>
              </a:rPr>
              <a:t>Текущая ситуация</a:t>
            </a:r>
          </a:p>
        </p:txBody>
      </p:sp>
      <p:sp>
        <p:nvSpPr>
          <p:cNvPr id="8201" name="TextBox 9">
            <a:extLst>
              <a:ext uri="{FF2B5EF4-FFF2-40B4-BE49-F238E27FC236}">
                <a16:creationId xmlns:a16="http://schemas.microsoft.com/office/drawing/2014/main" id="{58B4DF08-5757-4495-AEC3-8785DB400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5025" y="1090613"/>
            <a:ext cx="2649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9CA4B4"/>
                </a:solidFill>
                <a:latin typeface="Verdana" panose="020B0604030504040204" pitchFamily="34" charset="0"/>
              </a:rPr>
              <a:t>Переход на 3 мин.</a:t>
            </a:r>
          </a:p>
        </p:txBody>
      </p:sp>
      <p:pic>
        <p:nvPicPr>
          <p:cNvPr id="8202" name="Рисунок 7" descr="Группа">
            <a:extLst>
              <a:ext uri="{FF2B5EF4-FFF2-40B4-BE49-F238E27FC236}">
                <a16:creationId xmlns:a16="http://schemas.microsoft.com/office/drawing/2014/main" id="{5143A780-D752-4DE9-9783-C08386DC19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143510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12" descr="Группа">
            <a:extLst>
              <a:ext uri="{FF2B5EF4-FFF2-40B4-BE49-F238E27FC236}">
                <a16:creationId xmlns:a16="http://schemas.microsoft.com/office/drawing/2014/main" id="{05923CF8-A561-407C-BDF3-AC88EBE258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5775" y="1401763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3" descr="Группа">
            <a:extLst>
              <a:ext uri="{FF2B5EF4-FFF2-40B4-BE49-F238E27FC236}">
                <a16:creationId xmlns:a16="http://schemas.microsoft.com/office/drawing/2014/main" id="{4B48368E-70FE-4790-9DB3-041324444B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25" y="1462088"/>
            <a:ext cx="1176338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Box 14">
            <a:extLst>
              <a:ext uri="{FF2B5EF4-FFF2-40B4-BE49-F238E27FC236}">
                <a16:creationId xmlns:a16="http://schemas.microsoft.com/office/drawing/2014/main" id="{C9350B79-E1AE-4F12-BF1F-C9F696B32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1701800"/>
            <a:ext cx="20399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75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3A4956"/>
                </a:solidFill>
                <a:latin typeface="Verdana" panose="020B0604030504040204" pitchFamily="34" charset="0"/>
              </a:rPr>
              <a:t>532</a:t>
            </a:r>
            <a:r>
              <a:rPr kumimoji="0" lang="ru-RU" altLang="ru-RU" sz="1800" b="1">
                <a:solidFill>
                  <a:srgbClr val="3A4956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600" b="1">
                <a:solidFill>
                  <a:srgbClr val="3A4956"/>
                </a:solidFill>
                <a:latin typeface="Verdana" panose="020B0604030504040204" pitchFamily="34" charset="0"/>
              </a:rPr>
              <a:t>Тыс. Чел.</a:t>
            </a:r>
          </a:p>
          <a:p>
            <a:pPr eaLnBrk="1" hangingPunct="1">
              <a:lnSpc>
                <a:spcPts val="1475"/>
              </a:lnSpc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3A4956"/>
                </a:solidFill>
                <a:latin typeface="Verdana" panose="020B0604030504040204" pitchFamily="34" charset="0"/>
              </a:rPr>
              <a:t> в сутки</a:t>
            </a:r>
          </a:p>
        </p:txBody>
      </p:sp>
      <p:sp>
        <p:nvSpPr>
          <p:cNvPr id="8206" name="TextBox 15">
            <a:extLst>
              <a:ext uri="{FF2B5EF4-FFF2-40B4-BE49-F238E27FC236}">
                <a16:creationId xmlns:a16="http://schemas.microsoft.com/office/drawing/2014/main" id="{FF4A556A-04BD-49B1-9295-BEC5172A1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1701800"/>
            <a:ext cx="19891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475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rgbClr val="3A4956"/>
                </a:solidFill>
                <a:latin typeface="Verdana" panose="020B0604030504040204" pitchFamily="34" charset="0"/>
              </a:rPr>
              <a:t>796</a:t>
            </a:r>
            <a:r>
              <a:rPr kumimoji="0" lang="ru-RU" altLang="ru-RU" sz="1800" b="1">
                <a:solidFill>
                  <a:srgbClr val="3A4956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600" b="1">
                <a:solidFill>
                  <a:srgbClr val="3A4956"/>
                </a:solidFill>
                <a:latin typeface="Verdana" panose="020B0604030504040204" pitchFamily="34" charset="0"/>
              </a:rPr>
              <a:t>тыс. чел.</a:t>
            </a:r>
          </a:p>
          <a:p>
            <a:pPr eaLnBrk="1" hangingPunct="1">
              <a:lnSpc>
                <a:spcPts val="1475"/>
              </a:lnSpc>
              <a:spcBef>
                <a:spcPct val="0"/>
              </a:spcBef>
              <a:buFontTx/>
              <a:buNone/>
            </a:pPr>
            <a:r>
              <a:rPr kumimoji="0" lang="ru-RU" altLang="ru-RU" sz="1600" b="1">
                <a:solidFill>
                  <a:srgbClr val="3A4956"/>
                </a:solidFill>
                <a:latin typeface="Verdana" panose="020B0604030504040204" pitchFamily="34" charset="0"/>
              </a:rPr>
              <a:t>в сутки</a:t>
            </a:r>
          </a:p>
        </p:txBody>
      </p:sp>
      <p:sp>
        <p:nvSpPr>
          <p:cNvPr id="8207" name="TextBox 16">
            <a:extLst>
              <a:ext uri="{FF2B5EF4-FFF2-40B4-BE49-F238E27FC236}">
                <a16:creationId xmlns:a16="http://schemas.microsoft.com/office/drawing/2014/main" id="{8C808FCD-9148-49DF-86BE-CE136E3A8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208756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3A4956"/>
                </a:solidFill>
                <a:latin typeface="Verdana" panose="020B0604030504040204" pitchFamily="34" charset="0"/>
              </a:rPr>
              <a:t>Интервал 4 мин.</a:t>
            </a:r>
          </a:p>
        </p:txBody>
      </p:sp>
      <p:sp>
        <p:nvSpPr>
          <p:cNvPr id="8208" name="TextBox 17">
            <a:extLst>
              <a:ext uri="{FF2B5EF4-FFF2-40B4-BE49-F238E27FC236}">
                <a16:creationId xmlns:a16="http://schemas.microsoft.com/office/drawing/2014/main" id="{A878FB5C-1FD4-42C0-865D-32085B7FC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087563"/>
            <a:ext cx="239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rgbClr val="3A4956"/>
                </a:solidFill>
                <a:latin typeface="Verdana" panose="020B0604030504040204" pitchFamily="34" charset="0"/>
              </a:rPr>
              <a:t>Интервал 3 мин.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C475D32-3B40-4730-9BDF-09AA518E3C8F}"/>
              </a:ext>
            </a:extLst>
          </p:cNvPr>
          <p:cNvSpPr/>
          <p:nvPr/>
        </p:nvSpPr>
        <p:spPr>
          <a:xfrm>
            <a:off x="319088" y="2513013"/>
            <a:ext cx="3376612" cy="131762"/>
          </a:xfrm>
          <a:prstGeom prst="rect">
            <a:avLst/>
          </a:prstGeom>
          <a:solidFill>
            <a:srgbClr val="9CA4B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652B888-10DB-4EEA-BCC3-05AAD516B095}"/>
              </a:ext>
            </a:extLst>
          </p:cNvPr>
          <p:cNvSpPr/>
          <p:nvPr/>
        </p:nvSpPr>
        <p:spPr>
          <a:xfrm>
            <a:off x="4295775" y="2492375"/>
            <a:ext cx="3405188" cy="333375"/>
          </a:xfrm>
          <a:prstGeom prst="rect">
            <a:avLst/>
          </a:prstGeom>
          <a:solidFill>
            <a:srgbClr val="9CA4B4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4758F53A-9847-4DB5-BFCC-529AD87D9B3B}"/>
              </a:ext>
            </a:extLst>
          </p:cNvPr>
          <p:cNvSpPr/>
          <p:nvPr/>
        </p:nvSpPr>
        <p:spPr>
          <a:xfrm>
            <a:off x="231775" y="2992438"/>
            <a:ext cx="1508125" cy="392112"/>
          </a:xfrm>
          <a:prstGeom prst="roundRect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542F5AE-BBB9-4585-89EF-809BD6CC6FD2}"/>
              </a:ext>
            </a:extLst>
          </p:cNvPr>
          <p:cNvSpPr/>
          <p:nvPr/>
        </p:nvSpPr>
        <p:spPr>
          <a:xfrm>
            <a:off x="1889125" y="2900363"/>
            <a:ext cx="1908175" cy="531812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36E0D9E-1378-41B8-9F5A-CEB0C7195CE5}"/>
              </a:ext>
            </a:extLst>
          </p:cNvPr>
          <p:cNvSpPr/>
          <p:nvPr/>
        </p:nvSpPr>
        <p:spPr>
          <a:xfrm>
            <a:off x="214313" y="3690938"/>
            <a:ext cx="1941512" cy="938212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17E197D-8B9E-402B-A13F-972D41C498CC}"/>
              </a:ext>
            </a:extLst>
          </p:cNvPr>
          <p:cNvSpPr/>
          <p:nvPr/>
        </p:nvSpPr>
        <p:spPr>
          <a:xfrm>
            <a:off x="2251075" y="3792538"/>
            <a:ext cx="1557338" cy="301625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" name="Прямоугольник с двумя скругленными противолежащими углами 19">
            <a:extLst>
              <a:ext uri="{FF2B5EF4-FFF2-40B4-BE49-F238E27FC236}">
                <a16:creationId xmlns:a16="http://schemas.microsoft.com/office/drawing/2014/main" id="{07F06447-A4C4-480E-AFA4-0A8DD0090619}"/>
              </a:ext>
            </a:extLst>
          </p:cNvPr>
          <p:cNvSpPr/>
          <p:nvPr/>
        </p:nvSpPr>
        <p:spPr>
          <a:xfrm>
            <a:off x="257175" y="4962525"/>
            <a:ext cx="3584575" cy="1668463"/>
          </a:xfrm>
          <a:prstGeom prst="round2DiagRect">
            <a:avLst/>
          </a:prstGeom>
          <a:solidFill>
            <a:srgbClr val="9FBFE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Прямоугольник с двумя скругленными противолежащими углами 28">
            <a:extLst>
              <a:ext uri="{FF2B5EF4-FFF2-40B4-BE49-F238E27FC236}">
                <a16:creationId xmlns:a16="http://schemas.microsoft.com/office/drawing/2014/main" id="{A08CF4EC-9416-4623-8C04-1BC04300B4EE}"/>
              </a:ext>
            </a:extLst>
          </p:cNvPr>
          <p:cNvSpPr/>
          <p:nvPr/>
        </p:nvSpPr>
        <p:spPr>
          <a:xfrm>
            <a:off x="2239963" y="4308475"/>
            <a:ext cx="1557337" cy="560388"/>
          </a:xfrm>
          <a:prstGeom prst="round2DiagRect">
            <a:avLst/>
          </a:prstGeom>
          <a:solidFill>
            <a:srgbClr val="9FBFE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17" name="TextBox 29">
            <a:extLst>
              <a:ext uri="{FF2B5EF4-FFF2-40B4-BE49-F238E27FC236}">
                <a16:creationId xmlns:a16="http://schemas.microsoft.com/office/drawing/2014/main" id="{C3782CEB-84B9-455A-A1AF-CCC65B352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2987675"/>
            <a:ext cx="1023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7 вагонов 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в составе</a:t>
            </a:r>
          </a:p>
        </p:txBody>
      </p:sp>
      <p:sp>
        <p:nvSpPr>
          <p:cNvPr id="8218" name="TextBox 30">
            <a:extLst>
              <a:ext uri="{FF2B5EF4-FFF2-40B4-BE49-F238E27FC236}">
                <a16:creationId xmlns:a16="http://schemas.microsoft.com/office/drawing/2014/main" id="{1776C376-4292-4CC4-B6AA-631AA417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2965450"/>
            <a:ext cx="1798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Интервалы 4/8 мин.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5 вагонов в составе</a:t>
            </a:r>
          </a:p>
        </p:txBody>
      </p:sp>
      <p:sp>
        <p:nvSpPr>
          <p:cNvPr id="8219" name="TextBox 31">
            <a:extLst>
              <a:ext uri="{FF2B5EF4-FFF2-40B4-BE49-F238E27FC236}">
                <a16:creationId xmlns:a16="http://schemas.microsoft.com/office/drawing/2014/main" id="{F62045B5-FA00-4EBD-A7E8-81B22C91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833813"/>
            <a:ext cx="19399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84 мин. на круг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Нетактовое движение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в непиковое время</a:t>
            </a:r>
          </a:p>
        </p:txBody>
      </p:sp>
      <p:sp>
        <p:nvSpPr>
          <p:cNvPr id="8220" name="TextBox 32">
            <a:extLst>
              <a:ext uri="{FF2B5EF4-FFF2-40B4-BE49-F238E27FC236}">
                <a16:creationId xmlns:a16="http://schemas.microsoft.com/office/drawing/2014/main" id="{2E0B61FD-62F0-41DC-92C3-51A668BB9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3829050"/>
            <a:ext cx="15573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88 мин. на круг</a:t>
            </a:r>
          </a:p>
        </p:txBody>
      </p:sp>
      <p:sp>
        <p:nvSpPr>
          <p:cNvPr id="8221" name="TextBox 33">
            <a:extLst>
              <a:ext uri="{FF2B5EF4-FFF2-40B4-BE49-F238E27FC236}">
                <a16:creationId xmlns:a16="http://schemas.microsoft.com/office/drawing/2014/main" id="{D4D495FC-B737-46EF-AA82-EE3647EF8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383088"/>
            <a:ext cx="16843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По действующему 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графику</a:t>
            </a:r>
          </a:p>
        </p:txBody>
      </p:sp>
      <p:sp>
        <p:nvSpPr>
          <p:cNvPr id="8222" name="TextBox 34">
            <a:extLst>
              <a:ext uri="{FF2B5EF4-FFF2-40B4-BE49-F238E27FC236}">
                <a16:creationId xmlns:a16="http://schemas.microsoft.com/office/drawing/2014/main" id="{E9852A1C-8CD4-4EB4-89A1-CB328A54F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5026025"/>
            <a:ext cx="2967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Пересмотр действующего графика</a:t>
            </a:r>
          </a:p>
        </p:txBody>
      </p:sp>
      <p:sp>
        <p:nvSpPr>
          <p:cNvPr id="8223" name="TextBox 35">
            <a:extLst>
              <a:ext uri="{FF2B5EF4-FFF2-40B4-BE49-F238E27FC236}">
                <a16:creationId xmlns:a16="http://schemas.microsoft.com/office/drawing/2014/main" id="{7998DE98-9504-479D-AE0E-92360D49C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5329238"/>
            <a:ext cx="345916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Необходимость сокращения времени посадки/высадки на 1 мин. 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и сокращение времени проследования перегонов на 3 мин.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endParaRPr kumimoji="0" lang="ru-RU" altLang="ru-RU" sz="1200">
              <a:solidFill>
                <a:srgbClr val="3A4956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Сокращение 2-х поездов на график движения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DAC24A15-5452-4CA6-9594-D86CA40BE75A}"/>
              </a:ext>
            </a:extLst>
          </p:cNvPr>
          <p:cNvSpPr/>
          <p:nvPr/>
        </p:nvSpPr>
        <p:spPr>
          <a:xfrm>
            <a:off x="5975350" y="2951163"/>
            <a:ext cx="1908175" cy="469900"/>
          </a:xfrm>
          <a:prstGeom prst="roundRect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771ADEB6-B3EB-448C-8B03-CEAD8B3C362A}"/>
              </a:ext>
            </a:extLst>
          </p:cNvPr>
          <p:cNvSpPr/>
          <p:nvPr/>
        </p:nvSpPr>
        <p:spPr>
          <a:xfrm>
            <a:off x="5037138" y="4700588"/>
            <a:ext cx="2230437" cy="506412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4E840D0B-8E20-41C0-A3A5-0D57FF1992AD}"/>
              </a:ext>
            </a:extLst>
          </p:cNvPr>
          <p:cNvSpPr/>
          <p:nvPr/>
        </p:nvSpPr>
        <p:spPr>
          <a:xfrm>
            <a:off x="4292600" y="5962650"/>
            <a:ext cx="2106613" cy="508000"/>
          </a:xfrm>
          <a:prstGeom prst="roundRect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227" name="TextBox 42">
            <a:extLst>
              <a:ext uri="{FF2B5EF4-FFF2-40B4-BE49-F238E27FC236}">
                <a16:creationId xmlns:a16="http://schemas.microsoft.com/office/drawing/2014/main" id="{7A582733-EEA1-42CB-923A-35BCBD0A9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2997200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Интервалы 3/9 мин.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5 вагонов в составе</a:t>
            </a: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A6154045-F72F-4EE2-9694-844F7E1B8A3C}"/>
              </a:ext>
            </a:extLst>
          </p:cNvPr>
          <p:cNvSpPr/>
          <p:nvPr/>
        </p:nvSpPr>
        <p:spPr>
          <a:xfrm>
            <a:off x="5005388" y="3519488"/>
            <a:ext cx="1939925" cy="471487"/>
          </a:xfrm>
          <a:prstGeom prst="roundRect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29" name="TextBox 44">
            <a:extLst>
              <a:ext uri="{FF2B5EF4-FFF2-40B4-BE49-F238E27FC236}">
                <a16:creationId xmlns:a16="http://schemas.microsoft.com/office/drawing/2014/main" id="{9C42C24B-C819-4141-9D21-D991AE684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544888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Интервалы 3/6 мин.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7 вагонов в составе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FD463E48-3D35-4446-8537-09CF7AC3ADF2}"/>
              </a:ext>
            </a:extLst>
          </p:cNvPr>
          <p:cNvSpPr/>
          <p:nvPr/>
        </p:nvSpPr>
        <p:spPr>
          <a:xfrm>
            <a:off x="4265613" y="4065588"/>
            <a:ext cx="1939925" cy="469900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31" name="TextBox 46">
            <a:extLst>
              <a:ext uri="{FF2B5EF4-FFF2-40B4-BE49-F238E27FC236}">
                <a16:creationId xmlns:a16="http://schemas.microsoft.com/office/drawing/2014/main" id="{868E32A5-35F3-4393-8146-28E0E7692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2288" y="4092575"/>
            <a:ext cx="180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Интервалы 3/6 мин.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5 вагонов в составе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7AB9C4A-8907-4231-BA02-9658CA7F1CD1}"/>
              </a:ext>
            </a:extLst>
          </p:cNvPr>
          <p:cNvSpPr/>
          <p:nvPr/>
        </p:nvSpPr>
        <p:spPr>
          <a:xfrm>
            <a:off x="4767263" y="5322888"/>
            <a:ext cx="2508250" cy="506412"/>
          </a:xfrm>
          <a:prstGeom prst="roundRect">
            <a:avLst/>
          </a:prstGeom>
          <a:solidFill>
            <a:srgbClr val="70A345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33" name="TextBox 48">
            <a:extLst>
              <a:ext uri="{FF2B5EF4-FFF2-40B4-BE49-F238E27FC236}">
                <a16:creationId xmlns:a16="http://schemas.microsoft.com/office/drawing/2014/main" id="{12152B26-8C89-463A-8D2A-DBFCE926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5075" y="4752975"/>
            <a:ext cx="223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90 мин. на круг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фактические стоянки</a:t>
            </a:r>
          </a:p>
        </p:txBody>
      </p:sp>
      <p:sp>
        <p:nvSpPr>
          <p:cNvPr id="8234" name="TextBox 49">
            <a:extLst>
              <a:ext uri="{FF2B5EF4-FFF2-40B4-BE49-F238E27FC236}">
                <a16:creationId xmlns:a16="http://schemas.microsoft.com/office/drawing/2014/main" id="{D2BE260C-F990-4D9C-B1C4-CA1717454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700" y="5357813"/>
            <a:ext cx="223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84 мин. на круг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нормативные стоянки</a:t>
            </a:r>
          </a:p>
        </p:txBody>
      </p:sp>
      <p:sp>
        <p:nvSpPr>
          <p:cNvPr id="8235" name="TextBox 50">
            <a:extLst>
              <a:ext uri="{FF2B5EF4-FFF2-40B4-BE49-F238E27FC236}">
                <a16:creationId xmlns:a16="http://schemas.microsoft.com/office/drawing/2014/main" id="{84DDD1D2-8EC0-49B3-AF89-04662DBC8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0" y="6016625"/>
            <a:ext cx="2230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84 мин. на круг</a:t>
            </a:r>
          </a:p>
          <a:p>
            <a:pPr algn="ct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Фактические стоянки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3D45B46A-EB7E-4659-A163-7E3B9589BCC9}"/>
              </a:ext>
            </a:extLst>
          </p:cNvPr>
          <p:cNvCxnSpPr>
            <a:cxnSpLocks/>
          </p:cNvCxnSpPr>
          <p:nvPr/>
        </p:nvCxnSpPr>
        <p:spPr>
          <a:xfrm>
            <a:off x="1204913" y="2657475"/>
            <a:ext cx="0" cy="330200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6B6FAE4-07D8-4D13-ABBE-E8E7BA8F7A3C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2843213" y="2660650"/>
            <a:ext cx="0" cy="239713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7A4C5F97-C322-452D-B2FD-8402F3EDF428}"/>
              </a:ext>
            </a:extLst>
          </p:cNvPr>
          <p:cNvCxnSpPr>
            <a:cxnSpLocks/>
          </p:cNvCxnSpPr>
          <p:nvPr/>
        </p:nvCxnSpPr>
        <p:spPr>
          <a:xfrm>
            <a:off x="2014538" y="3429000"/>
            <a:ext cx="0" cy="268288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7BA9F3D7-6CD1-458A-A45E-FBA4F641A140}"/>
              </a:ext>
            </a:extLst>
          </p:cNvPr>
          <p:cNvCxnSpPr>
            <a:cxnSpLocks/>
          </p:cNvCxnSpPr>
          <p:nvPr/>
        </p:nvCxnSpPr>
        <p:spPr>
          <a:xfrm>
            <a:off x="2847975" y="3429000"/>
            <a:ext cx="0" cy="358775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98862B2D-427B-4D61-848E-6F32F85EC60D}"/>
              </a:ext>
            </a:extLst>
          </p:cNvPr>
          <p:cNvCxnSpPr>
            <a:cxnSpLocks/>
          </p:cNvCxnSpPr>
          <p:nvPr/>
        </p:nvCxnSpPr>
        <p:spPr>
          <a:xfrm>
            <a:off x="2847975" y="4110038"/>
            <a:ext cx="0" cy="198437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5DAAAF72-7BAA-4099-93BC-67AFF36A779B}"/>
              </a:ext>
            </a:extLst>
          </p:cNvPr>
          <p:cNvCxnSpPr>
            <a:cxnSpLocks/>
          </p:cNvCxnSpPr>
          <p:nvPr/>
        </p:nvCxnSpPr>
        <p:spPr>
          <a:xfrm>
            <a:off x="2008188" y="4630738"/>
            <a:ext cx="0" cy="328612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0A91D12C-F547-47E0-BED7-24283A12B52E}"/>
              </a:ext>
            </a:extLst>
          </p:cNvPr>
          <p:cNvCxnSpPr>
            <a:cxnSpLocks/>
          </p:cNvCxnSpPr>
          <p:nvPr/>
        </p:nvCxnSpPr>
        <p:spPr>
          <a:xfrm>
            <a:off x="4530725" y="2838450"/>
            <a:ext cx="0" cy="1227138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4BADE87D-D98B-434D-B484-AA32356436E4}"/>
              </a:ext>
            </a:extLst>
          </p:cNvPr>
          <p:cNvCxnSpPr>
            <a:cxnSpLocks/>
          </p:cNvCxnSpPr>
          <p:nvPr/>
        </p:nvCxnSpPr>
        <p:spPr>
          <a:xfrm>
            <a:off x="5211763" y="2838450"/>
            <a:ext cx="0" cy="681038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267573FB-CC11-4380-8D4F-FB8B63428D52}"/>
              </a:ext>
            </a:extLst>
          </p:cNvPr>
          <p:cNvCxnSpPr>
            <a:cxnSpLocks/>
          </p:cNvCxnSpPr>
          <p:nvPr/>
        </p:nvCxnSpPr>
        <p:spPr>
          <a:xfrm>
            <a:off x="6170613" y="2832100"/>
            <a:ext cx="0" cy="112713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A96F0504-B2BD-4C82-956B-F0FCCAC97249}"/>
              </a:ext>
            </a:extLst>
          </p:cNvPr>
          <p:cNvCxnSpPr>
            <a:cxnSpLocks/>
          </p:cNvCxnSpPr>
          <p:nvPr/>
        </p:nvCxnSpPr>
        <p:spPr>
          <a:xfrm>
            <a:off x="4533900" y="4535488"/>
            <a:ext cx="0" cy="1427162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C20138FC-AFE8-4FAB-8858-B3B855C88652}"/>
              </a:ext>
            </a:extLst>
          </p:cNvPr>
          <p:cNvCxnSpPr>
            <a:cxnSpLocks/>
          </p:cNvCxnSpPr>
          <p:nvPr/>
        </p:nvCxnSpPr>
        <p:spPr>
          <a:xfrm>
            <a:off x="5211763" y="4529138"/>
            <a:ext cx="0" cy="171450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A29E6C1-7B29-425F-89D1-26FA9FD51CE1}"/>
              </a:ext>
            </a:extLst>
          </p:cNvPr>
          <p:cNvCxnSpPr>
            <a:cxnSpLocks/>
          </p:cNvCxnSpPr>
          <p:nvPr/>
        </p:nvCxnSpPr>
        <p:spPr>
          <a:xfrm>
            <a:off x="4887913" y="4535488"/>
            <a:ext cx="0" cy="787400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C8743E14-8D0E-4CC6-A63A-067BED551F07}"/>
              </a:ext>
            </a:extLst>
          </p:cNvPr>
          <p:cNvCxnSpPr>
            <a:cxnSpLocks/>
          </p:cNvCxnSpPr>
          <p:nvPr/>
        </p:nvCxnSpPr>
        <p:spPr>
          <a:xfrm>
            <a:off x="7275513" y="5557838"/>
            <a:ext cx="854075" cy="0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EB5E445D-81EB-4172-B54E-1CABCA4525ED}"/>
              </a:ext>
            </a:extLst>
          </p:cNvPr>
          <p:cNvCxnSpPr>
            <a:cxnSpLocks/>
          </p:cNvCxnSpPr>
          <p:nvPr/>
        </p:nvCxnSpPr>
        <p:spPr>
          <a:xfrm>
            <a:off x="7275513" y="4929188"/>
            <a:ext cx="854075" cy="0"/>
          </a:xfrm>
          <a:prstGeom prst="line">
            <a:avLst/>
          </a:prstGeom>
          <a:ln w="12700">
            <a:solidFill>
              <a:srgbClr val="9CA4B4">
                <a:alpha val="54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Нашивка 7181">
            <a:extLst>
              <a:ext uri="{FF2B5EF4-FFF2-40B4-BE49-F238E27FC236}">
                <a16:creationId xmlns:a16="http://schemas.microsoft.com/office/drawing/2014/main" id="{0377D154-E706-4B73-AB21-C1350F725E02}"/>
              </a:ext>
            </a:extLst>
          </p:cNvPr>
          <p:cNvSpPr/>
          <p:nvPr/>
        </p:nvSpPr>
        <p:spPr>
          <a:xfrm>
            <a:off x="7604125" y="4775200"/>
            <a:ext cx="477838" cy="963613"/>
          </a:xfrm>
          <a:prstGeom prst="chevron">
            <a:avLst/>
          </a:prstGeom>
          <a:solidFill>
            <a:srgbClr val="D9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3" name="Нашивка 92">
            <a:extLst>
              <a:ext uri="{FF2B5EF4-FFF2-40B4-BE49-F238E27FC236}">
                <a16:creationId xmlns:a16="http://schemas.microsoft.com/office/drawing/2014/main" id="{3ECDA25A-E43D-48F0-A4A5-6180C60C58EE}"/>
              </a:ext>
            </a:extLst>
          </p:cNvPr>
          <p:cNvSpPr/>
          <p:nvPr/>
        </p:nvSpPr>
        <p:spPr>
          <a:xfrm>
            <a:off x="7510463" y="4976813"/>
            <a:ext cx="271462" cy="546100"/>
          </a:xfrm>
          <a:prstGeom prst="chevron">
            <a:avLst/>
          </a:prstGeom>
          <a:solidFill>
            <a:srgbClr val="D9D9DA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252" name="TextBox 62">
            <a:extLst>
              <a:ext uri="{FF2B5EF4-FFF2-40B4-BE49-F238E27FC236}">
                <a16:creationId xmlns:a16="http://schemas.microsoft.com/office/drawing/2014/main" id="{CB24FCCE-4FC9-45D7-86FE-96F13810A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0" y="6483350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C6960F77-ECDE-4C05-AF8A-0B588F5004AE}"/>
              </a:ext>
            </a:extLst>
          </p:cNvPr>
          <p:cNvSpPr/>
          <p:nvPr/>
        </p:nvSpPr>
        <p:spPr>
          <a:xfrm>
            <a:off x="8012113" y="925513"/>
            <a:ext cx="4203700" cy="5930900"/>
          </a:xfrm>
          <a:prstGeom prst="rect">
            <a:avLst/>
          </a:prstGeom>
          <a:solidFill>
            <a:srgbClr val="EC332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223691F-A224-46A7-8012-2D5C6139BE7E}"/>
              </a:ext>
            </a:extLst>
          </p:cNvPr>
          <p:cNvSpPr/>
          <p:nvPr/>
        </p:nvSpPr>
        <p:spPr>
          <a:xfrm>
            <a:off x="0" y="906463"/>
            <a:ext cx="3819525" cy="5959475"/>
          </a:xfrm>
          <a:prstGeom prst="rect">
            <a:avLst/>
          </a:prstGeom>
          <a:solidFill>
            <a:srgbClr val="70A345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307C5909-75F1-4723-BBFA-CC2976A4BDBF}"/>
              </a:ext>
            </a:extLst>
          </p:cNvPr>
          <p:cNvCxnSpPr>
            <a:cxnSpLocks/>
          </p:cNvCxnSpPr>
          <p:nvPr/>
        </p:nvCxnSpPr>
        <p:spPr>
          <a:xfrm>
            <a:off x="184150" y="2335213"/>
            <a:ext cx="11547475" cy="0"/>
          </a:xfrm>
          <a:prstGeom prst="line">
            <a:avLst/>
          </a:prstGeom>
          <a:ln w="15875">
            <a:solidFill>
              <a:srgbClr val="9CA4B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B5748A15-26D5-4FF8-ACEE-AE7BF463A566}"/>
              </a:ext>
            </a:extLst>
          </p:cNvPr>
          <p:cNvCxnSpPr>
            <a:cxnSpLocks/>
          </p:cNvCxnSpPr>
          <p:nvPr/>
        </p:nvCxnSpPr>
        <p:spPr>
          <a:xfrm>
            <a:off x="184150" y="3346450"/>
            <a:ext cx="11547475" cy="0"/>
          </a:xfrm>
          <a:prstGeom prst="line">
            <a:avLst/>
          </a:prstGeom>
          <a:ln w="15875">
            <a:solidFill>
              <a:srgbClr val="9CA4B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0ABA42AB-402E-44AC-A810-91CA62BC8EB8}"/>
              </a:ext>
            </a:extLst>
          </p:cNvPr>
          <p:cNvCxnSpPr>
            <a:cxnSpLocks/>
          </p:cNvCxnSpPr>
          <p:nvPr/>
        </p:nvCxnSpPr>
        <p:spPr>
          <a:xfrm>
            <a:off x="184150" y="4298950"/>
            <a:ext cx="11547475" cy="0"/>
          </a:xfrm>
          <a:prstGeom prst="line">
            <a:avLst/>
          </a:prstGeom>
          <a:ln w="15875">
            <a:solidFill>
              <a:srgbClr val="9CA4B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30739BA9-932B-4F73-BB12-A292CACF9B0C}"/>
              </a:ext>
            </a:extLst>
          </p:cNvPr>
          <p:cNvCxnSpPr>
            <a:cxnSpLocks/>
          </p:cNvCxnSpPr>
          <p:nvPr/>
        </p:nvCxnSpPr>
        <p:spPr>
          <a:xfrm>
            <a:off x="184150" y="5229225"/>
            <a:ext cx="11547475" cy="0"/>
          </a:xfrm>
          <a:prstGeom prst="line">
            <a:avLst/>
          </a:prstGeom>
          <a:ln w="15875">
            <a:solidFill>
              <a:srgbClr val="9CA4B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Параллелограмм 178">
            <a:extLst>
              <a:ext uri="{FF2B5EF4-FFF2-40B4-BE49-F238E27FC236}">
                <a16:creationId xmlns:a16="http://schemas.microsoft.com/office/drawing/2014/main" id="{9937BF5A-289A-4E99-A169-B9F1F8184D1C}"/>
              </a:ext>
            </a:extLst>
          </p:cNvPr>
          <p:cNvSpPr/>
          <p:nvPr/>
        </p:nvSpPr>
        <p:spPr>
          <a:xfrm>
            <a:off x="1074738" y="144463"/>
            <a:ext cx="10850562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5" name="Прямоугольник 18">
            <a:extLst>
              <a:ext uri="{FF2B5EF4-FFF2-40B4-BE49-F238E27FC236}">
                <a16:creationId xmlns:a16="http://schemas.microsoft.com/office/drawing/2014/main" id="{EE52B122-957D-46BB-A04A-49E02D3D1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71450"/>
            <a:ext cx="108108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475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СОПОСТАВЛЕНИЕ РАЗЛИЧНЫХ СЦЕНАРИЕВ ОРГАНИЗАЦИИ ДВИЖЕНИЯ НА МЦК С ТРЕХМИНУТНЫМ ИНТЕРВАЛОМ ПОПУТНОГО СЛЕДОВАНИЯ В «ЧАСЫ ПИК</a:t>
            </a:r>
            <a:r>
              <a:rPr kumimoji="0" lang="en-US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»</a:t>
            </a:r>
            <a:endParaRPr kumimoji="0" lang="ru-RU" altLang="ru-RU" sz="1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9226" name="TextBox 24">
            <a:extLst>
              <a:ext uri="{FF2B5EF4-FFF2-40B4-BE49-F238E27FC236}">
                <a16:creationId xmlns:a16="http://schemas.microsoft.com/office/drawing/2014/main" id="{5CD4D2ED-85CE-4319-AF79-95A8B3F68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863" y="823913"/>
            <a:ext cx="1350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6000" b="1">
                <a:solidFill>
                  <a:srgbClr val="3A4956"/>
                </a:solidFill>
                <a:latin typeface="Verdana" panose="020B0604030504040204" pitchFamily="34" charset="0"/>
              </a:rPr>
              <a:t>3</a:t>
            </a:r>
            <a:r>
              <a:rPr kumimoji="0" lang="ru-RU" altLang="ru-RU" sz="1800">
                <a:latin typeface="Verdana" panose="020B0604030504040204" pitchFamily="34" charset="0"/>
              </a:rPr>
              <a:t> </a:t>
            </a:r>
            <a:r>
              <a:rPr kumimoji="0" lang="ru-RU" altLang="ru-RU" sz="1800">
                <a:solidFill>
                  <a:srgbClr val="3A4956"/>
                </a:solidFill>
                <a:latin typeface="Verdana" panose="020B0604030504040204" pitchFamily="34" charset="0"/>
              </a:rPr>
              <a:t>мин.</a:t>
            </a:r>
          </a:p>
        </p:txBody>
      </p:sp>
      <p:sp>
        <p:nvSpPr>
          <p:cNvPr id="9227" name="TextBox 49">
            <a:extLst>
              <a:ext uri="{FF2B5EF4-FFF2-40B4-BE49-F238E27FC236}">
                <a16:creationId xmlns:a16="http://schemas.microsoft.com/office/drawing/2014/main" id="{A1169C0E-AC80-4D3A-9D28-E339F89DF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650" y="1211263"/>
            <a:ext cx="1533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600" b="1">
                <a:solidFill>
                  <a:srgbClr val="56873A"/>
                </a:solidFill>
                <a:latin typeface="Verdana" panose="020B0604030504040204" pitchFamily="34" charset="0"/>
              </a:rPr>
              <a:t>5</a:t>
            </a:r>
            <a:r>
              <a:rPr kumimoji="0" lang="ru-RU" altLang="ru-RU" sz="1600">
                <a:solidFill>
                  <a:srgbClr val="56873A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800">
                <a:solidFill>
                  <a:srgbClr val="56873A"/>
                </a:solidFill>
                <a:latin typeface="Verdana" panose="020B0604030504040204" pitchFamily="34" charset="0"/>
              </a:rPr>
              <a:t>вагонов</a:t>
            </a:r>
          </a:p>
        </p:txBody>
      </p:sp>
      <p:sp>
        <p:nvSpPr>
          <p:cNvPr id="9228" name="TextBox 50">
            <a:extLst>
              <a:ext uri="{FF2B5EF4-FFF2-40B4-BE49-F238E27FC236}">
                <a16:creationId xmlns:a16="http://schemas.microsoft.com/office/drawing/2014/main" id="{7364D583-B66D-49EE-B8E7-2408066B3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788" y="1211263"/>
            <a:ext cx="14620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3600" b="1">
                <a:solidFill>
                  <a:srgbClr val="3B3838"/>
                </a:solidFill>
                <a:latin typeface="Verdana" panose="020B0604030504040204" pitchFamily="34" charset="0"/>
              </a:rPr>
              <a:t>7</a:t>
            </a:r>
            <a:r>
              <a:rPr kumimoji="0" lang="ru-RU" altLang="ru-RU" sz="1800">
                <a:solidFill>
                  <a:srgbClr val="3B3838"/>
                </a:solidFill>
                <a:latin typeface="Verdana" panose="020B0604030504040204" pitchFamily="34" charset="0"/>
              </a:rPr>
              <a:t>вагонов</a:t>
            </a:r>
          </a:p>
        </p:txBody>
      </p:sp>
      <p:pic>
        <p:nvPicPr>
          <p:cNvPr id="9229" name="Рисунок 28" descr="Секундомер">
            <a:extLst>
              <a:ext uri="{FF2B5EF4-FFF2-40B4-BE49-F238E27FC236}">
                <a16:creationId xmlns:a16="http://schemas.microsoft.com/office/drawing/2014/main" id="{A4F7811F-440E-47D6-9C20-DA1C78D116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6163" y="1035050"/>
            <a:ext cx="70485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Группа 5">
            <a:extLst>
              <a:ext uri="{FF2B5EF4-FFF2-40B4-BE49-F238E27FC236}">
                <a16:creationId xmlns:a16="http://schemas.microsoft.com/office/drawing/2014/main" id="{01897663-9A1D-4BF6-9E5B-7ED923C88AAE}"/>
              </a:ext>
            </a:extLst>
          </p:cNvPr>
          <p:cNvGrpSpPr>
            <a:grpSpLocks/>
          </p:cNvGrpSpPr>
          <p:nvPr/>
        </p:nvGrpSpPr>
        <p:grpSpPr bwMode="auto">
          <a:xfrm>
            <a:off x="3494088" y="2917825"/>
            <a:ext cx="595312" cy="3654425"/>
            <a:chOff x="3493724" y="2918554"/>
            <a:chExt cx="595745" cy="3653959"/>
          </a:xfrm>
        </p:grpSpPr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69D6EF2-6D11-4ED2-B616-B568118A0356}"/>
                </a:ext>
              </a:extLst>
            </p:cNvPr>
            <p:cNvCxnSpPr/>
            <p:nvPr/>
          </p:nvCxnSpPr>
          <p:spPr>
            <a:xfrm>
              <a:off x="3792391" y="2918554"/>
              <a:ext cx="0" cy="158730"/>
            </a:xfrm>
            <a:prstGeom prst="line">
              <a:avLst/>
            </a:prstGeom>
            <a:ln w="28575">
              <a:solidFill>
                <a:srgbClr val="9CA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B5212094-680C-43EE-B03B-DC2EE1C9A6B2}"/>
                </a:ext>
              </a:extLst>
            </p:cNvPr>
            <p:cNvSpPr/>
            <p:nvPr/>
          </p:nvSpPr>
          <p:spPr>
            <a:xfrm>
              <a:off x="3493724" y="3324902"/>
              <a:ext cx="595745" cy="65079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5D9245C5-3FD9-423E-AE3E-96D709357112}"/>
                </a:ext>
              </a:extLst>
            </p:cNvPr>
            <p:cNvSpPr/>
            <p:nvPr/>
          </p:nvSpPr>
          <p:spPr>
            <a:xfrm>
              <a:off x="3493724" y="3977282"/>
              <a:ext cx="595745" cy="652379"/>
            </a:xfrm>
            <a:prstGeom prst="rect">
              <a:avLst/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D873CA5C-4492-4825-AEDC-4C8C00DC605B}"/>
                </a:ext>
              </a:extLst>
            </p:cNvPr>
            <p:cNvSpPr/>
            <p:nvPr/>
          </p:nvSpPr>
          <p:spPr>
            <a:xfrm>
              <a:off x="3493724" y="4624899"/>
              <a:ext cx="595745" cy="652379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E3D800AF-D61C-41AD-AD07-7239168A4F13}"/>
                </a:ext>
              </a:extLst>
            </p:cNvPr>
            <p:cNvSpPr/>
            <p:nvPr/>
          </p:nvSpPr>
          <p:spPr>
            <a:xfrm>
              <a:off x="3493724" y="5269342"/>
              <a:ext cx="595745" cy="650792"/>
            </a:xfrm>
            <a:prstGeom prst="rect">
              <a:avLst/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3374E93B-6214-402D-B397-0C42DA6A2CBC}"/>
                </a:ext>
              </a:extLst>
            </p:cNvPr>
            <p:cNvSpPr/>
            <p:nvPr/>
          </p:nvSpPr>
          <p:spPr>
            <a:xfrm>
              <a:off x="3493724" y="5921721"/>
              <a:ext cx="595745" cy="65079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5" name="Прямоугольник с двумя скругленными соседними углами 4">
              <a:extLst>
                <a:ext uri="{FF2B5EF4-FFF2-40B4-BE49-F238E27FC236}">
                  <a16:creationId xmlns:a16="http://schemas.microsoft.com/office/drawing/2014/main" id="{48DCF4A1-90DC-40F0-B65F-94B40D1926A6}"/>
                </a:ext>
              </a:extLst>
            </p:cNvPr>
            <p:cNvSpPr/>
            <p:nvPr/>
          </p:nvSpPr>
          <p:spPr>
            <a:xfrm>
              <a:off x="3493724" y="2962998"/>
              <a:ext cx="595745" cy="360317"/>
            </a:xfrm>
            <a:prstGeom prst="round2SameRect">
              <a:avLst>
                <a:gd name="adj1" fmla="val 44251"/>
                <a:gd name="adj2" fmla="val 0"/>
              </a:avLst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8" name="Сохраненные данные 7">
              <a:extLst>
                <a:ext uri="{FF2B5EF4-FFF2-40B4-BE49-F238E27FC236}">
                  <a16:creationId xmlns:a16="http://schemas.microsoft.com/office/drawing/2014/main" id="{5FB40A98-2383-40D8-83A5-0E8EA2265EB0}"/>
                </a:ext>
              </a:extLst>
            </p:cNvPr>
            <p:cNvSpPr/>
            <p:nvPr/>
          </p:nvSpPr>
          <p:spPr>
            <a:xfrm rot="5400000">
              <a:off x="3717793" y="2921537"/>
              <a:ext cx="158730" cy="448001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" name="Диагональная полоса 8">
              <a:extLst>
                <a:ext uri="{FF2B5EF4-FFF2-40B4-BE49-F238E27FC236}">
                  <a16:creationId xmlns:a16="http://schemas.microsoft.com/office/drawing/2014/main" id="{BE16E18C-8D66-426A-BD24-C2174FA9B9B1}"/>
                </a:ext>
              </a:extLst>
            </p:cNvPr>
            <p:cNvSpPr/>
            <p:nvPr/>
          </p:nvSpPr>
          <p:spPr>
            <a:xfrm>
              <a:off x="3568390" y="3012205"/>
              <a:ext cx="87377" cy="65079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Диагональная полоса 18">
              <a:extLst>
                <a:ext uri="{FF2B5EF4-FFF2-40B4-BE49-F238E27FC236}">
                  <a16:creationId xmlns:a16="http://schemas.microsoft.com/office/drawing/2014/main" id="{70C0FDB7-A3EA-4670-A9E8-9F985AFA4368}"/>
                </a:ext>
              </a:extLst>
            </p:cNvPr>
            <p:cNvSpPr/>
            <p:nvPr/>
          </p:nvSpPr>
          <p:spPr>
            <a:xfrm flipH="1">
              <a:off x="3943313" y="3012205"/>
              <a:ext cx="87377" cy="65079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D6910541-9A12-4348-8C1C-6DB30999D4BC}"/>
                </a:ext>
              </a:extLst>
            </p:cNvPr>
            <p:cNvCxnSpPr>
              <a:cxnSpLocks/>
            </p:cNvCxnSpPr>
            <p:nvPr/>
          </p:nvCxnSpPr>
          <p:spPr>
            <a:xfrm>
              <a:off x="3747909" y="2928078"/>
              <a:ext cx="98497" cy="0"/>
            </a:xfrm>
            <a:prstGeom prst="line">
              <a:avLst/>
            </a:prstGeom>
            <a:ln w="28575">
              <a:solidFill>
                <a:srgbClr val="9CA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21E90C6F-2A03-4F22-947A-2CD32372C103}"/>
                </a:ext>
              </a:extLst>
            </p:cNvPr>
            <p:cNvSpPr/>
            <p:nvPr/>
          </p:nvSpPr>
          <p:spPr>
            <a:xfrm>
              <a:off x="3568390" y="3383633"/>
              <a:ext cx="452767" cy="509522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DB18A43-8CD4-48AC-8000-5F882E9231F2}"/>
                </a:ext>
              </a:extLst>
            </p:cNvPr>
            <p:cNvSpPr/>
            <p:nvPr/>
          </p:nvSpPr>
          <p:spPr>
            <a:xfrm>
              <a:off x="3568390" y="4686803"/>
              <a:ext cx="452767" cy="509523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EB1EEF7-4A5D-4D70-BB9D-F56F6286A90E}"/>
                </a:ext>
              </a:extLst>
            </p:cNvPr>
            <p:cNvSpPr/>
            <p:nvPr/>
          </p:nvSpPr>
          <p:spPr>
            <a:xfrm>
              <a:off x="3568390" y="5991562"/>
              <a:ext cx="452767" cy="509523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9231" name="TextBox 69">
            <a:extLst>
              <a:ext uri="{FF2B5EF4-FFF2-40B4-BE49-F238E27FC236}">
                <a16:creationId xmlns:a16="http://schemas.microsoft.com/office/drawing/2014/main" id="{CCD51E1D-5D67-4F45-8245-229DF63CE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493963"/>
            <a:ext cx="2505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Требуется дополнительно</a:t>
            </a:r>
            <a:b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подключить один путь</a:t>
            </a:r>
          </a:p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на ст. Андроновка</a:t>
            </a:r>
          </a:p>
        </p:txBody>
      </p:sp>
      <p:sp>
        <p:nvSpPr>
          <p:cNvPr id="9232" name="TextBox 70">
            <a:extLst>
              <a:ext uri="{FF2B5EF4-FFF2-40B4-BE49-F238E27FC236}">
                <a16:creationId xmlns:a16="http://schemas.microsoft.com/office/drawing/2014/main" id="{C0209C15-6C35-4224-9330-2860B5CE7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3478213"/>
            <a:ext cx="23891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В депо «Подмосковная»</a:t>
            </a:r>
            <a:b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с учетом реализации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en-US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II</a:t>
            </a: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 этапа развития депо</a:t>
            </a:r>
          </a:p>
        </p:txBody>
      </p:sp>
      <p:sp>
        <p:nvSpPr>
          <p:cNvPr id="9233" name="TextBox 71">
            <a:extLst>
              <a:ext uri="{FF2B5EF4-FFF2-40B4-BE49-F238E27FC236}">
                <a16:creationId xmlns:a16="http://schemas.microsoft.com/office/drawing/2014/main" id="{F5C8919B-9BED-4BF2-9736-BEF5D872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608513"/>
            <a:ext cx="1239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Не требуется</a:t>
            </a:r>
          </a:p>
        </p:txBody>
      </p:sp>
      <p:sp>
        <p:nvSpPr>
          <p:cNvPr id="9234" name="TextBox 72">
            <a:extLst>
              <a:ext uri="{FF2B5EF4-FFF2-40B4-BE49-F238E27FC236}">
                <a16:creationId xmlns:a16="http://schemas.microsoft.com/office/drawing/2014/main" id="{9E5AA611-2515-4168-BA4E-4DAE73961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13" y="5497513"/>
            <a:ext cx="12398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Не требуется</a:t>
            </a:r>
          </a:p>
        </p:txBody>
      </p:sp>
      <p:sp>
        <p:nvSpPr>
          <p:cNvPr id="9235" name="TextBox 73">
            <a:extLst>
              <a:ext uri="{FF2B5EF4-FFF2-40B4-BE49-F238E27FC236}">
                <a16:creationId xmlns:a16="http://schemas.microsoft.com/office/drawing/2014/main" id="{BAF00BC3-1FF1-4DF6-90C1-C4E206A5F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2838" y="2439988"/>
            <a:ext cx="303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Требуется реконструкция</a:t>
            </a:r>
          </a:p>
          <a:p>
            <a:pPr algn="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ст. Лихоборы </a:t>
            </a: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под отстой поездов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с выделением четного и нечетного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парков и переносом главных путей</a:t>
            </a:r>
          </a:p>
        </p:txBody>
      </p:sp>
      <p:sp>
        <p:nvSpPr>
          <p:cNvPr id="9236" name="TextBox 74">
            <a:extLst>
              <a:ext uri="{FF2B5EF4-FFF2-40B4-BE49-F238E27FC236}">
                <a16:creationId xmlns:a16="http://schemas.microsoft.com/office/drawing/2014/main" id="{C1514AF9-5637-4363-8F3C-1CE4E108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4213" y="3422650"/>
            <a:ext cx="3459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Переобустройство депо</a:t>
            </a:r>
            <a:b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«Подмосковная» </a:t>
            </a: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для возможности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обслуживания 7 вагонных составов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100">
                <a:solidFill>
                  <a:srgbClr val="3A4956"/>
                </a:solidFill>
                <a:latin typeface="Verdana" panose="020B0604030504040204" pitchFamily="34" charset="0"/>
              </a:rPr>
              <a:t>(депо ориентировано на составы 5 вагонов)</a:t>
            </a:r>
            <a:endParaRPr kumimoji="0" lang="ru-RU" altLang="ru-RU" sz="1200">
              <a:solidFill>
                <a:srgbClr val="3A4956"/>
              </a:solidFill>
              <a:latin typeface="Verdana" panose="020B0604030504040204" pitchFamily="34" charset="0"/>
            </a:endParaRPr>
          </a:p>
        </p:txBody>
      </p:sp>
      <p:sp>
        <p:nvSpPr>
          <p:cNvPr id="9237" name="TextBox 75">
            <a:extLst>
              <a:ext uri="{FF2B5EF4-FFF2-40B4-BE49-F238E27FC236}">
                <a16:creationId xmlns:a16="http://schemas.microsoft.com/office/drawing/2014/main" id="{83CE5498-A4EF-411B-9883-EF1A68541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8825" y="4608513"/>
            <a:ext cx="33162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Требуется</a:t>
            </a:r>
            <a:endParaRPr kumimoji="0" lang="ru-RU" altLang="ru-RU" sz="1200">
              <a:solidFill>
                <a:srgbClr val="3A4956"/>
              </a:solidFill>
              <a:latin typeface="Verdana" panose="020B0604030504040204" pitchFamily="34" charset="0"/>
            </a:endParaRPr>
          </a:p>
        </p:txBody>
      </p:sp>
      <p:sp>
        <p:nvSpPr>
          <p:cNvPr id="9238" name="TextBox 76">
            <a:extLst>
              <a:ext uri="{FF2B5EF4-FFF2-40B4-BE49-F238E27FC236}">
                <a16:creationId xmlns:a16="http://schemas.microsoft.com/office/drawing/2014/main" id="{AF3CDEAB-450D-4E5D-BD18-B83AFC12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8300" y="5364163"/>
            <a:ext cx="25050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ts val="1238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  <a:t>Требуется корректировка</a:t>
            </a:r>
            <a:br>
              <a:rPr kumimoji="0" lang="ru-RU" altLang="ru-RU" sz="12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размещения порядка</a:t>
            </a:r>
            <a:b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956"/>
                </a:solidFill>
                <a:latin typeface="Verdana" panose="020B0604030504040204" pitchFamily="34" charset="0"/>
              </a:rPr>
              <a:t>40 экипировочных позиций</a:t>
            </a:r>
          </a:p>
        </p:txBody>
      </p:sp>
      <p:sp>
        <p:nvSpPr>
          <p:cNvPr id="9239" name="TextBox 77">
            <a:extLst>
              <a:ext uri="{FF2B5EF4-FFF2-40B4-BE49-F238E27FC236}">
                <a16:creationId xmlns:a16="http://schemas.microsoft.com/office/drawing/2014/main" id="{BCC8E42B-1CB5-4B83-B8D8-F61BA0C8E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8" y="2584450"/>
            <a:ext cx="16335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75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Расстановка 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по путям МЦК</a:t>
            </a:r>
          </a:p>
        </p:txBody>
      </p:sp>
      <p:sp>
        <p:nvSpPr>
          <p:cNvPr id="9240" name="TextBox 78">
            <a:extLst>
              <a:ext uri="{FF2B5EF4-FFF2-40B4-BE49-F238E27FC236}">
                <a16:creationId xmlns:a16="http://schemas.microsoft.com/office/drawing/2014/main" id="{3D57803D-57F5-4C89-BF82-E034E4B0F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589338"/>
            <a:ext cx="17145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75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Техническое 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обслуживание</a:t>
            </a:r>
          </a:p>
        </p:txBody>
      </p:sp>
      <p:sp>
        <p:nvSpPr>
          <p:cNvPr id="9241" name="TextBox 79">
            <a:extLst>
              <a:ext uri="{FF2B5EF4-FFF2-40B4-BE49-F238E27FC236}">
                <a16:creationId xmlns:a16="http://schemas.microsoft.com/office/drawing/2014/main" id="{9E7452AE-55FD-4384-A4E5-E7D271718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4503738"/>
            <a:ext cx="23034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75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Корректировка мест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остановки первого 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вагона </a:t>
            </a:r>
          </a:p>
        </p:txBody>
      </p:sp>
      <p:sp>
        <p:nvSpPr>
          <p:cNvPr id="9242" name="TextBox 80">
            <a:extLst>
              <a:ext uri="{FF2B5EF4-FFF2-40B4-BE49-F238E27FC236}">
                <a16:creationId xmlns:a16="http://schemas.microsoft.com/office/drawing/2014/main" id="{43D0C9F1-187B-4CA0-B551-ABA06C3F3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5407025"/>
            <a:ext cx="1900237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375"/>
              </a:lnSpc>
              <a:spcBef>
                <a:spcPct val="0"/>
              </a:spcBef>
              <a:buFontTx/>
              <a:buNone/>
            </a:pP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Корректировка 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размещения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экипировочных </a:t>
            </a:r>
            <a:b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956"/>
                </a:solidFill>
                <a:latin typeface="Verdana" panose="020B0604030504040204" pitchFamily="34" charset="0"/>
              </a:rPr>
              <a:t>устройств</a:t>
            </a:r>
          </a:p>
        </p:txBody>
      </p:sp>
      <p:sp>
        <p:nvSpPr>
          <p:cNvPr id="61" name="Нашивка 60">
            <a:extLst>
              <a:ext uri="{FF2B5EF4-FFF2-40B4-BE49-F238E27FC236}">
                <a16:creationId xmlns:a16="http://schemas.microsoft.com/office/drawing/2014/main" id="{05F7577A-C858-452C-B17A-A04ACCDF29BD}"/>
              </a:ext>
            </a:extLst>
          </p:cNvPr>
          <p:cNvSpPr/>
          <p:nvPr/>
        </p:nvSpPr>
        <p:spPr>
          <a:xfrm>
            <a:off x="7291388" y="2671763"/>
            <a:ext cx="360362" cy="352425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3" name="Нашивка 82">
            <a:extLst>
              <a:ext uri="{FF2B5EF4-FFF2-40B4-BE49-F238E27FC236}">
                <a16:creationId xmlns:a16="http://schemas.microsoft.com/office/drawing/2014/main" id="{6ECF6F50-5D79-4DFC-8CDE-4D75B0F05F5A}"/>
              </a:ext>
            </a:extLst>
          </p:cNvPr>
          <p:cNvSpPr/>
          <p:nvPr/>
        </p:nvSpPr>
        <p:spPr>
          <a:xfrm>
            <a:off x="7291388" y="3673475"/>
            <a:ext cx="360362" cy="354013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Нашивка 83">
            <a:extLst>
              <a:ext uri="{FF2B5EF4-FFF2-40B4-BE49-F238E27FC236}">
                <a16:creationId xmlns:a16="http://schemas.microsoft.com/office/drawing/2014/main" id="{6BBBC491-B83A-41EF-8FEA-2BE63D8B7C95}"/>
              </a:ext>
            </a:extLst>
          </p:cNvPr>
          <p:cNvSpPr/>
          <p:nvPr/>
        </p:nvSpPr>
        <p:spPr>
          <a:xfrm>
            <a:off x="7283450" y="4652963"/>
            <a:ext cx="360363" cy="354012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Нашивка 85">
            <a:extLst>
              <a:ext uri="{FF2B5EF4-FFF2-40B4-BE49-F238E27FC236}">
                <a16:creationId xmlns:a16="http://schemas.microsoft.com/office/drawing/2014/main" id="{C262A42F-7ED5-49A6-80D6-A855A57CC5E4}"/>
              </a:ext>
            </a:extLst>
          </p:cNvPr>
          <p:cNvSpPr/>
          <p:nvPr/>
        </p:nvSpPr>
        <p:spPr>
          <a:xfrm>
            <a:off x="7291388" y="5602288"/>
            <a:ext cx="360362" cy="354012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Нашивка 87">
            <a:extLst>
              <a:ext uri="{FF2B5EF4-FFF2-40B4-BE49-F238E27FC236}">
                <a16:creationId xmlns:a16="http://schemas.microsoft.com/office/drawing/2014/main" id="{BB04BBE7-1623-4F32-8276-B97039A2B871}"/>
              </a:ext>
            </a:extLst>
          </p:cNvPr>
          <p:cNvSpPr/>
          <p:nvPr/>
        </p:nvSpPr>
        <p:spPr>
          <a:xfrm flipH="1">
            <a:off x="4178300" y="5626100"/>
            <a:ext cx="358775" cy="352425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Нашивка 89">
            <a:extLst>
              <a:ext uri="{FF2B5EF4-FFF2-40B4-BE49-F238E27FC236}">
                <a16:creationId xmlns:a16="http://schemas.microsoft.com/office/drawing/2014/main" id="{8A1B60D9-F851-40EF-AFF0-A9FA6DBC13FB}"/>
              </a:ext>
            </a:extLst>
          </p:cNvPr>
          <p:cNvSpPr/>
          <p:nvPr/>
        </p:nvSpPr>
        <p:spPr>
          <a:xfrm flipH="1">
            <a:off x="4178300" y="4646613"/>
            <a:ext cx="358775" cy="354012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Нашивка 90">
            <a:extLst>
              <a:ext uri="{FF2B5EF4-FFF2-40B4-BE49-F238E27FC236}">
                <a16:creationId xmlns:a16="http://schemas.microsoft.com/office/drawing/2014/main" id="{CD86E642-7F49-41CC-81A4-D95045DD64FC}"/>
              </a:ext>
            </a:extLst>
          </p:cNvPr>
          <p:cNvSpPr/>
          <p:nvPr/>
        </p:nvSpPr>
        <p:spPr>
          <a:xfrm flipH="1">
            <a:off x="4178300" y="3665538"/>
            <a:ext cx="358775" cy="354012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Нашивка 91">
            <a:extLst>
              <a:ext uri="{FF2B5EF4-FFF2-40B4-BE49-F238E27FC236}">
                <a16:creationId xmlns:a16="http://schemas.microsoft.com/office/drawing/2014/main" id="{719447E9-9637-4D21-88D7-D0901B1F869C}"/>
              </a:ext>
            </a:extLst>
          </p:cNvPr>
          <p:cNvSpPr/>
          <p:nvPr/>
        </p:nvSpPr>
        <p:spPr>
          <a:xfrm flipH="1">
            <a:off x="4178300" y="2671763"/>
            <a:ext cx="358775" cy="354012"/>
          </a:xfrm>
          <a:prstGeom prst="chevron">
            <a:avLst>
              <a:gd name="adj" fmla="val 52099"/>
            </a:avLst>
          </a:prstGeom>
          <a:solidFill>
            <a:srgbClr val="CDD0D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251" name="Рисунок 3">
            <a:extLst>
              <a:ext uri="{FF2B5EF4-FFF2-40B4-BE49-F238E27FC236}">
                <a16:creationId xmlns:a16="http://schemas.microsoft.com/office/drawing/2014/main" id="{79213C40-25FC-4B22-BC72-1A1B836042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grayscl/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475" y="1117600"/>
            <a:ext cx="9302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Рисунок 81">
            <a:extLst>
              <a:ext uri="{FF2B5EF4-FFF2-40B4-BE49-F238E27FC236}">
                <a16:creationId xmlns:a16="http://schemas.microsoft.com/office/drawing/2014/main" id="{DF14BE42-CA37-458A-8EE6-9DFAD410F4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575" y="1117600"/>
            <a:ext cx="9302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Рисунок 151">
            <a:extLst>
              <a:ext uri="{FF2B5EF4-FFF2-40B4-BE49-F238E27FC236}">
                <a16:creationId xmlns:a16="http://schemas.microsoft.com/office/drawing/2014/main" id="{B38A372E-3E59-4D5C-A27E-EBAF3970A2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73038"/>
            <a:ext cx="7683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54" name="Группа 1">
            <a:extLst>
              <a:ext uri="{FF2B5EF4-FFF2-40B4-BE49-F238E27FC236}">
                <a16:creationId xmlns:a16="http://schemas.microsoft.com/office/drawing/2014/main" id="{BEC74D29-3D2C-4D37-A93F-8448FC01E8E3}"/>
              </a:ext>
            </a:extLst>
          </p:cNvPr>
          <p:cNvGrpSpPr>
            <a:grpSpLocks/>
          </p:cNvGrpSpPr>
          <p:nvPr/>
        </p:nvGrpSpPr>
        <p:grpSpPr bwMode="auto">
          <a:xfrm>
            <a:off x="7727950" y="1628775"/>
            <a:ext cx="596900" cy="4965700"/>
            <a:chOff x="7708336" y="1652226"/>
            <a:chExt cx="595745" cy="4965299"/>
          </a:xfrm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156A4ABE-DFF3-49A0-8176-1D3403EDD900}"/>
                </a:ext>
              </a:extLst>
            </p:cNvPr>
            <p:cNvCxnSpPr/>
            <p:nvPr/>
          </p:nvCxnSpPr>
          <p:spPr>
            <a:xfrm>
              <a:off x="8006209" y="1652226"/>
              <a:ext cx="0" cy="158737"/>
            </a:xfrm>
            <a:prstGeom prst="line">
              <a:avLst/>
            </a:prstGeom>
            <a:ln w="28575">
              <a:solidFill>
                <a:srgbClr val="9CA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B2A5DB2E-C4D4-41AB-9B93-C3EF5C763080}"/>
                </a:ext>
              </a:extLst>
            </p:cNvPr>
            <p:cNvSpPr/>
            <p:nvPr/>
          </p:nvSpPr>
          <p:spPr>
            <a:xfrm>
              <a:off x="7708336" y="2058593"/>
              <a:ext cx="595745" cy="65082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6" name="Прямоугольник 95">
              <a:extLst>
                <a:ext uri="{FF2B5EF4-FFF2-40B4-BE49-F238E27FC236}">
                  <a16:creationId xmlns:a16="http://schemas.microsoft.com/office/drawing/2014/main" id="{3ECA8DFF-EB20-4D51-8957-8C388A30E8BF}"/>
                </a:ext>
              </a:extLst>
            </p:cNvPr>
            <p:cNvSpPr/>
            <p:nvPr/>
          </p:nvSpPr>
          <p:spPr>
            <a:xfrm>
              <a:off x="7708336" y="2711003"/>
              <a:ext cx="595745" cy="652409"/>
            </a:xfrm>
            <a:prstGeom prst="rect">
              <a:avLst/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1999BCDB-CE52-42BA-9A15-5A690506A81E}"/>
                </a:ext>
              </a:extLst>
            </p:cNvPr>
            <p:cNvSpPr/>
            <p:nvPr/>
          </p:nvSpPr>
          <p:spPr>
            <a:xfrm>
              <a:off x="7708336" y="3358651"/>
              <a:ext cx="595745" cy="65082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962DAFB9-AC53-46A8-A48B-83999563BC9A}"/>
                </a:ext>
              </a:extLst>
            </p:cNvPr>
            <p:cNvSpPr/>
            <p:nvPr/>
          </p:nvSpPr>
          <p:spPr>
            <a:xfrm>
              <a:off x="7708336" y="4003124"/>
              <a:ext cx="595745" cy="650822"/>
            </a:xfrm>
            <a:prstGeom prst="rect">
              <a:avLst/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99" name="Прямоугольник 98">
              <a:extLst>
                <a:ext uri="{FF2B5EF4-FFF2-40B4-BE49-F238E27FC236}">
                  <a16:creationId xmlns:a16="http://schemas.microsoft.com/office/drawing/2014/main" id="{3111DA26-C54F-46B8-9723-9C115514AE74}"/>
                </a:ext>
              </a:extLst>
            </p:cNvPr>
            <p:cNvSpPr/>
            <p:nvPr/>
          </p:nvSpPr>
          <p:spPr>
            <a:xfrm>
              <a:off x="7708336" y="4655533"/>
              <a:ext cx="595745" cy="65082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0" name="Прямоугольник с двумя скругленными соседними углами 99">
              <a:extLst>
                <a:ext uri="{FF2B5EF4-FFF2-40B4-BE49-F238E27FC236}">
                  <a16:creationId xmlns:a16="http://schemas.microsoft.com/office/drawing/2014/main" id="{A81D9FD2-6321-4877-B0A9-27890CD6235D}"/>
                </a:ext>
              </a:extLst>
            </p:cNvPr>
            <p:cNvSpPr/>
            <p:nvPr/>
          </p:nvSpPr>
          <p:spPr>
            <a:xfrm>
              <a:off x="7708336" y="1696672"/>
              <a:ext cx="595745" cy="360334"/>
            </a:xfrm>
            <a:prstGeom prst="round2SameRect">
              <a:avLst>
                <a:gd name="adj1" fmla="val 44251"/>
                <a:gd name="adj2" fmla="val 0"/>
              </a:avLst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1" name="Сохраненные данные 100">
              <a:extLst>
                <a:ext uri="{FF2B5EF4-FFF2-40B4-BE49-F238E27FC236}">
                  <a16:creationId xmlns:a16="http://schemas.microsoft.com/office/drawing/2014/main" id="{93B46310-499D-46AA-923B-946A170C7522}"/>
                </a:ext>
              </a:extLst>
            </p:cNvPr>
            <p:cNvSpPr/>
            <p:nvPr/>
          </p:nvSpPr>
          <p:spPr>
            <a:xfrm rot="5400000">
              <a:off x="7933179" y="1655816"/>
              <a:ext cx="158737" cy="446809"/>
            </a:xfrm>
            <a:prstGeom prst="flowChartOnlineStorag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2" name="Диагональная полоса 101">
              <a:extLst>
                <a:ext uri="{FF2B5EF4-FFF2-40B4-BE49-F238E27FC236}">
                  <a16:creationId xmlns:a16="http://schemas.microsoft.com/office/drawing/2014/main" id="{2683EBE4-1DE5-4910-959C-DA1AD27D38AC}"/>
                </a:ext>
              </a:extLst>
            </p:cNvPr>
            <p:cNvSpPr/>
            <p:nvPr/>
          </p:nvSpPr>
          <p:spPr>
            <a:xfrm>
              <a:off x="7782805" y="1745881"/>
              <a:ext cx="87143" cy="65082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3" name="Диагональная полоса 102">
              <a:extLst>
                <a:ext uri="{FF2B5EF4-FFF2-40B4-BE49-F238E27FC236}">
                  <a16:creationId xmlns:a16="http://schemas.microsoft.com/office/drawing/2014/main" id="{9637F70F-0681-4D72-836C-5BFE22342AE4}"/>
                </a:ext>
              </a:extLst>
            </p:cNvPr>
            <p:cNvSpPr/>
            <p:nvPr/>
          </p:nvSpPr>
          <p:spPr>
            <a:xfrm flipH="1">
              <a:off x="8158314" y="1745881"/>
              <a:ext cx="87144" cy="65082"/>
            </a:xfrm>
            <a:prstGeom prst="diagStri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FC6DF10D-15C8-4EE3-BE8C-953DB5C5C8F6}"/>
                </a:ext>
              </a:extLst>
            </p:cNvPr>
            <p:cNvCxnSpPr>
              <a:cxnSpLocks/>
            </p:cNvCxnSpPr>
            <p:nvPr/>
          </p:nvCxnSpPr>
          <p:spPr>
            <a:xfrm>
              <a:off x="7957092" y="1652226"/>
              <a:ext cx="98235" cy="0"/>
            </a:xfrm>
            <a:prstGeom prst="line">
              <a:avLst/>
            </a:prstGeom>
            <a:ln w="28575">
              <a:solidFill>
                <a:srgbClr val="9CA4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2EF11C3C-0FB3-4D03-B661-52CC30C1022B}"/>
                </a:ext>
              </a:extLst>
            </p:cNvPr>
            <p:cNvSpPr/>
            <p:nvPr/>
          </p:nvSpPr>
          <p:spPr>
            <a:xfrm>
              <a:off x="7782805" y="2117326"/>
              <a:ext cx="453146" cy="509546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B8D4F115-47AB-4A2D-B297-FF4DB3CC9DB1}"/>
                </a:ext>
              </a:extLst>
            </p:cNvPr>
            <p:cNvSpPr/>
            <p:nvPr/>
          </p:nvSpPr>
          <p:spPr>
            <a:xfrm>
              <a:off x="7782805" y="3420558"/>
              <a:ext cx="453146" cy="509547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C5ADDA80-A274-4C6A-B3DA-C1BA43D1CA76}"/>
                </a:ext>
              </a:extLst>
            </p:cNvPr>
            <p:cNvSpPr/>
            <p:nvPr/>
          </p:nvSpPr>
          <p:spPr>
            <a:xfrm>
              <a:off x="7782805" y="4725378"/>
              <a:ext cx="453146" cy="509547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B339D511-FCCA-48F8-96C0-8B39EE8F6CA7}"/>
                </a:ext>
              </a:extLst>
            </p:cNvPr>
            <p:cNvSpPr/>
            <p:nvPr/>
          </p:nvSpPr>
          <p:spPr>
            <a:xfrm>
              <a:off x="7708336" y="5314293"/>
              <a:ext cx="595745" cy="650822"/>
            </a:xfrm>
            <a:prstGeom prst="rect">
              <a:avLst/>
            </a:prstGeom>
            <a:solidFill>
              <a:srgbClr val="CDD0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09" name="Прямоугольник 108">
              <a:extLst>
                <a:ext uri="{FF2B5EF4-FFF2-40B4-BE49-F238E27FC236}">
                  <a16:creationId xmlns:a16="http://schemas.microsoft.com/office/drawing/2014/main" id="{BE375DE2-47BD-4A42-852A-966EE91EEE2C}"/>
                </a:ext>
              </a:extLst>
            </p:cNvPr>
            <p:cNvSpPr/>
            <p:nvPr/>
          </p:nvSpPr>
          <p:spPr>
            <a:xfrm>
              <a:off x="7708336" y="5966703"/>
              <a:ext cx="595745" cy="650822"/>
            </a:xfrm>
            <a:prstGeom prst="rect">
              <a:avLst/>
            </a:prstGeom>
            <a:solidFill>
              <a:srgbClr val="9CA4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70EF89A0-C15A-465E-8DDF-D2F77A9B8E84}"/>
                </a:ext>
              </a:extLst>
            </p:cNvPr>
            <p:cNvSpPr/>
            <p:nvPr/>
          </p:nvSpPr>
          <p:spPr>
            <a:xfrm>
              <a:off x="7782805" y="6036547"/>
              <a:ext cx="453146" cy="509547"/>
            </a:xfrm>
            <a:prstGeom prst="rect">
              <a:avLst/>
            </a:prstGeom>
            <a:noFill/>
            <a:ln w="9525">
              <a:solidFill>
                <a:schemeClr val="bg1">
                  <a:alpha val="54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sp>
        <p:nvSpPr>
          <p:cNvPr id="9255" name="TextBox 92">
            <a:extLst>
              <a:ext uri="{FF2B5EF4-FFF2-40B4-BE49-F238E27FC236}">
                <a16:creationId xmlns:a16="http://schemas.microsoft.com/office/drawing/2014/main" id="{72CE742C-B738-47B5-9768-7B05CD440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300" y="64801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>
            <a:extLst>
              <a:ext uri="{FF2B5EF4-FFF2-40B4-BE49-F238E27FC236}">
                <a16:creationId xmlns:a16="http://schemas.microsoft.com/office/drawing/2014/main" id="{F14B3D19-A7E2-4538-8A10-FACDF20442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44338" cy="67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Параллелограмм 89">
            <a:extLst>
              <a:ext uri="{FF2B5EF4-FFF2-40B4-BE49-F238E27FC236}">
                <a16:creationId xmlns:a16="http://schemas.microsoft.com/office/drawing/2014/main" id="{FE82C1CD-C44C-4AF8-9B48-BF25815BC88D}"/>
              </a:ext>
            </a:extLst>
          </p:cNvPr>
          <p:cNvSpPr/>
          <p:nvPr/>
        </p:nvSpPr>
        <p:spPr>
          <a:xfrm>
            <a:off x="1171575" y="134938"/>
            <a:ext cx="10753725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1268" name="Рисунок 3">
            <a:extLst>
              <a:ext uri="{FF2B5EF4-FFF2-40B4-BE49-F238E27FC236}">
                <a16:creationId xmlns:a16="http://schemas.microsoft.com/office/drawing/2014/main" id="{07D8187D-2C45-4023-84CA-DBBC83CE4C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203200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Прямоугольник 5">
            <a:extLst>
              <a:ext uri="{FF2B5EF4-FFF2-40B4-BE49-F238E27FC236}">
                <a16:creationId xmlns:a16="http://schemas.microsoft.com/office/drawing/2014/main" id="{6D0219A9-345A-45DD-9544-CD665EF8A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196850"/>
            <a:ext cx="10106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МОДЕЛИРОВАНИЕ ВАРИАНТОВ ГРАФИКА ДВИЖЕНИЯ </a:t>
            </a:r>
            <a:b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С МЕЖПОЕЗДНЫМ ИНТЕРВАЛОМ 3 МИН. В «ЧАСЫ ПИК</a:t>
            </a:r>
            <a:r>
              <a:rPr kumimoji="0" lang="en-US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»</a:t>
            </a:r>
            <a:endParaRPr kumimoji="0" lang="ru-RU" altLang="ru-RU" sz="1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1270" name="TextBox 7">
            <a:extLst>
              <a:ext uri="{FF2B5EF4-FFF2-40B4-BE49-F238E27FC236}">
                <a16:creationId xmlns:a16="http://schemas.microsoft.com/office/drawing/2014/main" id="{B17E6C81-29B8-4C5E-B339-54A302C8B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2713" y="64754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801CCF04-D174-46D0-8D03-5282F3D38F46}"/>
              </a:ext>
            </a:extLst>
          </p:cNvPr>
          <p:cNvSpPr/>
          <p:nvPr/>
        </p:nvSpPr>
        <p:spPr>
          <a:xfrm>
            <a:off x="338138" y="882650"/>
            <a:ext cx="11280775" cy="1682750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Параллелограмм 95">
            <a:extLst>
              <a:ext uri="{FF2B5EF4-FFF2-40B4-BE49-F238E27FC236}">
                <a16:creationId xmlns:a16="http://schemas.microsoft.com/office/drawing/2014/main" id="{1DA617EE-25F6-4D77-B0C6-7A3F57D00002}"/>
              </a:ext>
            </a:extLst>
          </p:cNvPr>
          <p:cNvSpPr/>
          <p:nvPr/>
        </p:nvSpPr>
        <p:spPr>
          <a:xfrm>
            <a:off x="1143000" y="103188"/>
            <a:ext cx="10752138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2" name="TextBox 8">
            <a:extLst>
              <a:ext uri="{FF2B5EF4-FFF2-40B4-BE49-F238E27FC236}">
                <a16:creationId xmlns:a16="http://schemas.microsoft.com/office/drawing/2014/main" id="{FB62E7D2-A75C-4845-8C64-B6614AE80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8238" y="998538"/>
            <a:ext cx="38735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kumimoji="0" lang="ru-RU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Исходя из статистических данных фактического выезда машинистами</a:t>
            </a:r>
            <a:r>
              <a:rPr kumimoji="0" lang="en-US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из парка «Б» ст. Андроновка при трогании</a:t>
            </a:r>
            <a:r>
              <a:rPr kumimoji="0" lang="en-US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поезда после открытия группового светофора</a:t>
            </a:r>
          </a:p>
        </p:txBody>
      </p:sp>
      <p:pic>
        <p:nvPicPr>
          <p:cNvPr id="12293" name="Рисунок 11">
            <a:extLst>
              <a:ext uri="{FF2B5EF4-FFF2-40B4-BE49-F238E27FC236}">
                <a16:creationId xmlns:a16="http://schemas.microsoft.com/office/drawing/2014/main" id="{C574C809-9401-4179-92A5-F9261CFC8F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4225925"/>
            <a:ext cx="98075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1FCC1430-692C-4F83-9536-31CBB94F54E9}"/>
              </a:ext>
            </a:extLst>
          </p:cNvPr>
          <p:cNvSpPr/>
          <p:nvPr/>
        </p:nvSpPr>
        <p:spPr bwMode="auto">
          <a:xfrm>
            <a:off x="2954338" y="5688013"/>
            <a:ext cx="58737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CE8B8B7-16FB-43A2-8523-BB5BBF1CE292}"/>
              </a:ext>
            </a:extLst>
          </p:cNvPr>
          <p:cNvCxnSpPr>
            <a:endCxn id="7" idx="1"/>
          </p:cNvCxnSpPr>
          <p:nvPr/>
        </p:nvCxnSpPr>
        <p:spPr bwMode="auto">
          <a:xfrm>
            <a:off x="2760663" y="5360988"/>
            <a:ext cx="280987" cy="368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6" name="Прямоугольник 18">
            <a:extLst>
              <a:ext uri="{FF2B5EF4-FFF2-40B4-BE49-F238E27FC236}">
                <a16:creationId xmlns:a16="http://schemas.microsoft.com/office/drawing/2014/main" id="{A1E0F35E-8BCC-4C58-B4BD-50CB4F01B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4013" y="5067300"/>
            <a:ext cx="1344612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100">
                <a:latin typeface="Arial" panose="020B0604020202020204" pitchFamily="34" charset="0"/>
              </a:rPr>
              <a:t>Групповой сигнал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100">
                <a:latin typeface="Arial" panose="020B0604020202020204" pitchFamily="34" charset="0"/>
              </a:rPr>
              <a:t>НМ21-26</a:t>
            </a:r>
          </a:p>
        </p:txBody>
      </p:sp>
      <p:sp>
        <p:nvSpPr>
          <p:cNvPr id="10" name="Полилиния 9">
            <a:extLst>
              <a:ext uri="{FF2B5EF4-FFF2-40B4-BE49-F238E27FC236}">
                <a16:creationId xmlns:a16="http://schemas.microsoft.com/office/drawing/2014/main" id="{541ADDCD-1304-490F-ADFD-1C7E9510BD69}"/>
              </a:ext>
            </a:extLst>
          </p:cNvPr>
          <p:cNvSpPr/>
          <p:nvPr/>
        </p:nvSpPr>
        <p:spPr bwMode="auto">
          <a:xfrm>
            <a:off x="815975" y="5838825"/>
            <a:ext cx="5572125" cy="301625"/>
          </a:xfrm>
          <a:custGeom>
            <a:avLst/>
            <a:gdLst>
              <a:gd name="connsiteX0" fmla="*/ 6321600 w 6321600"/>
              <a:gd name="connsiteY0" fmla="*/ 31468 h 397913"/>
              <a:gd name="connsiteX1" fmla="*/ 2901600 w 6321600"/>
              <a:gd name="connsiteY1" fmla="*/ 24268 h 397913"/>
              <a:gd name="connsiteX2" fmla="*/ 2548800 w 6321600"/>
              <a:gd name="connsiteY2" fmla="*/ 24268 h 397913"/>
              <a:gd name="connsiteX3" fmla="*/ 2304000 w 6321600"/>
              <a:gd name="connsiteY3" fmla="*/ 348268 h 397913"/>
              <a:gd name="connsiteX4" fmla="*/ 0 w 6321600"/>
              <a:gd name="connsiteY4" fmla="*/ 391468 h 397913"/>
              <a:gd name="connsiteX0" fmla="*/ 6321600 w 6321600"/>
              <a:gd name="connsiteY0" fmla="*/ 31468 h 392738"/>
              <a:gd name="connsiteX1" fmla="*/ 2901600 w 6321600"/>
              <a:gd name="connsiteY1" fmla="*/ 24268 h 392738"/>
              <a:gd name="connsiteX2" fmla="*/ 2548800 w 6321600"/>
              <a:gd name="connsiteY2" fmla="*/ 24268 h 392738"/>
              <a:gd name="connsiteX3" fmla="*/ 2304000 w 6321600"/>
              <a:gd name="connsiteY3" fmla="*/ 348268 h 392738"/>
              <a:gd name="connsiteX4" fmla="*/ 0 w 6321600"/>
              <a:gd name="connsiteY4" fmla="*/ 391468 h 392738"/>
              <a:gd name="connsiteX0" fmla="*/ 6386400 w 6386400"/>
              <a:gd name="connsiteY0" fmla="*/ 31468 h 377242"/>
              <a:gd name="connsiteX1" fmla="*/ 2966400 w 6386400"/>
              <a:gd name="connsiteY1" fmla="*/ 24268 h 377242"/>
              <a:gd name="connsiteX2" fmla="*/ 2613600 w 6386400"/>
              <a:gd name="connsiteY2" fmla="*/ 24268 h 377242"/>
              <a:gd name="connsiteX3" fmla="*/ 2368800 w 6386400"/>
              <a:gd name="connsiteY3" fmla="*/ 348268 h 377242"/>
              <a:gd name="connsiteX4" fmla="*/ 0 w 6386400"/>
              <a:gd name="connsiteY4" fmla="*/ 355468 h 377242"/>
              <a:gd name="connsiteX0" fmla="*/ 6386400 w 6386400"/>
              <a:gd name="connsiteY0" fmla="*/ 31468 h 358828"/>
              <a:gd name="connsiteX1" fmla="*/ 2966400 w 6386400"/>
              <a:gd name="connsiteY1" fmla="*/ 24268 h 358828"/>
              <a:gd name="connsiteX2" fmla="*/ 2613600 w 6386400"/>
              <a:gd name="connsiteY2" fmla="*/ 24268 h 358828"/>
              <a:gd name="connsiteX3" fmla="*/ 2368800 w 6386400"/>
              <a:gd name="connsiteY3" fmla="*/ 348268 h 358828"/>
              <a:gd name="connsiteX4" fmla="*/ 0 w 6386400"/>
              <a:gd name="connsiteY4" fmla="*/ 355468 h 358828"/>
              <a:gd name="connsiteX0" fmla="*/ 6386400 w 6386400"/>
              <a:gd name="connsiteY0" fmla="*/ 35201 h 402808"/>
              <a:gd name="connsiteX1" fmla="*/ 2966400 w 6386400"/>
              <a:gd name="connsiteY1" fmla="*/ 28001 h 402808"/>
              <a:gd name="connsiteX2" fmla="*/ 2613600 w 6386400"/>
              <a:gd name="connsiteY2" fmla="*/ 28001 h 402808"/>
              <a:gd name="connsiteX3" fmla="*/ 2361600 w 6386400"/>
              <a:gd name="connsiteY3" fmla="*/ 402401 h 402808"/>
              <a:gd name="connsiteX4" fmla="*/ 0 w 6386400"/>
              <a:gd name="connsiteY4" fmla="*/ 359201 h 402808"/>
              <a:gd name="connsiteX0" fmla="*/ 6393600 w 6393600"/>
              <a:gd name="connsiteY0" fmla="*/ 35201 h 429734"/>
              <a:gd name="connsiteX1" fmla="*/ 2973600 w 6393600"/>
              <a:gd name="connsiteY1" fmla="*/ 28001 h 429734"/>
              <a:gd name="connsiteX2" fmla="*/ 2620800 w 6393600"/>
              <a:gd name="connsiteY2" fmla="*/ 28001 h 429734"/>
              <a:gd name="connsiteX3" fmla="*/ 2368800 w 6393600"/>
              <a:gd name="connsiteY3" fmla="*/ 402401 h 429734"/>
              <a:gd name="connsiteX4" fmla="*/ 0 w 6393600"/>
              <a:gd name="connsiteY4" fmla="*/ 395201 h 429734"/>
              <a:gd name="connsiteX0" fmla="*/ 6393600 w 6393600"/>
              <a:gd name="connsiteY0" fmla="*/ 35201 h 429734"/>
              <a:gd name="connsiteX1" fmla="*/ 2973600 w 6393600"/>
              <a:gd name="connsiteY1" fmla="*/ 28001 h 429734"/>
              <a:gd name="connsiteX2" fmla="*/ 2620800 w 6393600"/>
              <a:gd name="connsiteY2" fmla="*/ 28001 h 429734"/>
              <a:gd name="connsiteX3" fmla="*/ 2368800 w 6393600"/>
              <a:gd name="connsiteY3" fmla="*/ 402401 h 429734"/>
              <a:gd name="connsiteX4" fmla="*/ 0 w 6393600"/>
              <a:gd name="connsiteY4" fmla="*/ 395201 h 429734"/>
              <a:gd name="connsiteX0" fmla="*/ 6393600 w 6393600"/>
              <a:gd name="connsiteY0" fmla="*/ 35201 h 402431"/>
              <a:gd name="connsiteX1" fmla="*/ 2973600 w 6393600"/>
              <a:gd name="connsiteY1" fmla="*/ 28001 h 402431"/>
              <a:gd name="connsiteX2" fmla="*/ 2620800 w 6393600"/>
              <a:gd name="connsiteY2" fmla="*/ 28001 h 402431"/>
              <a:gd name="connsiteX3" fmla="*/ 2368800 w 6393600"/>
              <a:gd name="connsiteY3" fmla="*/ 402401 h 402431"/>
              <a:gd name="connsiteX4" fmla="*/ 0 w 6393600"/>
              <a:gd name="connsiteY4" fmla="*/ 395201 h 402431"/>
              <a:gd name="connsiteX0" fmla="*/ 6393600 w 6393600"/>
              <a:gd name="connsiteY0" fmla="*/ 35201 h 404139"/>
              <a:gd name="connsiteX1" fmla="*/ 2973600 w 6393600"/>
              <a:gd name="connsiteY1" fmla="*/ 28001 h 404139"/>
              <a:gd name="connsiteX2" fmla="*/ 2620800 w 6393600"/>
              <a:gd name="connsiteY2" fmla="*/ 28001 h 404139"/>
              <a:gd name="connsiteX3" fmla="*/ 2368800 w 6393600"/>
              <a:gd name="connsiteY3" fmla="*/ 402401 h 404139"/>
              <a:gd name="connsiteX4" fmla="*/ 0 w 6393600"/>
              <a:gd name="connsiteY4" fmla="*/ 395201 h 404139"/>
              <a:gd name="connsiteX0" fmla="*/ 6393600 w 6393600"/>
              <a:gd name="connsiteY0" fmla="*/ 24495 h 417962"/>
              <a:gd name="connsiteX1" fmla="*/ 2973600 w 6393600"/>
              <a:gd name="connsiteY1" fmla="*/ 17295 h 417962"/>
              <a:gd name="connsiteX2" fmla="*/ 2664000 w 6393600"/>
              <a:gd name="connsiteY2" fmla="*/ 31695 h 417962"/>
              <a:gd name="connsiteX3" fmla="*/ 2368800 w 6393600"/>
              <a:gd name="connsiteY3" fmla="*/ 391695 h 417962"/>
              <a:gd name="connsiteX4" fmla="*/ 0 w 6393600"/>
              <a:gd name="connsiteY4" fmla="*/ 384495 h 417962"/>
              <a:gd name="connsiteX0" fmla="*/ 6393600 w 6393600"/>
              <a:gd name="connsiteY0" fmla="*/ 24495 h 398763"/>
              <a:gd name="connsiteX1" fmla="*/ 2973600 w 6393600"/>
              <a:gd name="connsiteY1" fmla="*/ 17295 h 398763"/>
              <a:gd name="connsiteX2" fmla="*/ 2664000 w 6393600"/>
              <a:gd name="connsiteY2" fmla="*/ 31695 h 398763"/>
              <a:gd name="connsiteX3" fmla="*/ 2368800 w 6393600"/>
              <a:gd name="connsiteY3" fmla="*/ 391695 h 398763"/>
              <a:gd name="connsiteX4" fmla="*/ 0 w 6393600"/>
              <a:gd name="connsiteY4" fmla="*/ 384495 h 398763"/>
              <a:gd name="connsiteX0" fmla="*/ 6393600 w 6393600"/>
              <a:gd name="connsiteY0" fmla="*/ 19230 h 399997"/>
              <a:gd name="connsiteX1" fmla="*/ 2973600 w 6393600"/>
              <a:gd name="connsiteY1" fmla="*/ 12030 h 399997"/>
              <a:gd name="connsiteX2" fmla="*/ 2686225 w 6393600"/>
              <a:gd name="connsiteY2" fmla="*/ 197880 h 399997"/>
              <a:gd name="connsiteX3" fmla="*/ 2368800 w 6393600"/>
              <a:gd name="connsiteY3" fmla="*/ 386430 h 399997"/>
              <a:gd name="connsiteX4" fmla="*/ 0 w 6393600"/>
              <a:gd name="connsiteY4" fmla="*/ 379230 h 399997"/>
              <a:gd name="connsiteX0" fmla="*/ 6393600 w 6393600"/>
              <a:gd name="connsiteY0" fmla="*/ 19230 h 399997"/>
              <a:gd name="connsiteX1" fmla="*/ 2973600 w 6393600"/>
              <a:gd name="connsiteY1" fmla="*/ 12030 h 399997"/>
              <a:gd name="connsiteX2" fmla="*/ 2686225 w 6393600"/>
              <a:gd name="connsiteY2" fmla="*/ 197880 h 399997"/>
              <a:gd name="connsiteX3" fmla="*/ 2368800 w 6393600"/>
              <a:gd name="connsiteY3" fmla="*/ 386430 h 399997"/>
              <a:gd name="connsiteX4" fmla="*/ 0 w 6393600"/>
              <a:gd name="connsiteY4" fmla="*/ 379230 h 399997"/>
              <a:gd name="connsiteX0" fmla="*/ 6393600 w 6393600"/>
              <a:gd name="connsiteY0" fmla="*/ 7307 h 388074"/>
              <a:gd name="connsiteX1" fmla="*/ 2973600 w 6393600"/>
              <a:gd name="connsiteY1" fmla="*/ 107 h 388074"/>
              <a:gd name="connsiteX2" fmla="*/ 2686225 w 6393600"/>
              <a:gd name="connsiteY2" fmla="*/ 185957 h 388074"/>
              <a:gd name="connsiteX3" fmla="*/ 2368800 w 6393600"/>
              <a:gd name="connsiteY3" fmla="*/ 374507 h 388074"/>
              <a:gd name="connsiteX4" fmla="*/ 0 w 6393600"/>
              <a:gd name="connsiteY4" fmla="*/ 367307 h 388074"/>
              <a:gd name="connsiteX0" fmla="*/ 6393600 w 6393600"/>
              <a:gd name="connsiteY0" fmla="*/ 7200 h 399256"/>
              <a:gd name="connsiteX1" fmla="*/ 2973600 w 6393600"/>
              <a:gd name="connsiteY1" fmla="*/ 0 h 399256"/>
              <a:gd name="connsiteX2" fmla="*/ 2610025 w 6393600"/>
              <a:gd name="connsiteY2" fmla="*/ 33450 h 399256"/>
              <a:gd name="connsiteX3" fmla="*/ 2368800 w 6393600"/>
              <a:gd name="connsiteY3" fmla="*/ 374400 h 399256"/>
              <a:gd name="connsiteX4" fmla="*/ 0 w 6393600"/>
              <a:gd name="connsiteY4" fmla="*/ 367200 h 399256"/>
              <a:gd name="connsiteX0" fmla="*/ 6393600 w 6393600"/>
              <a:gd name="connsiteY0" fmla="*/ 7200 h 389613"/>
              <a:gd name="connsiteX1" fmla="*/ 2973600 w 6393600"/>
              <a:gd name="connsiteY1" fmla="*/ 0 h 389613"/>
              <a:gd name="connsiteX2" fmla="*/ 2781475 w 6393600"/>
              <a:gd name="connsiteY2" fmla="*/ 163625 h 389613"/>
              <a:gd name="connsiteX3" fmla="*/ 2368800 w 6393600"/>
              <a:gd name="connsiteY3" fmla="*/ 374400 h 389613"/>
              <a:gd name="connsiteX4" fmla="*/ 0 w 6393600"/>
              <a:gd name="connsiteY4" fmla="*/ 367200 h 389613"/>
              <a:gd name="connsiteX0" fmla="*/ 6393600 w 6393600"/>
              <a:gd name="connsiteY0" fmla="*/ 7200 h 389613"/>
              <a:gd name="connsiteX1" fmla="*/ 2973600 w 6393600"/>
              <a:gd name="connsiteY1" fmla="*/ 0 h 389613"/>
              <a:gd name="connsiteX2" fmla="*/ 2781475 w 6393600"/>
              <a:gd name="connsiteY2" fmla="*/ 163625 h 389613"/>
              <a:gd name="connsiteX3" fmla="*/ 2368800 w 6393600"/>
              <a:gd name="connsiteY3" fmla="*/ 374400 h 389613"/>
              <a:gd name="connsiteX4" fmla="*/ 0 w 6393600"/>
              <a:gd name="connsiteY4" fmla="*/ 367200 h 389613"/>
              <a:gd name="connsiteX0" fmla="*/ 6393600 w 6393600"/>
              <a:gd name="connsiteY0" fmla="*/ 18996 h 399998"/>
              <a:gd name="connsiteX1" fmla="*/ 2973600 w 6393600"/>
              <a:gd name="connsiteY1" fmla="*/ 11796 h 399998"/>
              <a:gd name="connsiteX2" fmla="*/ 2587800 w 6393600"/>
              <a:gd name="connsiteY2" fmla="*/ 194471 h 399998"/>
              <a:gd name="connsiteX3" fmla="*/ 2368800 w 6393600"/>
              <a:gd name="connsiteY3" fmla="*/ 386196 h 399998"/>
              <a:gd name="connsiteX4" fmla="*/ 0 w 6393600"/>
              <a:gd name="connsiteY4" fmla="*/ 378996 h 399998"/>
              <a:gd name="connsiteX0" fmla="*/ 6393600 w 6393600"/>
              <a:gd name="connsiteY0" fmla="*/ 18996 h 399998"/>
              <a:gd name="connsiteX1" fmla="*/ 2973600 w 6393600"/>
              <a:gd name="connsiteY1" fmla="*/ 11796 h 399998"/>
              <a:gd name="connsiteX2" fmla="*/ 2587800 w 6393600"/>
              <a:gd name="connsiteY2" fmla="*/ 194471 h 399998"/>
              <a:gd name="connsiteX3" fmla="*/ 2368800 w 6393600"/>
              <a:gd name="connsiteY3" fmla="*/ 386196 h 399998"/>
              <a:gd name="connsiteX4" fmla="*/ 0 w 6393600"/>
              <a:gd name="connsiteY4" fmla="*/ 378996 h 399998"/>
              <a:gd name="connsiteX0" fmla="*/ 6393600 w 6393600"/>
              <a:gd name="connsiteY0" fmla="*/ 18996 h 399998"/>
              <a:gd name="connsiteX1" fmla="*/ 2973600 w 6393600"/>
              <a:gd name="connsiteY1" fmla="*/ 11796 h 399998"/>
              <a:gd name="connsiteX2" fmla="*/ 2587800 w 6393600"/>
              <a:gd name="connsiteY2" fmla="*/ 194471 h 399998"/>
              <a:gd name="connsiteX3" fmla="*/ 2368800 w 6393600"/>
              <a:gd name="connsiteY3" fmla="*/ 386196 h 399998"/>
              <a:gd name="connsiteX4" fmla="*/ 0 w 6393600"/>
              <a:gd name="connsiteY4" fmla="*/ 378996 h 399998"/>
              <a:gd name="connsiteX0" fmla="*/ 6393600 w 6393600"/>
              <a:gd name="connsiteY0" fmla="*/ 33133 h 414135"/>
              <a:gd name="connsiteX1" fmla="*/ 2973600 w 6393600"/>
              <a:gd name="connsiteY1" fmla="*/ 25933 h 414135"/>
              <a:gd name="connsiteX2" fmla="*/ 2368800 w 6393600"/>
              <a:gd name="connsiteY2" fmla="*/ 400333 h 414135"/>
              <a:gd name="connsiteX3" fmla="*/ 0 w 6393600"/>
              <a:gd name="connsiteY3" fmla="*/ 393133 h 414135"/>
              <a:gd name="connsiteX0" fmla="*/ 6393600 w 6393600"/>
              <a:gd name="connsiteY0" fmla="*/ 21888 h 402890"/>
              <a:gd name="connsiteX1" fmla="*/ 2973600 w 6393600"/>
              <a:gd name="connsiteY1" fmla="*/ 14688 h 402890"/>
              <a:gd name="connsiteX2" fmla="*/ 2368800 w 6393600"/>
              <a:gd name="connsiteY2" fmla="*/ 389088 h 402890"/>
              <a:gd name="connsiteX3" fmla="*/ 0 w 6393600"/>
              <a:gd name="connsiteY3" fmla="*/ 381888 h 402890"/>
              <a:gd name="connsiteX0" fmla="*/ 6393600 w 6393600"/>
              <a:gd name="connsiteY0" fmla="*/ 30083 h 392960"/>
              <a:gd name="connsiteX1" fmla="*/ 2973600 w 6393600"/>
              <a:gd name="connsiteY1" fmla="*/ 22883 h 392960"/>
              <a:gd name="connsiteX2" fmla="*/ 2454525 w 6393600"/>
              <a:gd name="connsiteY2" fmla="*/ 356008 h 392960"/>
              <a:gd name="connsiteX3" fmla="*/ 0 w 6393600"/>
              <a:gd name="connsiteY3" fmla="*/ 390083 h 392960"/>
              <a:gd name="connsiteX0" fmla="*/ 6393600 w 6393600"/>
              <a:gd name="connsiteY0" fmla="*/ 30083 h 391341"/>
              <a:gd name="connsiteX1" fmla="*/ 2973600 w 6393600"/>
              <a:gd name="connsiteY1" fmla="*/ 22883 h 391341"/>
              <a:gd name="connsiteX2" fmla="*/ 2454525 w 6393600"/>
              <a:gd name="connsiteY2" fmla="*/ 356008 h 391341"/>
              <a:gd name="connsiteX3" fmla="*/ 0 w 6393600"/>
              <a:gd name="connsiteY3" fmla="*/ 390083 h 391341"/>
              <a:gd name="connsiteX0" fmla="*/ 6393600 w 6393600"/>
              <a:gd name="connsiteY0" fmla="*/ 20253 h 381511"/>
              <a:gd name="connsiteX1" fmla="*/ 2973600 w 6393600"/>
              <a:gd name="connsiteY1" fmla="*/ 13053 h 381511"/>
              <a:gd name="connsiteX2" fmla="*/ 2454525 w 6393600"/>
              <a:gd name="connsiteY2" fmla="*/ 346178 h 381511"/>
              <a:gd name="connsiteX3" fmla="*/ 0 w 6393600"/>
              <a:gd name="connsiteY3" fmla="*/ 380253 h 381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93600" h="381511">
                <a:moveTo>
                  <a:pt x="6393600" y="20253"/>
                </a:moveTo>
                <a:cubicBezTo>
                  <a:pt x="5253600" y="17853"/>
                  <a:pt x="3414213" y="-19043"/>
                  <a:pt x="2973600" y="13053"/>
                </a:cubicBezTo>
                <a:cubicBezTo>
                  <a:pt x="2532987" y="45149"/>
                  <a:pt x="2632625" y="345303"/>
                  <a:pt x="2454525" y="346178"/>
                </a:cubicBezTo>
                <a:cubicBezTo>
                  <a:pt x="2276425" y="347053"/>
                  <a:pt x="939600" y="389253"/>
                  <a:pt x="0" y="380253"/>
                </a:cubicBezTo>
              </a:path>
            </a:pathLst>
          </a:custGeom>
          <a:noFill/>
          <a:ln w="2222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8" name="TextBox 10">
            <a:extLst>
              <a:ext uri="{FF2B5EF4-FFF2-40B4-BE49-F238E27FC236}">
                <a16:creationId xmlns:a16="http://schemas.microsoft.com/office/drawing/2014/main" id="{661F6CE0-4B4F-4F7B-AA96-E2A9CE87D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8338" y="5597525"/>
            <a:ext cx="3160712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900"/>
              <a:t>Маршрут выезда из нечетного парка ст. Андроновка</a:t>
            </a:r>
          </a:p>
        </p:txBody>
      </p:sp>
      <p:pic>
        <p:nvPicPr>
          <p:cNvPr id="12299" name="Рисунок 13">
            <a:extLst>
              <a:ext uri="{FF2B5EF4-FFF2-40B4-BE49-F238E27FC236}">
                <a16:creationId xmlns:a16="http://schemas.microsoft.com/office/drawing/2014/main" id="{0B35E9A5-F338-41B5-8388-BE187A5AD2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66688"/>
            <a:ext cx="7683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Прямоугольник 21">
            <a:extLst>
              <a:ext uri="{FF2B5EF4-FFF2-40B4-BE49-F238E27FC236}">
                <a16:creationId xmlns:a16="http://schemas.microsoft.com/office/drawing/2014/main" id="{49FD41B7-AAE8-4E44-8D79-E5A195332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00" y="100013"/>
            <a:ext cx="1088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ПРЕДПОСЫЛКИ К МАКСИМАЛЬНОЙ АВТОМАТИЗАЦИИ БОРТОВЫХ И НАПОЛЬНЫХ УСТРОЙСТВ ДЛЯ ОБЕСПЕЧЕНИЯ МИНИМАЛЬНЫХ ИНТЕРВАЛОВ</a:t>
            </a:r>
          </a:p>
        </p:txBody>
      </p:sp>
      <p:sp>
        <p:nvSpPr>
          <p:cNvPr id="12301" name="TextBox 8">
            <a:extLst>
              <a:ext uri="{FF2B5EF4-FFF2-40B4-BE49-F238E27FC236}">
                <a16:creationId xmlns:a16="http://schemas.microsoft.com/office/drawing/2014/main" id="{CF2CB519-8D93-4013-9C1D-9D54106A0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1647825"/>
            <a:ext cx="404653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ts val="1200"/>
              </a:spcBef>
              <a:buFontTx/>
              <a:buNone/>
            </a:pP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вероятность задержки </a:t>
            </a:r>
            <a:r>
              <a:rPr kumimoji="0" lang="en-US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&gt; </a:t>
            </a: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15 секунд</a:t>
            </a:r>
            <a:br>
              <a:rPr kumimoji="0" lang="en-US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без автоматизации</a:t>
            </a:r>
            <a:br>
              <a:rPr kumimoji="0" lang="en-US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составляет величину 0,7</a:t>
            </a:r>
          </a:p>
        </p:txBody>
      </p:sp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D3B54BB5-0F21-4EA1-802B-08D57F9FB27A}"/>
              </a:ext>
            </a:extLst>
          </p:cNvPr>
          <p:cNvSpPr/>
          <p:nvPr/>
        </p:nvSpPr>
        <p:spPr>
          <a:xfrm>
            <a:off x="574675" y="3111500"/>
            <a:ext cx="1668463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ОТКРЫТИЕ СВЕТОФОРА </a:t>
            </a:r>
            <a:b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С ПУТИ ОТПРАВЛЕНИЯ</a:t>
            </a:r>
          </a:p>
        </p:txBody>
      </p:sp>
      <p:sp>
        <p:nvSpPr>
          <p:cNvPr id="54" name="Полилиния 53">
            <a:extLst>
              <a:ext uri="{FF2B5EF4-FFF2-40B4-BE49-F238E27FC236}">
                <a16:creationId xmlns:a16="http://schemas.microsoft.com/office/drawing/2014/main" id="{A0EC419E-FED7-429C-AA28-0FC55791A03C}"/>
              </a:ext>
            </a:extLst>
          </p:cNvPr>
          <p:cNvSpPr/>
          <p:nvPr/>
        </p:nvSpPr>
        <p:spPr>
          <a:xfrm>
            <a:off x="641350" y="3862388"/>
            <a:ext cx="1333500" cy="485775"/>
          </a:xfrm>
          <a:custGeom>
            <a:avLst/>
            <a:gdLst>
              <a:gd name="connsiteX0" fmla="*/ 0 w 1334147"/>
              <a:gd name="connsiteY0" fmla="*/ 0 h 486000"/>
              <a:gd name="connsiteX1" fmla="*/ 1334147 w 1334147"/>
              <a:gd name="connsiteY1" fmla="*/ 0 h 486000"/>
              <a:gd name="connsiteX2" fmla="*/ 1334147 w 1334147"/>
              <a:gd name="connsiteY2" fmla="*/ 486000 h 486000"/>
              <a:gd name="connsiteX3" fmla="*/ 0 w 1334147"/>
              <a:gd name="connsiteY3" fmla="*/ 486000 h 486000"/>
              <a:gd name="connsiteX4" fmla="*/ 0 w 1334147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47" h="486000">
                <a:moveTo>
                  <a:pt x="0" y="0"/>
                </a:moveTo>
                <a:lnTo>
                  <a:pt x="1334147" y="0"/>
                </a:lnTo>
                <a:lnTo>
                  <a:pt x="1334147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Регламент мин. готовности выполняется на пути парка</a:t>
            </a:r>
          </a:p>
        </p:txBody>
      </p:sp>
      <p:sp>
        <p:nvSpPr>
          <p:cNvPr id="55" name="Полилиния 54">
            <a:extLst>
              <a:ext uri="{FF2B5EF4-FFF2-40B4-BE49-F238E27FC236}">
                <a16:creationId xmlns:a16="http://schemas.microsoft.com/office/drawing/2014/main" id="{E8B4BB08-D580-4057-8A05-D9B75FD60CB6}"/>
              </a:ext>
            </a:extLst>
          </p:cNvPr>
          <p:cNvSpPr/>
          <p:nvPr/>
        </p:nvSpPr>
        <p:spPr>
          <a:xfrm>
            <a:off x="2074863" y="3111500"/>
            <a:ext cx="1668462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НАЧАЛО ДВИЖЕНИЯ ПОЕЗДА С ПУТИ</a:t>
            </a:r>
          </a:p>
        </p:txBody>
      </p:sp>
      <p:sp>
        <p:nvSpPr>
          <p:cNvPr id="56" name="Полилиния 55">
            <a:extLst>
              <a:ext uri="{FF2B5EF4-FFF2-40B4-BE49-F238E27FC236}">
                <a16:creationId xmlns:a16="http://schemas.microsoft.com/office/drawing/2014/main" id="{3F469765-BA0B-4C70-A967-3FE2318FFD58}"/>
              </a:ext>
            </a:extLst>
          </p:cNvPr>
          <p:cNvSpPr/>
          <p:nvPr/>
        </p:nvSpPr>
        <p:spPr>
          <a:xfrm>
            <a:off x="2122488" y="3862388"/>
            <a:ext cx="1333500" cy="485775"/>
          </a:xfrm>
          <a:custGeom>
            <a:avLst/>
            <a:gdLst>
              <a:gd name="connsiteX0" fmla="*/ 0 w 1334147"/>
              <a:gd name="connsiteY0" fmla="*/ 0 h 486000"/>
              <a:gd name="connsiteX1" fmla="*/ 1334147 w 1334147"/>
              <a:gd name="connsiteY1" fmla="*/ 0 h 486000"/>
              <a:gd name="connsiteX2" fmla="*/ 1334147 w 1334147"/>
              <a:gd name="connsiteY2" fmla="*/ 486000 h 486000"/>
              <a:gd name="connsiteX3" fmla="*/ 0 w 1334147"/>
              <a:gd name="connsiteY3" fmla="*/ 486000 h 486000"/>
              <a:gd name="connsiteX4" fmla="*/ 0 w 1334147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47" h="486000">
                <a:moveTo>
                  <a:pt x="0" y="0"/>
                </a:moveTo>
                <a:lnTo>
                  <a:pt x="1334147" y="0"/>
                </a:lnTo>
                <a:lnTo>
                  <a:pt x="1334147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В среднем через </a:t>
            </a:r>
            <a:br>
              <a:rPr kumimoji="0" lang="en-US" altLang="ru-RU" sz="8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1 мин</a:t>
            </a:r>
            <a:r>
              <a:rPr kumimoji="0" lang="en-US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 15 сек.</a:t>
            </a:r>
          </a:p>
        </p:txBody>
      </p:sp>
      <p:sp>
        <p:nvSpPr>
          <p:cNvPr id="57" name="Полилиния 56">
            <a:extLst>
              <a:ext uri="{FF2B5EF4-FFF2-40B4-BE49-F238E27FC236}">
                <a16:creationId xmlns:a16="http://schemas.microsoft.com/office/drawing/2014/main" id="{BD70C1AF-06EF-42B7-AFA6-A66AB406E78B}"/>
              </a:ext>
            </a:extLst>
          </p:cNvPr>
          <p:cNvSpPr/>
          <p:nvPr/>
        </p:nvSpPr>
        <p:spPr>
          <a:xfrm>
            <a:off x="3576638" y="3111500"/>
            <a:ext cx="1666875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ОСТАНОВКА </a:t>
            </a:r>
            <a:b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У ГРУППОВОГО СВЕТОФОРА</a:t>
            </a:r>
          </a:p>
        </p:txBody>
      </p:sp>
      <p:sp>
        <p:nvSpPr>
          <p:cNvPr id="58" name="Полилиния 57">
            <a:extLst>
              <a:ext uri="{FF2B5EF4-FFF2-40B4-BE49-F238E27FC236}">
                <a16:creationId xmlns:a16="http://schemas.microsoft.com/office/drawing/2014/main" id="{67A36565-E02E-49A8-9E34-48881A6E5F49}"/>
              </a:ext>
            </a:extLst>
          </p:cNvPr>
          <p:cNvSpPr/>
          <p:nvPr/>
        </p:nvSpPr>
        <p:spPr>
          <a:xfrm>
            <a:off x="3602038" y="3862388"/>
            <a:ext cx="1333500" cy="485775"/>
          </a:xfrm>
          <a:custGeom>
            <a:avLst/>
            <a:gdLst>
              <a:gd name="connsiteX0" fmla="*/ 0 w 1334147"/>
              <a:gd name="connsiteY0" fmla="*/ 0 h 486000"/>
              <a:gd name="connsiteX1" fmla="*/ 1334147 w 1334147"/>
              <a:gd name="connsiteY1" fmla="*/ 0 h 486000"/>
              <a:gd name="connsiteX2" fmla="*/ 1334147 w 1334147"/>
              <a:gd name="connsiteY2" fmla="*/ 486000 h 486000"/>
              <a:gd name="connsiteX3" fmla="*/ 0 w 1334147"/>
              <a:gd name="connsiteY3" fmla="*/ 486000 h 486000"/>
              <a:gd name="connsiteX4" fmla="*/ 0 w 1334147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47" h="486000">
                <a:moveTo>
                  <a:pt x="0" y="0"/>
                </a:moveTo>
                <a:lnTo>
                  <a:pt x="1334147" y="0"/>
                </a:lnTo>
                <a:lnTo>
                  <a:pt x="1334147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В среднем </a:t>
            </a:r>
            <a:br>
              <a:rPr kumimoji="0" lang="en-US" altLang="ru-RU" sz="8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2 мин. 15 сек.</a:t>
            </a:r>
          </a:p>
        </p:txBody>
      </p:sp>
      <p:sp>
        <p:nvSpPr>
          <p:cNvPr id="59" name="Полилиния 58">
            <a:extLst>
              <a:ext uri="{FF2B5EF4-FFF2-40B4-BE49-F238E27FC236}">
                <a16:creationId xmlns:a16="http://schemas.microsoft.com/office/drawing/2014/main" id="{E7EDBB73-39B7-4BDA-B3AA-97ACD4EA3D0F}"/>
              </a:ext>
            </a:extLst>
          </p:cNvPr>
          <p:cNvSpPr/>
          <p:nvPr/>
        </p:nvSpPr>
        <p:spPr>
          <a:xfrm>
            <a:off x="5076825" y="3111500"/>
            <a:ext cx="1666875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0066A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ОТКРЫТИЕ ГРУППОВОГО СИГНАЛА</a:t>
            </a:r>
          </a:p>
        </p:txBody>
      </p:sp>
      <p:sp>
        <p:nvSpPr>
          <p:cNvPr id="60" name="Полилиния 59">
            <a:extLst>
              <a:ext uri="{FF2B5EF4-FFF2-40B4-BE49-F238E27FC236}">
                <a16:creationId xmlns:a16="http://schemas.microsoft.com/office/drawing/2014/main" id="{542206B8-74B8-4D00-880F-336E0B08E911}"/>
              </a:ext>
            </a:extLst>
          </p:cNvPr>
          <p:cNvSpPr/>
          <p:nvPr/>
        </p:nvSpPr>
        <p:spPr>
          <a:xfrm>
            <a:off x="6577013" y="3111500"/>
            <a:ext cx="1666875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70A34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НАЧАЛО ДВИЖЕНИЯ</a:t>
            </a:r>
          </a:p>
        </p:txBody>
      </p:sp>
      <p:sp>
        <p:nvSpPr>
          <p:cNvPr id="61" name="Полилиния 60">
            <a:extLst>
              <a:ext uri="{FF2B5EF4-FFF2-40B4-BE49-F238E27FC236}">
                <a16:creationId xmlns:a16="http://schemas.microsoft.com/office/drawing/2014/main" id="{8B588DD6-6F6E-4BD4-9AE6-CAC3CBC10AFF}"/>
              </a:ext>
            </a:extLst>
          </p:cNvPr>
          <p:cNvSpPr/>
          <p:nvPr/>
        </p:nvSpPr>
        <p:spPr>
          <a:xfrm>
            <a:off x="6543675" y="3862388"/>
            <a:ext cx="1504950" cy="485775"/>
          </a:xfrm>
          <a:custGeom>
            <a:avLst/>
            <a:gdLst>
              <a:gd name="connsiteX0" fmla="*/ 0 w 1597428"/>
              <a:gd name="connsiteY0" fmla="*/ 0 h 486000"/>
              <a:gd name="connsiteX1" fmla="*/ 1597428 w 1597428"/>
              <a:gd name="connsiteY1" fmla="*/ 0 h 486000"/>
              <a:gd name="connsiteX2" fmla="*/ 1597428 w 1597428"/>
              <a:gd name="connsiteY2" fmla="*/ 486000 h 486000"/>
              <a:gd name="connsiteX3" fmla="*/ 0 w 1597428"/>
              <a:gd name="connsiteY3" fmla="*/ 486000 h 486000"/>
              <a:gd name="connsiteX4" fmla="*/ 0 w 1597428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28" h="486000">
                <a:moveTo>
                  <a:pt x="0" y="0"/>
                </a:moveTo>
                <a:lnTo>
                  <a:pt x="1597428" y="0"/>
                </a:lnTo>
                <a:lnTo>
                  <a:pt x="1597428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 b="1">
                <a:latin typeface="Verdana" panose="020B0604030504040204" pitchFamily="34" charset="0"/>
              </a:rPr>
              <a:t>Цель </a:t>
            </a:r>
            <a:r>
              <a:rPr kumimoji="0" lang="ru-RU" altLang="ru-RU" sz="800">
                <a:latin typeface="Verdana" panose="020B0604030504040204" pitchFamily="34" charset="0"/>
              </a:rPr>
              <a:t>– сократить </a:t>
            </a:r>
            <a:r>
              <a:rPr kumimoji="0" lang="ru-RU" altLang="ru-RU" sz="800" b="1">
                <a:latin typeface="Verdana" panose="020B0604030504040204" pitchFamily="34" charset="0"/>
              </a:rPr>
              <a:t>в 2 раза </a:t>
            </a:r>
            <a:r>
              <a:rPr kumimoji="0" lang="ru-RU" altLang="ru-RU" sz="800">
                <a:latin typeface="Verdana" panose="020B0604030504040204" pitchFamily="34" charset="0"/>
              </a:rPr>
              <a:t>время готовности к выходу – </a:t>
            </a:r>
            <a:r>
              <a:rPr kumimoji="0" lang="ru-RU" altLang="ru-RU" sz="800" b="1">
                <a:latin typeface="Verdana" panose="020B0604030504040204" pitchFamily="34" charset="0"/>
              </a:rPr>
              <a:t>до 15 сек.!</a:t>
            </a:r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19971D15-EFB0-4F9C-9634-F99C83B45FA1}"/>
              </a:ext>
            </a:extLst>
          </p:cNvPr>
          <p:cNvSpPr/>
          <p:nvPr/>
        </p:nvSpPr>
        <p:spPr>
          <a:xfrm>
            <a:off x="8048625" y="3111500"/>
            <a:ext cx="1819275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7CC2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spcCol="1270" anchor="ctr"/>
          <a:lstStyle/>
          <a:p>
            <a:pPr algn="ctr" defTabSz="4000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BA542EB7-BDB3-4BE1-8709-D7EB7A9D386C}"/>
              </a:ext>
            </a:extLst>
          </p:cNvPr>
          <p:cNvSpPr/>
          <p:nvPr/>
        </p:nvSpPr>
        <p:spPr>
          <a:xfrm>
            <a:off x="8116888" y="3862388"/>
            <a:ext cx="1657350" cy="485775"/>
          </a:xfrm>
          <a:custGeom>
            <a:avLst/>
            <a:gdLst>
              <a:gd name="connsiteX0" fmla="*/ 0 w 1657264"/>
              <a:gd name="connsiteY0" fmla="*/ 0 h 486000"/>
              <a:gd name="connsiteX1" fmla="*/ 1657264 w 1657264"/>
              <a:gd name="connsiteY1" fmla="*/ 0 h 486000"/>
              <a:gd name="connsiteX2" fmla="*/ 1657264 w 1657264"/>
              <a:gd name="connsiteY2" fmla="*/ 486000 h 486000"/>
              <a:gd name="connsiteX3" fmla="*/ 0 w 1657264"/>
              <a:gd name="connsiteY3" fmla="*/ 486000 h 486000"/>
              <a:gd name="connsiteX4" fmla="*/ 0 w 1657264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264" h="486000">
                <a:moveTo>
                  <a:pt x="0" y="0"/>
                </a:moveTo>
                <a:lnTo>
                  <a:pt x="1657264" y="0"/>
                </a:lnTo>
                <a:lnTo>
                  <a:pt x="1657264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 b="1">
                <a:solidFill>
                  <a:srgbClr val="000000"/>
                </a:solidFill>
                <a:latin typeface="Verdana" panose="020B0604030504040204" pitchFamily="34" charset="0"/>
              </a:rPr>
              <a:t>Цель </a:t>
            </a: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- не более </a:t>
            </a:r>
            <a:r>
              <a:rPr kumimoji="0" lang="ru-RU" altLang="ru-RU" sz="800" b="1">
                <a:solidFill>
                  <a:srgbClr val="000000"/>
                </a:solidFill>
                <a:latin typeface="Verdana" panose="020B0604030504040204" pitchFamily="34" charset="0"/>
              </a:rPr>
              <a:t>2 мин.</a:t>
            </a:r>
          </a:p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>
                <a:solidFill>
                  <a:srgbClr val="000000"/>
                </a:solidFill>
                <a:latin typeface="Verdana" panose="020B0604030504040204" pitchFamily="34" charset="0"/>
              </a:rPr>
              <a:t>В среднем – 2 мин. 4 сек.</a:t>
            </a:r>
          </a:p>
        </p:txBody>
      </p:sp>
      <p:sp>
        <p:nvSpPr>
          <p:cNvPr id="64" name="Полилиния 63">
            <a:extLst>
              <a:ext uri="{FF2B5EF4-FFF2-40B4-BE49-F238E27FC236}">
                <a16:creationId xmlns:a16="http://schemas.microsoft.com/office/drawing/2014/main" id="{8E5F7058-4FEE-4898-A04C-1F755129528F}"/>
              </a:ext>
            </a:extLst>
          </p:cNvPr>
          <p:cNvSpPr/>
          <p:nvPr/>
        </p:nvSpPr>
        <p:spPr>
          <a:xfrm>
            <a:off x="9652000" y="3111500"/>
            <a:ext cx="1747838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solidFill>
            <a:srgbClr val="7CC26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ОСВОБОЖДЕНИЕ УЧАСТКА УДАЛЕНИЯ</a:t>
            </a:r>
          </a:p>
        </p:txBody>
      </p:sp>
      <p:sp>
        <p:nvSpPr>
          <p:cNvPr id="65" name="Полилиния 64">
            <a:extLst>
              <a:ext uri="{FF2B5EF4-FFF2-40B4-BE49-F238E27FC236}">
                <a16:creationId xmlns:a16="http://schemas.microsoft.com/office/drawing/2014/main" id="{AFD3E618-8E81-4625-8E2A-31F93309501A}"/>
              </a:ext>
            </a:extLst>
          </p:cNvPr>
          <p:cNvSpPr/>
          <p:nvPr/>
        </p:nvSpPr>
        <p:spPr>
          <a:xfrm>
            <a:off x="9613900" y="3862388"/>
            <a:ext cx="1333500" cy="485775"/>
          </a:xfrm>
          <a:custGeom>
            <a:avLst/>
            <a:gdLst>
              <a:gd name="connsiteX0" fmla="*/ 0 w 1334147"/>
              <a:gd name="connsiteY0" fmla="*/ 0 h 486000"/>
              <a:gd name="connsiteX1" fmla="*/ 1334147 w 1334147"/>
              <a:gd name="connsiteY1" fmla="*/ 0 h 486000"/>
              <a:gd name="connsiteX2" fmla="*/ 1334147 w 1334147"/>
              <a:gd name="connsiteY2" fmla="*/ 486000 h 486000"/>
              <a:gd name="connsiteX3" fmla="*/ 0 w 1334147"/>
              <a:gd name="connsiteY3" fmla="*/ 486000 h 486000"/>
              <a:gd name="connsiteX4" fmla="*/ 0 w 1334147"/>
              <a:gd name="connsiteY4" fmla="*/ 0 h 4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147" h="486000">
                <a:moveTo>
                  <a:pt x="0" y="0"/>
                </a:moveTo>
                <a:lnTo>
                  <a:pt x="1334147" y="0"/>
                </a:lnTo>
                <a:lnTo>
                  <a:pt x="1334147" y="486000"/>
                </a:lnTo>
                <a:lnTo>
                  <a:pt x="0" y="48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/>
          <a:lstStyle>
            <a:lvl1pPr marL="342900" indent="-3429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ct val="15000"/>
              </a:spcAft>
              <a:defRPr/>
            </a:pPr>
            <a:r>
              <a:rPr kumimoji="0" lang="ru-RU" altLang="ru-RU" sz="800" b="1">
                <a:solidFill>
                  <a:srgbClr val="000000"/>
                </a:solidFill>
                <a:latin typeface="Verdana" panose="020B0604030504040204" pitchFamily="34" charset="0"/>
              </a:rPr>
              <a:t>45 сек.</a:t>
            </a:r>
          </a:p>
        </p:txBody>
      </p:sp>
      <p:sp>
        <p:nvSpPr>
          <p:cNvPr id="52" name="Левая фигурная скобка 51">
            <a:extLst>
              <a:ext uri="{FF2B5EF4-FFF2-40B4-BE49-F238E27FC236}">
                <a16:creationId xmlns:a16="http://schemas.microsoft.com/office/drawing/2014/main" id="{010B02C5-2F30-45EC-88AC-A7C86121DB1C}"/>
              </a:ext>
            </a:extLst>
          </p:cNvPr>
          <p:cNvSpPr/>
          <p:nvPr/>
        </p:nvSpPr>
        <p:spPr>
          <a:xfrm rot="5400000">
            <a:off x="8076406" y="-178593"/>
            <a:ext cx="257175" cy="6313488"/>
          </a:xfrm>
          <a:prstGeom prst="leftBrace">
            <a:avLst>
              <a:gd name="adj1" fmla="val 71491"/>
              <a:gd name="adj2" fmla="val 50609"/>
            </a:avLst>
          </a:prstGeom>
          <a:ln w="19050">
            <a:solidFill>
              <a:srgbClr val="70A3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16" name="TextBox 20">
            <a:extLst>
              <a:ext uri="{FF2B5EF4-FFF2-40B4-BE49-F238E27FC236}">
                <a16:creationId xmlns:a16="http://schemas.microsoft.com/office/drawing/2014/main" id="{1C4B66A0-2CE0-468A-B62A-E97E3D7A1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6463" y="2565400"/>
            <a:ext cx="20812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70A346"/>
                </a:solidFill>
                <a:latin typeface="Verdana" panose="020B0604030504040204" pitchFamily="34" charset="0"/>
              </a:rPr>
              <a:t>Интервал 3 минуты</a:t>
            </a:r>
            <a:endParaRPr kumimoji="0" lang="ru-RU" altLang="ru-RU" sz="1800" b="1">
              <a:solidFill>
                <a:srgbClr val="70A346"/>
              </a:solidFill>
              <a:latin typeface="Verdana" panose="020B0604030504040204" pitchFamily="34" charset="0"/>
            </a:endParaRPr>
          </a:p>
        </p:txBody>
      </p:sp>
      <p:sp>
        <p:nvSpPr>
          <p:cNvPr id="68" name="Полилиния 67">
            <a:extLst>
              <a:ext uri="{FF2B5EF4-FFF2-40B4-BE49-F238E27FC236}">
                <a16:creationId xmlns:a16="http://schemas.microsoft.com/office/drawing/2014/main" id="{8CB8EFFC-F63D-4CCB-92E8-00B732E6AB2A}"/>
              </a:ext>
            </a:extLst>
          </p:cNvPr>
          <p:cNvSpPr/>
          <p:nvPr/>
        </p:nvSpPr>
        <p:spPr>
          <a:xfrm>
            <a:off x="585788" y="969963"/>
            <a:ext cx="2314575" cy="1487487"/>
          </a:xfrm>
          <a:custGeom>
            <a:avLst/>
            <a:gdLst>
              <a:gd name="connsiteX0" fmla="*/ 0 w 5757967"/>
              <a:gd name="connsiteY0" fmla="*/ 0 h 536130"/>
              <a:gd name="connsiteX1" fmla="*/ 5757967 w 5757967"/>
              <a:gd name="connsiteY1" fmla="*/ 0 h 536130"/>
              <a:gd name="connsiteX2" fmla="*/ 5757967 w 5757967"/>
              <a:gd name="connsiteY2" fmla="*/ 536130 h 536130"/>
              <a:gd name="connsiteX3" fmla="*/ 0 w 5757967"/>
              <a:gd name="connsiteY3" fmla="*/ 536130 h 536130"/>
              <a:gd name="connsiteX4" fmla="*/ 0 w 5757967"/>
              <a:gd name="connsiteY4" fmla="*/ 0 h 53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7967" h="536130">
                <a:moveTo>
                  <a:pt x="0" y="0"/>
                </a:moveTo>
                <a:lnTo>
                  <a:pt x="5757967" y="0"/>
                </a:lnTo>
                <a:lnTo>
                  <a:pt x="5757967" y="536130"/>
                </a:lnTo>
                <a:lnTo>
                  <a:pt x="0" y="5361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2815" tIns="17780" rIns="99568" bIns="17780"/>
          <a:lstStyle>
            <a:lvl1pPr marL="342900" indent="-3429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kumimoji="0" lang="ru-RU" altLang="ru-RU" sz="1400" b="1">
                <a:solidFill>
                  <a:srgbClr val="3A4A57"/>
                </a:solidFill>
                <a:latin typeface="Verdana" panose="020B0604030504040204" pitchFamily="34" charset="0"/>
              </a:rPr>
              <a:t>Среднее математическое ожидание трогания </a:t>
            </a:r>
            <a:br>
              <a:rPr kumimoji="0" lang="ru-RU" altLang="ru-RU" sz="14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A57"/>
                </a:solidFill>
                <a:latin typeface="Verdana" panose="020B0604030504040204" pitchFamily="34" charset="0"/>
              </a:rPr>
              <a:t>поезда 22 секунды</a:t>
            </a:r>
            <a:br>
              <a:rPr kumimoji="0" lang="ru-RU" altLang="ru-RU" sz="14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400" b="1">
                <a:solidFill>
                  <a:srgbClr val="3A4A57"/>
                </a:solidFill>
                <a:latin typeface="Verdana" panose="020B0604030504040204" pitchFamily="34" charset="0"/>
              </a:rPr>
              <a:t>при 4 минутном интервале</a:t>
            </a:r>
          </a:p>
          <a:p>
            <a:pPr marL="0"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kumimoji="0" lang="ru-RU" altLang="ru-RU" sz="1600" b="1">
                <a:solidFill>
                  <a:srgbClr val="3A4A57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9" name="Полилиния 68">
            <a:extLst>
              <a:ext uri="{FF2B5EF4-FFF2-40B4-BE49-F238E27FC236}">
                <a16:creationId xmlns:a16="http://schemas.microsoft.com/office/drawing/2014/main" id="{AE07CADD-2B9F-421E-9AB3-9C6871273A84}"/>
              </a:ext>
            </a:extLst>
          </p:cNvPr>
          <p:cNvSpPr/>
          <p:nvPr/>
        </p:nvSpPr>
        <p:spPr>
          <a:xfrm>
            <a:off x="3216275" y="1008063"/>
            <a:ext cx="3600450" cy="206375"/>
          </a:xfrm>
          <a:custGeom>
            <a:avLst/>
            <a:gdLst>
              <a:gd name="connsiteX0" fmla="*/ 0 w 5757967"/>
              <a:gd name="connsiteY0" fmla="*/ 55966 h 335790"/>
              <a:gd name="connsiteX1" fmla="*/ 55966 w 5757967"/>
              <a:gd name="connsiteY1" fmla="*/ 0 h 335790"/>
              <a:gd name="connsiteX2" fmla="*/ 5702001 w 5757967"/>
              <a:gd name="connsiteY2" fmla="*/ 0 h 335790"/>
              <a:gd name="connsiteX3" fmla="*/ 5757967 w 5757967"/>
              <a:gd name="connsiteY3" fmla="*/ 55966 h 335790"/>
              <a:gd name="connsiteX4" fmla="*/ 5757967 w 5757967"/>
              <a:gd name="connsiteY4" fmla="*/ 279824 h 335790"/>
              <a:gd name="connsiteX5" fmla="*/ 5702001 w 5757967"/>
              <a:gd name="connsiteY5" fmla="*/ 335790 h 335790"/>
              <a:gd name="connsiteX6" fmla="*/ 55966 w 5757967"/>
              <a:gd name="connsiteY6" fmla="*/ 335790 h 335790"/>
              <a:gd name="connsiteX7" fmla="*/ 0 w 5757967"/>
              <a:gd name="connsiteY7" fmla="*/ 279824 h 335790"/>
              <a:gd name="connsiteX8" fmla="*/ 0 w 5757967"/>
              <a:gd name="connsiteY8" fmla="*/ 55966 h 33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7967" h="335790">
                <a:moveTo>
                  <a:pt x="0" y="55966"/>
                </a:moveTo>
                <a:cubicBezTo>
                  <a:pt x="0" y="25057"/>
                  <a:pt x="25057" y="0"/>
                  <a:pt x="55966" y="0"/>
                </a:cubicBezTo>
                <a:lnTo>
                  <a:pt x="5702001" y="0"/>
                </a:lnTo>
                <a:cubicBezTo>
                  <a:pt x="5732910" y="0"/>
                  <a:pt x="5757967" y="25057"/>
                  <a:pt x="5757967" y="55966"/>
                </a:cubicBezTo>
                <a:lnTo>
                  <a:pt x="5757967" y="279824"/>
                </a:lnTo>
                <a:cubicBezTo>
                  <a:pt x="5757967" y="310733"/>
                  <a:pt x="5732910" y="335790"/>
                  <a:pt x="5702001" y="335790"/>
                </a:cubicBezTo>
                <a:lnTo>
                  <a:pt x="55966" y="335790"/>
                </a:lnTo>
                <a:cubicBezTo>
                  <a:pt x="25057" y="335790"/>
                  <a:pt x="0" y="310733"/>
                  <a:pt x="0" y="279824"/>
                </a:cubicBezTo>
                <a:lnTo>
                  <a:pt x="0" y="559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732" tIns="69732" rIns="69732" bIns="69732" anchor="ctr"/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kumimoji="0" lang="ru-RU" altLang="ru-RU" sz="1100" b="1">
                <a:solidFill>
                  <a:srgbClr val="3A4A57"/>
                </a:solidFill>
                <a:latin typeface="Verdana" panose="020B0604030504040204" pitchFamily="34" charset="0"/>
              </a:rPr>
              <a:t>Для реализации выезда с интервалом</a:t>
            </a:r>
          </a:p>
        </p:txBody>
      </p:sp>
      <p:grpSp>
        <p:nvGrpSpPr>
          <p:cNvPr id="12319" name="Группа 70">
            <a:extLst>
              <a:ext uri="{FF2B5EF4-FFF2-40B4-BE49-F238E27FC236}">
                <a16:creationId xmlns:a16="http://schemas.microsoft.com/office/drawing/2014/main" id="{907AE3CB-75DA-44D5-8F01-B79A5687E413}"/>
              </a:ext>
            </a:extLst>
          </p:cNvPr>
          <p:cNvGrpSpPr>
            <a:grpSpLocks/>
          </p:cNvGrpSpPr>
          <p:nvPr/>
        </p:nvGrpSpPr>
        <p:grpSpPr bwMode="auto">
          <a:xfrm>
            <a:off x="442913" y="1374775"/>
            <a:ext cx="228600" cy="698500"/>
            <a:chOff x="5329351" y="3008075"/>
            <a:chExt cx="246768" cy="756590"/>
          </a:xfrm>
        </p:grpSpPr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E0745797-1A6E-4C5C-B385-A968F77DA460}"/>
                </a:ext>
              </a:extLst>
            </p:cNvPr>
            <p:cNvCxnSpPr>
              <a:cxnSpLocks/>
            </p:cNvCxnSpPr>
            <p:nvPr/>
          </p:nvCxnSpPr>
          <p:spPr>
            <a:xfrm>
              <a:off x="5459590" y="3008075"/>
              <a:ext cx="0" cy="756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CE04AF42-08AC-4BAE-B6E6-BF8D1ADF2236}"/>
                </a:ext>
              </a:extLst>
            </p:cNvPr>
            <p:cNvGrpSpPr/>
            <p:nvPr/>
          </p:nvGrpSpPr>
          <p:grpSpPr>
            <a:xfrm>
              <a:off x="5329351" y="3180990"/>
              <a:ext cx="246768" cy="411282"/>
              <a:chOff x="4697658" y="1253031"/>
              <a:chExt cx="280742" cy="436292"/>
            </a:xfrm>
            <a:solidFill>
              <a:srgbClr val="909CAA"/>
            </a:solidFill>
          </p:grpSpPr>
          <p:sp>
            <p:nvSpPr>
              <p:cNvPr id="74" name="Нашивка 22">
                <a:extLst>
                  <a:ext uri="{FF2B5EF4-FFF2-40B4-BE49-F238E27FC236}">
                    <a16:creationId xmlns:a16="http://schemas.microsoft.com/office/drawing/2014/main" id="{B6C32869-99FC-42FA-90AE-B04FD9462A24}"/>
                  </a:ext>
                </a:extLst>
              </p:cNvPr>
              <p:cNvSpPr/>
              <p:nvPr/>
            </p:nvSpPr>
            <p:spPr>
              <a:xfrm>
                <a:off x="4769243" y="1253031"/>
                <a:ext cx="209157" cy="436292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75" name="Нашивка 23">
                <a:extLst>
                  <a:ext uri="{FF2B5EF4-FFF2-40B4-BE49-F238E27FC236}">
                    <a16:creationId xmlns:a16="http://schemas.microsoft.com/office/drawing/2014/main" id="{A266B834-8243-4A57-AA49-C802AF92191D}"/>
                  </a:ext>
                </a:extLst>
              </p:cNvPr>
              <p:cNvSpPr/>
              <p:nvPr/>
            </p:nvSpPr>
            <p:spPr>
              <a:xfrm>
                <a:off x="4697658" y="1310474"/>
                <a:ext cx="154081" cy="321405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 dirty="0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20" name="Группа 76">
            <a:extLst>
              <a:ext uri="{FF2B5EF4-FFF2-40B4-BE49-F238E27FC236}">
                <a16:creationId xmlns:a16="http://schemas.microsoft.com/office/drawing/2014/main" id="{6DC5C9D8-7AA6-4D01-842B-3B2A77E9284F}"/>
              </a:ext>
            </a:extLst>
          </p:cNvPr>
          <p:cNvGrpSpPr>
            <a:grpSpLocks/>
          </p:cNvGrpSpPr>
          <p:nvPr/>
        </p:nvGrpSpPr>
        <p:grpSpPr bwMode="auto">
          <a:xfrm>
            <a:off x="2941638" y="1374775"/>
            <a:ext cx="227012" cy="698500"/>
            <a:chOff x="5329351" y="3008075"/>
            <a:chExt cx="246768" cy="756590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C3F9390F-A650-4EB9-8706-528AD56DAC0E}"/>
                </a:ext>
              </a:extLst>
            </p:cNvPr>
            <p:cNvCxnSpPr>
              <a:cxnSpLocks/>
            </p:cNvCxnSpPr>
            <p:nvPr/>
          </p:nvCxnSpPr>
          <p:spPr>
            <a:xfrm>
              <a:off x="5460501" y="3008075"/>
              <a:ext cx="0" cy="756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Группа 78">
              <a:extLst>
                <a:ext uri="{FF2B5EF4-FFF2-40B4-BE49-F238E27FC236}">
                  <a16:creationId xmlns:a16="http://schemas.microsoft.com/office/drawing/2014/main" id="{FAF53DDF-4A69-4B70-9DF6-D12E01295423}"/>
                </a:ext>
              </a:extLst>
            </p:cNvPr>
            <p:cNvGrpSpPr/>
            <p:nvPr/>
          </p:nvGrpSpPr>
          <p:grpSpPr>
            <a:xfrm>
              <a:off x="5329351" y="3180990"/>
              <a:ext cx="246768" cy="411282"/>
              <a:chOff x="4697658" y="1253031"/>
              <a:chExt cx="280742" cy="436292"/>
            </a:xfrm>
            <a:solidFill>
              <a:srgbClr val="909CAA"/>
            </a:solidFill>
          </p:grpSpPr>
          <p:sp>
            <p:nvSpPr>
              <p:cNvPr id="80" name="Нашивка 22">
                <a:extLst>
                  <a:ext uri="{FF2B5EF4-FFF2-40B4-BE49-F238E27FC236}">
                    <a16:creationId xmlns:a16="http://schemas.microsoft.com/office/drawing/2014/main" id="{73C49952-3F55-4004-AD1E-A2BE5F3D7B3E}"/>
                  </a:ext>
                </a:extLst>
              </p:cNvPr>
              <p:cNvSpPr/>
              <p:nvPr/>
            </p:nvSpPr>
            <p:spPr>
              <a:xfrm>
                <a:off x="4769243" y="1253031"/>
                <a:ext cx="209157" cy="436292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81" name="Нашивка 23">
                <a:extLst>
                  <a:ext uri="{FF2B5EF4-FFF2-40B4-BE49-F238E27FC236}">
                    <a16:creationId xmlns:a16="http://schemas.microsoft.com/office/drawing/2014/main" id="{DBD84DE4-9BE7-4465-88FA-9E4ADD74C1F4}"/>
                  </a:ext>
                </a:extLst>
              </p:cNvPr>
              <p:cNvSpPr/>
              <p:nvPr/>
            </p:nvSpPr>
            <p:spPr>
              <a:xfrm>
                <a:off x="4697658" y="1310474"/>
                <a:ext cx="154081" cy="321405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AE8D8E0D-2BC5-4D86-85AA-E4BAFA2797C5}"/>
              </a:ext>
            </a:extLst>
          </p:cNvPr>
          <p:cNvCxnSpPr>
            <a:cxnSpLocks/>
          </p:cNvCxnSpPr>
          <p:nvPr/>
        </p:nvCxnSpPr>
        <p:spPr>
          <a:xfrm flipV="1">
            <a:off x="2836863" y="1163638"/>
            <a:ext cx="0" cy="112077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322" name="Группа 85">
            <a:extLst>
              <a:ext uri="{FF2B5EF4-FFF2-40B4-BE49-F238E27FC236}">
                <a16:creationId xmlns:a16="http://schemas.microsoft.com/office/drawing/2014/main" id="{61A464C8-3BE1-42EF-9094-55680FA75AA9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1373188"/>
            <a:ext cx="227013" cy="701675"/>
            <a:chOff x="5329351" y="3008075"/>
            <a:chExt cx="246768" cy="756590"/>
          </a:xfrm>
        </p:grpSpPr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D0FF74A6-E119-4EC1-BDE8-0627788F252D}"/>
                </a:ext>
              </a:extLst>
            </p:cNvPr>
            <p:cNvCxnSpPr>
              <a:cxnSpLocks/>
            </p:cNvCxnSpPr>
            <p:nvPr/>
          </p:nvCxnSpPr>
          <p:spPr>
            <a:xfrm>
              <a:off x="5460500" y="3008075"/>
              <a:ext cx="0" cy="756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" name="Группа 87">
              <a:extLst>
                <a:ext uri="{FF2B5EF4-FFF2-40B4-BE49-F238E27FC236}">
                  <a16:creationId xmlns:a16="http://schemas.microsoft.com/office/drawing/2014/main" id="{680EC3A7-190C-4C33-A79D-210E364F8BE7}"/>
                </a:ext>
              </a:extLst>
            </p:cNvPr>
            <p:cNvGrpSpPr/>
            <p:nvPr/>
          </p:nvGrpSpPr>
          <p:grpSpPr>
            <a:xfrm>
              <a:off x="5329351" y="3180990"/>
              <a:ext cx="246768" cy="411282"/>
              <a:chOff x="4697658" y="1253031"/>
              <a:chExt cx="280742" cy="436292"/>
            </a:xfrm>
            <a:solidFill>
              <a:srgbClr val="909CAA"/>
            </a:solidFill>
          </p:grpSpPr>
          <p:sp>
            <p:nvSpPr>
              <p:cNvPr id="89" name="Нашивка 22">
                <a:extLst>
                  <a:ext uri="{FF2B5EF4-FFF2-40B4-BE49-F238E27FC236}">
                    <a16:creationId xmlns:a16="http://schemas.microsoft.com/office/drawing/2014/main" id="{0CEDB4FB-4BAA-426E-A115-C49FBE31E257}"/>
                  </a:ext>
                </a:extLst>
              </p:cNvPr>
              <p:cNvSpPr/>
              <p:nvPr/>
            </p:nvSpPr>
            <p:spPr>
              <a:xfrm>
                <a:off x="4769243" y="1253031"/>
                <a:ext cx="209157" cy="436292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90" name="Нашивка 23">
                <a:extLst>
                  <a:ext uri="{FF2B5EF4-FFF2-40B4-BE49-F238E27FC236}">
                    <a16:creationId xmlns:a16="http://schemas.microsoft.com/office/drawing/2014/main" id="{11EC3B49-09BC-4FE2-885A-6489B4A0DFC7}"/>
                  </a:ext>
                </a:extLst>
              </p:cNvPr>
              <p:cNvSpPr/>
              <p:nvPr/>
            </p:nvSpPr>
            <p:spPr>
              <a:xfrm>
                <a:off x="4697658" y="1310474"/>
                <a:ext cx="154081" cy="321405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889"/>
                  </a:spcBef>
                  <a:spcAft>
                    <a:spcPts val="0"/>
                  </a:spcAft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04B6D7BB-0430-4BF4-ADE1-51922547689C}"/>
              </a:ext>
            </a:extLst>
          </p:cNvPr>
          <p:cNvCxnSpPr>
            <a:cxnSpLocks/>
          </p:cNvCxnSpPr>
          <p:nvPr/>
        </p:nvCxnSpPr>
        <p:spPr>
          <a:xfrm flipV="1">
            <a:off x="7083425" y="1163638"/>
            <a:ext cx="0" cy="1120775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4" name="TextBox 8">
            <a:extLst>
              <a:ext uri="{FF2B5EF4-FFF2-40B4-BE49-F238E27FC236}">
                <a16:creationId xmlns:a16="http://schemas.microsoft.com/office/drawing/2014/main" id="{64156956-8268-4134-B4D3-FFB77CC13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181100"/>
            <a:ext cx="375285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3 минуты трогание поезда </a:t>
            </a:r>
            <a:b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от группового сигнала должно происходить</a:t>
            </a:r>
            <a:r>
              <a:rPr kumimoji="0" lang="en-US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 </a:t>
            </a: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с интервалом </a:t>
            </a:r>
            <a:br>
              <a:rPr kumimoji="0" lang="en-US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500" b="1">
                <a:solidFill>
                  <a:srgbClr val="3A4A57"/>
                </a:solidFill>
                <a:latin typeface="Verdana" panose="020B0604030504040204" pitchFamily="34" charset="0"/>
              </a:rPr>
              <a:t>не более 15 секунд</a:t>
            </a:r>
          </a:p>
        </p:txBody>
      </p:sp>
      <p:sp>
        <p:nvSpPr>
          <p:cNvPr id="97" name="Полилиния 96">
            <a:extLst>
              <a:ext uri="{FF2B5EF4-FFF2-40B4-BE49-F238E27FC236}">
                <a16:creationId xmlns:a16="http://schemas.microsoft.com/office/drawing/2014/main" id="{25439EEB-882C-44D2-A009-9491004F6746}"/>
              </a:ext>
            </a:extLst>
          </p:cNvPr>
          <p:cNvSpPr/>
          <p:nvPr/>
        </p:nvSpPr>
        <p:spPr>
          <a:xfrm>
            <a:off x="7964488" y="3111500"/>
            <a:ext cx="2262187" cy="666750"/>
          </a:xfrm>
          <a:custGeom>
            <a:avLst/>
            <a:gdLst>
              <a:gd name="connsiteX0" fmla="*/ 0 w 1667684"/>
              <a:gd name="connsiteY0" fmla="*/ 0 h 667073"/>
              <a:gd name="connsiteX1" fmla="*/ 1334148 w 1667684"/>
              <a:gd name="connsiteY1" fmla="*/ 0 h 667073"/>
              <a:gd name="connsiteX2" fmla="*/ 1667684 w 1667684"/>
              <a:gd name="connsiteY2" fmla="*/ 333537 h 667073"/>
              <a:gd name="connsiteX3" fmla="*/ 1334148 w 1667684"/>
              <a:gd name="connsiteY3" fmla="*/ 667073 h 667073"/>
              <a:gd name="connsiteX4" fmla="*/ 0 w 1667684"/>
              <a:gd name="connsiteY4" fmla="*/ 667073 h 667073"/>
              <a:gd name="connsiteX5" fmla="*/ 333537 w 1667684"/>
              <a:gd name="connsiteY5" fmla="*/ 333537 h 667073"/>
              <a:gd name="connsiteX6" fmla="*/ 0 w 1667684"/>
              <a:gd name="connsiteY6" fmla="*/ 0 h 667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7684" h="667073">
                <a:moveTo>
                  <a:pt x="0" y="0"/>
                </a:moveTo>
                <a:lnTo>
                  <a:pt x="1334148" y="0"/>
                </a:lnTo>
                <a:lnTo>
                  <a:pt x="1667684" y="333537"/>
                </a:lnTo>
                <a:lnTo>
                  <a:pt x="1334148" y="667073"/>
                </a:lnTo>
                <a:lnTo>
                  <a:pt x="0" y="667073"/>
                </a:lnTo>
                <a:lnTo>
                  <a:pt x="333537" y="3335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9542" tIns="12002" rIns="345538" bIns="12002" anchor="ctr"/>
          <a:lstStyle>
            <a:lvl1pPr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000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000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ПРОСЛЕДОВАНИЕ </a:t>
            </a:r>
            <a:b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О.П. НИЖЕГОРОДСКАЯ </a:t>
            </a:r>
            <a:b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</a:br>
            <a:r>
              <a:rPr kumimoji="0" lang="ru-RU" altLang="ru-RU" sz="900">
                <a:solidFill>
                  <a:srgbClr val="FFFFFF"/>
                </a:solidFill>
                <a:latin typeface="Verdana" panose="020B0604030504040204" pitchFamily="34" charset="0"/>
              </a:rPr>
              <a:t>БЕЗ ОСТАНОВКИ</a:t>
            </a:r>
          </a:p>
        </p:txBody>
      </p:sp>
      <p:sp>
        <p:nvSpPr>
          <p:cNvPr id="12326" name="TextBox 52">
            <a:extLst>
              <a:ext uri="{FF2B5EF4-FFF2-40B4-BE49-F238E27FC236}">
                <a16:creationId xmlns:a16="http://schemas.microsoft.com/office/drawing/2014/main" id="{5E5B98C1-91BA-492F-93F4-C4E40C49B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3513" y="64801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араллелограмм 112">
            <a:extLst>
              <a:ext uri="{FF2B5EF4-FFF2-40B4-BE49-F238E27FC236}">
                <a16:creationId xmlns:a16="http://schemas.microsoft.com/office/drawing/2014/main" id="{97F2B1EE-501A-4020-AE1F-ECEF88DBA265}"/>
              </a:ext>
            </a:extLst>
          </p:cNvPr>
          <p:cNvSpPr/>
          <p:nvPr/>
        </p:nvSpPr>
        <p:spPr>
          <a:xfrm>
            <a:off x="1076325" y="134938"/>
            <a:ext cx="10848975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Рисунок 17">
            <a:extLst>
              <a:ext uri="{FF2B5EF4-FFF2-40B4-BE49-F238E27FC236}">
                <a16:creationId xmlns:a16="http://schemas.microsoft.com/office/drawing/2014/main" id="{204761D1-D068-40E6-BDC2-817EE8BB4C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850" y="176213"/>
            <a:ext cx="76835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25">
            <a:extLst>
              <a:ext uri="{FF2B5EF4-FFF2-40B4-BE49-F238E27FC236}">
                <a16:creationId xmlns:a16="http://schemas.microsoft.com/office/drawing/2014/main" id="{748C22A2-D9B0-4244-83CF-8B26A13AC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7775" y="176213"/>
            <a:ext cx="1021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МОДЕЛИРОВАНИЕ ВЛИЯНИЯ ОТКАЗОВ ТЕХНИЧЕСКИХ СРЕДСТВ НА ВОЗОБНОВЛЕНИЕ ГРАФИКА ДВИЖЕНИЯ ЭЛЕКТРОПОЕЗДОВ НА МЦК</a:t>
            </a:r>
          </a:p>
        </p:txBody>
      </p:sp>
      <p:pic>
        <p:nvPicPr>
          <p:cNvPr id="13317" name="Рисунок 95">
            <a:extLst>
              <a:ext uri="{FF2B5EF4-FFF2-40B4-BE49-F238E27FC236}">
                <a16:creationId xmlns:a16="http://schemas.microsoft.com/office/drawing/2014/main" id="{13C53C78-2426-420C-9E65-24A060F8B5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2714625"/>
            <a:ext cx="510857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Группа 29">
            <a:extLst>
              <a:ext uri="{FF2B5EF4-FFF2-40B4-BE49-F238E27FC236}">
                <a16:creationId xmlns:a16="http://schemas.microsoft.com/office/drawing/2014/main" id="{74B829EE-2559-4AB7-8EEA-AFDEAFF58D40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121025"/>
            <a:ext cx="2614613" cy="765175"/>
            <a:chOff x="3009691" y="3902053"/>
            <a:chExt cx="2614544" cy="764527"/>
          </a:xfrm>
        </p:grpSpPr>
        <p:pic>
          <p:nvPicPr>
            <p:cNvPr id="13342" name="Овал 6">
              <a:extLst>
                <a:ext uri="{FF2B5EF4-FFF2-40B4-BE49-F238E27FC236}">
                  <a16:creationId xmlns:a16="http://schemas.microsoft.com/office/drawing/2014/main" id="{863F2670-8D17-4860-BDA9-2CD55751A4F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691" y="3902053"/>
              <a:ext cx="2614544" cy="76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43" name="Text Box 35">
              <a:extLst>
                <a:ext uri="{FF2B5EF4-FFF2-40B4-BE49-F238E27FC236}">
                  <a16:creationId xmlns:a16="http://schemas.microsoft.com/office/drawing/2014/main" id="{47FEFB17-8825-444E-AD1B-3AEEFDFB0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5421" y="4120880"/>
              <a:ext cx="1645062" cy="33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kumimoji="0" lang="ru-RU" altLang="ru-RU" sz="1800">
                <a:solidFill>
                  <a:srgbClr val="FFFFFF"/>
                </a:solidFill>
              </a:endParaRPr>
            </a:p>
          </p:txBody>
        </p:sp>
      </p:grp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ADD5DEF9-64F6-4D4E-98AE-094B4FD29803}"/>
              </a:ext>
            </a:extLst>
          </p:cNvPr>
          <p:cNvCxnSpPr>
            <a:cxnSpLocks/>
          </p:cNvCxnSpPr>
          <p:nvPr/>
        </p:nvCxnSpPr>
        <p:spPr bwMode="auto">
          <a:xfrm flipH="1">
            <a:off x="4160838" y="2827338"/>
            <a:ext cx="611187" cy="361950"/>
          </a:xfrm>
          <a:prstGeom prst="straightConnector1">
            <a:avLst/>
          </a:prstGeom>
          <a:ln>
            <a:solidFill>
              <a:srgbClr val="E2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0" name="TextBox 9">
            <a:extLst>
              <a:ext uri="{FF2B5EF4-FFF2-40B4-BE49-F238E27FC236}">
                <a16:creationId xmlns:a16="http://schemas.microsoft.com/office/drawing/2014/main" id="{DE753826-F46A-4478-8F56-6713D2C61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438" y="2368550"/>
            <a:ext cx="33829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200" b="1">
                <a:solidFill>
                  <a:srgbClr val="4D4D4D"/>
                </a:solidFill>
                <a:latin typeface="Verdana" panose="020B0604030504040204" pitchFamily="34" charset="0"/>
              </a:rPr>
              <a:t>Режим нагона графика при потере </a:t>
            </a:r>
            <a:br>
              <a:rPr kumimoji="0" lang="ru-RU" altLang="ru-RU" sz="1200" b="1">
                <a:solidFill>
                  <a:srgbClr val="4D4D4D"/>
                </a:solidFill>
                <a:latin typeface="Verdana" panose="020B0604030504040204" pitchFamily="34" charset="0"/>
              </a:rPr>
            </a:br>
            <a:r>
              <a:rPr kumimoji="0" lang="ru-RU" altLang="ru-RU" sz="1200" b="1">
                <a:solidFill>
                  <a:srgbClr val="4D4D4D"/>
                </a:solidFill>
                <a:latin typeface="Verdana" panose="020B0604030504040204" pitchFamily="34" charset="0"/>
              </a:rPr>
              <a:t>3 мин. времени оборота (пример)</a:t>
            </a:r>
          </a:p>
        </p:txBody>
      </p:sp>
      <p:pic>
        <p:nvPicPr>
          <p:cNvPr id="13321" name="Рисунок 46">
            <a:extLst>
              <a:ext uri="{FF2B5EF4-FFF2-40B4-BE49-F238E27FC236}">
                <a16:creationId xmlns:a16="http://schemas.microsoft.com/office/drawing/2014/main" id="{58BA554E-01C7-4B9B-9437-3FDD898A6C2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5380038"/>
            <a:ext cx="1040447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12113C1E-2529-4C54-BDA5-8B188E2C87E9}"/>
              </a:ext>
            </a:extLst>
          </p:cNvPr>
          <p:cNvCxnSpPr>
            <a:cxnSpLocks/>
            <a:stCxn id="13324" idx="3"/>
          </p:cNvCxnSpPr>
          <p:nvPr/>
        </p:nvCxnSpPr>
        <p:spPr>
          <a:xfrm>
            <a:off x="2617788" y="5087938"/>
            <a:ext cx="3062287" cy="463550"/>
          </a:xfrm>
          <a:prstGeom prst="straightConnector1">
            <a:avLst/>
          </a:prstGeom>
          <a:ln>
            <a:solidFill>
              <a:srgbClr val="E2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AB77C36B-1756-4043-B4D8-9BFFAD300409}"/>
              </a:ext>
            </a:extLst>
          </p:cNvPr>
          <p:cNvCxnSpPr>
            <a:cxnSpLocks/>
            <a:stCxn id="13324" idx="3"/>
          </p:cNvCxnSpPr>
          <p:nvPr/>
        </p:nvCxnSpPr>
        <p:spPr>
          <a:xfrm flipH="1" flipV="1">
            <a:off x="2457450" y="4057650"/>
            <a:ext cx="160338" cy="1031875"/>
          </a:xfrm>
          <a:prstGeom prst="straightConnector1">
            <a:avLst/>
          </a:prstGeom>
          <a:ln>
            <a:solidFill>
              <a:srgbClr val="E21A1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4" name="TextBox 9">
            <a:extLst>
              <a:ext uri="{FF2B5EF4-FFF2-40B4-BE49-F238E27FC236}">
                <a16:creationId xmlns:a16="http://schemas.microsoft.com/office/drawing/2014/main" id="{996F7612-07B2-4968-AB49-5B307A15E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588" y="4922838"/>
            <a:ext cx="22352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700" b="1">
                <a:solidFill>
                  <a:srgbClr val="E21A1A"/>
                </a:solidFill>
                <a:latin typeface="Verdana" panose="020B0604030504040204" pitchFamily="34" charset="0"/>
              </a:rPr>
              <a:t>Неисправная РЦ</a:t>
            </a:r>
          </a:p>
        </p:txBody>
      </p:sp>
      <p:sp>
        <p:nvSpPr>
          <p:cNvPr id="13325" name="Прямоугольник 107">
            <a:extLst>
              <a:ext uri="{FF2B5EF4-FFF2-40B4-BE49-F238E27FC236}">
                <a16:creationId xmlns:a16="http://schemas.microsoft.com/office/drawing/2014/main" id="{11089C5F-6E36-4A34-BA89-472E8702D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1111250"/>
            <a:ext cx="58134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  <a:t>График скорости поезда при неисправности </a:t>
            </a:r>
            <a:br>
              <a:rPr kumimoji="0" lang="ru-RU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  <a:t>рельсовой цепи в районе о.п. Лужники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AA60D05-FEE2-49F5-89B1-2E79406E6AA4}"/>
              </a:ext>
            </a:extLst>
          </p:cNvPr>
          <p:cNvSpPr/>
          <p:nvPr/>
        </p:nvSpPr>
        <p:spPr>
          <a:xfrm>
            <a:off x="6705600" y="1152525"/>
            <a:ext cx="5486400" cy="4059238"/>
          </a:xfrm>
          <a:prstGeom prst="rect">
            <a:avLst/>
          </a:prstGeom>
          <a:solidFill>
            <a:srgbClr val="D9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1" name="Полилиния 60">
            <a:extLst>
              <a:ext uri="{FF2B5EF4-FFF2-40B4-BE49-F238E27FC236}">
                <a16:creationId xmlns:a16="http://schemas.microsoft.com/office/drawing/2014/main" id="{A74FE620-532D-4E7A-AF83-E956DC6A36D8}"/>
              </a:ext>
            </a:extLst>
          </p:cNvPr>
          <p:cNvSpPr/>
          <p:nvPr/>
        </p:nvSpPr>
        <p:spPr>
          <a:xfrm>
            <a:off x="7475538" y="1508125"/>
            <a:ext cx="3987800" cy="625475"/>
          </a:xfrm>
          <a:custGeom>
            <a:avLst/>
            <a:gdLst>
              <a:gd name="connsiteX0" fmla="*/ 0 w 5757967"/>
              <a:gd name="connsiteY0" fmla="*/ 55966 h 335790"/>
              <a:gd name="connsiteX1" fmla="*/ 55966 w 5757967"/>
              <a:gd name="connsiteY1" fmla="*/ 0 h 335790"/>
              <a:gd name="connsiteX2" fmla="*/ 5702001 w 5757967"/>
              <a:gd name="connsiteY2" fmla="*/ 0 h 335790"/>
              <a:gd name="connsiteX3" fmla="*/ 5757967 w 5757967"/>
              <a:gd name="connsiteY3" fmla="*/ 55966 h 335790"/>
              <a:gd name="connsiteX4" fmla="*/ 5757967 w 5757967"/>
              <a:gd name="connsiteY4" fmla="*/ 279824 h 335790"/>
              <a:gd name="connsiteX5" fmla="*/ 5702001 w 5757967"/>
              <a:gd name="connsiteY5" fmla="*/ 335790 h 335790"/>
              <a:gd name="connsiteX6" fmla="*/ 55966 w 5757967"/>
              <a:gd name="connsiteY6" fmla="*/ 335790 h 335790"/>
              <a:gd name="connsiteX7" fmla="*/ 0 w 5757967"/>
              <a:gd name="connsiteY7" fmla="*/ 279824 h 335790"/>
              <a:gd name="connsiteX8" fmla="*/ 0 w 5757967"/>
              <a:gd name="connsiteY8" fmla="*/ 55966 h 33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7967" h="335790">
                <a:moveTo>
                  <a:pt x="0" y="55966"/>
                </a:moveTo>
                <a:cubicBezTo>
                  <a:pt x="0" y="25057"/>
                  <a:pt x="25057" y="0"/>
                  <a:pt x="55966" y="0"/>
                </a:cubicBezTo>
                <a:lnTo>
                  <a:pt x="5702001" y="0"/>
                </a:lnTo>
                <a:cubicBezTo>
                  <a:pt x="5732910" y="0"/>
                  <a:pt x="5757967" y="25057"/>
                  <a:pt x="5757967" y="55966"/>
                </a:cubicBezTo>
                <a:lnTo>
                  <a:pt x="5757967" y="279824"/>
                </a:lnTo>
                <a:cubicBezTo>
                  <a:pt x="5757967" y="310733"/>
                  <a:pt x="5732910" y="335790"/>
                  <a:pt x="5702001" y="335790"/>
                </a:cubicBezTo>
                <a:lnTo>
                  <a:pt x="55966" y="335790"/>
                </a:lnTo>
                <a:cubicBezTo>
                  <a:pt x="25057" y="335790"/>
                  <a:pt x="0" y="310733"/>
                  <a:pt x="0" y="279824"/>
                </a:cubicBezTo>
                <a:lnTo>
                  <a:pt x="0" y="559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732" tIns="69732" rIns="69732" bIns="69732" anchor="ctr"/>
          <a:lstStyle>
            <a:lvl1pPr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b="1">
                <a:solidFill>
                  <a:srgbClr val="3A4A57"/>
                </a:solidFill>
                <a:latin typeface="Verdana" panose="020B0604030504040204" pitchFamily="34" charset="0"/>
              </a:rPr>
              <a:t>Неисправность РЦ </a:t>
            </a:r>
            <a:br>
              <a:rPr kumimoji="0" lang="ru-RU" altLang="ru-RU" b="1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b="1">
                <a:solidFill>
                  <a:srgbClr val="3A4A57"/>
                </a:solidFill>
                <a:latin typeface="Verdana" panose="020B0604030504040204" pitchFamily="34" charset="0"/>
              </a:rPr>
              <a:t>в течение 1 часа</a:t>
            </a:r>
          </a:p>
        </p:txBody>
      </p:sp>
      <p:sp>
        <p:nvSpPr>
          <p:cNvPr id="62" name="Полилиния 61">
            <a:extLst>
              <a:ext uri="{FF2B5EF4-FFF2-40B4-BE49-F238E27FC236}">
                <a16:creationId xmlns:a16="http://schemas.microsoft.com/office/drawing/2014/main" id="{F744E548-1F54-45A3-98A0-C235361881D7}"/>
              </a:ext>
            </a:extLst>
          </p:cNvPr>
          <p:cNvSpPr/>
          <p:nvPr/>
        </p:nvSpPr>
        <p:spPr>
          <a:xfrm>
            <a:off x="7361238" y="2295525"/>
            <a:ext cx="4352925" cy="1039813"/>
          </a:xfrm>
          <a:custGeom>
            <a:avLst/>
            <a:gdLst>
              <a:gd name="connsiteX0" fmla="*/ 0 w 5757967"/>
              <a:gd name="connsiteY0" fmla="*/ 0 h 536130"/>
              <a:gd name="connsiteX1" fmla="*/ 5757967 w 5757967"/>
              <a:gd name="connsiteY1" fmla="*/ 0 h 536130"/>
              <a:gd name="connsiteX2" fmla="*/ 5757967 w 5757967"/>
              <a:gd name="connsiteY2" fmla="*/ 536130 h 536130"/>
              <a:gd name="connsiteX3" fmla="*/ 0 w 5757967"/>
              <a:gd name="connsiteY3" fmla="*/ 536130 h 536130"/>
              <a:gd name="connsiteX4" fmla="*/ 0 w 5757967"/>
              <a:gd name="connsiteY4" fmla="*/ 0 h 53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7967" h="536130">
                <a:moveTo>
                  <a:pt x="0" y="0"/>
                </a:moveTo>
                <a:lnTo>
                  <a:pt x="5757967" y="0"/>
                </a:lnTo>
                <a:lnTo>
                  <a:pt x="5757967" y="536130"/>
                </a:lnTo>
                <a:lnTo>
                  <a:pt x="0" y="5361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2815" tIns="17780" rIns="99568" bIns="17780"/>
          <a:lstStyle>
            <a:lvl1pPr marL="342900" indent="-3429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kumimoji="0" lang="ru-RU" altLang="ru-RU" sz="1200">
                <a:solidFill>
                  <a:srgbClr val="3A4A57"/>
                </a:solidFill>
                <a:latin typeface="Verdana" panose="020B0604030504040204" pitchFamily="34" charset="0"/>
              </a:rPr>
              <a:t>За круг движение не входит в расписание</a:t>
            </a:r>
          </a:p>
          <a:p>
            <a:pPr marL="0"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br>
              <a:rPr kumimoji="0" lang="en-US" altLang="ru-RU" sz="1200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A57"/>
                </a:solidFill>
                <a:latin typeface="Verdana" panose="020B0604030504040204" pitchFamily="34" charset="0"/>
              </a:rPr>
              <a:t>Отставание по итогу движения на круг:</a:t>
            </a:r>
            <a:br>
              <a:rPr kumimoji="0" lang="ru-RU" altLang="ru-RU" sz="1200">
                <a:solidFill>
                  <a:srgbClr val="3A4A57"/>
                </a:solidFill>
                <a:latin typeface="Verdana" panose="020B0604030504040204" pitchFamily="34" charset="0"/>
              </a:rPr>
            </a:br>
            <a:r>
              <a:rPr kumimoji="0" lang="ru-RU" altLang="ru-RU" sz="1200">
                <a:solidFill>
                  <a:srgbClr val="3A4A57"/>
                </a:solidFill>
                <a:latin typeface="Verdana" panose="020B0604030504040204" pitchFamily="34" charset="0"/>
              </a:rPr>
              <a:t>минимум 1 поезд выбивается из движения</a:t>
            </a:r>
          </a:p>
        </p:txBody>
      </p:sp>
      <p:sp>
        <p:nvSpPr>
          <p:cNvPr id="63" name="Полилиния 62">
            <a:extLst>
              <a:ext uri="{FF2B5EF4-FFF2-40B4-BE49-F238E27FC236}">
                <a16:creationId xmlns:a16="http://schemas.microsoft.com/office/drawing/2014/main" id="{A1B21FCD-3E1E-442D-B855-CAA43A4D0DDA}"/>
              </a:ext>
            </a:extLst>
          </p:cNvPr>
          <p:cNvSpPr/>
          <p:nvPr/>
        </p:nvSpPr>
        <p:spPr>
          <a:xfrm>
            <a:off x="7494588" y="3552825"/>
            <a:ext cx="4106862" cy="773113"/>
          </a:xfrm>
          <a:custGeom>
            <a:avLst/>
            <a:gdLst>
              <a:gd name="connsiteX0" fmla="*/ 0 w 5757967"/>
              <a:gd name="connsiteY0" fmla="*/ 55966 h 335790"/>
              <a:gd name="connsiteX1" fmla="*/ 55966 w 5757967"/>
              <a:gd name="connsiteY1" fmla="*/ 0 h 335790"/>
              <a:gd name="connsiteX2" fmla="*/ 5702001 w 5757967"/>
              <a:gd name="connsiteY2" fmla="*/ 0 h 335790"/>
              <a:gd name="connsiteX3" fmla="*/ 5757967 w 5757967"/>
              <a:gd name="connsiteY3" fmla="*/ 55966 h 335790"/>
              <a:gd name="connsiteX4" fmla="*/ 5757967 w 5757967"/>
              <a:gd name="connsiteY4" fmla="*/ 279824 h 335790"/>
              <a:gd name="connsiteX5" fmla="*/ 5702001 w 5757967"/>
              <a:gd name="connsiteY5" fmla="*/ 335790 h 335790"/>
              <a:gd name="connsiteX6" fmla="*/ 55966 w 5757967"/>
              <a:gd name="connsiteY6" fmla="*/ 335790 h 335790"/>
              <a:gd name="connsiteX7" fmla="*/ 0 w 5757967"/>
              <a:gd name="connsiteY7" fmla="*/ 279824 h 335790"/>
              <a:gd name="connsiteX8" fmla="*/ 0 w 5757967"/>
              <a:gd name="connsiteY8" fmla="*/ 55966 h 335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57967" h="335790">
                <a:moveTo>
                  <a:pt x="0" y="55966"/>
                </a:moveTo>
                <a:cubicBezTo>
                  <a:pt x="0" y="25057"/>
                  <a:pt x="25057" y="0"/>
                  <a:pt x="55966" y="0"/>
                </a:cubicBezTo>
                <a:lnTo>
                  <a:pt x="5702001" y="0"/>
                </a:lnTo>
                <a:cubicBezTo>
                  <a:pt x="5732910" y="0"/>
                  <a:pt x="5757967" y="25057"/>
                  <a:pt x="5757967" y="55966"/>
                </a:cubicBezTo>
                <a:lnTo>
                  <a:pt x="5757967" y="279824"/>
                </a:lnTo>
                <a:cubicBezTo>
                  <a:pt x="5757967" y="310733"/>
                  <a:pt x="5732910" y="335790"/>
                  <a:pt x="5702001" y="335790"/>
                </a:cubicBezTo>
                <a:lnTo>
                  <a:pt x="55966" y="335790"/>
                </a:lnTo>
                <a:cubicBezTo>
                  <a:pt x="25057" y="335790"/>
                  <a:pt x="0" y="310733"/>
                  <a:pt x="0" y="279824"/>
                </a:cubicBezTo>
                <a:lnTo>
                  <a:pt x="0" y="55966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9732" tIns="69732" rIns="69732" bIns="69732" anchor="ctr"/>
          <a:lstStyle>
            <a:lvl1pPr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223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223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altLang="ru-RU" b="1">
                <a:solidFill>
                  <a:srgbClr val="3A4A57"/>
                </a:solidFill>
                <a:latin typeface="Verdana" panose="020B0604030504040204" pitchFamily="34" charset="0"/>
              </a:rPr>
              <a:t>Неисправность электропоезда 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60059CC6-B0A2-4E84-A643-476A5921BE04}"/>
              </a:ext>
            </a:extLst>
          </p:cNvPr>
          <p:cNvSpPr/>
          <p:nvPr/>
        </p:nvSpPr>
        <p:spPr>
          <a:xfrm>
            <a:off x="7246938" y="3421063"/>
            <a:ext cx="3059112" cy="19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13331" name="Группа 65">
            <a:extLst>
              <a:ext uri="{FF2B5EF4-FFF2-40B4-BE49-F238E27FC236}">
                <a16:creationId xmlns:a16="http://schemas.microsoft.com/office/drawing/2014/main" id="{A4A6D243-4601-40B8-8626-5DC2C53FBE2D}"/>
              </a:ext>
            </a:extLst>
          </p:cNvPr>
          <p:cNvGrpSpPr>
            <a:grpSpLocks/>
          </p:cNvGrpSpPr>
          <p:nvPr/>
        </p:nvGrpSpPr>
        <p:grpSpPr bwMode="auto">
          <a:xfrm>
            <a:off x="7218363" y="1387475"/>
            <a:ext cx="228600" cy="698500"/>
            <a:chOff x="5329351" y="3008075"/>
            <a:chExt cx="246768" cy="756590"/>
          </a:xfrm>
        </p:grpSpPr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A48ADF48-E514-402D-BE01-7B7F08C418C7}"/>
                </a:ext>
              </a:extLst>
            </p:cNvPr>
            <p:cNvCxnSpPr>
              <a:cxnSpLocks/>
            </p:cNvCxnSpPr>
            <p:nvPr/>
          </p:nvCxnSpPr>
          <p:spPr>
            <a:xfrm>
              <a:off x="5459590" y="3008075"/>
              <a:ext cx="0" cy="756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664AE5FC-6B38-4A59-B079-DE36E79820DF}"/>
                </a:ext>
              </a:extLst>
            </p:cNvPr>
            <p:cNvGrpSpPr/>
            <p:nvPr/>
          </p:nvGrpSpPr>
          <p:grpSpPr>
            <a:xfrm>
              <a:off x="5329351" y="3180990"/>
              <a:ext cx="246768" cy="411282"/>
              <a:chOff x="4697658" y="1253031"/>
              <a:chExt cx="280742" cy="436292"/>
            </a:xfrm>
            <a:solidFill>
              <a:srgbClr val="909CAA"/>
            </a:solidFill>
          </p:grpSpPr>
          <p:sp>
            <p:nvSpPr>
              <p:cNvPr id="72" name="Нашивка 22">
                <a:extLst>
                  <a:ext uri="{FF2B5EF4-FFF2-40B4-BE49-F238E27FC236}">
                    <a16:creationId xmlns:a16="http://schemas.microsoft.com/office/drawing/2014/main" id="{76437B5F-F262-4610-B4B9-16E49A18336B}"/>
                  </a:ext>
                </a:extLst>
              </p:cNvPr>
              <p:cNvSpPr/>
              <p:nvPr/>
            </p:nvSpPr>
            <p:spPr>
              <a:xfrm>
                <a:off x="4769243" y="1253031"/>
                <a:ext cx="209157" cy="436292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ts val="889"/>
                  </a:spcBef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75" name="Нашивка 23">
                <a:extLst>
                  <a:ext uri="{FF2B5EF4-FFF2-40B4-BE49-F238E27FC236}">
                    <a16:creationId xmlns:a16="http://schemas.microsoft.com/office/drawing/2014/main" id="{E03A1DC9-03D6-46FA-818F-D19A39F140A8}"/>
                  </a:ext>
                </a:extLst>
              </p:cNvPr>
              <p:cNvSpPr/>
              <p:nvPr/>
            </p:nvSpPr>
            <p:spPr>
              <a:xfrm>
                <a:off x="4697658" y="1310474"/>
                <a:ext cx="154081" cy="321405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ts val="889"/>
                  </a:spcBef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332" name="TextBox 9">
            <a:extLst>
              <a:ext uri="{FF2B5EF4-FFF2-40B4-BE49-F238E27FC236}">
                <a16:creationId xmlns:a16="http://schemas.microsoft.com/office/drawing/2014/main" id="{30C270AC-56A7-4FA2-A061-42B2BBAD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4495800"/>
            <a:ext cx="2867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  <a:t>25-30 мин.</a:t>
            </a:r>
          </a:p>
        </p:txBody>
      </p:sp>
      <p:grpSp>
        <p:nvGrpSpPr>
          <p:cNvPr id="13333" name="Группа 82">
            <a:extLst>
              <a:ext uri="{FF2B5EF4-FFF2-40B4-BE49-F238E27FC236}">
                <a16:creationId xmlns:a16="http://schemas.microsoft.com/office/drawing/2014/main" id="{B63F8B8D-BEEC-4E84-9E11-53140AECDD04}"/>
              </a:ext>
            </a:extLst>
          </p:cNvPr>
          <p:cNvGrpSpPr>
            <a:grpSpLocks/>
          </p:cNvGrpSpPr>
          <p:nvPr/>
        </p:nvGrpSpPr>
        <p:grpSpPr bwMode="auto">
          <a:xfrm>
            <a:off x="7218363" y="3559175"/>
            <a:ext cx="228600" cy="698500"/>
            <a:chOff x="5329351" y="3008075"/>
            <a:chExt cx="246768" cy="756590"/>
          </a:xfrm>
        </p:grpSpPr>
        <p:cxnSp>
          <p:nvCxnSpPr>
            <p:cNvPr id="84" name="Прямая соединительная линия 83">
              <a:extLst>
                <a:ext uri="{FF2B5EF4-FFF2-40B4-BE49-F238E27FC236}">
                  <a16:creationId xmlns:a16="http://schemas.microsoft.com/office/drawing/2014/main" id="{4CB0635B-3944-4927-92C7-28BF807C68E2}"/>
                </a:ext>
              </a:extLst>
            </p:cNvPr>
            <p:cNvCxnSpPr>
              <a:cxnSpLocks/>
            </p:cNvCxnSpPr>
            <p:nvPr/>
          </p:nvCxnSpPr>
          <p:spPr>
            <a:xfrm>
              <a:off x="5459590" y="3008075"/>
              <a:ext cx="0" cy="75659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Группа 85">
              <a:extLst>
                <a:ext uri="{FF2B5EF4-FFF2-40B4-BE49-F238E27FC236}">
                  <a16:creationId xmlns:a16="http://schemas.microsoft.com/office/drawing/2014/main" id="{05E6DE9E-CFB9-4906-B8E0-EC20930BBACD}"/>
                </a:ext>
              </a:extLst>
            </p:cNvPr>
            <p:cNvGrpSpPr/>
            <p:nvPr/>
          </p:nvGrpSpPr>
          <p:grpSpPr>
            <a:xfrm>
              <a:off x="5329351" y="3180990"/>
              <a:ext cx="246768" cy="411282"/>
              <a:chOff x="4697658" y="1253031"/>
              <a:chExt cx="280742" cy="436292"/>
            </a:xfrm>
            <a:solidFill>
              <a:srgbClr val="909CAA"/>
            </a:solidFill>
          </p:grpSpPr>
          <p:sp>
            <p:nvSpPr>
              <p:cNvPr id="87" name="Нашивка 22">
                <a:extLst>
                  <a:ext uri="{FF2B5EF4-FFF2-40B4-BE49-F238E27FC236}">
                    <a16:creationId xmlns:a16="http://schemas.microsoft.com/office/drawing/2014/main" id="{1794B5B3-0546-47E9-8008-9545C8A72AD3}"/>
                  </a:ext>
                </a:extLst>
              </p:cNvPr>
              <p:cNvSpPr/>
              <p:nvPr/>
            </p:nvSpPr>
            <p:spPr>
              <a:xfrm>
                <a:off x="4769243" y="1253031"/>
                <a:ext cx="209157" cy="436292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ts val="889"/>
                  </a:spcBef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  <p:sp>
            <p:nvSpPr>
              <p:cNvPr id="88" name="Нашивка 23">
                <a:extLst>
                  <a:ext uri="{FF2B5EF4-FFF2-40B4-BE49-F238E27FC236}">
                    <a16:creationId xmlns:a16="http://schemas.microsoft.com/office/drawing/2014/main" id="{931123E0-C180-4028-8972-D7A8335268CD}"/>
                  </a:ext>
                </a:extLst>
              </p:cNvPr>
              <p:cNvSpPr/>
              <p:nvPr/>
            </p:nvSpPr>
            <p:spPr>
              <a:xfrm>
                <a:off x="4697658" y="1310474"/>
                <a:ext cx="154081" cy="321405"/>
              </a:xfrm>
              <a:prstGeom prst="chevron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spcBef>
                    <a:spcPts val="889"/>
                  </a:spcBef>
                  <a:defRPr/>
                </a:pPr>
                <a:endParaRPr lang="ru-RU" sz="1778">
                  <a:solidFill>
                    <a:srgbClr val="455D70"/>
                  </a:solidFill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3334" name="TextBox 9">
            <a:extLst>
              <a:ext uri="{FF2B5EF4-FFF2-40B4-BE49-F238E27FC236}">
                <a16:creationId xmlns:a16="http://schemas.microsoft.com/office/drawing/2014/main" id="{AA1AF202-AE4F-49F4-8B0F-8B5030FF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7438" y="2505075"/>
            <a:ext cx="2867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en-US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  <a:t>~</a:t>
            </a:r>
            <a:r>
              <a:rPr kumimoji="0" lang="ru-RU" altLang="ru-RU" sz="1700" b="1">
                <a:solidFill>
                  <a:srgbClr val="3A4A57"/>
                </a:solidFill>
                <a:latin typeface="Verdana" panose="020B0604030504040204" pitchFamily="34" charset="0"/>
              </a:rPr>
              <a:t>3 мин.</a:t>
            </a:r>
          </a:p>
        </p:txBody>
      </p:sp>
      <p:sp>
        <p:nvSpPr>
          <p:cNvPr id="90" name="Полилиния 89">
            <a:extLst>
              <a:ext uri="{FF2B5EF4-FFF2-40B4-BE49-F238E27FC236}">
                <a16:creationId xmlns:a16="http://schemas.microsoft.com/office/drawing/2014/main" id="{32D0781B-F5BC-4C99-8C26-323497E9C1B6}"/>
              </a:ext>
            </a:extLst>
          </p:cNvPr>
          <p:cNvSpPr/>
          <p:nvPr/>
        </p:nvSpPr>
        <p:spPr>
          <a:xfrm>
            <a:off x="7389813" y="4357688"/>
            <a:ext cx="4352925" cy="314325"/>
          </a:xfrm>
          <a:custGeom>
            <a:avLst/>
            <a:gdLst>
              <a:gd name="connsiteX0" fmla="*/ 0 w 5757967"/>
              <a:gd name="connsiteY0" fmla="*/ 0 h 536130"/>
              <a:gd name="connsiteX1" fmla="*/ 5757967 w 5757967"/>
              <a:gd name="connsiteY1" fmla="*/ 0 h 536130"/>
              <a:gd name="connsiteX2" fmla="*/ 5757967 w 5757967"/>
              <a:gd name="connsiteY2" fmla="*/ 536130 h 536130"/>
              <a:gd name="connsiteX3" fmla="*/ 0 w 5757967"/>
              <a:gd name="connsiteY3" fmla="*/ 536130 h 536130"/>
              <a:gd name="connsiteX4" fmla="*/ 0 w 5757967"/>
              <a:gd name="connsiteY4" fmla="*/ 0 h 536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7967" h="536130">
                <a:moveTo>
                  <a:pt x="0" y="0"/>
                </a:moveTo>
                <a:lnTo>
                  <a:pt x="5757967" y="0"/>
                </a:lnTo>
                <a:lnTo>
                  <a:pt x="5757967" y="536130"/>
                </a:lnTo>
                <a:lnTo>
                  <a:pt x="0" y="5361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82815" tIns="17780" rIns="99568" bIns="17780"/>
          <a:lstStyle>
            <a:lvl1pPr marL="342900" indent="-3429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889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8895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lvl="1"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kumimoji="0" lang="ru-RU" altLang="ru-RU" sz="1200">
                <a:solidFill>
                  <a:srgbClr val="3A4A57"/>
                </a:solidFill>
                <a:latin typeface="Verdana" panose="020B0604030504040204" pitchFamily="34" charset="0"/>
              </a:rPr>
              <a:t>Перерыв в движении по одному из направлений</a:t>
            </a:r>
          </a:p>
        </p:txBody>
      </p:sp>
      <p:sp>
        <p:nvSpPr>
          <p:cNvPr id="13336" name="TextBox 9">
            <a:extLst>
              <a:ext uri="{FF2B5EF4-FFF2-40B4-BE49-F238E27FC236}">
                <a16:creationId xmlns:a16="http://schemas.microsoft.com/office/drawing/2014/main" id="{EB947418-AFC0-434F-907E-79B4502E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4352925"/>
            <a:ext cx="381158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marL="85725" indent="-857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kumimoji="0" lang="ru-RU" altLang="ru-RU" sz="1000" b="1">
                <a:solidFill>
                  <a:srgbClr val="4D4D4D"/>
                </a:solidFill>
                <a:latin typeface="Verdana" panose="020B0604030504040204" pitchFamily="34" charset="0"/>
              </a:rPr>
              <a:t>Предельный режим работы поезда на участке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kumimoji="0" lang="ru-RU" altLang="ru-RU" sz="1000" b="1">
                <a:solidFill>
                  <a:srgbClr val="4D4D4D"/>
                </a:solidFill>
                <a:latin typeface="Verdana" panose="020B0604030504040204" pitchFamily="34" charset="0"/>
              </a:rPr>
              <a:t>Минимальный комфорт пассажиров</a:t>
            </a:r>
          </a:p>
        </p:txBody>
      </p:sp>
      <p:sp>
        <p:nvSpPr>
          <p:cNvPr id="13337" name="TextBox 37">
            <a:extLst>
              <a:ext uri="{FF2B5EF4-FFF2-40B4-BE49-F238E27FC236}">
                <a16:creationId xmlns:a16="http://schemas.microsoft.com/office/drawing/2014/main" id="{EABF9FD5-A5BB-4BC0-8147-D445BCF3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0175" y="6488113"/>
            <a:ext cx="30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F7D7BC05-5E92-4CCF-B100-6418A600F634}"/>
              </a:ext>
            </a:extLst>
          </p:cNvPr>
          <p:cNvSpPr/>
          <p:nvPr/>
        </p:nvSpPr>
        <p:spPr>
          <a:xfrm>
            <a:off x="1022350" y="134938"/>
            <a:ext cx="10902950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39" name="Рисунок 17">
            <a:extLst>
              <a:ext uri="{FF2B5EF4-FFF2-40B4-BE49-F238E27FC236}">
                <a16:creationId xmlns:a16="http://schemas.microsoft.com/office/drawing/2014/main" id="{C33905E1-9827-4183-95BA-D5720E9B17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198438"/>
            <a:ext cx="7683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25">
            <a:extLst>
              <a:ext uri="{FF2B5EF4-FFF2-40B4-BE49-F238E27FC236}">
                <a16:creationId xmlns:a16="http://schemas.microsoft.com/office/drawing/2014/main" id="{418DAA30-83D0-4572-9DE5-221BDE04A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9675" y="166688"/>
            <a:ext cx="102536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МОДЕЛИРОВАНИЕ РАБОТЫ МЦК С ИНТЕРВАЛОМ 3 МИНУТЫ </a:t>
            </a:r>
            <a:b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ПРИ ВНЕДРЕНИИ ГИБРИДНОЙ СИСТЕМЫ УПРАВЛЕНИЯ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A59FFB6-D510-41B1-A04C-9F487C5735CC}"/>
              </a:ext>
            </a:extLst>
          </p:cNvPr>
          <p:cNvCxnSpPr/>
          <p:nvPr/>
        </p:nvCxnSpPr>
        <p:spPr>
          <a:xfrm>
            <a:off x="538163" y="6116638"/>
            <a:ext cx="21590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37">
            <a:extLst>
              <a:ext uri="{FF2B5EF4-FFF2-40B4-BE49-F238E27FC236}">
                <a16:creationId xmlns:a16="http://schemas.microsoft.com/office/drawing/2014/main" id="{D7F2F444-3228-427C-841C-98407AC4E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" y="6019800"/>
            <a:ext cx="545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700" b="1">
                <a:latin typeface="Verdana" panose="020B0604030504040204" pitchFamily="34" charset="0"/>
              </a:rPr>
              <a:t>Конфигурация виртуальных рельсовых цепей для организации движения </a:t>
            </a:r>
            <a:br>
              <a:rPr kumimoji="0" lang="ru-RU" altLang="ru-RU" sz="700" b="1">
                <a:latin typeface="Verdana" panose="020B0604030504040204" pitchFamily="34" charset="0"/>
              </a:rPr>
            </a:br>
            <a:r>
              <a:rPr kumimoji="0" lang="ru-RU" altLang="ru-RU" sz="700" b="1">
                <a:latin typeface="Verdana" panose="020B0604030504040204" pitchFamily="34" charset="0"/>
              </a:rPr>
              <a:t>по гибридной технологии</a:t>
            </a:r>
          </a:p>
        </p:txBody>
      </p:sp>
      <p:pic>
        <p:nvPicPr>
          <p:cNvPr id="14343" name="Picture 2">
            <a:extLst>
              <a:ext uri="{FF2B5EF4-FFF2-40B4-BE49-F238E27FC236}">
                <a16:creationId xmlns:a16="http://schemas.microsoft.com/office/drawing/2014/main" id="{D75DA7E3-C105-4F1E-9470-1A34E5670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325" y="3590925"/>
            <a:ext cx="11098213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77D5430-81AD-4402-A44B-A6EDF1F4D6E0}"/>
              </a:ext>
            </a:extLst>
          </p:cNvPr>
          <p:cNvCxnSpPr/>
          <p:nvPr/>
        </p:nvCxnSpPr>
        <p:spPr>
          <a:xfrm flipV="1">
            <a:off x="9661525" y="5056188"/>
            <a:ext cx="34607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BBE147B-2466-4A8E-AB35-C8B39EE59510}"/>
              </a:ext>
            </a:extLst>
          </p:cNvPr>
          <p:cNvCxnSpPr/>
          <p:nvPr/>
        </p:nvCxnSpPr>
        <p:spPr>
          <a:xfrm>
            <a:off x="2438400" y="5056188"/>
            <a:ext cx="66357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0A6B87B2-09D6-4DF3-AD13-F9E180F008C3}"/>
              </a:ext>
            </a:extLst>
          </p:cNvPr>
          <p:cNvCxnSpPr/>
          <p:nvPr/>
        </p:nvCxnSpPr>
        <p:spPr>
          <a:xfrm flipV="1">
            <a:off x="4121150" y="4330700"/>
            <a:ext cx="61753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00511A3-9C24-4D9E-9084-C2CA3B17076B}"/>
              </a:ext>
            </a:extLst>
          </p:cNvPr>
          <p:cNvCxnSpPr/>
          <p:nvPr/>
        </p:nvCxnSpPr>
        <p:spPr>
          <a:xfrm flipV="1">
            <a:off x="4121150" y="4271963"/>
            <a:ext cx="617538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F3EDB9C-EFE2-4143-9512-2243F7B42CE6}"/>
              </a:ext>
            </a:extLst>
          </p:cNvPr>
          <p:cNvCxnSpPr/>
          <p:nvPr/>
        </p:nvCxnSpPr>
        <p:spPr>
          <a:xfrm>
            <a:off x="10113963" y="5095875"/>
            <a:ext cx="65087" cy="4286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2A5CFC4-E917-4332-A92E-2DB9DA5062EE}"/>
              </a:ext>
            </a:extLst>
          </p:cNvPr>
          <p:cNvCxnSpPr/>
          <p:nvPr/>
        </p:nvCxnSpPr>
        <p:spPr>
          <a:xfrm flipV="1">
            <a:off x="2438400" y="5095875"/>
            <a:ext cx="663575" cy="793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CBBC96BF-E21C-4A2E-96C2-311DC9A65B7E}"/>
              </a:ext>
            </a:extLst>
          </p:cNvPr>
          <p:cNvCxnSpPr/>
          <p:nvPr/>
        </p:nvCxnSpPr>
        <p:spPr>
          <a:xfrm>
            <a:off x="5978525" y="5108575"/>
            <a:ext cx="1947863" cy="635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C4367003-57D4-4CA9-A023-6A402C85F9BF}"/>
              </a:ext>
            </a:extLst>
          </p:cNvPr>
          <p:cNvCxnSpPr/>
          <p:nvPr/>
        </p:nvCxnSpPr>
        <p:spPr>
          <a:xfrm>
            <a:off x="5983288" y="5046663"/>
            <a:ext cx="194945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6A77B029-BFD5-46C0-9DC2-33211B341D72}"/>
              </a:ext>
            </a:extLst>
          </p:cNvPr>
          <p:cNvCxnSpPr/>
          <p:nvPr/>
        </p:nvCxnSpPr>
        <p:spPr>
          <a:xfrm flipH="1">
            <a:off x="571500" y="4359275"/>
            <a:ext cx="6350" cy="46990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2F86E5DF-AE86-4157-A31E-705C5E8DBEA7}"/>
              </a:ext>
            </a:extLst>
          </p:cNvPr>
          <p:cNvCxnSpPr/>
          <p:nvPr/>
        </p:nvCxnSpPr>
        <p:spPr>
          <a:xfrm flipH="1">
            <a:off x="490538" y="4364038"/>
            <a:ext cx="6350" cy="473075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BC30DE01-61B1-4A2E-8CED-D459DB18D20C}"/>
              </a:ext>
            </a:extLst>
          </p:cNvPr>
          <p:cNvCxnSpPr/>
          <p:nvPr/>
        </p:nvCxnSpPr>
        <p:spPr>
          <a:xfrm>
            <a:off x="641350" y="4330700"/>
            <a:ext cx="38100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E84ECFE0-1251-4145-B196-89F76AA5430D}"/>
              </a:ext>
            </a:extLst>
          </p:cNvPr>
          <p:cNvCxnSpPr/>
          <p:nvPr/>
        </p:nvCxnSpPr>
        <p:spPr>
          <a:xfrm>
            <a:off x="641350" y="4264025"/>
            <a:ext cx="38100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408E41EB-74AA-4C36-B2C2-80458EDBB3C0}"/>
              </a:ext>
            </a:extLst>
          </p:cNvPr>
          <p:cNvCxnSpPr/>
          <p:nvPr/>
        </p:nvCxnSpPr>
        <p:spPr>
          <a:xfrm>
            <a:off x="10217150" y="4270375"/>
            <a:ext cx="88900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9761826C-AC95-4238-83EB-4C601D2A415D}"/>
              </a:ext>
            </a:extLst>
          </p:cNvPr>
          <p:cNvCxnSpPr/>
          <p:nvPr/>
        </p:nvCxnSpPr>
        <p:spPr>
          <a:xfrm>
            <a:off x="10207625" y="4330700"/>
            <a:ext cx="903288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36586625-2BC0-47F2-83EE-1C732D5AD303}"/>
              </a:ext>
            </a:extLst>
          </p:cNvPr>
          <p:cNvCxnSpPr/>
          <p:nvPr/>
        </p:nvCxnSpPr>
        <p:spPr>
          <a:xfrm>
            <a:off x="9652000" y="5095875"/>
            <a:ext cx="355600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2E6106C8-0EA1-47D3-BFD8-3C805E60ADE2}"/>
              </a:ext>
            </a:extLst>
          </p:cNvPr>
          <p:cNvCxnSpPr/>
          <p:nvPr/>
        </p:nvCxnSpPr>
        <p:spPr>
          <a:xfrm>
            <a:off x="4124325" y="5095875"/>
            <a:ext cx="576263" cy="0"/>
          </a:xfrm>
          <a:prstGeom prst="line">
            <a:avLst/>
          </a:prstGeom>
          <a:ln w="38100">
            <a:solidFill>
              <a:srgbClr val="E0DC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60A6E09-19D4-474E-97F2-BEC88929EEB9}"/>
              </a:ext>
            </a:extLst>
          </p:cNvPr>
          <p:cNvCxnSpPr/>
          <p:nvPr/>
        </p:nvCxnSpPr>
        <p:spPr>
          <a:xfrm>
            <a:off x="6153150" y="5048250"/>
            <a:ext cx="35877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BDFE3F33-3790-419E-8659-1CBB7B250596}"/>
              </a:ext>
            </a:extLst>
          </p:cNvPr>
          <p:cNvCxnSpPr/>
          <p:nvPr/>
        </p:nvCxnSpPr>
        <p:spPr>
          <a:xfrm>
            <a:off x="6153150" y="5113338"/>
            <a:ext cx="358775" cy="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318BB6CF-7339-45EC-9B16-EC5287402E3D}"/>
              </a:ext>
            </a:extLst>
          </p:cNvPr>
          <p:cNvCxnSpPr/>
          <p:nvPr/>
        </p:nvCxnSpPr>
        <p:spPr>
          <a:xfrm flipV="1">
            <a:off x="2438400" y="5095875"/>
            <a:ext cx="652463" cy="476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7047AE0-A0E8-42F0-8F53-5A1497C1CF19}"/>
              </a:ext>
            </a:extLst>
          </p:cNvPr>
          <p:cNvSpPr/>
          <p:nvPr/>
        </p:nvSpPr>
        <p:spPr>
          <a:xfrm>
            <a:off x="6584950" y="3052763"/>
            <a:ext cx="2149475" cy="1527175"/>
          </a:xfrm>
          <a:prstGeom prst="rect">
            <a:avLst/>
          </a:prstGeom>
          <a:noFill/>
          <a:ln>
            <a:solidFill>
              <a:srgbClr val="E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4" name="TextBox 8">
            <a:extLst>
              <a:ext uri="{FF2B5EF4-FFF2-40B4-BE49-F238E27FC236}">
                <a16:creationId xmlns:a16="http://schemas.microsoft.com/office/drawing/2014/main" id="{6BD174EC-5ACB-43DD-8C9E-2F66366E7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3049588"/>
            <a:ext cx="214947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укороченный участок удаления</a:t>
            </a:r>
            <a:endParaRPr kumimoji="0" lang="en-US" altLang="ru-RU" sz="700" b="1">
              <a:solidFill>
                <a:srgbClr val="404040"/>
              </a:solidFill>
              <a:latin typeface="Verdana" panose="020B0604030504040204" pitchFamily="34" charset="0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811A7065-8D56-4C98-99BD-40E098BCA932}"/>
              </a:ext>
            </a:extLst>
          </p:cNvPr>
          <p:cNvSpPr/>
          <p:nvPr/>
        </p:nvSpPr>
        <p:spPr>
          <a:xfrm>
            <a:off x="1657350" y="3035300"/>
            <a:ext cx="1343025" cy="1544638"/>
          </a:xfrm>
          <a:prstGeom prst="rect">
            <a:avLst/>
          </a:prstGeom>
          <a:noFill/>
          <a:ln>
            <a:solidFill>
              <a:srgbClr val="E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6" name="TextBox 30">
            <a:extLst>
              <a:ext uri="{FF2B5EF4-FFF2-40B4-BE49-F238E27FC236}">
                <a16:creationId xmlns:a16="http://schemas.microsoft.com/office/drawing/2014/main" id="{02F311D4-D533-41CB-A5A2-3B39296D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425" y="3052763"/>
            <a:ext cx="15541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укороченные участки удаления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для четного </a:t>
            </a:r>
            <a:b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</a:b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и нечетного парков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0" lang="ru-RU" altLang="ru-RU" sz="700" b="1">
              <a:solidFill>
                <a:srgbClr val="404040"/>
              </a:solidFill>
              <a:latin typeface="Verdana" panose="020B0604030504040204" pitchFamily="34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EE00E60B-45A3-4C10-BF68-D03C35FF4480}"/>
              </a:ext>
            </a:extLst>
          </p:cNvPr>
          <p:cNvSpPr/>
          <p:nvPr/>
        </p:nvSpPr>
        <p:spPr>
          <a:xfrm>
            <a:off x="4433888" y="4400550"/>
            <a:ext cx="1703387" cy="1433513"/>
          </a:xfrm>
          <a:prstGeom prst="rect">
            <a:avLst/>
          </a:prstGeom>
          <a:noFill/>
          <a:ln>
            <a:solidFill>
              <a:srgbClr val="E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68" name="Прямоугольник 82">
            <a:extLst>
              <a:ext uri="{FF2B5EF4-FFF2-40B4-BE49-F238E27FC236}">
                <a16:creationId xmlns:a16="http://schemas.microsoft.com/office/drawing/2014/main" id="{356FFE46-6AB0-412F-9F0A-D6D14B072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888" y="4400550"/>
            <a:ext cx="179228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800" b="1">
                <a:solidFill>
                  <a:schemeClr val="bg1"/>
                </a:solidFill>
              </a:rPr>
              <a:t>укороченный участок удаления 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E52D1CC-C2DC-4C2A-9936-FFBCC889360A}"/>
              </a:ext>
            </a:extLst>
          </p:cNvPr>
          <p:cNvSpPr/>
          <p:nvPr/>
        </p:nvSpPr>
        <p:spPr>
          <a:xfrm>
            <a:off x="1209675" y="4668838"/>
            <a:ext cx="1343025" cy="1165225"/>
          </a:xfrm>
          <a:prstGeom prst="rect">
            <a:avLst/>
          </a:prstGeom>
          <a:noFill/>
          <a:ln>
            <a:solidFill>
              <a:srgbClr val="E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1D04B858-CAAD-4974-A07D-CBC90F91F234}"/>
              </a:ext>
            </a:extLst>
          </p:cNvPr>
          <p:cNvSpPr/>
          <p:nvPr/>
        </p:nvSpPr>
        <p:spPr>
          <a:xfrm>
            <a:off x="2195513" y="5384800"/>
            <a:ext cx="1254125" cy="4238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kumimoji="0" lang="ru-RU" altLang="ru-RU" sz="800" b="1">
                <a:solidFill>
                  <a:schemeClr val="bg1"/>
                </a:solidFill>
              </a:rPr>
              <a:t>укороченный участок удаления 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3CE3AFA5-6E82-4B9C-8E71-39782D826C57}"/>
              </a:ext>
            </a:extLst>
          </p:cNvPr>
          <p:cNvSpPr/>
          <p:nvPr/>
        </p:nvSpPr>
        <p:spPr>
          <a:xfrm>
            <a:off x="9899650" y="4400550"/>
            <a:ext cx="1343025" cy="1433513"/>
          </a:xfrm>
          <a:prstGeom prst="rect">
            <a:avLst/>
          </a:prstGeom>
          <a:noFill/>
          <a:ln>
            <a:solidFill>
              <a:srgbClr val="E0DCA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72" name="Прямоугольник 95">
            <a:extLst>
              <a:ext uri="{FF2B5EF4-FFF2-40B4-BE49-F238E27FC236}">
                <a16:creationId xmlns:a16="http://schemas.microsoft.com/office/drawing/2014/main" id="{849FF273-9462-42D4-8C1E-93305648B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2025" y="4359275"/>
            <a:ext cx="143351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800" b="1">
                <a:solidFill>
                  <a:schemeClr val="bg1"/>
                </a:solidFill>
              </a:rPr>
              <a:t>укороченные участки удаления </a:t>
            </a:r>
          </a:p>
        </p:txBody>
      </p:sp>
      <p:grpSp>
        <p:nvGrpSpPr>
          <p:cNvPr id="14373" name="Группа 26">
            <a:extLst>
              <a:ext uri="{FF2B5EF4-FFF2-40B4-BE49-F238E27FC236}">
                <a16:creationId xmlns:a16="http://schemas.microsoft.com/office/drawing/2014/main" id="{162C2D74-9995-4571-B341-E0703F34D816}"/>
              </a:ext>
            </a:extLst>
          </p:cNvPr>
          <p:cNvGrpSpPr>
            <a:grpSpLocks/>
          </p:cNvGrpSpPr>
          <p:nvPr/>
        </p:nvGrpSpPr>
        <p:grpSpPr bwMode="auto">
          <a:xfrm>
            <a:off x="-1033463" y="3906838"/>
            <a:ext cx="257175" cy="684212"/>
            <a:chOff x="3642397" y="4330380"/>
            <a:chExt cx="133814" cy="688194"/>
          </a:xfrm>
        </p:grpSpPr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87561B21-9D6C-4C56-8721-98D5A68E4C8F}"/>
                </a:ext>
              </a:extLst>
            </p:cNvPr>
            <p:cNvSpPr/>
            <p:nvPr/>
          </p:nvSpPr>
          <p:spPr>
            <a:xfrm>
              <a:off x="3642397" y="4330380"/>
              <a:ext cx="133814" cy="118159"/>
            </a:xfrm>
            <a:prstGeom prst="rect">
              <a:avLst/>
            </a:prstGeom>
            <a:solidFill>
              <a:srgbClr val="5687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42F1AD96-F5A9-44DC-8EBB-B6BF80EC0D12}"/>
                </a:ext>
              </a:extLst>
            </p:cNvPr>
            <p:cNvSpPr/>
            <p:nvPr/>
          </p:nvSpPr>
          <p:spPr>
            <a:xfrm>
              <a:off x="3642397" y="4469296"/>
              <a:ext cx="133814" cy="119756"/>
            </a:xfrm>
            <a:prstGeom prst="rect">
              <a:avLst/>
            </a:prstGeom>
            <a:solidFill>
              <a:srgbClr val="70A3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62" name="Прямоугольник 61">
              <a:extLst>
                <a:ext uri="{FF2B5EF4-FFF2-40B4-BE49-F238E27FC236}">
                  <a16:creationId xmlns:a16="http://schemas.microsoft.com/office/drawing/2014/main" id="{78E08A25-BF74-4F8C-BA03-75E9DE96DE4A}"/>
                </a:ext>
              </a:extLst>
            </p:cNvPr>
            <p:cNvSpPr/>
            <p:nvPr/>
          </p:nvSpPr>
          <p:spPr>
            <a:xfrm>
              <a:off x="3642397" y="4608213"/>
              <a:ext cx="133814" cy="119755"/>
            </a:xfrm>
            <a:prstGeom prst="rect">
              <a:avLst/>
            </a:prstGeom>
            <a:solidFill>
              <a:srgbClr val="7CC2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632D94F7-7701-4D4C-B417-2BFA6BF6E324}"/>
                </a:ext>
              </a:extLst>
            </p:cNvPr>
            <p:cNvSpPr/>
            <p:nvPr/>
          </p:nvSpPr>
          <p:spPr>
            <a:xfrm>
              <a:off x="3642397" y="4750322"/>
              <a:ext cx="133814" cy="118159"/>
            </a:xfrm>
            <a:prstGeom prst="rect">
              <a:avLst/>
            </a:prstGeom>
            <a:solidFill>
              <a:srgbClr val="85DD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A366D3FA-AB33-4EA2-8051-6270C460D4F1}"/>
                </a:ext>
              </a:extLst>
            </p:cNvPr>
            <p:cNvSpPr/>
            <p:nvPr/>
          </p:nvSpPr>
          <p:spPr>
            <a:xfrm>
              <a:off x="3642397" y="4900415"/>
              <a:ext cx="133814" cy="118159"/>
            </a:xfrm>
            <a:prstGeom prst="rect">
              <a:avLst/>
            </a:prstGeom>
            <a:solidFill>
              <a:srgbClr val="E3F0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143" dirty="0"/>
            </a:p>
          </p:txBody>
        </p:sp>
      </p:grpSp>
      <p:sp>
        <p:nvSpPr>
          <p:cNvPr id="14374" name="TextBox 8">
            <a:extLst>
              <a:ext uri="{FF2B5EF4-FFF2-40B4-BE49-F238E27FC236}">
                <a16:creationId xmlns:a16="http://schemas.microsoft.com/office/drawing/2014/main" id="{373740C7-77A1-4FA9-A41A-51ED18D34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3241675"/>
            <a:ext cx="214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отмена стоянки на о.п. Белокаменная </a:t>
            </a:r>
            <a:b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</a:br>
            <a:r>
              <a:rPr kumimoji="0" lang="ru-RU" altLang="ru-RU" sz="700" b="1">
                <a:solidFill>
                  <a:srgbClr val="404040"/>
                </a:solidFill>
                <a:latin typeface="Verdana" panose="020B0604030504040204" pitchFamily="34" charset="0"/>
              </a:rPr>
              <a:t>для выходящих составов</a:t>
            </a:r>
            <a:endParaRPr kumimoji="0" lang="en-US" altLang="ru-RU" sz="700" b="1">
              <a:solidFill>
                <a:srgbClr val="404040"/>
              </a:solidFill>
              <a:latin typeface="Verdana" panose="020B0604030504040204" pitchFamily="34" charset="0"/>
            </a:endParaRPr>
          </a:p>
        </p:txBody>
      </p:sp>
      <p:pic>
        <p:nvPicPr>
          <p:cNvPr id="14375" name="Рисунок 3">
            <a:extLst>
              <a:ext uri="{FF2B5EF4-FFF2-40B4-BE49-F238E27FC236}">
                <a16:creationId xmlns:a16="http://schemas.microsoft.com/office/drawing/2014/main" id="{26922321-78AC-49E4-974A-626BDA27ED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625" y="971550"/>
            <a:ext cx="114125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6" name="TextBox 65">
            <a:extLst>
              <a:ext uri="{FF2B5EF4-FFF2-40B4-BE49-F238E27FC236}">
                <a16:creationId xmlns:a16="http://schemas.microsoft.com/office/drawing/2014/main" id="{D007A555-13BF-44C3-8E7E-5CB67E83C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63350" y="6480175"/>
            <a:ext cx="301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>
            <a:extLst>
              <a:ext uri="{FF2B5EF4-FFF2-40B4-BE49-F238E27FC236}">
                <a16:creationId xmlns:a16="http://schemas.microsoft.com/office/drawing/2014/main" id="{AD4BE6F0-6B30-4A12-9E15-2AE353FC16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32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Параллелограмм 22">
            <a:extLst>
              <a:ext uri="{FF2B5EF4-FFF2-40B4-BE49-F238E27FC236}">
                <a16:creationId xmlns:a16="http://schemas.microsoft.com/office/drawing/2014/main" id="{53BBDFE4-94D1-4D5F-859B-7249F695DA36}"/>
              </a:ext>
            </a:extLst>
          </p:cNvPr>
          <p:cNvSpPr/>
          <p:nvPr/>
        </p:nvSpPr>
        <p:spPr>
          <a:xfrm>
            <a:off x="1162050" y="-130175"/>
            <a:ext cx="10763250" cy="781050"/>
          </a:xfrm>
          <a:prstGeom prst="parallelogram">
            <a:avLst/>
          </a:prstGeom>
          <a:solidFill>
            <a:srgbClr val="3A4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5364" name="Рисунок 5">
            <a:extLst>
              <a:ext uri="{FF2B5EF4-FFF2-40B4-BE49-F238E27FC236}">
                <a16:creationId xmlns:a16="http://schemas.microsoft.com/office/drawing/2014/main" id="{E581F481-F549-42CA-BBA7-3C2720B97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75" y="-125413"/>
            <a:ext cx="7683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Прямоугольник 14">
            <a:extLst>
              <a:ext uri="{FF2B5EF4-FFF2-40B4-BE49-F238E27FC236}">
                <a16:creationId xmlns:a16="http://schemas.microsoft.com/office/drawing/2014/main" id="{93E6667A-498A-4105-8747-C00E6C9A9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-117475"/>
            <a:ext cx="114204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6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ОЦЕНКА МЕРОПРИЯТИЙ ДЛЯ СОКРАЩЕНИЯ ИНТЕРВАЛОВ ПОПУТНОГО </a:t>
            </a:r>
            <a:b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</a:br>
            <a:r>
              <a:rPr kumimoji="0" lang="ru-RU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СЛЕДОВАНИЯ ЭЛЕКТРОПОЕЗДОВ НА МЦК В «ЧАСЫ ПИК</a:t>
            </a:r>
            <a:r>
              <a:rPr kumimoji="0" lang="en-US" altLang="ru-RU" sz="1800" b="1">
                <a:solidFill>
                  <a:schemeClr val="bg1"/>
                </a:solidFill>
                <a:latin typeface="Verdana" panose="020B0604030504040204" pitchFamily="34" charset="0"/>
              </a:rPr>
              <a:t>»</a:t>
            </a:r>
            <a:endParaRPr kumimoji="0" lang="ru-RU" altLang="ru-RU" sz="1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5366" name="TextBox 7">
            <a:extLst>
              <a:ext uri="{FF2B5EF4-FFF2-40B4-BE49-F238E27FC236}">
                <a16:creationId xmlns:a16="http://schemas.microsoft.com/office/drawing/2014/main" id="{AFF3E84E-70EF-408F-8310-FCDCD517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6200" y="6480175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1800"/>
              <a:t>11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13461</TotalTime>
  <Words>903</Words>
  <Application>Microsoft Office PowerPoint</Application>
  <PresentationFormat>Широкоэкранный</PresentationFormat>
  <Paragraphs>199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Arial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Татьяна</cp:lastModifiedBy>
  <cp:revision>1318</cp:revision>
  <cp:lastPrinted>2020-09-13T08:30:25Z</cp:lastPrinted>
  <dcterms:created xsi:type="dcterms:W3CDTF">2020-08-10T10:43:01Z</dcterms:created>
  <dcterms:modified xsi:type="dcterms:W3CDTF">2020-11-24T01:21:47Z</dcterms:modified>
</cp:coreProperties>
</file>