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1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7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image" Target="../media/image16.wmf"/><Relationship Id="rId7" Type="http://schemas.openxmlformats.org/officeDocument/2006/relationships/image" Target="../media/image20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42E7F6-65BF-4F04-9A4C-1A46CC6184E3}" type="datetimeFigureOut">
              <a:rPr lang="ru-RU" smtClean="0"/>
              <a:t>20.11.2020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023555-980D-4AA8-B90C-1CD9365700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30541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023555-980D-4AA8-B90C-1CD93657000C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60761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023555-980D-4AA8-B90C-1CD93657000C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08476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9_02.jpg"/>
          <p:cNvPicPr preferRelativeResize="0">
            <a:picLocks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754112" y="0"/>
            <a:ext cx="73152" cy="6858000"/>
          </a:xfrm>
          <a:prstGeom prst="rect">
            <a:avLst/>
          </a:prstGeom>
        </p:spPr>
      </p:pic>
      <p:pic>
        <p:nvPicPr>
          <p:cNvPr id="7" name="Picture 6" descr="1_0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10500" y="0"/>
            <a:ext cx="1333500" cy="6858000"/>
          </a:xfrm>
          <a:prstGeom prst="rect">
            <a:avLst/>
          </a:prstGeom>
        </p:spPr>
      </p:pic>
      <p:grpSp>
        <p:nvGrpSpPr>
          <p:cNvPr id="4" name="Group 17"/>
          <p:cNvGrpSpPr/>
          <p:nvPr/>
        </p:nvGrpSpPr>
        <p:grpSpPr>
          <a:xfrm>
            <a:off x="0" y="6630352"/>
            <a:ext cx="9144000" cy="228600"/>
            <a:chOff x="0" y="6582727"/>
            <a:chExt cx="9144000" cy="228600"/>
          </a:xfrm>
        </p:grpSpPr>
        <p:sp>
          <p:nvSpPr>
            <p:cNvPr id="10" name="Rectangle 9"/>
            <p:cNvSpPr/>
            <p:nvPr/>
          </p:nvSpPr>
          <p:spPr>
            <a:xfrm>
              <a:off x="7813040" y="6582727"/>
              <a:ext cx="1330960" cy="228600"/>
            </a:xfrm>
            <a:prstGeom prst="rect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134101" y="6582727"/>
              <a:ext cx="1609724" cy="2286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6582727"/>
              <a:ext cx="6096000" cy="2286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371600"/>
            <a:ext cx="6781800" cy="1069975"/>
          </a:xfrm>
        </p:spPr>
        <p:txBody>
          <a:bodyPr bIns="0" anchor="b" anchorCtr="0">
            <a:noAutofit/>
          </a:bodyPr>
          <a:lstStyle>
            <a:lvl1pPr>
              <a:defRPr sz="420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438400"/>
            <a:ext cx="6781800" cy="762000"/>
          </a:xfrm>
        </p:spPr>
        <p:txBody>
          <a:bodyPr lIns="0" tIns="0" rIns="0">
            <a:normAutofit/>
          </a:bodyPr>
          <a:lstStyle>
            <a:lvl1pPr marL="0" indent="0" algn="l">
              <a:buNone/>
              <a:defRPr sz="2400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>
          <a:xfrm>
            <a:off x="6210300" y="6610350"/>
            <a:ext cx="1524000" cy="228600"/>
          </a:xfrm>
        </p:spPr>
        <p:txBody>
          <a:bodyPr/>
          <a:lstStyle/>
          <a:p>
            <a:fld id="{EFFF4824-9A2D-426A-AE04-239CA5B6C4D5}" type="datetimeFigureOut">
              <a:rPr lang="ru-RU" smtClean="0">
                <a:solidFill>
                  <a:prstClr val="black"/>
                </a:solidFill>
              </a:rPr>
              <a:pPr/>
              <a:t>20.11.2020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>
          <a:xfrm>
            <a:off x="7924800" y="6610350"/>
            <a:ext cx="1198880" cy="228600"/>
          </a:xfrm>
        </p:spPr>
        <p:txBody>
          <a:bodyPr/>
          <a:lstStyle/>
          <a:p>
            <a:fld id="{6E072937-FD5C-46CE-A842-692C38495552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>
          <a:xfrm>
            <a:off x="457200" y="6611112"/>
            <a:ext cx="5600700" cy="228600"/>
          </a:xfr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1562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grpSp>
        <p:nvGrpSpPr>
          <p:cNvPr id="4" name="Group 10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2" name="Rectangle 11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F4824-9A2D-426A-AE04-239CA5B6C4D5}" type="datetimeFigureOut">
              <a:rPr lang="ru-RU" smtClean="0">
                <a:solidFill>
                  <a:prstClr val="black"/>
                </a:solidFill>
              </a:rPr>
              <a:pPr/>
              <a:t>20.11.2020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072937-FD5C-46CE-A842-692C38495552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pic>
        <p:nvPicPr>
          <p:cNvPr id="11" name="Picture 10" descr="bar_06.png"/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pic>
        <p:nvPicPr>
          <p:cNvPr id="14" name="Picture 13" descr="2_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6109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89085"/>
            <a:ext cx="2057400" cy="553707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85216"/>
            <a:ext cx="6019800" cy="554126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grpSp>
        <p:nvGrpSpPr>
          <p:cNvPr id="4" name="Group 10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2" name="Rectangle 11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F4824-9A2D-426A-AE04-239CA5B6C4D5}" type="datetimeFigureOut">
              <a:rPr lang="ru-RU" smtClean="0">
                <a:solidFill>
                  <a:prstClr val="black"/>
                </a:solidFill>
              </a:rPr>
              <a:pPr/>
              <a:t>20.11.2020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072937-FD5C-46CE-A842-692C38495552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pic>
        <p:nvPicPr>
          <p:cNvPr id="11" name="Picture 10" descr="bar_06.png"/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pic>
        <p:nvPicPr>
          <p:cNvPr id="14" name="Picture 13" descr="2_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6175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0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32" name="Rectangle 31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pic>
        <p:nvPicPr>
          <p:cNvPr id="13" name="Picture 12" descr="bar_06.png"/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pic>
        <p:nvPicPr>
          <p:cNvPr id="10" name="Picture 9" descr="2_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F4824-9A2D-426A-AE04-239CA5B6C4D5}" type="datetimeFigureOut">
              <a:rPr lang="ru-RU" smtClean="0">
                <a:solidFill>
                  <a:prstClr val="black"/>
                </a:solidFill>
              </a:rPr>
              <a:pPr/>
              <a:t>20.11.2020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072937-FD5C-46CE-A842-692C38495552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9043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2"/>
          <p:cNvGrpSpPr/>
          <p:nvPr/>
        </p:nvGrpSpPr>
        <p:grpSpPr>
          <a:xfrm>
            <a:off x="1438274" y="6629400"/>
            <a:ext cx="7705726" cy="228600"/>
            <a:chOff x="1438274" y="6629400"/>
            <a:chExt cx="7705726" cy="228600"/>
          </a:xfrm>
        </p:grpSpPr>
        <p:sp>
          <p:nvSpPr>
            <p:cNvPr id="27" name="Rectangle 26"/>
            <p:cNvSpPr/>
            <p:nvPr/>
          </p:nvSpPr>
          <p:spPr>
            <a:xfrm>
              <a:off x="8763000" y="662940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7142480" y="662940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1438274" y="6629400"/>
              <a:ext cx="5663565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5245101"/>
            <a:ext cx="6934199" cy="1155700"/>
          </a:xfrm>
        </p:spPr>
        <p:txBody>
          <a:bodyPr anchor="t">
            <a:normAutofit/>
          </a:bodyPr>
          <a:lstStyle>
            <a:lvl1pPr algn="r">
              <a:defRPr sz="4200" b="0" i="0" cap="none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52600" y="4114800"/>
            <a:ext cx="6934199" cy="1130300"/>
          </a:xfrm>
        </p:spPr>
        <p:txBody>
          <a:bodyPr anchor="b">
            <a:normAutofit/>
          </a:bodyPr>
          <a:lstStyle>
            <a:lvl1pPr marL="0" indent="0" algn="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pic>
        <p:nvPicPr>
          <p:cNvPr id="10" name="Picture 9" descr="9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363980" cy="6858000"/>
          </a:xfrm>
          <a:prstGeom prst="rect">
            <a:avLst/>
          </a:prstGeom>
        </p:spPr>
      </p:pic>
      <p:sp>
        <p:nvSpPr>
          <p:cNvPr id="24" name="Date Placeholder 23"/>
          <p:cNvSpPr>
            <a:spLocks noGrp="1"/>
          </p:cNvSpPr>
          <p:nvPr>
            <p:ph type="dt" sz="half" idx="10"/>
          </p:nvPr>
        </p:nvSpPr>
        <p:spPr>
          <a:xfrm>
            <a:off x="7162800" y="6610350"/>
            <a:ext cx="1524000" cy="246888"/>
          </a:xfrm>
        </p:spPr>
        <p:txBody>
          <a:bodyPr/>
          <a:lstStyle/>
          <a:p>
            <a:fld id="{EFFF4824-9A2D-426A-AE04-239CA5B6C4D5}" type="datetimeFigureOut">
              <a:rPr lang="ru-RU" smtClean="0">
                <a:solidFill>
                  <a:prstClr val="black"/>
                </a:solidFill>
              </a:rPr>
              <a:pPr/>
              <a:t>20.11.2020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1"/>
          </p:nvPr>
        </p:nvSpPr>
        <p:spPr>
          <a:xfrm>
            <a:off x="8742680" y="6610350"/>
            <a:ext cx="381000" cy="246888"/>
          </a:xfrm>
        </p:spPr>
        <p:txBody>
          <a:bodyPr/>
          <a:lstStyle/>
          <a:p>
            <a:fld id="{6E072937-FD5C-46CE-A842-692C38495552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2"/>
          </p:nvPr>
        </p:nvSpPr>
        <p:spPr>
          <a:xfrm>
            <a:off x="1524000" y="6610350"/>
            <a:ext cx="5562600" cy="247650"/>
          </a:xfr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pic>
        <p:nvPicPr>
          <p:cNvPr id="20" name="Picture 19" descr="vert_bar_02.png"/>
          <p:cNvPicPr preferRelativeResize="0">
            <a:picLocks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362456" y="0"/>
            <a:ext cx="7315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6829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bar_06.png"/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pic>
        <p:nvPicPr>
          <p:cNvPr id="12" name="Picture 11" descr="3_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14"/>
          </p:nvPr>
        </p:nvSpPr>
        <p:spPr>
          <a:xfrm>
            <a:off x="4648200" y="1981200"/>
            <a:ext cx="40386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grpSp>
        <p:nvGrpSpPr>
          <p:cNvPr id="3" name="Group 14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7" name="Rectangle 16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EFFF4824-9A2D-426A-AE04-239CA5B6C4D5}" type="datetimeFigureOut">
              <a:rPr lang="ru-RU" smtClean="0">
                <a:solidFill>
                  <a:prstClr val="black"/>
                </a:solidFill>
              </a:rPr>
              <a:pPr/>
              <a:t>20.11.2020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6E072937-FD5C-46CE-A842-692C38495552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9125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81200"/>
            <a:ext cx="4040188" cy="411162"/>
          </a:xfrm>
        </p:spPr>
        <p:txBody>
          <a:bodyPr lIns="0" rIns="0" anchor="b">
            <a:noAutofit/>
          </a:bodyPr>
          <a:lstStyle>
            <a:lvl1pPr marL="0" indent="0">
              <a:lnSpc>
                <a:spcPct val="100000"/>
              </a:lnSpc>
              <a:buNone/>
              <a:defRPr sz="1600" b="1" i="0" cap="all" spc="1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pic>
        <p:nvPicPr>
          <p:cNvPr id="14" name="Picture 13" descr="4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sp>
        <p:nvSpPr>
          <p:cNvPr id="15" name="Text Placeholder 2"/>
          <p:cNvSpPr>
            <a:spLocks noGrp="1"/>
          </p:cNvSpPr>
          <p:nvPr>
            <p:ph type="body" idx="13"/>
          </p:nvPr>
        </p:nvSpPr>
        <p:spPr>
          <a:xfrm>
            <a:off x="4648200" y="1981200"/>
            <a:ext cx="4040188" cy="411162"/>
          </a:xfrm>
        </p:spPr>
        <p:txBody>
          <a:bodyPr lIns="0" rIns="0" anchor="b">
            <a:noAutofit/>
          </a:bodyPr>
          <a:lstStyle>
            <a:lvl1pPr marL="0" indent="0">
              <a:lnSpc>
                <a:spcPct val="100000"/>
              </a:lnSpc>
              <a:buNone/>
              <a:defRPr sz="1600" b="1" i="0" cap="all" spc="1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57200" y="2438400"/>
            <a:ext cx="4038600" cy="36576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9" name="Content Placeholder 18"/>
          <p:cNvSpPr>
            <a:spLocks noGrp="1"/>
          </p:cNvSpPr>
          <p:nvPr>
            <p:ph sz="quarter" idx="15"/>
          </p:nvPr>
        </p:nvSpPr>
        <p:spPr>
          <a:xfrm>
            <a:off x="4648200" y="2438400"/>
            <a:ext cx="4038600" cy="36576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pic>
        <p:nvPicPr>
          <p:cNvPr id="16" name="Picture 15" descr="bar_06.png"/>
          <p:cNvPicPr>
            <a:picLocks noChangeAspect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grpSp>
        <p:nvGrpSpPr>
          <p:cNvPr id="4" name="Group 17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20" name="Rectangle 19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23" name="Date Placeholder 22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EFFF4824-9A2D-426A-AE04-239CA5B6C4D5}" type="datetimeFigureOut">
              <a:rPr lang="ru-RU" smtClean="0">
                <a:solidFill>
                  <a:prstClr val="black"/>
                </a:solidFill>
              </a:rPr>
              <a:pPr/>
              <a:t>20.11.2020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6E072937-FD5C-46CE-A842-692C38495552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25" name="Footer Placeholder 24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8227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pic>
        <p:nvPicPr>
          <p:cNvPr id="10" name="Picture 9" descr="2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pic>
        <p:nvPicPr>
          <p:cNvPr id="11" name="Picture 10" descr="bar_06.png"/>
          <p:cNvPicPr>
            <a:picLocks noChangeAspect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grpSp>
        <p:nvGrpSpPr>
          <p:cNvPr id="3" name="Group 11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3" name="Rectangle 12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F4824-9A2D-426A-AE04-239CA5B6C4D5}" type="datetimeFigureOut">
              <a:rPr lang="ru-RU" smtClean="0">
                <a:solidFill>
                  <a:prstClr val="black"/>
                </a:solidFill>
              </a:rPr>
              <a:pPr/>
              <a:t>20.11.2020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072937-FD5C-46CE-A842-692C38495552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0453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0" name="Rectangle 9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F4824-9A2D-426A-AE04-239CA5B6C4D5}" type="datetimeFigureOut">
              <a:rPr lang="ru-RU" smtClean="0">
                <a:solidFill>
                  <a:prstClr val="black"/>
                </a:solidFill>
              </a:rPr>
              <a:pPr/>
              <a:t>20.11.2020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072937-FD5C-46CE-A842-692C38495552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8054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3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sp>
        <p:nvSpPr>
          <p:cNvPr id="13" name="Text Placeholder 2"/>
          <p:cNvSpPr>
            <a:spLocks noGrp="1"/>
          </p:cNvSpPr>
          <p:nvPr>
            <p:ph type="title"/>
          </p:nvPr>
        </p:nvSpPr>
        <p:spPr>
          <a:xfrm>
            <a:off x="457200" y="1524000"/>
            <a:ext cx="3352800" cy="914400"/>
          </a:xfrm>
        </p:spPr>
        <p:txBody>
          <a:bodyPr lIns="0" rIns="0"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i="0" cap="all" spc="1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419600" y="1524000"/>
            <a:ext cx="42672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>
          <a:xfrm>
            <a:off x="457201" y="2514599"/>
            <a:ext cx="3352800" cy="3127248"/>
          </a:xfrm>
        </p:spPr>
        <p:txBody>
          <a:bodyPr/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pic>
        <p:nvPicPr>
          <p:cNvPr id="14" name="Picture 13" descr="bar_06.png"/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grpSp>
        <p:nvGrpSpPr>
          <p:cNvPr id="2" name="Group 15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7" name="Rectangle 16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EFFF4824-9A2D-426A-AE04-239CA5B6C4D5}" type="datetimeFigureOut">
              <a:rPr lang="ru-RU" smtClean="0">
                <a:solidFill>
                  <a:prstClr val="black"/>
                </a:solidFill>
              </a:rPr>
              <a:pPr/>
              <a:t>20.11.2020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6E072937-FD5C-46CE-A842-692C38495552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7440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5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3" name="Rectangle 12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048"/>
            <a:ext cx="3355848" cy="914400"/>
          </a:xfrm>
        </p:spPr>
        <p:txBody>
          <a:bodyPr anchor="b">
            <a:normAutofit/>
          </a:bodyPr>
          <a:lstStyle>
            <a:lvl1pPr algn="l">
              <a:defRPr lang="en-US" sz="1800" b="1" i="0" kern="1200" cap="all" spc="100" baseline="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 typeface="Wingdings" pitchFamily="2" charset="2"/>
              <a:buNone/>
            </a:pPr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25696" y="1554480"/>
            <a:ext cx="4270248" cy="4059936"/>
          </a:xfrm>
          <a:solidFill>
            <a:schemeClr val="bg1"/>
          </a:solidFill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514600"/>
            <a:ext cx="3355848" cy="3127248"/>
          </a:xfrm>
        </p:spPr>
        <p:txBody>
          <a:bodyPr/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lang="en-US" sz="1400" kern="1200" baseline="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F4824-9A2D-426A-AE04-239CA5B6C4D5}" type="datetimeFigureOut">
              <a:rPr lang="ru-RU" smtClean="0">
                <a:solidFill>
                  <a:prstClr val="black"/>
                </a:solidFill>
              </a:rPr>
              <a:pPr/>
              <a:t>20.11.2020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72937-FD5C-46CE-A842-692C38495552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  <p:pic>
        <p:nvPicPr>
          <p:cNvPr id="8" name="Picture 7" descr="4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pic>
        <p:nvPicPr>
          <p:cNvPr id="9" name="Picture 8" descr="bar_06.png"/>
          <p:cNvPicPr>
            <a:picLocks noChangeAspect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cxnSp>
        <p:nvCxnSpPr>
          <p:cNvPr id="10" name="Straight Connector 9"/>
          <p:cNvCxnSpPr/>
          <p:nvPr/>
        </p:nvCxnSpPr>
        <p:spPr>
          <a:xfrm>
            <a:off x="4419600" y="1524000"/>
            <a:ext cx="426720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419600" y="5637212"/>
            <a:ext cx="426720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7959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34000">
                <a:schemeClr val="bg1">
                  <a:lumMod val="75000"/>
                  <a:alpha val="61000"/>
                </a:schemeClr>
              </a:gs>
              <a:gs pos="38000">
                <a:schemeClr val="bg1">
                  <a:lumMod val="75000"/>
                  <a:alpha val="76000"/>
                </a:schemeClr>
              </a:gs>
              <a:gs pos="100000">
                <a:schemeClr val="bg1"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9144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81200"/>
            <a:ext cx="8229600" cy="4144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6610350"/>
            <a:ext cx="15240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fld id="{EFFF4824-9A2D-426A-AE04-239CA5B6C4D5}" type="datetimeFigureOut">
              <a:rPr lang="ru-RU" smtClean="0">
                <a:solidFill>
                  <a:prstClr val="black"/>
                </a:solidFill>
              </a:rPr>
              <a:pPr/>
              <a:t>20.11.2020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610350"/>
            <a:ext cx="66294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42680" y="6610350"/>
            <a:ext cx="3810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fld id="{6E072937-FD5C-46CE-A842-692C38495552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765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 typeface="Wingdings" pitchFamily="2" charset="2"/>
        <a:buChar char="§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 typeface="Wingdings" pitchFamily="2" charset="2"/>
        <a:buNone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1">
            <a:lumMod val="50000"/>
            <a:lumOff val="50000"/>
          </a:schemeClr>
        </a:buClr>
        <a:buFont typeface="Wingdings" pitchFamily="2" charset="2"/>
        <a:buNone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1">
            <a:lumMod val="50000"/>
            <a:lumOff val="50000"/>
          </a:schemeClr>
        </a:buClr>
        <a:buFont typeface="Wingdings" pitchFamily="2" charset="2"/>
        <a:buNone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3.e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13" Type="http://schemas.openxmlformats.org/officeDocument/2006/relationships/oleObject" Target="../embeddings/oleObject7.bin"/><Relationship Id="rId18" Type="http://schemas.openxmlformats.org/officeDocument/2006/relationships/image" Target="../media/image21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12" Type="http://schemas.openxmlformats.org/officeDocument/2006/relationships/image" Target="../media/image18.wmf"/><Relationship Id="rId1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0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15.wmf"/><Relationship Id="rId11" Type="http://schemas.openxmlformats.org/officeDocument/2006/relationships/oleObject" Target="../embeddings/oleObject6.bin"/><Relationship Id="rId5" Type="http://schemas.openxmlformats.org/officeDocument/2006/relationships/oleObject" Target="../embeddings/oleObject3.bin"/><Relationship Id="rId15" Type="http://schemas.openxmlformats.org/officeDocument/2006/relationships/oleObject" Target="../embeddings/oleObject8.bin"/><Relationship Id="rId10" Type="http://schemas.openxmlformats.org/officeDocument/2006/relationships/image" Target="../media/image17.wmf"/><Relationship Id="rId4" Type="http://schemas.openxmlformats.org/officeDocument/2006/relationships/image" Target="../media/image14.wmf"/><Relationship Id="rId9" Type="http://schemas.openxmlformats.org/officeDocument/2006/relationships/oleObject" Target="../embeddings/oleObject5.bin"/><Relationship Id="rId14" Type="http://schemas.openxmlformats.org/officeDocument/2006/relationships/image" Target="../media/image19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22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2420888"/>
            <a:ext cx="6768752" cy="1069975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800" dirty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Интегрированное взаимодействие в контейнерной транспортной системе региона на основе </a:t>
            </a:r>
            <a:r>
              <a:rPr lang="ru-RU" sz="2800" dirty="0" err="1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цифровизации</a:t>
            </a:r>
            <a:r>
              <a:rPr lang="ru-RU" sz="2800" dirty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и обмена данными </a:t>
            </a:r>
            <a:endParaRPr lang="ru-RU" sz="2800" b="1" spc="50" dirty="0">
              <a:ln w="11430"/>
              <a:solidFill>
                <a:schemeClr val="accent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4293096"/>
            <a:ext cx="7488831" cy="1338064"/>
          </a:xfrm>
        </p:spPr>
        <p:txBody>
          <a:bodyPr>
            <a:noAutofit/>
          </a:bodyPr>
          <a:lstStyle/>
          <a:p>
            <a:r>
              <a:rPr lang="ru-RU" sz="20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Дарья Ивановна Кочнева</a:t>
            </a:r>
            <a:r>
              <a:rPr lang="ru-RU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к.т.н., доцент, </a:t>
            </a:r>
            <a:r>
              <a:rPr lang="ru-RU" sz="200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УрГУПС</a:t>
            </a:r>
            <a:endParaRPr lang="ru-RU" sz="20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Василий Михайлович </a:t>
            </a:r>
            <a:r>
              <a:rPr lang="ru-RU" sz="2000" b="1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Сай</a:t>
            </a:r>
            <a:r>
              <a:rPr lang="ru-RU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д.т.н., профессор </a:t>
            </a:r>
            <a:r>
              <a:rPr lang="ru-RU" sz="200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УрГУПС</a:t>
            </a:r>
            <a:endParaRPr lang="ru-RU" sz="20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6021288"/>
            <a:ext cx="7740352" cy="83671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200" b="1" dirty="0"/>
              <a:t>«ЦИФРОВАЯ ЭКОСИСТЕМА БЕЗОПАСНОСТИ КАК СТРАТЕГИЯ УСПЕХА РАЗВИТИЯ В НОВЫХ УСЛОВИЯХ»</a:t>
            </a:r>
          </a:p>
          <a:p>
            <a:pPr algn="r"/>
            <a:r>
              <a:rPr lang="ru-RU" sz="1400" dirty="0"/>
              <a:t>26-27 ноября 2020</a:t>
            </a:r>
            <a:endParaRPr lang="ru-RU" b="1" dirty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-15526"/>
            <a:ext cx="7740352" cy="114026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600" b="1" dirty="0"/>
              <a:t>Уральский государственный университет путей сообщения</a:t>
            </a:r>
            <a:endParaRPr lang="ru-RU" sz="2400" b="1" dirty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146" name="Picture 2" descr="https://www.usurt.ru/assets/front/img/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1520" y="-15525"/>
            <a:ext cx="2095500" cy="942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5841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77989"/>
            <a:ext cx="8856984" cy="914400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АКТУАЛЬНОСТЬ ПРОБЛЕМЫ ОРГАНИЗАЦИИ ВЗАИМОДЕЙСТВИЯ </a:t>
            </a:r>
            <a:br>
              <a:rPr lang="ru-RU" sz="24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r>
              <a:rPr lang="ru-RU" sz="24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В РЕГИОНАЛЬНОЙ КОНТЕЙНЕРНОЙ СИСТЕМЕ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23455" y="2564904"/>
            <a:ext cx="7676935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/>
              <a:t>Развитие конкурентного контейнерного рынка в регионах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11560" y="1412776"/>
            <a:ext cx="2348343" cy="7724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/>
              <a:t>Рост спроса на контейнерные  перевозки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752048" y="1392389"/>
            <a:ext cx="2348343" cy="7724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/>
              <a:t>Развитие специализированных контейнеров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319974" y="3429000"/>
            <a:ext cx="3780416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600" dirty="0"/>
              <a:t>Отсутствие интегрированного планирования на рынке</a:t>
            </a:r>
          </a:p>
        </p:txBody>
      </p:sp>
      <p:sp>
        <p:nvSpPr>
          <p:cNvPr id="11" name="Стрелка вниз 10"/>
          <p:cNvSpPr/>
          <p:nvPr/>
        </p:nvSpPr>
        <p:spPr>
          <a:xfrm>
            <a:off x="1533703" y="2198828"/>
            <a:ext cx="504056" cy="37967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6516216" y="2185224"/>
            <a:ext cx="504056" cy="37967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5789187" y="3140967"/>
            <a:ext cx="504056" cy="37967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423457" y="3429000"/>
            <a:ext cx="3494452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600" dirty="0"/>
              <a:t>Отсутствие согласованных программ и стратегий регионального развития </a:t>
            </a:r>
          </a:p>
        </p:txBody>
      </p:sp>
      <p:sp>
        <p:nvSpPr>
          <p:cNvPr id="15" name="Стрелка вниз 14"/>
          <p:cNvSpPr/>
          <p:nvPr/>
        </p:nvSpPr>
        <p:spPr>
          <a:xfrm rot="16200000">
            <a:off x="3878105" y="3635204"/>
            <a:ext cx="504056" cy="37967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4319972" y="4600767"/>
            <a:ext cx="3780416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600" dirty="0"/>
              <a:t>Снижение эффективности логистической системы региона</a:t>
            </a:r>
          </a:p>
        </p:txBody>
      </p:sp>
      <p:sp>
        <p:nvSpPr>
          <p:cNvPr id="17" name="Стрелка вниз 16"/>
          <p:cNvSpPr/>
          <p:nvPr/>
        </p:nvSpPr>
        <p:spPr>
          <a:xfrm>
            <a:off x="5998901" y="4223917"/>
            <a:ext cx="504056" cy="37967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4331056" y="5733256"/>
            <a:ext cx="3780416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600" dirty="0"/>
              <a:t>Снижение эффективности отраслей экономики региона</a:t>
            </a:r>
          </a:p>
        </p:txBody>
      </p:sp>
      <p:sp>
        <p:nvSpPr>
          <p:cNvPr id="19" name="Стрелка вниз 18"/>
          <p:cNvSpPr/>
          <p:nvPr/>
        </p:nvSpPr>
        <p:spPr>
          <a:xfrm>
            <a:off x="5958152" y="5392855"/>
            <a:ext cx="504056" cy="37967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низ 19"/>
          <p:cNvSpPr/>
          <p:nvPr/>
        </p:nvSpPr>
        <p:spPr>
          <a:xfrm rot="5400000">
            <a:off x="3878104" y="4806972"/>
            <a:ext cx="504056" cy="37967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низ 20"/>
          <p:cNvSpPr/>
          <p:nvPr/>
        </p:nvSpPr>
        <p:spPr>
          <a:xfrm rot="5400000">
            <a:off x="3889188" y="5939461"/>
            <a:ext cx="504056" cy="37967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445124" y="4600766"/>
            <a:ext cx="3494452" cy="185256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</a:rPr>
              <a:t>Необходимость системной интеграции участников рынка; выстраивание стратегического взаимодействия между транспортной системой, экономикой региона и государством</a:t>
            </a:r>
          </a:p>
        </p:txBody>
      </p:sp>
      <p:sp>
        <p:nvSpPr>
          <p:cNvPr id="24" name="Стрелка вниз 23"/>
          <p:cNvSpPr/>
          <p:nvPr/>
        </p:nvSpPr>
        <p:spPr>
          <a:xfrm rot="5400000">
            <a:off x="4103947" y="382541"/>
            <a:ext cx="504056" cy="27921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051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548680"/>
            <a:ext cx="8856984" cy="914400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ПОДХОДЫ К ОРГАНИЗАЦИИ ВЗАИМОДЕЙСТВИЯ </a:t>
            </a:r>
            <a:br>
              <a:rPr lang="ru-RU" sz="24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r>
              <a:rPr lang="ru-RU" sz="24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В КОНТЕЙНЕРНОЙ ТРАНСПОРТНОЙ СИСТЕМЕ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0" y="6237312"/>
            <a:ext cx="9144000" cy="62068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400" b="1" dirty="0"/>
              <a:t>«ЦИФРОВАЯ ЭКОСИСТЕМА БЕЗОПАСНОСТИ КАК СТРАТЕГИЯ УСПЕХА РАЗВИТИЯ В НОВЫХ УСЛОВИЯХ»</a:t>
            </a:r>
          </a:p>
          <a:p>
            <a:pPr algn="r"/>
            <a:r>
              <a:rPr lang="ru-RU" sz="1600" dirty="0"/>
              <a:t>26-27 ноября 2020</a:t>
            </a:r>
            <a:endParaRPr lang="ru-RU" sz="1400" b="1" dirty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r>
              <a:rPr lang="ru-RU" sz="1400" b="1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.                                                                                       </a:t>
            </a:r>
            <a:endParaRPr lang="ru-RU" b="1" dirty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9512" y="5517232"/>
            <a:ext cx="43924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i="1" dirty="0"/>
              <a:t>Москвичев О.В. </a:t>
            </a:r>
            <a:r>
              <a:rPr lang="ru-RU" sz="1400" i="1" dirty="0" err="1"/>
              <a:t>Клиентоориентированная</a:t>
            </a:r>
            <a:r>
              <a:rPr lang="ru-RU" sz="1400" i="1" dirty="0"/>
              <a:t> контейнерная транспортная система, 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499992" y="5517232"/>
            <a:ext cx="46440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i="1" dirty="0"/>
              <a:t>Концепция комплексного развития контейнерного бизнеса в холдинге ОАО «РЖД», 2012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391472" y="1403730"/>
            <a:ext cx="4752528" cy="4101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-1" y="2564904"/>
            <a:ext cx="4290905" cy="26407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575616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5970" y="404664"/>
            <a:ext cx="8229600" cy="914400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ЦИФРОВАЯ ИНТЕГРАЦИЯ КОНТЕЙНЕРНОЙ ТРАНСПОРТНОЙ СИСТЕМЫ РЕГИОНА</a:t>
            </a:r>
            <a:endParaRPr lang="ru-RU" sz="2800" dirty="0"/>
          </a:p>
        </p:txBody>
      </p:sp>
      <p:sp>
        <p:nvSpPr>
          <p:cNvPr id="4" name="Овал 3"/>
          <p:cNvSpPr/>
          <p:nvPr/>
        </p:nvSpPr>
        <p:spPr>
          <a:xfrm>
            <a:off x="899592" y="1916832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899592" y="2348880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899592" y="2780928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5924293" y="2024795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5924293" y="2479773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899592" y="3212976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5924293" y="2913551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459443" y="1522510"/>
            <a:ext cx="10319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/>
              <a:t>Отправители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392162" y="1501377"/>
            <a:ext cx="16482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/>
              <a:t>Контейнерные </a:t>
            </a:r>
          </a:p>
          <a:p>
            <a:r>
              <a:rPr lang="ru-RU" sz="1400" dirty="0"/>
              <a:t>площадки региона</a:t>
            </a:r>
          </a:p>
        </p:txBody>
      </p:sp>
      <p:sp>
        <p:nvSpPr>
          <p:cNvPr id="13" name="Овал 12"/>
          <p:cNvSpPr/>
          <p:nvPr/>
        </p:nvSpPr>
        <p:spPr>
          <a:xfrm>
            <a:off x="3289093" y="2374770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903776" y="1998820"/>
            <a:ext cx="10983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err="1"/>
              <a:t>Хаб</a:t>
            </a:r>
            <a:r>
              <a:rPr lang="ru-RU" sz="1200" dirty="0"/>
              <a:t> региона 1</a:t>
            </a:r>
          </a:p>
        </p:txBody>
      </p:sp>
      <p:sp>
        <p:nvSpPr>
          <p:cNvPr id="15" name="Овал 14"/>
          <p:cNvSpPr/>
          <p:nvPr/>
        </p:nvSpPr>
        <p:spPr>
          <a:xfrm>
            <a:off x="2267744" y="2024597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2267744" y="2479575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2267744" y="2913353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1735613" y="1501179"/>
            <a:ext cx="14221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/>
              <a:t>Контейнерные </a:t>
            </a:r>
          </a:p>
          <a:p>
            <a:r>
              <a:rPr lang="ru-RU" sz="1200" dirty="0"/>
              <a:t>площадки региона</a:t>
            </a:r>
          </a:p>
        </p:txBody>
      </p:sp>
      <p:sp>
        <p:nvSpPr>
          <p:cNvPr id="19" name="Овал 18"/>
          <p:cNvSpPr/>
          <p:nvPr/>
        </p:nvSpPr>
        <p:spPr>
          <a:xfrm>
            <a:off x="4716016" y="2374770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4290826" y="1975794"/>
            <a:ext cx="10983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err="1"/>
              <a:t>Хаб</a:t>
            </a:r>
            <a:r>
              <a:rPr lang="ru-RU" sz="1200" dirty="0"/>
              <a:t> региона 2</a:t>
            </a:r>
          </a:p>
        </p:txBody>
      </p:sp>
      <p:sp>
        <p:nvSpPr>
          <p:cNvPr id="21" name="Овал 20"/>
          <p:cNvSpPr/>
          <p:nvPr/>
        </p:nvSpPr>
        <p:spPr>
          <a:xfrm>
            <a:off x="7596336" y="1953820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7596336" y="2385868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7596336" y="2817916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7596336" y="3249964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TextBox 24"/>
          <p:cNvSpPr txBox="1"/>
          <p:nvPr/>
        </p:nvSpPr>
        <p:spPr>
          <a:xfrm>
            <a:off x="7156187" y="1559498"/>
            <a:ext cx="10755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/>
              <a:t>Получатели</a:t>
            </a:r>
          </a:p>
        </p:txBody>
      </p:sp>
      <p:cxnSp>
        <p:nvCxnSpPr>
          <p:cNvPr id="27" name="Прямая со стрелкой 26"/>
          <p:cNvCxnSpPr>
            <a:stCxn id="13" idx="6"/>
            <a:endCxn id="19" idx="2"/>
          </p:cNvCxnSpPr>
          <p:nvPr/>
        </p:nvCxnSpPr>
        <p:spPr>
          <a:xfrm>
            <a:off x="3577125" y="2518786"/>
            <a:ext cx="113889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>
            <a:endCxn id="13" idx="2"/>
          </p:cNvCxnSpPr>
          <p:nvPr/>
        </p:nvCxnSpPr>
        <p:spPr>
          <a:xfrm>
            <a:off x="2518460" y="2157263"/>
            <a:ext cx="770633" cy="3615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>
            <a:endCxn id="13" idx="3"/>
          </p:cNvCxnSpPr>
          <p:nvPr/>
        </p:nvCxnSpPr>
        <p:spPr>
          <a:xfrm flipV="1">
            <a:off x="2555776" y="2620621"/>
            <a:ext cx="775498" cy="31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>
            <a:endCxn id="13" idx="3"/>
          </p:cNvCxnSpPr>
          <p:nvPr/>
        </p:nvCxnSpPr>
        <p:spPr>
          <a:xfrm flipV="1">
            <a:off x="2560792" y="2620621"/>
            <a:ext cx="770482" cy="4475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>
            <a:endCxn id="15" idx="2"/>
          </p:cNvCxnSpPr>
          <p:nvPr/>
        </p:nvCxnSpPr>
        <p:spPr>
          <a:xfrm>
            <a:off x="1171836" y="2059976"/>
            <a:ext cx="1095908" cy="1086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/>
          <p:nvPr/>
        </p:nvCxnSpPr>
        <p:spPr>
          <a:xfrm>
            <a:off x="1187659" y="2485247"/>
            <a:ext cx="1095908" cy="1086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>
            <a:off x="1171764" y="2948732"/>
            <a:ext cx="1095908" cy="1086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>
            <a:endCxn id="17" idx="3"/>
          </p:cNvCxnSpPr>
          <p:nvPr/>
        </p:nvCxnSpPr>
        <p:spPr>
          <a:xfrm flipV="1">
            <a:off x="1171764" y="3159204"/>
            <a:ext cx="1138161" cy="2090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>
            <a:endCxn id="7" idx="2"/>
          </p:cNvCxnSpPr>
          <p:nvPr/>
        </p:nvCxnSpPr>
        <p:spPr>
          <a:xfrm flipV="1">
            <a:off x="5004048" y="2168811"/>
            <a:ext cx="920245" cy="32432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>
            <a:stCxn id="19" idx="6"/>
            <a:endCxn id="8" idx="3"/>
          </p:cNvCxnSpPr>
          <p:nvPr/>
        </p:nvCxnSpPr>
        <p:spPr>
          <a:xfrm>
            <a:off x="5004048" y="2518786"/>
            <a:ext cx="962426" cy="2068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>
            <a:stCxn id="19" idx="5"/>
            <a:endCxn id="10" idx="2"/>
          </p:cNvCxnSpPr>
          <p:nvPr/>
        </p:nvCxnSpPr>
        <p:spPr>
          <a:xfrm>
            <a:off x="4961867" y="2620621"/>
            <a:ext cx="962426" cy="4369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 стрелкой 51"/>
          <p:cNvCxnSpPr>
            <a:endCxn id="21" idx="2"/>
          </p:cNvCxnSpPr>
          <p:nvPr/>
        </p:nvCxnSpPr>
        <p:spPr>
          <a:xfrm flipV="1">
            <a:off x="6181750" y="2097836"/>
            <a:ext cx="1414586" cy="789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 стрелкой 53"/>
          <p:cNvCxnSpPr>
            <a:stCxn id="7" idx="6"/>
          </p:cNvCxnSpPr>
          <p:nvPr/>
        </p:nvCxnSpPr>
        <p:spPr>
          <a:xfrm>
            <a:off x="6212325" y="2168811"/>
            <a:ext cx="1414586" cy="42612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 стрелкой 55"/>
          <p:cNvCxnSpPr>
            <a:endCxn id="23" idx="2"/>
          </p:cNvCxnSpPr>
          <p:nvPr/>
        </p:nvCxnSpPr>
        <p:spPr>
          <a:xfrm>
            <a:off x="6161421" y="2648014"/>
            <a:ext cx="1434915" cy="3139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 стрелкой 57"/>
          <p:cNvCxnSpPr/>
          <p:nvPr/>
        </p:nvCxnSpPr>
        <p:spPr>
          <a:xfrm>
            <a:off x="6185098" y="3080062"/>
            <a:ext cx="1434915" cy="3139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Овал 58"/>
          <p:cNvSpPr/>
          <p:nvPr/>
        </p:nvSpPr>
        <p:spPr>
          <a:xfrm>
            <a:off x="1051992" y="4274439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Овал 59"/>
          <p:cNvSpPr/>
          <p:nvPr/>
        </p:nvSpPr>
        <p:spPr>
          <a:xfrm>
            <a:off x="1051992" y="4706487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Овал 60"/>
          <p:cNvSpPr/>
          <p:nvPr/>
        </p:nvSpPr>
        <p:spPr>
          <a:xfrm>
            <a:off x="1051992" y="5138535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Овал 61"/>
          <p:cNvSpPr/>
          <p:nvPr/>
        </p:nvSpPr>
        <p:spPr>
          <a:xfrm>
            <a:off x="6076693" y="4382402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Овал 62"/>
          <p:cNvSpPr/>
          <p:nvPr/>
        </p:nvSpPr>
        <p:spPr>
          <a:xfrm>
            <a:off x="6076693" y="4837380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Овал 63"/>
          <p:cNvSpPr/>
          <p:nvPr/>
        </p:nvSpPr>
        <p:spPr>
          <a:xfrm>
            <a:off x="1051992" y="5570583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Овал 64"/>
          <p:cNvSpPr/>
          <p:nvPr/>
        </p:nvSpPr>
        <p:spPr>
          <a:xfrm>
            <a:off x="6076693" y="5271158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TextBox 65"/>
          <p:cNvSpPr txBox="1"/>
          <p:nvPr/>
        </p:nvSpPr>
        <p:spPr>
          <a:xfrm>
            <a:off x="611843" y="3880117"/>
            <a:ext cx="10319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/>
              <a:t>Отправители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5544562" y="3858984"/>
            <a:ext cx="14221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/>
              <a:t>Контейнерные </a:t>
            </a:r>
          </a:p>
          <a:p>
            <a:r>
              <a:rPr lang="ru-RU" sz="1200" dirty="0"/>
              <a:t>площадки региона</a:t>
            </a:r>
          </a:p>
        </p:txBody>
      </p:sp>
      <p:sp>
        <p:nvSpPr>
          <p:cNvPr id="70" name="Овал 69"/>
          <p:cNvSpPr/>
          <p:nvPr/>
        </p:nvSpPr>
        <p:spPr>
          <a:xfrm>
            <a:off x="2915816" y="4382204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Овал 70"/>
          <p:cNvSpPr/>
          <p:nvPr/>
        </p:nvSpPr>
        <p:spPr>
          <a:xfrm>
            <a:off x="2915816" y="4837182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Овал 71"/>
          <p:cNvSpPr/>
          <p:nvPr/>
        </p:nvSpPr>
        <p:spPr>
          <a:xfrm>
            <a:off x="2915816" y="5270960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" name="TextBox 72"/>
          <p:cNvSpPr txBox="1"/>
          <p:nvPr/>
        </p:nvSpPr>
        <p:spPr>
          <a:xfrm>
            <a:off x="2553395" y="3812774"/>
            <a:ext cx="14382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/>
              <a:t>Контейнерные </a:t>
            </a:r>
          </a:p>
          <a:p>
            <a:r>
              <a:rPr lang="ru-RU" sz="1200" dirty="0"/>
              <a:t>площадки региона</a:t>
            </a:r>
          </a:p>
        </p:txBody>
      </p:sp>
      <p:sp>
        <p:nvSpPr>
          <p:cNvPr id="76" name="Овал 75"/>
          <p:cNvSpPr/>
          <p:nvPr/>
        </p:nvSpPr>
        <p:spPr>
          <a:xfrm>
            <a:off x="7748736" y="4311427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7" name="Овал 76"/>
          <p:cNvSpPr/>
          <p:nvPr/>
        </p:nvSpPr>
        <p:spPr>
          <a:xfrm>
            <a:off x="7748736" y="4743475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8" name="Овал 77"/>
          <p:cNvSpPr/>
          <p:nvPr/>
        </p:nvSpPr>
        <p:spPr>
          <a:xfrm>
            <a:off x="7748736" y="5175523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9" name="Овал 78"/>
          <p:cNvSpPr/>
          <p:nvPr/>
        </p:nvSpPr>
        <p:spPr>
          <a:xfrm>
            <a:off x="7748736" y="5607571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0" name="TextBox 79"/>
          <p:cNvSpPr txBox="1"/>
          <p:nvPr/>
        </p:nvSpPr>
        <p:spPr>
          <a:xfrm>
            <a:off x="7308587" y="3917105"/>
            <a:ext cx="9468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/>
              <a:t>Получатели</a:t>
            </a:r>
          </a:p>
        </p:txBody>
      </p:sp>
      <p:sp>
        <p:nvSpPr>
          <p:cNvPr id="101" name="Прямоугольник 100"/>
          <p:cNvSpPr/>
          <p:nvPr/>
        </p:nvSpPr>
        <p:spPr>
          <a:xfrm>
            <a:off x="3289433" y="3331445"/>
            <a:ext cx="2192739" cy="3207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/>
              <a:t>Цифровой интегратор</a:t>
            </a:r>
          </a:p>
        </p:txBody>
      </p:sp>
      <p:sp>
        <p:nvSpPr>
          <p:cNvPr id="107" name="Стрелка вправо 106"/>
          <p:cNvSpPr/>
          <p:nvPr/>
        </p:nvSpPr>
        <p:spPr>
          <a:xfrm>
            <a:off x="1771177" y="4615985"/>
            <a:ext cx="538748" cy="469036"/>
          </a:xfrm>
          <a:prstGeom prst="rightArrow">
            <a:avLst/>
          </a:prstGeom>
          <a:pattFill prst="narHorz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8" name="Стрелка вправо 107"/>
          <p:cNvSpPr/>
          <p:nvPr/>
        </p:nvSpPr>
        <p:spPr>
          <a:xfrm>
            <a:off x="4002154" y="4599459"/>
            <a:ext cx="1217917" cy="469036"/>
          </a:xfrm>
          <a:prstGeom prst="rightArrow">
            <a:avLst/>
          </a:prstGeom>
          <a:pattFill prst="narHorz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9" name="Стрелка вправо 108"/>
          <p:cNvSpPr/>
          <p:nvPr/>
        </p:nvSpPr>
        <p:spPr>
          <a:xfrm>
            <a:off x="6727578" y="4706487"/>
            <a:ext cx="777768" cy="469036"/>
          </a:xfrm>
          <a:prstGeom prst="rightArrow">
            <a:avLst/>
          </a:prstGeom>
          <a:pattFill prst="narHorz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1" name="Скругленная соединительная линия 110"/>
          <p:cNvCxnSpPr>
            <a:stCxn id="101" idx="2"/>
            <a:endCxn id="107" idx="0"/>
          </p:cNvCxnSpPr>
          <p:nvPr/>
        </p:nvCxnSpPr>
        <p:spPr>
          <a:xfrm rot="5400000">
            <a:off x="2748730" y="2978912"/>
            <a:ext cx="963750" cy="2310396"/>
          </a:xfrm>
          <a:prstGeom prst="curvedConnector3">
            <a:avLst>
              <a:gd name="adj1" fmla="val 50000"/>
            </a:avLst>
          </a:prstGeom>
          <a:ln>
            <a:solidFill>
              <a:srgbClr val="0070C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Скругленная соединительная линия 113"/>
          <p:cNvCxnSpPr>
            <a:stCxn id="101" idx="2"/>
          </p:cNvCxnSpPr>
          <p:nvPr/>
        </p:nvCxnSpPr>
        <p:spPr>
          <a:xfrm rot="16200000" flipH="1">
            <a:off x="3875078" y="4162959"/>
            <a:ext cx="1021451" cy="1"/>
          </a:xfrm>
          <a:prstGeom prst="curvedConnector3">
            <a:avLst/>
          </a:prstGeom>
          <a:ln>
            <a:solidFill>
              <a:srgbClr val="0070C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Скругленная соединительная линия 115"/>
          <p:cNvCxnSpPr>
            <a:stCxn id="101" idx="2"/>
            <a:endCxn id="109" idx="0"/>
          </p:cNvCxnSpPr>
          <p:nvPr/>
        </p:nvCxnSpPr>
        <p:spPr>
          <a:xfrm rot="16200000" flipH="1">
            <a:off x="5301189" y="2736848"/>
            <a:ext cx="1054252" cy="2885025"/>
          </a:xfrm>
          <a:prstGeom prst="curvedConnector3">
            <a:avLst>
              <a:gd name="adj1" fmla="val 50000"/>
            </a:avLst>
          </a:prstGeom>
          <a:ln>
            <a:solidFill>
              <a:srgbClr val="0070C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Прямая со стрелкой 121"/>
          <p:cNvCxnSpPr>
            <a:stCxn id="59" idx="6"/>
            <a:endCxn id="107" idx="1"/>
          </p:cNvCxnSpPr>
          <p:nvPr/>
        </p:nvCxnSpPr>
        <p:spPr>
          <a:xfrm>
            <a:off x="1340024" y="4418455"/>
            <a:ext cx="431153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Прямая со стрелкой 124"/>
          <p:cNvCxnSpPr>
            <a:endCxn id="107" idx="1"/>
          </p:cNvCxnSpPr>
          <p:nvPr/>
        </p:nvCxnSpPr>
        <p:spPr>
          <a:xfrm flipV="1">
            <a:off x="1340023" y="4850503"/>
            <a:ext cx="431154" cy="184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Прямая со стрелкой 126"/>
          <p:cNvCxnSpPr>
            <a:endCxn id="107" idx="1"/>
          </p:cNvCxnSpPr>
          <p:nvPr/>
        </p:nvCxnSpPr>
        <p:spPr>
          <a:xfrm flipV="1">
            <a:off x="1304459" y="4850503"/>
            <a:ext cx="466718" cy="4730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Прямая со стрелкой 128"/>
          <p:cNvCxnSpPr>
            <a:endCxn id="107" idx="1"/>
          </p:cNvCxnSpPr>
          <p:nvPr/>
        </p:nvCxnSpPr>
        <p:spPr>
          <a:xfrm flipV="1">
            <a:off x="1340023" y="4850503"/>
            <a:ext cx="431154" cy="8535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Прямая со стрелкой 130"/>
          <p:cNvCxnSpPr>
            <a:endCxn id="70" idx="2"/>
          </p:cNvCxnSpPr>
          <p:nvPr/>
        </p:nvCxnSpPr>
        <p:spPr>
          <a:xfrm flipV="1">
            <a:off x="2319021" y="4526220"/>
            <a:ext cx="596795" cy="3335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Прямая со стрелкой 132"/>
          <p:cNvCxnSpPr>
            <a:stCxn id="107" idx="3"/>
            <a:endCxn id="71" idx="2"/>
          </p:cNvCxnSpPr>
          <p:nvPr/>
        </p:nvCxnSpPr>
        <p:spPr>
          <a:xfrm>
            <a:off x="2309925" y="4850503"/>
            <a:ext cx="605891" cy="13069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Прямая со стрелкой 135"/>
          <p:cNvCxnSpPr>
            <a:stCxn id="107" idx="3"/>
            <a:endCxn id="72" idx="2"/>
          </p:cNvCxnSpPr>
          <p:nvPr/>
        </p:nvCxnSpPr>
        <p:spPr>
          <a:xfrm>
            <a:off x="2309925" y="4850503"/>
            <a:ext cx="605891" cy="56447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Прямая со стрелкой 138"/>
          <p:cNvCxnSpPr>
            <a:endCxn id="108" idx="1"/>
          </p:cNvCxnSpPr>
          <p:nvPr/>
        </p:nvCxnSpPr>
        <p:spPr>
          <a:xfrm>
            <a:off x="3160632" y="4520548"/>
            <a:ext cx="841522" cy="31342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Прямая со стрелкой 140"/>
          <p:cNvCxnSpPr>
            <a:endCxn id="108" idx="1"/>
          </p:cNvCxnSpPr>
          <p:nvPr/>
        </p:nvCxnSpPr>
        <p:spPr>
          <a:xfrm flipV="1">
            <a:off x="3204444" y="4833977"/>
            <a:ext cx="797710" cy="1611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Прямая со стрелкой 142"/>
          <p:cNvCxnSpPr>
            <a:endCxn id="108" idx="1"/>
          </p:cNvCxnSpPr>
          <p:nvPr/>
        </p:nvCxnSpPr>
        <p:spPr>
          <a:xfrm flipV="1">
            <a:off x="3203848" y="4833977"/>
            <a:ext cx="798306" cy="6147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Прямая со стрелкой 144"/>
          <p:cNvCxnSpPr>
            <a:endCxn id="62" idx="1"/>
          </p:cNvCxnSpPr>
          <p:nvPr/>
        </p:nvCxnSpPr>
        <p:spPr>
          <a:xfrm flipV="1">
            <a:off x="5158948" y="4424583"/>
            <a:ext cx="959926" cy="4366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Прямая со стрелкой 146"/>
          <p:cNvCxnSpPr>
            <a:stCxn id="108" idx="3"/>
            <a:endCxn id="63" idx="2"/>
          </p:cNvCxnSpPr>
          <p:nvPr/>
        </p:nvCxnSpPr>
        <p:spPr>
          <a:xfrm>
            <a:off x="5220071" y="4833977"/>
            <a:ext cx="856622" cy="1474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Прямая со стрелкой 149"/>
          <p:cNvCxnSpPr>
            <a:stCxn id="108" idx="3"/>
            <a:endCxn id="65" idx="2"/>
          </p:cNvCxnSpPr>
          <p:nvPr/>
        </p:nvCxnSpPr>
        <p:spPr>
          <a:xfrm>
            <a:off x="5220071" y="4833977"/>
            <a:ext cx="856622" cy="58119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Прямая со стрелкой 152"/>
          <p:cNvCxnSpPr>
            <a:endCxn id="109" idx="1"/>
          </p:cNvCxnSpPr>
          <p:nvPr/>
        </p:nvCxnSpPr>
        <p:spPr>
          <a:xfrm>
            <a:off x="6342656" y="4497324"/>
            <a:ext cx="384922" cy="44368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Прямая со стрелкой 154"/>
          <p:cNvCxnSpPr>
            <a:endCxn id="109" idx="1"/>
          </p:cNvCxnSpPr>
          <p:nvPr/>
        </p:nvCxnSpPr>
        <p:spPr>
          <a:xfrm flipV="1">
            <a:off x="6342656" y="4941005"/>
            <a:ext cx="384922" cy="1267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Прямая со стрелкой 156"/>
          <p:cNvCxnSpPr>
            <a:endCxn id="109" idx="1"/>
          </p:cNvCxnSpPr>
          <p:nvPr/>
        </p:nvCxnSpPr>
        <p:spPr>
          <a:xfrm flipV="1">
            <a:off x="6374755" y="4941005"/>
            <a:ext cx="352823" cy="50794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Прямая со стрелкой 158"/>
          <p:cNvCxnSpPr>
            <a:endCxn id="76" idx="2"/>
          </p:cNvCxnSpPr>
          <p:nvPr/>
        </p:nvCxnSpPr>
        <p:spPr>
          <a:xfrm flipV="1">
            <a:off x="7474735" y="4455443"/>
            <a:ext cx="274001" cy="51769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Прямая со стрелкой 160"/>
          <p:cNvCxnSpPr>
            <a:stCxn id="109" idx="3"/>
            <a:endCxn id="77" idx="2"/>
          </p:cNvCxnSpPr>
          <p:nvPr/>
        </p:nvCxnSpPr>
        <p:spPr>
          <a:xfrm flipV="1">
            <a:off x="7505346" y="4887491"/>
            <a:ext cx="243390" cy="535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Прямая со стрелкой 163"/>
          <p:cNvCxnSpPr>
            <a:stCxn id="109" idx="3"/>
            <a:endCxn id="78" idx="2"/>
          </p:cNvCxnSpPr>
          <p:nvPr/>
        </p:nvCxnSpPr>
        <p:spPr>
          <a:xfrm>
            <a:off x="7505346" y="4941005"/>
            <a:ext cx="243390" cy="3785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Прямая со стрелкой 166"/>
          <p:cNvCxnSpPr>
            <a:stCxn id="109" idx="3"/>
            <a:endCxn id="79" idx="2"/>
          </p:cNvCxnSpPr>
          <p:nvPr/>
        </p:nvCxnSpPr>
        <p:spPr>
          <a:xfrm>
            <a:off x="7505346" y="4941005"/>
            <a:ext cx="243390" cy="8105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0" name="Прямоугольник 169"/>
          <p:cNvSpPr/>
          <p:nvPr/>
        </p:nvSpPr>
        <p:spPr>
          <a:xfrm>
            <a:off x="0" y="6237312"/>
            <a:ext cx="9144000" cy="62068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400" b="1" dirty="0"/>
              <a:t>«ЦИФРОВАЯ ЭКОСИСТЕМА БЕЗОПАСНОСТИ КАК СТРАТЕГИЯ УСПЕХА РАЗВИТИЯ В НОВЫХ УСЛОВИЯХ»</a:t>
            </a:r>
          </a:p>
          <a:p>
            <a:pPr algn="r"/>
            <a:r>
              <a:rPr lang="ru-RU" sz="1600" dirty="0"/>
              <a:t>26-27 ноября 2020</a:t>
            </a:r>
            <a:endParaRPr lang="ru-RU" sz="1400" b="1" dirty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r>
              <a:rPr lang="ru-RU" sz="1400" b="1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.                                         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1152034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/>
      <p:bldP spid="67" grpId="0"/>
      <p:bldP spid="70" grpId="0" animBg="1"/>
      <p:bldP spid="71" grpId="0" animBg="1"/>
      <p:bldP spid="72" grpId="0" animBg="1"/>
      <p:bldP spid="73" grpId="0"/>
      <p:bldP spid="76" grpId="0" animBg="1"/>
      <p:bldP spid="77" grpId="0" animBg="1"/>
      <p:bldP spid="78" grpId="0" animBg="1"/>
      <p:bldP spid="79" grpId="0" animBg="1"/>
      <p:bldP spid="80" grpId="0"/>
      <p:bldP spid="101" grpId="0" animBg="1"/>
      <p:bldP spid="107" grpId="0" animBg="1"/>
      <p:bldP spid="108" grpId="0" animBg="1"/>
      <p:bldP spid="10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5970" y="404664"/>
            <a:ext cx="8628030" cy="914400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ЦИФРОВАЯ ИНТЕГРАЦИЯ КОНТЕЙНЕРНОЙ ТРАНСПОРТНОЙ СИСТЕМЫ РЕГИОНА</a:t>
            </a:r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34406" y="1340768"/>
            <a:ext cx="38164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/>
              <a:t>Схема функционирования цифровой платформы для контейнерного бизнеса 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4360906" y="1772816"/>
            <a:ext cx="4783093" cy="116955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1400" b="1" dirty="0"/>
              <a:t>Цифровая логистическая платформа для контейнерного бизнеса </a:t>
            </a:r>
            <a:r>
              <a:rPr lang="ru-RU" sz="1400" dirty="0"/>
              <a:t>‒система алгоритмизированных взаимовыгодных отношений значимого количества независимых участников контейнерного рынка и их клиентов (грузовладельцев), осуществляемых в единой информационной среде</a:t>
            </a:r>
            <a:endParaRPr lang="ru-RU" sz="1400" dirty="0">
              <a:effectLst/>
            </a:endParaRPr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0" name="Прямоугольник 89"/>
          <p:cNvSpPr/>
          <p:nvPr/>
        </p:nvSpPr>
        <p:spPr>
          <a:xfrm>
            <a:off x="4391471" y="3356992"/>
            <a:ext cx="4752529" cy="332398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1400" b="1" dirty="0"/>
              <a:t>Функции цифровой платформы</a:t>
            </a:r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ru-RU" sz="1400" dirty="0"/>
              <a:t>сбор и анализ данных для их последующего коллективного использования и обмена</a:t>
            </a:r>
            <a:endParaRPr lang="ru-RU" sz="1400" dirty="0">
              <a:effectLst/>
            </a:endParaRPr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ru-RU" sz="1400" dirty="0"/>
              <a:t>стратегическое  и тактическое планирование развития контейнерной транспортной системы на основе потребностей региона</a:t>
            </a:r>
            <a:endParaRPr lang="ru-RU" sz="1400" dirty="0">
              <a:effectLst/>
            </a:endParaRPr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ru-RU" sz="1400" dirty="0"/>
              <a:t>оперативная координация контейнерных потоков и формирование эффективных логистических цепей с учетом географии перевозок, пропускной способности инфраструктуры, интересов субъектов контейнерного рынка</a:t>
            </a:r>
            <a:endParaRPr lang="ru-RU" sz="1400" dirty="0">
              <a:effectLst/>
            </a:endParaRPr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ru-RU" sz="1400" dirty="0"/>
              <a:t>взаимодействие с клиентами по принципу «одного окна»</a:t>
            </a:r>
            <a:endParaRPr lang="ru-RU" sz="1400" dirty="0">
              <a:effectLst/>
            </a:endParaRPr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ru-RU" sz="1400" dirty="0"/>
              <a:t>взаимодействие с государством для формирования наиболее эффективных инвестиционных потоков</a:t>
            </a:r>
            <a:endParaRPr lang="ru-RU" sz="1400" dirty="0">
              <a:effectLst/>
            </a:endParaRPr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4406" y="1863988"/>
            <a:ext cx="4085236" cy="4869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740087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620688"/>
            <a:ext cx="8712968" cy="914400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Математическая формализация движения контейнеропотока при интегрированном управлении КТС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0848861"/>
              </p:ext>
            </p:extLst>
          </p:nvPr>
        </p:nvGraphicFramePr>
        <p:xfrm>
          <a:off x="1403648" y="1916832"/>
          <a:ext cx="5486400" cy="2495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Visio" r:id="rId3" imgW="5489084" imgH="2491527" progId="Visio.Drawing.11">
                  <p:embed/>
                </p:oleObj>
              </mc:Choice>
              <mc:Fallback>
                <p:oleObj name="Visio" r:id="rId3" imgW="5489084" imgH="2491527" progId="Visio.Drawing.11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648" y="1916832"/>
                        <a:ext cx="5486400" cy="2495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827584" y="4725144"/>
            <a:ext cx="7416824" cy="107721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1600" dirty="0"/>
              <a:t>Для каждого </a:t>
            </a:r>
            <a:r>
              <a:rPr lang="en-US" sz="1600" i="1" dirty="0" err="1"/>
              <a:t>i</a:t>
            </a:r>
            <a:r>
              <a:rPr lang="ru-RU" sz="1600" dirty="0"/>
              <a:t> в момент </a:t>
            </a:r>
            <a:r>
              <a:rPr lang="en-US" sz="1600" i="1" dirty="0"/>
              <a:t>t</a:t>
            </a:r>
            <a:r>
              <a:rPr lang="ru-RU" sz="1600" dirty="0"/>
              <a:t> найти такие  </a:t>
            </a:r>
            <a:r>
              <a:rPr lang="en-US" sz="1600" i="1" dirty="0"/>
              <a:t>q</a:t>
            </a:r>
            <a:r>
              <a:rPr lang="ru-RU" sz="1600" baseline="-25000" dirty="0"/>
              <a:t>1</a:t>
            </a:r>
            <a:r>
              <a:rPr lang="ru-RU" sz="1600" dirty="0"/>
              <a:t> (</a:t>
            </a:r>
            <a:r>
              <a:rPr lang="en-US" sz="1600" i="1" dirty="0" err="1"/>
              <a:t>i</a:t>
            </a:r>
            <a:r>
              <a:rPr lang="ru-RU" sz="1600" dirty="0"/>
              <a:t>; </a:t>
            </a:r>
            <a:r>
              <a:rPr lang="en-US" sz="1600" i="1" dirty="0"/>
              <a:t>j</a:t>
            </a:r>
            <a:r>
              <a:rPr lang="ru-RU" sz="1600" dirty="0"/>
              <a:t>; </a:t>
            </a:r>
            <a:r>
              <a:rPr lang="en-US" sz="1600" i="1" dirty="0"/>
              <a:t>k</a:t>
            </a:r>
            <a:r>
              <a:rPr lang="ru-RU" sz="1600" dirty="0"/>
              <a:t>; </a:t>
            </a:r>
            <a:r>
              <a:rPr lang="en-US" sz="1600" i="1" dirty="0"/>
              <a:t>t</a:t>
            </a:r>
            <a:r>
              <a:rPr lang="ru-RU" sz="1600" dirty="0"/>
              <a:t>; </a:t>
            </a:r>
            <a:r>
              <a:rPr lang="en-US" sz="1600" i="1" dirty="0"/>
              <a:t>x</a:t>
            </a:r>
            <a:r>
              <a:rPr lang="ru-RU" sz="1600" dirty="0"/>
              <a:t>), </a:t>
            </a:r>
            <a:r>
              <a:rPr lang="en-US" sz="1600" i="1" dirty="0"/>
              <a:t>q</a:t>
            </a:r>
            <a:r>
              <a:rPr lang="ru-RU" sz="1600" baseline="-25000" dirty="0"/>
              <a:t>2</a:t>
            </a:r>
            <a:r>
              <a:rPr lang="ru-RU" sz="1600" dirty="0"/>
              <a:t> (</a:t>
            </a:r>
            <a:r>
              <a:rPr lang="en-US" sz="1600" i="1" dirty="0" err="1"/>
              <a:t>i</a:t>
            </a:r>
            <a:r>
              <a:rPr lang="ru-RU" sz="1600" dirty="0"/>
              <a:t>; </a:t>
            </a:r>
            <a:r>
              <a:rPr lang="en-US" sz="1600" i="1" dirty="0"/>
              <a:t>j</a:t>
            </a:r>
            <a:r>
              <a:rPr lang="ru-RU" sz="1600" dirty="0"/>
              <a:t>; </a:t>
            </a:r>
            <a:r>
              <a:rPr lang="en-US" sz="1600" i="1" dirty="0"/>
              <a:t>k</a:t>
            </a:r>
            <a:r>
              <a:rPr lang="ru-RU" sz="1600" dirty="0"/>
              <a:t>; </a:t>
            </a:r>
            <a:r>
              <a:rPr lang="en-US" sz="1600" i="1" dirty="0"/>
              <a:t>t</a:t>
            </a:r>
            <a:r>
              <a:rPr lang="ru-RU" sz="1600" dirty="0"/>
              <a:t>; </a:t>
            </a:r>
            <a:r>
              <a:rPr lang="en-US" sz="1600" i="1" dirty="0"/>
              <a:t>x</a:t>
            </a:r>
            <a:r>
              <a:rPr lang="ru-RU" sz="1600" dirty="0"/>
              <a:t>) и </a:t>
            </a:r>
            <a:r>
              <a:rPr lang="en-US" sz="1600" i="1" dirty="0"/>
              <a:t>q</a:t>
            </a:r>
            <a:r>
              <a:rPr lang="ru-RU" sz="1600" baseline="-25000" dirty="0"/>
              <a:t>3</a:t>
            </a:r>
            <a:r>
              <a:rPr lang="ru-RU" sz="1600" dirty="0"/>
              <a:t> (</a:t>
            </a:r>
            <a:r>
              <a:rPr lang="en-US" sz="1600" i="1" dirty="0"/>
              <a:t>j</a:t>
            </a:r>
            <a:r>
              <a:rPr lang="ru-RU" sz="1600" dirty="0"/>
              <a:t>; </a:t>
            </a:r>
            <a:r>
              <a:rPr lang="en-US" sz="1600" i="1" dirty="0"/>
              <a:t>k</a:t>
            </a:r>
            <a:r>
              <a:rPr lang="ru-RU" sz="1600" dirty="0"/>
              <a:t>; </a:t>
            </a:r>
            <a:r>
              <a:rPr lang="en-US" sz="1600" i="1" dirty="0"/>
              <a:t>t</a:t>
            </a:r>
            <a:r>
              <a:rPr lang="ru-RU" sz="1600" dirty="0"/>
              <a:t>; </a:t>
            </a:r>
            <a:r>
              <a:rPr lang="en-US" sz="1600" i="1" dirty="0"/>
              <a:t>y</a:t>
            </a:r>
            <a:r>
              <a:rPr lang="ru-RU" sz="1600" dirty="0"/>
              <a:t>);  </a:t>
            </a:r>
          </a:p>
          <a:p>
            <a:r>
              <a:rPr lang="ru-RU" sz="1600" dirty="0"/>
              <a:t>при (</a:t>
            </a:r>
            <a:r>
              <a:rPr lang="en-US" sz="1600" i="1" dirty="0" err="1"/>
              <a:t>i</a:t>
            </a:r>
            <a:r>
              <a:rPr lang="ru-RU" sz="1600" dirty="0"/>
              <a:t>=1,….</a:t>
            </a:r>
            <a:r>
              <a:rPr lang="en-US" sz="1600" i="1" dirty="0"/>
              <a:t>N</a:t>
            </a:r>
            <a:r>
              <a:rPr lang="ru-RU" sz="1600" dirty="0"/>
              <a:t>), (</a:t>
            </a:r>
            <a:r>
              <a:rPr lang="en-US" sz="1600" i="1" dirty="0"/>
              <a:t>k</a:t>
            </a:r>
            <a:r>
              <a:rPr lang="ru-RU" sz="1600" dirty="0"/>
              <a:t>=1,….</a:t>
            </a:r>
            <a:r>
              <a:rPr lang="en-US" sz="1600" i="1" dirty="0"/>
              <a:t>K</a:t>
            </a:r>
            <a:r>
              <a:rPr lang="ru-RU" sz="1600" dirty="0"/>
              <a:t>), (</a:t>
            </a:r>
            <a:r>
              <a:rPr lang="en-US" sz="1600" i="1" dirty="0"/>
              <a:t>j</a:t>
            </a:r>
            <a:r>
              <a:rPr lang="ru-RU" sz="1600" dirty="0"/>
              <a:t>=1,….</a:t>
            </a:r>
            <a:r>
              <a:rPr lang="en-US" sz="1600" i="1" dirty="0"/>
              <a:t>M</a:t>
            </a:r>
            <a:r>
              <a:rPr lang="ru-RU" sz="1600" dirty="0"/>
              <a:t>), (</a:t>
            </a:r>
            <a:r>
              <a:rPr lang="en-US" sz="1600" i="1" dirty="0"/>
              <a:t>x</a:t>
            </a:r>
            <a:r>
              <a:rPr lang="ru-RU" sz="1600" dirty="0"/>
              <a:t>=0,1), (</a:t>
            </a:r>
            <a:r>
              <a:rPr lang="en-US" sz="1600" i="1" dirty="0"/>
              <a:t>y</a:t>
            </a:r>
            <a:r>
              <a:rPr lang="ru-RU" sz="1600" dirty="0"/>
              <a:t>=0,1), </a:t>
            </a:r>
          </a:p>
          <a:p>
            <a:r>
              <a:rPr lang="ru-RU" sz="1600" dirty="0"/>
              <a:t>чтобы</a:t>
            </a:r>
            <a:br>
              <a:rPr lang="ru-RU" sz="1600" dirty="0"/>
            </a:br>
            <a:r>
              <a:rPr lang="ru-RU" sz="1600" dirty="0"/>
              <a:t> </a:t>
            </a:r>
            <a:r>
              <a:rPr lang="en-US" sz="1600" i="1" dirty="0"/>
              <a:t>T</a:t>
            </a:r>
            <a:r>
              <a:rPr lang="ru-RU" sz="1600" baseline="-25000" dirty="0"/>
              <a:t>ц</a:t>
            </a:r>
            <a:r>
              <a:rPr lang="ru-RU" sz="1600" dirty="0"/>
              <a:t> (</a:t>
            </a:r>
            <a:r>
              <a:rPr lang="en-US" sz="1600" i="1" dirty="0" err="1"/>
              <a:t>i</a:t>
            </a:r>
            <a:r>
              <a:rPr lang="ru-RU" sz="1600" dirty="0"/>
              <a:t>,</a:t>
            </a:r>
            <a:r>
              <a:rPr lang="en-US" sz="1600" i="1" dirty="0"/>
              <a:t>k</a:t>
            </a:r>
            <a:r>
              <a:rPr lang="ru-RU" sz="1600" dirty="0"/>
              <a:t>,</a:t>
            </a:r>
            <a:r>
              <a:rPr lang="en-US" sz="1600" i="1" dirty="0"/>
              <a:t>j</a:t>
            </a:r>
            <a:r>
              <a:rPr lang="ru-RU" sz="1600" i="1" dirty="0"/>
              <a:t>,</a:t>
            </a:r>
            <a:r>
              <a:rPr lang="en-US" sz="1600" i="1" dirty="0"/>
              <a:t>t</a:t>
            </a:r>
            <a:r>
              <a:rPr lang="ru-RU" sz="1600" dirty="0"/>
              <a:t>) = </a:t>
            </a:r>
            <a:r>
              <a:rPr lang="en-US" sz="1600" i="1" dirty="0"/>
              <a:t>T</a:t>
            </a:r>
            <a:r>
              <a:rPr lang="ru-RU" sz="1600" baseline="-25000" dirty="0"/>
              <a:t>д1</a:t>
            </a:r>
            <a:r>
              <a:rPr lang="ru-RU" sz="1600" dirty="0"/>
              <a:t>(</a:t>
            </a:r>
            <a:r>
              <a:rPr lang="en-US" sz="1600" i="1" dirty="0" err="1"/>
              <a:t>i</a:t>
            </a:r>
            <a:r>
              <a:rPr lang="ru-RU" sz="1600" dirty="0"/>
              <a:t>,</a:t>
            </a:r>
            <a:r>
              <a:rPr lang="en-US" sz="1600" i="1" dirty="0"/>
              <a:t>k</a:t>
            </a:r>
            <a:r>
              <a:rPr lang="ru-RU" sz="1600" i="1" dirty="0"/>
              <a:t>,</a:t>
            </a:r>
            <a:r>
              <a:rPr lang="en-US" sz="1600" i="1" dirty="0"/>
              <a:t>t</a:t>
            </a:r>
            <a:r>
              <a:rPr lang="ru-RU" sz="1600" i="1" dirty="0"/>
              <a:t>,</a:t>
            </a:r>
            <a:r>
              <a:rPr lang="en-US" sz="1600" i="1" dirty="0"/>
              <a:t>x</a:t>
            </a:r>
            <a:r>
              <a:rPr lang="ru-RU" sz="1600" dirty="0"/>
              <a:t>)+</a:t>
            </a:r>
            <a:r>
              <a:rPr lang="ru-RU" sz="1600" i="1" dirty="0"/>
              <a:t> </a:t>
            </a:r>
            <a:r>
              <a:rPr lang="en-US" sz="1600" i="1" dirty="0"/>
              <a:t>T</a:t>
            </a:r>
            <a:r>
              <a:rPr lang="ru-RU" sz="1600" baseline="-25000" dirty="0"/>
              <a:t>д2</a:t>
            </a:r>
            <a:r>
              <a:rPr lang="ru-RU" sz="1600" dirty="0"/>
              <a:t>(</a:t>
            </a:r>
            <a:r>
              <a:rPr lang="en-US" sz="1600" i="1" dirty="0" err="1"/>
              <a:t>i</a:t>
            </a:r>
            <a:r>
              <a:rPr lang="ru-RU" sz="1600" dirty="0"/>
              <a:t>,</a:t>
            </a:r>
            <a:r>
              <a:rPr lang="en-US" sz="1600" i="1" dirty="0"/>
              <a:t>k</a:t>
            </a:r>
            <a:r>
              <a:rPr lang="ru-RU" sz="1600" i="1" dirty="0"/>
              <a:t>,</a:t>
            </a:r>
            <a:r>
              <a:rPr lang="en-US" sz="1600" i="1" dirty="0"/>
              <a:t>t</a:t>
            </a:r>
            <a:r>
              <a:rPr lang="ru-RU" sz="1600" i="1" dirty="0"/>
              <a:t>,</a:t>
            </a:r>
            <a:r>
              <a:rPr lang="en-US" sz="1600" i="1" dirty="0"/>
              <a:t>x</a:t>
            </a:r>
            <a:r>
              <a:rPr lang="ru-RU" sz="1600" dirty="0"/>
              <a:t>)+</a:t>
            </a:r>
            <a:r>
              <a:rPr lang="ru-RU" sz="1600" i="1" dirty="0"/>
              <a:t> </a:t>
            </a:r>
            <a:r>
              <a:rPr lang="en-US" sz="1600" i="1" dirty="0"/>
              <a:t>T</a:t>
            </a:r>
            <a:r>
              <a:rPr lang="ru-RU" sz="1600" baseline="-25000" dirty="0"/>
              <a:t>н</a:t>
            </a:r>
            <a:r>
              <a:rPr lang="ru-RU" sz="1600" dirty="0"/>
              <a:t>(</a:t>
            </a:r>
            <a:r>
              <a:rPr lang="en-US" sz="1600" i="1" dirty="0" err="1"/>
              <a:t>i</a:t>
            </a:r>
            <a:r>
              <a:rPr lang="ru-RU" sz="1600" dirty="0"/>
              <a:t>,</a:t>
            </a:r>
            <a:r>
              <a:rPr lang="en-US" sz="1600" i="1" dirty="0"/>
              <a:t>k</a:t>
            </a:r>
            <a:r>
              <a:rPr lang="ru-RU" sz="1600" i="1" dirty="0"/>
              <a:t>,</a:t>
            </a:r>
            <a:r>
              <a:rPr lang="en-US" sz="1600" i="1" dirty="0"/>
              <a:t>t</a:t>
            </a:r>
            <a:r>
              <a:rPr lang="ru-RU" sz="1600" i="1" dirty="0"/>
              <a:t>,</a:t>
            </a:r>
            <a:r>
              <a:rPr lang="en-US" sz="1600" i="1" dirty="0"/>
              <a:t>y</a:t>
            </a:r>
            <a:r>
              <a:rPr lang="ru-RU" sz="1600" dirty="0"/>
              <a:t>)+</a:t>
            </a:r>
            <a:r>
              <a:rPr lang="ru-RU" sz="1600" i="1" dirty="0"/>
              <a:t> </a:t>
            </a:r>
            <a:r>
              <a:rPr lang="en-US" sz="1600" i="1" dirty="0"/>
              <a:t>T</a:t>
            </a:r>
            <a:r>
              <a:rPr lang="ru-RU" sz="1600" baseline="-25000" dirty="0"/>
              <a:t>п</a:t>
            </a:r>
            <a:r>
              <a:rPr lang="ru-RU" sz="1600" dirty="0"/>
              <a:t>(</a:t>
            </a:r>
            <a:r>
              <a:rPr lang="en-US" sz="1600" i="1" dirty="0" err="1"/>
              <a:t>i</a:t>
            </a:r>
            <a:r>
              <a:rPr lang="ru-RU" sz="1600" dirty="0"/>
              <a:t>,</a:t>
            </a:r>
            <a:r>
              <a:rPr lang="en-US" sz="1600" i="1" dirty="0"/>
              <a:t>k</a:t>
            </a:r>
            <a:r>
              <a:rPr lang="ru-RU" sz="1600" i="1" dirty="0"/>
              <a:t>,</a:t>
            </a:r>
            <a:r>
              <a:rPr lang="en-US" sz="1600" i="1" dirty="0"/>
              <a:t>t</a:t>
            </a:r>
            <a:r>
              <a:rPr lang="ru-RU" sz="1600" i="1" dirty="0"/>
              <a:t>,</a:t>
            </a:r>
            <a:r>
              <a:rPr lang="en-US" sz="1600" i="1" dirty="0"/>
              <a:t>y</a:t>
            </a:r>
            <a:r>
              <a:rPr lang="ru-RU" sz="1600" dirty="0"/>
              <a:t>) =&gt; </a:t>
            </a:r>
            <a:r>
              <a:rPr lang="en-US" sz="1600" dirty="0"/>
              <a:t>min</a:t>
            </a:r>
            <a:r>
              <a:rPr lang="ru-RU" sz="1600" dirty="0"/>
              <a:t>.</a:t>
            </a:r>
            <a:endParaRPr lang="ru-RU" sz="1600" dirty="0">
              <a:effectLst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6093296"/>
            <a:ext cx="9144000" cy="76470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400" b="1" dirty="0"/>
              <a:t>«ЦИФРОВАЯ ЭКОСИСТЕМА БЕЗОПАСНОСТИ КАК СТРАТЕГИЯ УСПЕХА РАЗВИТИЯ В НОВЫХ УСЛОВИЯХ»</a:t>
            </a:r>
          </a:p>
          <a:p>
            <a:pPr algn="r"/>
            <a:r>
              <a:rPr lang="ru-RU" sz="1600" dirty="0"/>
              <a:t>26-27 ноября 2020</a:t>
            </a:r>
            <a:endParaRPr lang="ru-RU" sz="1400" b="1" dirty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37867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566192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Экономико-математическая модель организации цепи контейнерных перевозок с участием интегратора</a:t>
            </a:r>
            <a:br>
              <a:rPr lang="ru-RU" sz="28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endParaRPr lang="ru-RU" sz="28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81200"/>
            <a:ext cx="4114800" cy="4144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600" dirty="0"/>
              <a:t>Допущения:</a:t>
            </a:r>
          </a:p>
          <a:p>
            <a:pPr marL="457200" indent="-457200">
              <a:buAutoNum type="arabicParenR"/>
            </a:pPr>
            <a:r>
              <a:rPr lang="ru-RU" sz="1400" dirty="0"/>
              <a:t>груженые контейнеры поступают на терминалы равномерно</a:t>
            </a:r>
          </a:p>
          <a:p>
            <a:pPr marL="457200" indent="-457200">
              <a:buAutoNum type="arabicParenR"/>
            </a:pPr>
            <a:r>
              <a:rPr lang="ru-RU" sz="1400" dirty="0"/>
              <a:t>в регионе имеется достаточное число порожних контейнеров под загрузку в нужном направлении на ближайшем терминале</a:t>
            </a:r>
          </a:p>
          <a:p>
            <a:pPr marL="457200" indent="-457200">
              <a:buAutoNum type="arabicParenR"/>
            </a:pPr>
            <a:r>
              <a:rPr lang="ru-RU" sz="1400" dirty="0"/>
              <a:t>ограничения пропускной способности терминалов </a:t>
            </a:r>
            <a:r>
              <a:rPr lang="en-US" sz="1400" i="1" dirty="0"/>
              <a:t>P</a:t>
            </a:r>
            <a:r>
              <a:rPr lang="ru-RU" sz="1400" dirty="0"/>
              <a:t>(</a:t>
            </a:r>
            <a:r>
              <a:rPr lang="en-US" sz="1400" i="1" dirty="0"/>
              <a:t>k</a:t>
            </a:r>
            <a:r>
              <a:rPr lang="ru-RU" sz="1400" dirty="0"/>
              <a:t>) задан без учета грузовой работы по выгрузке и сортировке контейнеропотока</a:t>
            </a:r>
          </a:p>
          <a:p>
            <a:pPr marL="457200" indent="-457200">
              <a:buAutoNum type="arabicParenR"/>
            </a:pPr>
            <a:r>
              <a:rPr lang="ru-RU" sz="1400" dirty="0"/>
              <a:t>средний срок накопления партии груженых контейнеров для отправки по направлению рассчитан по теореме </a:t>
            </a:r>
            <a:r>
              <a:rPr lang="ru-RU" sz="1400" dirty="0" err="1"/>
              <a:t>Литтла</a:t>
            </a:r>
            <a:r>
              <a:rPr lang="ru-RU" sz="1400" dirty="0"/>
              <a:t>: 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5348379"/>
              </p:ext>
            </p:extLst>
          </p:nvPr>
        </p:nvGraphicFramePr>
        <p:xfrm>
          <a:off x="899592" y="5445224"/>
          <a:ext cx="1296144" cy="5250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5" name="Equation" r:id="rId3" imgW="965200" imgH="393700" progId="Equation.DSMT4">
                  <p:embed/>
                </p:oleObj>
              </mc:Choice>
              <mc:Fallback>
                <p:oleObj name="Equation" r:id="rId3" imgW="965200" imgH="3937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5445224"/>
                        <a:ext cx="1296144" cy="52502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4137234"/>
              </p:ext>
            </p:extLst>
          </p:nvPr>
        </p:nvGraphicFramePr>
        <p:xfrm>
          <a:off x="4860032" y="2060848"/>
          <a:ext cx="4137298" cy="8160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6" name="Equation" r:id="rId5" imgW="4457700" imgH="876300" progId="Equation.DSMT4">
                  <p:embed/>
                </p:oleObj>
              </mc:Choice>
              <mc:Fallback>
                <p:oleObj name="Equation" r:id="rId5" imgW="4457700" imgH="8763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0032" y="2060848"/>
                        <a:ext cx="4137298" cy="81600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7689197"/>
              </p:ext>
            </p:extLst>
          </p:nvPr>
        </p:nvGraphicFramePr>
        <p:xfrm>
          <a:off x="4860032" y="3068960"/>
          <a:ext cx="1476375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7" name="Equation" r:id="rId7" imgW="1168400" imgH="457200" progId="Equation.DSMT4">
                  <p:embed/>
                </p:oleObj>
              </mc:Choice>
              <mc:Fallback>
                <p:oleObj name="Equation" r:id="rId7" imgW="1168400" imgH="4572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0032" y="3068960"/>
                        <a:ext cx="1476375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7955112"/>
              </p:ext>
            </p:extLst>
          </p:nvPr>
        </p:nvGraphicFramePr>
        <p:xfrm>
          <a:off x="6588224" y="2996952"/>
          <a:ext cx="2162175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8" name="Equation" r:id="rId9" imgW="1586811" imgH="444307" progId="Equation.DSMT4">
                  <p:embed/>
                </p:oleObj>
              </mc:Choice>
              <mc:Fallback>
                <p:oleObj name="Equation" r:id="rId9" imgW="1586811" imgH="444307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88224" y="2996952"/>
                        <a:ext cx="2162175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3" name="Объект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1510079"/>
              </p:ext>
            </p:extLst>
          </p:nvPr>
        </p:nvGraphicFramePr>
        <p:xfrm>
          <a:off x="4788024" y="3789040"/>
          <a:ext cx="1743075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9" name="Equation" r:id="rId11" imgW="1333500" imgH="457200" progId="Equation.DSMT4">
                  <p:embed/>
                </p:oleObj>
              </mc:Choice>
              <mc:Fallback>
                <p:oleObj name="Equation" r:id="rId11" imgW="1333500" imgH="4572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8024" y="3789040"/>
                        <a:ext cx="1743075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5" name="Объект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0257280"/>
              </p:ext>
            </p:extLst>
          </p:nvPr>
        </p:nvGraphicFramePr>
        <p:xfrm>
          <a:off x="6732240" y="3717032"/>
          <a:ext cx="1533525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0" name="Equation" r:id="rId13" imgW="1181100" imgH="457200" progId="Equation.DSMT4">
                  <p:embed/>
                </p:oleObj>
              </mc:Choice>
              <mc:Fallback>
                <p:oleObj name="Equation" r:id="rId13" imgW="1181100" imgH="4572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2240" y="3717032"/>
                        <a:ext cx="1533525" cy="590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7" name="Объект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0539516"/>
              </p:ext>
            </p:extLst>
          </p:nvPr>
        </p:nvGraphicFramePr>
        <p:xfrm>
          <a:off x="5076056" y="4653136"/>
          <a:ext cx="914400" cy="25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1" name="Equation" r:id="rId15" imgW="685800" imgH="190500" progId="Equation.DSMT4">
                  <p:embed/>
                </p:oleObj>
              </mc:Choice>
              <mc:Fallback>
                <p:oleObj name="Equation" r:id="rId15" imgW="685800" imgH="19050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6056" y="4653136"/>
                        <a:ext cx="914400" cy="257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9" name="Объект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0445666"/>
              </p:ext>
            </p:extLst>
          </p:nvPr>
        </p:nvGraphicFramePr>
        <p:xfrm>
          <a:off x="6516216" y="4581128"/>
          <a:ext cx="990600" cy="32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2" name="Equation" r:id="rId17" imgW="761669" imgH="241195" progId="Equation.DSMT4">
                  <p:embed/>
                </p:oleObj>
              </mc:Choice>
              <mc:Fallback>
                <p:oleObj name="Equation" r:id="rId17" imgW="761669" imgH="241195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16216" y="4581128"/>
                        <a:ext cx="990600" cy="323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Прямоугольник 19"/>
          <p:cNvSpPr/>
          <p:nvPr/>
        </p:nvSpPr>
        <p:spPr>
          <a:xfrm>
            <a:off x="0" y="6093296"/>
            <a:ext cx="9144000" cy="76470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400" b="1" dirty="0"/>
              <a:t>«ЦИФРОВАЯ ЭКОСИСТЕМА БЕЗОПАСНОСТИ КАК СТРАТЕГИЯ УСПЕХА РАЗВИТИЯ В НОВЫХ УСЛОВИЯХ»</a:t>
            </a:r>
          </a:p>
          <a:p>
            <a:pPr algn="r"/>
            <a:r>
              <a:rPr lang="ru-RU" sz="1600" dirty="0"/>
              <a:t>26-27 ноября 2020</a:t>
            </a:r>
            <a:endParaRPr lang="ru-RU" sz="1400" b="1" dirty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7340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74576"/>
            <a:ext cx="8229600" cy="566192"/>
          </a:xfrm>
        </p:spPr>
        <p:txBody>
          <a:bodyPr>
            <a:normAutofit fontScale="90000"/>
          </a:bodyPr>
          <a:lstStyle/>
          <a:p>
            <a:r>
              <a:rPr lang="ru-RU" sz="27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Апробация экономико-математической модели организации цепи контейнерных перевозок с участием интегратора</a:t>
            </a:r>
            <a:br>
              <a:rPr lang="ru-RU" dirty="0"/>
            </a:br>
            <a:endParaRPr lang="ru-RU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1142632"/>
              </p:ext>
            </p:extLst>
          </p:nvPr>
        </p:nvGraphicFramePr>
        <p:xfrm>
          <a:off x="253487" y="1802433"/>
          <a:ext cx="4392488" cy="48965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3" name="Visio" r:id="rId3" imgW="5724872" imgH="6379475" progId="Visio.Drawing.11">
                  <p:embed/>
                </p:oleObj>
              </mc:Choice>
              <mc:Fallback>
                <p:oleObj name="Visio" r:id="rId3" imgW="5724872" imgH="6379475" progId="Visio.Drawing.11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3487" y="1802433"/>
                        <a:ext cx="4392488" cy="489654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251520" y="1340768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200" b="1" dirty="0"/>
              <a:t>Распределение контейнеропотока:</a:t>
            </a:r>
          </a:p>
          <a:p>
            <a:r>
              <a:rPr lang="ru-RU" sz="1200" b="1" dirty="0"/>
              <a:t> а) фактическое б) интегрированный подход</a:t>
            </a:r>
            <a:endParaRPr lang="ru-RU" sz="1200" b="1" dirty="0">
              <a:effectLst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606526" y="1484784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400" b="1" dirty="0"/>
              <a:t>Оценка эффективности интегрированного подхода к распределению контейнеропотока</a:t>
            </a:r>
            <a:endParaRPr lang="ru-RU" sz="1400" b="1" dirty="0">
              <a:effectLst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8494821"/>
              </p:ext>
            </p:extLst>
          </p:nvPr>
        </p:nvGraphicFramePr>
        <p:xfrm>
          <a:off x="4617379" y="2132856"/>
          <a:ext cx="4263752" cy="35941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659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59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59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59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750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Направление отправки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Срок доставки при существующем распределении потока, </a:t>
                      </a:r>
                      <a:r>
                        <a:rPr lang="ru-RU" sz="1050" dirty="0" err="1">
                          <a:effectLst/>
                        </a:rPr>
                        <a:t>сут</a:t>
                      </a:r>
                      <a:r>
                        <a:rPr lang="ru-RU" sz="1050" dirty="0">
                          <a:effectLst/>
                        </a:rPr>
                        <a:t>.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Срок доставки при интегрированном распределении потока, сут.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Сокращение среднего срока доставки в регион, сут. (%)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12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Амурская область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25,68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22,06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3,62 (14 %)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12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Санкт-Петербург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13,37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6,51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6,85 (51 %)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12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Забайкальский край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23,69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16,39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7,30 (31 %)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12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Иркутская область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17,33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11,64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5,69 (33 %)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12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Краснодарский край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16,94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9,76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7,18 (42 %)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12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Красноярский край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16,09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15,21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0,89 (6 %)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12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Приморский край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24,98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16,52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8,46 (34 %)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03326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132856"/>
            <a:ext cx="6984776" cy="1069975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6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СПАСИБО ЗА ВНИМАНИЕ!</a:t>
            </a:r>
            <a:endParaRPr lang="ru-RU" sz="3600" b="1" spc="50" dirty="0">
              <a:ln w="11430"/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4581128"/>
            <a:ext cx="7488831" cy="762000"/>
          </a:xfrm>
        </p:spPr>
        <p:txBody>
          <a:bodyPr>
            <a:normAutofit fontScale="85000" lnSpcReduction="10000"/>
          </a:bodyPr>
          <a:lstStyle/>
          <a:p>
            <a:r>
              <a:rPr lang="ru-RU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Дарья Ивановна Кочнева</a:t>
            </a:r>
            <a:r>
              <a:rPr lang="ru-RU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к.т.н., доцент, </a:t>
            </a:r>
            <a:r>
              <a:rPr lang="ru-RU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УрГУПС</a:t>
            </a:r>
            <a:endParaRPr lang="ru-RU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Василий Михайлович </a:t>
            </a:r>
            <a:r>
              <a:rPr lang="ru-RU" b="1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Сай</a:t>
            </a:r>
            <a:r>
              <a:rPr lang="ru-RU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д.т.н., профессор </a:t>
            </a:r>
            <a:r>
              <a:rPr lang="ru-RU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УрГУПС</a:t>
            </a:r>
            <a:endParaRPr lang="ru-RU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6021288"/>
            <a:ext cx="7740351" cy="83671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400" b="1" dirty="0"/>
              <a:t>«ЦИФРОВАЯ ЭКОСИСТЕМА БЕЗОПАСНОСТИ КАК СТРАТЕГИЯ УСПЕХА РАЗВИТИЯ В НОВЫХ УСЛОВИЯХ»</a:t>
            </a:r>
          </a:p>
          <a:p>
            <a:pPr algn="r"/>
            <a:r>
              <a:rPr lang="ru-RU" sz="1600" dirty="0"/>
              <a:t>26-27 ноября 2020</a:t>
            </a:r>
            <a:endParaRPr lang="ru-RU" sz="1400" b="1" dirty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0113627"/>
      </p:ext>
    </p:extLst>
  </p:cSld>
  <p:clrMapOvr>
    <a:masterClrMapping/>
  </p:clrMapOvr>
</p:sld>
</file>

<file path=ppt/theme/theme1.xml><?xml version="1.0" encoding="utf-8"?>
<a:theme xmlns:a="http://schemas.openxmlformats.org/drawingml/2006/main" name="Macro">
  <a:themeElements>
    <a:clrScheme name="Macro">
      <a:dk1>
        <a:sysClr val="windowText" lastClr="000000"/>
      </a:dk1>
      <a:lt1>
        <a:sysClr val="window" lastClr="FFFFFF"/>
      </a:lt1>
      <a:dk2>
        <a:srgbClr val="3F3F4D"/>
      </a:dk2>
      <a:lt2>
        <a:srgbClr val="DDDDDD"/>
      </a:lt2>
      <a:accent1>
        <a:srgbClr val="A51009"/>
      </a:accent1>
      <a:accent2>
        <a:srgbClr val="DE7014"/>
      </a:accent2>
      <a:accent3>
        <a:srgbClr val="704836"/>
      </a:accent3>
      <a:accent4>
        <a:srgbClr val="F2B431"/>
      </a:accent4>
      <a:accent5>
        <a:srgbClr val="7F221D"/>
      </a:accent5>
      <a:accent6>
        <a:srgbClr val="CDAC77"/>
      </a:accent6>
      <a:hlink>
        <a:srgbClr val="F5B123"/>
      </a:hlink>
      <a:folHlink>
        <a:srgbClr val="E19B0B"/>
      </a:folHlink>
    </a:clrScheme>
    <a:fontScheme name="Macr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cr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300000"/>
              </a:schemeClr>
            </a:gs>
            <a:gs pos="100000">
              <a:schemeClr val="phClr">
                <a:tint val="80000"/>
                <a:satMod val="15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hade val="90000"/>
                <a:satMod val="300000"/>
              </a:schemeClr>
            </a:gs>
            <a:gs pos="100000">
              <a:schemeClr val="phClr">
                <a:satMod val="150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70000"/>
              </a:srgbClr>
            </a:outerShdw>
          </a:effectLst>
        </a:effectStyle>
        <a:effectStyle>
          <a:effectLst>
            <a:outerShdw blurRad="25400" dist="254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contourW="15875" prstMaterial="softmetal">
            <a:bevelT w="25400" h="19050" prst="angle"/>
            <a:contourClr>
              <a:schemeClr val="phClr">
                <a:shade val="30000"/>
              </a:schemeClr>
            </a:contourClr>
          </a:sp3d>
        </a:effectStyle>
        <a:effectStyle>
          <a:effectLst>
            <a:outerShdw blurRad="254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contourW="19050" prstMaterial="metal">
            <a:bevelT w="63500" h="31750" prst="angle"/>
            <a:contourClr>
              <a:schemeClr val="phClr">
                <a:shade val="25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7000"/>
                <a:shade val="93000"/>
                <a:satMod val="110000"/>
                <a:lumMod val="90000"/>
              </a:schemeClr>
            </a:gs>
            <a:gs pos="76000">
              <a:schemeClr val="phClr">
                <a:tint val="85000"/>
                <a:shade val="75000"/>
                <a:satMod val="120000"/>
              </a:schemeClr>
            </a:gs>
            <a:gs pos="100000">
              <a:schemeClr val="phClr">
                <a:tint val="86000"/>
                <a:shade val="50000"/>
                <a:satMod val="13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35000"/>
                <a:satMod val="146000"/>
                <a:lumMod val="101000"/>
              </a:schemeClr>
            </a:gs>
            <a:gs pos="26000">
              <a:schemeClr val="phClr">
                <a:tint val="96000"/>
                <a:shade val="96000"/>
                <a:satMod val="190000"/>
              </a:schemeClr>
            </a:gs>
            <a:gs pos="100000">
              <a:schemeClr val="phClr">
                <a:tint val="60000"/>
                <a:shade val="90000"/>
                <a:satMod val="22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440</TotalTime>
  <Words>725</Words>
  <Application>Microsoft Office PowerPoint</Application>
  <PresentationFormat>Экран (4:3)</PresentationFormat>
  <Paragraphs>106</Paragraphs>
  <Slides>9</Slides>
  <Notes>2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9</vt:i4>
      </vt:variant>
    </vt:vector>
  </HeadingPairs>
  <TitlesOfParts>
    <vt:vector size="16" baseType="lpstr">
      <vt:lpstr>Calibri</vt:lpstr>
      <vt:lpstr>Times New Roman</vt:lpstr>
      <vt:lpstr>Verdana</vt:lpstr>
      <vt:lpstr>Wingdings</vt:lpstr>
      <vt:lpstr>Macro</vt:lpstr>
      <vt:lpstr>Visio</vt:lpstr>
      <vt:lpstr>Equation</vt:lpstr>
      <vt:lpstr>Интегрированное взаимодействие в контейнерной транспортной системе региона на основе цифровизации и обмена данными </vt:lpstr>
      <vt:lpstr>АКТУАЛЬНОСТЬ ПРОБЛЕМЫ ОРГАНИЗАЦИИ ВЗАИМОДЕЙСТВИЯ  В РЕГИОНАЛЬНОЙ КОНТЕЙНЕРНОЙ СИСТЕМЕ</vt:lpstr>
      <vt:lpstr>ПОДХОДЫ К ОРГАНИЗАЦИИ ВЗАИМОДЕЙСТВИЯ  В КОНТЕЙНЕРНОЙ ТРАНСПОРТНОЙ СИСТЕМЕ</vt:lpstr>
      <vt:lpstr>ЦИФРОВАЯ ИНТЕГРАЦИЯ КОНТЕЙНЕРНОЙ ТРАНСПОРТНОЙ СИСТЕМЫ РЕГИОНА</vt:lpstr>
      <vt:lpstr>ЦИФРОВАЯ ИНТЕГРАЦИЯ КОНТЕЙНЕРНОЙ ТРАНСПОРТНОЙ СИСТЕМЫ РЕГИОНА</vt:lpstr>
      <vt:lpstr>Математическая формализация движения контейнеропотока при интегрированном управлении КТС</vt:lpstr>
      <vt:lpstr>Экономико-математическая модель организации цепи контейнерных перевозок с участием интегратора </vt:lpstr>
      <vt:lpstr>Апробация экономико-математической модели организации цепи контейнерных перевозок с участием интегратора </vt:lpstr>
      <vt:lpstr>СПАСИБО ЗА ВНИМАНИЕ!</vt:lpstr>
    </vt:vector>
  </TitlesOfParts>
  <Company>DNS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ИНТЕГРИРОВАННОЕ УПРАВЛЕНИЕ КОНТЕЙНЕРНОЙ ТРАНСПОРТНОЙ СИСТЕМОЙ РЕГИОНА НА ОСНОВЕ ЦИФРОВИЗАЦИИ</dc:title>
  <dc:creator>Влад</dc:creator>
  <cp:lastModifiedBy>Татьяна</cp:lastModifiedBy>
  <cp:revision>16</cp:revision>
  <dcterms:created xsi:type="dcterms:W3CDTF">2020-03-10T09:45:56Z</dcterms:created>
  <dcterms:modified xsi:type="dcterms:W3CDTF">2020-11-20T00:47:12Z</dcterms:modified>
</cp:coreProperties>
</file>