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305" r:id="rId4"/>
    <p:sldId id="310" r:id="rId5"/>
    <p:sldId id="314" r:id="rId6"/>
    <p:sldId id="317" r:id="rId7"/>
    <p:sldId id="318" r:id="rId8"/>
    <p:sldId id="311" r:id="rId9"/>
    <p:sldId id="312" r:id="rId10"/>
    <p:sldId id="313" r:id="rId11"/>
    <p:sldId id="315" r:id="rId12"/>
    <p:sldId id="320" r:id="rId13"/>
    <p:sldId id="323" r:id="rId14"/>
    <p:sldId id="321" r:id="rId15"/>
    <p:sldId id="316" r:id="rId16"/>
    <p:sldId id="319" r:id="rId17"/>
    <p:sldId id="283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1A"/>
    <a:srgbClr val="3366FF"/>
    <a:srgbClr val="D3D3D3"/>
    <a:srgbClr val="7FA357"/>
    <a:srgbClr val="BFC5CE"/>
    <a:srgbClr val="606060"/>
    <a:srgbClr val="B0DCF4"/>
    <a:srgbClr val="A67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108" d="100"/>
          <a:sy n="108" d="100"/>
        </p:scale>
        <p:origin x="1147" y="77"/>
      </p:cViewPr>
      <p:guideLst>
        <p:guide orient="horz" pos="221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F7DE921-AE44-4E1C-B553-0A44F05F3965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0856BCB-301E-4B46-9903-6B83442D5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4068AE7-B526-4ED6-AEAF-CED7E1BE63EF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4B53BE0-A3A8-4910-9718-E62E6DA3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B64F8-3EEB-42A7-B7F8-B22D8673763E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200">
                <a:solidFill>
                  <a:srgbClr val="FFFFFF"/>
                </a:solidFill>
                <a:latin typeface="Verdana" pitchFamily="34" charset="0"/>
              </a:rPr>
              <a:t>Образец заголовка</a:t>
            </a:r>
            <a:endParaRPr lang="en-US" altLang="ru-RU" sz="22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br>
              <a:rPr lang="en-US" altLang="ru-RU"/>
            </a:br>
            <a:br>
              <a:rPr lang="en-US" altLang="ru-RU"/>
            </a:br>
            <a:endParaRPr lang="ru-RU" altLang="ru-RU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Нажмите для редактирования</a:t>
            </a:r>
          </a:p>
          <a:p>
            <a:pPr lvl="0"/>
            <a:r>
              <a:rPr lang="ru-RU" altLang="ru-RU"/>
              <a:t>Нажмите для ввода текста</a:t>
            </a:r>
            <a:endParaRPr lang="en-US" altLang="ru-RU"/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E1C2E90-B6FE-4901-8832-7DBC55DB57FA}" type="slidenum">
              <a:rPr lang="en-US" altLang="ru-RU" sz="1000" smtClean="0">
                <a:latin typeface="Verdana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ru-RU" sz="1000" dirty="0">
              <a:latin typeface="Verdana" pitchFamily="34" charset="0"/>
              <a:ea typeface="MS PGothic" pitchFamily="34" charset="-128"/>
            </a:endParaRPr>
          </a:p>
        </p:txBody>
      </p:sp>
      <p:grpSp>
        <p:nvGrpSpPr>
          <p:cNvPr id="205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5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9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2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3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4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5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6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7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8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49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0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1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2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3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4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5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6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7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8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59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60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61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62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63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64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65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66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67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68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69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70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  <p:sp>
        <p:nvSpPr>
          <p:cNvPr id="1071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18669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90" r:id="rId11"/>
    <p:sldLayoutId id="2147484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00" kern="1200">
          <a:solidFill>
            <a:schemeClr val="tx1"/>
          </a:solidFill>
          <a:latin typeface="Verdana" pitchFamily="34" charset="0"/>
          <a:ea typeface="Arial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Verdana" charset="0"/>
          <a:ea typeface="Arial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Verdana" charset="0"/>
          <a:ea typeface="Arial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Verdana" charset="0"/>
          <a:ea typeface="Arial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Verdana" charset="0"/>
          <a:ea typeface="Arial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Verdana" pitchFamily="34" charset="0"/>
          <a:ea typeface="Arial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ubtitle 6"/>
          <p:cNvSpPr>
            <a:spLocks noGrp="1"/>
          </p:cNvSpPr>
          <p:nvPr>
            <p:ph type="subTitle" idx="1"/>
          </p:nvPr>
        </p:nvSpPr>
        <p:spPr>
          <a:xfrm>
            <a:off x="898525" y="3436938"/>
            <a:ext cx="5514975" cy="935012"/>
          </a:xfrm>
        </p:spPr>
        <p:txBody>
          <a:bodyPr/>
          <a:lstStyle/>
          <a:p>
            <a:r>
              <a:rPr lang="ru-RU" sz="1200" b="1" dirty="0"/>
              <a:t>Центр по развитию Центрального и Санкт-Петербургского транспортных узлов </a:t>
            </a:r>
          </a:p>
          <a:p>
            <a:endParaRPr kumimoji="0" lang="ru-RU" altLang="ru-RU" sz="1200" dirty="0"/>
          </a:p>
          <a:p>
            <a:pPr eaLnBrk="1" hangingPunct="1"/>
            <a:r>
              <a:rPr kumimoji="0" lang="ru-RU" altLang="ru-RU" sz="1200" b="1" dirty="0"/>
              <a:t>Бродский Владимир Тимофеевич</a:t>
            </a:r>
            <a:endParaRPr kumimoji="0" lang="en-US" altLang="ru-RU" sz="1200" b="1" dirty="0"/>
          </a:p>
        </p:txBody>
      </p:sp>
      <p:sp>
        <p:nvSpPr>
          <p:cNvPr id="614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01700" y="4516438"/>
            <a:ext cx="2657475" cy="382587"/>
          </a:xfrm>
        </p:spPr>
        <p:txBody>
          <a:bodyPr/>
          <a:lstStyle/>
          <a:p>
            <a:pPr eaLnBrk="1" hangingPunct="1"/>
            <a:r>
              <a:rPr kumimoji="0" lang="ru-RU" altLang="ru-RU" dirty="0"/>
              <a:t>Москва, 26-27 ноября 2020 г.</a:t>
            </a:r>
            <a:endParaRPr kumimoji="0" lang="en-US" altLang="ru-RU" dirty="0"/>
          </a:p>
        </p:txBody>
      </p:sp>
      <p:sp>
        <p:nvSpPr>
          <p:cNvPr id="6150" name="Заголовок 2"/>
          <p:cNvSpPr>
            <a:spLocks noGrp="1"/>
          </p:cNvSpPr>
          <p:nvPr>
            <p:ph type="ctrTitle"/>
          </p:nvPr>
        </p:nvSpPr>
        <p:spPr>
          <a:xfrm>
            <a:off x="900113" y="2598738"/>
            <a:ext cx="5513387" cy="563562"/>
          </a:xfrm>
        </p:spPr>
        <p:txBody>
          <a:bodyPr/>
          <a:lstStyle/>
          <a:p>
            <a:r>
              <a:rPr lang="ru-RU" altLang="ru-RU" sz="2000" dirty="0">
                <a:solidFill>
                  <a:schemeClr val="bg1"/>
                </a:solidFill>
              </a:rPr>
              <a:t>Железнодорожный транспорт как фундамент развития агломерации</a:t>
            </a:r>
            <a:endParaRPr kumimoji="0" lang="ru-RU" alt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913812" cy="768351"/>
          </a:xfrm>
        </p:spPr>
        <p:txBody>
          <a:bodyPr/>
          <a:lstStyle/>
          <a:p>
            <a:pPr eaLnBrk="1" hangingPunct="1"/>
            <a:r>
              <a:rPr lang="ru-RU" altLang="ru-RU" sz="2000"/>
              <a:t>Санкт-Петербургский транспортный узел </a:t>
            </a:r>
            <a:br>
              <a:rPr lang="ru-RU" altLang="ru-RU" sz="2000"/>
            </a:br>
            <a:r>
              <a:rPr lang="ru-RU" altLang="ru-RU" sz="2000"/>
              <a:t>к 2030 году</a:t>
            </a:r>
            <a:endParaRPr lang="en-US" altLang="ru-RU" sz="20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42963"/>
            <a:ext cx="48974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8"/>
          <p:cNvSpPr txBox="1">
            <a:spLocks noChangeArrowheads="1"/>
          </p:cNvSpPr>
          <p:nvPr/>
        </p:nvSpPr>
        <p:spPr bwMode="auto">
          <a:xfrm>
            <a:off x="5580063" y="915988"/>
            <a:ext cx="34559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49388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465D72"/>
              </a:buClr>
              <a:buSzPct val="90000"/>
            </a:pPr>
            <a:r>
              <a:rPr lang="ru-RU" sz="1400" b="1">
                <a:solidFill>
                  <a:srgbClr val="0066A1"/>
                </a:solidFill>
                <a:latin typeface="Verdana" pitchFamily="34" charset="0"/>
              </a:rPr>
              <a:t>К 2030 году</a:t>
            </a:r>
            <a:r>
              <a:rPr lang="en-US" sz="1400" b="1">
                <a:solidFill>
                  <a:srgbClr val="0066A1"/>
                </a:solidFill>
                <a:latin typeface="Verdana" pitchFamily="34" charset="0"/>
              </a:rPr>
              <a:t>:</a:t>
            </a:r>
            <a:endParaRPr lang="ru-RU" sz="1400">
              <a:latin typeface="Verdana" pitchFamily="34" charset="0"/>
              <a:ea typeface="Arial" charset="0"/>
              <a:cs typeface="Verdana" pitchFamily="34" charset="0"/>
            </a:endParaRPr>
          </a:p>
          <a:p>
            <a:pPr defTabSz="1449388">
              <a:lnSpc>
                <a:spcPts val="1600"/>
              </a:lnSpc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Северо-Восточный (Павлово-на-Неве – Орехово) и Юго-Западный (Владимирская – Бронка) железнодорожные обходы</a:t>
            </a:r>
            <a:endParaRPr lang="en-US" sz="1400">
              <a:latin typeface="Verdana" pitchFamily="34" charset="0"/>
              <a:ea typeface="Arial" charset="0"/>
              <a:cs typeface="Verdana" pitchFamily="34" charset="0"/>
            </a:endParaRPr>
          </a:p>
          <a:p>
            <a:pPr defTabSz="1449388">
              <a:lnSpc>
                <a:spcPts val="1600"/>
              </a:lnSpc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Организация маршрута Д1 (Белоостров – Ораниенбаум) </a:t>
            </a:r>
            <a:endParaRPr lang="en-US" sz="1400">
              <a:latin typeface="Verdana" pitchFamily="34" charset="0"/>
              <a:ea typeface="Arial" charset="0"/>
              <a:cs typeface="Verdana" pitchFamily="34" charset="0"/>
            </a:endParaRPr>
          </a:p>
          <a:p>
            <a:pPr defTabSz="1449388">
              <a:lnSpc>
                <a:spcPts val="1600"/>
              </a:lnSpc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Организация маршрута Д2 (Токсово – Гатчина-Варшавская)</a:t>
            </a:r>
            <a:endParaRPr lang="en-US" sz="1400">
              <a:latin typeface="Verdana" pitchFamily="34" charset="0"/>
              <a:ea typeface="Arial" charset="0"/>
              <a:cs typeface="Verdana" pitchFamily="34" charset="0"/>
            </a:endParaRPr>
          </a:p>
          <a:p>
            <a:pPr defTabSz="1449388">
              <a:lnSpc>
                <a:spcPts val="1600"/>
              </a:lnSpc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Организация тактового движения </a:t>
            </a:r>
            <a:br>
              <a:rPr lang="en-US" sz="14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с увеличение размеров движения поездов (Выборг, Всеволожск, Красное село, Тосно, Павловск, Сертолово) </a:t>
            </a:r>
          </a:p>
        </p:txBody>
      </p:sp>
      <p:cxnSp>
        <p:nvCxnSpPr>
          <p:cNvPr id="15365" name="Прямая соединительная линия 8"/>
          <p:cNvCxnSpPr>
            <a:cxnSpLocks noChangeAspect="1"/>
          </p:cNvCxnSpPr>
          <p:nvPr/>
        </p:nvCxnSpPr>
        <p:spPr bwMode="auto">
          <a:xfrm>
            <a:off x="5173663" y="2716213"/>
            <a:ext cx="334962" cy="0"/>
          </a:xfrm>
          <a:prstGeom prst="line">
            <a:avLst/>
          </a:prstGeom>
          <a:noFill/>
          <a:ln w="57150" algn="ctr">
            <a:solidFill>
              <a:srgbClr val="0BB50F"/>
            </a:solidFill>
            <a:round/>
            <a:headEnd/>
            <a:tailEnd/>
          </a:ln>
        </p:spPr>
      </p:cxnSp>
      <p:cxnSp>
        <p:nvCxnSpPr>
          <p:cNvPr id="15366" name="Прямая соединительная линия 9"/>
          <p:cNvCxnSpPr>
            <a:cxnSpLocks noChangeAspect="1"/>
          </p:cNvCxnSpPr>
          <p:nvPr/>
        </p:nvCxnSpPr>
        <p:spPr bwMode="auto">
          <a:xfrm>
            <a:off x="5165725" y="3219450"/>
            <a:ext cx="333375" cy="0"/>
          </a:xfrm>
          <a:prstGeom prst="line">
            <a:avLst/>
          </a:prstGeom>
          <a:noFill/>
          <a:ln w="57150" algn="ctr">
            <a:solidFill>
              <a:srgbClr val="DDB715"/>
            </a:solidFill>
            <a:round/>
            <a:headEnd/>
            <a:tailEnd/>
          </a:ln>
        </p:spPr>
      </p:cxnSp>
      <p:cxnSp>
        <p:nvCxnSpPr>
          <p:cNvPr id="15367" name="Прямая соединительная линия 10"/>
          <p:cNvCxnSpPr>
            <a:cxnSpLocks noChangeAspect="1"/>
          </p:cNvCxnSpPr>
          <p:nvPr/>
        </p:nvCxnSpPr>
        <p:spPr bwMode="auto">
          <a:xfrm>
            <a:off x="5170488" y="4084638"/>
            <a:ext cx="334962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5368" name="Прямая соединительная линия 11"/>
          <p:cNvCxnSpPr>
            <a:cxnSpLocks noChangeAspect="1"/>
          </p:cNvCxnSpPr>
          <p:nvPr/>
        </p:nvCxnSpPr>
        <p:spPr bwMode="auto">
          <a:xfrm>
            <a:off x="5164138" y="1924050"/>
            <a:ext cx="334962" cy="0"/>
          </a:xfrm>
          <a:prstGeom prst="line">
            <a:avLst/>
          </a:prstGeom>
          <a:noFill/>
          <a:ln w="57150" algn="ctr">
            <a:solidFill>
              <a:srgbClr val="D0180A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Окружная</a:t>
            </a:r>
            <a:endParaRPr kumimoji="0" lang="en-US" altLang="ru-RU" dirty="0"/>
          </a:p>
        </p:txBody>
      </p:sp>
      <p:pic>
        <p:nvPicPr>
          <p:cNvPr id="6" name="Picture 2" descr="C:\Users\БессоновНВ\Desktop\Урбан Форум\материал для Тони\Материал для доклада\Окружная-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8832" y="752499"/>
            <a:ext cx="6624736" cy="407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Белорусский (</a:t>
            </a:r>
            <a:r>
              <a:rPr lang="ru-RU" altLang="ru-RU" sz="2000" dirty="0" err="1"/>
              <a:t>Филёвский</a:t>
            </a:r>
            <a:r>
              <a:rPr lang="ru-RU" altLang="ru-RU" sz="2000" dirty="0"/>
              <a:t>) железнодорожный мост</a:t>
            </a:r>
            <a:endParaRPr lang="en-US" altLang="ru-RU" sz="2000" dirty="0"/>
          </a:p>
        </p:txBody>
      </p:sp>
      <p:pic>
        <p:nvPicPr>
          <p:cNvPr id="24579" name="Picture 3" descr="C:\Users\БессоновНВ\Desktop\Материалы к БРИКС\фото\Филевский мост\belorusskij-zheleznodorozhnyj-most-cherez-moskvu-rek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44" y="726837"/>
            <a:ext cx="7142440" cy="4128127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Парк отстоя и экипировки поездов Малиновка</a:t>
            </a:r>
            <a:endParaRPr kumimoji="0" lang="en-US" alt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16" y="737430"/>
            <a:ext cx="763126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Режимная зона приёма и отправления ускоренных поездов Белорусского вокзала</a:t>
            </a:r>
            <a:endParaRPr kumimoji="0" lang="en-US" altLang="ru-RU" dirty="0"/>
          </a:p>
        </p:txBody>
      </p:sp>
      <p:pic>
        <p:nvPicPr>
          <p:cNvPr id="25602" name="Picture 2" descr="C:\Users\БессоновНВ\Desktop\Материалы к БРИКС\фото\Белорусский вокзал\75574345264650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36" y="734974"/>
            <a:ext cx="71996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</a:t>
            </a:r>
            <a:r>
              <a:rPr lang="ru-RU" altLang="ru-RU" sz="2000" dirty="0" err="1"/>
              <a:t>Стрешнево</a:t>
            </a:r>
            <a:r>
              <a:rPr lang="ru-RU" altLang="ru-RU" sz="2000" dirty="0"/>
              <a:t> (быв. </a:t>
            </a:r>
            <a:r>
              <a:rPr lang="ru-RU" altLang="ru-RU" sz="2000" dirty="0" err="1"/>
              <a:t>Лениградская</a:t>
            </a:r>
            <a:r>
              <a:rPr lang="ru-RU" altLang="ru-RU" sz="2000" dirty="0"/>
              <a:t>)</a:t>
            </a:r>
            <a:endParaRPr kumimoji="0" lang="en-US" altLang="ru-RU" dirty="0"/>
          </a:p>
        </p:txBody>
      </p:sp>
      <p:pic>
        <p:nvPicPr>
          <p:cNvPr id="2049" name="Picture 1" descr="C:\Users\БессоновНВ\Desktop\D_RSLIaUcAExK0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816" y="738489"/>
            <a:ext cx="6624736" cy="407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</a:t>
            </a:r>
            <a:r>
              <a:rPr lang="ru-RU" altLang="ru-RU" sz="2000" dirty="0" err="1"/>
              <a:t>Сетунь</a:t>
            </a:r>
            <a:endParaRPr kumimoji="0" lang="en-US" altLang="ru-RU" dirty="0"/>
          </a:p>
        </p:txBody>
      </p:sp>
      <p:pic>
        <p:nvPicPr>
          <p:cNvPr id="24578" name="Picture 2" descr="C:\Users\БессоновНВ\Desktop\049fa7b4e0e35312e7f07dc2b7c990648ce9bbd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560" y="733490"/>
            <a:ext cx="6970824" cy="411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0"/>
            <a:ext cx="7772400" cy="1125538"/>
          </a:xfrm>
        </p:spPr>
        <p:txBody>
          <a:bodyPr/>
          <a:lstStyle/>
          <a:p>
            <a:pPr eaLnBrk="1" hangingPunct="1"/>
            <a:r>
              <a:rPr kumimoji="0" lang="ru-RU" altLang="ru-RU"/>
              <a:t>Спасибо за внимание</a:t>
            </a:r>
            <a:endParaRPr kumimoji="0" lang="en-US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/>
              <a:t>Московское центральное кольцо (МЦК)</a:t>
            </a:r>
            <a:endParaRPr kumimoji="0" lang="en-US" altLang="ru-RU"/>
          </a:p>
        </p:txBody>
      </p:sp>
      <p:pic>
        <p:nvPicPr>
          <p:cNvPr id="4" name="Рисунок 3" descr="b7df18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2500313"/>
            <a:ext cx="3321050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52f39183bff589a64eaae7fcb89f2aa.jf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058863"/>
            <a:ext cx="3325813" cy="22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КривоносовАЕ\Desktop\Презентации\ПРЕЗЕНТАЦИЯ МЦК\6.-Автозаводска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787650"/>
            <a:ext cx="3355975" cy="194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10-web-0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058863"/>
            <a:ext cx="3343275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827088" y="700088"/>
            <a:ext cx="203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66A1"/>
                </a:solidFill>
              </a:rPr>
              <a:t>До реконструкции</a:t>
            </a:r>
            <a:endParaRPr lang="en-US" altLang="ru-RU" b="1">
              <a:solidFill>
                <a:srgbClr val="0066A1"/>
              </a:solidFill>
            </a:endParaRP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5940425" y="700088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66A1"/>
                </a:solidFill>
              </a:rPr>
              <a:t>Сейчас</a:t>
            </a:r>
            <a:endParaRPr lang="en-US" altLang="ru-RU" b="1">
              <a:solidFill>
                <a:srgbClr val="0066A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текст, карта, воздушный змей&#10;&#10;Автоматически созданное описа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37761"/>
            <a:ext cx="4464496" cy="413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/>
              <a:t>Интеграция МЦК и радиальных направлений Московской железной дороги</a:t>
            </a:r>
            <a:endParaRPr lang="en-US" altLang="ru-RU" sz="2000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5910263" y="690563"/>
            <a:ext cx="185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66A1"/>
                </a:solidFill>
                <a:latin typeface="Verdana" pitchFamily="34" charset="0"/>
              </a:rPr>
              <a:t>МЦК сейчас</a:t>
            </a:r>
            <a:r>
              <a:rPr lang="en-US" altLang="ru-RU" b="1" dirty="0">
                <a:solidFill>
                  <a:srgbClr val="0066A1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4176713" y="3554938"/>
            <a:ext cx="4865687" cy="124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34290" rIns="68580" bIns="34290">
            <a:spAutoFit/>
          </a:bodyPr>
          <a:lstStyle/>
          <a:p>
            <a:pPr indent="-1885950" algn="ctr" defTabSz="1217613" eaLnBrk="0" hangingPunct="0">
              <a:spcBef>
                <a:spcPct val="20000"/>
              </a:spcBef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В период 2016-2019 гг.</a:t>
            </a:r>
            <a:r>
              <a:rPr lang="en-US" sz="1250" b="1" dirty="0">
                <a:solidFill>
                  <a:srgbClr val="0066A1"/>
                </a:solidFill>
                <a:latin typeface="Verdana" pitchFamily="34" charset="0"/>
              </a:rPr>
              <a:t>:</a:t>
            </a: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 </a:t>
            </a:r>
          </a:p>
          <a:p>
            <a:pPr indent="-1885950" algn="ctr" defTabSz="1217613">
              <a:spcBef>
                <a:spcPct val="20000"/>
              </a:spcBef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250" dirty="0">
                <a:latin typeface="Verdana" pitchFamily="34" charset="0"/>
                <a:ea typeface="Arial" charset="0"/>
                <a:cs typeface="Verdana" pitchFamily="34" charset="0"/>
              </a:rPr>
              <a:t>успешно интегрировано</a:t>
            </a:r>
          </a:p>
          <a:p>
            <a:pPr indent="-1885950" algn="ctr" defTabSz="1217613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250" dirty="0">
                <a:latin typeface="Verdana" pitchFamily="34" charset="0"/>
                <a:ea typeface="Arial" charset="0"/>
                <a:cs typeface="Verdana" pitchFamily="34" charset="0"/>
              </a:rPr>
              <a:t>7 из </a:t>
            </a:r>
            <a:r>
              <a:rPr lang="en-US" sz="1250" dirty="0">
                <a:latin typeface="Verdana" pitchFamily="34" charset="0"/>
                <a:ea typeface="Arial" charset="0"/>
                <a:cs typeface="Verdana" pitchFamily="34" charset="0"/>
              </a:rPr>
              <a:t>8</a:t>
            </a:r>
            <a:r>
              <a:rPr lang="ru-RU" sz="1250" dirty="0">
                <a:latin typeface="Verdana" pitchFamily="34" charset="0"/>
                <a:ea typeface="Arial" charset="0"/>
                <a:cs typeface="Verdana" pitchFamily="34" charset="0"/>
              </a:rPr>
              <a:t> радиальных направлений</a:t>
            </a:r>
            <a:endParaRPr lang="ru-RU" sz="1250" dirty="0">
              <a:solidFill>
                <a:srgbClr val="262626"/>
              </a:solidFill>
              <a:latin typeface="Verdana" pitchFamily="34" charset="0"/>
            </a:endParaRPr>
          </a:p>
          <a:p>
            <a:pPr indent="-1885950" algn="ctr" defTabSz="1217613" eaLnBrk="0" hangingPunct="0">
              <a:spcBef>
                <a:spcPct val="20000"/>
              </a:spcBef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Интеграция </a:t>
            </a:r>
            <a:r>
              <a:rPr lang="en-US" sz="1250" b="1" dirty="0">
                <a:solidFill>
                  <a:srgbClr val="0066A1"/>
                </a:solidFill>
                <a:latin typeface="Verdana" pitchFamily="34" charset="0"/>
              </a:rPr>
              <a:t>8, </a:t>
            </a: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Киевского направления</a:t>
            </a:r>
            <a:r>
              <a:rPr lang="en-US" sz="1250" b="1" dirty="0">
                <a:solidFill>
                  <a:srgbClr val="0066A1"/>
                </a:solidFill>
                <a:latin typeface="Verdana" pitchFamily="34" charset="0"/>
              </a:rPr>
              <a:t>, </a:t>
            </a: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будет выполнена до 2022 года</a:t>
            </a:r>
          </a:p>
        </p:txBody>
      </p:sp>
      <p:pic>
        <p:nvPicPr>
          <p:cNvPr id="11" name="Picture 2" descr="E:\Снимок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143" y="940022"/>
            <a:ext cx="532294" cy="483571"/>
          </a:xfrm>
          <a:prstGeom prst="rect">
            <a:avLst/>
          </a:prstGeom>
          <a:noFill/>
        </p:spPr>
      </p:pic>
      <p:pic>
        <p:nvPicPr>
          <p:cNvPr id="12" name="Picture 3" descr="E:\Снимоквапв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389" y="2114841"/>
            <a:ext cx="504056" cy="380930"/>
          </a:xfrm>
          <a:prstGeom prst="rect">
            <a:avLst/>
          </a:prstGeom>
          <a:noFill/>
        </p:spPr>
      </p:pic>
      <p:sp>
        <p:nvSpPr>
          <p:cNvPr id="8200" name="TextBox 78"/>
          <p:cNvSpPr txBox="1">
            <a:spLocks noChangeArrowheads="1"/>
          </p:cNvSpPr>
          <p:nvPr/>
        </p:nvSpPr>
        <p:spPr bwMode="auto">
          <a:xfrm>
            <a:off x="5041900" y="1013469"/>
            <a:ext cx="4859338" cy="36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31 станция</a:t>
            </a:r>
            <a:endParaRPr lang="ru-RU" sz="1250" b="1" u="sng" dirty="0">
              <a:solidFill>
                <a:srgbClr val="FF0000"/>
              </a:solidFill>
              <a:latin typeface="Verdana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1 час 24 минуты</a:t>
            </a:r>
            <a:r>
              <a:rPr lang="ru-RU" sz="1250" b="1" dirty="0">
                <a:solidFill>
                  <a:srgbClr val="0066A1"/>
                </a:solidFill>
              </a:rPr>
              <a:t> </a:t>
            </a:r>
            <a:r>
              <a:rPr lang="ru-RU" sz="1250" dirty="0">
                <a:latin typeface="Verdana" pitchFamily="34" charset="0"/>
                <a:ea typeface="Arial" charset="0"/>
                <a:cs typeface="Verdana" pitchFamily="34" charset="0"/>
              </a:rPr>
              <a:t>время в пути </a:t>
            </a:r>
            <a:br>
              <a:rPr lang="ru-RU" sz="1250" dirty="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100" dirty="0">
                <a:latin typeface="Verdana" pitchFamily="34" charset="0"/>
                <a:ea typeface="Arial" charset="0"/>
                <a:cs typeface="Verdana" pitchFamily="34" charset="0"/>
              </a:rPr>
              <a:t>с интервалом движения </a:t>
            </a:r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4</a:t>
            </a:r>
            <a:r>
              <a:rPr lang="ru-RU" sz="1100" dirty="0">
                <a:latin typeface="Verdana" pitchFamily="34" charset="0"/>
                <a:ea typeface="Arial" charset="0"/>
                <a:cs typeface="Verdana" pitchFamily="34" charset="0"/>
              </a:rPr>
              <a:t> минуты в часы пик</a:t>
            </a:r>
            <a:br>
              <a:rPr lang="en-US" sz="1100" dirty="0">
                <a:latin typeface="Verdana" pitchFamily="34" charset="0"/>
                <a:ea typeface="Arial" charset="0"/>
                <a:cs typeface="Verdana" pitchFamily="34" charset="0"/>
              </a:rPr>
            </a:br>
            <a:endParaRPr lang="ru-RU" sz="1100" b="1" u="sng" dirty="0">
              <a:solidFill>
                <a:srgbClr val="FF0000"/>
              </a:solidFill>
              <a:ea typeface="MS PGothic" pitchFamily="34" charset="-128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54 км </a:t>
            </a:r>
            <a:r>
              <a:rPr lang="ru-RU" sz="1250" dirty="0">
                <a:latin typeface="Verdana" pitchFamily="34" charset="0"/>
              </a:rPr>
              <a:t>протяженность МЦК</a:t>
            </a:r>
            <a:endParaRPr lang="ru-RU" sz="1250" b="1" u="sng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Более 485 млн. человек</a:t>
            </a:r>
            <a:r>
              <a:rPr lang="ru-RU" sz="1250" b="1" dirty="0">
                <a:solidFill>
                  <a:srgbClr val="0066A1"/>
                </a:solidFill>
              </a:rPr>
              <a:t> </a:t>
            </a:r>
            <a:r>
              <a:rPr lang="ru-RU" sz="1250" dirty="0">
                <a:latin typeface="Verdana" pitchFamily="34" charset="0"/>
              </a:rPr>
              <a:t>перевезено </a:t>
            </a:r>
            <a:br>
              <a:rPr lang="ru-RU" sz="1250" dirty="0">
                <a:latin typeface="Verdana" pitchFamily="34" charset="0"/>
              </a:rPr>
            </a:br>
            <a:r>
              <a:rPr lang="ru-RU" sz="1250" dirty="0">
                <a:latin typeface="Verdana" pitchFamily="34" charset="0"/>
              </a:rPr>
              <a:t>с начала эксплуатации</a:t>
            </a:r>
            <a:endParaRPr lang="en-US" sz="1250" b="1" dirty="0">
              <a:solidFill>
                <a:srgbClr val="4F6228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50" b="1" dirty="0">
                <a:solidFill>
                  <a:srgbClr val="0066A1"/>
                </a:solidFill>
                <a:latin typeface="Verdana" pitchFamily="34" charset="0"/>
              </a:rPr>
              <a:t>580 тыс. человек </a:t>
            </a:r>
            <a:r>
              <a:rPr lang="ru-RU" sz="1250" dirty="0">
                <a:latin typeface="Verdana" pitchFamily="34" charset="0"/>
              </a:rPr>
              <a:t>рекорд по количеству перевезённых пассажиров в сутки  </a:t>
            </a:r>
          </a:p>
          <a:p>
            <a:pPr algn="just">
              <a:spcBef>
                <a:spcPct val="20000"/>
              </a:spcBef>
            </a:pPr>
            <a:endParaRPr lang="ru-RU" sz="1600" b="1" dirty="0">
              <a:solidFill>
                <a:srgbClr val="4F6228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1600" b="1" dirty="0">
              <a:solidFill>
                <a:srgbClr val="4F6228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1600" b="1" dirty="0">
              <a:solidFill>
                <a:srgbClr val="4F6228"/>
              </a:solidFill>
              <a:latin typeface="Verdana" pitchFamily="34" charset="0"/>
            </a:endParaRPr>
          </a:p>
        </p:txBody>
      </p:sp>
      <p:pic>
        <p:nvPicPr>
          <p:cNvPr id="14" name="Picture 2" descr="E:\Снимок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381" y="2565580"/>
            <a:ext cx="447929" cy="434247"/>
          </a:xfrm>
          <a:prstGeom prst="rect">
            <a:avLst/>
          </a:prstGeom>
          <a:noFill/>
        </p:spPr>
      </p:pic>
      <p:pic>
        <p:nvPicPr>
          <p:cNvPr id="16" name="Picture 26" descr="Air travel, air traveller, airport human, human pictogram, tourist icon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389" y="3147814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4" descr="Компьютерные иконки, часы, угол, иллюстратор, время png | PNGWi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290" y="1455494"/>
            <a:ext cx="328139" cy="3281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19546" y="1735212"/>
            <a:ext cx="2209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8</a:t>
            </a:r>
            <a:r>
              <a:rPr lang="ru-RU" sz="1100" dirty="0">
                <a:latin typeface="Verdana" pitchFamily="34" charset="0"/>
                <a:ea typeface="Arial" charset="0"/>
                <a:cs typeface="Verdana" pitchFamily="34" charset="0"/>
              </a:rPr>
              <a:t> минут в непиковое время</a:t>
            </a:r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/>
              <a:t>Московские центральные диаметры (МЦД)</a:t>
            </a:r>
            <a:endParaRPr lang="en-US" altLang="ru-RU" sz="2000"/>
          </a:p>
        </p:txBody>
      </p:sp>
      <p:pic>
        <p:nvPicPr>
          <p:cNvPr id="11" name="Picture 2" descr="E:\Снимок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143" y="864043"/>
            <a:ext cx="532294" cy="483571"/>
          </a:xfrm>
          <a:prstGeom prst="rect">
            <a:avLst/>
          </a:prstGeom>
          <a:noFill/>
        </p:spPr>
      </p:pic>
      <p:pic>
        <p:nvPicPr>
          <p:cNvPr id="12" name="Picture 3" descr="E:\Снимоквапв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389" y="1779662"/>
            <a:ext cx="504056" cy="380930"/>
          </a:xfrm>
          <a:prstGeom prst="rect">
            <a:avLst/>
          </a:prstGeom>
          <a:noFill/>
        </p:spPr>
      </p:pic>
      <p:pic>
        <p:nvPicPr>
          <p:cNvPr id="14" name="Picture 2" descr="E:\Снимок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381" y="2281519"/>
            <a:ext cx="447929" cy="434247"/>
          </a:xfrm>
          <a:prstGeom prst="rect">
            <a:avLst/>
          </a:prstGeom>
          <a:noFill/>
        </p:spPr>
      </p:pic>
      <p:pic>
        <p:nvPicPr>
          <p:cNvPr id="16" name="Picture 26" descr="Air travel, air traveller, airport human, human pictogram, tourist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389" y="2931790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4" descr="Компьютерные иконки, часы, угол, иллюстратор, время png | PNGWi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290" y="1379515"/>
            <a:ext cx="328139" cy="328139"/>
          </a:xfrm>
          <a:prstGeom prst="rect">
            <a:avLst/>
          </a:prstGeom>
          <a:noFill/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12800"/>
            <a:ext cx="54721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78"/>
          <p:cNvSpPr txBox="1">
            <a:spLocks noChangeArrowheads="1"/>
          </p:cNvSpPr>
          <p:nvPr/>
        </p:nvSpPr>
        <p:spPr bwMode="auto">
          <a:xfrm>
            <a:off x="4610100" y="1260475"/>
            <a:ext cx="48577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Будет создано более </a:t>
            </a:r>
            <a:r>
              <a:rPr lang="ru-RU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6</a:t>
            </a: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млн пасс. мест в сутки</a:t>
            </a:r>
          </a:p>
          <a:p>
            <a:pPr>
              <a:spcBef>
                <a:spcPts val="800"/>
              </a:spcBef>
            </a:pPr>
            <a:endParaRPr lang="ru-RU" sz="1400">
              <a:latin typeface="Verdana" pitchFamily="34" charset="0"/>
              <a:ea typeface="Arial" charset="0"/>
              <a:cs typeface="Verdana" pitchFamily="34" charset="0"/>
            </a:endParaRPr>
          </a:p>
          <a:p>
            <a:pPr>
              <a:spcBef>
                <a:spcPts val="800"/>
              </a:spcBef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                 Время работы с </a:t>
            </a:r>
            <a:r>
              <a:rPr lang="ru-RU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5</a:t>
            </a:r>
            <a:r>
              <a:rPr lang="en-US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:30</a:t>
            </a:r>
          </a:p>
          <a:p>
            <a:pPr>
              <a:spcAft>
                <a:spcPts val="800"/>
              </a:spcAft>
            </a:pP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                                     до </a:t>
            </a:r>
            <a:r>
              <a:rPr lang="ru-RU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1</a:t>
            </a:r>
            <a:r>
              <a:rPr lang="en-US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:00</a:t>
            </a:r>
            <a:endParaRPr lang="ru-RU" sz="1400" b="1">
              <a:solidFill>
                <a:srgbClr val="0066A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endParaRPr lang="ru-RU" sz="1400" b="1">
              <a:solidFill>
                <a:srgbClr val="08CE9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endParaRPr lang="ru-RU" sz="1400" b="1">
              <a:solidFill>
                <a:srgbClr val="08CE9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r>
              <a:rPr lang="ru-RU" sz="1400" b="1">
                <a:solidFill>
                  <a:srgbClr val="08CE91"/>
                </a:solidFill>
                <a:latin typeface="Verdana" pitchFamily="34" charset="0"/>
                <a:ea typeface="Arial" charset="0"/>
                <a:cs typeface="Verdana" pitchFamily="34" charset="0"/>
              </a:rPr>
              <a:t>       МЦД-1</a:t>
            </a: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Одинцово – Лобня</a:t>
            </a:r>
          </a:p>
          <a:p>
            <a:r>
              <a:rPr lang="ru-RU" sz="1400" b="1">
                <a:solidFill>
                  <a:srgbClr val="1E509A"/>
                </a:solidFill>
                <a:latin typeface="Verdana" pitchFamily="34" charset="0"/>
                <a:ea typeface="Arial" charset="0"/>
                <a:cs typeface="Verdana" pitchFamily="34" charset="0"/>
              </a:rPr>
              <a:t>       </a:t>
            </a:r>
            <a:r>
              <a:rPr lang="ru-RU" sz="1400" b="1">
                <a:solidFill>
                  <a:srgbClr val="0066A1"/>
                </a:solidFill>
                <a:latin typeface="Verdana" pitchFamily="34" charset="0"/>
                <a:ea typeface="Arial" charset="0"/>
                <a:cs typeface="Verdana" pitchFamily="34" charset="0"/>
              </a:rPr>
              <a:t>МЦД-2</a:t>
            </a: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Нахабино – Подольск</a:t>
            </a:r>
          </a:p>
          <a:p>
            <a:r>
              <a:rPr lang="ru-RU" sz="1400" b="1">
                <a:solidFill>
                  <a:srgbClr val="FFC000"/>
                </a:solidFill>
                <a:latin typeface="Verdana" pitchFamily="34" charset="0"/>
                <a:ea typeface="Arial" charset="0"/>
                <a:cs typeface="Verdana" pitchFamily="34" charset="0"/>
              </a:rPr>
              <a:t>       МЦД-3</a:t>
            </a: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Крюково  – Раменское</a:t>
            </a:r>
          </a:p>
          <a:p>
            <a:r>
              <a:rPr lang="ru-RU" sz="1400" b="1">
                <a:solidFill>
                  <a:srgbClr val="D038C9"/>
                </a:solidFill>
                <a:latin typeface="Verdana" pitchFamily="34" charset="0"/>
                <a:ea typeface="Arial" charset="0"/>
                <a:cs typeface="Verdana" pitchFamily="34" charset="0"/>
              </a:rPr>
              <a:t>       МЦД-4</a:t>
            </a:r>
            <a:r>
              <a:rPr lang="ru-RU" sz="1400">
                <a:latin typeface="Verdana" pitchFamily="34" charset="0"/>
                <a:ea typeface="Arial" charset="0"/>
                <a:cs typeface="Verdana" pitchFamily="34" charset="0"/>
              </a:rPr>
              <a:t> Апрелевка – Железнодорожна</a:t>
            </a:r>
          </a:p>
          <a:p>
            <a:pPr algn="just">
              <a:spcBef>
                <a:spcPct val="20000"/>
              </a:spcBef>
            </a:pPr>
            <a:endParaRPr lang="ru-RU" sz="1600" b="1">
              <a:solidFill>
                <a:srgbClr val="4F6228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1600" b="1">
              <a:solidFill>
                <a:srgbClr val="4F6228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1600" b="1">
              <a:solidFill>
                <a:srgbClr val="4F6228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</a:t>
            </a:r>
            <a:r>
              <a:rPr lang="ru-RU" altLang="ru-RU" sz="2000" dirty="0" err="1"/>
              <a:t>Новодачная</a:t>
            </a:r>
            <a:endParaRPr kumimoji="0" lang="en-US" altLang="ru-RU" dirty="0"/>
          </a:p>
        </p:txBody>
      </p:sp>
      <p:pic>
        <p:nvPicPr>
          <p:cNvPr id="8" name="Рисунок 7" descr="1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67" y="864096"/>
            <a:ext cx="4302517" cy="285978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51670"/>
            <a:ext cx="4320480" cy="2880320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04" y="3723878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БЫЛО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058" y="1620788"/>
            <a:ext cx="731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СТАЛО</a:t>
            </a: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Нахабино</a:t>
            </a:r>
            <a:endParaRPr kumimoji="0" lang="en-US" alt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908223"/>
            <a:ext cx="4286371" cy="267898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C:\Users\LupinYuV\Desktop\Работа\ЦТУ\Фотографии\YXmqqbypgy2ZPKKn4jz81p8q.jf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25703"/>
            <a:ext cx="4212976" cy="2734279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070" y="930424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629" y="3546976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БЫЛО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0098" y="1702326"/>
            <a:ext cx="731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СТАЛО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Транспортно-пересадочные узлы МЦК и МЦД. </a:t>
            </a:r>
            <a:r>
              <a:rPr lang="ru-RU" altLang="ru-RU" sz="2000" dirty="0" err="1"/>
              <a:t>Опалиха</a:t>
            </a:r>
            <a:endParaRPr kumimoji="0" lang="en-US" alt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506" y="908223"/>
            <a:ext cx="4115470" cy="2743647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C:\Users\LupinYuV\Desktop\Работа\ЦТУ\Фотографии\YXmqqbypgy2ZPKKn4jz81p8q.jf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3396" y="1925703"/>
            <a:ext cx="4098216" cy="2734279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6395" y="3650996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БЫЛО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3058" y="1703338"/>
            <a:ext cx="731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66A1"/>
                </a:solidFill>
                <a:latin typeface="Verdana" pitchFamily="34" charset="0"/>
              </a:rPr>
              <a:t>СТАЛО</a:t>
            </a: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543925" cy="7683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/>
              <a:t>Предпосылки развития Санкт-Петербургского </a:t>
            </a:r>
            <a:br>
              <a:rPr lang="ru-RU" altLang="ru-RU" sz="2000"/>
            </a:br>
            <a:r>
              <a:rPr lang="ru-RU" altLang="ru-RU" sz="2000"/>
              <a:t>железнодорожного узла к 2030 году </a:t>
            </a:r>
            <a:endParaRPr lang="en-US" altLang="ru-RU" sz="2000"/>
          </a:p>
        </p:txBody>
      </p:sp>
      <p:sp>
        <p:nvSpPr>
          <p:cNvPr id="1029" name="TextBox 78"/>
          <p:cNvSpPr txBox="1">
            <a:spLocks noChangeArrowheads="1"/>
          </p:cNvSpPr>
          <p:nvPr/>
        </p:nvSpPr>
        <p:spPr bwMode="auto">
          <a:xfrm>
            <a:off x="107950" y="700088"/>
            <a:ext cx="4027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885950" algn="ctr" defTabSz="1217613" eaLnBrk="0" hangingPunct="0">
              <a:spcBef>
                <a:spcPct val="20000"/>
              </a:spcBef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000" b="1">
                <a:solidFill>
                  <a:srgbClr val="0066A1"/>
                </a:solidFill>
                <a:latin typeface="Verdana" pitchFamily="34" charset="0"/>
              </a:rPr>
              <a:t>Грузовые потоки на рассматриваемом полигоне</a:t>
            </a:r>
            <a:endParaRPr lang="en-US" sz="1000" b="1">
              <a:solidFill>
                <a:srgbClr val="0066A1"/>
              </a:solidFill>
              <a:latin typeface="Verdana" pitchFamily="34" charset="0"/>
            </a:endParaRPr>
          </a:p>
          <a:p>
            <a:pPr indent="-1885950" algn="ctr" defTabSz="1217613">
              <a:spcBef>
                <a:spcPct val="20000"/>
              </a:spcBef>
              <a:tabLst>
                <a:tab pos="2065338" algn="l"/>
              </a:tabLst>
            </a:pPr>
            <a:r>
              <a:rPr lang="ru-RU" sz="1000" b="1">
                <a:latin typeface="Verdana" pitchFamily="34" charset="0"/>
                <a:ea typeface="Arial" charset="0"/>
                <a:cs typeface="Verdana" pitchFamily="34" charset="0"/>
              </a:rPr>
              <a:t>В 1,4 раза</a:t>
            </a:r>
          </a:p>
          <a:p>
            <a:pPr indent="-1885950" algn="ctr" defTabSz="1217613">
              <a:spcBef>
                <a:spcPct val="20000"/>
              </a:spcBef>
              <a:spcAft>
                <a:spcPts val="600"/>
              </a:spcAft>
              <a:tabLst>
                <a:tab pos="2065338" algn="l"/>
              </a:tabLst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возрастут объёмы перевозок грузов </a:t>
            </a:r>
            <a:br>
              <a:rPr lang="en-US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по отношению к 2018 году</a:t>
            </a:r>
          </a:p>
          <a:p>
            <a:pPr indent="-1885950" algn="ctr" defTabSz="1217613">
              <a:spcBef>
                <a:spcPct val="20000"/>
              </a:spcBef>
              <a:tabLst>
                <a:tab pos="2065338" algn="l"/>
              </a:tabLst>
            </a:pPr>
            <a:r>
              <a:rPr lang="ru-RU" sz="1000" b="1">
                <a:latin typeface="Verdana" pitchFamily="34" charset="0"/>
                <a:ea typeface="Arial" charset="0"/>
                <a:cs typeface="Verdana" pitchFamily="34" charset="0"/>
              </a:rPr>
              <a:t>Доля транзитных перевозок </a:t>
            </a:r>
            <a:b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в направлении морских терминалов составляет</a:t>
            </a:r>
          </a:p>
          <a:p>
            <a:pPr indent="-1885950" algn="ctr" defTabSz="1217613">
              <a:spcBef>
                <a:spcPct val="20000"/>
              </a:spcBef>
              <a:tabLst>
                <a:tab pos="2065338" algn="l"/>
              </a:tabLst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более 60% от общего объёма грузооборота в узле</a:t>
            </a:r>
          </a:p>
        </p:txBody>
      </p:sp>
      <p:graphicFrame>
        <p:nvGraphicFramePr>
          <p:cNvPr id="1026" name="Диаграмма 39"/>
          <p:cNvGraphicFramePr>
            <a:graphicFrameLocks/>
          </p:cNvGraphicFramePr>
          <p:nvPr/>
        </p:nvGraphicFramePr>
        <p:xfrm>
          <a:off x="560388" y="2233613"/>
          <a:ext cx="2982912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2981202" imgH="2194750" progId="Excel.Sheet.8">
                  <p:embed/>
                </p:oleObj>
              </mc:Choice>
              <mc:Fallback>
                <p:oleObj r:id="rId3" imgW="2981202" imgH="2194750" progId="Excel.Sheet.8">
                  <p:embed/>
                  <p:pic>
                    <p:nvPicPr>
                      <p:cNvPr id="0" name="Диаграмма 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233613"/>
                        <a:ext cx="2982912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38175" y="4659313"/>
            <a:ext cx="217488" cy="1047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78"/>
          <p:cNvSpPr txBox="1">
            <a:spLocks noChangeArrowheads="1"/>
          </p:cNvSpPr>
          <p:nvPr/>
        </p:nvSpPr>
        <p:spPr bwMode="auto">
          <a:xfrm>
            <a:off x="792163" y="4587875"/>
            <a:ext cx="26273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Грузовая работа станций узла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6588" y="4446588"/>
            <a:ext cx="217487" cy="104775"/>
          </a:xfrm>
          <a:prstGeom prst="rect">
            <a:avLst/>
          </a:prstGeom>
          <a:solidFill>
            <a:srgbClr val="E21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TextBox 78"/>
          <p:cNvSpPr txBox="1">
            <a:spLocks noChangeArrowheads="1"/>
          </p:cNvSpPr>
          <p:nvPr/>
        </p:nvSpPr>
        <p:spPr bwMode="auto">
          <a:xfrm>
            <a:off x="827088" y="4371975"/>
            <a:ext cx="2592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«Транзит» грузов по полигону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730250" y="2716213"/>
            <a:ext cx="673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182,7</a:t>
            </a: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619250" y="2500313"/>
            <a:ext cx="666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223,3</a:t>
            </a: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2555875" y="2238375"/>
            <a:ext cx="665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261,0</a:t>
            </a:r>
          </a:p>
        </p:txBody>
      </p:sp>
      <p:cxnSp>
        <p:nvCxnSpPr>
          <p:cNvPr id="48" name="Прямая со стрелкой 47"/>
          <p:cNvCxnSpPr/>
          <p:nvPr/>
        </p:nvCxnSpPr>
        <p:spPr bwMode="auto">
          <a:xfrm flipV="1">
            <a:off x="1258888" y="3268663"/>
            <a:ext cx="1441450" cy="52705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49" name="Овал 48"/>
          <p:cNvSpPr/>
          <p:nvPr/>
        </p:nvSpPr>
        <p:spPr bwMode="auto">
          <a:xfrm rot="20664800">
            <a:off x="1681163" y="3346450"/>
            <a:ext cx="622300" cy="34925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465D72"/>
              </a:buClr>
              <a:buSzPct val="90000"/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9" name="Прямоугольник 49"/>
          <p:cNvSpPr>
            <a:spLocks noChangeArrowheads="1"/>
          </p:cNvSpPr>
          <p:nvPr/>
        </p:nvSpPr>
        <p:spPr bwMode="auto">
          <a:xfrm rot="-890560">
            <a:off x="1662113" y="33258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65D72"/>
              </a:buClr>
              <a:buSzPct val="90000"/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  <a:ea typeface="Arial" charset="0"/>
                <a:cs typeface="Verdana" pitchFamily="34" charset="0"/>
              </a:rPr>
              <a:t>в 1,4 раза</a:t>
            </a:r>
          </a:p>
        </p:txBody>
      </p:sp>
      <p:graphicFrame>
        <p:nvGraphicFramePr>
          <p:cNvPr id="1027" name="Диаграмма 61"/>
          <p:cNvGraphicFramePr>
            <a:graphicFrameLocks/>
          </p:cNvGraphicFramePr>
          <p:nvPr/>
        </p:nvGraphicFramePr>
        <p:xfrm>
          <a:off x="5097463" y="1625600"/>
          <a:ext cx="29098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2914141" imgH="2676376" progId="Excel.Sheet.8">
                  <p:embed/>
                </p:oleObj>
              </mc:Choice>
              <mc:Fallback>
                <p:oleObj r:id="rId5" imgW="2914141" imgH="2676376" progId="Excel.Sheet.8">
                  <p:embed/>
                  <p:pic>
                    <p:nvPicPr>
                      <p:cNvPr id="0" name="Диаграмма 6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625600"/>
                        <a:ext cx="2909887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Box 78"/>
          <p:cNvSpPr txBox="1">
            <a:spLocks noChangeArrowheads="1"/>
          </p:cNvSpPr>
          <p:nvPr/>
        </p:nvSpPr>
        <p:spPr bwMode="auto">
          <a:xfrm>
            <a:off x="4067175" y="700088"/>
            <a:ext cx="4968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885950" algn="ctr" defTabSz="1217613" eaLnBrk="0" hangingPunct="0">
              <a:spcBef>
                <a:spcPct val="20000"/>
              </a:spcBef>
              <a:buClr>
                <a:schemeClr val="accent1"/>
              </a:buClr>
              <a:buSzPct val="90000"/>
              <a:tabLst>
                <a:tab pos="2065338" algn="l"/>
              </a:tabLst>
            </a:pPr>
            <a:r>
              <a:rPr lang="ru-RU" sz="1000" b="1">
                <a:solidFill>
                  <a:srgbClr val="0066A1"/>
                </a:solidFill>
                <a:latin typeface="Verdana" pitchFamily="34" charset="0"/>
              </a:rPr>
              <a:t>Объём перевозок в пригородно-городском сообщении на рассматриваемом полигоне</a:t>
            </a:r>
            <a:endParaRPr lang="en-US" sz="1000" b="1">
              <a:solidFill>
                <a:srgbClr val="0066A1"/>
              </a:solidFill>
              <a:latin typeface="Verdana" pitchFamily="34" charset="0"/>
            </a:endParaRPr>
          </a:p>
          <a:p>
            <a:pPr indent="-1885950" algn="ctr" defTabSz="1217613">
              <a:spcBef>
                <a:spcPct val="20000"/>
              </a:spcBef>
              <a:buClr>
                <a:srgbClr val="465D72"/>
              </a:buClr>
              <a:buSzPct val="90000"/>
              <a:tabLst>
                <a:tab pos="2065338" algn="l"/>
              </a:tabLst>
            </a:pPr>
            <a:r>
              <a:rPr lang="ru-RU" sz="1000" b="1">
                <a:latin typeface="Verdana" pitchFamily="34" charset="0"/>
                <a:ea typeface="Arial" charset="0"/>
                <a:cs typeface="Verdana" pitchFamily="34" charset="0"/>
              </a:rPr>
              <a:t>15,8% (+1,1 млн. чел.) </a:t>
            </a:r>
          </a:p>
          <a:p>
            <a:pPr indent="-1885950" algn="ctr" defTabSz="1217613" eaLnBrk="0" hangingPunct="0">
              <a:spcBef>
                <a:spcPct val="20000"/>
              </a:spcBef>
              <a:spcAft>
                <a:spcPts val="600"/>
              </a:spcAft>
              <a:buClr>
                <a:srgbClr val="465D72"/>
              </a:buClr>
              <a:buSzPct val="90000"/>
              <a:buFont typeface="Wingdings" pitchFamily="2" charset="2"/>
              <a:buNone/>
              <a:tabLst>
                <a:tab pos="2065338" algn="l"/>
              </a:tabLst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прирост численности населения Санкт-Петербургской агломерации</a:t>
            </a:r>
          </a:p>
          <a:p>
            <a:pPr indent="-1885950" algn="ctr" defTabSz="1217613">
              <a:spcBef>
                <a:spcPct val="20000"/>
              </a:spcBef>
              <a:buClr>
                <a:srgbClr val="465D72"/>
              </a:buClr>
              <a:buSzPct val="90000"/>
              <a:tabLst>
                <a:tab pos="2065338" algn="l"/>
              </a:tabLst>
            </a:pPr>
            <a:r>
              <a:rPr lang="ru-RU" sz="1000" b="1">
                <a:latin typeface="Verdana" pitchFamily="34" charset="0"/>
                <a:ea typeface="Arial" charset="0"/>
                <a:cs typeface="Verdana" pitchFamily="34" charset="0"/>
              </a:rPr>
              <a:t>В 1,8 раза или до 142,4 млн. пасс</a:t>
            </a:r>
          </a:p>
          <a:p>
            <a:pPr indent="-1885950" algn="ctr" defTabSz="1217613" eaLnBrk="0" hangingPunct="0">
              <a:spcBef>
                <a:spcPct val="20000"/>
              </a:spcBef>
              <a:buClr>
                <a:srgbClr val="465D72"/>
              </a:buClr>
              <a:buSzPct val="90000"/>
              <a:buFont typeface="Wingdings" pitchFamily="2" charset="2"/>
              <a:buNone/>
              <a:tabLst>
                <a:tab pos="2065338" algn="l"/>
              </a:tabLst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увеличится пассажиропоток в Санкт-Петербургском </a:t>
            </a:r>
          </a:p>
          <a:p>
            <a:pPr indent="-1885950" algn="ctr" defTabSz="1217613" eaLnBrk="0" hangingPunct="0">
              <a:spcBef>
                <a:spcPct val="20000"/>
              </a:spcBef>
              <a:buClr>
                <a:srgbClr val="465D72"/>
              </a:buClr>
              <a:buSzPct val="90000"/>
              <a:buFont typeface="Wingdings" pitchFamily="2" charset="2"/>
              <a:buNone/>
              <a:tabLst>
                <a:tab pos="2065338" algn="l"/>
              </a:tabLst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железнодорожном узле</a:t>
            </a: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59400" y="4117975"/>
            <a:ext cx="7921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2018 г.</a:t>
            </a:r>
          </a:p>
        </p:txBody>
      </p:sp>
      <p:sp>
        <p:nvSpPr>
          <p:cNvPr id="71" name="TextBox 15"/>
          <p:cNvSpPr txBox="1">
            <a:spLocks noChangeArrowheads="1"/>
          </p:cNvSpPr>
          <p:nvPr/>
        </p:nvSpPr>
        <p:spPr bwMode="auto">
          <a:xfrm>
            <a:off x="6151563" y="4117975"/>
            <a:ext cx="792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2025 г.</a:t>
            </a: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7016750" y="4084638"/>
            <a:ext cx="7921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x-none" sz="1050" b="1" dirty="0">
                <a:latin typeface="Verdana" pitchFamily="34" charset="0"/>
                <a:ea typeface="Arial" pitchFamily="34" charset="0"/>
                <a:cs typeface="Verdana" pitchFamily="34" charset="0"/>
              </a:rPr>
              <a:t>2030 г.</a:t>
            </a:r>
          </a:p>
        </p:txBody>
      </p:sp>
      <p:cxnSp>
        <p:nvCxnSpPr>
          <p:cNvPr id="73" name="Прямая со стрелкой 72"/>
          <p:cNvCxnSpPr/>
          <p:nvPr/>
        </p:nvCxnSpPr>
        <p:spPr bwMode="auto">
          <a:xfrm flipV="1">
            <a:off x="5842000" y="3219450"/>
            <a:ext cx="1439863" cy="52705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74" name="Овал 73"/>
          <p:cNvSpPr/>
          <p:nvPr/>
        </p:nvSpPr>
        <p:spPr bwMode="auto">
          <a:xfrm rot="20664800">
            <a:off x="6264275" y="3297238"/>
            <a:ext cx="622300" cy="34925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465D72"/>
              </a:buClr>
              <a:buSzPct val="90000"/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Прямоугольник 74"/>
          <p:cNvSpPr>
            <a:spLocks noChangeArrowheads="1"/>
          </p:cNvSpPr>
          <p:nvPr/>
        </p:nvSpPr>
        <p:spPr bwMode="auto">
          <a:xfrm rot="-890560">
            <a:off x="6243638" y="3276600"/>
            <a:ext cx="66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65D72"/>
              </a:buClr>
              <a:buSzPct val="90000"/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  <a:ea typeface="Arial" charset="0"/>
                <a:cs typeface="Verdana" pitchFamily="34" charset="0"/>
              </a:rPr>
              <a:t>в 1,8 раза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30188" y="-36513"/>
            <a:ext cx="8913812" cy="768351"/>
          </a:xfrm>
        </p:spPr>
        <p:txBody>
          <a:bodyPr/>
          <a:lstStyle/>
          <a:p>
            <a:pPr eaLnBrk="1" hangingPunct="1"/>
            <a:r>
              <a:rPr lang="ru-RU" sz="2000"/>
              <a:t>Вынос транзитного грузового движения из центральной части Санкт-Петербургского транспортного узла</a:t>
            </a:r>
            <a:endParaRPr lang="en-US" altLang="ru-RU" sz="20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915988"/>
            <a:ext cx="56562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лилиния 18"/>
          <p:cNvSpPr>
            <a:spLocks/>
          </p:cNvSpPr>
          <p:nvPr/>
        </p:nvSpPr>
        <p:spPr bwMode="auto">
          <a:xfrm>
            <a:off x="3492500" y="987425"/>
            <a:ext cx="936625" cy="1800225"/>
          </a:xfrm>
          <a:custGeom>
            <a:avLst/>
            <a:gdLst>
              <a:gd name="T0" fmla="*/ 0 w 1234160"/>
              <a:gd name="T1" fmla="*/ 0 h 2464579"/>
              <a:gd name="T2" fmla="*/ 77501 w 1234160"/>
              <a:gd name="T3" fmla="*/ 41902 h 2464579"/>
              <a:gd name="T4" fmla="*/ 242191 w 1234160"/>
              <a:gd name="T5" fmla="*/ 41902 h 2464579"/>
              <a:gd name="T6" fmla="*/ 364900 w 1234160"/>
              <a:gd name="T7" fmla="*/ 113735 h 2464579"/>
              <a:gd name="T8" fmla="*/ 632924 w 1234160"/>
              <a:gd name="T9" fmla="*/ 374129 h 2464579"/>
              <a:gd name="T10" fmla="*/ 697508 w 1234160"/>
              <a:gd name="T11" fmla="*/ 520787 h 2464579"/>
              <a:gd name="T12" fmla="*/ 694279 w 1234160"/>
              <a:gd name="T13" fmla="*/ 897909 h 2464579"/>
              <a:gd name="T14" fmla="*/ 600632 w 1234160"/>
              <a:gd name="T15" fmla="*/ 1029602 h 2464579"/>
              <a:gd name="T16" fmla="*/ 503756 w 1234160"/>
              <a:gd name="T17" fmla="*/ 1116400 h 2464579"/>
              <a:gd name="T18" fmla="*/ 455318 w 1234160"/>
              <a:gd name="T19" fmla="*/ 1185239 h 2464579"/>
              <a:gd name="T20" fmla="*/ 439172 w 1234160"/>
              <a:gd name="T21" fmla="*/ 1313939 h 2464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34160"/>
              <a:gd name="T34" fmla="*/ 0 h 2464579"/>
              <a:gd name="T35" fmla="*/ 1234160 w 1234160"/>
              <a:gd name="T36" fmla="*/ 2464579 h 24645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34160" h="2464579">
                <a:moveTo>
                  <a:pt x="0" y="0"/>
                </a:moveTo>
                <a:cubicBezTo>
                  <a:pt x="32256" y="32724"/>
                  <a:pt x="64513" y="65448"/>
                  <a:pt x="134636" y="78537"/>
                </a:cubicBezTo>
                <a:cubicBezTo>
                  <a:pt x="204759" y="91626"/>
                  <a:pt x="337525" y="56098"/>
                  <a:pt x="420737" y="78537"/>
                </a:cubicBezTo>
                <a:cubicBezTo>
                  <a:pt x="503949" y="100976"/>
                  <a:pt x="520779" y="109391"/>
                  <a:pt x="633910" y="213173"/>
                </a:cubicBezTo>
                <a:cubicBezTo>
                  <a:pt x="747041" y="316955"/>
                  <a:pt x="1003222" y="574071"/>
                  <a:pt x="1099524" y="701227"/>
                </a:cubicBezTo>
                <a:cubicBezTo>
                  <a:pt x="1195826" y="828383"/>
                  <a:pt x="1193957" y="812488"/>
                  <a:pt x="1211721" y="976108"/>
                </a:cubicBezTo>
                <a:cubicBezTo>
                  <a:pt x="1229486" y="1139728"/>
                  <a:pt x="1234160" y="1524000"/>
                  <a:pt x="1206111" y="1682945"/>
                </a:cubicBezTo>
                <a:cubicBezTo>
                  <a:pt x="1178062" y="1841890"/>
                  <a:pt x="1098589" y="1861524"/>
                  <a:pt x="1043426" y="1929777"/>
                </a:cubicBezTo>
                <a:cubicBezTo>
                  <a:pt x="988263" y="1998030"/>
                  <a:pt x="917205" y="2043843"/>
                  <a:pt x="875132" y="2092461"/>
                </a:cubicBezTo>
                <a:cubicBezTo>
                  <a:pt x="833059" y="2141079"/>
                  <a:pt x="809684" y="2159779"/>
                  <a:pt x="790985" y="2221487"/>
                </a:cubicBezTo>
                <a:cubicBezTo>
                  <a:pt x="772286" y="2283195"/>
                  <a:pt x="709642" y="2464579"/>
                  <a:pt x="762935" y="2462709"/>
                </a:cubicBezTo>
              </a:path>
            </a:pathLst>
          </a:custGeom>
          <a:noFill/>
          <a:ln w="57150" cap="flat" cmpd="sng" algn="ctr">
            <a:solidFill>
              <a:srgbClr val="92D050"/>
            </a:solidFill>
            <a:prstDash val="solid"/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341" name="Полилиния 19"/>
          <p:cNvSpPr>
            <a:spLocks/>
          </p:cNvSpPr>
          <p:nvPr/>
        </p:nvSpPr>
        <p:spPr bwMode="auto">
          <a:xfrm>
            <a:off x="1004888" y="3435350"/>
            <a:ext cx="1800225" cy="649288"/>
          </a:xfrm>
          <a:custGeom>
            <a:avLst/>
            <a:gdLst>
              <a:gd name="T0" fmla="*/ 0 w 2377440"/>
              <a:gd name="T1" fmla="*/ 0 h 907085"/>
              <a:gd name="T2" fmla="*/ 167770 w 2377440"/>
              <a:gd name="T3" fmla="*/ 157124 h 907085"/>
              <a:gd name="T4" fmla="*/ 301987 w 2377440"/>
              <a:gd name="T5" fmla="*/ 194534 h 907085"/>
              <a:gd name="T6" fmla="*/ 897570 w 2377440"/>
              <a:gd name="T7" fmla="*/ 194534 h 907085"/>
              <a:gd name="T8" fmla="*/ 1073729 w 2377440"/>
              <a:gd name="T9" fmla="*/ 205756 h 907085"/>
              <a:gd name="T10" fmla="*/ 1195362 w 2377440"/>
              <a:gd name="T11" fmla="*/ 303024 h 907085"/>
              <a:gd name="T12" fmla="*/ 1363132 w 2377440"/>
              <a:gd name="T13" fmla="*/ 463888 h 9070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77440"/>
              <a:gd name="T22" fmla="*/ 0 h 907085"/>
              <a:gd name="T23" fmla="*/ 2377440 w 2377440"/>
              <a:gd name="T24" fmla="*/ 907085 h 9070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77440" h="907085">
                <a:moveTo>
                  <a:pt x="0" y="0"/>
                </a:moveTo>
                <a:cubicBezTo>
                  <a:pt x="102413" y="121920"/>
                  <a:pt x="204826" y="243841"/>
                  <a:pt x="292608" y="307239"/>
                </a:cubicBezTo>
                <a:cubicBezTo>
                  <a:pt x="380390" y="370637"/>
                  <a:pt x="314554" y="368199"/>
                  <a:pt x="526695" y="380391"/>
                </a:cubicBezTo>
                <a:cubicBezTo>
                  <a:pt x="738836" y="392583"/>
                  <a:pt x="1341120" y="376734"/>
                  <a:pt x="1565453" y="380391"/>
                </a:cubicBezTo>
                <a:cubicBezTo>
                  <a:pt x="1789786" y="384048"/>
                  <a:pt x="1786129" y="366979"/>
                  <a:pt x="1872692" y="402336"/>
                </a:cubicBezTo>
                <a:cubicBezTo>
                  <a:pt x="1959255" y="437693"/>
                  <a:pt x="2000707" y="508407"/>
                  <a:pt x="2084832" y="592532"/>
                </a:cubicBezTo>
                <a:cubicBezTo>
                  <a:pt x="2168957" y="676657"/>
                  <a:pt x="2273198" y="791871"/>
                  <a:pt x="2377440" y="907085"/>
                </a:cubicBezTo>
              </a:path>
            </a:pathLst>
          </a:custGeom>
          <a:noFill/>
          <a:ln w="57150" cap="flat" cmpd="sng" algn="ctr">
            <a:solidFill>
              <a:srgbClr val="92D050"/>
            </a:solidFill>
            <a:prstDash val="solid"/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342" name="TextBox 78"/>
          <p:cNvSpPr txBox="1">
            <a:spLocks noChangeArrowheads="1"/>
          </p:cNvSpPr>
          <p:nvPr/>
        </p:nvSpPr>
        <p:spPr bwMode="auto">
          <a:xfrm>
            <a:off x="5867400" y="842963"/>
            <a:ext cx="30972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49388">
              <a:spcBef>
                <a:spcPct val="20000"/>
              </a:spcBef>
              <a:spcAft>
                <a:spcPts val="600"/>
              </a:spcAft>
              <a:buClr>
                <a:srgbClr val="465D72"/>
              </a:buClr>
              <a:buSzPct val="90000"/>
            </a:pPr>
            <a:r>
              <a:rPr lang="ru-RU" sz="1400" b="1">
                <a:solidFill>
                  <a:srgbClr val="0066A1"/>
                </a:solidFill>
                <a:latin typeface="Verdana" pitchFamily="34" charset="0"/>
              </a:rPr>
              <a:t>Основные мероприятия </a:t>
            </a:r>
            <a:br>
              <a:rPr lang="ru-RU" sz="1400" b="1">
                <a:solidFill>
                  <a:srgbClr val="0066A1"/>
                </a:solidFill>
                <a:latin typeface="Verdana" pitchFamily="34" charset="0"/>
              </a:rPr>
            </a:br>
            <a:r>
              <a:rPr lang="ru-RU" sz="1400" b="1">
                <a:solidFill>
                  <a:srgbClr val="0066A1"/>
                </a:solidFill>
                <a:latin typeface="Verdana" pitchFamily="34" charset="0"/>
              </a:rPr>
              <a:t>к 2030 году</a:t>
            </a:r>
            <a:r>
              <a:rPr lang="en-US" sz="1400" b="1">
                <a:solidFill>
                  <a:srgbClr val="0066A1"/>
                </a:solidFill>
                <a:latin typeface="Verdana" pitchFamily="34" charset="0"/>
              </a:rPr>
              <a:t>:</a:t>
            </a:r>
            <a:endParaRPr lang="ru-RU" sz="1400" b="1">
              <a:solidFill>
                <a:srgbClr val="0066A1"/>
              </a:solidFill>
              <a:latin typeface="Verdana" pitchFamily="34" charset="0"/>
            </a:endParaRPr>
          </a:p>
          <a:p>
            <a:pPr defTabSz="1449388">
              <a:spcBef>
                <a:spcPct val="20000"/>
              </a:spcBef>
              <a:buClr>
                <a:srgbClr val="465D72"/>
              </a:buClr>
              <a:buSzPct val="90000"/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1. Перенос грузового движения </a:t>
            </a:r>
            <a:b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с участка Павлово-на-Неве (искл.) – Заневский Пост – Ржевка – Орехово (искл.) на Северо-Восточный обход</a:t>
            </a:r>
          </a:p>
          <a:p>
            <a:pPr defTabSz="1449388"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2. Перенос грузового движения </a:t>
            </a:r>
            <a:b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с участка Предпортовая (искл.) – Лигово – Бронка на Юго-Западный обход</a:t>
            </a:r>
          </a:p>
          <a:p>
            <a:pPr defTabSz="1449388"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3. Перенос грузового движения с участка Волковская – Цветочная – Новый порт </a:t>
            </a:r>
            <a:b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на южное полукольцо (Рыбацкое – Купчинская – Среднерогатская – Предпортовая)</a:t>
            </a:r>
          </a:p>
          <a:p>
            <a:pPr defTabSz="1449388">
              <a:spcBef>
                <a:spcPts val="1200"/>
              </a:spcBef>
              <a:buClr>
                <a:srgbClr val="465D72"/>
              </a:buClr>
              <a:buSzPct val="90000"/>
            </a:pP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4. Перераспределение (частичное) сортировочной работы с транзитными вагонопотоками со станции Санкт-Петербург-Сортировочный-Московский </a:t>
            </a:r>
            <a:b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</a:br>
            <a:r>
              <a:rPr lang="ru-RU" sz="1000">
                <a:latin typeface="Verdana" pitchFamily="34" charset="0"/>
                <a:ea typeface="Arial" charset="0"/>
                <a:cs typeface="Verdana" pitchFamily="34" charset="0"/>
              </a:rPr>
              <a:t>на станцию Шушары и станцию Волховстрой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523</Words>
  <Application>Microsoft Office PowerPoint</Application>
  <PresentationFormat>Экран (16:9)</PresentationFormat>
  <Paragraphs>84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Тема Office</vt:lpstr>
      <vt:lpstr>Microsoft Excel 97-2003 Worksheet</vt:lpstr>
      <vt:lpstr>Железнодорожный транспорт как фундамент развития агломерации</vt:lpstr>
      <vt:lpstr>Московское центральное кольцо (МЦК)</vt:lpstr>
      <vt:lpstr>Интеграция МЦК и радиальных направлений Московской железной дороги</vt:lpstr>
      <vt:lpstr>Московские центральные диаметры (МЦД)</vt:lpstr>
      <vt:lpstr>Транспортно-пересадочные узлы МЦК и МЦД. Новодачная</vt:lpstr>
      <vt:lpstr>Транспортно-пересадочные узлы МЦК и МЦД. Нахабино</vt:lpstr>
      <vt:lpstr>Транспортно-пересадочные узлы МЦК и МЦД. Опалиха</vt:lpstr>
      <vt:lpstr>Предпосылки развития Санкт-Петербургского  железнодорожного узла к 2030 году </vt:lpstr>
      <vt:lpstr>Вынос транзитного грузового движения из центральной части Санкт-Петербургского транспортного узла</vt:lpstr>
      <vt:lpstr>Санкт-Петербургский транспортный узел  к 2030 году</vt:lpstr>
      <vt:lpstr>Транспортно-пересадочные узлы МЦК и МЦД. Окружная</vt:lpstr>
      <vt:lpstr>Белорусский (Филёвский) железнодорожный мост</vt:lpstr>
      <vt:lpstr>Парк отстоя и экипировки поездов Малиновка</vt:lpstr>
      <vt:lpstr>Режимная зона приёма и отправления ускоренных поездов Белорусского вокзала</vt:lpstr>
      <vt:lpstr>Транспортно-пересадочные узлы МЦК и МЦД. Стрешнево (быв. Лениградская)</vt:lpstr>
      <vt:lpstr>Транспортно-пересадочные узлы МЦК и МЦД. Сетунь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330</cp:revision>
  <dcterms:created xsi:type="dcterms:W3CDTF">2011-05-23T14:04:51Z</dcterms:created>
  <dcterms:modified xsi:type="dcterms:W3CDTF">2020-11-20T00:43:36Z</dcterms:modified>
</cp:coreProperties>
</file>