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60" r:id="rId2"/>
    <p:sldId id="271" r:id="rId3"/>
    <p:sldId id="272" r:id="rId4"/>
    <p:sldId id="268" r:id="rId5"/>
    <p:sldId id="274" r:id="rId6"/>
    <p:sldId id="275" r:id="rId7"/>
    <p:sldId id="276" r:id="rId8"/>
    <p:sldId id="277" r:id="rId9"/>
    <p:sldId id="279" r:id="rId10"/>
    <p:sldId id="278" r:id="rId11"/>
    <p:sldId id="273" r:id="rId12"/>
    <p:sldId id="281" r:id="rId13"/>
  </p:sldIdLst>
  <p:sldSz cx="9144000" cy="5143500" type="screen16x9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C5CE"/>
    <a:srgbClr val="78D64B"/>
    <a:srgbClr val="003356"/>
    <a:srgbClr val="E21A1A"/>
    <a:srgbClr val="B0DCF4"/>
    <a:srgbClr val="8AB0D2"/>
    <a:srgbClr val="007FB1"/>
    <a:srgbClr val="FFFFFF"/>
    <a:srgbClr val="DDDCB4"/>
    <a:srgbClr val="828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181" y="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9AD6445-C797-432C-8E81-AB7F6B9763A5}"/>
              </a:ext>
            </a:extLst>
          </p:cNvPr>
          <p:cNvSpPr/>
          <p:nvPr userDrawn="1"/>
        </p:nvSpPr>
        <p:spPr>
          <a:xfrm>
            <a:off x="-44" y="743130"/>
            <a:ext cx="8537800" cy="4391839"/>
          </a:xfrm>
          <a:prstGeom prst="rect">
            <a:avLst/>
          </a:prstGeom>
          <a:noFill/>
          <a:ln w="12700">
            <a:solidFill>
              <a:srgbClr val="BFC5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6F54D24A-F703-4990-A79C-26577CD215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2988B3-9A36-4532-A584-25C4609839B9}"/>
              </a:ext>
            </a:extLst>
          </p:cNvPr>
          <p:cNvSpPr txBox="1"/>
          <p:nvPr userDrawn="1"/>
        </p:nvSpPr>
        <p:spPr>
          <a:xfrm>
            <a:off x="5457825" y="291637"/>
            <a:ext cx="3128831" cy="294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1200"/>
              </a:spcBef>
            </a:pPr>
            <a:r>
              <a:rPr lang="ru-RU" sz="600" b="1" kern="0" dirty="0">
                <a:solidFill>
                  <a:srgbClr val="BFC5CE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 В БЕЗОПАСНОСТИ ДВИЖЕНИЯ КАК СТРАТЕГИЯ УСПЕХА И РАЗВИТИЯ ВОЗМОЖНОСТЕЙ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4AF97A-94F6-4FC2-B89C-83CA0B912D37}"/>
              </a:ext>
            </a:extLst>
          </p:cNvPr>
          <p:cNvSpPr txBox="1"/>
          <p:nvPr userDrawn="1"/>
        </p:nvSpPr>
        <p:spPr>
          <a:xfrm>
            <a:off x="3601941" y="78552"/>
            <a:ext cx="497968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="0" dirty="0">
                <a:solidFill>
                  <a:srgbClr val="E21A1A"/>
                </a:solidFill>
              </a:rPr>
              <a:t>XX </a:t>
            </a:r>
            <a:r>
              <a:rPr lang="ru-RU" sz="600" b="0" dirty="0">
                <a:solidFill>
                  <a:srgbClr val="E21A1A"/>
                </a:solidFill>
              </a:rPr>
              <a:t>ВСЕРОССИЙСКАЯ НАУЧНО-ПРАКТИЧЕСКАЯ КОНФЕРЕНЦИЯ «БЕЗОПАСНОСТЬ ДВИЖЕНИЯ ПОЕЗДОВ»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9A3644-1702-4A56-B1A7-A6D65AC6E7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495" y="4776440"/>
            <a:ext cx="596184" cy="3672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448302E-432C-42F8-BA87-50ABF9F515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502" y="90448"/>
            <a:ext cx="524631" cy="4531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15C09A8-7DFC-4D2C-8567-7A83E39DF925}"/>
              </a:ext>
            </a:extLst>
          </p:cNvPr>
          <p:cNvSpPr txBox="1"/>
          <p:nvPr userDrawn="1"/>
        </p:nvSpPr>
        <p:spPr>
          <a:xfrm>
            <a:off x="8616461" y="551431"/>
            <a:ext cx="627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7C9746F-E49D-4A71-BB4E-7E3B8BC2ECD7}"/>
              </a:ext>
            </a:extLst>
          </p:cNvPr>
          <p:cNvSpPr/>
          <p:nvPr userDrawn="1"/>
        </p:nvSpPr>
        <p:spPr>
          <a:xfrm>
            <a:off x="8420448" y="4848116"/>
            <a:ext cx="45719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C040121-AF13-497A-9C5F-A417006E0512}"/>
              </a:ext>
            </a:extLst>
          </p:cNvPr>
          <p:cNvSpPr/>
          <p:nvPr userDrawn="1"/>
        </p:nvSpPr>
        <p:spPr>
          <a:xfrm>
            <a:off x="8345676" y="4848116"/>
            <a:ext cx="36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2D24BF-F623-4D43-87A8-463910A1DF71}"/>
              </a:ext>
            </a:extLst>
          </p:cNvPr>
          <p:cNvSpPr txBox="1"/>
          <p:nvPr userDrawn="1"/>
        </p:nvSpPr>
        <p:spPr>
          <a:xfrm>
            <a:off x="8547816" y="2433250"/>
            <a:ext cx="59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i="1" dirty="0">
                <a:solidFill>
                  <a:srgbClr val="007FB1"/>
                </a:solidFill>
              </a:rPr>
              <a:t>Лого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225131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608A898D-48B4-4968-B9BC-6A66CCE9DFD7}"/>
              </a:ext>
            </a:extLst>
          </p:cNvPr>
          <p:cNvSpPr/>
          <p:nvPr userDrawn="1"/>
        </p:nvSpPr>
        <p:spPr>
          <a:xfrm>
            <a:off x="-44" y="743130"/>
            <a:ext cx="8537800" cy="4391839"/>
          </a:xfrm>
          <a:prstGeom prst="rect">
            <a:avLst/>
          </a:prstGeom>
          <a:noFill/>
          <a:ln w="12700">
            <a:solidFill>
              <a:srgbClr val="BFC5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3B422081-36F1-4A32-9D59-125093C2B8DB}"/>
              </a:ext>
            </a:extLst>
          </p:cNvPr>
          <p:cNvSpPr/>
          <p:nvPr userDrawn="1"/>
        </p:nvSpPr>
        <p:spPr>
          <a:xfrm>
            <a:off x="-44" y="1499"/>
            <a:ext cx="6409554" cy="750340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FACE75E-6DD3-486C-A7C5-FEA899F477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90841CA3-245C-4628-948F-DC37A40A95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1613" y="4929188"/>
            <a:ext cx="2301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32494028-B1BF-40E5-B812-57B88A65AC9E}" type="slidenum">
              <a:rPr lang="en-US" sz="1000" smtClean="0">
                <a:latin typeface="Verdana" charset="0"/>
                <a:cs typeface="+mn-cs"/>
              </a:rPr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latin typeface="Verdana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E0306-A4B3-404A-B24F-B722534A2EE7}"/>
              </a:ext>
            </a:extLst>
          </p:cNvPr>
          <p:cNvSpPr txBox="1"/>
          <p:nvPr userDrawn="1"/>
        </p:nvSpPr>
        <p:spPr>
          <a:xfrm>
            <a:off x="6372075" y="267830"/>
            <a:ext cx="2247921" cy="400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1200"/>
              </a:spcBef>
            </a:pPr>
            <a:r>
              <a:rPr lang="ru-RU" sz="600" b="1" kern="0" dirty="0">
                <a:solidFill>
                  <a:srgbClr val="BFC5CE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</a:t>
            </a:r>
            <a:b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БЕЗОПАСНОСТИ ДВИЖЕНИЯ КАК СТРАТЕГИЯ УСПЕХА И РАЗВИТИЯ ВОЗМОЖНОСТЕЙ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249C4D-C800-4760-ABE7-500AA9FADF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495" y="4776440"/>
            <a:ext cx="596184" cy="36724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368C2EF-09D8-4074-847E-B6BC471718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502" y="90448"/>
            <a:ext cx="524631" cy="45314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3E468E4-D923-432F-AD63-634F8DD66D26}"/>
              </a:ext>
            </a:extLst>
          </p:cNvPr>
          <p:cNvSpPr txBox="1"/>
          <p:nvPr userDrawn="1"/>
        </p:nvSpPr>
        <p:spPr>
          <a:xfrm>
            <a:off x="8616461" y="551431"/>
            <a:ext cx="627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0655696-2241-4792-A612-B18E5D868B19}"/>
              </a:ext>
            </a:extLst>
          </p:cNvPr>
          <p:cNvSpPr/>
          <p:nvPr userDrawn="1"/>
        </p:nvSpPr>
        <p:spPr>
          <a:xfrm>
            <a:off x="6278876" y="-6769"/>
            <a:ext cx="45719" cy="7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A56927D-0136-41AB-944B-05A77D0B8015}"/>
              </a:ext>
            </a:extLst>
          </p:cNvPr>
          <p:cNvSpPr/>
          <p:nvPr userDrawn="1"/>
        </p:nvSpPr>
        <p:spPr>
          <a:xfrm>
            <a:off x="6195395" y="-6769"/>
            <a:ext cx="36000" cy="7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C2097A9-B769-492E-A97E-EC0C1C86148B}"/>
              </a:ext>
            </a:extLst>
          </p:cNvPr>
          <p:cNvSpPr/>
          <p:nvPr userDrawn="1"/>
        </p:nvSpPr>
        <p:spPr>
          <a:xfrm>
            <a:off x="8420448" y="4848116"/>
            <a:ext cx="45719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F37BA169-53D5-45FD-9F33-6CBB99F21D49}"/>
              </a:ext>
            </a:extLst>
          </p:cNvPr>
          <p:cNvSpPr/>
          <p:nvPr userDrawn="1"/>
        </p:nvSpPr>
        <p:spPr>
          <a:xfrm>
            <a:off x="8345676" y="4848116"/>
            <a:ext cx="36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A70E93-75A6-432B-8D56-ECE5C0088E36}"/>
              </a:ext>
            </a:extLst>
          </p:cNvPr>
          <p:cNvSpPr txBox="1"/>
          <p:nvPr userDrawn="1"/>
        </p:nvSpPr>
        <p:spPr>
          <a:xfrm>
            <a:off x="8547816" y="2433250"/>
            <a:ext cx="59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i="1" dirty="0">
                <a:solidFill>
                  <a:srgbClr val="007FB1"/>
                </a:solidFill>
              </a:rPr>
              <a:t>Лого участника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E0AC50-4438-408B-8862-4DDC3D1936B5}"/>
              </a:ext>
            </a:extLst>
          </p:cNvPr>
          <p:cNvSpPr txBox="1"/>
          <p:nvPr userDrawn="1"/>
        </p:nvSpPr>
        <p:spPr>
          <a:xfrm>
            <a:off x="6418771" y="59501"/>
            <a:ext cx="2177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" dirty="0">
                <a:solidFill>
                  <a:srgbClr val="E21A1A"/>
                </a:solidFill>
              </a:rPr>
              <a:t>XX </a:t>
            </a:r>
            <a:r>
              <a:rPr lang="ru-RU" sz="400" dirty="0">
                <a:solidFill>
                  <a:srgbClr val="E21A1A"/>
                </a:solidFill>
              </a:rPr>
              <a:t>ВСЕРОССИЙСКАЯ НАУЧНО-ПРАКТИЧЕСКАЯ КОНФЕРЕНЦИЯ «БЕЗОПАСНОСТЬ ДВИЖЕНИЯ ПОЕЗДОВ» </a:t>
            </a:r>
          </a:p>
        </p:txBody>
      </p:sp>
    </p:spTree>
    <p:extLst>
      <p:ext uri="{BB962C8B-B14F-4D97-AF65-F5344CB8AC3E}">
        <p14:creationId xmlns:p14="http://schemas.microsoft.com/office/powerpoint/2010/main" val="53582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7835E-32FE-4FDF-B26E-624DDA65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E20323-1ADA-4BE9-8C7E-970A0DC0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25F1-8A37-4580-AC7B-4584EB8B1084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6F9367-2629-40F0-97C6-428C9B6CD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09A933-2AA5-4CDF-B959-6D61380CC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789C-C48D-4A89-94CA-82A7EE2B76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128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125F1-8A37-4580-AC7B-4584EB8B1084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1789C-C48D-4A89-94CA-82A7EE2B76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63433B2-C79D-477E-9D1B-BCC921E4A7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E21A1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FA8EF74-1C01-40CE-B6BC-E84F7DAADD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394A58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9D9F4242-65C8-41BF-85E7-5E51C15386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D4E09429-E172-4E2C-85FD-CC730173AC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FD54CA6A-DD7F-49CF-A144-47A13DF353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04D5E9A7-442B-43A3-9DA2-9B835DA059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-22225"/>
            <a:ext cx="366712" cy="377825"/>
          </a:xfrm>
          <a:prstGeom prst="rect">
            <a:avLst/>
          </a:prstGeom>
          <a:solidFill>
            <a:srgbClr val="CECCA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41ACFE15-20E6-4653-898F-544D9FFF32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3303588"/>
            <a:ext cx="366712" cy="366712"/>
          </a:xfrm>
          <a:prstGeom prst="rect">
            <a:avLst/>
          </a:prstGeom>
          <a:solidFill>
            <a:srgbClr val="78D64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47060517-5132-4F48-A473-F58A15D570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-22225"/>
            <a:ext cx="366713" cy="366713"/>
          </a:xfrm>
          <a:prstGeom prst="rect">
            <a:avLst/>
          </a:prstGeom>
          <a:solidFill>
            <a:srgbClr val="FF69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95E6D92A-00E4-418D-859E-21AF97B2691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828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A550E0F0-434F-42F9-8F32-9F6EB5910D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211388"/>
            <a:ext cx="366712" cy="366712"/>
          </a:xfrm>
          <a:prstGeom prst="rect">
            <a:avLst/>
          </a:prstGeom>
          <a:solidFill>
            <a:srgbClr val="60606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EEEEF574-3A9A-4074-B9BC-02E030A9E6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571750"/>
            <a:ext cx="366712" cy="366713"/>
          </a:xfrm>
          <a:prstGeom prst="rect">
            <a:avLst/>
          </a:prstGeom>
          <a:solidFill>
            <a:srgbClr val="82828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B4D46531-AF0F-46CC-A477-1734352E08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943225"/>
            <a:ext cx="366712" cy="366713"/>
          </a:xfrm>
          <a:prstGeom prst="rect">
            <a:avLst/>
          </a:prstGeom>
          <a:solidFill>
            <a:srgbClr val="A9A9A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BD25D1D6-3C1E-481C-B8E9-7F03DDA70F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3314700"/>
            <a:ext cx="366712" cy="366713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0D24765C-335C-4B3F-B095-B2C8A71A79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355600"/>
            <a:ext cx="366712" cy="366713"/>
          </a:xfrm>
          <a:prstGeom prst="rect">
            <a:avLst/>
          </a:prstGeom>
          <a:solidFill>
            <a:srgbClr val="85865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C7CE10E9-DAD1-4EED-98D5-E05D5F04E2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715963"/>
            <a:ext cx="366712" cy="366712"/>
          </a:xfrm>
          <a:prstGeom prst="rect">
            <a:avLst/>
          </a:prstGeom>
          <a:solidFill>
            <a:srgbClr val="DDDCB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E0BC440F-80A6-4D84-AC0B-573F027B6D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082675"/>
            <a:ext cx="366712" cy="366713"/>
          </a:xfrm>
          <a:prstGeom prst="rect">
            <a:avLst/>
          </a:prstGeom>
          <a:solidFill>
            <a:srgbClr val="EBEAD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10">
            <a:extLst>
              <a:ext uri="{FF2B5EF4-FFF2-40B4-BE49-F238E27FC236}">
                <a16:creationId xmlns:a16="http://schemas.microsoft.com/office/drawing/2014/main" id="{13D55865-46A1-4F68-B548-6D3C895836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447800"/>
            <a:ext cx="366712" cy="388938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10">
            <a:extLst>
              <a:ext uri="{FF2B5EF4-FFF2-40B4-BE49-F238E27FC236}">
                <a16:creationId xmlns:a16="http://schemas.microsoft.com/office/drawing/2014/main" id="{1299A252-707E-46A4-B96D-B9D87EA366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836738"/>
            <a:ext cx="366712" cy="366712"/>
          </a:xfrm>
          <a:prstGeom prst="rect">
            <a:avLst/>
          </a:prstGeom>
          <a:solidFill>
            <a:srgbClr val="626B45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69524F3C-568A-4DA7-979B-00B566E70E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203450"/>
            <a:ext cx="366712" cy="366713"/>
          </a:xfrm>
          <a:prstGeom prst="rect">
            <a:avLst/>
          </a:prstGeom>
          <a:solidFill>
            <a:srgbClr val="828B5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684377B6-83CD-4821-B0AA-229F426EE5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570163"/>
            <a:ext cx="366712" cy="366712"/>
          </a:xfrm>
          <a:prstGeom prst="rect">
            <a:avLst/>
          </a:prstGeom>
          <a:solidFill>
            <a:srgbClr val="B2B98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id="{1F8F7429-3E25-4F42-869C-857ADB44C2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93687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id="{A3083A54-5068-41F6-BC16-DDDE0D3C76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-22225"/>
            <a:ext cx="366713" cy="37782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id="{1B492AD3-656B-45B4-AAC8-6CC311212E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355600"/>
            <a:ext cx="366713" cy="366713"/>
          </a:xfrm>
          <a:prstGeom prst="rect">
            <a:avLst/>
          </a:prstGeom>
          <a:solidFill>
            <a:srgbClr val="00335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67461699-C121-4EA8-B33A-6CAD0A1AA7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715963"/>
            <a:ext cx="366713" cy="366712"/>
          </a:xfrm>
          <a:prstGeom prst="rect">
            <a:avLst/>
          </a:prstGeom>
          <a:solidFill>
            <a:srgbClr val="00507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Rectangle 10">
            <a:extLst>
              <a:ext uri="{FF2B5EF4-FFF2-40B4-BE49-F238E27FC236}">
                <a16:creationId xmlns:a16="http://schemas.microsoft.com/office/drawing/2014/main" id="{92D54742-B4B3-4A32-B0AB-5B863465EF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082675"/>
            <a:ext cx="366713" cy="366713"/>
          </a:xfrm>
          <a:prstGeom prst="rect">
            <a:avLst/>
          </a:prstGeom>
          <a:solidFill>
            <a:srgbClr val="007FB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Rectangle 10">
            <a:extLst>
              <a:ext uri="{FF2B5EF4-FFF2-40B4-BE49-F238E27FC236}">
                <a16:creationId xmlns:a16="http://schemas.microsoft.com/office/drawing/2014/main" id="{30055808-4A58-46AC-B783-D25541791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447800"/>
            <a:ext cx="366713" cy="388938"/>
          </a:xfrm>
          <a:prstGeom prst="rect">
            <a:avLst/>
          </a:prstGeom>
          <a:solidFill>
            <a:srgbClr val="8AB0D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Rectangle 10">
            <a:extLst>
              <a:ext uri="{FF2B5EF4-FFF2-40B4-BE49-F238E27FC236}">
                <a16:creationId xmlns:a16="http://schemas.microsoft.com/office/drawing/2014/main" id="{D1C5FDBF-0805-4442-A7E6-AEF3E0E06F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825625"/>
            <a:ext cx="366713" cy="373063"/>
          </a:xfrm>
          <a:prstGeom prst="rect">
            <a:avLst/>
          </a:prstGeom>
          <a:solidFill>
            <a:srgbClr val="00A3E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Rectangle 10">
            <a:extLst>
              <a:ext uri="{FF2B5EF4-FFF2-40B4-BE49-F238E27FC236}">
                <a16:creationId xmlns:a16="http://schemas.microsoft.com/office/drawing/2014/main" id="{D410F1C8-A606-435D-B014-3BEA34D0C6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198688"/>
            <a:ext cx="366713" cy="373062"/>
          </a:xfrm>
          <a:prstGeom prst="rect">
            <a:avLst/>
          </a:prstGeom>
          <a:solidFill>
            <a:srgbClr val="20668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Rectangle 10">
            <a:extLst>
              <a:ext uri="{FF2B5EF4-FFF2-40B4-BE49-F238E27FC236}">
                <a16:creationId xmlns:a16="http://schemas.microsoft.com/office/drawing/2014/main" id="{A16A2611-ABDF-4DDE-ADE2-3BD1DADADF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570163"/>
            <a:ext cx="366713" cy="373062"/>
          </a:xfrm>
          <a:prstGeom prst="rect">
            <a:avLst/>
          </a:prstGeom>
          <a:solidFill>
            <a:srgbClr val="2F87B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Rectangle 10">
            <a:extLst>
              <a:ext uri="{FF2B5EF4-FFF2-40B4-BE49-F238E27FC236}">
                <a16:creationId xmlns:a16="http://schemas.microsoft.com/office/drawing/2014/main" id="{60A9FE4F-37F0-47F4-BE1C-1615EC72B5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941638"/>
            <a:ext cx="366713" cy="373062"/>
          </a:xfrm>
          <a:prstGeom prst="rect">
            <a:avLst/>
          </a:prstGeom>
          <a:solidFill>
            <a:srgbClr val="61B9E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Rectangle 10">
            <a:extLst>
              <a:ext uri="{FF2B5EF4-FFF2-40B4-BE49-F238E27FC236}">
                <a16:creationId xmlns:a16="http://schemas.microsoft.com/office/drawing/2014/main" id="{2975F528-65AC-4BB2-A6C7-28B9786781A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3303588"/>
            <a:ext cx="366713" cy="373062"/>
          </a:xfrm>
          <a:prstGeom prst="rect">
            <a:avLst/>
          </a:prstGeom>
          <a:solidFill>
            <a:srgbClr val="B0DCF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Rectangle 12">
            <a:extLst>
              <a:ext uri="{FF2B5EF4-FFF2-40B4-BE49-F238E27FC236}">
                <a16:creationId xmlns:a16="http://schemas.microsoft.com/office/drawing/2014/main" id="{214B09DD-B3ED-43A0-8433-1D9B861A16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3676650"/>
            <a:ext cx="366712" cy="366713"/>
          </a:xfrm>
          <a:prstGeom prst="rect">
            <a:avLst/>
          </a:prstGeom>
          <a:solidFill>
            <a:srgbClr val="6584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2" name="Rectangle 12">
            <a:extLst>
              <a:ext uri="{FF2B5EF4-FFF2-40B4-BE49-F238E27FC236}">
                <a16:creationId xmlns:a16="http://schemas.microsoft.com/office/drawing/2014/main" id="{3AE9AA54-DC36-4BA0-BA4E-4C74FA36AF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043363"/>
            <a:ext cx="366712" cy="366712"/>
          </a:xfrm>
          <a:prstGeom prst="rect">
            <a:avLst/>
          </a:prstGeom>
          <a:solidFill>
            <a:srgbClr val="7FA35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4" name="Rectangle 12">
            <a:extLst>
              <a:ext uri="{FF2B5EF4-FFF2-40B4-BE49-F238E27FC236}">
                <a16:creationId xmlns:a16="http://schemas.microsoft.com/office/drawing/2014/main" id="{6C8DD1EE-39CB-403B-9447-58F3E8E1CD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410075"/>
            <a:ext cx="366712" cy="366713"/>
          </a:xfrm>
          <a:prstGeom prst="rect">
            <a:avLst/>
          </a:prstGeom>
          <a:solidFill>
            <a:srgbClr val="AED08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6" name="Rectangle 12">
            <a:extLst>
              <a:ext uri="{FF2B5EF4-FFF2-40B4-BE49-F238E27FC236}">
                <a16:creationId xmlns:a16="http://schemas.microsoft.com/office/drawing/2014/main" id="{73C2967B-465D-4A9E-AA8A-BA301FA386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781550"/>
            <a:ext cx="366712" cy="366713"/>
          </a:xfrm>
          <a:prstGeom prst="rect">
            <a:avLst/>
          </a:prstGeom>
          <a:solidFill>
            <a:srgbClr val="D6E8C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8" name="Rectangle 12">
            <a:extLst>
              <a:ext uri="{FF2B5EF4-FFF2-40B4-BE49-F238E27FC236}">
                <a16:creationId xmlns:a16="http://schemas.microsoft.com/office/drawing/2014/main" id="{C586A57F-209C-4761-B9CB-D0840DB5EA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334963"/>
            <a:ext cx="366713" cy="366712"/>
          </a:xfrm>
          <a:prstGeom prst="rect">
            <a:avLst/>
          </a:prstGeom>
          <a:solidFill>
            <a:srgbClr val="80503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0" name="Rectangle 12">
            <a:extLst>
              <a:ext uri="{FF2B5EF4-FFF2-40B4-BE49-F238E27FC236}">
                <a16:creationId xmlns:a16="http://schemas.microsoft.com/office/drawing/2014/main" id="{32050F47-7AC3-49F9-8FB2-5842D225C0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701675"/>
            <a:ext cx="366713" cy="366713"/>
          </a:xfrm>
          <a:prstGeom prst="rect">
            <a:avLst/>
          </a:prstGeom>
          <a:solidFill>
            <a:srgbClr val="AC6B2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2" name="Rectangle 12">
            <a:extLst>
              <a:ext uri="{FF2B5EF4-FFF2-40B4-BE49-F238E27FC236}">
                <a16:creationId xmlns:a16="http://schemas.microsoft.com/office/drawing/2014/main" id="{1D07E238-B68F-4ED3-AA27-DAA321524E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1068388"/>
            <a:ext cx="366713" cy="366712"/>
          </a:xfrm>
          <a:prstGeom prst="rect">
            <a:avLst/>
          </a:prstGeom>
          <a:solidFill>
            <a:srgbClr val="E4A06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4" name="Rectangle 12">
            <a:extLst>
              <a:ext uri="{FF2B5EF4-FFF2-40B4-BE49-F238E27FC236}">
                <a16:creationId xmlns:a16="http://schemas.microsoft.com/office/drawing/2014/main" id="{2481647F-68F9-4C42-BE57-6C9DF0FD2A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1435100"/>
            <a:ext cx="366713" cy="366713"/>
          </a:xfrm>
          <a:prstGeom prst="rect">
            <a:avLst/>
          </a:prstGeom>
          <a:solidFill>
            <a:srgbClr val="F1D0B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1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A8220C-7104-4803-AFF1-9DACD343A1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320" y="4688651"/>
            <a:ext cx="729767" cy="449537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B0D9DC7-B1C2-46B6-B118-8375A0E79C0D}"/>
              </a:ext>
            </a:extLst>
          </p:cNvPr>
          <p:cNvSpPr/>
          <p:nvPr/>
        </p:nvSpPr>
        <p:spPr>
          <a:xfrm>
            <a:off x="0" y="353718"/>
            <a:ext cx="9144000" cy="4334934"/>
          </a:xfrm>
          <a:prstGeom prst="rect">
            <a:avLst/>
          </a:prstGeom>
          <a:solidFill>
            <a:srgbClr val="BFC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 descr="Изображение выглядит как устройство&#10;&#10;Автоматически созданное описание">
            <a:extLst>
              <a:ext uri="{FF2B5EF4-FFF2-40B4-BE49-F238E27FC236}">
                <a16:creationId xmlns:a16="http://schemas.microsoft.com/office/drawing/2014/main" id="{A693FCD7-519C-49B0-8524-3B6B4FE8F4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391" y="672406"/>
            <a:ext cx="7013670" cy="3565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C0DDCD-66B1-4266-8155-E7609310551C}"/>
              </a:ext>
            </a:extLst>
          </p:cNvPr>
          <p:cNvSpPr txBox="1"/>
          <p:nvPr/>
        </p:nvSpPr>
        <p:spPr>
          <a:xfrm>
            <a:off x="3097094" y="1987547"/>
            <a:ext cx="4266869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ru-RU" b="1" kern="0" dirty="0">
                <a:solidFill>
                  <a:schemeClr val="bg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</a:t>
            </a:r>
            <a:br>
              <a:rPr lang="ru-RU" b="1" kern="0" dirty="0">
                <a:solidFill>
                  <a:schemeClr val="bg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0" dirty="0">
                <a:solidFill>
                  <a:schemeClr val="bg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БЕЗОПАСНОСТИ ДВИЖЕНИЯ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3B4D33-8879-4A51-A4D1-2086F72004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8754"/>
            <a:ext cx="1078330" cy="9313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57E739-AFDD-4345-8C12-64448E8ACACE}"/>
              </a:ext>
            </a:extLst>
          </p:cNvPr>
          <p:cNvSpPr txBox="1"/>
          <p:nvPr/>
        </p:nvSpPr>
        <p:spPr>
          <a:xfrm>
            <a:off x="4089789" y="4373496"/>
            <a:ext cx="974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44224F-7CC4-46B5-870C-77ED5EC9DA4B}"/>
              </a:ext>
            </a:extLst>
          </p:cNvPr>
          <p:cNvSpPr txBox="1"/>
          <p:nvPr/>
        </p:nvSpPr>
        <p:spPr>
          <a:xfrm>
            <a:off x="4012890" y="4286417"/>
            <a:ext cx="11135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>
                <a:solidFill>
                  <a:srgbClr val="003356"/>
                </a:solidFill>
              </a:rPr>
              <a:t>ОНЛАЙН ФОРМАТ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591DFA-7004-4883-B3F9-51F343081782}"/>
              </a:ext>
            </a:extLst>
          </p:cNvPr>
          <p:cNvSpPr txBox="1"/>
          <p:nvPr/>
        </p:nvSpPr>
        <p:spPr>
          <a:xfrm>
            <a:off x="2361063" y="70622"/>
            <a:ext cx="66502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>
                <a:solidFill>
                  <a:srgbClr val="FF0000"/>
                </a:solidFill>
              </a:rPr>
              <a:t>XX ВСЕРОССИЙСКАЯ НАУЧНО-ПРАКТИЧЕСКАЯ КОНФЕРЕНЦИЯ «БЕЗОПАСНОСТЬ ДВИЖЕНИЯ ПОЕЗДОВ»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850FEB-CE8E-4D1D-B93F-547B4A1EA350}"/>
              </a:ext>
            </a:extLst>
          </p:cNvPr>
          <p:cNvSpPr txBox="1"/>
          <p:nvPr/>
        </p:nvSpPr>
        <p:spPr>
          <a:xfrm>
            <a:off x="1833780" y="2768746"/>
            <a:ext cx="54868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000" b="1" kern="0" dirty="0">
                <a:solidFill>
                  <a:schemeClr val="bg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СТРАТЕГИЯ УСПЕХА И РАЗВИТИЯ ВОЗМОЖНОСТЕЙ </a:t>
            </a:r>
            <a:endParaRPr lang="ru-RU" sz="1000" dirty="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EBA7D1-5268-4121-B336-AD96B85BC3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866" y="1968497"/>
            <a:ext cx="820389" cy="911543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сидит, стол, компьютер, клавиатура&#10;&#10;Автоматически созданное описание">
            <a:extLst>
              <a:ext uri="{FF2B5EF4-FFF2-40B4-BE49-F238E27FC236}">
                <a16:creationId xmlns:a16="http://schemas.microsoft.com/office/drawing/2014/main" id="{74BDFA90-EC2E-4744-860E-70EACEFF33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251" y="3232906"/>
            <a:ext cx="1523809" cy="100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36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243839" y="0"/>
            <a:ext cx="5782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hangingPunct="1">
              <a:buFont typeface="Arial" pitchFamily="34" charset="0"/>
              <a:buNone/>
            </a:pPr>
            <a:r>
              <a:rPr lang="ru-RU" dirty="0">
                <a:ea typeface="Arial" pitchFamily="34" charset="0"/>
              </a:rPr>
              <a:t>Перспективы развития городских агломераций</a:t>
            </a:r>
            <a:endParaRPr kumimoji="0" lang="ru-RU" dirty="0">
              <a:ea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20760" y="2368550"/>
            <a:ext cx="472440" cy="40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Группа 42"/>
          <p:cNvGrpSpPr/>
          <p:nvPr/>
        </p:nvGrpSpPr>
        <p:grpSpPr>
          <a:xfrm>
            <a:off x="64100" y="808352"/>
            <a:ext cx="8444900" cy="4072776"/>
            <a:chOff x="117475" y="665880"/>
            <a:chExt cx="9260988" cy="4357420"/>
          </a:xfrm>
        </p:grpSpPr>
        <p:sp>
          <p:nvSpPr>
            <p:cNvPr id="8" name="Равнобедренный треугольник 7"/>
            <p:cNvSpPr/>
            <p:nvPr/>
          </p:nvSpPr>
          <p:spPr>
            <a:xfrm>
              <a:off x="7208838" y="681038"/>
              <a:ext cx="1931987" cy="2849562"/>
            </a:xfrm>
            <a:prstGeom prst="triangle">
              <a:avLst>
                <a:gd name="adj" fmla="val 100000"/>
              </a:avLst>
            </a:prstGeom>
            <a:solidFill>
              <a:srgbClr val="647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851150" y="2125886"/>
              <a:ext cx="6292850" cy="2678112"/>
            </a:xfrm>
            <a:prstGeom prst="rect">
              <a:avLst/>
            </a:prstGeom>
            <a:solidFill>
              <a:srgbClr val="647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0" name="Рисунок 98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750" y="665880"/>
              <a:ext cx="6193730" cy="3040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Нашивка 120"/>
            <p:cNvSpPr/>
            <p:nvPr/>
          </p:nvSpPr>
          <p:spPr>
            <a:xfrm>
              <a:off x="2894013" y="3679779"/>
              <a:ext cx="111125" cy="134938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51150" y="3870796"/>
              <a:ext cx="2939342" cy="1152504"/>
            </a:xfrm>
            <a:prstGeom prst="rect">
              <a:avLst/>
            </a:prstGeom>
            <a:noFill/>
          </p:spPr>
          <p:txBody>
            <a:bodyPr numCol="3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Санкт-Петербург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Москва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Воронеж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Тула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Ростов-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на-Дону</a:t>
              </a:r>
              <a:endParaRPr lang="ru-RU" sz="7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Краснодар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</a:t>
              </a:r>
              <a:r>
                <a:rPr lang="en-US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r>
                <a:rPr lang="ru-RU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Новгород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Самара-Тольятти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Саратов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Казань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Пермь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Уфа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Екатеринбург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Челябинск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Омск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Новосибирск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Красноярск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Иркутск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22962" y="3840881"/>
              <a:ext cx="3455501" cy="905539"/>
            </a:xfrm>
            <a:prstGeom prst="rect">
              <a:avLst/>
            </a:prstGeom>
            <a:noFill/>
          </p:spPr>
          <p:txBody>
            <a:bodyPr numCol="3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Ярославль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Липецк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Ставрополь - Минеральные Воды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Волгоград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Рязань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Пенза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Ульяновск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Чебоксары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Киров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Ижевск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Оренбург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Тюмень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Барнаул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Кемерово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Новокузнецк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Хабаровск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Владивосток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5" name="Прямая соединительная линия 14"/>
            <p:cNvCxnSpPr>
              <a:cxnSpLocks/>
            </p:cNvCxnSpPr>
            <p:nvPr/>
          </p:nvCxnSpPr>
          <p:spPr>
            <a:xfrm>
              <a:off x="5954713" y="3824305"/>
              <a:ext cx="3094037" cy="0"/>
            </a:xfrm>
            <a:prstGeom prst="line">
              <a:avLst/>
            </a:prstGeom>
            <a:ln>
              <a:solidFill>
                <a:srgbClr val="D8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>
              <a:cxnSpLocks/>
            </p:cNvCxnSpPr>
            <p:nvPr/>
          </p:nvCxnSpPr>
          <p:spPr>
            <a:xfrm>
              <a:off x="2928938" y="3851229"/>
              <a:ext cx="2692400" cy="0"/>
            </a:xfrm>
            <a:prstGeom prst="line">
              <a:avLst/>
            </a:prstGeom>
            <a:ln>
              <a:solidFill>
                <a:srgbClr val="D8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43"/>
            <p:cNvSpPr txBox="1">
              <a:spLocks noChangeArrowheads="1"/>
            </p:cNvSpPr>
            <p:nvPr/>
          </p:nvSpPr>
          <p:spPr bwMode="auto">
            <a:xfrm>
              <a:off x="2947988" y="3627392"/>
              <a:ext cx="2833687" cy="2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800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Текущие центры экономического роста</a:t>
              </a:r>
            </a:p>
          </p:txBody>
        </p:sp>
        <p:sp>
          <p:nvSpPr>
            <p:cNvPr id="18" name="TextBox 143"/>
            <p:cNvSpPr txBox="1">
              <a:spLocks noChangeArrowheads="1"/>
            </p:cNvSpPr>
            <p:nvPr/>
          </p:nvSpPr>
          <p:spPr bwMode="auto">
            <a:xfrm>
              <a:off x="5888038" y="3621105"/>
              <a:ext cx="3275012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800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Перспективные центры экономического роста</a:t>
              </a:r>
            </a:p>
          </p:txBody>
        </p:sp>
        <p:grpSp>
          <p:nvGrpSpPr>
            <p:cNvPr id="19" name="Группа 64"/>
            <p:cNvGrpSpPr>
              <a:grpSpLocks/>
            </p:cNvGrpSpPr>
            <p:nvPr/>
          </p:nvGrpSpPr>
          <p:grpSpPr bwMode="auto">
            <a:xfrm>
              <a:off x="117475" y="4067324"/>
              <a:ext cx="2087563" cy="350838"/>
              <a:chOff x="100792" y="3225969"/>
              <a:chExt cx="2086985" cy="350283"/>
            </a:xfrm>
          </p:grpSpPr>
          <p:sp>
            <p:nvSpPr>
              <p:cNvPr id="20" name="object 7"/>
              <p:cNvSpPr txBox="1">
                <a:spLocks noChangeArrowheads="1"/>
              </p:cNvSpPr>
              <p:nvPr/>
            </p:nvSpPr>
            <p:spPr bwMode="auto">
              <a:xfrm>
                <a:off x="489322" y="3265689"/>
                <a:ext cx="1698455" cy="270843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indent="4763" defTabSz="449263" eaLnBrk="1" hangingPunct="1">
                  <a:lnSpc>
                    <a:spcPct val="80000"/>
                  </a:lnSpc>
                </a:pPr>
                <a:r>
                  <a:rPr lang="ru-RU" altLang="ru-RU" sz="1100" b="1">
                    <a:solidFill>
                      <a:srgbClr val="20668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  <a:sym typeface="PT Sans"/>
                  </a:rPr>
                  <a:t>Создание </a:t>
                </a:r>
                <a:br>
                  <a:rPr lang="ru-RU" altLang="ru-RU" sz="1100">
                    <a:latin typeface="Verdana" pitchFamily="34" charset="0"/>
                    <a:ea typeface="Verdana" pitchFamily="34" charset="0"/>
                    <a:cs typeface="Verdana" pitchFamily="34" charset="0"/>
                    <a:sym typeface="PT Sans"/>
                  </a:rPr>
                </a:br>
                <a:r>
                  <a:rPr lang="ru-RU" altLang="ru-RU" sz="1100">
                    <a:latin typeface="Verdana" pitchFamily="34" charset="0"/>
                    <a:ea typeface="Verdana" pitchFamily="34" charset="0"/>
                    <a:cs typeface="Verdana" pitchFamily="34" charset="0"/>
                    <a:sym typeface="PT Sans"/>
                  </a:rPr>
                  <a:t>безбарьерной среды</a:t>
                </a:r>
              </a:p>
            </p:txBody>
          </p:sp>
          <p:pic>
            <p:nvPicPr>
              <p:cNvPr id="21" name="005-wheelchair.png" descr="005-wheelchair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792" y="3225969"/>
                <a:ext cx="350284" cy="350283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</p:pic>
        </p:grpSp>
        <p:grpSp>
          <p:nvGrpSpPr>
            <p:cNvPr id="22" name="Группа 67"/>
            <p:cNvGrpSpPr>
              <a:grpSpLocks/>
            </p:cNvGrpSpPr>
            <p:nvPr/>
          </p:nvGrpSpPr>
          <p:grpSpPr bwMode="auto">
            <a:xfrm>
              <a:off x="117475" y="3394224"/>
              <a:ext cx="2387600" cy="404813"/>
              <a:chOff x="100792" y="4821325"/>
              <a:chExt cx="2386191" cy="406265"/>
            </a:xfrm>
          </p:grpSpPr>
          <p:sp>
            <p:nvSpPr>
              <p:cNvPr id="23" name="object 2"/>
              <p:cNvSpPr txBox="1">
                <a:spLocks noChangeArrowheads="1"/>
              </p:cNvSpPr>
              <p:nvPr/>
            </p:nvSpPr>
            <p:spPr bwMode="auto">
              <a:xfrm>
                <a:off x="474061" y="4821325"/>
                <a:ext cx="2012922" cy="406265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indent="4763" defTabSz="449263" eaLnBrk="1" hangingPunct="1">
                  <a:lnSpc>
                    <a:spcPct val="80000"/>
                  </a:lnSpc>
                </a:pPr>
                <a:r>
                  <a:rPr lang="ru-RU" altLang="ru-RU" sz="1100" b="1">
                    <a:solidFill>
                      <a:srgbClr val="20668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  <a:sym typeface="PT Sans"/>
                  </a:rPr>
                  <a:t>Повышение </a:t>
                </a:r>
                <a:br>
                  <a:rPr lang="ru-RU" altLang="ru-RU" sz="1100" b="1">
                    <a:solidFill>
                      <a:srgbClr val="20668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  <a:sym typeface="PT Sans"/>
                  </a:rPr>
                </a:br>
                <a:r>
                  <a:rPr lang="ru-RU" altLang="ru-RU" sz="1100">
                    <a:latin typeface="Verdana" pitchFamily="34" charset="0"/>
                    <a:ea typeface="Verdana" pitchFamily="34" charset="0"/>
                    <a:cs typeface="Verdana" pitchFamily="34" charset="0"/>
                    <a:sym typeface="PT Sans"/>
                  </a:rPr>
                  <a:t>качества коммуникации </a:t>
                </a:r>
                <a:br>
                  <a:rPr lang="ru-RU" altLang="ru-RU" sz="1100">
                    <a:latin typeface="Verdana" pitchFamily="34" charset="0"/>
                    <a:ea typeface="Verdana" pitchFamily="34" charset="0"/>
                    <a:cs typeface="Verdana" pitchFamily="34" charset="0"/>
                    <a:sym typeface="PT Sans"/>
                  </a:rPr>
                </a:br>
                <a:r>
                  <a:rPr lang="ru-RU" altLang="ru-RU" sz="1100">
                    <a:latin typeface="Verdana" pitchFamily="34" charset="0"/>
                    <a:ea typeface="Verdana" pitchFamily="34" charset="0"/>
                    <a:cs typeface="Verdana" pitchFamily="34" charset="0"/>
                    <a:sym typeface="PT Sans"/>
                  </a:rPr>
                  <a:t>с клиентами</a:t>
                </a:r>
              </a:p>
            </p:txBody>
          </p:sp>
          <p:pic>
            <p:nvPicPr>
              <p:cNvPr id="24" name="008-speech-bubble.pdf" descr="008-speech-bubble.pdf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792" y="4866648"/>
                <a:ext cx="350284" cy="315619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</p:pic>
        </p:grpSp>
        <p:grpSp>
          <p:nvGrpSpPr>
            <p:cNvPr id="25" name="Группа 62"/>
            <p:cNvGrpSpPr>
              <a:grpSpLocks/>
            </p:cNvGrpSpPr>
            <p:nvPr/>
          </p:nvGrpSpPr>
          <p:grpSpPr bwMode="auto">
            <a:xfrm>
              <a:off x="117475" y="1589237"/>
              <a:ext cx="1762125" cy="319087"/>
              <a:chOff x="116756" y="2263864"/>
              <a:chExt cx="1760857" cy="318356"/>
            </a:xfrm>
          </p:grpSpPr>
          <p:sp>
            <p:nvSpPr>
              <p:cNvPr id="26" name="Расширение  маршрутной  сети"/>
              <p:cNvSpPr txBox="1">
                <a:spLocks noChangeArrowheads="1"/>
              </p:cNvSpPr>
              <p:nvPr/>
            </p:nvSpPr>
            <p:spPr bwMode="auto">
              <a:xfrm>
                <a:off x="475864" y="2287621"/>
                <a:ext cx="1401749" cy="270843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ru-RU" altLang="ru-RU" sz="1100" b="1">
                    <a:solidFill>
                      <a:srgbClr val="20668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  <a:sym typeface="PT Sans"/>
                  </a:rPr>
                  <a:t>Расширение </a:t>
                </a:r>
                <a:br>
                  <a:rPr lang="ru-RU" altLang="ru-RU" sz="1100">
                    <a:latin typeface="Verdana" pitchFamily="34" charset="0"/>
                    <a:ea typeface="Verdana" pitchFamily="34" charset="0"/>
                    <a:cs typeface="Verdana" pitchFamily="34" charset="0"/>
                    <a:sym typeface="PT Sans"/>
                  </a:rPr>
                </a:br>
                <a:r>
                  <a:rPr lang="ru-RU" altLang="ru-RU" sz="1100">
                    <a:latin typeface="Verdana" pitchFamily="34" charset="0"/>
                    <a:ea typeface="Verdana" pitchFamily="34" charset="0"/>
                    <a:cs typeface="Verdana" pitchFamily="34" charset="0"/>
                    <a:sym typeface="PT Sans"/>
                  </a:rPr>
                  <a:t>маршрутной  сети</a:t>
                </a:r>
              </a:p>
            </p:txBody>
          </p:sp>
          <p:pic>
            <p:nvPicPr>
              <p:cNvPr id="27" name="004-map.pdf" descr="004-map.pdf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756" y="2263864"/>
                <a:ext cx="318356" cy="318356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</p:pic>
        </p:grpSp>
        <p:grpSp>
          <p:nvGrpSpPr>
            <p:cNvPr id="28" name="Группа 66"/>
            <p:cNvGrpSpPr>
              <a:grpSpLocks/>
            </p:cNvGrpSpPr>
            <p:nvPr/>
          </p:nvGrpSpPr>
          <p:grpSpPr bwMode="auto">
            <a:xfrm>
              <a:off x="117475" y="2717949"/>
              <a:ext cx="2316163" cy="406400"/>
              <a:chOff x="91189" y="4324155"/>
              <a:chExt cx="2315286" cy="406265"/>
            </a:xfrm>
          </p:grpSpPr>
          <p:sp>
            <p:nvSpPr>
              <p:cNvPr id="29" name="object 5"/>
              <p:cNvSpPr txBox="1">
                <a:spLocks noChangeArrowheads="1"/>
              </p:cNvSpPr>
              <p:nvPr/>
            </p:nvSpPr>
            <p:spPr bwMode="auto">
              <a:xfrm>
                <a:off x="475627" y="4324155"/>
                <a:ext cx="1930848" cy="406265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indent="4763" defTabSz="449263" eaLnBrk="1" hangingPunct="1">
                  <a:lnSpc>
                    <a:spcPct val="80000"/>
                  </a:lnSpc>
                </a:pPr>
                <a:r>
                  <a:rPr lang="ru-RU" altLang="ru-RU" sz="1100" b="1">
                    <a:solidFill>
                      <a:srgbClr val="20668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  <a:sym typeface="PT Sans"/>
                  </a:rPr>
                  <a:t>Внедрение </a:t>
                </a:r>
                <a:br>
                  <a:rPr lang="ru-RU" altLang="ru-RU" sz="1100">
                    <a:latin typeface="Verdana" pitchFamily="34" charset="0"/>
                    <a:ea typeface="Verdana" pitchFamily="34" charset="0"/>
                    <a:cs typeface="Verdana" pitchFamily="34" charset="0"/>
                    <a:sym typeface="PT Sans"/>
                  </a:rPr>
                </a:br>
                <a:r>
                  <a:rPr lang="ru-RU" altLang="ru-RU" sz="1100">
                    <a:latin typeface="Verdana" pitchFamily="34" charset="0"/>
                    <a:ea typeface="Verdana" pitchFamily="34" charset="0"/>
                    <a:cs typeface="Verdana" pitchFamily="34" charset="0"/>
                    <a:sym typeface="PT Sans"/>
                  </a:rPr>
                  <a:t>новых клиентских и </a:t>
                </a:r>
              </a:p>
              <a:p>
                <a:pPr indent="4763" defTabSz="449263" eaLnBrk="1" hangingPunct="1">
                  <a:lnSpc>
                    <a:spcPct val="80000"/>
                  </a:lnSpc>
                </a:pPr>
                <a:r>
                  <a:rPr lang="ru-RU" altLang="ru-RU" sz="1100">
                    <a:latin typeface="Verdana" pitchFamily="34" charset="0"/>
                    <a:ea typeface="Verdana" pitchFamily="34" charset="0"/>
                    <a:cs typeface="Verdana" pitchFamily="34" charset="0"/>
                    <a:sym typeface="PT Sans"/>
                  </a:rPr>
                  <a:t>цифровых сервисов</a:t>
                </a:r>
              </a:p>
            </p:txBody>
          </p:sp>
          <p:pic>
            <p:nvPicPr>
              <p:cNvPr id="30" name="004-laptop.pdf" descr="004-laptop.pdf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189" y="4385649"/>
                <a:ext cx="369490" cy="283277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</p:pic>
        </p:grpSp>
        <p:grpSp>
          <p:nvGrpSpPr>
            <p:cNvPr id="31" name="Группа 63"/>
            <p:cNvGrpSpPr>
              <a:grpSpLocks/>
            </p:cNvGrpSpPr>
            <p:nvPr/>
          </p:nvGrpSpPr>
          <p:grpSpPr bwMode="auto">
            <a:xfrm>
              <a:off x="117475" y="2178199"/>
              <a:ext cx="1838325" cy="271463"/>
              <a:chOff x="73869" y="2768474"/>
              <a:chExt cx="1837759" cy="270843"/>
            </a:xfrm>
          </p:grpSpPr>
          <p:pic>
            <p:nvPicPr>
              <p:cNvPr id="32" name="001-train.pdf" descr="001-train.pdf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69" y="2802861"/>
                <a:ext cx="404131" cy="202068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</p:pic>
          <p:sp>
            <p:nvSpPr>
              <p:cNvPr id="33" name="object 9"/>
              <p:cNvSpPr txBox="1">
                <a:spLocks noChangeArrowheads="1"/>
              </p:cNvSpPr>
              <p:nvPr/>
            </p:nvSpPr>
            <p:spPr bwMode="auto">
              <a:xfrm>
                <a:off x="512922" y="2768474"/>
                <a:ext cx="1398706" cy="270843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indent="4763" defTabSz="449263" eaLnBrk="1" hangingPunct="1">
                  <a:lnSpc>
                    <a:spcPct val="80000"/>
                  </a:lnSpc>
                </a:pPr>
                <a:r>
                  <a:rPr lang="ru-RU" altLang="ru-RU" sz="1100" b="1">
                    <a:solidFill>
                      <a:srgbClr val="20668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  <a:sym typeface="PT Sans"/>
                  </a:rPr>
                  <a:t>Новый </a:t>
                </a:r>
                <a:br>
                  <a:rPr lang="ru-RU" altLang="ru-RU" sz="1100">
                    <a:latin typeface="Verdana" pitchFamily="34" charset="0"/>
                    <a:ea typeface="Verdana" pitchFamily="34" charset="0"/>
                    <a:cs typeface="Verdana" pitchFamily="34" charset="0"/>
                    <a:sym typeface="PT Sans"/>
                  </a:rPr>
                </a:br>
                <a:r>
                  <a:rPr lang="ru-RU" altLang="ru-RU" sz="1100">
                    <a:latin typeface="Verdana" pitchFamily="34" charset="0"/>
                    <a:ea typeface="Verdana" pitchFamily="34" charset="0"/>
                    <a:cs typeface="Verdana" pitchFamily="34" charset="0"/>
                    <a:sym typeface="PT Sans"/>
                  </a:rPr>
                  <a:t>подвижной состав</a:t>
                </a:r>
              </a:p>
            </p:txBody>
          </p:sp>
        </p:grpSp>
        <p:sp>
          <p:nvSpPr>
            <p:cNvPr id="34" name="Нашивка 120"/>
            <p:cNvSpPr/>
            <p:nvPr/>
          </p:nvSpPr>
          <p:spPr>
            <a:xfrm>
              <a:off x="5840413" y="3679045"/>
              <a:ext cx="109536" cy="134937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dirty="0">
                <a:solidFill>
                  <a:schemeClr val="bg1"/>
                </a:solidFill>
              </a:endParaRPr>
            </a:p>
          </p:txBody>
        </p:sp>
        <p:grpSp>
          <p:nvGrpSpPr>
            <p:cNvPr id="35" name="Группа 3"/>
            <p:cNvGrpSpPr>
              <a:grpSpLocks/>
            </p:cNvGrpSpPr>
            <p:nvPr/>
          </p:nvGrpSpPr>
          <p:grpSpPr bwMode="auto">
            <a:xfrm>
              <a:off x="117475" y="987574"/>
              <a:ext cx="2668588" cy="331788"/>
              <a:chOff x="106245" y="1111745"/>
              <a:chExt cx="2669313" cy="332036"/>
            </a:xfrm>
          </p:grpSpPr>
          <p:sp>
            <p:nvSpPr>
              <p:cNvPr id="36" name="cityscape_161805"/>
              <p:cNvSpPr>
                <a:spLocks noChangeAspect="1"/>
              </p:cNvSpPr>
              <p:nvPr/>
            </p:nvSpPr>
            <p:spPr bwMode="auto">
              <a:xfrm>
                <a:off x="106245" y="1111745"/>
                <a:ext cx="332600" cy="332036"/>
              </a:xfrm>
              <a:custGeom>
                <a:avLst/>
                <a:gdLst>
                  <a:gd name="T0" fmla="*/ 163988 w 579692"/>
                  <a:gd name="T1" fmla="*/ 166842 h 578710"/>
                  <a:gd name="T2" fmla="*/ 95527 w 579692"/>
                  <a:gd name="T3" fmla="*/ 166842 h 578710"/>
                  <a:gd name="T4" fmla="*/ 26834 w 579692"/>
                  <a:gd name="T5" fmla="*/ 166842 h 578710"/>
                  <a:gd name="T6" fmla="*/ 187922 w 579692"/>
                  <a:gd name="T7" fmla="*/ 181576 h 578710"/>
                  <a:gd name="T8" fmla="*/ 149225 w 579692"/>
                  <a:gd name="T9" fmla="*/ 190506 h 578710"/>
                  <a:gd name="T10" fmla="*/ 143186 w 579692"/>
                  <a:gd name="T11" fmla="*/ 166846 h 578710"/>
                  <a:gd name="T12" fmla="*/ 113422 w 579692"/>
                  <a:gd name="T13" fmla="*/ 187604 h 578710"/>
                  <a:gd name="T14" fmla="*/ 74501 w 579692"/>
                  <a:gd name="T15" fmla="*/ 184702 h 578710"/>
                  <a:gd name="T16" fmla="*/ 26834 w 579692"/>
                  <a:gd name="T17" fmla="*/ 160814 h 578710"/>
                  <a:gd name="T18" fmla="*/ 38689 w 579692"/>
                  <a:gd name="T19" fmla="*/ 187604 h 578710"/>
                  <a:gd name="T20" fmla="*/ 26834 w 579692"/>
                  <a:gd name="T21" fmla="*/ 160814 h 578710"/>
                  <a:gd name="T22" fmla="*/ 8940 w 579692"/>
                  <a:gd name="T23" fmla="*/ 142934 h 578710"/>
                  <a:gd name="T24" fmla="*/ 131301 w 579692"/>
                  <a:gd name="T25" fmla="*/ 140025 h 578710"/>
                  <a:gd name="T26" fmla="*/ 95505 w 579692"/>
                  <a:gd name="T27" fmla="*/ 131121 h 578710"/>
                  <a:gd name="T28" fmla="*/ 53676 w 579692"/>
                  <a:gd name="T29" fmla="*/ 131121 h 578710"/>
                  <a:gd name="T30" fmla="*/ 41828 w 579692"/>
                  <a:gd name="T31" fmla="*/ 131121 h 578710"/>
                  <a:gd name="T32" fmla="*/ 149217 w 579692"/>
                  <a:gd name="T33" fmla="*/ 133993 h 578710"/>
                  <a:gd name="T34" fmla="*/ 178946 w 579692"/>
                  <a:gd name="T35" fmla="*/ 127962 h 578710"/>
                  <a:gd name="T36" fmla="*/ 119237 w 579692"/>
                  <a:gd name="T37" fmla="*/ 122181 h 578710"/>
                  <a:gd name="T38" fmla="*/ 77625 w 579692"/>
                  <a:gd name="T39" fmla="*/ 119058 h 578710"/>
                  <a:gd name="T40" fmla="*/ 53676 w 579692"/>
                  <a:gd name="T41" fmla="*/ 119058 h 578710"/>
                  <a:gd name="T42" fmla="*/ 29765 w 579692"/>
                  <a:gd name="T43" fmla="*/ 125089 h 578710"/>
                  <a:gd name="T44" fmla="*/ 14972 w 579692"/>
                  <a:gd name="T45" fmla="*/ 119058 h 578710"/>
                  <a:gd name="T46" fmla="*/ 131301 w 579692"/>
                  <a:gd name="T47" fmla="*/ 110117 h 578710"/>
                  <a:gd name="T48" fmla="*/ 89473 w 579692"/>
                  <a:gd name="T49" fmla="*/ 107209 h 578710"/>
                  <a:gd name="T50" fmla="*/ 77625 w 579692"/>
                  <a:gd name="T51" fmla="*/ 107209 h 578710"/>
                  <a:gd name="T52" fmla="*/ 41828 w 579692"/>
                  <a:gd name="T53" fmla="*/ 113241 h 578710"/>
                  <a:gd name="T54" fmla="*/ 155034 w 579692"/>
                  <a:gd name="T55" fmla="*/ 110117 h 578710"/>
                  <a:gd name="T56" fmla="*/ 143179 w 579692"/>
                  <a:gd name="T57" fmla="*/ 148975 h 578710"/>
                  <a:gd name="T58" fmla="*/ 125269 w 579692"/>
                  <a:gd name="T59" fmla="*/ 98269 h 578710"/>
                  <a:gd name="T60" fmla="*/ 113421 w 579692"/>
                  <a:gd name="T61" fmla="*/ 98269 h 578710"/>
                  <a:gd name="T62" fmla="*/ 77625 w 579692"/>
                  <a:gd name="T63" fmla="*/ 101177 h 578710"/>
                  <a:gd name="T64" fmla="*/ 47644 w 579692"/>
                  <a:gd name="T65" fmla="*/ 101177 h 578710"/>
                  <a:gd name="T66" fmla="*/ 14972 w 579692"/>
                  <a:gd name="T67" fmla="*/ 89329 h 578710"/>
                  <a:gd name="T68" fmla="*/ 125269 w 579692"/>
                  <a:gd name="T69" fmla="*/ 86421 h 578710"/>
                  <a:gd name="T70" fmla="*/ 113421 w 579692"/>
                  <a:gd name="T71" fmla="*/ 86421 h 578710"/>
                  <a:gd name="T72" fmla="*/ 77625 w 579692"/>
                  <a:gd name="T73" fmla="*/ 89329 h 578710"/>
                  <a:gd name="T74" fmla="*/ 47644 w 579692"/>
                  <a:gd name="T75" fmla="*/ 89329 h 578710"/>
                  <a:gd name="T76" fmla="*/ 167116 w 579692"/>
                  <a:gd name="T77" fmla="*/ 95371 h 578710"/>
                  <a:gd name="T78" fmla="*/ 137138 w 579692"/>
                  <a:gd name="T79" fmla="*/ 80406 h 578710"/>
                  <a:gd name="T80" fmla="*/ 95505 w 579692"/>
                  <a:gd name="T81" fmla="*/ 77517 h 578710"/>
                  <a:gd name="T82" fmla="*/ 59744 w 579692"/>
                  <a:gd name="T83" fmla="*/ 71485 h 578710"/>
                  <a:gd name="T84" fmla="*/ 29765 w 579692"/>
                  <a:gd name="T85" fmla="*/ 71485 h 578710"/>
                  <a:gd name="T86" fmla="*/ 6040 w 579692"/>
                  <a:gd name="T87" fmla="*/ 71472 h 578710"/>
                  <a:gd name="T88" fmla="*/ 176065 w 579692"/>
                  <a:gd name="T89" fmla="*/ 67228 h 578710"/>
                  <a:gd name="T90" fmla="*/ 77625 w 579692"/>
                  <a:gd name="T91" fmla="*/ 65453 h 578710"/>
                  <a:gd name="T92" fmla="*/ 47644 w 579692"/>
                  <a:gd name="T93" fmla="*/ 65453 h 578710"/>
                  <a:gd name="T94" fmla="*/ 71589 w 579692"/>
                  <a:gd name="T95" fmla="*/ 148975 h 578710"/>
                  <a:gd name="T96" fmla="*/ 146087 w 579692"/>
                  <a:gd name="T97" fmla="*/ 50700 h 578710"/>
                  <a:gd name="T98" fmla="*/ 41828 w 579692"/>
                  <a:gd name="T99" fmla="*/ 53604 h 578710"/>
                  <a:gd name="T100" fmla="*/ 23938 w 579692"/>
                  <a:gd name="T101" fmla="*/ 148975 h 578710"/>
                  <a:gd name="T102" fmla="*/ 29754 w 579692"/>
                  <a:gd name="T103" fmla="*/ 41766 h 578710"/>
                  <a:gd name="T104" fmla="*/ 99330 w 579692"/>
                  <a:gd name="T105" fmla="*/ 33726 h 578710"/>
                  <a:gd name="T106" fmla="*/ 47651 w 579692"/>
                  <a:gd name="T107" fmla="*/ 11838 h 578710"/>
                  <a:gd name="T108" fmla="*/ 85012 w 579692"/>
                  <a:gd name="T109" fmla="*/ 14965 h 578710"/>
                  <a:gd name="T110" fmla="*/ 95527 w 579692"/>
                  <a:gd name="T111" fmla="*/ 40427 h 578710"/>
                  <a:gd name="T112" fmla="*/ 128190 w 579692"/>
                  <a:gd name="T113" fmla="*/ 62538 h 578710"/>
                  <a:gd name="T114" fmla="*/ 140270 w 579692"/>
                  <a:gd name="T115" fmla="*/ 62538 h 578710"/>
                  <a:gd name="T116" fmla="*/ 163984 w 579692"/>
                  <a:gd name="T117" fmla="*/ 62538 h 578710"/>
                  <a:gd name="T118" fmla="*/ 161747 w 579692"/>
                  <a:gd name="T119" fmla="*/ 75493 h 578710"/>
                  <a:gd name="T120" fmla="*/ 190830 w 579692"/>
                  <a:gd name="T121" fmla="*/ 151878 h 578710"/>
                  <a:gd name="T122" fmla="*/ 0 w 579692"/>
                  <a:gd name="T123" fmla="*/ 154782 h 578710"/>
                  <a:gd name="T124" fmla="*/ 29754 w 579692"/>
                  <a:gd name="T125" fmla="*/ 14518 h 57871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579692" h="578710">
                    <a:moveTo>
                      <a:pt x="498153" y="506823"/>
                    </a:moveTo>
                    <a:cubicBezTo>
                      <a:pt x="488640" y="506823"/>
                      <a:pt x="480486" y="514961"/>
                      <a:pt x="480486" y="524456"/>
                    </a:cubicBezTo>
                    <a:cubicBezTo>
                      <a:pt x="480486" y="529881"/>
                      <a:pt x="476409" y="533950"/>
                      <a:pt x="470973" y="533950"/>
                    </a:cubicBezTo>
                    <a:cubicBezTo>
                      <a:pt x="461460" y="533950"/>
                      <a:pt x="453306" y="542088"/>
                      <a:pt x="453306" y="551583"/>
                    </a:cubicBezTo>
                    <a:lnTo>
                      <a:pt x="552512" y="551583"/>
                    </a:lnTo>
                    <a:cubicBezTo>
                      <a:pt x="552512" y="542088"/>
                      <a:pt x="544358" y="533950"/>
                      <a:pt x="534845" y="533950"/>
                    </a:cubicBezTo>
                    <a:lnTo>
                      <a:pt x="525332" y="533950"/>
                    </a:lnTo>
                    <a:cubicBezTo>
                      <a:pt x="520576" y="533950"/>
                      <a:pt x="516499" y="529881"/>
                      <a:pt x="516499" y="524456"/>
                    </a:cubicBezTo>
                    <a:cubicBezTo>
                      <a:pt x="516499" y="514961"/>
                      <a:pt x="508345" y="506823"/>
                      <a:pt x="498153" y="506823"/>
                    </a:cubicBezTo>
                    <a:close/>
                    <a:moveTo>
                      <a:pt x="290186" y="506823"/>
                    </a:moveTo>
                    <a:cubicBezTo>
                      <a:pt x="279994" y="506823"/>
                      <a:pt x="271840" y="514961"/>
                      <a:pt x="271840" y="524456"/>
                    </a:cubicBezTo>
                    <a:cubicBezTo>
                      <a:pt x="271840" y="529881"/>
                      <a:pt x="267763" y="533950"/>
                      <a:pt x="263007" y="533950"/>
                    </a:cubicBezTo>
                    <a:cubicBezTo>
                      <a:pt x="252814" y="533950"/>
                      <a:pt x="244660" y="542088"/>
                      <a:pt x="244660" y="551583"/>
                    </a:cubicBezTo>
                    <a:lnTo>
                      <a:pt x="344546" y="551583"/>
                    </a:lnTo>
                    <a:cubicBezTo>
                      <a:pt x="344546" y="542088"/>
                      <a:pt x="336392" y="533950"/>
                      <a:pt x="326199" y="533950"/>
                    </a:cubicBezTo>
                    <a:lnTo>
                      <a:pt x="317366" y="533950"/>
                    </a:lnTo>
                    <a:cubicBezTo>
                      <a:pt x="311930" y="533950"/>
                      <a:pt x="307853" y="529881"/>
                      <a:pt x="307853" y="524456"/>
                    </a:cubicBezTo>
                    <a:cubicBezTo>
                      <a:pt x="307853" y="514961"/>
                      <a:pt x="299699" y="506823"/>
                      <a:pt x="290186" y="506823"/>
                    </a:cubicBezTo>
                    <a:close/>
                    <a:moveTo>
                      <a:pt x="81515" y="506823"/>
                    </a:moveTo>
                    <a:cubicBezTo>
                      <a:pt x="71323" y="506823"/>
                      <a:pt x="63169" y="514961"/>
                      <a:pt x="63169" y="524456"/>
                    </a:cubicBezTo>
                    <a:cubicBezTo>
                      <a:pt x="63169" y="529881"/>
                      <a:pt x="59092" y="533950"/>
                      <a:pt x="54336" y="533950"/>
                    </a:cubicBezTo>
                    <a:cubicBezTo>
                      <a:pt x="44143" y="533950"/>
                      <a:pt x="35989" y="542088"/>
                      <a:pt x="35989" y="551583"/>
                    </a:cubicBezTo>
                    <a:lnTo>
                      <a:pt x="135875" y="551583"/>
                    </a:lnTo>
                    <a:cubicBezTo>
                      <a:pt x="135875" y="542088"/>
                      <a:pt x="127721" y="533950"/>
                      <a:pt x="117528" y="533950"/>
                    </a:cubicBezTo>
                    <a:lnTo>
                      <a:pt x="108695" y="533950"/>
                    </a:lnTo>
                    <a:cubicBezTo>
                      <a:pt x="103938" y="533950"/>
                      <a:pt x="99862" y="529881"/>
                      <a:pt x="99862" y="524456"/>
                    </a:cubicBezTo>
                    <a:cubicBezTo>
                      <a:pt x="99862" y="514961"/>
                      <a:pt x="91708" y="506823"/>
                      <a:pt x="81515" y="506823"/>
                    </a:cubicBezTo>
                    <a:close/>
                    <a:moveTo>
                      <a:pt x="562023" y="488512"/>
                    </a:moveTo>
                    <a:lnTo>
                      <a:pt x="579692" y="488512"/>
                    </a:lnTo>
                    <a:lnTo>
                      <a:pt x="579692" y="506835"/>
                    </a:lnTo>
                    <a:lnTo>
                      <a:pt x="562023" y="506835"/>
                    </a:lnTo>
                    <a:lnTo>
                      <a:pt x="562023" y="488512"/>
                    </a:lnTo>
                    <a:close/>
                    <a:moveTo>
                      <a:pt x="498153" y="488512"/>
                    </a:moveTo>
                    <a:cubicBezTo>
                      <a:pt x="515140" y="488512"/>
                      <a:pt x="529409" y="500041"/>
                      <a:pt x="533486" y="515639"/>
                    </a:cubicBezTo>
                    <a:lnTo>
                      <a:pt x="534845" y="515639"/>
                    </a:lnTo>
                    <a:cubicBezTo>
                      <a:pt x="554550" y="515639"/>
                      <a:pt x="570858" y="531916"/>
                      <a:pt x="570858" y="551583"/>
                    </a:cubicBezTo>
                    <a:lnTo>
                      <a:pt x="570858" y="561077"/>
                    </a:lnTo>
                    <a:cubicBezTo>
                      <a:pt x="570858" y="565825"/>
                      <a:pt x="566781" y="569894"/>
                      <a:pt x="562025" y="569894"/>
                    </a:cubicBezTo>
                    <a:lnTo>
                      <a:pt x="552512" y="569894"/>
                    </a:lnTo>
                    <a:lnTo>
                      <a:pt x="552512" y="578710"/>
                    </a:lnTo>
                    <a:lnTo>
                      <a:pt x="534845" y="578710"/>
                    </a:lnTo>
                    <a:lnTo>
                      <a:pt x="534845" y="569894"/>
                    </a:lnTo>
                    <a:lnTo>
                      <a:pt x="470973" y="569894"/>
                    </a:lnTo>
                    <a:lnTo>
                      <a:pt x="470973" y="578710"/>
                    </a:lnTo>
                    <a:lnTo>
                      <a:pt x="453306" y="578710"/>
                    </a:lnTo>
                    <a:lnTo>
                      <a:pt x="453306" y="569894"/>
                    </a:lnTo>
                    <a:lnTo>
                      <a:pt x="443794" y="569894"/>
                    </a:lnTo>
                    <a:cubicBezTo>
                      <a:pt x="439037" y="569894"/>
                      <a:pt x="434960" y="565825"/>
                      <a:pt x="434960" y="561077"/>
                    </a:cubicBezTo>
                    <a:lnTo>
                      <a:pt x="434960" y="551583"/>
                    </a:lnTo>
                    <a:cubicBezTo>
                      <a:pt x="434960" y="534628"/>
                      <a:pt x="447191" y="520386"/>
                      <a:pt x="462819" y="516317"/>
                    </a:cubicBezTo>
                    <a:cubicBezTo>
                      <a:pt x="466896" y="500719"/>
                      <a:pt x="481166" y="488512"/>
                      <a:pt x="498153" y="488512"/>
                    </a:cubicBezTo>
                    <a:close/>
                    <a:moveTo>
                      <a:pt x="362212" y="488512"/>
                    </a:moveTo>
                    <a:lnTo>
                      <a:pt x="434960" y="488512"/>
                    </a:lnTo>
                    <a:lnTo>
                      <a:pt x="434960" y="506835"/>
                    </a:lnTo>
                    <a:lnTo>
                      <a:pt x="362212" y="506835"/>
                    </a:lnTo>
                    <a:lnTo>
                      <a:pt x="362212" y="488512"/>
                    </a:lnTo>
                    <a:close/>
                    <a:moveTo>
                      <a:pt x="290186" y="488512"/>
                    </a:moveTo>
                    <a:cubicBezTo>
                      <a:pt x="306494" y="488512"/>
                      <a:pt x="320763" y="500041"/>
                      <a:pt x="324840" y="515639"/>
                    </a:cubicBezTo>
                    <a:lnTo>
                      <a:pt x="326199" y="515639"/>
                    </a:lnTo>
                    <a:cubicBezTo>
                      <a:pt x="345904" y="515639"/>
                      <a:pt x="362212" y="531916"/>
                      <a:pt x="362212" y="551583"/>
                    </a:cubicBezTo>
                    <a:lnTo>
                      <a:pt x="362212" y="561077"/>
                    </a:lnTo>
                    <a:cubicBezTo>
                      <a:pt x="362212" y="565825"/>
                      <a:pt x="358135" y="569894"/>
                      <a:pt x="353379" y="569894"/>
                    </a:cubicBezTo>
                    <a:lnTo>
                      <a:pt x="344546" y="569894"/>
                    </a:lnTo>
                    <a:lnTo>
                      <a:pt x="344546" y="578710"/>
                    </a:lnTo>
                    <a:lnTo>
                      <a:pt x="326199" y="578710"/>
                    </a:lnTo>
                    <a:lnTo>
                      <a:pt x="326199" y="569894"/>
                    </a:lnTo>
                    <a:lnTo>
                      <a:pt x="263007" y="569894"/>
                    </a:lnTo>
                    <a:lnTo>
                      <a:pt x="263007" y="578710"/>
                    </a:lnTo>
                    <a:lnTo>
                      <a:pt x="244660" y="578710"/>
                    </a:lnTo>
                    <a:lnTo>
                      <a:pt x="244660" y="569894"/>
                    </a:lnTo>
                    <a:lnTo>
                      <a:pt x="235827" y="569894"/>
                    </a:lnTo>
                    <a:cubicBezTo>
                      <a:pt x="230391" y="569894"/>
                      <a:pt x="226314" y="565825"/>
                      <a:pt x="226314" y="561077"/>
                    </a:cubicBezTo>
                    <a:lnTo>
                      <a:pt x="226314" y="551583"/>
                    </a:lnTo>
                    <a:cubicBezTo>
                      <a:pt x="226314" y="534628"/>
                      <a:pt x="238545" y="520386"/>
                      <a:pt x="254853" y="516317"/>
                    </a:cubicBezTo>
                    <a:cubicBezTo>
                      <a:pt x="258250" y="500719"/>
                      <a:pt x="272520" y="488512"/>
                      <a:pt x="290186" y="488512"/>
                    </a:cubicBezTo>
                    <a:close/>
                    <a:moveTo>
                      <a:pt x="154221" y="488512"/>
                    </a:moveTo>
                    <a:lnTo>
                      <a:pt x="226314" y="488512"/>
                    </a:lnTo>
                    <a:lnTo>
                      <a:pt x="226314" y="506835"/>
                    </a:lnTo>
                    <a:lnTo>
                      <a:pt x="154221" y="506835"/>
                    </a:lnTo>
                    <a:lnTo>
                      <a:pt x="154221" y="488512"/>
                    </a:lnTo>
                    <a:close/>
                    <a:moveTo>
                      <a:pt x="81515" y="488512"/>
                    </a:moveTo>
                    <a:cubicBezTo>
                      <a:pt x="98503" y="488512"/>
                      <a:pt x="112772" y="500041"/>
                      <a:pt x="116849" y="515639"/>
                    </a:cubicBezTo>
                    <a:lnTo>
                      <a:pt x="117528" y="515639"/>
                    </a:lnTo>
                    <a:cubicBezTo>
                      <a:pt x="137913" y="515639"/>
                      <a:pt x="154221" y="531916"/>
                      <a:pt x="154221" y="551583"/>
                    </a:cubicBezTo>
                    <a:lnTo>
                      <a:pt x="154221" y="561077"/>
                    </a:lnTo>
                    <a:cubicBezTo>
                      <a:pt x="154221" y="565825"/>
                      <a:pt x="150144" y="569894"/>
                      <a:pt x="144708" y="569894"/>
                    </a:cubicBezTo>
                    <a:lnTo>
                      <a:pt x="135875" y="569894"/>
                    </a:lnTo>
                    <a:lnTo>
                      <a:pt x="135875" y="578710"/>
                    </a:lnTo>
                    <a:lnTo>
                      <a:pt x="117528" y="578710"/>
                    </a:lnTo>
                    <a:lnTo>
                      <a:pt x="117528" y="569894"/>
                    </a:lnTo>
                    <a:lnTo>
                      <a:pt x="54336" y="569894"/>
                    </a:lnTo>
                    <a:lnTo>
                      <a:pt x="54336" y="578710"/>
                    </a:lnTo>
                    <a:lnTo>
                      <a:pt x="35989" y="578710"/>
                    </a:lnTo>
                    <a:lnTo>
                      <a:pt x="35989" y="569894"/>
                    </a:lnTo>
                    <a:lnTo>
                      <a:pt x="27156" y="569894"/>
                    </a:lnTo>
                    <a:cubicBezTo>
                      <a:pt x="22400" y="569894"/>
                      <a:pt x="18323" y="565825"/>
                      <a:pt x="18323" y="561077"/>
                    </a:cubicBezTo>
                    <a:lnTo>
                      <a:pt x="18323" y="551583"/>
                    </a:lnTo>
                    <a:cubicBezTo>
                      <a:pt x="18323" y="534628"/>
                      <a:pt x="29874" y="520386"/>
                      <a:pt x="46182" y="516317"/>
                    </a:cubicBezTo>
                    <a:cubicBezTo>
                      <a:pt x="49579" y="500719"/>
                      <a:pt x="64528" y="488512"/>
                      <a:pt x="81515" y="488512"/>
                    </a:cubicBezTo>
                    <a:close/>
                    <a:moveTo>
                      <a:pt x="0" y="488512"/>
                    </a:moveTo>
                    <a:lnTo>
                      <a:pt x="18323" y="488512"/>
                    </a:lnTo>
                    <a:lnTo>
                      <a:pt x="18323" y="506835"/>
                    </a:lnTo>
                    <a:lnTo>
                      <a:pt x="0" y="506835"/>
                    </a:lnTo>
                    <a:lnTo>
                      <a:pt x="0" y="488512"/>
                    </a:lnTo>
                    <a:close/>
                    <a:moveTo>
                      <a:pt x="27158" y="415873"/>
                    </a:moveTo>
                    <a:lnTo>
                      <a:pt x="45481" y="415873"/>
                    </a:lnTo>
                    <a:lnTo>
                      <a:pt x="45481" y="434196"/>
                    </a:lnTo>
                    <a:lnTo>
                      <a:pt x="27158" y="434196"/>
                    </a:lnTo>
                    <a:lnTo>
                      <a:pt x="27158" y="415873"/>
                    </a:lnTo>
                    <a:close/>
                    <a:moveTo>
                      <a:pt x="525267" y="407038"/>
                    </a:moveTo>
                    <a:lnTo>
                      <a:pt x="543590" y="407038"/>
                    </a:lnTo>
                    <a:lnTo>
                      <a:pt x="543590" y="425361"/>
                    </a:lnTo>
                    <a:lnTo>
                      <a:pt x="525267" y="425361"/>
                    </a:lnTo>
                    <a:lnTo>
                      <a:pt x="525267" y="407038"/>
                    </a:lnTo>
                    <a:close/>
                    <a:moveTo>
                      <a:pt x="380535" y="407038"/>
                    </a:moveTo>
                    <a:lnTo>
                      <a:pt x="398858" y="407038"/>
                    </a:lnTo>
                    <a:lnTo>
                      <a:pt x="398858" y="425361"/>
                    </a:lnTo>
                    <a:lnTo>
                      <a:pt x="380535" y="425361"/>
                    </a:lnTo>
                    <a:lnTo>
                      <a:pt x="380535" y="407038"/>
                    </a:lnTo>
                    <a:close/>
                    <a:moveTo>
                      <a:pt x="344543" y="407038"/>
                    </a:moveTo>
                    <a:lnTo>
                      <a:pt x="362212" y="407038"/>
                    </a:lnTo>
                    <a:lnTo>
                      <a:pt x="362212" y="425361"/>
                    </a:lnTo>
                    <a:lnTo>
                      <a:pt x="344543" y="425361"/>
                    </a:lnTo>
                    <a:lnTo>
                      <a:pt x="344543" y="407038"/>
                    </a:lnTo>
                    <a:close/>
                    <a:moveTo>
                      <a:pt x="271795" y="398313"/>
                    </a:moveTo>
                    <a:lnTo>
                      <a:pt x="290118" y="398313"/>
                    </a:lnTo>
                    <a:lnTo>
                      <a:pt x="290118" y="415873"/>
                    </a:lnTo>
                    <a:lnTo>
                      <a:pt x="271795" y="415873"/>
                    </a:lnTo>
                    <a:lnTo>
                      <a:pt x="271795" y="398313"/>
                    </a:lnTo>
                    <a:close/>
                    <a:moveTo>
                      <a:pt x="235803" y="398313"/>
                    </a:moveTo>
                    <a:lnTo>
                      <a:pt x="253472" y="398313"/>
                    </a:lnTo>
                    <a:lnTo>
                      <a:pt x="253472" y="415873"/>
                    </a:lnTo>
                    <a:lnTo>
                      <a:pt x="235803" y="415873"/>
                    </a:lnTo>
                    <a:lnTo>
                      <a:pt x="235803" y="398313"/>
                    </a:lnTo>
                    <a:close/>
                    <a:moveTo>
                      <a:pt x="163055" y="398313"/>
                    </a:moveTo>
                    <a:lnTo>
                      <a:pt x="181487" y="398313"/>
                    </a:lnTo>
                    <a:lnTo>
                      <a:pt x="181487" y="415873"/>
                    </a:lnTo>
                    <a:lnTo>
                      <a:pt x="163055" y="415873"/>
                    </a:lnTo>
                    <a:lnTo>
                      <a:pt x="163055" y="398313"/>
                    </a:lnTo>
                    <a:close/>
                    <a:moveTo>
                      <a:pt x="127063" y="398313"/>
                    </a:moveTo>
                    <a:lnTo>
                      <a:pt x="144732" y="398313"/>
                    </a:lnTo>
                    <a:lnTo>
                      <a:pt x="144732" y="415873"/>
                    </a:lnTo>
                    <a:lnTo>
                      <a:pt x="127063" y="415873"/>
                    </a:lnTo>
                    <a:lnTo>
                      <a:pt x="127063" y="398313"/>
                    </a:lnTo>
                    <a:close/>
                    <a:moveTo>
                      <a:pt x="90417" y="398313"/>
                    </a:moveTo>
                    <a:lnTo>
                      <a:pt x="108740" y="398313"/>
                    </a:lnTo>
                    <a:lnTo>
                      <a:pt x="108740" y="415873"/>
                    </a:lnTo>
                    <a:lnTo>
                      <a:pt x="90417" y="415873"/>
                    </a:lnTo>
                    <a:lnTo>
                      <a:pt x="90417" y="398313"/>
                    </a:lnTo>
                    <a:close/>
                    <a:moveTo>
                      <a:pt x="453283" y="388715"/>
                    </a:moveTo>
                    <a:lnTo>
                      <a:pt x="470952" y="388715"/>
                    </a:lnTo>
                    <a:lnTo>
                      <a:pt x="470952" y="407038"/>
                    </a:lnTo>
                    <a:lnTo>
                      <a:pt x="453283" y="407038"/>
                    </a:lnTo>
                    <a:lnTo>
                      <a:pt x="453283" y="388715"/>
                    </a:lnTo>
                    <a:close/>
                    <a:moveTo>
                      <a:pt x="27158" y="379990"/>
                    </a:moveTo>
                    <a:lnTo>
                      <a:pt x="45481" y="379990"/>
                    </a:lnTo>
                    <a:lnTo>
                      <a:pt x="45481" y="398313"/>
                    </a:lnTo>
                    <a:lnTo>
                      <a:pt x="27158" y="398313"/>
                    </a:lnTo>
                    <a:lnTo>
                      <a:pt x="27158" y="379990"/>
                    </a:lnTo>
                    <a:close/>
                    <a:moveTo>
                      <a:pt x="525267" y="371155"/>
                    </a:moveTo>
                    <a:lnTo>
                      <a:pt x="543590" y="371155"/>
                    </a:lnTo>
                    <a:lnTo>
                      <a:pt x="543590" y="388715"/>
                    </a:lnTo>
                    <a:lnTo>
                      <a:pt x="525267" y="388715"/>
                    </a:lnTo>
                    <a:lnTo>
                      <a:pt x="525267" y="371155"/>
                    </a:lnTo>
                    <a:close/>
                    <a:moveTo>
                      <a:pt x="380535" y="371155"/>
                    </a:moveTo>
                    <a:lnTo>
                      <a:pt x="398858" y="371155"/>
                    </a:lnTo>
                    <a:lnTo>
                      <a:pt x="398858" y="388715"/>
                    </a:lnTo>
                    <a:lnTo>
                      <a:pt x="380535" y="388715"/>
                    </a:lnTo>
                    <a:lnTo>
                      <a:pt x="380535" y="371155"/>
                    </a:lnTo>
                    <a:close/>
                    <a:moveTo>
                      <a:pt x="344543" y="371155"/>
                    </a:moveTo>
                    <a:lnTo>
                      <a:pt x="362212" y="371155"/>
                    </a:lnTo>
                    <a:lnTo>
                      <a:pt x="362212" y="388715"/>
                    </a:lnTo>
                    <a:lnTo>
                      <a:pt x="344543" y="388715"/>
                    </a:lnTo>
                    <a:lnTo>
                      <a:pt x="344543" y="371155"/>
                    </a:lnTo>
                    <a:close/>
                    <a:moveTo>
                      <a:pt x="271795" y="361666"/>
                    </a:moveTo>
                    <a:lnTo>
                      <a:pt x="290118" y="361666"/>
                    </a:lnTo>
                    <a:lnTo>
                      <a:pt x="290118" y="379989"/>
                    </a:lnTo>
                    <a:lnTo>
                      <a:pt x="271795" y="379989"/>
                    </a:lnTo>
                    <a:lnTo>
                      <a:pt x="271795" y="361666"/>
                    </a:lnTo>
                    <a:close/>
                    <a:moveTo>
                      <a:pt x="235803" y="361666"/>
                    </a:moveTo>
                    <a:lnTo>
                      <a:pt x="253472" y="361666"/>
                    </a:lnTo>
                    <a:lnTo>
                      <a:pt x="253472" y="379989"/>
                    </a:lnTo>
                    <a:lnTo>
                      <a:pt x="235803" y="379989"/>
                    </a:lnTo>
                    <a:lnTo>
                      <a:pt x="235803" y="361666"/>
                    </a:lnTo>
                    <a:close/>
                    <a:moveTo>
                      <a:pt x="163055" y="361666"/>
                    </a:moveTo>
                    <a:lnTo>
                      <a:pt x="181487" y="361666"/>
                    </a:lnTo>
                    <a:lnTo>
                      <a:pt x="181487" y="379989"/>
                    </a:lnTo>
                    <a:lnTo>
                      <a:pt x="163055" y="379989"/>
                    </a:lnTo>
                    <a:lnTo>
                      <a:pt x="163055" y="361666"/>
                    </a:lnTo>
                    <a:close/>
                    <a:moveTo>
                      <a:pt x="127063" y="361666"/>
                    </a:moveTo>
                    <a:lnTo>
                      <a:pt x="144732" y="361666"/>
                    </a:lnTo>
                    <a:lnTo>
                      <a:pt x="144732" y="379989"/>
                    </a:lnTo>
                    <a:lnTo>
                      <a:pt x="127063" y="379989"/>
                    </a:lnTo>
                    <a:lnTo>
                      <a:pt x="127063" y="361666"/>
                    </a:lnTo>
                    <a:close/>
                    <a:moveTo>
                      <a:pt x="90417" y="361666"/>
                    </a:moveTo>
                    <a:lnTo>
                      <a:pt x="108740" y="361666"/>
                    </a:lnTo>
                    <a:lnTo>
                      <a:pt x="108740" y="379989"/>
                    </a:lnTo>
                    <a:lnTo>
                      <a:pt x="90417" y="379989"/>
                    </a:lnTo>
                    <a:lnTo>
                      <a:pt x="90417" y="361666"/>
                    </a:lnTo>
                    <a:close/>
                    <a:moveTo>
                      <a:pt x="453283" y="352832"/>
                    </a:moveTo>
                    <a:lnTo>
                      <a:pt x="470952" y="352832"/>
                    </a:lnTo>
                    <a:lnTo>
                      <a:pt x="470952" y="371155"/>
                    </a:lnTo>
                    <a:lnTo>
                      <a:pt x="453283" y="371155"/>
                    </a:lnTo>
                    <a:lnTo>
                      <a:pt x="453283" y="352832"/>
                    </a:lnTo>
                    <a:close/>
                    <a:moveTo>
                      <a:pt x="27158" y="343998"/>
                    </a:moveTo>
                    <a:lnTo>
                      <a:pt x="45481" y="343998"/>
                    </a:lnTo>
                    <a:lnTo>
                      <a:pt x="45481" y="361667"/>
                    </a:lnTo>
                    <a:lnTo>
                      <a:pt x="27158" y="361667"/>
                    </a:lnTo>
                    <a:lnTo>
                      <a:pt x="27158" y="343998"/>
                    </a:lnTo>
                    <a:close/>
                    <a:moveTo>
                      <a:pt x="525267" y="334509"/>
                    </a:moveTo>
                    <a:lnTo>
                      <a:pt x="543590" y="334509"/>
                    </a:lnTo>
                    <a:lnTo>
                      <a:pt x="543590" y="352832"/>
                    </a:lnTo>
                    <a:lnTo>
                      <a:pt x="525267" y="352832"/>
                    </a:lnTo>
                    <a:lnTo>
                      <a:pt x="525267" y="334509"/>
                    </a:lnTo>
                    <a:close/>
                    <a:moveTo>
                      <a:pt x="380535" y="334509"/>
                    </a:moveTo>
                    <a:lnTo>
                      <a:pt x="398858" y="334509"/>
                    </a:lnTo>
                    <a:lnTo>
                      <a:pt x="398858" y="352832"/>
                    </a:lnTo>
                    <a:lnTo>
                      <a:pt x="380535" y="352832"/>
                    </a:lnTo>
                    <a:lnTo>
                      <a:pt x="380535" y="334509"/>
                    </a:lnTo>
                    <a:close/>
                    <a:moveTo>
                      <a:pt x="344543" y="334509"/>
                    </a:moveTo>
                    <a:lnTo>
                      <a:pt x="362212" y="334509"/>
                    </a:lnTo>
                    <a:lnTo>
                      <a:pt x="362212" y="352832"/>
                    </a:lnTo>
                    <a:lnTo>
                      <a:pt x="344543" y="352832"/>
                    </a:lnTo>
                    <a:lnTo>
                      <a:pt x="344543" y="334509"/>
                    </a:lnTo>
                    <a:close/>
                    <a:moveTo>
                      <a:pt x="271795" y="325674"/>
                    </a:moveTo>
                    <a:lnTo>
                      <a:pt x="290118" y="325674"/>
                    </a:lnTo>
                    <a:lnTo>
                      <a:pt x="290118" y="343997"/>
                    </a:lnTo>
                    <a:lnTo>
                      <a:pt x="271795" y="343997"/>
                    </a:lnTo>
                    <a:lnTo>
                      <a:pt x="271795" y="325674"/>
                    </a:lnTo>
                    <a:close/>
                    <a:moveTo>
                      <a:pt x="235803" y="325674"/>
                    </a:moveTo>
                    <a:lnTo>
                      <a:pt x="253472" y="325674"/>
                    </a:lnTo>
                    <a:lnTo>
                      <a:pt x="253472" y="343997"/>
                    </a:lnTo>
                    <a:lnTo>
                      <a:pt x="235803" y="343997"/>
                    </a:lnTo>
                    <a:lnTo>
                      <a:pt x="235803" y="325674"/>
                    </a:lnTo>
                    <a:close/>
                    <a:moveTo>
                      <a:pt x="163055" y="325674"/>
                    </a:moveTo>
                    <a:lnTo>
                      <a:pt x="181487" y="325674"/>
                    </a:lnTo>
                    <a:lnTo>
                      <a:pt x="181487" y="343997"/>
                    </a:lnTo>
                    <a:lnTo>
                      <a:pt x="163055" y="343997"/>
                    </a:lnTo>
                    <a:lnTo>
                      <a:pt x="163055" y="325674"/>
                    </a:lnTo>
                    <a:close/>
                    <a:moveTo>
                      <a:pt x="127063" y="325674"/>
                    </a:moveTo>
                    <a:lnTo>
                      <a:pt x="144732" y="325674"/>
                    </a:lnTo>
                    <a:lnTo>
                      <a:pt x="144732" y="343997"/>
                    </a:lnTo>
                    <a:lnTo>
                      <a:pt x="127063" y="343997"/>
                    </a:lnTo>
                    <a:lnTo>
                      <a:pt x="127063" y="325674"/>
                    </a:lnTo>
                    <a:close/>
                    <a:moveTo>
                      <a:pt x="90417" y="325674"/>
                    </a:moveTo>
                    <a:lnTo>
                      <a:pt x="108740" y="325674"/>
                    </a:lnTo>
                    <a:lnTo>
                      <a:pt x="108740" y="343997"/>
                    </a:lnTo>
                    <a:lnTo>
                      <a:pt x="90417" y="343997"/>
                    </a:lnTo>
                    <a:lnTo>
                      <a:pt x="90417" y="325674"/>
                    </a:lnTo>
                    <a:close/>
                    <a:moveTo>
                      <a:pt x="453283" y="316840"/>
                    </a:moveTo>
                    <a:lnTo>
                      <a:pt x="470952" y="316840"/>
                    </a:lnTo>
                    <a:lnTo>
                      <a:pt x="470952" y="334509"/>
                    </a:lnTo>
                    <a:lnTo>
                      <a:pt x="453283" y="334509"/>
                    </a:lnTo>
                    <a:lnTo>
                      <a:pt x="453283" y="316840"/>
                    </a:lnTo>
                    <a:close/>
                    <a:moveTo>
                      <a:pt x="27158" y="307351"/>
                    </a:moveTo>
                    <a:lnTo>
                      <a:pt x="45481" y="307351"/>
                    </a:lnTo>
                    <a:lnTo>
                      <a:pt x="45481" y="325674"/>
                    </a:lnTo>
                    <a:lnTo>
                      <a:pt x="27158" y="325674"/>
                    </a:lnTo>
                    <a:lnTo>
                      <a:pt x="27158" y="307351"/>
                    </a:lnTo>
                    <a:close/>
                    <a:moveTo>
                      <a:pt x="434939" y="298532"/>
                    </a:moveTo>
                    <a:lnTo>
                      <a:pt x="434939" y="452547"/>
                    </a:lnTo>
                    <a:lnTo>
                      <a:pt x="489306" y="452547"/>
                    </a:lnTo>
                    <a:lnTo>
                      <a:pt x="489306" y="298532"/>
                    </a:lnTo>
                    <a:lnTo>
                      <a:pt x="434939" y="298532"/>
                    </a:lnTo>
                    <a:close/>
                    <a:moveTo>
                      <a:pt x="525267" y="298517"/>
                    </a:moveTo>
                    <a:lnTo>
                      <a:pt x="543590" y="298517"/>
                    </a:lnTo>
                    <a:lnTo>
                      <a:pt x="543590" y="316840"/>
                    </a:lnTo>
                    <a:lnTo>
                      <a:pt x="525267" y="316840"/>
                    </a:lnTo>
                    <a:lnTo>
                      <a:pt x="525267" y="298517"/>
                    </a:lnTo>
                    <a:close/>
                    <a:moveTo>
                      <a:pt x="380535" y="298517"/>
                    </a:moveTo>
                    <a:lnTo>
                      <a:pt x="398858" y="298517"/>
                    </a:lnTo>
                    <a:lnTo>
                      <a:pt x="398858" y="316840"/>
                    </a:lnTo>
                    <a:lnTo>
                      <a:pt x="380535" y="316840"/>
                    </a:lnTo>
                    <a:lnTo>
                      <a:pt x="380535" y="298517"/>
                    </a:lnTo>
                    <a:close/>
                    <a:moveTo>
                      <a:pt x="344543" y="298517"/>
                    </a:moveTo>
                    <a:lnTo>
                      <a:pt x="362212" y="298517"/>
                    </a:lnTo>
                    <a:lnTo>
                      <a:pt x="362212" y="316840"/>
                    </a:lnTo>
                    <a:lnTo>
                      <a:pt x="344543" y="316840"/>
                    </a:lnTo>
                    <a:lnTo>
                      <a:pt x="344543" y="298517"/>
                    </a:lnTo>
                    <a:close/>
                    <a:moveTo>
                      <a:pt x="271795" y="289682"/>
                    </a:moveTo>
                    <a:lnTo>
                      <a:pt x="290118" y="289682"/>
                    </a:lnTo>
                    <a:lnTo>
                      <a:pt x="290118" y="307351"/>
                    </a:lnTo>
                    <a:lnTo>
                      <a:pt x="271795" y="307351"/>
                    </a:lnTo>
                    <a:lnTo>
                      <a:pt x="271795" y="289682"/>
                    </a:lnTo>
                    <a:close/>
                    <a:moveTo>
                      <a:pt x="235803" y="289682"/>
                    </a:moveTo>
                    <a:lnTo>
                      <a:pt x="253472" y="289682"/>
                    </a:lnTo>
                    <a:lnTo>
                      <a:pt x="253472" y="307351"/>
                    </a:lnTo>
                    <a:lnTo>
                      <a:pt x="235803" y="307351"/>
                    </a:lnTo>
                    <a:lnTo>
                      <a:pt x="235803" y="289682"/>
                    </a:lnTo>
                    <a:close/>
                    <a:moveTo>
                      <a:pt x="163055" y="289682"/>
                    </a:moveTo>
                    <a:lnTo>
                      <a:pt x="181487" y="289682"/>
                    </a:lnTo>
                    <a:lnTo>
                      <a:pt x="181487" y="307351"/>
                    </a:lnTo>
                    <a:lnTo>
                      <a:pt x="163055" y="307351"/>
                    </a:lnTo>
                    <a:lnTo>
                      <a:pt x="163055" y="289682"/>
                    </a:lnTo>
                    <a:close/>
                    <a:moveTo>
                      <a:pt x="127063" y="289682"/>
                    </a:moveTo>
                    <a:lnTo>
                      <a:pt x="144732" y="289682"/>
                    </a:lnTo>
                    <a:lnTo>
                      <a:pt x="144732" y="307351"/>
                    </a:lnTo>
                    <a:lnTo>
                      <a:pt x="127063" y="307351"/>
                    </a:lnTo>
                    <a:lnTo>
                      <a:pt x="127063" y="289682"/>
                    </a:lnTo>
                    <a:close/>
                    <a:moveTo>
                      <a:pt x="90417" y="289682"/>
                    </a:moveTo>
                    <a:lnTo>
                      <a:pt x="108740" y="289682"/>
                    </a:lnTo>
                    <a:lnTo>
                      <a:pt x="108740" y="307351"/>
                    </a:lnTo>
                    <a:lnTo>
                      <a:pt x="90417" y="307351"/>
                    </a:lnTo>
                    <a:lnTo>
                      <a:pt x="90417" y="289682"/>
                    </a:lnTo>
                    <a:close/>
                    <a:moveTo>
                      <a:pt x="27158" y="271359"/>
                    </a:moveTo>
                    <a:lnTo>
                      <a:pt x="45481" y="271359"/>
                    </a:lnTo>
                    <a:lnTo>
                      <a:pt x="45481" y="289682"/>
                    </a:lnTo>
                    <a:lnTo>
                      <a:pt x="27158" y="289682"/>
                    </a:lnTo>
                    <a:lnTo>
                      <a:pt x="27158" y="271359"/>
                    </a:lnTo>
                    <a:close/>
                    <a:moveTo>
                      <a:pt x="525267" y="262524"/>
                    </a:moveTo>
                    <a:lnTo>
                      <a:pt x="543590" y="262524"/>
                    </a:lnTo>
                    <a:lnTo>
                      <a:pt x="543590" y="280193"/>
                    </a:lnTo>
                    <a:lnTo>
                      <a:pt x="525267" y="280193"/>
                    </a:lnTo>
                    <a:lnTo>
                      <a:pt x="525267" y="262524"/>
                    </a:lnTo>
                    <a:close/>
                    <a:moveTo>
                      <a:pt x="380535" y="262524"/>
                    </a:moveTo>
                    <a:lnTo>
                      <a:pt x="398858" y="262524"/>
                    </a:lnTo>
                    <a:lnTo>
                      <a:pt x="398858" y="280193"/>
                    </a:lnTo>
                    <a:lnTo>
                      <a:pt x="380535" y="280193"/>
                    </a:lnTo>
                    <a:lnTo>
                      <a:pt x="380535" y="262524"/>
                    </a:lnTo>
                    <a:close/>
                    <a:moveTo>
                      <a:pt x="344543" y="262524"/>
                    </a:moveTo>
                    <a:lnTo>
                      <a:pt x="362212" y="262524"/>
                    </a:lnTo>
                    <a:lnTo>
                      <a:pt x="362212" y="280193"/>
                    </a:lnTo>
                    <a:lnTo>
                      <a:pt x="344543" y="280193"/>
                    </a:lnTo>
                    <a:lnTo>
                      <a:pt x="344543" y="262524"/>
                    </a:lnTo>
                    <a:close/>
                    <a:moveTo>
                      <a:pt x="271795" y="253036"/>
                    </a:moveTo>
                    <a:lnTo>
                      <a:pt x="290118" y="253036"/>
                    </a:lnTo>
                    <a:lnTo>
                      <a:pt x="290118" y="271359"/>
                    </a:lnTo>
                    <a:lnTo>
                      <a:pt x="271795" y="271359"/>
                    </a:lnTo>
                    <a:lnTo>
                      <a:pt x="271795" y="253036"/>
                    </a:lnTo>
                    <a:close/>
                    <a:moveTo>
                      <a:pt x="235803" y="253036"/>
                    </a:moveTo>
                    <a:lnTo>
                      <a:pt x="253472" y="253036"/>
                    </a:lnTo>
                    <a:lnTo>
                      <a:pt x="253472" y="271359"/>
                    </a:lnTo>
                    <a:lnTo>
                      <a:pt x="235803" y="271359"/>
                    </a:lnTo>
                    <a:lnTo>
                      <a:pt x="235803" y="253036"/>
                    </a:lnTo>
                    <a:close/>
                    <a:moveTo>
                      <a:pt x="163055" y="253036"/>
                    </a:moveTo>
                    <a:lnTo>
                      <a:pt x="181487" y="253036"/>
                    </a:lnTo>
                    <a:lnTo>
                      <a:pt x="181487" y="271359"/>
                    </a:lnTo>
                    <a:lnTo>
                      <a:pt x="163055" y="271359"/>
                    </a:lnTo>
                    <a:lnTo>
                      <a:pt x="163055" y="253036"/>
                    </a:lnTo>
                    <a:close/>
                    <a:moveTo>
                      <a:pt x="127063" y="253036"/>
                    </a:moveTo>
                    <a:lnTo>
                      <a:pt x="144732" y="253036"/>
                    </a:lnTo>
                    <a:lnTo>
                      <a:pt x="144732" y="271359"/>
                    </a:lnTo>
                    <a:lnTo>
                      <a:pt x="127063" y="271359"/>
                    </a:lnTo>
                    <a:lnTo>
                      <a:pt x="127063" y="253036"/>
                    </a:lnTo>
                    <a:close/>
                    <a:moveTo>
                      <a:pt x="90417" y="253036"/>
                    </a:moveTo>
                    <a:lnTo>
                      <a:pt x="108740" y="253036"/>
                    </a:lnTo>
                    <a:lnTo>
                      <a:pt x="108740" y="271359"/>
                    </a:lnTo>
                    <a:lnTo>
                      <a:pt x="90417" y="271359"/>
                    </a:lnTo>
                    <a:lnTo>
                      <a:pt x="90417" y="253036"/>
                    </a:lnTo>
                    <a:close/>
                    <a:moveTo>
                      <a:pt x="507655" y="244254"/>
                    </a:moveTo>
                    <a:lnTo>
                      <a:pt x="507655" y="289712"/>
                    </a:lnTo>
                    <a:lnTo>
                      <a:pt x="507655" y="452547"/>
                    </a:lnTo>
                    <a:lnTo>
                      <a:pt x="562023" y="452547"/>
                    </a:lnTo>
                    <a:lnTo>
                      <a:pt x="562023" y="244254"/>
                    </a:lnTo>
                    <a:lnTo>
                      <a:pt x="507655" y="244254"/>
                    </a:lnTo>
                    <a:close/>
                    <a:moveTo>
                      <a:pt x="326204" y="244254"/>
                    </a:moveTo>
                    <a:lnTo>
                      <a:pt x="326204" y="452547"/>
                    </a:lnTo>
                    <a:lnTo>
                      <a:pt x="416590" y="452547"/>
                    </a:lnTo>
                    <a:lnTo>
                      <a:pt x="416590" y="289712"/>
                    </a:lnTo>
                    <a:lnTo>
                      <a:pt x="416590" y="244254"/>
                    </a:lnTo>
                    <a:lnTo>
                      <a:pt x="326204" y="244254"/>
                    </a:lnTo>
                    <a:close/>
                    <a:moveTo>
                      <a:pt x="27158" y="235476"/>
                    </a:moveTo>
                    <a:lnTo>
                      <a:pt x="45481" y="235476"/>
                    </a:lnTo>
                    <a:lnTo>
                      <a:pt x="45481" y="253036"/>
                    </a:lnTo>
                    <a:lnTo>
                      <a:pt x="27158" y="253036"/>
                    </a:lnTo>
                    <a:lnTo>
                      <a:pt x="27158" y="235476"/>
                    </a:lnTo>
                    <a:close/>
                    <a:moveTo>
                      <a:pt x="271795" y="217153"/>
                    </a:moveTo>
                    <a:lnTo>
                      <a:pt x="290118" y="217153"/>
                    </a:lnTo>
                    <a:lnTo>
                      <a:pt x="290118" y="235476"/>
                    </a:lnTo>
                    <a:lnTo>
                      <a:pt x="271795" y="235476"/>
                    </a:lnTo>
                    <a:lnTo>
                      <a:pt x="271795" y="217153"/>
                    </a:lnTo>
                    <a:close/>
                    <a:moveTo>
                      <a:pt x="235803" y="217153"/>
                    </a:moveTo>
                    <a:lnTo>
                      <a:pt x="253472" y="217153"/>
                    </a:lnTo>
                    <a:lnTo>
                      <a:pt x="253472" y="235476"/>
                    </a:lnTo>
                    <a:lnTo>
                      <a:pt x="235803" y="235476"/>
                    </a:lnTo>
                    <a:lnTo>
                      <a:pt x="235803" y="217153"/>
                    </a:lnTo>
                    <a:close/>
                    <a:moveTo>
                      <a:pt x="163055" y="217153"/>
                    </a:moveTo>
                    <a:lnTo>
                      <a:pt x="181487" y="217153"/>
                    </a:lnTo>
                    <a:lnTo>
                      <a:pt x="181487" y="235476"/>
                    </a:lnTo>
                    <a:lnTo>
                      <a:pt x="163055" y="235476"/>
                    </a:lnTo>
                    <a:lnTo>
                      <a:pt x="163055" y="217153"/>
                    </a:lnTo>
                    <a:close/>
                    <a:moveTo>
                      <a:pt x="127063" y="217153"/>
                    </a:moveTo>
                    <a:lnTo>
                      <a:pt x="144732" y="217153"/>
                    </a:lnTo>
                    <a:lnTo>
                      <a:pt x="144732" y="235476"/>
                    </a:lnTo>
                    <a:lnTo>
                      <a:pt x="127063" y="235476"/>
                    </a:lnTo>
                    <a:lnTo>
                      <a:pt x="127063" y="217153"/>
                    </a:lnTo>
                    <a:close/>
                    <a:moveTo>
                      <a:pt x="90417" y="217153"/>
                    </a:moveTo>
                    <a:lnTo>
                      <a:pt x="108740" y="217153"/>
                    </a:lnTo>
                    <a:lnTo>
                      <a:pt x="108740" y="235476"/>
                    </a:lnTo>
                    <a:lnTo>
                      <a:pt x="90417" y="235476"/>
                    </a:lnTo>
                    <a:lnTo>
                      <a:pt x="90417" y="217153"/>
                    </a:lnTo>
                    <a:close/>
                    <a:moveTo>
                      <a:pt x="18349" y="217114"/>
                    </a:moveTo>
                    <a:lnTo>
                      <a:pt x="18349" y="452547"/>
                    </a:lnTo>
                    <a:lnTo>
                      <a:pt x="54367" y="452547"/>
                    </a:lnTo>
                    <a:lnTo>
                      <a:pt x="54367" y="217114"/>
                    </a:lnTo>
                    <a:lnTo>
                      <a:pt x="18349" y="217114"/>
                    </a:lnTo>
                    <a:close/>
                    <a:moveTo>
                      <a:pt x="362223" y="208294"/>
                    </a:moveTo>
                    <a:lnTo>
                      <a:pt x="362223" y="225934"/>
                    </a:lnTo>
                    <a:lnTo>
                      <a:pt x="380572" y="225934"/>
                    </a:lnTo>
                    <a:lnTo>
                      <a:pt x="380572" y="208294"/>
                    </a:lnTo>
                    <a:lnTo>
                      <a:pt x="362223" y="208294"/>
                    </a:lnTo>
                    <a:close/>
                    <a:moveTo>
                      <a:pt x="534839" y="204223"/>
                    </a:moveTo>
                    <a:lnTo>
                      <a:pt x="517170" y="225934"/>
                    </a:lnTo>
                    <a:lnTo>
                      <a:pt x="551829" y="225934"/>
                    </a:lnTo>
                    <a:lnTo>
                      <a:pt x="534839" y="204223"/>
                    </a:lnTo>
                    <a:close/>
                    <a:moveTo>
                      <a:pt x="271795" y="181160"/>
                    </a:moveTo>
                    <a:lnTo>
                      <a:pt x="290118" y="181160"/>
                    </a:lnTo>
                    <a:lnTo>
                      <a:pt x="290118" y="198829"/>
                    </a:lnTo>
                    <a:lnTo>
                      <a:pt x="271795" y="198829"/>
                    </a:lnTo>
                    <a:lnTo>
                      <a:pt x="271795" y="181160"/>
                    </a:lnTo>
                    <a:close/>
                    <a:moveTo>
                      <a:pt x="235803" y="181160"/>
                    </a:moveTo>
                    <a:lnTo>
                      <a:pt x="253472" y="181160"/>
                    </a:lnTo>
                    <a:lnTo>
                      <a:pt x="253472" y="198829"/>
                    </a:lnTo>
                    <a:lnTo>
                      <a:pt x="235803" y="198829"/>
                    </a:lnTo>
                    <a:lnTo>
                      <a:pt x="235803" y="181160"/>
                    </a:lnTo>
                    <a:close/>
                    <a:moveTo>
                      <a:pt x="163055" y="181160"/>
                    </a:moveTo>
                    <a:lnTo>
                      <a:pt x="181487" y="181160"/>
                    </a:lnTo>
                    <a:lnTo>
                      <a:pt x="181487" y="198829"/>
                    </a:lnTo>
                    <a:lnTo>
                      <a:pt x="163055" y="198829"/>
                    </a:lnTo>
                    <a:lnTo>
                      <a:pt x="163055" y="181160"/>
                    </a:lnTo>
                    <a:close/>
                    <a:moveTo>
                      <a:pt x="127063" y="181160"/>
                    </a:moveTo>
                    <a:lnTo>
                      <a:pt x="144732" y="181160"/>
                    </a:lnTo>
                    <a:lnTo>
                      <a:pt x="144732" y="198829"/>
                    </a:lnTo>
                    <a:lnTo>
                      <a:pt x="127063" y="198829"/>
                    </a:lnTo>
                    <a:lnTo>
                      <a:pt x="127063" y="181160"/>
                    </a:lnTo>
                    <a:close/>
                    <a:moveTo>
                      <a:pt x="90417" y="181160"/>
                    </a:moveTo>
                    <a:lnTo>
                      <a:pt x="108740" y="181160"/>
                    </a:lnTo>
                    <a:lnTo>
                      <a:pt x="108740" y="198829"/>
                    </a:lnTo>
                    <a:lnTo>
                      <a:pt x="90417" y="198829"/>
                    </a:lnTo>
                    <a:lnTo>
                      <a:pt x="90417" y="181160"/>
                    </a:lnTo>
                    <a:close/>
                    <a:moveTo>
                      <a:pt x="217470" y="162836"/>
                    </a:moveTo>
                    <a:lnTo>
                      <a:pt x="217470" y="452547"/>
                    </a:lnTo>
                    <a:lnTo>
                      <a:pt x="307855" y="452547"/>
                    </a:lnTo>
                    <a:lnTo>
                      <a:pt x="307855" y="235433"/>
                    </a:lnTo>
                    <a:lnTo>
                      <a:pt x="307855" y="162836"/>
                    </a:lnTo>
                    <a:lnTo>
                      <a:pt x="217470" y="162836"/>
                    </a:lnTo>
                    <a:close/>
                    <a:moveTo>
                      <a:pt x="443774" y="154015"/>
                    </a:moveTo>
                    <a:lnTo>
                      <a:pt x="443774" y="181155"/>
                    </a:lnTo>
                    <a:lnTo>
                      <a:pt x="480472" y="181155"/>
                    </a:lnTo>
                    <a:lnTo>
                      <a:pt x="480472" y="154015"/>
                    </a:lnTo>
                    <a:lnTo>
                      <a:pt x="443774" y="154015"/>
                    </a:lnTo>
                    <a:close/>
                    <a:moveTo>
                      <a:pt x="163055" y="144514"/>
                    </a:moveTo>
                    <a:lnTo>
                      <a:pt x="181487" y="144514"/>
                    </a:lnTo>
                    <a:lnTo>
                      <a:pt x="181487" y="162837"/>
                    </a:lnTo>
                    <a:lnTo>
                      <a:pt x="163055" y="162837"/>
                    </a:lnTo>
                    <a:lnTo>
                      <a:pt x="163055" y="144514"/>
                    </a:lnTo>
                    <a:close/>
                    <a:moveTo>
                      <a:pt x="127063" y="144514"/>
                    </a:moveTo>
                    <a:lnTo>
                      <a:pt x="144732" y="144514"/>
                    </a:lnTo>
                    <a:lnTo>
                      <a:pt x="144732" y="162837"/>
                    </a:lnTo>
                    <a:lnTo>
                      <a:pt x="127063" y="162837"/>
                    </a:lnTo>
                    <a:lnTo>
                      <a:pt x="127063" y="144514"/>
                    </a:lnTo>
                    <a:close/>
                    <a:moveTo>
                      <a:pt x="90417" y="144514"/>
                    </a:moveTo>
                    <a:lnTo>
                      <a:pt x="108740" y="144514"/>
                    </a:lnTo>
                    <a:lnTo>
                      <a:pt x="108740" y="162837"/>
                    </a:lnTo>
                    <a:lnTo>
                      <a:pt x="90417" y="162837"/>
                    </a:lnTo>
                    <a:lnTo>
                      <a:pt x="90417" y="144514"/>
                    </a:lnTo>
                    <a:close/>
                    <a:moveTo>
                      <a:pt x="72716" y="126876"/>
                    </a:moveTo>
                    <a:lnTo>
                      <a:pt x="72716" y="208294"/>
                    </a:lnTo>
                    <a:lnTo>
                      <a:pt x="72716" y="452547"/>
                    </a:lnTo>
                    <a:lnTo>
                      <a:pt x="127084" y="452547"/>
                    </a:lnTo>
                    <a:lnTo>
                      <a:pt x="127084" y="434228"/>
                    </a:lnTo>
                    <a:lnTo>
                      <a:pt x="144753" y="434228"/>
                    </a:lnTo>
                    <a:lnTo>
                      <a:pt x="144753" y="452547"/>
                    </a:lnTo>
                    <a:lnTo>
                      <a:pt x="199121" y="452547"/>
                    </a:lnTo>
                    <a:lnTo>
                      <a:pt x="199121" y="154015"/>
                    </a:lnTo>
                    <a:lnTo>
                      <a:pt x="199121" y="126876"/>
                    </a:lnTo>
                    <a:lnTo>
                      <a:pt x="181451" y="126876"/>
                    </a:lnTo>
                    <a:lnTo>
                      <a:pt x="90385" y="126876"/>
                    </a:lnTo>
                    <a:lnTo>
                      <a:pt x="72716" y="126876"/>
                    </a:lnTo>
                    <a:close/>
                    <a:moveTo>
                      <a:pt x="117574" y="72639"/>
                    </a:moveTo>
                    <a:lnTo>
                      <a:pt x="154221" y="72639"/>
                    </a:lnTo>
                    <a:lnTo>
                      <a:pt x="154221" y="90199"/>
                    </a:lnTo>
                    <a:lnTo>
                      <a:pt x="117574" y="90199"/>
                    </a:lnTo>
                    <a:lnTo>
                      <a:pt x="117574" y="72639"/>
                    </a:lnTo>
                    <a:close/>
                    <a:moveTo>
                      <a:pt x="265721" y="65813"/>
                    </a:moveTo>
                    <a:cubicBezTo>
                      <a:pt x="260284" y="75990"/>
                      <a:pt x="262323" y="88203"/>
                      <a:pt x="270478" y="97023"/>
                    </a:cubicBezTo>
                    <a:cubicBezTo>
                      <a:pt x="279313" y="105165"/>
                      <a:pt x="291545" y="107200"/>
                      <a:pt x="301739" y="102451"/>
                    </a:cubicBezTo>
                    <a:lnTo>
                      <a:pt x="265721" y="65813"/>
                    </a:lnTo>
                    <a:close/>
                    <a:moveTo>
                      <a:pt x="107375" y="54279"/>
                    </a:moveTo>
                    <a:lnTo>
                      <a:pt x="100579" y="108557"/>
                    </a:lnTo>
                    <a:lnTo>
                      <a:pt x="171257" y="108557"/>
                    </a:lnTo>
                    <a:lnTo>
                      <a:pt x="164462" y="54279"/>
                    </a:lnTo>
                    <a:lnTo>
                      <a:pt x="107375" y="54279"/>
                    </a:lnTo>
                    <a:close/>
                    <a:moveTo>
                      <a:pt x="127084" y="0"/>
                    </a:moveTo>
                    <a:lnTo>
                      <a:pt x="144753" y="0"/>
                    </a:lnTo>
                    <a:lnTo>
                      <a:pt x="144753" y="35960"/>
                    </a:lnTo>
                    <a:lnTo>
                      <a:pt x="171937" y="35960"/>
                    </a:lnTo>
                    <a:cubicBezTo>
                      <a:pt x="176694" y="35960"/>
                      <a:pt x="180772" y="39352"/>
                      <a:pt x="181451" y="44101"/>
                    </a:cubicBezTo>
                    <a:lnTo>
                      <a:pt x="188927" y="108557"/>
                    </a:lnTo>
                    <a:lnTo>
                      <a:pt x="208635" y="108557"/>
                    </a:lnTo>
                    <a:cubicBezTo>
                      <a:pt x="213392" y="108557"/>
                      <a:pt x="217470" y="112628"/>
                      <a:pt x="217470" y="117377"/>
                    </a:cubicBezTo>
                    <a:lnTo>
                      <a:pt x="217470" y="144517"/>
                    </a:lnTo>
                    <a:lnTo>
                      <a:pt x="253488" y="144517"/>
                    </a:lnTo>
                    <a:lnTo>
                      <a:pt x="253488" y="104486"/>
                    </a:lnTo>
                    <a:cubicBezTo>
                      <a:pt x="240576" y="86846"/>
                      <a:pt x="241935" y="61742"/>
                      <a:pt x="258245" y="45458"/>
                    </a:cubicBezTo>
                    <a:cubicBezTo>
                      <a:pt x="261643" y="42066"/>
                      <a:pt x="267080" y="42066"/>
                      <a:pt x="270478" y="45458"/>
                    </a:cubicBezTo>
                    <a:lnTo>
                      <a:pt x="291545" y="66491"/>
                    </a:lnTo>
                    <a:lnTo>
                      <a:pt x="310574" y="48172"/>
                    </a:lnTo>
                    <a:lnTo>
                      <a:pt x="323486" y="60385"/>
                    </a:lnTo>
                    <a:lnTo>
                      <a:pt x="304457" y="79382"/>
                    </a:lnTo>
                    <a:lnTo>
                      <a:pt x="322127" y="97023"/>
                    </a:lnTo>
                    <a:cubicBezTo>
                      <a:pt x="323486" y="98380"/>
                      <a:pt x="324845" y="101094"/>
                      <a:pt x="324845" y="103129"/>
                    </a:cubicBezTo>
                    <a:cubicBezTo>
                      <a:pt x="324845" y="105843"/>
                      <a:pt x="323486" y="107879"/>
                      <a:pt x="322127" y="109914"/>
                    </a:cubicBezTo>
                    <a:cubicBezTo>
                      <a:pt x="313292" y="118734"/>
                      <a:pt x="301739" y="122805"/>
                      <a:pt x="290186" y="122805"/>
                    </a:cubicBezTo>
                    <a:cubicBezTo>
                      <a:pt x="284070" y="122805"/>
                      <a:pt x="277274" y="121448"/>
                      <a:pt x="271837" y="118734"/>
                    </a:cubicBezTo>
                    <a:lnTo>
                      <a:pt x="271837" y="144517"/>
                    </a:lnTo>
                    <a:lnTo>
                      <a:pt x="317370" y="144517"/>
                    </a:lnTo>
                    <a:cubicBezTo>
                      <a:pt x="322127" y="144517"/>
                      <a:pt x="326204" y="148588"/>
                      <a:pt x="326204" y="154015"/>
                    </a:cubicBezTo>
                    <a:lnTo>
                      <a:pt x="326204" y="225934"/>
                    </a:lnTo>
                    <a:lnTo>
                      <a:pt x="344553" y="225934"/>
                    </a:lnTo>
                    <a:lnTo>
                      <a:pt x="344553" y="198795"/>
                    </a:lnTo>
                    <a:cubicBezTo>
                      <a:pt x="344553" y="194046"/>
                      <a:pt x="348631" y="189975"/>
                      <a:pt x="353388" y="189975"/>
                    </a:cubicBezTo>
                    <a:lnTo>
                      <a:pt x="389406" y="189975"/>
                    </a:lnTo>
                    <a:cubicBezTo>
                      <a:pt x="394843" y="189975"/>
                      <a:pt x="398921" y="194046"/>
                      <a:pt x="398921" y="198795"/>
                    </a:cubicBezTo>
                    <a:lnTo>
                      <a:pt x="398921" y="225934"/>
                    </a:lnTo>
                    <a:lnTo>
                      <a:pt x="426104" y="225934"/>
                    </a:lnTo>
                    <a:cubicBezTo>
                      <a:pt x="430862" y="225934"/>
                      <a:pt x="434939" y="230005"/>
                      <a:pt x="434939" y="235433"/>
                    </a:cubicBezTo>
                    <a:lnTo>
                      <a:pt x="434939" y="280213"/>
                    </a:lnTo>
                    <a:lnTo>
                      <a:pt x="453288" y="280213"/>
                    </a:lnTo>
                    <a:lnTo>
                      <a:pt x="453288" y="198795"/>
                    </a:lnTo>
                    <a:lnTo>
                      <a:pt x="434939" y="198795"/>
                    </a:lnTo>
                    <a:cubicBezTo>
                      <a:pt x="430182" y="198795"/>
                      <a:pt x="426104" y="194724"/>
                      <a:pt x="426104" y="189975"/>
                    </a:cubicBezTo>
                    <a:lnTo>
                      <a:pt x="426104" y="144517"/>
                    </a:lnTo>
                    <a:cubicBezTo>
                      <a:pt x="426104" y="139767"/>
                      <a:pt x="430182" y="135696"/>
                      <a:pt x="434939" y="135696"/>
                    </a:cubicBezTo>
                    <a:lnTo>
                      <a:pt x="453288" y="135696"/>
                    </a:lnTo>
                    <a:lnTo>
                      <a:pt x="453288" y="117377"/>
                    </a:lnTo>
                    <a:lnTo>
                      <a:pt x="470958" y="117377"/>
                    </a:lnTo>
                    <a:lnTo>
                      <a:pt x="470958" y="135696"/>
                    </a:lnTo>
                    <a:lnTo>
                      <a:pt x="489306" y="135696"/>
                    </a:lnTo>
                    <a:cubicBezTo>
                      <a:pt x="494064" y="135696"/>
                      <a:pt x="498141" y="139767"/>
                      <a:pt x="498141" y="144517"/>
                    </a:cubicBezTo>
                    <a:lnTo>
                      <a:pt x="498141" y="189975"/>
                    </a:lnTo>
                    <a:cubicBezTo>
                      <a:pt x="498141" y="194724"/>
                      <a:pt x="494064" y="198795"/>
                      <a:pt x="489306" y="198795"/>
                    </a:cubicBezTo>
                    <a:lnTo>
                      <a:pt x="470958" y="198795"/>
                    </a:lnTo>
                    <a:lnTo>
                      <a:pt x="470958" y="280213"/>
                    </a:lnTo>
                    <a:lnTo>
                      <a:pt x="489306" y="280213"/>
                    </a:lnTo>
                    <a:lnTo>
                      <a:pt x="489306" y="235433"/>
                    </a:lnTo>
                    <a:cubicBezTo>
                      <a:pt x="489306" y="234755"/>
                      <a:pt x="489306" y="234755"/>
                      <a:pt x="489306" y="234755"/>
                    </a:cubicBezTo>
                    <a:cubicBezTo>
                      <a:pt x="489306" y="234076"/>
                      <a:pt x="489306" y="232719"/>
                      <a:pt x="489986" y="232041"/>
                    </a:cubicBezTo>
                    <a:cubicBezTo>
                      <a:pt x="489986" y="231362"/>
                      <a:pt x="489986" y="231362"/>
                      <a:pt x="489986" y="231362"/>
                    </a:cubicBezTo>
                    <a:cubicBezTo>
                      <a:pt x="490666" y="230684"/>
                      <a:pt x="490666" y="230005"/>
                      <a:pt x="491345" y="229327"/>
                    </a:cubicBezTo>
                    <a:lnTo>
                      <a:pt x="527364" y="184547"/>
                    </a:lnTo>
                    <a:cubicBezTo>
                      <a:pt x="530762" y="179798"/>
                      <a:pt x="538237" y="179798"/>
                      <a:pt x="541635" y="184547"/>
                    </a:cubicBezTo>
                    <a:lnTo>
                      <a:pt x="577653" y="229327"/>
                    </a:lnTo>
                    <a:cubicBezTo>
                      <a:pt x="578333" y="230005"/>
                      <a:pt x="579013" y="230684"/>
                      <a:pt x="579013" y="231362"/>
                    </a:cubicBezTo>
                    <a:cubicBezTo>
                      <a:pt x="579013" y="231362"/>
                      <a:pt x="579013" y="231362"/>
                      <a:pt x="579013" y="232041"/>
                    </a:cubicBezTo>
                    <a:cubicBezTo>
                      <a:pt x="579692" y="232719"/>
                      <a:pt x="579692" y="234076"/>
                      <a:pt x="579692" y="234755"/>
                    </a:cubicBezTo>
                    <a:cubicBezTo>
                      <a:pt x="579692" y="234755"/>
                      <a:pt x="579692" y="234755"/>
                      <a:pt x="579692" y="235433"/>
                    </a:cubicBezTo>
                    <a:lnTo>
                      <a:pt x="579692" y="452547"/>
                    </a:lnTo>
                    <a:lnTo>
                      <a:pt x="579692" y="461368"/>
                    </a:lnTo>
                    <a:lnTo>
                      <a:pt x="579692" y="470188"/>
                    </a:lnTo>
                    <a:lnTo>
                      <a:pt x="570858" y="470188"/>
                    </a:lnTo>
                    <a:lnTo>
                      <a:pt x="498141" y="470188"/>
                    </a:lnTo>
                    <a:lnTo>
                      <a:pt x="426104" y="470188"/>
                    </a:lnTo>
                    <a:lnTo>
                      <a:pt x="317370" y="470188"/>
                    </a:lnTo>
                    <a:lnTo>
                      <a:pt x="208635" y="470188"/>
                    </a:lnTo>
                    <a:lnTo>
                      <a:pt x="63202" y="470188"/>
                    </a:lnTo>
                    <a:lnTo>
                      <a:pt x="8834" y="470188"/>
                    </a:lnTo>
                    <a:lnTo>
                      <a:pt x="0" y="470188"/>
                    </a:lnTo>
                    <a:lnTo>
                      <a:pt x="0" y="461368"/>
                    </a:lnTo>
                    <a:lnTo>
                      <a:pt x="0" y="452547"/>
                    </a:lnTo>
                    <a:lnTo>
                      <a:pt x="0" y="208294"/>
                    </a:lnTo>
                    <a:cubicBezTo>
                      <a:pt x="0" y="202866"/>
                      <a:pt x="4077" y="198795"/>
                      <a:pt x="8834" y="198795"/>
                    </a:cubicBezTo>
                    <a:lnTo>
                      <a:pt x="54367" y="198795"/>
                    </a:lnTo>
                    <a:lnTo>
                      <a:pt x="54367" y="117377"/>
                    </a:lnTo>
                    <a:cubicBezTo>
                      <a:pt x="54367" y="112628"/>
                      <a:pt x="58445" y="108557"/>
                      <a:pt x="63202" y="108557"/>
                    </a:cubicBezTo>
                    <a:lnTo>
                      <a:pt x="82910" y="108557"/>
                    </a:lnTo>
                    <a:lnTo>
                      <a:pt x="90385" y="44101"/>
                    </a:lnTo>
                    <a:cubicBezTo>
                      <a:pt x="91065" y="39352"/>
                      <a:pt x="95143" y="35960"/>
                      <a:pt x="99900" y="35960"/>
                    </a:cubicBezTo>
                    <a:lnTo>
                      <a:pt x="127084" y="35960"/>
                    </a:lnTo>
                    <a:lnTo>
                      <a:pt x="127084" y="0"/>
                    </a:lnTo>
                    <a:close/>
                  </a:path>
                </a:pathLst>
              </a:custGeom>
              <a:solidFill>
                <a:srgbClr val="0A0A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Расширение  маршрутной  сети"/>
              <p:cNvSpPr txBox="1">
                <a:spLocks noChangeArrowheads="1"/>
              </p:cNvSpPr>
              <p:nvPr/>
            </p:nvSpPr>
            <p:spPr bwMode="auto">
              <a:xfrm>
                <a:off x="482157" y="1142031"/>
                <a:ext cx="2293401" cy="271465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ru-RU" altLang="ru-RU" sz="1100" b="1" dirty="0">
                    <a:solidFill>
                      <a:srgbClr val="20668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  <a:sym typeface="PT Sans"/>
                  </a:rPr>
                  <a:t>Развитие Агломерации </a:t>
                </a:r>
                <a:br>
                  <a:rPr lang="ru-RU" altLang="ru-RU" sz="1100" dirty="0">
                    <a:latin typeface="Verdana" pitchFamily="34" charset="0"/>
                    <a:ea typeface="Verdana" pitchFamily="34" charset="0"/>
                    <a:cs typeface="Verdana" pitchFamily="34" charset="0"/>
                    <a:sym typeface="PT Sans"/>
                  </a:rPr>
                </a:br>
                <a:r>
                  <a:rPr lang="ru-RU" altLang="ru-RU" sz="1100" dirty="0">
                    <a:latin typeface="Verdana" pitchFamily="34" charset="0"/>
                    <a:ea typeface="Verdana" pitchFamily="34" charset="0"/>
                    <a:cs typeface="Verdana" pitchFamily="34" charset="0"/>
                    <a:sym typeface="PT Sans"/>
                  </a:rPr>
                  <a:t>«Городская электричка»</a:t>
                </a:r>
              </a:p>
            </p:txBody>
          </p:sp>
        </p:grpSp>
        <p:cxnSp>
          <p:nvCxnSpPr>
            <p:cNvPr id="38" name="Прямая соединительная линия 37"/>
            <p:cNvCxnSpPr>
              <a:cxnSpLocks/>
              <a:stCxn id="40" idx="0"/>
            </p:cNvCxnSpPr>
            <p:nvPr/>
          </p:nvCxnSpPr>
          <p:spPr>
            <a:xfrm flipH="1" flipV="1">
              <a:off x="2620653" y="1154683"/>
              <a:ext cx="3525166" cy="5435"/>
            </a:xfrm>
            <a:prstGeom prst="line">
              <a:avLst/>
            </a:prstGeom>
            <a:ln w="15875">
              <a:solidFill>
                <a:srgbClr val="647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>
              <a:cxnSpLocks/>
            </p:cNvCxnSpPr>
            <p:nvPr/>
          </p:nvCxnSpPr>
          <p:spPr>
            <a:xfrm flipV="1">
              <a:off x="2603940" y="980660"/>
              <a:ext cx="0" cy="385763"/>
            </a:xfrm>
            <a:prstGeom prst="line">
              <a:avLst/>
            </a:prstGeom>
            <a:ln w="15875">
              <a:solidFill>
                <a:srgbClr val="647888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Овал 39"/>
            <p:cNvSpPr/>
            <p:nvPr/>
          </p:nvSpPr>
          <p:spPr>
            <a:xfrm>
              <a:off x="5160775" y="1160118"/>
              <a:ext cx="1970088" cy="1970087"/>
            </a:xfrm>
            <a:prstGeom prst="ellipse">
              <a:avLst/>
            </a:prstGeom>
            <a:solidFill>
              <a:srgbClr val="647888">
                <a:alpha val="55000"/>
              </a:srgbClr>
            </a:solidFill>
            <a:ln>
              <a:solidFill>
                <a:srgbClr val="6478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41" name="Рисунок 40" descr="Поезд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2959" y="1254180"/>
              <a:ext cx="234950" cy="234950"/>
            </a:xfrm>
            <a:prstGeom prst="rect">
              <a:avLst/>
            </a:prstGeom>
          </p:spPr>
        </p:pic>
        <p:sp>
          <p:nvSpPr>
            <p:cNvPr id="42" name="TextBox 5"/>
            <p:cNvSpPr txBox="1">
              <a:spLocks noChangeArrowheads="1"/>
            </p:cNvSpPr>
            <p:nvPr/>
          </p:nvSpPr>
          <p:spPr bwMode="auto">
            <a:xfrm>
              <a:off x="5335820" y="1572624"/>
              <a:ext cx="1806575" cy="1383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8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Городская электричка:</a:t>
              </a:r>
            </a:p>
            <a:p>
              <a:endParaRPr lang="ru-RU" sz="8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r>
                <a:rPr lang="ru-RU" sz="1000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12</a:t>
              </a:r>
              <a:r>
                <a:rPr lang="ru-RU" sz="10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ru-RU" sz="8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городов проект реализован</a:t>
              </a:r>
            </a:p>
            <a:p>
              <a:endParaRPr lang="ru-RU" sz="8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r>
                <a:rPr lang="ru-RU" sz="1000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14</a:t>
              </a:r>
              <a:r>
                <a:rPr lang="ru-RU" sz="8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 городов </a:t>
              </a:r>
              <a:endPara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r>
                <a:rPr lang="ru-RU" sz="8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перспективные проекты</a:t>
              </a:r>
            </a:p>
            <a:p>
              <a:endParaRPr lang="ru-RU" sz="8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endParaRPr lang="ru-RU" sz="8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4908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243839" y="0"/>
            <a:ext cx="5782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hangingPunct="1">
              <a:buFont typeface="Arial" pitchFamily="34" charset="0"/>
              <a:buNone/>
            </a:pPr>
            <a:r>
              <a:rPr lang="ru-RU" dirty="0">
                <a:ea typeface="Arial" pitchFamily="34" charset="0"/>
              </a:rPr>
              <a:t>Создание единой транспортной системы</a:t>
            </a:r>
            <a:endParaRPr kumimoji="0" lang="ru-RU" dirty="0">
              <a:ea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00440" y="2357120"/>
            <a:ext cx="472440" cy="40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/>
          <p:cNvGrpSpPr/>
          <p:nvPr/>
        </p:nvGrpSpPr>
        <p:grpSpPr>
          <a:xfrm>
            <a:off x="170597" y="845902"/>
            <a:ext cx="4053498" cy="3866498"/>
            <a:chOff x="693605" y="627534"/>
            <a:chExt cx="3537064" cy="3866498"/>
          </a:xfrm>
        </p:grpSpPr>
        <p:sp>
          <p:nvSpPr>
            <p:cNvPr id="34" name="Овал 33"/>
            <p:cNvSpPr/>
            <p:nvPr/>
          </p:nvSpPr>
          <p:spPr>
            <a:xfrm>
              <a:off x="1022128" y="1325976"/>
              <a:ext cx="2721062" cy="2784844"/>
            </a:xfrm>
            <a:prstGeom prst="ellipse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916760" y="627534"/>
              <a:ext cx="83534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44546A">
                    <a:lumMod val="100000"/>
                  </a:srgbClr>
                </a:buClr>
                <a:buSzPct val="100000"/>
                <a:buFontTx/>
                <a:buNone/>
                <a:tabLst/>
                <a:defRPr/>
              </a:pPr>
              <a:r>
                <a:rPr lang="ru-RU" sz="12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эл</a:t>
              </a:r>
              <a:r>
                <a:rPr lang="en-US" sz="12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.</a:t>
              </a:r>
              <a:r>
                <a:rPr lang="ru-RU" sz="12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поезд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3143023" y="1590438"/>
              <a:ext cx="816812" cy="8359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>
                <a:solidFill>
                  <a:srgbClr val="7596A7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3169397" y="3009975"/>
              <a:ext cx="816812" cy="8359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>
                <a:solidFill>
                  <a:srgbClr val="7596A7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H="1">
              <a:off x="3303950" y="3287628"/>
              <a:ext cx="547703" cy="316413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950" y="1757177"/>
              <a:ext cx="494956" cy="503297"/>
            </a:xfrm>
            <a:prstGeom prst="rect">
              <a:avLst/>
            </a:prstGeom>
          </p:spPr>
        </p:pic>
        <p:sp>
          <p:nvSpPr>
            <p:cNvPr id="40" name="Овал 39"/>
            <p:cNvSpPr/>
            <p:nvPr/>
          </p:nvSpPr>
          <p:spPr>
            <a:xfrm>
              <a:off x="794545" y="2970307"/>
              <a:ext cx="816812" cy="8359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>
                <a:solidFill>
                  <a:srgbClr val="7596A7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072" y="3165905"/>
              <a:ext cx="457758" cy="464792"/>
            </a:xfrm>
            <a:prstGeom prst="rect">
              <a:avLst/>
            </a:prstGeom>
          </p:spPr>
        </p:pic>
        <p:sp>
          <p:nvSpPr>
            <p:cNvPr id="42" name="Овал 41"/>
            <p:cNvSpPr/>
            <p:nvPr/>
          </p:nvSpPr>
          <p:spPr>
            <a:xfrm>
              <a:off x="1904468" y="906959"/>
              <a:ext cx="816812" cy="8359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>
                <a:solidFill>
                  <a:srgbClr val="7596A7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3" name="Овал 42"/>
            <p:cNvSpPr/>
            <p:nvPr/>
          </p:nvSpPr>
          <p:spPr>
            <a:xfrm>
              <a:off x="794545" y="1660421"/>
              <a:ext cx="816812" cy="8359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>
                <a:solidFill>
                  <a:srgbClr val="7596A7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070771" y="1083274"/>
              <a:ext cx="527035" cy="413511"/>
            </a:xfrm>
            <a:prstGeom prst="rect">
              <a:avLst/>
            </a:prstGeom>
          </p:spPr>
        </p:pic>
        <p:sp>
          <p:nvSpPr>
            <p:cNvPr id="45" name="Овал 44"/>
            <p:cNvSpPr/>
            <p:nvPr/>
          </p:nvSpPr>
          <p:spPr>
            <a:xfrm>
              <a:off x="1935761" y="3658074"/>
              <a:ext cx="816812" cy="8359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>
                <a:solidFill>
                  <a:srgbClr val="7596A7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5596" y="3796653"/>
              <a:ext cx="523153" cy="496044"/>
            </a:xfrm>
            <a:prstGeom prst="rect">
              <a:avLst/>
            </a:prstGeom>
          </p:spPr>
        </p:pic>
        <p:sp>
          <p:nvSpPr>
            <p:cNvPr id="47" name="Прямоугольник 46"/>
            <p:cNvSpPr/>
            <p:nvPr/>
          </p:nvSpPr>
          <p:spPr>
            <a:xfrm>
              <a:off x="737310" y="1296865"/>
              <a:ext cx="80457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44546A">
                    <a:lumMod val="100000"/>
                  </a:srgbClr>
                </a:buClr>
                <a:buSzPct val="100000"/>
                <a:buFontTx/>
                <a:buNone/>
                <a:tabLst/>
                <a:defRPr/>
              </a:pPr>
              <a:r>
                <a:rPr lang="ru-RU" sz="12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трамвай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175714" y="1275268"/>
              <a:ext cx="105495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44546A">
                    <a:lumMod val="100000"/>
                  </a:srgbClr>
                </a:buClr>
                <a:buSzPct val="100000"/>
                <a:buFontTx/>
                <a:buNone/>
                <a:tabLst/>
                <a:defRPr/>
              </a:pPr>
              <a:r>
                <a:rPr lang="ru-RU" sz="1200" b="1" noProof="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троллейбус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3297605" y="2651505"/>
              <a:ext cx="76540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44546A">
                    <a:lumMod val="100000"/>
                  </a:srgbClr>
                </a:buClr>
                <a:buSzPct val="100000"/>
                <a:buFontTx/>
                <a:buNone/>
                <a:tabLst/>
                <a:defRPr/>
              </a:pPr>
              <a:r>
                <a:rPr lang="ru-RU" sz="1200" b="1" noProof="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автобус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2107764" y="3317996"/>
              <a:ext cx="46327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0" lvl="1">
                <a:spcAft>
                  <a:spcPts val="300"/>
                </a:spcAft>
                <a:buClr>
                  <a:srgbClr val="44546A">
                    <a:lumMod val="100000"/>
                  </a:srgbClr>
                </a:buClr>
                <a:buSzPct val="100000"/>
                <a:defRPr/>
              </a:pPr>
              <a:r>
                <a:rPr lang="ru-RU" sz="12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ТПУ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693605" y="2616914"/>
              <a:ext cx="61993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44546A">
                    <a:lumMod val="100000"/>
                  </a:srgbClr>
                </a:buClr>
                <a:buSzPct val="100000"/>
                <a:buFontTx/>
                <a:buNone/>
                <a:tabLst/>
                <a:defRPr/>
              </a:pPr>
              <a:r>
                <a:rPr lang="ru-RU" sz="12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метро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7" cstate="screen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784" y="1826616"/>
              <a:ext cx="574772" cy="439493"/>
            </a:xfrm>
            <a:prstGeom prst="rect">
              <a:avLst/>
            </a:prstGeom>
          </p:spPr>
        </p:pic>
      </p:grpSp>
      <p:sp>
        <p:nvSpPr>
          <p:cNvPr id="53" name="КАК ДОЛЖНО БЫТЬ?"/>
          <p:cNvSpPr txBox="1"/>
          <p:nvPr/>
        </p:nvSpPr>
        <p:spPr>
          <a:xfrm>
            <a:off x="5254121" y="1029056"/>
            <a:ext cx="2770177" cy="268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685800">
              <a:lnSpc>
                <a:spcPct val="90000"/>
              </a:lnSpc>
              <a:spcBef>
                <a:spcPts val="700"/>
              </a:spcBef>
              <a:buFont typeface="Wingdings 2"/>
              <a:defRPr sz="6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КАК ДОЛЖНО БЫТЬ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5204336" y="1459448"/>
            <a:ext cx="3850956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Clr>
                <a:schemeClr val="accent4">
                  <a:lumMod val="75000"/>
                </a:schemeClr>
              </a:buClr>
              <a:buSzPct val="150000"/>
              <a:buFont typeface="Arial" pitchFamily="34" charset="0"/>
              <a:buChar char="•"/>
              <a:defRPr sz="3600" b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 lang="ru-RU" sz="1500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Сквозная маршрутная сеть</a:t>
            </a:r>
          </a:p>
          <a:p>
            <a:pPr marL="342900" indent="-342900">
              <a:spcAft>
                <a:spcPts val="1000"/>
              </a:spcAft>
              <a:buClr>
                <a:schemeClr val="accent4">
                  <a:lumMod val="75000"/>
                </a:schemeClr>
              </a:buClr>
              <a:buSzPct val="150000"/>
              <a:buFont typeface="Arial" pitchFamily="34" charset="0"/>
              <a:buChar char="•"/>
              <a:defRPr sz="3600" b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 lang="ru-RU" sz="1500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Единый билет</a:t>
            </a:r>
          </a:p>
          <a:p>
            <a:pPr marL="342900" indent="-342900">
              <a:spcAft>
                <a:spcPts val="1000"/>
              </a:spcAft>
              <a:buClr>
                <a:schemeClr val="accent4">
                  <a:lumMod val="75000"/>
                </a:schemeClr>
              </a:buClr>
              <a:buSzPct val="150000"/>
              <a:buFont typeface="Arial" pitchFamily="34" charset="0"/>
              <a:buChar char="•"/>
              <a:defRPr sz="3600" b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 lang="ru-RU" sz="1500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Единый тариф</a:t>
            </a:r>
          </a:p>
          <a:p>
            <a:pPr marL="342900" indent="-342900">
              <a:spcAft>
                <a:spcPts val="1000"/>
              </a:spcAft>
              <a:buClr>
                <a:schemeClr val="accent4">
                  <a:lumMod val="75000"/>
                </a:schemeClr>
              </a:buClr>
              <a:buSzPct val="150000"/>
              <a:buFont typeface="Arial" pitchFamily="34" charset="0"/>
              <a:buChar char="•"/>
              <a:defRPr sz="3600" b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 lang="ru-RU" sz="1500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Единая </a:t>
            </a:r>
            <a:r>
              <a:rPr lang="ru-RU" sz="1500" dirty="0" err="1">
                <a:solidFill>
                  <a:schemeClr val="tx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</a:t>
            </a:r>
            <a:r>
              <a:rPr lang="en-US" sz="1500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ru-RU" sz="1500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платформа</a:t>
            </a:r>
          </a:p>
          <a:p>
            <a:pPr marL="342900" indent="-342900">
              <a:spcAft>
                <a:spcPts val="1000"/>
              </a:spcAft>
              <a:buClr>
                <a:schemeClr val="accent4">
                  <a:lumMod val="75000"/>
                </a:schemeClr>
              </a:buClr>
              <a:buSzPct val="150000"/>
              <a:buFont typeface="Arial" pitchFamily="34" charset="0"/>
              <a:buChar char="•"/>
              <a:defRPr sz="3600" b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 lang="ru-RU" sz="1500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Синхронизация расписаний</a:t>
            </a:r>
          </a:p>
          <a:p>
            <a:pPr marL="342900" indent="-342900">
              <a:spcAft>
                <a:spcPts val="1000"/>
              </a:spcAft>
              <a:buClr>
                <a:schemeClr val="accent4">
                  <a:lumMod val="75000"/>
                </a:schemeClr>
              </a:buClr>
              <a:buSzPct val="150000"/>
              <a:buFont typeface="Arial" pitchFamily="34" charset="0"/>
              <a:buChar char="•"/>
              <a:defRPr sz="3600" b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 lang="ru-RU" sz="1500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Удобные транспортно-пересадочные узлы</a:t>
            </a:r>
          </a:p>
        </p:txBody>
      </p:sp>
      <p:grpSp>
        <p:nvGrpSpPr>
          <p:cNvPr id="55" name="Группа 54"/>
          <p:cNvGrpSpPr/>
          <p:nvPr/>
        </p:nvGrpSpPr>
        <p:grpSpPr>
          <a:xfrm>
            <a:off x="4612945" y="2442303"/>
            <a:ext cx="307954" cy="642091"/>
            <a:chOff x="531132" y="3575050"/>
            <a:chExt cx="218168" cy="342900"/>
          </a:xfrm>
        </p:grpSpPr>
        <p:sp>
          <p:nvSpPr>
            <p:cNvPr id="56" name="Равнобедренный треугольник 55">
              <a:extLst>
                <a:ext uri="{FF2B5EF4-FFF2-40B4-BE49-F238E27FC236}">
                  <a16:creationId xmlns:a16="http://schemas.microsoft.com/office/drawing/2014/main" id="{809AB070-5767-42D1-8807-4408FCFCE973}"/>
                </a:ext>
              </a:extLst>
            </p:cNvPr>
            <p:cNvSpPr/>
            <p:nvPr/>
          </p:nvSpPr>
          <p:spPr>
            <a:xfrm rot="5400000">
              <a:off x="501650" y="3670300"/>
              <a:ext cx="342900" cy="152400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57" name="Равнобедренный треугольник 56">
              <a:extLst>
                <a:ext uri="{FF2B5EF4-FFF2-40B4-BE49-F238E27FC236}">
                  <a16:creationId xmlns:a16="http://schemas.microsoft.com/office/drawing/2014/main" id="{809AB070-5767-42D1-8807-4408FCFCE973}"/>
                </a:ext>
              </a:extLst>
            </p:cNvPr>
            <p:cNvSpPr/>
            <p:nvPr/>
          </p:nvSpPr>
          <p:spPr>
            <a:xfrm rot="5400000">
              <a:off x="463886" y="3676986"/>
              <a:ext cx="276460" cy="141968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4908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86603" y="1003110"/>
            <a:ext cx="6516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СПАСИБО!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620760" y="2368550"/>
            <a:ext cx="472440" cy="40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908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3" y="736600"/>
            <a:ext cx="8525857" cy="271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68144C8-2B95-4ACE-9F96-9C4F067ECD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56210"/>
            <a:ext cx="8537756" cy="782083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D419004-1B64-4271-9BE4-E24086B85750}"/>
              </a:ext>
            </a:extLst>
          </p:cNvPr>
          <p:cNvSpPr txBox="1">
            <a:spLocks/>
          </p:cNvSpPr>
          <p:nvPr/>
        </p:nvSpPr>
        <p:spPr bwMode="auto">
          <a:xfrm>
            <a:off x="785813" y="4712159"/>
            <a:ext cx="1441450" cy="17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000" kern="1200" baseline="0">
                <a:solidFill>
                  <a:schemeClr val="tx1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kumimoji="0" lang="ru-RU" sz="800" dirty="0">
                <a:ea typeface="Arial" pitchFamily="34" charset="0"/>
              </a:rPr>
              <a:t>26-27 ноября 2020 г.</a:t>
            </a:r>
            <a:endParaRPr kumimoji="0" lang="en-US" sz="800" dirty="0">
              <a:ea typeface="Arial" pitchFamily="34" charset="0"/>
            </a:endParaRPr>
          </a:p>
        </p:txBody>
      </p:sp>
      <p:sp>
        <p:nvSpPr>
          <p:cNvPr id="14" name="Заголовок 2">
            <a:extLst>
              <a:ext uri="{FF2B5EF4-FFF2-40B4-BE49-F238E27FC236}">
                <a16:creationId xmlns:a16="http://schemas.microsoft.com/office/drawing/2014/main" id="{027DD6FE-F1E9-4F7F-88C9-03AEF3277A29}"/>
              </a:ext>
            </a:extLst>
          </p:cNvPr>
          <p:cNvSpPr txBox="1">
            <a:spLocks/>
          </p:cNvSpPr>
          <p:nvPr/>
        </p:nvSpPr>
        <p:spPr bwMode="auto">
          <a:xfrm>
            <a:off x="785813" y="3065463"/>
            <a:ext cx="538638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kumimoji="1" sz="2200" kern="1200" baseline="0">
                <a:solidFill>
                  <a:srgbClr val="FFFFFF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r>
              <a:rPr lang="ru-RU" sz="1600" dirty="0"/>
              <a:t>Интеграция пригородного железнодорожного транспорта в дорожно-транспортные системы городских агломераций</a:t>
            </a:r>
            <a:endParaRPr kumimoji="0" lang="ru-RU" sz="1600" dirty="0">
              <a:ea typeface="Arial" pitchFamily="34" charset="0"/>
            </a:endParaRPr>
          </a:p>
        </p:txBody>
      </p:sp>
      <p:sp>
        <p:nvSpPr>
          <p:cNvPr id="18" name="Subtitle 6">
            <a:extLst>
              <a:ext uri="{FF2B5EF4-FFF2-40B4-BE49-F238E27FC236}">
                <a16:creationId xmlns:a16="http://schemas.microsoft.com/office/drawing/2014/main" id="{69408099-8394-413D-A338-BB8D5213D7C6}"/>
              </a:ext>
            </a:extLst>
          </p:cNvPr>
          <p:cNvSpPr txBox="1">
            <a:spLocks/>
          </p:cNvSpPr>
          <p:nvPr/>
        </p:nvSpPr>
        <p:spPr bwMode="auto">
          <a:xfrm>
            <a:off x="785813" y="4089924"/>
            <a:ext cx="551497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kumimoji="0" lang="ru-RU" sz="1400" dirty="0">
                <a:ea typeface="Arial" pitchFamily="34" charset="0"/>
              </a:rPr>
              <a:t>Белянкин Алексей Юрьевич</a:t>
            </a:r>
            <a:endParaRPr kumimoji="0" lang="en-US" sz="1400" dirty="0">
              <a:ea typeface="Arial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0FA4169-F336-438A-9EB2-72C415854AC7}"/>
              </a:ext>
            </a:extLst>
          </p:cNvPr>
          <p:cNvSpPr/>
          <p:nvPr/>
        </p:nvSpPr>
        <p:spPr>
          <a:xfrm>
            <a:off x="9098692" y="0"/>
            <a:ext cx="45719" cy="5148000"/>
          </a:xfrm>
          <a:prstGeom prst="rect">
            <a:avLst/>
          </a:prstGeom>
          <a:solidFill>
            <a:srgbClr val="BFC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9C3D14-883B-46D1-9AD6-C0B61E0AAC63}"/>
              </a:ext>
            </a:extLst>
          </p:cNvPr>
          <p:cNvSpPr txBox="1"/>
          <p:nvPr/>
        </p:nvSpPr>
        <p:spPr>
          <a:xfrm>
            <a:off x="785812" y="4301239"/>
            <a:ext cx="77181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Начальник Центра по корпоративному управлению пригородным комплексом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600440" y="2368550"/>
            <a:ext cx="472440" cy="40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230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220979" y="0"/>
            <a:ext cx="5782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hangingPunct="1">
              <a:buFont typeface="Arial" pitchFamily="34" charset="0"/>
              <a:buNone/>
            </a:pPr>
            <a:r>
              <a:rPr lang="ru-RU" dirty="0">
                <a:ea typeface="Arial" pitchFamily="34" charset="0"/>
              </a:rPr>
              <a:t>Предпосылки интеграции и создания единой транспортной системы</a:t>
            </a:r>
            <a:endParaRPr kumimoji="0" lang="ru-RU" dirty="0">
              <a:ea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00440" y="2368550"/>
            <a:ext cx="472440" cy="40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799463" y="821141"/>
            <a:ext cx="3630304" cy="566382"/>
          </a:xfrm>
          <a:prstGeom prst="rect">
            <a:avLst/>
          </a:prstGeom>
          <a:solidFill>
            <a:srgbClr val="F2654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59309" y="805218"/>
            <a:ext cx="3630304" cy="566382"/>
          </a:xfrm>
          <a:prstGeom prst="rect">
            <a:avLst/>
          </a:prstGeom>
          <a:solidFill>
            <a:srgbClr val="455D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6171" y="857415"/>
            <a:ext cx="40719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 pitchFamily="34" charset="0"/>
              </a:rPr>
              <a:t>СОВРЕМЕННЫЕ ТРЕБОВАНИЯ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 pitchFamily="34" charset="0"/>
              </a:rPr>
              <a:t>К ТРАНСПОРТНОЙ СИСТЕМЕ: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072915" y="3461683"/>
            <a:ext cx="3566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500"/>
              </a:spcBef>
            </a:pPr>
            <a:r>
              <a:rPr lang="ru-RU" sz="1200" dirty="0">
                <a:latin typeface="Verdana" pitchFamily="34" charset="0"/>
              </a:rPr>
              <a:t>Сформированная степень доверия</a:t>
            </a:r>
            <a:br>
              <a:rPr lang="ru-RU" sz="1200" dirty="0">
                <a:latin typeface="Verdana" pitchFamily="34" charset="0"/>
              </a:rPr>
            </a:br>
            <a:r>
              <a:rPr lang="ru-RU" sz="1200" dirty="0">
                <a:latin typeface="Verdana" pitchFamily="34" charset="0"/>
              </a:rPr>
              <a:t>у пассажиров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66372" y="4195264"/>
            <a:ext cx="3908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1200" dirty="0">
                <a:latin typeface="Verdana" pitchFamily="34" charset="0"/>
              </a:rPr>
              <a:t>логистика при выборе маршрута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778364" y="1558053"/>
            <a:ext cx="23439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Verdana" pitchFamily="34" charset="0"/>
              </a:rPr>
              <a:t>Оптимальное время в пути</a:t>
            </a:r>
          </a:p>
        </p:txBody>
      </p:sp>
      <p:pic>
        <p:nvPicPr>
          <p:cNvPr id="55" name="Picture 3" descr="C:\Users\ДергуноваАВ\Desktop\иконки\kisspng-the-iron-factory-computer-icons-time-organization-past-5ad897d2cec8c5.171393761524144082847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duotone>
              <a:srgbClr val="909CB3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7"/>
          <a:stretch>
            <a:fillRect/>
          </a:stretch>
        </p:blipFill>
        <p:spPr bwMode="auto">
          <a:xfrm>
            <a:off x="225188" y="1542198"/>
            <a:ext cx="425456" cy="288000"/>
          </a:xfrm>
          <a:prstGeom prst="rect">
            <a:avLst/>
          </a:prstGeom>
          <a:noFill/>
        </p:spPr>
      </p:pic>
      <p:sp>
        <p:nvSpPr>
          <p:cNvPr id="56" name="Прямоугольник 55"/>
          <p:cNvSpPr/>
          <p:nvPr/>
        </p:nvSpPr>
        <p:spPr>
          <a:xfrm>
            <a:off x="780445" y="1892424"/>
            <a:ext cx="32592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1200" dirty="0">
                <a:latin typeface="Verdana" pitchFamily="34" charset="0"/>
              </a:rPr>
              <a:t>Синхронизация расписаний движения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84742" y="2274557"/>
            <a:ext cx="27109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1200" dirty="0">
                <a:latin typeface="Verdana" pitchFamily="34" charset="0"/>
              </a:rPr>
              <a:t>Высокий уровень безопасности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82883" y="2644061"/>
            <a:ext cx="20281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1200" dirty="0">
                <a:latin typeface="Verdana" pitchFamily="34" charset="0"/>
              </a:rPr>
              <a:t>Комфортность поездки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810758" y="3019373"/>
            <a:ext cx="17924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1200" dirty="0">
                <a:latin typeface="Verdana" pitchFamily="34" charset="0"/>
              </a:rPr>
              <a:t>Удобство пересадок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801016" y="3408335"/>
            <a:ext cx="29482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1200" dirty="0">
                <a:latin typeface="Verdana" pitchFamily="34" charset="0"/>
              </a:rPr>
              <a:t>Удобство планирования маршрута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81289" y="3831414"/>
            <a:ext cx="3307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1200" dirty="0">
                <a:latin typeface="Verdana" pitchFamily="34" charset="0"/>
              </a:rPr>
              <a:t>Вариативность построения и широкая </a:t>
            </a:r>
          </a:p>
        </p:txBody>
      </p:sp>
      <p:pic>
        <p:nvPicPr>
          <p:cNvPr id="62" name="Picture 4" descr="C:\Users\ДергуноваАВ\Desktop\иконки\6e17df9a76bfedf9b9a4457556ddb861.png"/>
          <p:cNvPicPr>
            <a:picLocks noChangeAspect="1" noChangeArrowheads="1"/>
          </p:cNvPicPr>
          <p:nvPr/>
        </p:nvPicPr>
        <p:blipFill>
          <a:blip r:embed="rId3" cstate="screen">
            <a:duotone>
              <a:srgbClr val="909CB3">
                <a:shade val="45000"/>
                <a:satMod val="135000"/>
              </a:srgbClr>
              <a:prstClr val="white"/>
            </a:duotone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538" y="1910685"/>
            <a:ext cx="294730" cy="288000"/>
          </a:xfrm>
          <a:prstGeom prst="rect">
            <a:avLst/>
          </a:prstGeom>
          <a:noFill/>
        </p:spPr>
      </p:pic>
      <p:pic>
        <p:nvPicPr>
          <p:cNvPr id="63" name="Picture 5" descr="C:\Users\ДергуноваАВ\Desktop\иконки\1.pn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duotone>
              <a:srgbClr val="909CB3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780" y="2258699"/>
            <a:ext cx="282124" cy="288000"/>
          </a:xfrm>
          <a:prstGeom prst="rect">
            <a:avLst/>
          </a:prstGeom>
          <a:noFill/>
        </p:spPr>
      </p:pic>
      <p:pic>
        <p:nvPicPr>
          <p:cNvPr id="64" name="Picture 6" descr="C:\Users\ДергуноваАВ\Desktop\иконки\поезд.pn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duotone>
              <a:srgbClr val="455D7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506" y="2610416"/>
            <a:ext cx="320613" cy="337500"/>
          </a:xfrm>
          <a:prstGeom prst="rect">
            <a:avLst/>
          </a:prstGeom>
          <a:noFill/>
        </p:spPr>
      </p:pic>
      <p:pic>
        <p:nvPicPr>
          <p:cNvPr id="65" name="Picture 7" descr="C:\Users\ДергуноваАВ\Desktop\иконки\train_station-512.pn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duotone>
              <a:srgbClr val="909CB3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955" y="2987998"/>
            <a:ext cx="309828" cy="288000"/>
          </a:xfrm>
          <a:prstGeom prst="rect">
            <a:avLst/>
          </a:prstGeom>
          <a:noFill/>
        </p:spPr>
      </p:pic>
      <p:pic>
        <p:nvPicPr>
          <p:cNvPr id="66" name="Picture 8" descr="C:\Users\ДергуноваАВ\Desktop\иконки\img_465460.png"/>
          <p:cNvPicPr>
            <a:picLocks noChangeAspect="1" noChangeArrowheads="1"/>
          </p:cNvPicPr>
          <p:nvPr/>
        </p:nvPicPr>
        <p:blipFill>
          <a:blip r:embed="rId7" cstate="screen">
            <a:duotone>
              <a:srgbClr val="909CB3">
                <a:shade val="45000"/>
                <a:satMod val="135000"/>
              </a:srgbClr>
              <a:prstClr val="white"/>
            </a:duotone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341" y="4222269"/>
            <a:ext cx="339916" cy="288000"/>
          </a:xfrm>
          <a:prstGeom prst="rect">
            <a:avLst/>
          </a:prstGeom>
          <a:noFill/>
        </p:spPr>
      </p:pic>
      <p:pic>
        <p:nvPicPr>
          <p:cNvPr id="67" name="Picture 9" descr="C:\Users\ДергуноваАВ\Desktop\иконки\планшет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632" y="3838712"/>
            <a:ext cx="368436" cy="288000"/>
          </a:xfrm>
          <a:prstGeom prst="rect">
            <a:avLst/>
          </a:prstGeom>
          <a:noFill/>
        </p:spPr>
      </p:pic>
      <p:pic>
        <p:nvPicPr>
          <p:cNvPr id="68" name="Picture 10" descr="C:\Users\ДергуноваАВ\Desktop\иконки\fc0c0da6621072cd2d80a8cfb4c16fa6.png"/>
          <p:cNvPicPr>
            <a:picLocks noChangeAspect="1" noChangeArrowheads="1"/>
          </p:cNvPicPr>
          <p:nvPr/>
        </p:nvPicPr>
        <p:blipFill>
          <a:blip r:embed="rId9" cstate="screen">
            <a:duotone>
              <a:srgbClr val="909CB3">
                <a:shade val="45000"/>
                <a:satMod val="135000"/>
              </a:srgbClr>
              <a:prstClr val="white"/>
            </a:duotone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007" y="3411363"/>
            <a:ext cx="268470" cy="288000"/>
          </a:xfrm>
          <a:prstGeom prst="rect">
            <a:avLst/>
          </a:prstGeom>
          <a:noFill/>
        </p:spPr>
      </p:pic>
      <p:grpSp>
        <p:nvGrpSpPr>
          <p:cNvPr id="69" name="Группа 68"/>
          <p:cNvGrpSpPr/>
          <p:nvPr/>
        </p:nvGrpSpPr>
        <p:grpSpPr>
          <a:xfrm>
            <a:off x="4818736" y="1650732"/>
            <a:ext cx="218168" cy="342900"/>
            <a:chOff x="531132" y="3575050"/>
            <a:chExt cx="218168" cy="342900"/>
          </a:xfrm>
        </p:grpSpPr>
        <p:sp>
          <p:nvSpPr>
            <p:cNvPr id="70" name="Равнобедренный треугольник 69">
              <a:extLst>
                <a:ext uri="{FF2B5EF4-FFF2-40B4-BE49-F238E27FC236}">
                  <a16:creationId xmlns:a16="http://schemas.microsoft.com/office/drawing/2014/main" id="{809AB070-5767-42D1-8807-4408FCFCE973}"/>
                </a:ext>
              </a:extLst>
            </p:cNvPr>
            <p:cNvSpPr/>
            <p:nvPr/>
          </p:nvSpPr>
          <p:spPr>
            <a:xfrm rot="5400000">
              <a:off x="501650" y="3670300"/>
              <a:ext cx="342900" cy="152400"/>
            </a:xfrm>
            <a:prstGeom prst="triangle">
              <a:avLst/>
            </a:prstGeom>
            <a:solidFill>
              <a:srgbClr val="455D70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55D7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1" name="Равнобедренный треугольник 70">
              <a:extLst>
                <a:ext uri="{FF2B5EF4-FFF2-40B4-BE49-F238E27FC236}">
                  <a16:creationId xmlns:a16="http://schemas.microsoft.com/office/drawing/2014/main" id="{809AB070-5767-42D1-8807-4408FCFCE973}"/>
                </a:ext>
              </a:extLst>
            </p:cNvPr>
            <p:cNvSpPr/>
            <p:nvPr/>
          </p:nvSpPr>
          <p:spPr>
            <a:xfrm rot="5400000">
              <a:off x="463886" y="3676986"/>
              <a:ext cx="276460" cy="141968"/>
            </a:xfrm>
            <a:prstGeom prst="triangle">
              <a:avLst/>
            </a:prstGeom>
            <a:solidFill>
              <a:srgbClr val="F2654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55D7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5063319" y="1600457"/>
            <a:ext cx="3384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itchFamily="34" charset="0"/>
              </a:rPr>
              <a:t>Компетенция в вопросах построения сети и маршрутов</a:t>
            </a:r>
          </a:p>
        </p:txBody>
      </p:sp>
      <p:grpSp>
        <p:nvGrpSpPr>
          <p:cNvPr id="73" name="Группа 72"/>
          <p:cNvGrpSpPr/>
          <p:nvPr/>
        </p:nvGrpSpPr>
        <p:grpSpPr>
          <a:xfrm>
            <a:off x="4834658" y="2273979"/>
            <a:ext cx="218168" cy="342900"/>
            <a:chOff x="531132" y="3575050"/>
            <a:chExt cx="218168" cy="342900"/>
          </a:xfrm>
        </p:grpSpPr>
        <p:sp>
          <p:nvSpPr>
            <p:cNvPr id="74" name="Равнобедренный треугольник 73">
              <a:extLst>
                <a:ext uri="{FF2B5EF4-FFF2-40B4-BE49-F238E27FC236}">
                  <a16:creationId xmlns:a16="http://schemas.microsoft.com/office/drawing/2014/main" id="{809AB070-5767-42D1-8807-4408FCFCE973}"/>
                </a:ext>
              </a:extLst>
            </p:cNvPr>
            <p:cNvSpPr/>
            <p:nvPr/>
          </p:nvSpPr>
          <p:spPr>
            <a:xfrm rot="5400000">
              <a:off x="501650" y="3670300"/>
              <a:ext cx="342900" cy="152400"/>
            </a:xfrm>
            <a:prstGeom prst="triangle">
              <a:avLst/>
            </a:prstGeom>
            <a:solidFill>
              <a:srgbClr val="455D70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55D7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5" name="Равнобедренный треугольник 74">
              <a:extLst>
                <a:ext uri="{FF2B5EF4-FFF2-40B4-BE49-F238E27FC236}">
                  <a16:creationId xmlns:a16="http://schemas.microsoft.com/office/drawing/2014/main" id="{809AB070-5767-42D1-8807-4408FCFCE973}"/>
                </a:ext>
              </a:extLst>
            </p:cNvPr>
            <p:cNvSpPr/>
            <p:nvPr/>
          </p:nvSpPr>
          <p:spPr>
            <a:xfrm rot="5400000">
              <a:off x="463886" y="3676986"/>
              <a:ext cx="276460" cy="141968"/>
            </a:xfrm>
            <a:prstGeom prst="triangle">
              <a:avLst/>
            </a:prstGeom>
            <a:solidFill>
              <a:srgbClr val="F2654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55D7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76" name="Прямоугольник 75"/>
          <p:cNvSpPr/>
          <p:nvPr/>
        </p:nvSpPr>
        <p:spPr>
          <a:xfrm>
            <a:off x="5063320" y="2200958"/>
            <a:ext cx="3316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</a:pPr>
            <a:r>
              <a:rPr lang="ru-RU" sz="1200" dirty="0">
                <a:latin typeface="Verdana" pitchFamily="34" charset="0"/>
              </a:rPr>
              <a:t>Наличие каналов продаж и квалифицированного персонала</a:t>
            </a:r>
          </a:p>
        </p:txBody>
      </p:sp>
      <p:grpSp>
        <p:nvGrpSpPr>
          <p:cNvPr id="77" name="Группа 76"/>
          <p:cNvGrpSpPr/>
          <p:nvPr/>
        </p:nvGrpSpPr>
        <p:grpSpPr>
          <a:xfrm>
            <a:off x="4830109" y="2917699"/>
            <a:ext cx="218168" cy="342900"/>
            <a:chOff x="531132" y="3575050"/>
            <a:chExt cx="218168" cy="342900"/>
          </a:xfrm>
        </p:grpSpPr>
        <p:sp>
          <p:nvSpPr>
            <p:cNvPr id="78" name="Равнобедренный треугольник 77">
              <a:extLst>
                <a:ext uri="{FF2B5EF4-FFF2-40B4-BE49-F238E27FC236}">
                  <a16:creationId xmlns:a16="http://schemas.microsoft.com/office/drawing/2014/main" id="{809AB070-5767-42D1-8807-4408FCFCE973}"/>
                </a:ext>
              </a:extLst>
            </p:cNvPr>
            <p:cNvSpPr/>
            <p:nvPr/>
          </p:nvSpPr>
          <p:spPr>
            <a:xfrm rot="5400000">
              <a:off x="501650" y="3670300"/>
              <a:ext cx="342900" cy="152400"/>
            </a:xfrm>
            <a:prstGeom prst="triangle">
              <a:avLst/>
            </a:prstGeom>
            <a:solidFill>
              <a:srgbClr val="455D70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55D7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9" name="Равнобедренный треугольник 78">
              <a:extLst>
                <a:ext uri="{FF2B5EF4-FFF2-40B4-BE49-F238E27FC236}">
                  <a16:creationId xmlns:a16="http://schemas.microsoft.com/office/drawing/2014/main" id="{809AB070-5767-42D1-8807-4408FCFCE973}"/>
                </a:ext>
              </a:extLst>
            </p:cNvPr>
            <p:cNvSpPr/>
            <p:nvPr/>
          </p:nvSpPr>
          <p:spPr>
            <a:xfrm rot="5400000">
              <a:off x="463886" y="3676986"/>
              <a:ext cx="276460" cy="141968"/>
            </a:xfrm>
            <a:prstGeom prst="triangle">
              <a:avLst/>
            </a:prstGeom>
            <a:solidFill>
              <a:srgbClr val="F2654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55D7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80" name="Прямоугольник 79"/>
          <p:cNvSpPr/>
          <p:nvPr/>
        </p:nvSpPr>
        <p:spPr>
          <a:xfrm>
            <a:off x="5074465" y="2936478"/>
            <a:ext cx="17828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500"/>
              </a:spcBef>
            </a:pPr>
            <a:r>
              <a:rPr lang="ru-RU" sz="1200" dirty="0">
                <a:latin typeface="Verdana" pitchFamily="34" charset="0"/>
              </a:rPr>
              <a:t>Известность бренда</a:t>
            </a:r>
          </a:p>
        </p:txBody>
      </p:sp>
      <p:grpSp>
        <p:nvGrpSpPr>
          <p:cNvPr id="81" name="Группа 80"/>
          <p:cNvGrpSpPr/>
          <p:nvPr/>
        </p:nvGrpSpPr>
        <p:grpSpPr>
          <a:xfrm>
            <a:off x="4852855" y="3506828"/>
            <a:ext cx="218168" cy="342900"/>
            <a:chOff x="531132" y="3575050"/>
            <a:chExt cx="218168" cy="342900"/>
          </a:xfrm>
        </p:grpSpPr>
        <p:sp>
          <p:nvSpPr>
            <p:cNvPr id="82" name="Равнобедренный треугольник 81">
              <a:extLst>
                <a:ext uri="{FF2B5EF4-FFF2-40B4-BE49-F238E27FC236}">
                  <a16:creationId xmlns:a16="http://schemas.microsoft.com/office/drawing/2014/main" id="{809AB070-5767-42D1-8807-4408FCFCE973}"/>
                </a:ext>
              </a:extLst>
            </p:cNvPr>
            <p:cNvSpPr/>
            <p:nvPr/>
          </p:nvSpPr>
          <p:spPr>
            <a:xfrm rot="5400000">
              <a:off x="501650" y="3670300"/>
              <a:ext cx="342900" cy="152400"/>
            </a:xfrm>
            <a:prstGeom prst="triangle">
              <a:avLst/>
            </a:prstGeom>
            <a:solidFill>
              <a:srgbClr val="455D70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55D7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3" name="Равнобедренный треугольник 82">
              <a:extLst>
                <a:ext uri="{FF2B5EF4-FFF2-40B4-BE49-F238E27FC236}">
                  <a16:creationId xmlns:a16="http://schemas.microsoft.com/office/drawing/2014/main" id="{809AB070-5767-42D1-8807-4408FCFCE973}"/>
                </a:ext>
              </a:extLst>
            </p:cNvPr>
            <p:cNvSpPr/>
            <p:nvPr/>
          </p:nvSpPr>
          <p:spPr>
            <a:xfrm rot="5400000">
              <a:off x="463886" y="3676986"/>
              <a:ext cx="276460" cy="141968"/>
            </a:xfrm>
            <a:prstGeom prst="triangle">
              <a:avLst/>
            </a:prstGeom>
            <a:solidFill>
              <a:srgbClr val="F2654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55D7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4857753" y="884711"/>
            <a:ext cx="41434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Verdana" pitchFamily="34" charset="0"/>
              </a:rPr>
              <a:t>ПРЕИМУЩЕСТВА </a:t>
            </a:r>
          </a:p>
          <a:p>
            <a:r>
              <a:rPr lang="ru-RU" sz="1100" b="1" dirty="0">
                <a:solidFill>
                  <a:schemeClr val="bg1"/>
                </a:solidFill>
                <a:latin typeface="Verdana" pitchFamily="34" charset="0"/>
              </a:rPr>
              <a:t>ХОЛДИНГА «РЖД»:</a:t>
            </a:r>
          </a:p>
        </p:txBody>
      </p:sp>
    </p:spTree>
    <p:extLst>
      <p:ext uri="{BB962C8B-B14F-4D97-AF65-F5344CB8AC3E}">
        <p14:creationId xmlns:p14="http://schemas.microsoft.com/office/powerpoint/2010/main" val="1034908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243839" y="0"/>
            <a:ext cx="5782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hangingPunct="1">
              <a:buFont typeface="Arial" pitchFamily="34" charset="0"/>
              <a:buNone/>
            </a:pPr>
            <a:r>
              <a:rPr lang="ru-RU" dirty="0">
                <a:ea typeface="Arial" pitchFamily="34" charset="0"/>
              </a:rPr>
              <a:t>Ключевые характеристики единой транспортной системы</a:t>
            </a:r>
            <a:endParaRPr kumimoji="0" lang="ru-RU" dirty="0">
              <a:ea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20760" y="2368550"/>
            <a:ext cx="472440" cy="40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770610" y="2650209"/>
            <a:ext cx="6525153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3081604" y="2807484"/>
            <a:ext cx="691363" cy="555239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0937" y="1325507"/>
            <a:ext cx="2106359" cy="61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08000">
              <a:buClr>
                <a:schemeClr val="accent6"/>
              </a:buClr>
              <a:buFont typeface="Wingdings" pitchFamily="2" charset="2"/>
              <a:buChar char="§"/>
            </a:pP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Согласованный график движения между участниками перевозки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025483" y="1254125"/>
            <a:ext cx="2353882" cy="61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08000">
              <a:buClr>
                <a:schemeClr val="accent6"/>
              </a:buClr>
              <a:buFont typeface="Wingdings" pitchFamily="2" charset="2"/>
              <a:buChar char="§"/>
            </a:pP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Переход на полностью автоматизированный учет</a:t>
            </a:r>
            <a:b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и контроль перевозок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7378" y="3032857"/>
            <a:ext cx="2301896" cy="439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08000">
              <a:buClr>
                <a:schemeClr val="accent6"/>
              </a:buClr>
              <a:buFont typeface="Wingdings" pitchFamily="2" charset="2"/>
              <a:buChar char="§"/>
            </a:pP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Исключение дублирующих маршрутов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953588" y="3717622"/>
            <a:ext cx="2497670" cy="61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08000">
              <a:buClr>
                <a:schemeClr val="accent6"/>
              </a:buClr>
              <a:buFont typeface="Wingdings" pitchFamily="2" charset="2"/>
              <a:buChar char="§"/>
            </a:pP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Обеспечение безопасности во всех звеньях бесшовной транспортной системы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960378" y="3032857"/>
            <a:ext cx="2711183" cy="439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08000">
              <a:buClr>
                <a:schemeClr val="accent6"/>
              </a:buClr>
              <a:buFont typeface="Wingdings" pitchFamily="2" charset="2"/>
              <a:buChar char="§"/>
            </a:pP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Оперативное информирование пассажиров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791525" y="4057356"/>
            <a:ext cx="2767725" cy="439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08000">
              <a:buClr>
                <a:schemeClr val="accent6"/>
              </a:buClr>
              <a:buFont typeface="Wingdings" pitchFamily="2" charset="2"/>
              <a:buChar char="§"/>
            </a:pP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Стандартизация качества услуг всех видов транспорта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296328" y="889000"/>
            <a:ext cx="3500473" cy="526828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ГЛАДКАЯ БЕСШОВНАЯ ТРАНСПОРТНАЯ СИСТЕМА, МАКСИМАЛЬНО ОБЕСПЕЧИВАЮЩАЯ ПОТРЕБИТЕЛЬСКИЕ ОЖИДАНИЯ ПАССАЖИРОВ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7378" y="3717622"/>
            <a:ext cx="2804305" cy="61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08000">
              <a:buClr>
                <a:schemeClr val="accent6"/>
              </a:buClr>
              <a:buFont typeface="Wingdings" pitchFamily="2" charset="2"/>
              <a:buChar char="§"/>
            </a:pP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Снижение затрат за счет оптимизации структуры управления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H="1" flipV="1">
            <a:off x="4101157" y="2807484"/>
            <a:ext cx="691363" cy="555239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5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2838254" y="3441950"/>
            <a:ext cx="592476" cy="30089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4457154" y="3470069"/>
            <a:ext cx="592476" cy="300895"/>
          </a:xfrm>
          <a:prstGeom prst="rect">
            <a:avLst/>
          </a:prstGeom>
        </p:spPr>
      </p:pic>
      <p:pic>
        <p:nvPicPr>
          <p:cNvPr id="54" name="Picture 3" descr="C:\Users\ДергуноваАВ\Desktop\иконки\icon33-01-512.pn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444444">
                  <a:alpha val="5882"/>
                </a:srgbClr>
              </a:clrFrom>
              <a:clrTo>
                <a:srgbClr val="444444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32"/>
          <a:stretch>
            <a:fillRect/>
          </a:stretch>
        </p:blipFill>
        <p:spPr bwMode="auto">
          <a:xfrm>
            <a:off x="5242669" y="2262805"/>
            <a:ext cx="1081224" cy="421314"/>
          </a:xfrm>
          <a:prstGeom prst="rect">
            <a:avLst/>
          </a:prstGeom>
          <a:noFill/>
        </p:spPr>
      </p:pic>
      <p:pic>
        <p:nvPicPr>
          <p:cNvPr id="55" name="Picture 4" descr="C:\Users\ДергуноваАВ\Desktop\иконки\Train-Station-01-512.pn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444444">
                  <a:alpha val="5882"/>
                </a:srgbClr>
              </a:clrFrom>
              <a:clrTo>
                <a:srgbClr val="444444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0827" y="2324236"/>
            <a:ext cx="717931" cy="72327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</p:pic>
      <p:pic>
        <p:nvPicPr>
          <p:cNvPr id="56" name="Picture 3" descr="C:\Users\ДергуноваАВ\Desktop\иконки\icon33-01-512.pn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444444">
                  <a:alpha val="5882"/>
                </a:srgbClr>
              </a:clrFrom>
              <a:clrTo>
                <a:srgbClr val="444444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32"/>
          <a:stretch>
            <a:fillRect/>
          </a:stretch>
        </p:blipFill>
        <p:spPr bwMode="auto">
          <a:xfrm flipH="1">
            <a:off x="1695687" y="2264969"/>
            <a:ext cx="1024160" cy="421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4908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243839" y="0"/>
            <a:ext cx="5782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hangingPunct="1">
              <a:buFont typeface="Arial" pitchFamily="34" charset="0"/>
              <a:buNone/>
            </a:pPr>
            <a:r>
              <a:rPr lang="ru-RU" dirty="0">
                <a:ea typeface="Arial" pitchFamily="34" charset="0"/>
              </a:rPr>
              <a:t>Существующие ограничения развития единой транспортной системы</a:t>
            </a:r>
            <a:endParaRPr kumimoji="0" lang="ru-RU" dirty="0">
              <a:ea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20760" y="2368550"/>
            <a:ext cx="472440" cy="40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бъект 2"/>
          <p:cNvSpPr txBox="1">
            <a:spLocks/>
          </p:cNvSpPr>
          <p:nvPr/>
        </p:nvSpPr>
        <p:spPr>
          <a:xfrm>
            <a:off x="770134" y="945589"/>
            <a:ext cx="7548175" cy="306685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-171446" algn="l" defTabSz="68578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Различные системы регулирования и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тарифообразования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по видам транспорта</a:t>
            </a:r>
          </a:p>
          <a:p>
            <a:pPr marL="0" marR="0" lvl="0" indent="-171446" algn="l" defTabSz="68578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Отсутствие единой информационной среды и систем продаж</a:t>
            </a:r>
          </a:p>
          <a:p>
            <a:pPr marL="0" marR="0" lvl="0" indent="-171446" algn="l" defTabSz="68578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Внутренняя конкуренция между различными видами транспорта</a:t>
            </a:r>
          </a:p>
          <a:p>
            <a:pPr marL="0" marR="0" lvl="0" indent="-171446" algn="l" defTabSz="68578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Различные требования к обеспечению безопасности по видам транспорта</a:t>
            </a:r>
          </a:p>
          <a:p>
            <a:pPr marL="0" marR="0" lvl="0" indent="-171446" algn="l" defTabSz="68578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Отсутствие единых стандартов качества предоставления услуг пассажирам</a:t>
            </a:r>
          </a:p>
          <a:p>
            <a:pPr marL="0" marR="0" lvl="0" indent="-171446" algn="l" defTabSz="68578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Отсутствие Федерального закона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«О прямых смешанных (комбинированных) перевозках»</a:t>
            </a:r>
          </a:p>
        </p:txBody>
      </p:sp>
      <p:grpSp>
        <p:nvGrpSpPr>
          <p:cNvPr id="62" name="Группа 13"/>
          <p:cNvGrpSpPr/>
          <p:nvPr/>
        </p:nvGrpSpPr>
        <p:grpSpPr>
          <a:xfrm>
            <a:off x="282359" y="1070243"/>
            <a:ext cx="408516" cy="117770"/>
            <a:chOff x="145475" y="1835727"/>
            <a:chExt cx="429491" cy="117770"/>
          </a:xfrm>
        </p:grpSpPr>
        <p:sp>
          <p:nvSpPr>
            <p:cNvPr id="63" name="Овал 62"/>
            <p:cNvSpPr/>
            <p:nvPr/>
          </p:nvSpPr>
          <p:spPr>
            <a:xfrm>
              <a:off x="145475" y="1835727"/>
              <a:ext cx="124691" cy="117764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4" name="Овал 63"/>
            <p:cNvSpPr/>
            <p:nvPr/>
          </p:nvSpPr>
          <p:spPr>
            <a:xfrm>
              <a:off x="297875" y="1835733"/>
              <a:ext cx="124691" cy="117764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5" name="Овал 64"/>
            <p:cNvSpPr/>
            <p:nvPr/>
          </p:nvSpPr>
          <p:spPr>
            <a:xfrm>
              <a:off x="450275" y="1835728"/>
              <a:ext cx="124691" cy="117764"/>
            </a:xfrm>
            <a:prstGeom prst="ellipse">
              <a:avLst/>
            </a:prstGeom>
            <a:solidFill>
              <a:srgbClr val="455D7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66" name="Группа 13"/>
          <p:cNvGrpSpPr/>
          <p:nvPr/>
        </p:nvGrpSpPr>
        <p:grpSpPr>
          <a:xfrm>
            <a:off x="298281" y="1645724"/>
            <a:ext cx="408516" cy="117770"/>
            <a:chOff x="145475" y="1835727"/>
            <a:chExt cx="429491" cy="117770"/>
          </a:xfrm>
        </p:grpSpPr>
        <p:sp>
          <p:nvSpPr>
            <p:cNvPr id="67" name="Овал 66"/>
            <p:cNvSpPr/>
            <p:nvPr/>
          </p:nvSpPr>
          <p:spPr>
            <a:xfrm>
              <a:off x="145475" y="1835727"/>
              <a:ext cx="124691" cy="117764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8" name="Овал 67"/>
            <p:cNvSpPr/>
            <p:nvPr/>
          </p:nvSpPr>
          <p:spPr>
            <a:xfrm>
              <a:off x="297875" y="1835733"/>
              <a:ext cx="124691" cy="117764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9" name="Овал 68"/>
            <p:cNvSpPr/>
            <p:nvPr/>
          </p:nvSpPr>
          <p:spPr>
            <a:xfrm>
              <a:off x="450275" y="1835728"/>
              <a:ext cx="124691" cy="117764"/>
            </a:xfrm>
            <a:prstGeom prst="ellipse">
              <a:avLst/>
            </a:prstGeom>
            <a:solidFill>
              <a:srgbClr val="455D7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70" name="Группа 13"/>
          <p:cNvGrpSpPr/>
          <p:nvPr/>
        </p:nvGrpSpPr>
        <p:grpSpPr>
          <a:xfrm>
            <a:off x="298281" y="2096099"/>
            <a:ext cx="408516" cy="117770"/>
            <a:chOff x="145475" y="1835727"/>
            <a:chExt cx="429491" cy="117770"/>
          </a:xfrm>
        </p:grpSpPr>
        <p:sp>
          <p:nvSpPr>
            <p:cNvPr id="71" name="Овал 70"/>
            <p:cNvSpPr/>
            <p:nvPr/>
          </p:nvSpPr>
          <p:spPr>
            <a:xfrm>
              <a:off x="145475" y="1835727"/>
              <a:ext cx="124691" cy="117764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2" name="Овал 71"/>
            <p:cNvSpPr/>
            <p:nvPr/>
          </p:nvSpPr>
          <p:spPr>
            <a:xfrm>
              <a:off x="297875" y="1835733"/>
              <a:ext cx="124691" cy="117764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3" name="Овал 72"/>
            <p:cNvSpPr/>
            <p:nvPr/>
          </p:nvSpPr>
          <p:spPr>
            <a:xfrm>
              <a:off x="450275" y="1835728"/>
              <a:ext cx="124691" cy="117764"/>
            </a:xfrm>
            <a:prstGeom prst="ellipse">
              <a:avLst/>
            </a:prstGeom>
            <a:solidFill>
              <a:srgbClr val="455D7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74" name="Группа 13"/>
          <p:cNvGrpSpPr/>
          <p:nvPr/>
        </p:nvGrpSpPr>
        <p:grpSpPr>
          <a:xfrm>
            <a:off x="300555" y="2548750"/>
            <a:ext cx="408516" cy="117770"/>
            <a:chOff x="145475" y="1835727"/>
            <a:chExt cx="429491" cy="117770"/>
          </a:xfrm>
        </p:grpSpPr>
        <p:sp>
          <p:nvSpPr>
            <p:cNvPr id="75" name="Овал 74"/>
            <p:cNvSpPr/>
            <p:nvPr/>
          </p:nvSpPr>
          <p:spPr>
            <a:xfrm>
              <a:off x="145475" y="1835727"/>
              <a:ext cx="124691" cy="117764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6" name="Овал 75"/>
            <p:cNvSpPr/>
            <p:nvPr/>
          </p:nvSpPr>
          <p:spPr>
            <a:xfrm>
              <a:off x="297875" y="1835733"/>
              <a:ext cx="124691" cy="117764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7" name="Овал 76"/>
            <p:cNvSpPr/>
            <p:nvPr/>
          </p:nvSpPr>
          <p:spPr>
            <a:xfrm>
              <a:off x="450275" y="1835728"/>
              <a:ext cx="124691" cy="117764"/>
            </a:xfrm>
            <a:prstGeom prst="ellipse">
              <a:avLst/>
            </a:prstGeom>
            <a:solidFill>
              <a:srgbClr val="455D7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78" name="Группа 13"/>
          <p:cNvGrpSpPr/>
          <p:nvPr/>
        </p:nvGrpSpPr>
        <p:grpSpPr>
          <a:xfrm>
            <a:off x="293731" y="3012773"/>
            <a:ext cx="408516" cy="117770"/>
            <a:chOff x="145475" y="1835727"/>
            <a:chExt cx="429491" cy="117770"/>
          </a:xfrm>
        </p:grpSpPr>
        <p:sp>
          <p:nvSpPr>
            <p:cNvPr id="79" name="Овал 78"/>
            <p:cNvSpPr/>
            <p:nvPr/>
          </p:nvSpPr>
          <p:spPr>
            <a:xfrm>
              <a:off x="145475" y="1835727"/>
              <a:ext cx="124691" cy="117764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0" name="Овал 79"/>
            <p:cNvSpPr/>
            <p:nvPr/>
          </p:nvSpPr>
          <p:spPr>
            <a:xfrm>
              <a:off x="297875" y="1835733"/>
              <a:ext cx="124691" cy="117764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1" name="Овал 80"/>
            <p:cNvSpPr/>
            <p:nvPr/>
          </p:nvSpPr>
          <p:spPr>
            <a:xfrm>
              <a:off x="450275" y="1835728"/>
              <a:ext cx="124691" cy="117764"/>
            </a:xfrm>
            <a:prstGeom prst="ellipse">
              <a:avLst/>
            </a:prstGeom>
            <a:solidFill>
              <a:srgbClr val="455D7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82" name="Группа 13"/>
          <p:cNvGrpSpPr/>
          <p:nvPr/>
        </p:nvGrpSpPr>
        <p:grpSpPr>
          <a:xfrm>
            <a:off x="300555" y="3476797"/>
            <a:ext cx="408516" cy="117770"/>
            <a:chOff x="145475" y="1835727"/>
            <a:chExt cx="429491" cy="117770"/>
          </a:xfrm>
        </p:grpSpPr>
        <p:sp>
          <p:nvSpPr>
            <p:cNvPr id="83" name="Овал 82"/>
            <p:cNvSpPr/>
            <p:nvPr/>
          </p:nvSpPr>
          <p:spPr>
            <a:xfrm>
              <a:off x="145475" y="1835727"/>
              <a:ext cx="124691" cy="117764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4" name="Овал 83"/>
            <p:cNvSpPr/>
            <p:nvPr/>
          </p:nvSpPr>
          <p:spPr>
            <a:xfrm>
              <a:off x="297875" y="1835733"/>
              <a:ext cx="124691" cy="117764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5" name="Овал 84"/>
            <p:cNvSpPr/>
            <p:nvPr/>
          </p:nvSpPr>
          <p:spPr>
            <a:xfrm>
              <a:off x="450275" y="1835728"/>
              <a:ext cx="124691" cy="117764"/>
            </a:xfrm>
            <a:prstGeom prst="ellipse">
              <a:avLst/>
            </a:prstGeom>
            <a:solidFill>
              <a:srgbClr val="455D7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4908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243839" y="0"/>
            <a:ext cx="5782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hangingPunct="1">
              <a:buFont typeface="Arial" pitchFamily="34" charset="0"/>
              <a:buNone/>
            </a:pPr>
            <a:r>
              <a:rPr lang="ru-RU" dirty="0">
                <a:ea typeface="Arial" pitchFamily="34" charset="0"/>
              </a:rPr>
              <a:t>Развитие проекта Городская электричка</a:t>
            </a:r>
            <a:endParaRPr kumimoji="0" lang="ru-RU" dirty="0">
              <a:ea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20760" y="2368550"/>
            <a:ext cx="472440" cy="40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0" name="Группа 139"/>
          <p:cNvGrpSpPr/>
          <p:nvPr/>
        </p:nvGrpSpPr>
        <p:grpSpPr>
          <a:xfrm>
            <a:off x="179512" y="843280"/>
            <a:ext cx="8263448" cy="3960718"/>
            <a:chOff x="179512" y="836600"/>
            <a:chExt cx="8964488" cy="3967398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395536" y="3363838"/>
              <a:ext cx="208823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Доступная железнодорожная инфраструктура</a:t>
              </a: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395536" y="2499742"/>
              <a:ext cx="194421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Выстроенная транспортная логистика, развитие транспортно-пересадочных узлов</a:t>
              </a: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395536" y="1491630"/>
              <a:ext cx="2016224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Конкурентоспособное тарифообразование в сравнении с другими участниками транспортного рынка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79512" y="987574"/>
              <a:ext cx="144016" cy="276999"/>
            </a:xfrm>
            <a:prstGeom prst="rect">
              <a:avLst/>
            </a:prstGeom>
            <a:solidFill>
              <a:srgbClr val="000000">
                <a:lumMod val="20000"/>
                <a:lumOff val="8000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300000"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cs typeface="Arial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52406" y="967829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Преимущества</a:t>
              </a:r>
            </a:p>
          </p:txBody>
        </p:sp>
        <p:cxnSp>
          <p:nvCxnSpPr>
            <p:cNvPr id="78" name="Прямая соединительная линия 77"/>
            <p:cNvCxnSpPr/>
            <p:nvPr/>
          </p:nvCxnSpPr>
          <p:spPr>
            <a:xfrm>
              <a:off x="179512" y="1275606"/>
              <a:ext cx="1800200" cy="480"/>
            </a:xfrm>
            <a:prstGeom prst="line">
              <a:avLst/>
            </a:prstGeom>
            <a:noFill/>
            <a:ln w="6350" cap="flat" cmpd="sng" algn="ctr">
              <a:solidFill>
                <a:srgbClr val="E41E13"/>
              </a:solidFill>
              <a:prstDash val="solid"/>
              <a:miter lim="800000"/>
            </a:ln>
            <a:effectLst/>
          </p:spPr>
        </p:cxnSp>
        <p:grpSp>
          <p:nvGrpSpPr>
            <p:cNvPr id="79" name="Группа 74"/>
            <p:cNvGrpSpPr/>
            <p:nvPr/>
          </p:nvGrpSpPr>
          <p:grpSpPr>
            <a:xfrm>
              <a:off x="2123728" y="843558"/>
              <a:ext cx="7020272" cy="3960440"/>
              <a:chOff x="2662245" y="1768635"/>
              <a:chExt cx="6481752" cy="3075792"/>
            </a:xfrm>
          </p:grpSpPr>
          <p:pic>
            <p:nvPicPr>
              <p:cNvPr id="80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071811" y="1768635"/>
                <a:ext cx="6072186" cy="3075792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1" name="Picture 4" descr="http://upload.wikimedia.org/wikipedia/commons/thumb/e/ed/Map_pin_icon.svg/2000px-Map_pin_icon.svg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duotone>
                  <a:srgbClr val="007EB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5258" y="2900507"/>
                <a:ext cx="200168" cy="207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2" name="TextBox 81"/>
              <p:cNvSpPr txBox="1"/>
              <p:nvPr/>
            </p:nvSpPr>
            <p:spPr>
              <a:xfrm>
                <a:off x="2728729" y="2775258"/>
                <a:ext cx="914399" cy="161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EB1">
                        <a:lumMod val="50000"/>
                      </a:srgbClr>
                    </a:solidFill>
                    <a:effectLst/>
                    <a:uLnTx/>
                    <a:uFillTx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Калининград</a:t>
                </a:r>
              </a:p>
            </p:txBody>
          </p:sp>
          <p:pic>
            <p:nvPicPr>
              <p:cNvPr id="83" name="Picture 4" descr="http://upload.wikimedia.org/wikipedia/commons/thumb/e/ed/Map_pin_icon.svg/2000px-Map_pin_icon.svg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duotone>
                  <a:srgbClr val="007EB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1484" y="3363317"/>
                <a:ext cx="200168" cy="207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4" descr="http://upload.wikimedia.org/wikipedia/commons/thumb/e/ed/Map_pin_icon.svg/2000px-Map_pin_icon.svg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duotone>
                  <a:srgbClr val="007EB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5760" y="3657279"/>
                <a:ext cx="200168" cy="207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4" descr="http://upload.wikimedia.org/wikipedia/commons/thumb/e/ed/Map_pin_icon.svg/2000px-Map_pin_icon.svg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duotone>
                  <a:srgbClr val="007EB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5592" y="3765201"/>
                <a:ext cx="200168" cy="207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6" name="TextBox 85"/>
              <p:cNvSpPr txBox="1"/>
              <p:nvPr/>
            </p:nvSpPr>
            <p:spPr>
              <a:xfrm>
                <a:off x="3460057" y="3222646"/>
                <a:ext cx="648642" cy="161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EB1">
                        <a:lumMod val="50000"/>
                      </a:srgbClr>
                    </a:solidFill>
                    <a:effectLst/>
                    <a:uLnTx/>
                    <a:uFillTx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Москва</a:t>
                </a:r>
              </a:p>
            </p:txBody>
          </p:sp>
          <p:pic>
            <p:nvPicPr>
              <p:cNvPr id="87" name="Picture 4" descr="http://upload.wikimedia.org/wikipedia/commons/thumb/e/ed/Map_pin_icon.svg/2000px-Map_pin_icon.svg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duotone>
                  <a:srgbClr val="007EB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2485" y="3898535"/>
                <a:ext cx="200168" cy="207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8" name="TextBox 87"/>
              <p:cNvSpPr txBox="1"/>
              <p:nvPr/>
            </p:nvSpPr>
            <p:spPr>
              <a:xfrm>
                <a:off x="3194120" y="3725957"/>
                <a:ext cx="676068" cy="161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EB1">
                        <a:lumMod val="50000"/>
                      </a:srgbClr>
                    </a:solidFill>
                    <a:effectLst/>
                    <a:uLnTx/>
                    <a:uFillTx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Воронеж</a:t>
                </a:r>
              </a:p>
            </p:txBody>
          </p:sp>
          <p:pic>
            <p:nvPicPr>
              <p:cNvPr id="89" name="Picture 4" descr="http://upload.wikimedia.org/wikipedia/commons/thumb/e/ed/Map_pin_icon.svg/2000px-Map_pin_icon.svg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duotone>
                  <a:srgbClr val="007EB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1047" y="4142930"/>
                <a:ext cx="200168" cy="207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0" name="TextBox 89"/>
              <p:cNvSpPr txBox="1"/>
              <p:nvPr/>
            </p:nvSpPr>
            <p:spPr>
              <a:xfrm>
                <a:off x="6185914" y="4061498"/>
                <a:ext cx="863365" cy="161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EB1">
                        <a:lumMod val="50000"/>
                      </a:srgbClr>
                    </a:solidFill>
                    <a:effectLst/>
                    <a:uLnTx/>
                    <a:uFillTx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Красноярск</a:t>
                </a:r>
              </a:p>
            </p:txBody>
          </p:sp>
          <p:pic>
            <p:nvPicPr>
              <p:cNvPr id="91" name="Picture 4" descr="http://upload.wikimedia.org/wikipedia/commons/thumb/e/ed/Map_pin_icon.svg/2000px-Map_pin_icon.svg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duotone>
                  <a:srgbClr val="007EB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0620" y="3912523"/>
                <a:ext cx="200168" cy="207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2" name="TextBox 91"/>
              <p:cNvSpPr txBox="1"/>
              <p:nvPr/>
            </p:nvSpPr>
            <p:spPr>
              <a:xfrm>
                <a:off x="4372415" y="4084420"/>
                <a:ext cx="423170" cy="161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EB1">
                        <a:lumMod val="50000"/>
                      </a:srgbClr>
                    </a:solidFill>
                    <a:effectLst/>
                    <a:uLnTx/>
                    <a:uFillTx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Уфа</a:t>
                </a:r>
              </a:p>
            </p:txBody>
          </p:sp>
          <p:pic>
            <p:nvPicPr>
              <p:cNvPr id="93" name="Picture 4" descr="http://upload.wikimedia.org/wikipedia/commons/thumb/e/ed/Map_pin_icon.svg/2000px-Map_pin_icon.svg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duotone>
                  <a:srgbClr val="007EB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2817" y="3765201"/>
                <a:ext cx="200168" cy="207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4" name="TextBox 93"/>
              <p:cNvSpPr txBox="1"/>
              <p:nvPr/>
            </p:nvSpPr>
            <p:spPr>
              <a:xfrm>
                <a:off x="4324353" y="3725957"/>
                <a:ext cx="579679" cy="161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EB1">
                        <a:lumMod val="50000"/>
                      </a:srgbClr>
                    </a:solidFill>
                    <a:effectLst/>
                    <a:uLnTx/>
                    <a:uFillTx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Казань</a:t>
                </a:r>
              </a:p>
            </p:txBody>
          </p:sp>
          <p:pic>
            <p:nvPicPr>
              <p:cNvPr id="95" name="Picture 4" descr="http://upload.wikimedia.org/wikipedia/commons/thumb/e/ed/Map_pin_icon.svg/2000px-Map_pin_icon.svg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duotone>
                  <a:srgbClr val="007EB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2315" y="3981047"/>
                <a:ext cx="200168" cy="207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6" name="TextBox 95"/>
              <p:cNvSpPr txBox="1"/>
              <p:nvPr/>
            </p:nvSpPr>
            <p:spPr>
              <a:xfrm>
                <a:off x="3338701" y="4142931"/>
                <a:ext cx="797272" cy="161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EB1">
                        <a:lumMod val="50000"/>
                      </a:srgbClr>
                    </a:solidFill>
                    <a:effectLst/>
                    <a:uLnTx/>
                    <a:uFillTx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Волгоград</a:t>
                </a:r>
              </a:p>
            </p:txBody>
          </p:sp>
          <p:pic>
            <p:nvPicPr>
              <p:cNvPr id="97" name="Picture 4" descr="http://upload.wikimedia.org/wikipedia/commons/thumb/e/ed/Map_pin_icon.svg/2000px-Map_pin_icon.svg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rgbClr val="007EB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8183" y="3511752"/>
                <a:ext cx="200168" cy="207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8" name="TextBox 97"/>
              <p:cNvSpPr txBox="1"/>
              <p:nvPr/>
            </p:nvSpPr>
            <p:spPr>
              <a:xfrm>
                <a:off x="3991931" y="3390416"/>
                <a:ext cx="1164422" cy="161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EB1">
                        <a:lumMod val="50000"/>
                      </a:srgbClr>
                    </a:solidFill>
                    <a:effectLst/>
                    <a:uLnTx/>
                    <a:uFillTx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Нижний Новгород</a:t>
                </a:r>
              </a:p>
            </p:txBody>
          </p:sp>
          <p:pic>
            <p:nvPicPr>
              <p:cNvPr id="99" name="Picture 4" descr="http://upload.wikimedia.org/wikipedia/commons/thumb/e/ed/Map_pin_icon.svg/2000px-Map_pin_icon.svg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rgbClr val="007EB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4628" y="3931843"/>
                <a:ext cx="200168" cy="207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0" name="TextBox 99"/>
              <p:cNvSpPr txBox="1"/>
              <p:nvPr/>
            </p:nvSpPr>
            <p:spPr>
              <a:xfrm>
                <a:off x="5055680" y="3949651"/>
                <a:ext cx="604153" cy="161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EB1">
                        <a:lumMod val="50000"/>
                      </a:srgbClr>
                    </a:solidFill>
                    <a:effectLst/>
                    <a:uLnTx/>
                    <a:uFillTx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Тюмень</a:t>
                </a:r>
              </a:p>
            </p:txBody>
          </p:sp>
          <p:pic>
            <p:nvPicPr>
              <p:cNvPr id="101" name="Picture 4" descr="http://upload.wikimedia.org/wikipedia/commons/thumb/e/ed/Map_pin_icon.svg/2000px-Map_pin_icon.svg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duotone>
                  <a:srgbClr val="007EB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8422" y="4404521"/>
                <a:ext cx="200168" cy="207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" name="TextBox 101"/>
              <p:cNvSpPr txBox="1"/>
              <p:nvPr/>
            </p:nvSpPr>
            <p:spPr>
              <a:xfrm>
                <a:off x="8137748" y="4566489"/>
                <a:ext cx="901684" cy="161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EB1">
                        <a:lumMod val="50000"/>
                      </a:srgbClr>
                    </a:solidFill>
                    <a:effectLst/>
                    <a:uLnTx/>
                    <a:uFillTx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Владивосток</a:t>
                </a:r>
              </a:p>
            </p:txBody>
          </p:sp>
          <p:pic>
            <p:nvPicPr>
              <p:cNvPr id="103" name="Picture 4" descr="http://upload.wikimedia.org/wikipedia/commons/thumb/e/ed/Map_pin_icon.svg/2000px-Map_pin_icon.svg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rgbClr val="E41E13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5806" y="3224682"/>
                <a:ext cx="200168" cy="207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4" name="TextBox 103"/>
              <p:cNvSpPr txBox="1"/>
              <p:nvPr/>
            </p:nvSpPr>
            <p:spPr>
              <a:xfrm>
                <a:off x="3858963" y="3110799"/>
                <a:ext cx="779369" cy="161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50000"/>
                      </a:srgbClr>
                    </a:solidFill>
                    <a:effectLst/>
                    <a:uLnTx/>
                    <a:uFillTx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Ярославль</a:t>
                </a:r>
              </a:p>
            </p:txBody>
          </p:sp>
          <p:pic>
            <p:nvPicPr>
              <p:cNvPr id="105" name="Picture 4" descr="http://upload.wikimedia.org/wikipedia/commons/thumb/e/ed/Map_pin_icon.svg/2000px-Map_pin_icon.svg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rgbClr val="E41E13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5760" y="2963599"/>
                <a:ext cx="200168" cy="207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4" descr="http://upload.wikimedia.org/wikipedia/commons/thumb/e/ed/Map_pin_icon.svg/2000px-Map_pin_icon.svg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rgbClr val="E41E13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5500" y="3845050"/>
                <a:ext cx="200168" cy="207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4" descr="http://upload.wikimedia.org/wikipedia/commons/thumb/e/ed/Map_pin_icon.svg/2000px-Map_pin_icon.svg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rgbClr val="E41E13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0447" y="4213944"/>
                <a:ext cx="200168" cy="207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4" descr="http://upload.wikimedia.org/wikipedia/commons/thumb/e/ed/Map_pin_icon.svg/2000px-Map_pin_icon.svg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rgbClr val="E41E13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8618" y="4016282"/>
                <a:ext cx="200168" cy="207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4" descr="http://upload.wikimedia.org/wikipedia/commons/thumb/e/ed/Map_pin_icon.svg/2000px-Map_pin_icon.svg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rgbClr val="E41E13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5974" y="3890350"/>
                <a:ext cx="200168" cy="207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0" name="TextBox 109"/>
              <p:cNvSpPr txBox="1"/>
              <p:nvPr/>
            </p:nvSpPr>
            <p:spPr>
              <a:xfrm>
                <a:off x="3593025" y="2831181"/>
                <a:ext cx="1164422" cy="161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50000"/>
                      </a:srgbClr>
                    </a:solidFill>
                    <a:effectLst/>
                    <a:uLnTx/>
                    <a:uFillTx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Санкт-Петербург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4723259" y="3781881"/>
                <a:ext cx="972265" cy="161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50000"/>
                      </a:srgbClr>
                    </a:solidFill>
                    <a:effectLst/>
                    <a:uLnTx/>
                    <a:uFillTx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Екатеринбург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5122165" y="4397039"/>
                <a:ext cx="894527" cy="161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50000"/>
                      </a:srgbClr>
                    </a:solidFill>
                    <a:effectLst/>
                    <a:uLnTx/>
                    <a:uFillTx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Новосибирск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2662245" y="4005575"/>
                <a:ext cx="755881" cy="161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50000"/>
                      </a:srgbClr>
                    </a:solidFill>
                    <a:effectLst/>
                    <a:uLnTx/>
                    <a:uFillTx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Краснодар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3991931" y="4061498"/>
                <a:ext cx="625597" cy="161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41E13">
                        <a:lumMod val="50000"/>
                      </a:srgbClr>
                    </a:solidFill>
                    <a:effectLst/>
                    <a:uLnTx/>
                    <a:uFillTx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Самара</a:t>
                </a:r>
              </a:p>
            </p:txBody>
          </p:sp>
          <p:pic>
            <p:nvPicPr>
              <p:cNvPr id="115" name="Picture 4" descr="http://upload.wikimedia.org/wikipedia/commons/thumb/e/ed/Map_pin_icon.svg/2000px-Map_pin_icon.svg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rgbClr val="E41E13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6004" y="3538751"/>
                <a:ext cx="200168" cy="207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6" name="TextBox 115"/>
              <p:cNvSpPr txBox="1"/>
              <p:nvPr/>
            </p:nvSpPr>
            <p:spPr>
              <a:xfrm>
                <a:off x="4437547" y="3502716"/>
                <a:ext cx="582211" cy="161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41E13">
                        <a:lumMod val="50000"/>
                      </a:srgbClr>
                    </a:solidFill>
                    <a:effectLst/>
                    <a:uLnTx/>
                    <a:uFillTx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Киров</a:t>
                </a:r>
              </a:p>
            </p:txBody>
          </p:sp>
          <p:pic>
            <p:nvPicPr>
              <p:cNvPr id="117" name="Picture 4" descr="http://upload.wikimedia.org/wikipedia/commons/thumb/e/ed/Map_pin_icon.svg/2000px-Map_pin_icon.svg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rgbClr val="E41E13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6793" y="3844338"/>
                <a:ext cx="200168" cy="207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8" name="TextBox 117"/>
              <p:cNvSpPr txBox="1"/>
              <p:nvPr/>
            </p:nvSpPr>
            <p:spPr>
              <a:xfrm>
                <a:off x="3725994" y="3949651"/>
                <a:ext cx="625597" cy="161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507C"/>
                    </a:solidFill>
                    <a:effectLst/>
                    <a:uLnTx/>
                    <a:uFillTx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Саратов</a:t>
                </a:r>
              </a:p>
            </p:txBody>
          </p:sp>
          <p:pic>
            <p:nvPicPr>
              <p:cNvPr id="119" name="Picture 4" descr="http://upload.wikimedia.org/wikipedia/commons/thumb/e/ed/Map_pin_icon.svg/2000px-Map_pin_icon.svg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rgbClr val="E41E13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9623" y="3568071"/>
                <a:ext cx="200168" cy="207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0" name="TextBox 119"/>
              <p:cNvSpPr txBox="1"/>
              <p:nvPr/>
            </p:nvSpPr>
            <p:spPr>
              <a:xfrm>
                <a:off x="3061151" y="3502263"/>
                <a:ext cx="679250" cy="161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50000"/>
                      </a:srgbClr>
                    </a:solidFill>
                    <a:effectLst/>
                    <a:uLnTx/>
                    <a:uFillTx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Белгород</a:t>
                </a:r>
              </a:p>
            </p:txBody>
          </p:sp>
          <p:pic>
            <p:nvPicPr>
              <p:cNvPr id="121" name="Picture 4" descr="http://upload.wikimedia.org/wikipedia/commons/thumb/e/ed/Map_pin_icon.svg/2000px-Map_pin_icon.svg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rgbClr val="E41E13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7405" y="4006864"/>
                <a:ext cx="200168" cy="207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2" name="TextBox 121"/>
              <p:cNvSpPr txBox="1"/>
              <p:nvPr/>
            </p:nvSpPr>
            <p:spPr>
              <a:xfrm>
                <a:off x="4656775" y="4117422"/>
                <a:ext cx="972265" cy="161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50000"/>
                      </a:srgbClr>
                    </a:solidFill>
                    <a:effectLst/>
                    <a:uLnTx/>
                    <a:uFillTx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Челябинск</a:t>
                </a:r>
              </a:p>
            </p:txBody>
          </p:sp>
          <p:pic>
            <p:nvPicPr>
              <p:cNvPr id="123" name="Picture 4" descr="http://upload.wikimedia.org/wikipedia/commons/thumb/e/ed/Map_pin_icon.svg/2000px-Map_pin_icon.svg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rgbClr val="E41E13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37314" y="4198084"/>
                <a:ext cx="200168" cy="207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4" name="TextBox 123"/>
              <p:cNvSpPr txBox="1"/>
              <p:nvPr/>
            </p:nvSpPr>
            <p:spPr>
              <a:xfrm>
                <a:off x="5853492" y="4285192"/>
                <a:ext cx="728081" cy="161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</a:srgbClr>
                    </a:solidFill>
                    <a:effectLst/>
                    <a:uLnTx/>
                    <a:uFillTx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Кемерово</a:t>
                </a:r>
              </a:p>
            </p:txBody>
          </p:sp>
          <p:pic>
            <p:nvPicPr>
              <p:cNvPr id="125" name="Picture 4" descr="http://upload.wikimedia.org/wikipedia/commons/thumb/e/ed/Map_pin_icon.svg/2000px-Map_pin_icon.svg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rgbClr val="E41E13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2991" y="3671830"/>
                <a:ext cx="200168" cy="207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6" name="TextBox 125"/>
              <p:cNvSpPr txBox="1"/>
              <p:nvPr/>
            </p:nvSpPr>
            <p:spPr>
              <a:xfrm>
                <a:off x="4050451" y="3647606"/>
                <a:ext cx="738580" cy="161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507C"/>
                    </a:solidFill>
                    <a:effectLst/>
                    <a:uLnTx/>
                    <a:uFillTx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Ульяновск</a:t>
                </a:r>
              </a:p>
            </p:txBody>
          </p:sp>
          <p:pic>
            <p:nvPicPr>
              <p:cNvPr id="127" name="Picture 4" descr="http://upload.wikimedia.org/wikipedia/commons/thumb/e/ed/Map_pin_icon.svg/2000px-Map_pin_icon.svg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rgbClr val="E41E13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479" y="3725957"/>
                <a:ext cx="200168" cy="207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8" name="TextBox 127"/>
              <p:cNvSpPr txBox="1"/>
              <p:nvPr/>
            </p:nvSpPr>
            <p:spPr>
              <a:xfrm>
                <a:off x="3659510" y="3725957"/>
                <a:ext cx="500067" cy="161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50000"/>
                      </a:srgbClr>
                    </a:solidFill>
                    <a:effectLst/>
                    <a:uLnTx/>
                    <a:uFillTx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Пенза</a:t>
                </a:r>
              </a:p>
            </p:txBody>
          </p:sp>
          <p:pic>
            <p:nvPicPr>
              <p:cNvPr id="129" name="Picture 4" descr="http://upload.wikimedia.org/wikipedia/commons/thumb/e/ed/Map_pin_icon.svg/2000px-Map_pin_icon.svg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rgbClr val="E41E13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4286" y="4327504"/>
                <a:ext cx="200168" cy="207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0" name="TextBox 129"/>
              <p:cNvSpPr txBox="1"/>
              <p:nvPr/>
            </p:nvSpPr>
            <p:spPr>
              <a:xfrm>
                <a:off x="7043098" y="4479303"/>
                <a:ext cx="481227" cy="161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</a:srgbClr>
                    </a:solidFill>
                    <a:effectLst/>
                    <a:uLnTx/>
                    <a:uFillTx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Чита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2662245" y="3837804"/>
                <a:ext cx="1046641" cy="161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EB1">
                        <a:lumMod val="50000"/>
                      </a:srgbClr>
                    </a:solidFill>
                    <a:effectLst/>
                    <a:uLnTx/>
                    <a:uFillTx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Ростов-на-Дону</a:t>
                </a: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3659510" y="3560955"/>
                <a:ext cx="611658" cy="161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EB1">
                        <a:lumMod val="50000"/>
                      </a:srgbClr>
                    </a:solidFill>
                    <a:effectLst/>
                    <a:uLnTx/>
                    <a:uFillTx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Тамбов</a:t>
                </a:r>
              </a:p>
            </p:txBody>
          </p:sp>
        </p:grpSp>
        <p:pic>
          <p:nvPicPr>
            <p:cNvPr id="133" name="Picture 4" descr="http://upload.wikimedia.org/wikipedia/commons/thumb/e/ed/Map_pin_icon.svg/2000px-Map_pin_icon.svg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rgbClr val="007EB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7" y="915566"/>
              <a:ext cx="360040" cy="373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4" name="TextBox 133"/>
            <p:cNvSpPr txBox="1"/>
            <p:nvPr/>
          </p:nvSpPr>
          <p:spPr>
            <a:xfrm>
              <a:off x="2987824" y="843558"/>
              <a:ext cx="316835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в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kumimoji="0" lang="ru-RU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12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городах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проект реализован</a:t>
              </a:r>
            </a:p>
          </p:txBody>
        </p:sp>
        <p:pic>
          <p:nvPicPr>
            <p:cNvPr id="135" name="Picture 4" descr="http://upload.wikimedia.org/wikipedia/commons/thumb/e/ed/Map_pin_icon.svg/2000px-Map_pin_icon.svg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rgbClr val="E41E13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915566"/>
              <a:ext cx="398870" cy="41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6" name="TextBox 135"/>
            <p:cNvSpPr txBox="1"/>
            <p:nvPr/>
          </p:nvSpPr>
          <p:spPr>
            <a:xfrm>
              <a:off x="5588738" y="836600"/>
              <a:ext cx="30243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в </a:t>
              </a:r>
              <a:r>
                <a:rPr kumimoji="0" lang="ru-RU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14</a:t>
              </a: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 городах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перспективные проекты</a:t>
              </a:r>
            </a:p>
          </p:txBody>
        </p:sp>
        <p:sp>
          <p:nvSpPr>
            <p:cNvPr id="137" name="Нашивка 136"/>
            <p:cNvSpPr/>
            <p:nvPr/>
          </p:nvSpPr>
          <p:spPr>
            <a:xfrm>
              <a:off x="179512" y="1779662"/>
              <a:ext cx="150780" cy="249184"/>
            </a:xfrm>
            <a:prstGeom prst="chevron">
              <a:avLst/>
            </a:prstGeom>
            <a:solidFill>
              <a:srgbClr val="007EB1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8" name="Нашивка 137"/>
            <p:cNvSpPr/>
            <p:nvPr/>
          </p:nvSpPr>
          <p:spPr>
            <a:xfrm>
              <a:off x="179512" y="2787774"/>
              <a:ext cx="150780" cy="249184"/>
            </a:xfrm>
            <a:prstGeom prst="chevron">
              <a:avLst/>
            </a:prstGeom>
            <a:solidFill>
              <a:srgbClr val="007EB1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9" name="Нашивка 138"/>
            <p:cNvSpPr/>
            <p:nvPr/>
          </p:nvSpPr>
          <p:spPr>
            <a:xfrm>
              <a:off x="179512" y="3507854"/>
              <a:ext cx="150780" cy="249184"/>
            </a:xfrm>
            <a:prstGeom prst="chevron">
              <a:avLst/>
            </a:prstGeom>
            <a:solidFill>
              <a:srgbClr val="007EB1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4908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243839" y="0"/>
            <a:ext cx="5782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hangingPunct="1">
              <a:buFont typeface="Arial" pitchFamily="34" charset="0"/>
              <a:buNone/>
            </a:pPr>
            <a:r>
              <a:rPr lang="ru-RU" dirty="0">
                <a:ea typeface="Arial" pitchFamily="34" charset="0"/>
              </a:rPr>
              <a:t>Эффекты от реализации проектов </a:t>
            </a:r>
          </a:p>
          <a:p>
            <a:pPr defTabSz="914400" eaLnBrk="1" hangingPunct="1">
              <a:buFont typeface="Arial" pitchFamily="34" charset="0"/>
              <a:buNone/>
            </a:pPr>
            <a:r>
              <a:rPr lang="ru-RU" dirty="0">
                <a:ea typeface="Arial" pitchFamily="34" charset="0"/>
              </a:rPr>
              <a:t>Городская электричка</a:t>
            </a:r>
            <a:endParaRPr kumimoji="0" lang="ru-RU" dirty="0">
              <a:ea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20760" y="2449830"/>
            <a:ext cx="472440" cy="40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10065" y="4134296"/>
            <a:ext cx="54246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66673" y="1821008"/>
            <a:ext cx="8025857" cy="2575"/>
          </a:xfrm>
          <a:prstGeom prst="line">
            <a:avLst/>
          </a:prstGeom>
          <a:ln>
            <a:solidFill>
              <a:srgbClr val="4991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377249" y="1482490"/>
            <a:ext cx="816812" cy="835958"/>
          </a:xfrm>
          <a:prstGeom prst="ellipse">
            <a:avLst/>
          </a:prstGeom>
          <a:solidFill>
            <a:schemeClr val="bg1"/>
          </a:solidFill>
          <a:ln w="28575">
            <a:solidFill>
              <a:srgbClr val="499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rgbClr val="7596A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386" y="830729"/>
            <a:ext cx="895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Положительные эффекты от реализации проекта </a:t>
            </a:r>
          </a:p>
        </p:txBody>
      </p:sp>
      <p:sp>
        <p:nvSpPr>
          <p:cNvPr id="9" name="Овал 8"/>
          <p:cNvSpPr/>
          <p:nvPr/>
        </p:nvSpPr>
        <p:spPr>
          <a:xfrm>
            <a:off x="1514716" y="1464769"/>
            <a:ext cx="816812" cy="835958"/>
          </a:xfrm>
          <a:prstGeom prst="ellipse">
            <a:avLst/>
          </a:prstGeom>
          <a:solidFill>
            <a:schemeClr val="bg1"/>
          </a:solidFill>
          <a:ln w="28575">
            <a:solidFill>
              <a:srgbClr val="499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rgbClr val="7596A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659043" y="1447048"/>
            <a:ext cx="816812" cy="835958"/>
          </a:xfrm>
          <a:prstGeom prst="ellipse">
            <a:avLst/>
          </a:prstGeom>
          <a:solidFill>
            <a:schemeClr val="bg1"/>
          </a:solidFill>
          <a:ln w="28575">
            <a:solidFill>
              <a:srgbClr val="499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rgbClr val="7596A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934519" y="1432871"/>
            <a:ext cx="816812" cy="835958"/>
          </a:xfrm>
          <a:prstGeom prst="ellipse">
            <a:avLst/>
          </a:prstGeom>
          <a:solidFill>
            <a:schemeClr val="bg1"/>
          </a:solidFill>
          <a:ln w="28575">
            <a:solidFill>
              <a:srgbClr val="499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rgbClr val="7596A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193595" y="1415150"/>
            <a:ext cx="816812" cy="835958"/>
          </a:xfrm>
          <a:prstGeom prst="ellipse">
            <a:avLst/>
          </a:prstGeom>
          <a:solidFill>
            <a:schemeClr val="bg1"/>
          </a:solidFill>
          <a:ln w="28575">
            <a:solidFill>
              <a:srgbClr val="499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rgbClr val="7596A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457101" y="1397429"/>
            <a:ext cx="816812" cy="835958"/>
          </a:xfrm>
          <a:prstGeom prst="ellipse">
            <a:avLst/>
          </a:prstGeom>
          <a:solidFill>
            <a:schemeClr val="bg1"/>
          </a:solidFill>
          <a:ln w="28575">
            <a:solidFill>
              <a:srgbClr val="499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rgbClr val="7596A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23278" y="3554869"/>
            <a:ext cx="816812" cy="83595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rgbClr val="7596A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194120" y="3537148"/>
            <a:ext cx="816812" cy="83595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rgbClr val="7596A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547997" y="3519427"/>
            <a:ext cx="816812" cy="83595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rgbClr val="7596A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1386" y="3053035"/>
            <a:ext cx="895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Ограничения в реализации проекта</a:t>
            </a:r>
          </a:p>
        </p:txBody>
      </p:sp>
      <p:pic>
        <p:nvPicPr>
          <p:cNvPr id="19" name="Picture 2" descr="C:\Users\ДергуноваАВ\Desktop\railway-track-icon-vector-illustration-clipart-vector_csp55890655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772" y="3708705"/>
            <a:ext cx="560924" cy="549705"/>
          </a:xfrm>
          <a:prstGeom prst="rect">
            <a:avLst/>
          </a:prstGeom>
          <a:noFill/>
        </p:spPr>
      </p:pic>
      <p:pic>
        <p:nvPicPr>
          <p:cNvPr id="20" name="Picture 3" descr="C:\Users\ДергуноваАВ\Desktop\contract_icon-icons.com_64662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2722" y="3706825"/>
            <a:ext cx="447675" cy="447675"/>
          </a:xfrm>
          <a:prstGeom prst="rect">
            <a:avLst/>
          </a:prstGeom>
          <a:noFill/>
        </p:spPr>
      </p:pic>
      <p:pic>
        <p:nvPicPr>
          <p:cNvPr id="21" name="Picture 4" descr="C:\Users\ДергуноваАВ\Desktop\images (1)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8714" y="3685839"/>
            <a:ext cx="565260" cy="480068"/>
          </a:xfrm>
          <a:prstGeom prst="rect">
            <a:avLst/>
          </a:prstGeom>
          <a:noFill/>
        </p:spPr>
      </p:pic>
      <p:pic>
        <p:nvPicPr>
          <p:cNvPr id="22" name="Picture 4" descr="C:\Users\ДергуноваАВ\Desktop\Без названия (1).png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3895" y="1596010"/>
            <a:ext cx="539933" cy="5399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pic>
        <p:nvPicPr>
          <p:cNvPr id="23" name="Picture 5" descr="C:\Users\ДергуноваАВ\Desktop\9463.png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8308" y="1588771"/>
            <a:ext cx="532957" cy="532957"/>
          </a:xfrm>
          <a:prstGeom prst="rect">
            <a:avLst/>
          </a:prstGeom>
          <a:grpFill/>
        </p:spPr>
      </p:pic>
      <p:pic>
        <p:nvPicPr>
          <p:cNvPr id="24" name="Picture 7" descr="C:\Users\ДергуноваАВ\Desktop\Без названия (4).png"/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5372" y="1568471"/>
            <a:ext cx="543697" cy="543697"/>
          </a:xfrm>
          <a:prstGeom prst="rect">
            <a:avLst/>
          </a:prstGeom>
          <a:gradFill flip="none" rotWithShape="1">
            <a:gsLst>
              <a:gs pos="0">
                <a:srgbClr val="49912D">
                  <a:tint val="66000"/>
                  <a:satMod val="160000"/>
                </a:srgbClr>
              </a:gs>
              <a:gs pos="50000">
                <a:srgbClr val="49912D">
                  <a:tint val="44500"/>
                  <a:satMod val="160000"/>
                </a:srgbClr>
              </a:gs>
              <a:gs pos="100000">
                <a:srgbClr val="49912D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</p:pic>
      <p:pic>
        <p:nvPicPr>
          <p:cNvPr id="25" name="Picture 6" descr="C:\Users\ДергуноваАВ\Desktop\14925.png"/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8031" y="1533847"/>
            <a:ext cx="523875" cy="523875"/>
          </a:xfrm>
          <a:prstGeom prst="rect">
            <a:avLst/>
          </a:prstGeom>
          <a:grpFill/>
        </p:spPr>
      </p:pic>
      <p:pic>
        <p:nvPicPr>
          <p:cNvPr id="26" name="Picture 8" descr="C:\Users\ДергуноваАВ\Desktop\Без названия (5).png"/>
          <p:cNvPicPr>
            <a:picLocks noChangeAspect="1" noChangeArrowheads="1"/>
          </p:cNvPicPr>
          <p:nvPr/>
        </p:nvPicPr>
        <p:blipFill>
          <a:blip r:embed="rId9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4549" y="1540997"/>
            <a:ext cx="509035" cy="509035"/>
          </a:xfrm>
          <a:prstGeom prst="rect">
            <a:avLst/>
          </a:prstGeom>
          <a:grpFill/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172995" y="765982"/>
            <a:ext cx="0" cy="1062681"/>
          </a:xfrm>
          <a:prstGeom prst="line">
            <a:avLst/>
          </a:prstGeom>
          <a:ln>
            <a:solidFill>
              <a:srgbClr val="4991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14184" y="3075734"/>
            <a:ext cx="0" cy="1062681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9" name="Picture 3" descr="C:\Users\ДергуноваАВ\Desktop\_318-9358.jpg"/>
          <p:cNvPicPr>
            <a:picLocks noChangeAspect="1" noChangeArrowheads="1"/>
          </p:cNvPicPr>
          <p:nvPr/>
        </p:nvPicPr>
        <p:blipFill>
          <a:blip r:embed="rId10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622" y="1628807"/>
            <a:ext cx="588364" cy="478467"/>
          </a:xfrm>
          <a:prstGeom prst="rect">
            <a:avLst/>
          </a:prstGeom>
          <a:grpFill/>
        </p:spPr>
      </p:pic>
      <p:pic>
        <p:nvPicPr>
          <p:cNvPr id="30" name="Picture 2" descr="C:\Users\ДергуноваАВ\Desktop\train_transportation.png"/>
          <p:cNvPicPr>
            <a:picLocks noChangeAspect="1" noChangeArrowheads="1"/>
          </p:cNvPicPr>
          <p:nvPr/>
        </p:nvPicPr>
        <p:blipFill>
          <a:blip r:embed="rId11" cstate="screen">
            <a:duotone>
              <a:schemeClr val="accent5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083" y="1700016"/>
            <a:ext cx="532885" cy="532885"/>
          </a:xfrm>
          <a:prstGeom prst="rect">
            <a:avLst/>
          </a:prstGeom>
          <a:grpFill/>
        </p:spPr>
      </p:pic>
      <p:sp>
        <p:nvSpPr>
          <p:cNvPr id="31" name="TextBox 30"/>
          <p:cNvSpPr txBox="1"/>
          <p:nvPr/>
        </p:nvSpPr>
        <p:spPr>
          <a:xfrm>
            <a:off x="210010" y="2366433"/>
            <a:ext cx="196503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Увеличение </a:t>
            </a:r>
          </a:p>
          <a:p>
            <a:r>
              <a:rPr lang="ru-RU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провозной </a:t>
            </a:r>
          </a:p>
          <a:p>
            <a:r>
              <a:rPr lang="ru-RU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способности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89613" y="2379937"/>
            <a:ext cx="13041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Динамичное развитие </a:t>
            </a:r>
          </a:p>
          <a:p>
            <a:r>
              <a:rPr lang="ru-RU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агломерации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22953" y="2381328"/>
            <a:ext cx="91107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Застройка жилых кварталов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00033" y="2391760"/>
            <a:ext cx="12538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Новые </a:t>
            </a:r>
          </a:p>
          <a:p>
            <a:r>
              <a:rPr lang="ru-RU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рабочие места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0063" y="4478069"/>
            <a:ext cx="15310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Пропускная способность ж/</a:t>
            </a:r>
            <a:r>
              <a:rPr lang="ru-RU" sz="105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д</a:t>
            </a:r>
            <a:endParaRPr lang="ru-RU" sz="10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8276" y="4502462"/>
            <a:ext cx="18340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Транспортный заказ</a:t>
            </a:r>
          </a:p>
          <a:p>
            <a:r>
              <a:rPr lang="ru-RU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субъектами РФ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10736" y="4495021"/>
            <a:ext cx="17366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Инвестиционные расходы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66577" y="2411327"/>
            <a:ext cx="16394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Поддержка городской экологии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979432" y="2391536"/>
            <a:ext cx="159436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Стимулирование</a:t>
            </a:r>
          </a:p>
          <a:p>
            <a:r>
              <a:rPr lang="ru-RU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промышленности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H="1">
            <a:off x="197708" y="3071615"/>
            <a:ext cx="2582562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177113" y="775180"/>
            <a:ext cx="2582562" cy="1"/>
          </a:xfrm>
          <a:prstGeom prst="line">
            <a:avLst/>
          </a:prstGeom>
          <a:ln>
            <a:solidFill>
              <a:srgbClr val="4991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908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243839" y="0"/>
            <a:ext cx="5782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hangingPunct="1">
              <a:buFont typeface="Arial" pitchFamily="34" charset="0"/>
              <a:buNone/>
            </a:pPr>
            <a:r>
              <a:rPr lang="ru-RU" dirty="0">
                <a:ea typeface="Arial" pitchFamily="34" charset="0"/>
              </a:rPr>
              <a:t>Городская электричка в г. Нижнем Новгороде</a:t>
            </a:r>
            <a:endParaRPr kumimoji="0" lang="ru-RU" dirty="0">
              <a:ea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20760" y="2368550"/>
            <a:ext cx="472440" cy="40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8662062" y="4845789"/>
            <a:ext cx="481938" cy="254581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82C056-D21C-4181-BBC0-970634807437}" type="slidenum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51" y="859546"/>
            <a:ext cx="6808643" cy="396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277894" y="886846"/>
            <a:ext cx="2190466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/>
              <a:t>В РАМКАХ ПРОЕКТА РЕАЛИЗОВАНО:</a:t>
            </a:r>
          </a:p>
          <a:p>
            <a:endParaRPr lang="ru-RU" sz="1200" b="1" dirty="0"/>
          </a:p>
          <a:p>
            <a:pPr marL="108000" indent="-108000"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200" dirty="0"/>
              <a:t>Создана единая сеть остановочных пунктов в агломерации</a:t>
            </a:r>
          </a:p>
          <a:p>
            <a:pPr marL="108000" indent="-108000"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200" dirty="0"/>
              <a:t> Синхронизировано расписание железнодорожного и городского транспорта</a:t>
            </a:r>
          </a:p>
          <a:p>
            <a:pPr marL="108000" indent="-108000"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200" dirty="0"/>
              <a:t> Интегрирована система продаж</a:t>
            </a:r>
          </a:p>
          <a:p>
            <a:pPr marL="108000" indent="-108000"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200" dirty="0"/>
              <a:t> Установлен единый городской тариф с возможностью бесплатных пересадок </a:t>
            </a:r>
          </a:p>
        </p:txBody>
      </p:sp>
    </p:spTree>
    <p:extLst>
      <p:ext uri="{BB962C8B-B14F-4D97-AF65-F5344CB8AC3E}">
        <p14:creationId xmlns:p14="http://schemas.microsoft.com/office/powerpoint/2010/main" val="1034908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243839" y="0"/>
            <a:ext cx="5782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hangingPunct="1">
              <a:buFont typeface="Arial" pitchFamily="34" charset="0"/>
              <a:buNone/>
            </a:pPr>
            <a:r>
              <a:rPr lang="ru-RU" dirty="0">
                <a:ea typeface="Arial" pitchFamily="34" charset="0"/>
              </a:rPr>
              <a:t>Городская электричка в г. Красноярске</a:t>
            </a:r>
            <a:endParaRPr kumimoji="0" lang="ru-RU" dirty="0">
              <a:ea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20760" y="2368550"/>
            <a:ext cx="472440" cy="40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88712" y="792480"/>
            <a:ext cx="8125648" cy="3935412"/>
            <a:chOff x="88712" y="750364"/>
            <a:chExt cx="9055288" cy="4165488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88712" y="750364"/>
              <a:ext cx="8784976" cy="4165488"/>
              <a:chOff x="35496" y="627534"/>
              <a:chExt cx="8784976" cy="4165488"/>
            </a:xfrm>
          </p:grpSpPr>
          <p:sp>
            <p:nvSpPr>
              <p:cNvPr id="7" name="Объект 2"/>
              <p:cNvSpPr txBox="1">
                <a:spLocks/>
              </p:cNvSpPr>
              <p:nvPr/>
            </p:nvSpPr>
            <p:spPr>
              <a:xfrm>
                <a:off x="179389" y="788640"/>
                <a:ext cx="8641083" cy="394335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1313" indent="-341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400" kern="12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1363" indent="-28416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400" kern="12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1413" indent="-2270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400" kern="12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597025" indent="-2270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400" kern="12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4225" indent="-2270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400" kern="12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1741" indent="-228340" algn="l" defTabSz="9133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68421" indent="-228340" algn="l" defTabSz="9133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5102" indent="-228340" algn="l" defTabSz="9133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1781" indent="-228340" algn="l" defTabSz="9133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1800"/>
                  </a:spcBef>
                  <a:buNone/>
                </a:pPr>
                <a:endParaRPr lang="ru-RU" sz="1800" dirty="0">
                  <a:latin typeface="FSRAILWAY Book" pitchFamily="34" charset="0"/>
                </a:endParaRPr>
              </a:p>
              <a:p>
                <a:pPr>
                  <a:spcBef>
                    <a:spcPts val="1800"/>
                  </a:spcBef>
                </a:pPr>
                <a:endParaRPr lang="ru-RU" sz="1800" dirty="0">
                  <a:latin typeface="FSRAILWAY Book" pitchFamily="34" charset="0"/>
                </a:endParaRPr>
              </a:p>
            </p:txBody>
          </p:sp>
          <p:pic>
            <p:nvPicPr>
              <p:cNvPr id="8" name="Picture 2" descr="C:\Users\User\Documents\3-Разное\Презентация Тех Совет 2019\5.jpg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627534"/>
                <a:ext cx="7661018" cy="4082806"/>
              </a:xfrm>
              <a:prstGeom prst="rect">
                <a:avLst/>
              </a:prstGeom>
              <a:noFill/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6956584" y="3271892"/>
                <a:ext cx="1274794" cy="2496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ый треугольник 9"/>
              <p:cNvSpPr/>
              <p:nvPr/>
            </p:nvSpPr>
            <p:spPr>
              <a:xfrm flipH="1">
                <a:off x="4327638" y="3303998"/>
                <a:ext cx="3903740" cy="147835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4857150" y="3169527"/>
                <a:ext cx="3368594" cy="1623495"/>
              </a:xfrm>
              <a:custGeom>
                <a:avLst/>
                <a:gdLst>
                  <a:gd name="connsiteX0" fmla="*/ 4020670 w 4020670"/>
                  <a:gd name="connsiteY0" fmla="*/ 75278 h 2045272"/>
                  <a:gd name="connsiteX1" fmla="*/ 3987053 w 4020670"/>
                  <a:gd name="connsiteY1" fmla="*/ 68554 h 2045272"/>
                  <a:gd name="connsiteX2" fmla="*/ 3778623 w 4020670"/>
                  <a:gd name="connsiteY2" fmla="*/ 14766 h 2045272"/>
                  <a:gd name="connsiteX3" fmla="*/ 3697941 w 4020670"/>
                  <a:gd name="connsiteY3" fmla="*/ 21490 h 2045272"/>
                  <a:gd name="connsiteX4" fmla="*/ 3677770 w 4020670"/>
                  <a:gd name="connsiteY4" fmla="*/ 34937 h 2045272"/>
                  <a:gd name="connsiteX5" fmla="*/ 3570194 w 4020670"/>
                  <a:gd name="connsiteY5" fmla="*/ 82001 h 2045272"/>
                  <a:gd name="connsiteX6" fmla="*/ 3550023 w 4020670"/>
                  <a:gd name="connsiteY6" fmla="*/ 88725 h 2045272"/>
                  <a:gd name="connsiteX7" fmla="*/ 3516406 w 4020670"/>
                  <a:gd name="connsiteY7" fmla="*/ 95449 h 2045272"/>
                  <a:gd name="connsiteX8" fmla="*/ 3435723 w 4020670"/>
                  <a:gd name="connsiteY8" fmla="*/ 82001 h 2045272"/>
                  <a:gd name="connsiteX9" fmla="*/ 3381935 w 4020670"/>
                  <a:gd name="connsiteY9" fmla="*/ 68554 h 2045272"/>
                  <a:gd name="connsiteX10" fmla="*/ 3321423 w 4020670"/>
                  <a:gd name="connsiteY10" fmla="*/ 41660 h 2045272"/>
                  <a:gd name="connsiteX11" fmla="*/ 3301253 w 4020670"/>
                  <a:gd name="connsiteY11" fmla="*/ 34937 h 2045272"/>
                  <a:gd name="connsiteX12" fmla="*/ 3180229 w 4020670"/>
                  <a:gd name="connsiteY12" fmla="*/ 41660 h 2045272"/>
                  <a:gd name="connsiteX13" fmla="*/ 3139888 w 4020670"/>
                  <a:gd name="connsiteY13" fmla="*/ 55107 h 2045272"/>
                  <a:gd name="connsiteX14" fmla="*/ 3119718 w 4020670"/>
                  <a:gd name="connsiteY14" fmla="*/ 61831 h 2045272"/>
                  <a:gd name="connsiteX15" fmla="*/ 3018865 w 4020670"/>
                  <a:gd name="connsiteY15" fmla="*/ 55107 h 2045272"/>
                  <a:gd name="connsiteX16" fmla="*/ 2985247 w 4020670"/>
                  <a:gd name="connsiteY16" fmla="*/ 41660 h 2045272"/>
                  <a:gd name="connsiteX17" fmla="*/ 2924735 w 4020670"/>
                  <a:gd name="connsiteY17" fmla="*/ 34937 h 2045272"/>
                  <a:gd name="connsiteX18" fmla="*/ 2534770 w 4020670"/>
                  <a:gd name="connsiteY18" fmla="*/ 34937 h 2045272"/>
                  <a:gd name="connsiteX19" fmla="*/ 2514600 w 4020670"/>
                  <a:gd name="connsiteY19" fmla="*/ 55107 h 2045272"/>
                  <a:gd name="connsiteX20" fmla="*/ 2494429 w 4020670"/>
                  <a:gd name="connsiteY20" fmla="*/ 68554 h 2045272"/>
                  <a:gd name="connsiteX21" fmla="*/ 2467535 w 4020670"/>
                  <a:gd name="connsiteY21" fmla="*/ 95449 h 2045272"/>
                  <a:gd name="connsiteX22" fmla="*/ 2447365 w 4020670"/>
                  <a:gd name="connsiteY22" fmla="*/ 108896 h 2045272"/>
                  <a:gd name="connsiteX23" fmla="*/ 2407023 w 4020670"/>
                  <a:gd name="connsiteY23" fmla="*/ 162684 h 2045272"/>
                  <a:gd name="connsiteX24" fmla="*/ 2393576 w 4020670"/>
                  <a:gd name="connsiteY24" fmla="*/ 203025 h 2045272"/>
                  <a:gd name="connsiteX25" fmla="*/ 2386853 w 4020670"/>
                  <a:gd name="connsiteY25" fmla="*/ 223196 h 2045272"/>
                  <a:gd name="connsiteX26" fmla="*/ 2393576 w 4020670"/>
                  <a:gd name="connsiteY26" fmla="*/ 317325 h 2045272"/>
                  <a:gd name="connsiteX27" fmla="*/ 2393576 w 4020670"/>
                  <a:gd name="connsiteY27" fmla="*/ 357666 h 2045272"/>
                  <a:gd name="connsiteX28" fmla="*/ 2353235 w 4020670"/>
                  <a:gd name="connsiteY28" fmla="*/ 364390 h 2045272"/>
                  <a:gd name="connsiteX29" fmla="*/ 2050676 w 4020670"/>
                  <a:gd name="connsiteY29" fmla="*/ 357666 h 2045272"/>
                  <a:gd name="connsiteX30" fmla="*/ 2003612 w 4020670"/>
                  <a:gd name="connsiteY30" fmla="*/ 344219 h 2045272"/>
                  <a:gd name="connsiteX31" fmla="*/ 1949823 w 4020670"/>
                  <a:gd name="connsiteY31" fmla="*/ 330772 h 2045272"/>
                  <a:gd name="connsiteX32" fmla="*/ 1909482 w 4020670"/>
                  <a:gd name="connsiteY32" fmla="*/ 344219 h 2045272"/>
                  <a:gd name="connsiteX33" fmla="*/ 1862418 w 4020670"/>
                  <a:gd name="connsiteY33" fmla="*/ 364390 h 2045272"/>
                  <a:gd name="connsiteX34" fmla="*/ 1848970 w 4020670"/>
                  <a:gd name="connsiteY34" fmla="*/ 377837 h 2045272"/>
                  <a:gd name="connsiteX35" fmla="*/ 1828800 w 4020670"/>
                  <a:gd name="connsiteY35" fmla="*/ 391284 h 2045272"/>
                  <a:gd name="connsiteX36" fmla="*/ 1801906 w 4020670"/>
                  <a:gd name="connsiteY36" fmla="*/ 404731 h 2045272"/>
                  <a:gd name="connsiteX37" fmla="*/ 1768288 w 4020670"/>
                  <a:gd name="connsiteY37" fmla="*/ 438349 h 2045272"/>
                  <a:gd name="connsiteX38" fmla="*/ 1680882 w 4020670"/>
                  <a:gd name="connsiteY38" fmla="*/ 471966 h 2045272"/>
                  <a:gd name="connsiteX39" fmla="*/ 1633818 w 4020670"/>
                  <a:gd name="connsiteY39" fmla="*/ 498860 h 2045272"/>
                  <a:gd name="connsiteX40" fmla="*/ 1606923 w 4020670"/>
                  <a:gd name="connsiteY40" fmla="*/ 532478 h 2045272"/>
                  <a:gd name="connsiteX41" fmla="*/ 1600200 w 4020670"/>
                  <a:gd name="connsiteY41" fmla="*/ 552649 h 2045272"/>
                  <a:gd name="connsiteX42" fmla="*/ 1559859 w 4020670"/>
                  <a:gd name="connsiteY42" fmla="*/ 592990 h 2045272"/>
                  <a:gd name="connsiteX43" fmla="*/ 1539688 w 4020670"/>
                  <a:gd name="connsiteY43" fmla="*/ 599713 h 2045272"/>
                  <a:gd name="connsiteX44" fmla="*/ 1452282 w 4020670"/>
                  <a:gd name="connsiteY44" fmla="*/ 592990 h 2045272"/>
                  <a:gd name="connsiteX45" fmla="*/ 1411941 w 4020670"/>
                  <a:gd name="connsiteY45" fmla="*/ 579543 h 2045272"/>
                  <a:gd name="connsiteX46" fmla="*/ 1331259 w 4020670"/>
                  <a:gd name="connsiteY46" fmla="*/ 586266 h 2045272"/>
                  <a:gd name="connsiteX47" fmla="*/ 1264023 w 4020670"/>
                  <a:gd name="connsiteY47" fmla="*/ 626607 h 2045272"/>
                  <a:gd name="connsiteX48" fmla="*/ 1243853 w 4020670"/>
                  <a:gd name="connsiteY48" fmla="*/ 653501 h 2045272"/>
                  <a:gd name="connsiteX49" fmla="*/ 1203512 w 4020670"/>
                  <a:gd name="connsiteY49" fmla="*/ 707290 h 2045272"/>
                  <a:gd name="connsiteX50" fmla="*/ 1196788 w 4020670"/>
                  <a:gd name="connsiteY50" fmla="*/ 727460 h 2045272"/>
                  <a:gd name="connsiteX51" fmla="*/ 1169894 w 4020670"/>
                  <a:gd name="connsiteY51" fmla="*/ 767801 h 2045272"/>
                  <a:gd name="connsiteX52" fmla="*/ 1042147 w 4020670"/>
                  <a:gd name="connsiteY52" fmla="*/ 781249 h 2045272"/>
                  <a:gd name="connsiteX53" fmla="*/ 995082 w 4020670"/>
                  <a:gd name="connsiteY53" fmla="*/ 794696 h 2045272"/>
                  <a:gd name="connsiteX54" fmla="*/ 968188 w 4020670"/>
                  <a:gd name="connsiteY54" fmla="*/ 808143 h 2045272"/>
                  <a:gd name="connsiteX55" fmla="*/ 948018 w 4020670"/>
                  <a:gd name="connsiteY55" fmla="*/ 828313 h 2045272"/>
                  <a:gd name="connsiteX56" fmla="*/ 907676 w 4020670"/>
                  <a:gd name="connsiteY56" fmla="*/ 868654 h 2045272"/>
                  <a:gd name="connsiteX57" fmla="*/ 880782 w 4020670"/>
                  <a:gd name="connsiteY57" fmla="*/ 942613 h 2045272"/>
                  <a:gd name="connsiteX58" fmla="*/ 867335 w 4020670"/>
                  <a:gd name="connsiteY58" fmla="*/ 969507 h 2045272"/>
                  <a:gd name="connsiteX59" fmla="*/ 853888 w 4020670"/>
                  <a:gd name="connsiteY59" fmla="*/ 1036743 h 2045272"/>
                  <a:gd name="connsiteX60" fmla="*/ 847165 w 4020670"/>
                  <a:gd name="connsiteY60" fmla="*/ 1056913 h 2045272"/>
                  <a:gd name="connsiteX61" fmla="*/ 833718 w 4020670"/>
                  <a:gd name="connsiteY61" fmla="*/ 1077084 h 2045272"/>
                  <a:gd name="connsiteX62" fmla="*/ 766482 w 4020670"/>
                  <a:gd name="connsiteY62" fmla="*/ 1130872 h 2045272"/>
                  <a:gd name="connsiteX63" fmla="*/ 739588 w 4020670"/>
                  <a:gd name="connsiteY63" fmla="*/ 1137596 h 2045272"/>
                  <a:gd name="connsiteX64" fmla="*/ 712694 w 4020670"/>
                  <a:gd name="connsiteY64" fmla="*/ 1151043 h 2045272"/>
                  <a:gd name="connsiteX65" fmla="*/ 558053 w 4020670"/>
                  <a:gd name="connsiteY65" fmla="*/ 1164490 h 2045272"/>
                  <a:gd name="connsiteX66" fmla="*/ 470647 w 4020670"/>
                  <a:gd name="connsiteY66" fmla="*/ 1177937 h 2045272"/>
                  <a:gd name="connsiteX67" fmla="*/ 437029 w 4020670"/>
                  <a:gd name="connsiteY67" fmla="*/ 1184660 h 2045272"/>
                  <a:gd name="connsiteX68" fmla="*/ 336176 w 4020670"/>
                  <a:gd name="connsiteY68" fmla="*/ 1198107 h 2045272"/>
                  <a:gd name="connsiteX69" fmla="*/ 309282 w 4020670"/>
                  <a:gd name="connsiteY69" fmla="*/ 1218278 h 2045272"/>
                  <a:gd name="connsiteX70" fmla="*/ 329453 w 4020670"/>
                  <a:gd name="connsiteY70" fmla="*/ 1292237 h 2045272"/>
                  <a:gd name="connsiteX71" fmla="*/ 336176 w 4020670"/>
                  <a:gd name="connsiteY71" fmla="*/ 1319131 h 2045272"/>
                  <a:gd name="connsiteX72" fmla="*/ 342900 w 4020670"/>
                  <a:gd name="connsiteY72" fmla="*/ 1339301 h 2045272"/>
                  <a:gd name="connsiteX73" fmla="*/ 336176 w 4020670"/>
                  <a:gd name="connsiteY73" fmla="*/ 1406537 h 2045272"/>
                  <a:gd name="connsiteX74" fmla="*/ 309282 w 4020670"/>
                  <a:gd name="connsiteY74" fmla="*/ 1446878 h 2045272"/>
                  <a:gd name="connsiteX75" fmla="*/ 295835 w 4020670"/>
                  <a:gd name="connsiteY75" fmla="*/ 1493943 h 2045272"/>
                  <a:gd name="connsiteX76" fmla="*/ 282388 w 4020670"/>
                  <a:gd name="connsiteY76" fmla="*/ 1514113 h 2045272"/>
                  <a:gd name="connsiteX77" fmla="*/ 275665 w 4020670"/>
                  <a:gd name="connsiteY77" fmla="*/ 1534284 h 2045272"/>
                  <a:gd name="connsiteX78" fmla="*/ 289112 w 4020670"/>
                  <a:gd name="connsiteY78" fmla="*/ 1608243 h 2045272"/>
                  <a:gd name="connsiteX79" fmla="*/ 282388 w 4020670"/>
                  <a:gd name="connsiteY79" fmla="*/ 1635137 h 2045272"/>
                  <a:gd name="connsiteX80" fmla="*/ 235323 w 4020670"/>
                  <a:gd name="connsiteY80" fmla="*/ 1662031 h 2045272"/>
                  <a:gd name="connsiteX81" fmla="*/ 194982 w 4020670"/>
                  <a:gd name="connsiteY81" fmla="*/ 1695649 h 2045272"/>
                  <a:gd name="connsiteX82" fmla="*/ 168088 w 4020670"/>
                  <a:gd name="connsiteY82" fmla="*/ 1709096 h 2045272"/>
                  <a:gd name="connsiteX83" fmla="*/ 121023 w 4020670"/>
                  <a:gd name="connsiteY83" fmla="*/ 1756160 h 2045272"/>
                  <a:gd name="connsiteX84" fmla="*/ 114300 w 4020670"/>
                  <a:gd name="connsiteY84" fmla="*/ 1783054 h 2045272"/>
                  <a:gd name="connsiteX85" fmla="*/ 114300 w 4020670"/>
                  <a:gd name="connsiteY85" fmla="*/ 1850290 h 2045272"/>
                  <a:gd name="connsiteX86" fmla="*/ 141194 w 4020670"/>
                  <a:gd name="connsiteY86" fmla="*/ 1877184 h 2045272"/>
                  <a:gd name="connsiteX87" fmla="*/ 161365 w 4020670"/>
                  <a:gd name="connsiteY87" fmla="*/ 1883907 h 2045272"/>
                  <a:gd name="connsiteX88" fmla="*/ 141194 w 4020670"/>
                  <a:gd name="connsiteY88" fmla="*/ 1978037 h 2045272"/>
                  <a:gd name="connsiteX89" fmla="*/ 100853 w 4020670"/>
                  <a:gd name="connsiteY89" fmla="*/ 1991484 h 2045272"/>
                  <a:gd name="connsiteX90" fmla="*/ 80682 w 4020670"/>
                  <a:gd name="connsiteY90" fmla="*/ 1998207 h 2045272"/>
                  <a:gd name="connsiteX91" fmla="*/ 60512 w 4020670"/>
                  <a:gd name="connsiteY91" fmla="*/ 2011654 h 2045272"/>
                  <a:gd name="connsiteX92" fmla="*/ 20170 w 4020670"/>
                  <a:gd name="connsiteY92" fmla="*/ 2025101 h 2045272"/>
                  <a:gd name="connsiteX93" fmla="*/ 0 w 4020670"/>
                  <a:gd name="connsiteY93" fmla="*/ 2045272 h 2045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4020670" h="2045272">
                    <a:moveTo>
                      <a:pt x="4020670" y="75278"/>
                    </a:moveTo>
                    <a:cubicBezTo>
                      <a:pt x="4009464" y="73037"/>
                      <a:pt x="3998139" y="71326"/>
                      <a:pt x="3987053" y="68554"/>
                    </a:cubicBezTo>
                    <a:cubicBezTo>
                      <a:pt x="3917443" y="51151"/>
                      <a:pt x="3849444" y="26295"/>
                      <a:pt x="3778623" y="14766"/>
                    </a:cubicBezTo>
                    <a:cubicBezTo>
                      <a:pt x="3751986" y="10430"/>
                      <a:pt x="3724835" y="19249"/>
                      <a:pt x="3697941" y="21490"/>
                    </a:cubicBezTo>
                    <a:cubicBezTo>
                      <a:pt x="3691217" y="25972"/>
                      <a:pt x="3684834" y="31013"/>
                      <a:pt x="3677770" y="34937"/>
                    </a:cubicBezTo>
                    <a:cubicBezTo>
                      <a:pt x="3646493" y="52313"/>
                      <a:pt x="3602171" y="71341"/>
                      <a:pt x="3570194" y="82001"/>
                    </a:cubicBezTo>
                    <a:cubicBezTo>
                      <a:pt x="3563470" y="84242"/>
                      <a:pt x="3556899" y="87006"/>
                      <a:pt x="3550023" y="88725"/>
                    </a:cubicBezTo>
                    <a:cubicBezTo>
                      <a:pt x="3538937" y="91497"/>
                      <a:pt x="3527612" y="93208"/>
                      <a:pt x="3516406" y="95449"/>
                    </a:cubicBezTo>
                    <a:cubicBezTo>
                      <a:pt x="3481883" y="90517"/>
                      <a:pt x="3467679" y="89376"/>
                      <a:pt x="3435723" y="82001"/>
                    </a:cubicBezTo>
                    <a:cubicBezTo>
                      <a:pt x="3417715" y="77845"/>
                      <a:pt x="3381935" y="68554"/>
                      <a:pt x="3381935" y="68554"/>
                    </a:cubicBezTo>
                    <a:cubicBezTo>
                      <a:pt x="3349971" y="47244"/>
                      <a:pt x="3369430" y="57662"/>
                      <a:pt x="3321423" y="41660"/>
                    </a:cubicBezTo>
                    <a:lnTo>
                      <a:pt x="3301253" y="34937"/>
                    </a:lnTo>
                    <a:cubicBezTo>
                      <a:pt x="3260912" y="37178"/>
                      <a:pt x="3220321" y="36649"/>
                      <a:pt x="3180229" y="41660"/>
                    </a:cubicBezTo>
                    <a:cubicBezTo>
                      <a:pt x="3166164" y="43418"/>
                      <a:pt x="3153335" y="50625"/>
                      <a:pt x="3139888" y="55107"/>
                    </a:cubicBezTo>
                    <a:lnTo>
                      <a:pt x="3119718" y="61831"/>
                    </a:lnTo>
                    <a:cubicBezTo>
                      <a:pt x="3086100" y="59590"/>
                      <a:pt x="3052185" y="60105"/>
                      <a:pt x="3018865" y="55107"/>
                    </a:cubicBezTo>
                    <a:cubicBezTo>
                      <a:pt x="3006929" y="53317"/>
                      <a:pt x="2997048" y="44189"/>
                      <a:pt x="2985247" y="41660"/>
                    </a:cubicBezTo>
                    <a:cubicBezTo>
                      <a:pt x="2965403" y="37408"/>
                      <a:pt x="2944906" y="37178"/>
                      <a:pt x="2924735" y="34937"/>
                    </a:cubicBezTo>
                    <a:cubicBezTo>
                      <a:pt x="2784996" y="0"/>
                      <a:pt x="2847017" y="13025"/>
                      <a:pt x="2534770" y="34937"/>
                    </a:cubicBezTo>
                    <a:cubicBezTo>
                      <a:pt x="2525285" y="35603"/>
                      <a:pt x="2521904" y="49020"/>
                      <a:pt x="2514600" y="55107"/>
                    </a:cubicBezTo>
                    <a:cubicBezTo>
                      <a:pt x="2508392" y="60280"/>
                      <a:pt x="2500564" y="63295"/>
                      <a:pt x="2494429" y="68554"/>
                    </a:cubicBezTo>
                    <a:cubicBezTo>
                      <a:pt x="2484803" y="76805"/>
                      <a:pt x="2477161" y="87198"/>
                      <a:pt x="2467535" y="95449"/>
                    </a:cubicBezTo>
                    <a:cubicBezTo>
                      <a:pt x="2461400" y="100708"/>
                      <a:pt x="2452771" y="102890"/>
                      <a:pt x="2447365" y="108896"/>
                    </a:cubicBezTo>
                    <a:cubicBezTo>
                      <a:pt x="2432372" y="125555"/>
                      <a:pt x="2407023" y="162684"/>
                      <a:pt x="2407023" y="162684"/>
                    </a:cubicBezTo>
                    <a:lnTo>
                      <a:pt x="2393576" y="203025"/>
                    </a:lnTo>
                    <a:lnTo>
                      <a:pt x="2386853" y="223196"/>
                    </a:lnTo>
                    <a:cubicBezTo>
                      <a:pt x="2389094" y="254572"/>
                      <a:pt x="2389901" y="286084"/>
                      <a:pt x="2393576" y="317325"/>
                    </a:cubicBezTo>
                    <a:cubicBezTo>
                      <a:pt x="2394705" y="326925"/>
                      <a:pt x="2410377" y="348066"/>
                      <a:pt x="2393576" y="357666"/>
                    </a:cubicBezTo>
                    <a:cubicBezTo>
                      <a:pt x="2381740" y="364430"/>
                      <a:pt x="2366682" y="362149"/>
                      <a:pt x="2353235" y="364390"/>
                    </a:cubicBezTo>
                    <a:lnTo>
                      <a:pt x="2050676" y="357666"/>
                    </a:lnTo>
                    <a:cubicBezTo>
                      <a:pt x="2037499" y="357128"/>
                      <a:pt x="2016755" y="347803"/>
                      <a:pt x="2003612" y="344219"/>
                    </a:cubicBezTo>
                    <a:cubicBezTo>
                      <a:pt x="1985782" y="339356"/>
                      <a:pt x="1949823" y="330772"/>
                      <a:pt x="1949823" y="330772"/>
                    </a:cubicBezTo>
                    <a:lnTo>
                      <a:pt x="1909482" y="344219"/>
                    </a:lnTo>
                    <a:cubicBezTo>
                      <a:pt x="1891555" y="350195"/>
                      <a:pt x="1879032" y="353314"/>
                      <a:pt x="1862418" y="364390"/>
                    </a:cubicBezTo>
                    <a:cubicBezTo>
                      <a:pt x="1857143" y="367906"/>
                      <a:pt x="1853920" y="373877"/>
                      <a:pt x="1848970" y="377837"/>
                    </a:cubicBezTo>
                    <a:cubicBezTo>
                      <a:pt x="1842660" y="382885"/>
                      <a:pt x="1835816" y="387275"/>
                      <a:pt x="1828800" y="391284"/>
                    </a:cubicBezTo>
                    <a:cubicBezTo>
                      <a:pt x="1820098" y="396257"/>
                      <a:pt x="1809818" y="398578"/>
                      <a:pt x="1801906" y="404731"/>
                    </a:cubicBezTo>
                    <a:cubicBezTo>
                      <a:pt x="1789397" y="414461"/>
                      <a:pt x="1783322" y="433338"/>
                      <a:pt x="1768288" y="438349"/>
                    </a:cubicBezTo>
                    <a:cubicBezTo>
                      <a:pt x="1722451" y="453628"/>
                      <a:pt x="1728095" y="450506"/>
                      <a:pt x="1680882" y="471966"/>
                    </a:cubicBezTo>
                    <a:cubicBezTo>
                      <a:pt x="1664897" y="479232"/>
                      <a:pt x="1647706" y="487750"/>
                      <a:pt x="1633818" y="498860"/>
                    </a:cubicBezTo>
                    <a:cubicBezTo>
                      <a:pt x="1620129" y="509811"/>
                      <a:pt x="1616910" y="517497"/>
                      <a:pt x="1606923" y="532478"/>
                    </a:cubicBezTo>
                    <a:cubicBezTo>
                      <a:pt x="1604682" y="539202"/>
                      <a:pt x="1603716" y="546495"/>
                      <a:pt x="1600200" y="552649"/>
                    </a:cubicBezTo>
                    <a:cubicBezTo>
                      <a:pt x="1588976" y="572292"/>
                      <a:pt x="1579405" y="583217"/>
                      <a:pt x="1559859" y="592990"/>
                    </a:cubicBezTo>
                    <a:cubicBezTo>
                      <a:pt x="1553520" y="596159"/>
                      <a:pt x="1546412" y="597472"/>
                      <a:pt x="1539688" y="599713"/>
                    </a:cubicBezTo>
                    <a:cubicBezTo>
                      <a:pt x="1510553" y="597472"/>
                      <a:pt x="1481146" y="597547"/>
                      <a:pt x="1452282" y="592990"/>
                    </a:cubicBezTo>
                    <a:cubicBezTo>
                      <a:pt x="1438281" y="590779"/>
                      <a:pt x="1411941" y="579543"/>
                      <a:pt x="1411941" y="579543"/>
                    </a:cubicBezTo>
                    <a:cubicBezTo>
                      <a:pt x="1385047" y="581784"/>
                      <a:pt x="1357784" y="581293"/>
                      <a:pt x="1331259" y="586266"/>
                    </a:cubicBezTo>
                    <a:cubicBezTo>
                      <a:pt x="1316878" y="588962"/>
                      <a:pt x="1269219" y="623143"/>
                      <a:pt x="1264023" y="626607"/>
                    </a:cubicBezTo>
                    <a:cubicBezTo>
                      <a:pt x="1257300" y="635572"/>
                      <a:pt x="1251027" y="644892"/>
                      <a:pt x="1243853" y="653501"/>
                    </a:cubicBezTo>
                    <a:cubicBezTo>
                      <a:pt x="1226155" y="674740"/>
                      <a:pt x="1215627" y="670948"/>
                      <a:pt x="1203512" y="707290"/>
                    </a:cubicBezTo>
                    <a:cubicBezTo>
                      <a:pt x="1201271" y="714013"/>
                      <a:pt x="1200230" y="721265"/>
                      <a:pt x="1196788" y="727460"/>
                    </a:cubicBezTo>
                    <a:cubicBezTo>
                      <a:pt x="1188939" y="741587"/>
                      <a:pt x="1185573" y="763881"/>
                      <a:pt x="1169894" y="767801"/>
                    </a:cubicBezTo>
                    <a:cubicBezTo>
                      <a:pt x="1110314" y="782697"/>
                      <a:pt x="1152220" y="773910"/>
                      <a:pt x="1042147" y="781249"/>
                    </a:cubicBezTo>
                    <a:cubicBezTo>
                      <a:pt x="1028494" y="784662"/>
                      <a:pt x="1008590" y="788907"/>
                      <a:pt x="995082" y="794696"/>
                    </a:cubicBezTo>
                    <a:cubicBezTo>
                      <a:pt x="985870" y="798644"/>
                      <a:pt x="976344" y="802317"/>
                      <a:pt x="968188" y="808143"/>
                    </a:cubicBezTo>
                    <a:cubicBezTo>
                      <a:pt x="960451" y="813670"/>
                      <a:pt x="955322" y="822226"/>
                      <a:pt x="948018" y="828313"/>
                    </a:cubicBezTo>
                    <a:cubicBezTo>
                      <a:pt x="908691" y="861085"/>
                      <a:pt x="946330" y="817116"/>
                      <a:pt x="907676" y="868654"/>
                    </a:cubicBezTo>
                    <a:cubicBezTo>
                      <a:pt x="897737" y="898473"/>
                      <a:pt x="893258" y="914543"/>
                      <a:pt x="880782" y="942613"/>
                    </a:cubicBezTo>
                    <a:cubicBezTo>
                      <a:pt x="876711" y="951772"/>
                      <a:pt x="871817" y="960542"/>
                      <a:pt x="867335" y="969507"/>
                    </a:cubicBezTo>
                    <a:cubicBezTo>
                      <a:pt x="862050" y="1001218"/>
                      <a:pt x="861914" y="1008652"/>
                      <a:pt x="853888" y="1036743"/>
                    </a:cubicBezTo>
                    <a:cubicBezTo>
                      <a:pt x="851941" y="1043557"/>
                      <a:pt x="850334" y="1050574"/>
                      <a:pt x="847165" y="1056913"/>
                    </a:cubicBezTo>
                    <a:cubicBezTo>
                      <a:pt x="843551" y="1064141"/>
                      <a:pt x="839039" y="1071003"/>
                      <a:pt x="833718" y="1077084"/>
                    </a:cubicBezTo>
                    <a:cubicBezTo>
                      <a:pt x="812377" y="1101473"/>
                      <a:pt x="795944" y="1117777"/>
                      <a:pt x="766482" y="1130872"/>
                    </a:cubicBezTo>
                    <a:cubicBezTo>
                      <a:pt x="758038" y="1134625"/>
                      <a:pt x="748240" y="1134351"/>
                      <a:pt x="739588" y="1137596"/>
                    </a:cubicBezTo>
                    <a:cubicBezTo>
                      <a:pt x="730203" y="1141115"/>
                      <a:pt x="722460" y="1148789"/>
                      <a:pt x="712694" y="1151043"/>
                    </a:cubicBezTo>
                    <a:cubicBezTo>
                      <a:pt x="688990" y="1156513"/>
                      <a:pt x="566915" y="1163646"/>
                      <a:pt x="558053" y="1164490"/>
                    </a:cubicBezTo>
                    <a:cubicBezTo>
                      <a:pt x="542170" y="1166003"/>
                      <a:pt x="488188" y="1174748"/>
                      <a:pt x="470647" y="1177937"/>
                    </a:cubicBezTo>
                    <a:cubicBezTo>
                      <a:pt x="459403" y="1179981"/>
                      <a:pt x="448273" y="1182616"/>
                      <a:pt x="437029" y="1184660"/>
                    </a:cubicBezTo>
                    <a:cubicBezTo>
                      <a:pt x="389591" y="1193285"/>
                      <a:pt x="391001" y="1192016"/>
                      <a:pt x="336176" y="1198107"/>
                    </a:cubicBezTo>
                    <a:cubicBezTo>
                      <a:pt x="327211" y="1204831"/>
                      <a:pt x="312502" y="1207545"/>
                      <a:pt x="309282" y="1218278"/>
                    </a:cubicBezTo>
                    <a:cubicBezTo>
                      <a:pt x="301650" y="1243718"/>
                      <a:pt x="318895" y="1271120"/>
                      <a:pt x="329453" y="1292237"/>
                    </a:cubicBezTo>
                    <a:cubicBezTo>
                      <a:pt x="331694" y="1301202"/>
                      <a:pt x="333637" y="1310246"/>
                      <a:pt x="336176" y="1319131"/>
                    </a:cubicBezTo>
                    <a:cubicBezTo>
                      <a:pt x="338123" y="1325945"/>
                      <a:pt x="342900" y="1332214"/>
                      <a:pt x="342900" y="1339301"/>
                    </a:cubicBezTo>
                    <a:cubicBezTo>
                      <a:pt x="342900" y="1361825"/>
                      <a:pt x="342894" y="1385038"/>
                      <a:pt x="336176" y="1406537"/>
                    </a:cubicBezTo>
                    <a:cubicBezTo>
                      <a:pt x="331355" y="1421963"/>
                      <a:pt x="309282" y="1446878"/>
                      <a:pt x="309282" y="1446878"/>
                    </a:cubicBezTo>
                    <a:cubicBezTo>
                      <a:pt x="307127" y="1455499"/>
                      <a:pt x="300659" y="1484294"/>
                      <a:pt x="295835" y="1493943"/>
                    </a:cubicBezTo>
                    <a:cubicBezTo>
                      <a:pt x="292221" y="1501170"/>
                      <a:pt x="286870" y="1507390"/>
                      <a:pt x="282388" y="1514113"/>
                    </a:cubicBezTo>
                    <a:cubicBezTo>
                      <a:pt x="280147" y="1520837"/>
                      <a:pt x="275665" y="1527197"/>
                      <a:pt x="275665" y="1534284"/>
                    </a:cubicBezTo>
                    <a:cubicBezTo>
                      <a:pt x="275665" y="1572300"/>
                      <a:pt x="279656" y="1579876"/>
                      <a:pt x="289112" y="1608243"/>
                    </a:cubicBezTo>
                    <a:cubicBezTo>
                      <a:pt x="286871" y="1617208"/>
                      <a:pt x="287514" y="1627448"/>
                      <a:pt x="282388" y="1635137"/>
                    </a:cubicBezTo>
                    <a:cubicBezTo>
                      <a:pt x="277347" y="1642699"/>
                      <a:pt x="240335" y="1659167"/>
                      <a:pt x="235323" y="1662031"/>
                    </a:cubicBezTo>
                    <a:cubicBezTo>
                      <a:pt x="181975" y="1692515"/>
                      <a:pt x="250599" y="1655923"/>
                      <a:pt x="194982" y="1695649"/>
                    </a:cubicBezTo>
                    <a:cubicBezTo>
                      <a:pt x="186826" y="1701475"/>
                      <a:pt x="175845" y="1702749"/>
                      <a:pt x="168088" y="1709096"/>
                    </a:cubicBezTo>
                    <a:cubicBezTo>
                      <a:pt x="150917" y="1723145"/>
                      <a:pt x="121023" y="1756160"/>
                      <a:pt x="121023" y="1756160"/>
                    </a:cubicBezTo>
                    <a:cubicBezTo>
                      <a:pt x="118782" y="1765125"/>
                      <a:pt x="116839" y="1774169"/>
                      <a:pt x="114300" y="1783054"/>
                    </a:cubicBezTo>
                    <a:cubicBezTo>
                      <a:pt x="106504" y="1810341"/>
                      <a:pt x="97765" y="1813913"/>
                      <a:pt x="114300" y="1850290"/>
                    </a:cubicBezTo>
                    <a:cubicBezTo>
                      <a:pt x="119546" y="1861832"/>
                      <a:pt x="130877" y="1869815"/>
                      <a:pt x="141194" y="1877184"/>
                    </a:cubicBezTo>
                    <a:cubicBezTo>
                      <a:pt x="146961" y="1881303"/>
                      <a:pt x="154641" y="1881666"/>
                      <a:pt x="161365" y="1883907"/>
                    </a:cubicBezTo>
                    <a:cubicBezTo>
                      <a:pt x="160932" y="1888672"/>
                      <a:pt x="166080" y="1962483"/>
                      <a:pt x="141194" y="1978037"/>
                    </a:cubicBezTo>
                    <a:cubicBezTo>
                      <a:pt x="129174" y="1985549"/>
                      <a:pt x="114300" y="1987002"/>
                      <a:pt x="100853" y="1991484"/>
                    </a:cubicBezTo>
                    <a:lnTo>
                      <a:pt x="80682" y="1998207"/>
                    </a:lnTo>
                    <a:cubicBezTo>
                      <a:pt x="73959" y="2002689"/>
                      <a:pt x="67896" y="2008372"/>
                      <a:pt x="60512" y="2011654"/>
                    </a:cubicBezTo>
                    <a:cubicBezTo>
                      <a:pt x="47559" y="2017411"/>
                      <a:pt x="20170" y="2025101"/>
                      <a:pt x="20170" y="2025101"/>
                    </a:cubicBezTo>
                    <a:lnTo>
                      <a:pt x="0" y="2045272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8095651" y="2397994"/>
                <a:ext cx="135727" cy="2286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7598341" y="3884115"/>
                <a:ext cx="633036" cy="40010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4038890" y="1518453"/>
                <a:ext cx="390016" cy="365115"/>
              </a:xfrm>
              <a:prstGeom prst="ellipse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4372831" y="1346977"/>
                <a:ext cx="390016" cy="365115"/>
              </a:xfrm>
              <a:prstGeom prst="ellipse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2743929" y="2432989"/>
                <a:ext cx="390016" cy="365115"/>
              </a:xfrm>
              <a:prstGeom prst="ellipse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2804259" y="3233208"/>
                <a:ext cx="390016" cy="365115"/>
              </a:xfrm>
              <a:prstGeom prst="ellipse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2804259" y="3633317"/>
                <a:ext cx="390016" cy="365115"/>
              </a:xfrm>
              <a:prstGeom prst="ellipse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2804259" y="3804792"/>
                <a:ext cx="390016" cy="365115"/>
              </a:xfrm>
              <a:prstGeom prst="ellipse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2562940" y="3861951"/>
                <a:ext cx="390016" cy="365115"/>
              </a:xfrm>
              <a:prstGeom prst="ellipse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3556253" y="3690475"/>
                <a:ext cx="390016" cy="365115"/>
              </a:xfrm>
              <a:prstGeom prst="ellipse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7538012" y="2375830"/>
                <a:ext cx="390016" cy="365115"/>
              </a:xfrm>
              <a:prstGeom prst="ellipse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5458765" y="1140507"/>
                <a:ext cx="390016" cy="365115"/>
              </a:xfrm>
              <a:prstGeom prst="ellipse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1115028" y="1747087"/>
                <a:ext cx="390016" cy="365115"/>
              </a:xfrm>
              <a:prstGeom prst="ellipse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7236363" y="1483458"/>
                <a:ext cx="390016" cy="365115"/>
              </a:xfrm>
              <a:prstGeom prst="ellipse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2771967" y="2204355"/>
                <a:ext cx="390016" cy="365115"/>
              </a:xfrm>
              <a:prstGeom prst="ellipse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841417" y="1597775"/>
                <a:ext cx="603297" cy="11431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500" b="1" dirty="0">
                    <a:solidFill>
                      <a:schemeClr val="tx1"/>
                    </a:solidFill>
                    <a:latin typeface="RussianRail G Pro Extended" pitchFamily="34" charset="-52"/>
                    <a:ea typeface="Verdana" panose="020B0604030504040204" pitchFamily="34" charset="0"/>
                    <a:cs typeface="Verdana" panose="020B0604030504040204" pitchFamily="34" charset="0"/>
                  </a:rPr>
                  <a:t>Озеро-парк</a:t>
                </a: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2711637" y="2055043"/>
                <a:ext cx="482637" cy="11431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60" b="1" dirty="0">
                    <a:solidFill>
                      <a:schemeClr val="tx1"/>
                    </a:solidFill>
                    <a:latin typeface="RussianRail G Pro Extended" pitchFamily="34" charset="-52"/>
                  </a:rPr>
                  <a:t>Камская</a:t>
                </a: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7884368" y="2499742"/>
                <a:ext cx="432805" cy="117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60" b="1" dirty="0">
                    <a:solidFill>
                      <a:schemeClr val="tx1"/>
                    </a:solidFill>
                    <a:latin typeface="RussianRail G Pro Extended" pitchFamily="34" charset="-52"/>
                  </a:rPr>
                  <a:t>Сады-2</a:t>
                </a: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570359" y="4508709"/>
                <a:ext cx="288054" cy="2736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5916304" y="3404861"/>
              <a:ext cx="3227696" cy="14568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000" b="1" dirty="0"/>
                <a:t>В РАМКАХ ПРОЕКТА РЕАЛИЗОВАНО:</a:t>
              </a:r>
            </a:p>
            <a:p>
              <a:endParaRPr lang="ru-RU" sz="1200" b="1" dirty="0"/>
            </a:p>
            <a:p>
              <a:pPr marL="108000" indent="-108000">
                <a:spcAft>
                  <a:spcPts val="400"/>
                </a:spcAft>
                <a:buFont typeface="Wingdings" pitchFamily="2" charset="2"/>
                <a:buChar char="§"/>
              </a:pPr>
              <a:r>
                <a:rPr lang="ru-RU" sz="1200" dirty="0"/>
                <a:t>Строительство новых остановочных пунктов внутри агломерации</a:t>
              </a:r>
            </a:p>
            <a:p>
              <a:pPr marL="108000" indent="-108000">
                <a:spcAft>
                  <a:spcPts val="400"/>
                </a:spcAft>
                <a:buFont typeface="Wingdings" pitchFamily="2" charset="2"/>
                <a:buChar char="§"/>
              </a:pPr>
              <a:r>
                <a:rPr lang="ru-RU" sz="1200" dirty="0"/>
                <a:t> Синхронизация расписаний и систем продаж</a:t>
              </a:r>
            </a:p>
            <a:p>
              <a:pPr marL="108000" indent="-108000">
                <a:spcAft>
                  <a:spcPts val="400"/>
                </a:spcAft>
                <a:buFont typeface="Wingdings" pitchFamily="2" charset="2"/>
                <a:buChar char="§"/>
              </a:pPr>
              <a:r>
                <a:rPr lang="ru-RU" sz="1200" dirty="0"/>
                <a:t> Единый тариф и пересадки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49081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/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806</TotalTime>
  <Words>531</Words>
  <Application>Microsoft Office PowerPoint</Application>
  <PresentationFormat>Экран (16:9)</PresentationFormat>
  <Paragraphs>185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Consolas</vt:lpstr>
      <vt:lpstr>FSRAILWAY Book</vt:lpstr>
      <vt:lpstr>RussianRail G Pro Extended</vt:lpstr>
      <vt:lpstr>Verdana</vt:lpstr>
      <vt:lpstr>Verdana Pro SemiBold</vt:lpstr>
      <vt:lpstr>Wingdings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77</cp:revision>
  <dcterms:created xsi:type="dcterms:W3CDTF">2020-09-25T09:41:49Z</dcterms:created>
  <dcterms:modified xsi:type="dcterms:W3CDTF">2020-11-21T01:00:03Z</dcterms:modified>
</cp:coreProperties>
</file>