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256" r:id="rId2"/>
    <p:sldId id="271" r:id="rId3"/>
    <p:sldId id="264" r:id="rId4"/>
    <p:sldId id="278" r:id="rId5"/>
    <p:sldId id="284" r:id="rId6"/>
    <p:sldId id="274" r:id="rId7"/>
    <p:sldId id="283" r:id="rId8"/>
    <p:sldId id="282" r:id="rId9"/>
    <p:sldId id="267" r:id="rId10"/>
    <p:sldId id="269" r:id="rId11"/>
    <p:sldId id="266" r:id="rId12"/>
    <p:sldId id="272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3300"/>
    <a:srgbClr val="BFC5CE"/>
    <a:srgbClr val="78D64B"/>
    <a:srgbClr val="003356"/>
    <a:srgbClr val="E21A1A"/>
    <a:srgbClr val="B0DCF4"/>
    <a:srgbClr val="8AB0D2"/>
    <a:srgbClr val="007FB1"/>
    <a:srgbClr val="DDD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1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ss_boshkovsi\AppData\Local\Microsoft\Windows\INetCache\Content.Outlook\N7V4JSA1\&#1044;&#1077;&#1084;&#1086;&#1075;&#1088;&#1072;&#1092;&#1080;&#1095;&#1077;&#1089;&#1082;&#1080;&#1081;%20&#1087;&#1088;&#1086;&#1075;&#1085;&#1086;&#1079;%20&#1075;%20%20&#1052;&#1086;&#1089;&#1082;&#1074;&#1099;%20&#1076;&#1086;%202035%20&#1075;&#1086;&#1076;&#1072;_38327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ss_boshkovsi\AppData\Local\Microsoft\Windows\INetCache\Content.Outlook\N7V4JSA1\&#1044;&#1077;&#1084;&#1086;&#1075;&#1088;&#1072;&#1092;&#1080;&#1095;&#1077;&#1089;&#1082;&#1080;&#1081;%20&#1087;&#1088;&#1086;&#1075;&#1085;&#1086;&#1079;%20&#1075;%20%20&#1052;&#1086;&#1089;&#1082;&#1074;&#1099;%20&#1076;&#1086;%202035%20&#1075;&#1086;&#1076;&#1072;_38327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2"/>
              <c:layout>
                <c:manualLayout>
                  <c:x val="-5.6322954063130171E-17"/>
                  <c:y val="7.60897307621790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70-4DDE-889B-ACCF3909DF4D}"/>
                </c:ext>
              </c:extLst>
            </c:dLbl>
            <c:dLbl>
              <c:idx val="4"/>
              <c:layout>
                <c:manualLayout>
                  <c:x val="6.1443932411674364E-3"/>
                  <c:y val="7.6089730762179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70-4DDE-889B-ACCF3909DF4D}"/>
                </c:ext>
              </c:extLst>
            </c:dLbl>
            <c:dLbl>
              <c:idx val="5"/>
              <c:layout>
                <c:manualLayout>
                  <c:x val="0"/>
                  <c:y val="-5.3262811533525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70-4DDE-889B-ACCF3909D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 spc="-1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численность!$A$6:$A$11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численность!$B$6:$B$11</c:f>
              <c:numCache>
                <c:formatCode>General</c:formatCode>
                <c:ptCount val="6"/>
                <c:pt idx="0">
                  <c:v>12734</c:v>
                </c:pt>
                <c:pt idx="1">
                  <c:v>12785</c:v>
                </c:pt>
                <c:pt idx="2">
                  <c:v>12828</c:v>
                </c:pt>
                <c:pt idx="3">
                  <c:v>12860</c:v>
                </c:pt>
                <c:pt idx="4">
                  <c:v>12885</c:v>
                </c:pt>
                <c:pt idx="5">
                  <c:v>12901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70-4DDE-889B-ACCF3909D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21248"/>
        <c:axId val="106022784"/>
      </c:lineChart>
      <c:catAx>
        <c:axId val="10602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 b="1"/>
            </a:pPr>
            <a:endParaRPr lang="ru-RU"/>
          </a:p>
        </c:txPr>
        <c:crossAx val="106022784"/>
        <c:crosses val="autoZero"/>
        <c:auto val="1"/>
        <c:lblAlgn val="ctr"/>
        <c:lblOffset val="100"/>
        <c:noMultiLvlLbl val="0"/>
      </c:catAx>
      <c:valAx>
        <c:axId val="1060227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6021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4"/>
              <c:layout>
                <c:manualLayout>
                  <c:x val="6.2305295950155831E-3"/>
                  <c:y val="1.4089944882798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C9-4AB3-8F08-14ED7D2FBC07}"/>
                </c:ext>
              </c:extLst>
            </c:dLbl>
            <c:dLbl>
              <c:idx val="5"/>
              <c:layout>
                <c:manualLayout>
                  <c:x val="0"/>
                  <c:y val="-3.5224862206995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C9-4AB3-8F08-14ED7D2FB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численность!$A$6:$A$11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strCache>
            </c:strRef>
          </c:cat>
          <c:val>
            <c:numRef>
              <c:f>численность!$B$6:$B$11</c:f>
              <c:numCache>
                <c:formatCode>General</c:formatCode>
                <c:ptCount val="6"/>
                <c:pt idx="0">
                  <c:v>5192</c:v>
                </c:pt>
                <c:pt idx="1">
                  <c:v>5226</c:v>
                </c:pt>
                <c:pt idx="2">
                  <c:v>5282</c:v>
                </c:pt>
                <c:pt idx="3">
                  <c:v>5352</c:v>
                </c:pt>
                <c:pt idx="4">
                  <c:v>5384</c:v>
                </c:pt>
                <c:pt idx="5">
                  <c:v>5398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C9-4AB3-8F08-14ED7D2FB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112128"/>
        <c:axId val="106113664"/>
      </c:lineChart>
      <c:catAx>
        <c:axId val="10611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106113664"/>
        <c:crosses val="autoZero"/>
        <c:auto val="1"/>
        <c:lblAlgn val="ctr"/>
        <c:lblOffset val="100"/>
        <c:noMultiLvlLbl val="0"/>
      </c:catAx>
      <c:valAx>
        <c:axId val="106113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6112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7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C-4DE9-916E-74C833B83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675840"/>
        <c:axId val="132677632"/>
      </c:barChart>
      <c:catAx>
        <c:axId val="13267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2677632"/>
        <c:crosses val="autoZero"/>
        <c:auto val="1"/>
        <c:lblAlgn val="ctr"/>
        <c:lblOffset val="100"/>
        <c:noMultiLvlLbl val="0"/>
      </c:catAx>
      <c:valAx>
        <c:axId val="1326776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67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157</c:v>
                </c:pt>
                <c:pt idx="1">
                  <c:v>122</c:v>
                </c:pt>
                <c:pt idx="2">
                  <c:v>118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3-4947-97C5-B328DD6E5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31680"/>
        <c:axId val="133858048"/>
      </c:barChart>
      <c:catAx>
        <c:axId val="13383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3858048"/>
        <c:crosses val="autoZero"/>
        <c:auto val="1"/>
        <c:lblAlgn val="ctr"/>
        <c:lblOffset val="100"/>
        <c:noMultiLvlLbl val="0"/>
      </c:catAx>
      <c:valAx>
        <c:axId val="133858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3831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AC7FA-A9CB-4A23-8737-B5F2659DB516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0C486-3C03-488D-AEEF-5340D6A40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0C486-3C03-488D-AEEF-5340D6A40B5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электропоезда Ласточка,</a:t>
            </a:r>
            <a:r>
              <a:rPr lang="ru-RU" baseline="0" dirty="0"/>
              <a:t> как и поезда Сапсан, оборудованы системой диагностики технического состояния оборудования и узлов с функцией дистанционной передачи данных с борта электропоезда на стационарные серверы электронных систем управления ремонтами (</a:t>
            </a:r>
            <a:r>
              <a:rPr lang="en-US" baseline="0" dirty="0"/>
              <a:t>CMMS</a:t>
            </a:r>
            <a:r>
              <a:rPr lang="ru-RU" baseline="0" dirty="0"/>
              <a:t>). На электропоездах Сапсан и Ласточка серий ЭС1 и ЭС2Г до номера 044, такая система построена на немецком программном обеспечении </a:t>
            </a:r>
            <a:r>
              <a:rPr lang="en-US" baseline="0" dirty="0"/>
              <a:t>Sibas</a:t>
            </a:r>
            <a:r>
              <a:rPr lang="ru-RU" baseline="0" dirty="0"/>
              <a:t> и через серверы компании Сименс позволяет, как в автоматическом, так и в ручном режиме передавать информацию о текущих параметрах работы состава (пробег, потребляемая электроэнергия), набор диагностических данных (диагностические сообщения о включении/выключении аппаратов, механизмов, органов управления), данные о температурных режимах отдельных узлов (подшипники ТЭД, редукторов, буксовых узлов), а так же токовые характеристики и характеристики напряжения с привязкой ко времени и узлу (аппарату). Аналогичная схема реализована с помощью отечественного программного обеспечения на электропоездах «Ласточка» с российскими интегрированными </a:t>
            </a:r>
            <a:r>
              <a:rPr lang="ru-RU" baseline="0"/>
              <a:t>системами управления.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EE9BE-A13B-461C-B16C-D77B7F67FD4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dirty="0">
                <a:solidFill>
                  <a:srgbClr val="E21A1A"/>
                </a:solidFill>
              </a:rPr>
              <a:t>XX </a:t>
            </a:r>
            <a:r>
              <a:rPr lang="ru-RU" sz="600" b="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24BF-F623-4D43-87A8-463910A1DF71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2513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53582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chart" Target="../charts/chart2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КривоносовАЕ\Desktop\Презентации\ПРЕЗЕНТАЦИЯ МЦК\02.-Сити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571750"/>
            <a:ext cx="586740" cy="116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КривоносовАЕ\Desktop\Презентации\ПРЕЗЕНТАЦИЯ МЦК\02.-Сити.jpg"/>
          <p:cNvPicPr>
            <a:picLocks noChangeAspect="1" noChangeArrowheads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54380"/>
            <a:ext cx="8524875" cy="260794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D:\Презентации к 30.05.2019\36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000" y="237058"/>
            <a:ext cx="8532440" cy="297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56210"/>
            <a:ext cx="8537756" cy="782083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785813" y="4712159"/>
            <a:ext cx="1441450" cy="1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800" dirty="0">
                <a:ea typeface="Arial" pitchFamily="34" charset="0"/>
              </a:rPr>
              <a:t>26-27.11.2020</a:t>
            </a:r>
            <a:endParaRPr kumimoji="0" lang="en-US" sz="800" dirty="0">
              <a:ea typeface="Arial" pitchFamily="34" charset="0"/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027DD6FE-F1E9-4F7F-88C9-03AEF3277A29}"/>
              </a:ext>
            </a:extLst>
          </p:cNvPr>
          <p:cNvSpPr txBox="1">
            <a:spLocks/>
          </p:cNvSpPr>
          <p:nvPr/>
        </p:nvSpPr>
        <p:spPr bwMode="auto">
          <a:xfrm>
            <a:off x="785812" y="2859782"/>
            <a:ext cx="551437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1" sz="2200" kern="1200" baseline="0">
                <a:solidFill>
                  <a:srgbClr val="FFFFFF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ru-RU" sz="1800" dirty="0"/>
              <a:t>        Развитие городского ж/</a:t>
            </a:r>
            <a:r>
              <a:rPr lang="ru-RU" sz="1800" dirty="0" err="1"/>
              <a:t>д</a:t>
            </a:r>
            <a:r>
              <a:rPr lang="ru-RU" sz="1800" dirty="0"/>
              <a:t> транспорта в</a:t>
            </a:r>
          </a:p>
          <a:p>
            <a:pPr>
              <a:lnSpc>
                <a:spcPts val="2000"/>
              </a:lnSpc>
            </a:pPr>
            <a:r>
              <a:rPr lang="ru-RU" sz="1800" dirty="0"/>
              <a:t>     крупных агломерациях на примере Московского центрального кольца</a:t>
            </a:r>
            <a:endParaRPr kumimoji="0" lang="ru-RU" sz="1800" dirty="0">
              <a:ea typeface="Arial" pitchFamily="34" charset="0"/>
            </a:endParaRPr>
          </a:p>
        </p:txBody>
      </p:sp>
      <p:sp>
        <p:nvSpPr>
          <p:cNvPr id="18" name="Subtitle 6">
            <a:extLst>
              <a:ext uri="{FF2B5EF4-FFF2-40B4-BE49-F238E27FC236}">
                <a16:creationId xmlns:a16="http://schemas.microsoft.com/office/drawing/2014/main" id="{69408099-8394-413D-A338-BB8D5213D7C6}"/>
              </a:ext>
            </a:extLst>
          </p:cNvPr>
          <p:cNvSpPr txBox="1">
            <a:spLocks/>
          </p:cNvSpPr>
          <p:nvPr/>
        </p:nvSpPr>
        <p:spPr bwMode="auto">
          <a:xfrm>
            <a:off x="755576" y="3917355"/>
            <a:ext cx="55149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1400" dirty="0">
                <a:ea typeface="Arial" pitchFamily="34" charset="0"/>
              </a:rPr>
              <a:t>Поздняков Андрей Николаевич</a:t>
            </a:r>
            <a:endParaRPr kumimoji="0" lang="en-US" sz="1400" dirty="0">
              <a:ea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4169-F336-438A-9EB2-72C415854AC7}"/>
              </a:ext>
            </a:extLst>
          </p:cNvPr>
          <p:cNvSpPr/>
          <p:nvPr/>
        </p:nvSpPr>
        <p:spPr>
          <a:xfrm>
            <a:off x="9098692" y="0"/>
            <a:ext cx="45719" cy="5148000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C3D14-883B-46D1-9AD6-C0B61E0AAC63}"/>
              </a:ext>
            </a:extLst>
          </p:cNvPr>
          <p:cNvSpPr txBox="1"/>
          <p:nvPr/>
        </p:nvSpPr>
        <p:spPr>
          <a:xfrm>
            <a:off x="785812" y="4155926"/>
            <a:ext cx="59712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Дирекция скоростного сообщения – филиал ОАО «РЖД»</a:t>
            </a:r>
          </a:p>
        </p:txBody>
      </p:sp>
    </p:spTree>
    <p:extLst>
      <p:ext uri="{BB962C8B-B14F-4D97-AF65-F5344CB8AC3E}">
        <p14:creationId xmlns:p14="http://schemas.microsoft.com/office/powerpoint/2010/main" val="236023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87CDF9E-5655-434C-A4EA-8EE66DE7FE0F}"/>
              </a:ext>
            </a:extLst>
          </p:cNvPr>
          <p:cNvSpPr txBox="1"/>
          <p:nvPr/>
        </p:nvSpPr>
        <p:spPr>
          <a:xfrm>
            <a:off x="0" y="0"/>
            <a:ext cx="57824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lnSpc>
                <a:spcPts val="1800"/>
              </a:lnSpc>
              <a:buFont typeface="Arial" pitchFamily="34" charset="0"/>
              <a:buNone/>
            </a:pPr>
            <a:r>
              <a:rPr kumimoji="0" lang="ru-RU" sz="1600" dirty="0" err="1">
                <a:ea typeface="Arial" pitchFamily="34" charset="0"/>
              </a:rPr>
              <a:t>Автоведение</a:t>
            </a:r>
            <a:r>
              <a:rPr kumimoji="0" lang="ru-RU" sz="1600" dirty="0">
                <a:ea typeface="Arial" pitchFamily="34" charset="0"/>
              </a:rPr>
              <a:t> на поездах «Ласточка» как один из реализованных этапов проекта дистанционного управления в автоматическом режиме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D6B8CD-E18C-488E-BE5C-415DB22E4F17}"/>
              </a:ext>
            </a:extLst>
          </p:cNvPr>
          <p:cNvSpPr txBox="1">
            <a:spLocks/>
          </p:cNvSpPr>
          <p:nvPr/>
        </p:nvSpPr>
        <p:spPr bwMode="auto">
          <a:xfrm>
            <a:off x="2867025" y="3419475"/>
            <a:ext cx="2495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  <a:spcBef>
                <a:spcPts val="0"/>
              </a:spcBef>
            </a:pPr>
            <a:r>
              <a:rPr lang="ru-RU" sz="1400" dirty="0"/>
              <a:t>Оборудование системой </a:t>
            </a:r>
            <a:r>
              <a:rPr lang="ru-RU" sz="1400" dirty="0" err="1"/>
              <a:t>автоведения</a:t>
            </a:r>
            <a:r>
              <a:rPr lang="ru-RU" sz="1400" dirty="0"/>
              <a:t> всех электропоездов «Ласточка» эксплуатирующихся на </a:t>
            </a:r>
            <a:r>
              <a:rPr lang="ru-RU" sz="1400" dirty="0" err="1"/>
              <a:t>МЦК</a:t>
            </a:r>
            <a:endParaRPr lang="ru-RU" sz="1400" dirty="0"/>
          </a:p>
          <a:p>
            <a:pPr>
              <a:lnSpc>
                <a:spcPts val="1300"/>
              </a:lnSpc>
              <a:spcBef>
                <a:spcPts val="0"/>
              </a:spcBef>
            </a:pPr>
            <a:endParaRPr lang="ru-RU" sz="900" dirty="0"/>
          </a:p>
        </p:txBody>
      </p:sp>
      <p:pic>
        <p:nvPicPr>
          <p:cNvPr id="12" name="Рисунок 11" descr="Ласточка на платформе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800100"/>
            <a:ext cx="4171950" cy="208597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ED6B8CD-E18C-488E-BE5C-415DB22E4F17}"/>
              </a:ext>
            </a:extLst>
          </p:cNvPr>
          <p:cNvSpPr txBox="1">
            <a:spLocks/>
          </p:cNvSpPr>
          <p:nvPr/>
        </p:nvSpPr>
        <p:spPr bwMode="auto">
          <a:xfrm>
            <a:off x="5381625" y="3421379"/>
            <a:ext cx="3257550" cy="158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400" b="1" dirty="0"/>
              <a:t>Система </a:t>
            </a:r>
            <a:r>
              <a:rPr lang="ru-RU" sz="1400" b="1" dirty="0" err="1"/>
              <a:t>автоведения</a:t>
            </a:r>
            <a:r>
              <a:rPr lang="ru-RU" sz="1400" b="1" dirty="0"/>
              <a:t> обеспечивает: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400" dirty="0"/>
              <a:t>- точное соблюдение расписания движения поезда с точностью </a:t>
            </a:r>
            <a:r>
              <a:rPr lang="ru-RU" sz="1400" dirty="0" err="1"/>
              <a:t>±15</a:t>
            </a:r>
            <a:r>
              <a:rPr lang="ru-RU" sz="1400" dirty="0"/>
              <a:t> секунд;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400" dirty="0"/>
              <a:t>- остановку электропоезда на платформе с точностью до 5 см;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2425" y="2952750"/>
            <a:ext cx="1609725" cy="44767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28975" y="2933701"/>
            <a:ext cx="1609725" cy="47625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53175" y="2924176"/>
            <a:ext cx="1615219" cy="47625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Результат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ED6B8CD-E18C-488E-BE5C-415DB22E4F17}"/>
              </a:ext>
            </a:extLst>
          </p:cNvPr>
          <p:cNvSpPr txBox="1">
            <a:spLocks/>
          </p:cNvSpPr>
          <p:nvPr/>
        </p:nvSpPr>
        <p:spPr bwMode="auto">
          <a:xfrm>
            <a:off x="123825" y="3409950"/>
            <a:ext cx="2667000" cy="99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</a:pPr>
            <a:r>
              <a:rPr lang="ru-RU" sz="1400" b="1" dirty="0"/>
              <a:t>Повышение безопасности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r>
              <a:rPr lang="ru-RU" sz="1400" b="1" dirty="0"/>
              <a:t>движения за счет: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400" dirty="0"/>
              <a:t>- снижение человеческого фактора</a:t>
            </a:r>
          </a:p>
        </p:txBody>
      </p:sp>
    </p:spTree>
    <p:extLst>
      <p:ext uri="{BB962C8B-B14F-4D97-AF65-F5344CB8AC3E}">
        <p14:creationId xmlns:p14="http://schemas.microsoft.com/office/powerpoint/2010/main" val="15212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6EBAE7-40FE-4DE4-8509-C14619D9F4B2}"/>
              </a:ext>
            </a:extLst>
          </p:cNvPr>
          <p:cNvSpPr txBox="1"/>
          <p:nvPr/>
        </p:nvSpPr>
        <p:spPr>
          <a:xfrm>
            <a:off x="0" y="2540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kumimoji="0" lang="ru-RU" dirty="0">
                <a:ea typeface="Arial" pitchFamily="34" charset="0"/>
              </a:rPr>
              <a:t>Перспективы развития. Д</a:t>
            </a:r>
            <a:r>
              <a:rPr lang="ru-RU" altLang="ru-RU" dirty="0">
                <a:latin typeface="Verdana" pitchFamily="34" charset="0"/>
              </a:rPr>
              <a:t>истанционный контроль и управление поездом</a:t>
            </a:r>
            <a:endParaRPr kumimoji="0" lang="ru-RU" dirty="0">
              <a:ea typeface="Arial" pitchFamily="34" charset="0"/>
            </a:endParaRPr>
          </a:p>
        </p:txBody>
      </p:sp>
      <p:pic>
        <p:nvPicPr>
          <p:cNvPr id="3" name="Picture 3" descr="C:\Users\Пользовавтель\Desktop\2016.09.13 Для ЦЗС ГАпановича В.А\фотошоп для ЦЗ_С\Ласточка без машиниста 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850" y="1476375"/>
            <a:ext cx="68580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367213" y="1441450"/>
            <a:ext cx="1038225" cy="1824038"/>
          </a:xfrm>
          <a:prstGeom prst="rect">
            <a:avLst/>
          </a:prstGeom>
          <a:noFill/>
          <a:ln w="38100"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904875" y="915988"/>
            <a:ext cx="280352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214313" indent="-214313">
              <a:buFont typeface="Wingdings" pitchFamily="2" charset="2"/>
              <a:buChar char="§"/>
            </a:pPr>
            <a:r>
              <a:rPr lang="ru-RU" altLang="ru-RU" sz="1400" dirty="0">
                <a:latin typeface="Verdana" pitchFamily="34" charset="0"/>
              </a:rPr>
              <a:t>Центр дистанционного контроля и управления</a:t>
            </a: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1076325" y="1292225"/>
            <a:ext cx="34829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214313" indent="-214313">
              <a:buFont typeface="Wingdings" pitchFamily="2" charset="2"/>
              <a:buChar char="Ø"/>
            </a:pPr>
            <a:endParaRPr lang="ru-RU" altLang="ru-RU" sz="1200"/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auto">
          <a:xfrm>
            <a:off x="5426075" y="1838325"/>
            <a:ext cx="28035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marL="214313" indent="-214313">
              <a:buFont typeface="Wingdings" pitchFamily="2" charset="2"/>
              <a:buChar char="§"/>
            </a:pPr>
            <a:r>
              <a:rPr lang="ru-RU" altLang="ru-RU" sz="1400">
                <a:latin typeface="Verdana" pitchFamily="34" charset="0"/>
              </a:rPr>
              <a:t>Система машинного зрения ЭС2Г «Ласточка»</a:t>
            </a:r>
          </a:p>
        </p:txBody>
      </p:sp>
      <p:pic>
        <p:nvPicPr>
          <p:cNvPr id="9" name="Picture 5" descr="Basler pilo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413" y="1993900"/>
            <a:ext cx="809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Radar-Sensor-Premium-(1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7225" y="1493838"/>
            <a:ext cx="8001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C:\Users\Павел\Desktop\Документ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275" y="1476375"/>
            <a:ext cx="301783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www.ibeo-as.com/wp-content/uploads/2016/08/IbeoLux-300x23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388" y="2622550"/>
            <a:ext cx="700087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780213" y="3894138"/>
            <a:ext cx="457200" cy="417512"/>
          </a:xfrm>
          <a:prstGeom prst="rect">
            <a:avLst/>
          </a:prstGeom>
          <a:noFill/>
          <a:ln w="381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Соединительная линия уступом 22"/>
          <p:cNvCxnSpPr>
            <a:stCxn id="5" idx="3"/>
            <a:endCxn id="13" idx="0"/>
          </p:cNvCxnSpPr>
          <p:nvPr/>
        </p:nvCxnSpPr>
        <p:spPr>
          <a:xfrm>
            <a:off x="5405438" y="2354263"/>
            <a:ext cx="1603375" cy="1539875"/>
          </a:xfrm>
          <a:prstGeom prst="bentConnector2">
            <a:avLst/>
          </a:prstGeom>
          <a:ln w="381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33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341" y="188343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40219-3E45-4C6D-BE89-43E47A84A71F}"/>
              </a:ext>
            </a:extLst>
          </p:cNvPr>
          <p:cNvSpPr txBox="1"/>
          <p:nvPr/>
        </p:nvSpPr>
        <p:spPr>
          <a:xfrm>
            <a:off x="-5912" y="76677"/>
            <a:ext cx="59438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lnSpc>
                <a:spcPts val="1800"/>
              </a:lnSpc>
              <a:buFont typeface="Arial" pitchFamily="34" charset="0"/>
              <a:buNone/>
            </a:pPr>
            <a:r>
              <a:rPr kumimoji="0" lang="ru-RU" dirty="0">
                <a:ea typeface="Arial" pitchFamily="34" charset="0"/>
              </a:rPr>
              <a:t>Урбанизация как двигатель развития городского транспорта</a:t>
            </a:r>
          </a:p>
        </p:txBody>
      </p:sp>
      <p:graphicFrame>
        <p:nvGraphicFramePr>
          <p:cNvPr id="104" name="Диаграмма 103"/>
          <p:cNvGraphicFramePr>
            <a:graphicFrameLocks/>
          </p:cNvGraphicFramePr>
          <p:nvPr/>
        </p:nvGraphicFramePr>
        <p:xfrm>
          <a:off x="0" y="876300"/>
          <a:ext cx="2066925" cy="166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137160" y="732790"/>
            <a:ext cx="2095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Рост населения г.Москва</a:t>
            </a:r>
          </a:p>
        </p:txBody>
      </p:sp>
      <p:pic>
        <p:nvPicPr>
          <p:cNvPr id="106" name="Рисунок 105" descr="Стрелочка рост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294" y="1732951"/>
            <a:ext cx="699266" cy="529937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156970" y="1607820"/>
            <a:ext cx="120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spc="-200" dirty="0"/>
              <a:t>+ 3,1 %</a:t>
            </a:r>
          </a:p>
        </p:txBody>
      </p:sp>
      <p:graphicFrame>
        <p:nvGraphicFramePr>
          <p:cNvPr id="108" name="Диаграмма 107"/>
          <p:cNvGraphicFramePr>
            <a:graphicFrameLocks/>
          </p:cNvGraphicFramePr>
          <p:nvPr/>
        </p:nvGraphicFramePr>
        <p:xfrm>
          <a:off x="0" y="2753987"/>
          <a:ext cx="2038350" cy="180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9" name="Рисунок 108" descr="Стрелочка рост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594" y="3720501"/>
            <a:ext cx="699266" cy="529937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949960" y="3766820"/>
            <a:ext cx="120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spc="-200" dirty="0"/>
              <a:t>+ 4 %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0" y="2739390"/>
            <a:ext cx="2095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Рост населения г.С.Петербурга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84150" y="4512102"/>
            <a:ext cx="17475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800" spc="-50" dirty="0"/>
              <a:t>*На основании опубликованных</a:t>
            </a:r>
          </a:p>
          <a:p>
            <a:pPr>
              <a:lnSpc>
                <a:spcPts val="900"/>
              </a:lnSpc>
            </a:pPr>
            <a:r>
              <a:rPr lang="ru-RU" sz="800" spc="-50" dirty="0"/>
              <a:t>материалов Росстат</a:t>
            </a:r>
          </a:p>
        </p:txBody>
      </p:sp>
      <p:grpSp>
        <p:nvGrpSpPr>
          <p:cNvPr id="148" name="Группа 147"/>
          <p:cNvGrpSpPr/>
          <p:nvPr/>
        </p:nvGrpSpPr>
        <p:grpSpPr>
          <a:xfrm>
            <a:off x="2333625" y="657225"/>
            <a:ext cx="8948520" cy="4154256"/>
            <a:chOff x="2116160" y="667360"/>
            <a:chExt cx="9250752" cy="4294564"/>
          </a:xfrm>
        </p:grpSpPr>
        <p:sp>
          <p:nvSpPr>
            <p:cNvPr id="144" name="object 70"/>
            <p:cNvSpPr txBox="1"/>
            <p:nvPr/>
          </p:nvSpPr>
          <p:spPr>
            <a:xfrm>
              <a:off x="2830290" y="4548162"/>
              <a:ext cx="8536622" cy="18825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2416175">
                <a:lnSpc>
                  <a:spcPct val="100000"/>
                </a:lnSpc>
                <a:spcBef>
                  <a:spcPts val="100"/>
                </a:spcBef>
                <a:tabLst>
                  <a:tab pos="637540" algn="l"/>
                  <a:tab pos="1390650" algn="l"/>
                  <a:tab pos="2190115" algn="l"/>
                  <a:tab pos="2980690" algn="l"/>
                  <a:tab pos="3771900" algn="l"/>
                  <a:tab pos="4571365" algn="l"/>
                  <a:tab pos="5361940" algn="l"/>
                </a:tabLst>
              </a:pPr>
              <a:r>
                <a:rPr lang="ru-RU" sz="1100" dirty="0">
                  <a:latin typeface="Georgia"/>
                  <a:cs typeface="Georgia"/>
                </a:rPr>
                <a:t>5000         10000              15000              20000              25000             30000              35000</a:t>
              </a:r>
              <a:endParaRPr sz="1100" dirty="0">
                <a:latin typeface="Georgia"/>
                <a:cs typeface="Georgia"/>
              </a:endParaRPr>
            </a:p>
          </p:txBody>
        </p:sp>
        <p:grpSp>
          <p:nvGrpSpPr>
            <p:cNvPr id="103" name="Группа 102"/>
            <p:cNvGrpSpPr/>
            <p:nvPr/>
          </p:nvGrpSpPr>
          <p:grpSpPr>
            <a:xfrm>
              <a:off x="2116160" y="667360"/>
              <a:ext cx="6342039" cy="3939540"/>
              <a:chOff x="2124362" y="822280"/>
              <a:chExt cx="6080525" cy="4223101"/>
            </a:xfrm>
          </p:grpSpPr>
          <p:sp>
            <p:nvSpPr>
              <p:cNvPr id="38" name="object 2"/>
              <p:cNvSpPr/>
              <p:nvPr/>
            </p:nvSpPr>
            <p:spPr>
              <a:xfrm>
                <a:off x="2633980" y="1716532"/>
                <a:ext cx="5567045" cy="3281045"/>
              </a:xfrm>
              <a:custGeom>
                <a:avLst/>
                <a:gdLst/>
                <a:ahLst/>
                <a:cxnLst/>
                <a:rect l="l" t="t" r="r" b="b"/>
                <a:pathLst>
                  <a:path w="5567045" h="3281045">
                    <a:moveTo>
                      <a:pt x="5566918" y="0"/>
                    </a:moveTo>
                    <a:lnTo>
                      <a:pt x="0" y="2119503"/>
                    </a:lnTo>
                    <a:lnTo>
                      <a:pt x="3619" y="3273298"/>
                    </a:lnTo>
                    <a:lnTo>
                      <a:pt x="779906" y="3281045"/>
                    </a:lnTo>
                    <a:lnTo>
                      <a:pt x="5559806" y="1427099"/>
                    </a:lnTo>
                    <a:lnTo>
                      <a:pt x="5566918" y="0"/>
                    </a:lnTo>
                    <a:close/>
                  </a:path>
                </a:pathLst>
              </a:custGeom>
              <a:solidFill>
                <a:srgbClr val="FFEF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"/>
              <p:cNvSpPr/>
              <p:nvPr/>
            </p:nvSpPr>
            <p:spPr>
              <a:xfrm>
                <a:off x="2641666" y="971417"/>
                <a:ext cx="5553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553709">
                    <a:moveTo>
                      <a:pt x="0" y="0"/>
                    </a:moveTo>
                    <a:lnTo>
                      <a:pt x="555312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"/>
              <p:cNvSpPr/>
              <p:nvPr/>
            </p:nvSpPr>
            <p:spPr>
              <a:xfrm>
                <a:off x="8204301" y="971417"/>
                <a:ext cx="0" cy="4018915"/>
              </a:xfrm>
              <a:custGeom>
                <a:avLst/>
                <a:gdLst/>
                <a:ahLst/>
                <a:cxnLst/>
                <a:rect l="l" t="t" r="r" b="b"/>
                <a:pathLst>
                  <a:path h="4018915">
                    <a:moveTo>
                      <a:pt x="0" y="0"/>
                    </a:moveTo>
                    <a:lnTo>
                      <a:pt x="0" y="4018844"/>
                    </a:lnTo>
                  </a:path>
                </a:pathLst>
              </a:custGeom>
              <a:ln w="951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5"/>
              <p:cNvSpPr/>
              <p:nvPr/>
            </p:nvSpPr>
            <p:spPr>
              <a:xfrm>
                <a:off x="2651177" y="5000084"/>
                <a:ext cx="5553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553709">
                    <a:moveTo>
                      <a:pt x="5553123" y="0"/>
                    </a:moveTo>
                    <a:lnTo>
                      <a:pt x="0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6"/>
              <p:cNvSpPr/>
              <p:nvPr/>
            </p:nvSpPr>
            <p:spPr>
              <a:xfrm>
                <a:off x="2641666" y="980922"/>
                <a:ext cx="0" cy="4019550"/>
              </a:xfrm>
              <a:custGeom>
                <a:avLst/>
                <a:gdLst/>
                <a:ahLst/>
                <a:cxnLst/>
                <a:rect l="l" t="t" r="r" b="b"/>
                <a:pathLst>
                  <a:path h="4019550">
                    <a:moveTo>
                      <a:pt x="0" y="4019161"/>
                    </a:moveTo>
                    <a:lnTo>
                      <a:pt x="0" y="0"/>
                    </a:lnTo>
                  </a:path>
                </a:pathLst>
              </a:custGeom>
              <a:ln w="951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7"/>
              <p:cNvSpPr/>
              <p:nvPr/>
            </p:nvSpPr>
            <p:spPr>
              <a:xfrm>
                <a:off x="2641666" y="971417"/>
                <a:ext cx="0" cy="4018915"/>
              </a:xfrm>
              <a:custGeom>
                <a:avLst/>
                <a:gdLst/>
                <a:ahLst/>
                <a:cxnLst/>
                <a:rect l="l" t="t" r="r" b="b"/>
                <a:pathLst>
                  <a:path h="4018915">
                    <a:moveTo>
                      <a:pt x="0" y="0"/>
                    </a:moveTo>
                    <a:lnTo>
                      <a:pt x="0" y="4018844"/>
                    </a:lnTo>
                  </a:path>
                </a:pathLst>
              </a:custGeom>
              <a:ln w="9510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8"/>
              <p:cNvSpPr/>
              <p:nvPr/>
            </p:nvSpPr>
            <p:spPr>
              <a:xfrm>
                <a:off x="2594112" y="5000084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9"/>
              <p:cNvSpPr/>
              <p:nvPr/>
            </p:nvSpPr>
            <p:spPr>
              <a:xfrm>
                <a:off x="2594112" y="4733300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0"/>
              <p:cNvSpPr/>
              <p:nvPr/>
            </p:nvSpPr>
            <p:spPr>
              <a:xfrm>
                <a:off x="2594112" y="4466516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11"/>
              <p:cNvSpPr/>
              <p:nvPr/>
            </p:nvSpPr>
            <p:spPr>
              <a:xfrm>
                <a:off x="2594112" y="4190568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12"/>
              <p:cNvSpPr/>
              <p:nvPr/>
            </p:nvSpPr>
            <p:spPr>
              <a:xfrm>
                <a:off x="2594112" y="3923785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13"/>
              <p:cNvSpPr/>
              <p:nvPr/>
            </p:nvSpPr>
            <p:spPr>
              <a:xfrm>
                <a:off x="2594112" y="3657000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14"/>
              <p:cNvSpPr/>
              <p:nvPr/>
            </p:nvSpPr>
            <p:spPr>
              <a:xfrm>
                <a:off x="2594112" y="3390470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15"/>
              <p:cNvSpPr/>
              <p:nvPr/>
            </p:nvSpPr>
            <p:spPr>
              <a:xfrm>
                <a:off x="2594112" y="3123686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16"/>
              <p:cNvSpPr/>
              <p:nvPr/>
            </p:nvSpPr>
            <p:spPr>
              <a:xfrm>
                <a:off x="2594112" y="2847396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7"/>
              <p:cNvSpPr/>
              <p:nvPr/>
            </p:nvSpPr>
            <p:spPr>
              <a:xfrm>
                <a:off x="2594112" y="2580993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18"/>
              <p:cNvSpPr/>
              <p:nvPr/>
            </p:nvSpPr>
            <p:spPr>
              <a:xfrm>
                <a:off x="2594112" y="2314209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19"/>
              <p:cNvSpPr/>
              <p:nvPr/>
            </p:nvSpPr>
            <p:spPr>
              <a:xfrm>
                <a:off x="2594112" y="2047425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20"/>
              <p:cNvSpPr/>
              <p:nvPr/>
            </p:nvSpPr>
            <p:spPr>
              <a:xfrm>
                <a:off x="2594112" y="1780894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21"/>
              <p:cNvSpPr/>
              <p:nvPr/>
            </p:nvSpPr>
            <p:spPr>
              <a:xfrm>
                <a:off x="2594112" y="1504605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22"/>
              <p:cNvSpPr/>
              <p:nvPr/>
            </p:nvSpPr>
            <p:spPr>
              <a:xfrm>
                <a:off x="2594112" y="1237821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23"/>
              <p:cNvSpPr/>
              <p:nvPr/>
            </p:nvSpPr>
            <p:spPr>
              <a:xfrm>
                <a:off x="2594112" y="971417"/>
                <a:ext cx="38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100">
                    <a:moveTo>
                      <a:pt x="0" y="0"/>
                    </a:moveTo>
                    <a:lnTo>
                      <a:pt x="3804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24"/>
              <p:cNvSpPr/>
              <p:nvPr/>
            </p:nvSpPr>
            <p:spPr>
              <a:xfrm>
                <a:off x="2641666" y="5000084"/>
                <a:ext cx="55537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553709">
                    <a:moveTo>
                      <a:pt x="0" y="0"/>
                    </a:moveTo>
                    <a:lnTo>
                      <a:pt x="5553123" y="0"/>
                    </a:lnTo>
                  </a:path>
                </a:pathLst>
              </a:custGeom>
              <a:ln w="950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33"/>
              <p:cNvSpPr/>
              <p:nvPr/>
            </p:nvSpPr>
            <p:spPr>
              <a:xfrm>
                <a:off x="6413666" y="2799932"/>
                <a:ext cx="95105" cy="95309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34"/>
              <p:cNvSpPr/>
              <p:nvPr/>
            </p:nvSpPr>
            <p:spPr>
              <a:xfrm>
                <a:off x="6418420" y="1652255"/>
                <a:ext cx="8572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86360">
                    <a:moveTo>
                      <a:pt x="38043" y="0"/>
                    </a:moveTo>
                    <a:lnTo>
                      <a:pt x="24074" y="3267"/>
                    </a:lnTo>
                    <a:lnTo>
                      <a:pt x="11888" y="11881"/>
                    </a:lnTo>
                    <a:lnTo>
                      <a:pt x="3269" y="24060"/>
                    </a:lnTo>
                    <a:lnTo>
                      <a:pt x="0" y="38021"/>
                    </a:lnTo>
                    <a:lnTo>
                      <a:pt x="3269" y="57537"/>
                    </a:lnTo>
                    <a:lnTo>
                      <a:pt x="11888" y="72668"/>
                    </a:lnTo>
                    <a:lnTo>
                      <a:pt x="24074" y="82453"/>
                    </a:lnTo>
                    <a:lnTo>
                      <a:pt x="38043" y="85928"/>
                    </a:lnTo>
                    <a:lnTo>
                      <a:pt x="57510" y="82453"/>
                    </a:lnTo>
                    <a:lnTo>
                      <a:pt x="72520" y="72668"/>
                    </a:lnTo>
                    <a:lnTo>
                      <a:pt x="82179" y="57537"/>
                    </a:lnTo>
                    <a:lnTo>
                      <a:pt x="85597" y="38021"/>
                    </a:lnTo>
                    <a:lnTo>
                      <a:pt x="82179" y="24060"/>
                    </a:lnTo>
                    <a:lnTo>
                      <a:pt x="72520" y="11881"/>
                    </a:lnTo>
                    <a:lnTo>
                      <a:pt x="57510" y="3267"/>
                    </a:lnTo>
                    <a:lnTo>
                      <a:pt x="3804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35"/>
              <p:cNvSpPr/>
              <p:nvPr/>
            </p:nvSpPr>
            <p:spPr>
              <a:xfrm>
                <a:off x="6418420" y="1652255"/>
                <a:ext cx="8572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86360">
                    <a:moveTo>
                      <a:pt x="0" y="38021"/>
                    </a:moveTo>
                    <a:lnTo>
                      <a:pt x="3269" y="57537"/>
                    </a:lnTo>
                    <a:lnTo>
                      <a:pt x="11888" y="72668"/>
                    </a:lnTo>
                    <a:lnTo>
                      <a:pt x="24074" y="82453"/>
                    </a:lnTo>
                    <a:lnTo>
                      <a:pt x="38043" y="85928"/>
                    </a:lnTo>
                    <a:lnTo>
                      <a:pt x="57510" y="82453"/>
                    </a:lnTo>
                    <a:lnTo>
                      <a:pt x="72520" y="72668"/>
                    </a:lnTo>
                    <a:lnTo>
                      <a:pt x="82179" y="57537"/>
                    </a:lnTo>
                    <a:lnTo>
                      <a:pt x="85597" y="38021"/>
                    </a:lnTo>
                    <a:lnTo>
                      <a:pt x="82179" y="24060"/>
                    </a:lnTo>
                    <a:lnTo>
                      <a:pt x="72520" y="11881"/>
                    </a:lnTo>
                    <a:lnTo>
                      <a:pt x="57510" y="3267"/>
                    </a:lnTo>
                    <a:lnTo>
                      <a:pt x="38043" y="0"/>
                    </a:lnTo>
                    <a:lnTo>
                      <a:pt x="24074" y="3267"/>
                    </a:lnTo>
                    <a:lnTo>
                      <a:pt x="11888" y="11881"/>
                    </a:lnTo>
                    <a:lnTo>
                      <a:pt x="3269" y="24060"/>
                    </a:lnTo>
                    <a:lnTo>
                      <a:pt x="0" y="38021"/>
                    </a:lnTo>
                    <a:close/>
                  </a:path>
                </a:pathLst>
              </a:custGeom>
              <a:ln w="95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36"/>
              <p:cNvSpPr/>
              <p:nvPr/>
            </p:nvSpPr>
            <p:spPr>
              <a:xfrm>
                <a:off x="7394930" y="3009303"/>
                <a:ext cx="95105" cy="95436"/>
              </a:xfrm>
              <a:prstGeom prst="rect">
                <a:avLst/>
              </a:pr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37"/>
              <p:cNvSpPr/>
              <p:nvPr/>
            </p:nvSpPr>
            <p:spPr>
              <a:xfrm>
                <a:off x="5989798" y="1042644"/>
                <a:ext cx="8572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86360">
                    <a:moveTo>
                      <a:pt x="38043" y="0"/>
                    </a:moveTo>
                    <a:lnTo>
                      <a:pt x="24074" y="3273"/>
                    </a:lnTo>
                    <a:lnTo>
                      <a:pt x="11888" y="11929"/>
                    </a:lnTo>
                    <a:lnTo>
                      <a:pt x="3269" y="24220"/>
                    </a:lnTo>
                    <a:lnTo>
                      <a:pt x="0" y="38401"/>
                    </a:lnTo>
                    <a:lnTo>
                      <a:pt x="3269" y="57857"/>
                    </a:lnTo>
                    <a:lnTo>
                      <a:pt x="11888" y="72858"/>
                    </a:lnTo>
                    <a:lnTo>
                      <a:pt x="24074" y="82512"/>
                    </a:lnTo>
                    <a:lnTo>
                      <a:pt x="38043" y="85928"/>
                    </a:lnTo>
                    <a:lnTo>
                      <a:pt x="57510" y="82512"/>
                    </a:lnTo>
                    <a:lnTo>
                      <a:pt x="72520" y="72858"/>
                    </a:lnTo>
                    <a:lnTo>
                      <a:pt x="82179" y="57857"/>
                    </a:lnTo>
                    <a:lnTo>
                      <a:pt x="85597" y="38401"/>
                    </a:lnTo>
                    <a:lnTo>
                      <a:pt x="82179" y="24220"/>
                    </a:lnTo>
                    <a:lnTo>
                      <a:pt x="72520" y="11929"/>
                    </a:lnTo>
                    <a:lnTo>
                      <a:pt x="57510" y="3273"/>
                    </a:lnTo>
                    <a:lnTo>
                      <a:pt x="3804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38"/>
              <p:cNvSpPr/>
              <p:nvPr/>
            </p:nvSpPr>
            <p:spPr>
              <a:xfrm>
                <a:off x="5989798" y="1042644"/>
                <a:ext cx="85725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86360">
                    <a:moveTo>
                      <a:pt x="0" y="38401"/>
                    </a:moveTo>
                    <a:lnTo>
                      <a:pt x="3269" y="57857"/>
                    </a:lnTo>
                    <a:lnTo>
                      <a:pt x="11888" y="72858"/>
                    </a:lnTo>
                    <a:lnTo>
                      <a:pt x="24074" y="82512"/>
                    </a:lnTo>
                    <a:lnTo>
                      <a:pt x="38043" y="85928"/>
                    </a:lnTo>
                    <a:lnTo>
                      <a:pt x="57510" y="82512"/>
                    </a:lnTo>
                    <a:lnTo>
                      <a:pt x="72520" y="72858"/>
                    </a:lnTo>
                    <a:lnTo>
                      <a:pt x="82179" y="57857"/>
                    </a:lnTo>
                    <a:lnTo>
                      <a:pt x="85597" y="38401"/>
                    </a:lnTo>
                    <a:lnTo>
                      <a:pt x="82179" y="24220"/>
                    </a:lnTo>
                    <a:lnTo>
                      <a:pt x="72520" y="11929"/>
                    </a:lnTo>
                    <a:lnTo>
                      <a:pt x="57510" y="3273"/>
                    </a:lnTo>
                    <a:lnTo>
                      <a:pt x="38043" y="0"/>
                    </a:lnTo>
                    <a:lnTo>
                      <a:pt x="24074" y="3273"/>
                    </a:lnTo>
                    <a:lnTo>
                      <a:pt x="11888" y="11929"/>
                    </a:lnTo>
                    <a:lnTo>
                      <a:pt x="3269" y="24220"/>
                    </a:lnTo>
                    <a:lnTo>
                      <a:pt x="0" y="38401"/>
                    </a:lnTo>
                    <a:close/>
                  </a:path>
                </a:pathLst>
              </a:custGeom>
              <a:ln w="95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39"/>
              <p:cNvSpPr/>
              <p:nvPr/>
            </p:nvSpPr>
            <p:spPr>
              <a:xfrm>
                <a:off x="7389793" y="2176064"/>
                <a:ext cx="8636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86360" h="86360">
                    <a:moveTo>
                      <a:pt x="38423" y="0"/>
                    </a:moveTo>
                    <a:lnTo>
                      <a:pt x="24395" y="3267"/>
                    </a:lnTo>
                    <a:lnTo>
                      <a:pt x="12078" y="11881"/>
                    </a:lnTo>
                    <a:lnTo>
                      <a:pt x="3328" y="24060"/>
                    </a:lnTo>
                    <a:lnTo>
                      <a:pt x="0" y="38021"/>
                    </a:lnTo>
                    <a:lnTo>
                      <a:pt x="3328" y="57624"/>
                    </a:lnTo>
                    <a:lnTo>
                      <a:pt x="12078" y="72700"/>
                    </a:lnTo>
                    <a:lnTo>
                      <a:pt x="24395" y="82381"/>
                    </a:lnTo>
                    <a:lnTo>
                      <a:pt x="38423" y="85801"/>
                    </a:lnTo>
                    <a:lnTo>
                      <a:pt x="57891" y="82381"/>
                    </a:lnTo>
                    <a:lnTo>
                      <a:pt x="72900" y="72700"/>
                    </a:lnTo>
                    <a:lnTo>
                      <a:pt x="82560" y="57624"/>
                    </a:lnTo>
                    <a:lnTo>
                      <a:pt x="85977" y="38021"/>
                    </a:lnTo>
                    <a:lnTo>
                      <a:pt x="82560" y="24060"/>
                    </a:lnTo>
                    <a:lnTo>
                      <a:pt x="72900" y="11881"/>
                    </a:lnTo>
                    <a:lnTo>
                      <a:pt x="57891" y="3267"/>
                    </a:lnTo>
                    <a:lnTo>
                      <a:pt x="3842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40"/>
              <p:cNvSpPr/>
              <p:nvPr/>
            </p:nvSpPr>
            <p:spPr>
              <a:xfrm>
                <a:off x="7389793" y="2176064"/>
                <a:ext cx="86360" cy="86360"/>
              </a:xfrm>
              <a:custGeom>
                <a:avLst/>
                <a:gdLst/>
                <a:ahLst/>
                <a:cxnLst/>
                <a:rect l="l" t="t" r="r" b="b"/>
                <a:pathLst>
                  <a:path w="86360" h="86360">
                    <a:moveTo>
                      <a:pt x="0" y="38021"/>
                    </a:moveTo>
                    <a:lnTo>
                      <a:pt x="3328" y="57624"/>
                    </a:lnTo>
                    <a:lnTo>
                      <a:pt x="12078" y="72700"/>
                    </a:lnTo>
                    <a:lnTo>
                      <a:pt x="24395" y="82381"/>
                    </a:lnTo>
                    <a:lnTo>
                      <a:pt x="38423" y="85801"/>
                    </a:lnTo>
                    <a:lnTo>
                      <a:pt x="57891" y="82381"/>
                    </a:lnTo>
                    <a:lnTo>
                      <a:pt x="72900" y="72700"/>
                    </a:lnTo>
                    <a:lnTo>
                      <a:pt x="82560" y="57624"/>
                    </a:lnTo>
                    <a:lnTo>
                      <a:pt x="85977" y="38021"/>
                    </a:lnTo>
                    <a:lnTo>
                      <a:pt x="82560" y="24060"/>
                    </a:lnTo>
                    <a:lnTo>
                      <a:pt x="72900" y="11881"/>
                    </a:lnTo>
                    <a:lnTo>
                      <a:pt x="57891" y="3267"/>
                    </a:lnTo>
                    <a:lnTo>
                      <a:pt x="38423" y="0"/>
                    </a:lnTo>
                    <a:lnTo>
                      <a:pt x="24395" y="3267"/>
                    </a:lnTo>
                    <a:lnTo>
                      <a:pt x="12078" y="11881"/>
                    </a:lnTo>
                    <a:lnTo>
                      <a:pt x="3328" y="24060"/>
                    </a:lnTo>
                    <a:lnTo>
                      <a:pt x="0" y="38021"/>
                    </a:lnTo>
                    <a:close/>
                  </a:path>
                </a:pathLst>
              </a:custGeom>
              <a:ln w="95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41"/>
              <p:cNvSpPr/>
              <p:nvPr/>
            </p:nvSpPr>
            <p:spPr>
              <a:xfrm>
                <a:off x="6847041" y="3099986"/>
                <a:ext cx="857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85725">
                    <a:moveTo>
                      <a:pt x="38043" y="0"/>
                    </a:moveTo>
                    <a:lnTo>
                      <a:pt x="24074" y="3267"/>
                    </a:lnTo>
                    <a:lnTo>
                      <a:pt x="11888" y="11881"/>
                    </a:lnTo>
                    <a:lnTo>
                      <a:pt x="3269" y="24060"/>
                    </a:lnTo>
                    <a:lnTo>
                      <a:pt x="0" y="38021"/>
                    </a:lnTo>
                    <a:lnTo>
                      <a:pt x="3269" y="57477"/>
                    </a:lnTo>
                    <a:lnTo>
                      <a:pt x="11888" y="72478"/>
                    </a:lnTo>
                    <a:lnTo>
                      <a:pt x="24074" y="82132"/>
                    </a:lnTo>
                    <a:lnTo>
                      <a:pt x="38043" y="85548"/>
                    </a:lnTo>
                    <a:lnTo>
                      <a:pt x="57510" y="82132"/>
                    </a:lnTo>
                    <a:lnTo>
                      <a:pt x="72520" y="72478"/>
                    </a:lnTo>
                    <a:lnTo>
                      <a:pt x="82179" y="57477"/>
                    </a:lnTo>
                    <a:lnTo>
                      <a:pt x="85597" y="38021"/>
                    </a:lnTo>
                    <a:lnTo>
                      <a:pt x="82179" y="24060"/>
                    </a:lnTo>
                    <a:lnTo>
                      <a:pt x="72520" y="11881"/>
                    </a:lnTo>
                    <a:lnTo>
                      <a:pt x="57510" y="3267"/>
                    </a:lnTo>
                    <a:lnTo>
                      <a:pt x="38043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42"/>
              <p:cNvSpPr/>
              <p:nvPr/>
            </p:nvSpPr>
            <p:spPr>
              <a:xfrm>
                <a:off x="6847041" y="3099986"/>
                <a:ext cx="857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85725">
                    <a:moveTo>
                      <a:pt x="0" y="38021"/>
                    </a:moveTo>
                    <a:lnTo>
                      <a:pt x="3269" y="57477"/>
                    </a:lnTo>
                    <a:lnTo>
                      <a:pt x="11888" y="72478"/>
                    </a:lnTo>
                    <a:lnTo>
                      <a:pt x="24074" y="82132"/>
                    </a:lnTo>
                    <a:lnTo>
                      <a:pt x="38043" y="85548"/>
                    </a:lnTo>
                    <a:lnTo>
                      <a:pt x="57510" y="82132"/>
                    </a:lnTo>
                    <a:lnTo>
                      <a:pt x="72520" y="72478"/>
                    </a:lnTo>
                    <a:lnTo>
                      <a:pt x="82179" y="57477"/>
                    </a:lnTo>
                    <a:lnTo>
                      <a:pt x="85597" y="38021"/>
                    </a:lnTo>
                    <a:lnTo>
                      <a:pt x="82179" y="24060"/>
                    </a:lnTo>
                    <a:lnTo>
                      <a:pt x="72520" y="11881"/>
                    </a:lnTo>
                    <a:lnTo>
                      <a:pt x="57510" y="3267"/>
                    </a:lnTo>
                    <a:lnTo>
                      <a:pt x="38043" y="0"/>
                    </a:lnTo>
                    <a:lnTo>
                      <a:pt x="24074" y="3267"/>
                    </a:lnTo>
                    <a:lnTo>
                      <a:pt x="11888" y="11881"/>
                    </a:lnTo>
                    <a:lnTo>
                      <a:pt x="3269" y="24060"/>
                    </a:lnTo>
                    <a:lnTo>
                      <a:pt x="0" y="38021"/>
                    </a:lnTo>
                    <a:close/>
                  </a:path>
                </a:pathLst>
              </a:custGeom>
              <a:ln w="9508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43"/>
              <p:cNvSpPr/>
              <p:nvPr/>
            </p:nvSpPr>
            <p:spPr>
              <a:xfrm>
                <a:off x="4823200" y="3618914"/>
                <a:ext cx="95105" cy="95436"/>
              </a:xfrm>
              <a:prstGeom prst="rect">
                <a:avLst/>
              </a:prstGeom>
              <a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44"/>
              <p:cNvSpPr/>
              <p:nvPr/>
            </p:nvSpPr>
            <p:spPr>
              <a:xfrm>
                <a:off x="5527889" y="3809402"/>
                <a:ext cx="95105" cy="95309"/>
              </a:xfrm>
              <a:prstGeom prst="rect">
                <a:avLst/>
              </a:prstGeom>
              <a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45"/>
              <p:cNvSpPr/>
              <p:nvPr/>
            </p:nvSpPr>
            <p:spPr>
              <a:xfrm>
                <a:off x="5032692" y="3990257"/>
                <a:ext cx="95105" cy="95436"/>
              </a:xfrm>
              <a:prstGeom prst="rect">
                <a:avLst/>
              </a:prstGeom>
              <a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46"/>
              <p:cNvSpPr txBox="1"/>
              <p:nvPr/>
            </p:nvSpPr>
            <p:spPr>
              <a:xfrm>
                <a:off x="2314608" y="822280"/>
                <a:ext cx="259079" cy="4223101"/>
              </a:xfrm>
              <a:prstGeom prst="rect">
                <a:avLst/>
              </a:prstGeom>
            </p:spPr>
            <p:txBody>
              <a:bodyPr vert="horz" wrap="square" lIns="0" tIns="96520" rIns="0" bIns="0" rtlCol="0">
                <a:spAutoFit/>
              </a:bodyPr>
              <a:lstStyle/>
              <a:p>
                <a:pPr marL="40640">
                  <a:lnSpc>
                    <a:spcPct val="100000"/>
                  </a:lnSpc>
                  <a:spcBef>
                    <a:spcPts val="760"/>
                  </a:spcBef>
                </a:pPr>
                <a:r>
                  <a:rPr sz="800" spc="15" dirty="0">
                    <a:latin typeface="Georgia"/>
                    <a:cs typeface="Georgia"/>
                  </a:rPr>
                  <a:t>1,5</a:t>
                </a:r>
                <a:endParaRPr lang="ru-RU" sz="800" spc="15" dirty="0">
                  <a:latin typeface="Georgia"/>
                  <a:cs typeface="Georgia"/>
                </a:endParaRPr>
              </a:p>
              <a:p>
                <a:pPr marL="40640">
                  <a:lnSpc>
                    <a:spcPct val="100000"/>
                  </a:lnSpc>
                  <a:spcBef>
                    <a:spcPts val="660"/>
                  </a:spcBef>
                </a:pPr>
                <a:r>
                  <a:rPr sz="800" spc="15" dirty="0">
                    <a:latin typeface="Georgia"/>
                    <a:cs typeface="Georgia"/>
                  </a:rPr>
                  <a:t>1,4</a:t>
                </a:r>
                <a:endParaRPr lang="ru-RU" sz="800" spc="15" dirty="0">
                  <a:latin typeface="Georgia"/>
                  <a:cs typeface="Georgia"/>
                </a:endParaRPr>
              </a:p>
              <a:p>
                <a:pPr marL="40640">
                  <a:lnSpc>
                    <a:spcPct val="100000"/>
                  </a:lnSpc>
                  <a:spcBef>
                    <a:spcPts val="660"/>
                  </a:spcBef>
                </a:pPr>
                <a:r>
                  <a:rPr lang="ru-RU" sz="800" spc="15" dirty="0">
                    <a:latin typeface="Georgia"/>
                    <a:cs typeface="Georgia"/>
                  </a:rPr>
                  <a:t>	</a:t>
                </a:r>
                <a:r>
                  <a:rPr sz="800" spc="15" dirty="0">
                    <a:latin typeface="Georgia"/>
                    <a:cs typeface="Georgia"/>
                  </a:rPr>
                  <a:t>1,3</a:t>
                </a:r>
                <a:r>
                  <a:rPr lang="ru-RU" sz="800" spc="15" dirty="0">
                    <a:latin typeface="Georgia"/>
                    <a:cs typeface="Georgia"/>
                  </a:rPr>
                  <a:t>	</a:t>
                </a:r>
                <a:endParaRPr sz="800" dirty="0">
                  <a:latin typeface="Georgia"/>
                  <a:cs typeface="Georgia"/>
                </a:endParaRPr>
              </a:p>
              <a:p>
                <a:pPr marL="40640">
                  <a:lnSpc>
                    <a:spcPct val="100000"/>
                  </a:lnSpc>
                  <a:spcBef>
                    <a:spcPts val="735"/>
                  </a:spcBef>
                </a:pPr>
                <a:r>
                  <a:rPr sz="800" spc="15" dirty="0">
                    <a:latin typeface="Georgia"/>
                    <a:cs typeface="Georgia"/>
                  </a:rPr>
                  <a:t>1,2</a:t>
                </a:r>
                <a:r>
                  <a:rPr lang="ru-RU" sz="800" spc="15" dirty="0">
                    <a:latin typeface="Georgia"/>
                    <a:cs typeface="Georgia"/>
                  </a:rPr>
                  <a:t>	</a:t>
                </a:r>
                <a:endParaRPr sz="800" dirty="0">
                  <a:latin typeface="Georgia"/>
                  <a:cs typeface="Georgia"/>
                </a:endParaRPr>
              </a:p>
              <a:p>
                <a:pPr marL="50165">
                  <a:lnSpc>
                    <a:spcPct val="100000"/>
                  </a:lnSpc>
                  <a:spcBef>
                    <a:spcPts val="660"/>
                  </a:spcBef>
                </a:pPr>
                <a:r>
                  <a:rPr sz="800" spc="15" dirty="0">
                    <a:latin typeface="Georgia"/>
                    <a:cs typeface="Georgia"/>
                  </a:rPr>
                  <a:t>1,1</a:t>
                </a:r>
                <a:r>
                  <a:rPr lang="ru-RU" sz="800" spc="15" dirty="0">
                    <a:latin typeface="Georgia"/>
                    <a:cs typeface="Georgia"/>
                  </a:rPr>
                  <a:t>	</a:t>
                </a:r>
                <a:endParaRPr sz="800" dirty="0">
                  <a:latin typeface="Georgia"/>
                  <a:cs typeface="Georgia"/>
                </a:endParaRPr>
              </a:p>
              <a:p>
                <a:pPr marL="31115">
                  <a:lnSpc>
                    <a:spcPct val="100000"/>
                  </a:lnSpc>
                  <a:spcBef>
                    <a:spcPts val="655"/>
                  </a:spcBef>
                </a:pPr>
                <a:r>
                  <a:rPr sz="800" spc="15" dirty="0">
                    <a:latin typeface="Georgia"/>
                    <a:cs typeface="Georgia"/>
                  </a:rPr>
                  <a:t>1,0</a:t>
                </a:r>
                <a:r>
                  <a:rPr lang="ru-RU" sz="800" spc="15" dirty="0">
                    <a:latin typeface="Georgia"/>
                    <a:cs typeface="Georgia"/>
                  </a:rPr>
                  <a:t>	</a:t>
                </a:r>
                <a:endParaRPr sz="800" dirty="0">
                  <a:latin typeface="Georgia"/>
                  <a:cs typeface="Georgia"/>
                </a:endParaRPr>
              </a:p>
              <a:p>
                <a:pPr marL="21590">
                  <a:lnSpc>
                    <a:spcPct val="100000"/>
                  </a:lnSpc>
                  <a:spcBef>
                    <a:spcPts val="665"/>
                  </a:spcBef>
                </a:pPr>
                <a:r>
                  <a:rPr sz="800" spc="10" dirty="0">
                    <a:latin typeface="Georgia"/>
                    <a:cs typeface="Georgia"/>
                  </a:rPr>
                  <a:t>0</a:t>
                </a:r>
                <a:r>
                  <a:rPr sz="800" spc="-25" dirty="0">
                    <a:latin typeface="Georgia"/>
                    <a:cs typeface="Georgia"/>
                  </a:rPr>
                  <a:t>,</a:t>
                </a:r>
                <a:r>
                  <a:rPr sz="800" dirty="0">
                    <a:latin typeface="Georgia"/>
                    <a:cs typeface="Georgia"/>
                  </a:rPr>
                  <a:t>9</a:t>
                </a:r>
                <a:r>
                  <a:rPr lang="ru-RU" sz="800" dirty="0">
                    <a:latin typeface="Georgia"/>
                    <a:cs typeface="Georgia"/>
                  </a:rPr>
                  <a:t>	</a:t>
                </a:r>
                <a:endParaRPr sz="800" dirty="0">
                  <a:latin typeface="Georgia"/>
                  <a:cs typeface="Georgia"/>
                </a:endParaRPr>
              </a:p>
              <a:p>
                <a:pPr marL="21590">
                  <a:lnSpc>
                    <a:spcPct val="100000"/>
                  </a:lnSpc>
                  <a:spcBef>
                    <a:spcPts val="660"/>
                  </a:spcBef>
                </a:pPr>
                <a:r>
                  <a:rPr sz="800" spc="10" dirty="0">
                    <a:latin typeface="Georgia"/>
                    <a:cs typeface="Georgia"/>
                  </a:rPr>
                  <a:t>0</a:t>
                </a:r>
                <a:r>
                  <a:rPr sz="800" spc="-25" dirty="0">
                    <a:latin typeface="Georgia"/>
                    <a:cs typeface="Georgia"/>
                  </a:rPr>
                  <a:t>,</a:t>
                </a:r>
                <a:r>
                  <a:rPr sz="800" dirty="0">
                    <a:latin typeface="Georgia"/>
                    <a:cs typeface="Georgia"/>
                  </a:rPr>
                  <a:t>8</a:t>
                </a:r>
              </a:p>
              <a:p>
                <a:pPr marL="31115">
                  <a:lnSpc>
                    <a:spcPct val="100000"/>
                  </a:lnSpc>
                  <a:spcBef>
                    <a:spcPts val="730"/>
                  </a:spcBef>
                </a:pPr>
                <a:r>
                  <a:rPr sz="800" spc="10" dirty="0">
                    <a:latin typeface="Georgia"/>
                    <a:cs typeface="Georgia"/>
                  </a:rPr>
                  <a:t>0</a:t>
                </a:r>
                <a:r>
                  <a:rPr sz="800" spc="-25" dirty="0">
                    <a:latin typeface="Georgia"/>
                    <a:cs typeface="Georgia"/>
                  </a:rPr>
                  <a:t>,</a:t>
                </a:r>
                <a:r>
                  <a:rPr sz="800" dirty="0">
                    <a:latin typeface="Georgia"/>
                    <a:cs typeface="Georgia"/>
                  </a:rPr>
                  <a:t>7</a:t>
                </a:r>
              </a:p>
              <a:p>
                <a:pPr marL="21590">
                  <a:lnSpc>
                    <a:spcPct val="100000"/>
                  </a:lnSpc>
                  <a:spcBef>
                    <a:spcPts val="665"/>
                  </a:spcBef>
                </a:pPr>
                <a:r>
                  <a:rPr sz="800" spc="10" dirty="0">
                    <a:latin typeface="Georgia"/>
                    <a:cs typeface="Georgia"/>
                  </a:rPr>
                  <a:t>0</a:t>
                </a:r>
                <a:r>
                  <a:rPr sz="800" spc="-25" dirty="0">
                    <a:latin typeface="Georgia"/>
                    <a:cs typeface="Georgia"/>
                  </a:rPr>
                  <a:t>,</a:t>
                </a:r>
                <a:r>
                  <a:rPr sz="800" dirty="0">
                    <a:latin typeface="Georgia"/>
                    <a:cs typeface="Georgia"/>
                  </a:rPr>
                  <a:t>6</a:t>
                </a:r>
              </a:p>
              <a:p>
                <a:pPr marL="21590">
                  <a:lnSpc>
                    <a:spcPct val="100000"/>
                  </a:lnSpc>
                  <a:spcBef>
                    <a:spcPts val="660"/>
                  </a:spcBef>
                </a:pPr>
                <a:r>
                  <a:rPr sz="800" spc="-5" dirty="0">
                    <a:latin typeface="Georgia"/>
                    <a:cs typeface="Georgia"/>
                  </a:rPr>
                  <a:t>0,5</a:t>
                </a:r>
                <a:endParaRPr sz="800" dirty="0">
                  <a:latin typeface="Georgia"/>
                  <a:cs typeface="Georgia"/>
                </a:endParaRPr>
              </a:p>
              <a:p>
                <a:pPr marL="21590">
                  <a:lnSpc>
                    <a:spcPct val="100000"/>
                  </a:lnSpc>
                  <a:spcBef>
                    <a:spcPts val="655"/>
                  </a:spcBef>
                </a:pPr>
                <a:r>
                  <a:rPr sz="800" spc="10" dirty="0">
                    <a:latin typeface="Georgia"/>
                    <a:cs typeface="Georgia"/>
                  </a:rPr>
                  <a:t>0</a:t>
                </a:r>
                <a:r>
                  <a:rPr sz="800" spc="-25" dirty="0">
                    <a:latin typeface="Georgia"/>
                    <a:cs typeface="Georgia"/>
                  </a:rPr>
                  <a:t>,</a:t>
                </a:r>
                <a:r>
                  <a:rPr sz="800" dirty="0">
                    <a:latin typeface="Georgia"/>
                    <a:cs typeface="Georgia"/>
                  </a:rPr>
                  <a:t>4</a:t>
                </a:r>
              </a:p>
              <a:p>
                <a:pPr marL="21590">
                  <a:lnSpc>
                    <a:spcPct val="100000"/>
                  </a:lnSpc>
                  <a:spcBef>
                    <a:spcPts val="660"/>
                  </a:spcBef>
                </a:pPr>
                <a:r>
                  <a:rPr sz="800" spc="-5" dirty="0">
                    <a:latin typeface="Georgia"/>
                    <a:cs typeface="Georgia"/>
                  </a:rPr>
                  <a:t>0,3</a:t>
                </a:r>
                <a:endParaRPr sz="800" dirty="0">
                  <a:latin typeface="Georgia"/>
                  <a:cs typeface="Georgia"/>
                </a:endParaRPr>
              </a:p>
              <a:p>
                <a:pPr marL="21590">
                  <a:lnSpc>
                    <a:spcPct val="100000"/>
                  </a:lnSpc>
                  <a:spcBef>
                    <a:spcPts val="740"/>
                  </a:spcBef>
                </a:pPr>
                <a:r>
                  <a:rPr sz="800" spc="-5" dirty="0">
                    <a:latin typeface="Georgia"/>
                    <a:cs typeface="Georgia"/>
                  </a:rPr>
                  <a:t>0,2</a:t>
                </a:r>
                <a:endParaRPr sz="800" dirty="0">
                  <a:latin typeface="Georgia"/>
                  <a:cs typeface="Georgia"/>
                </a:endParaRPr>
              </a:p>
              <a:p>
                <a:pPr marL="31115">
                  <a:lnSpc>
                    <a:spcPct val="100000"/>
                  </a:lnSpc>
                  <a:spcBef>
                    <a:spcPts val="655"/>
                  </a:spcBef>
                </a:pPr>
                <a:r>
                  <a:rPr sz="800" spc="-5" dirty="0">
                    <a:latin typeface="Georgia"/>
                    <a:cs typeface="Georgia"/>
                  </a:rPr>
                  <a:t>0,1</a:t>
                </a:r>
                <a:endParaRPr sz="800" dirty="0">
                  <a:latin typeface="Georgia"/>
                  <a:cs typeface="Georgia"/>
                </a:endParaRPr>
              </a:p>
            </p:txBody>
          </p:sp>
          <p:sp>
            <p:nvSpPr>
              <p:cNvPr id="96" name="object 47"/>
              <p:cNvSpPr/>
              <p:nvPr/>
            </p:nvSpPr>
            <p:spPr>
              <a:xfrm>
                <a:off x="5826379" y="1102614"/>
                <a:ext cx="15748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157479" h="36830">
                    <a:moveTo>
                      <a:pt x="0" y="36575"/>
                    </a:moveTo>
                    <a:lnTo>
                      <a:pt x="157225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48"/>
              <p:cNvSpPr/>
              <p:nvPr/>
            </p:nvSpPr>
            <p:spPr>
              <a:xfrm>
                <a:off x="7426579" y="2073401"/>
                <a:ext cx="63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95250">
                    <a:moveTo>
                      <a:pt x="3175" y="-3048"/>
                    </a:moveTo>
                    <a:lnTo>
                      <a:pt x="3175" y="98298"/>
                    </a:lnTo>
                  </a:path>
                </a:pathLst>
              </a:custGeom>
              <a:ln w="1244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49"/>
              <p:cNvSpPr/>
              <p:nvPr/>
            </p:nvSpPr>
            <p:spPr>
              <a:xfrm>
                <a:off x="6775831" y="3156966"/>
                <a:ext cx="63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9525">
                    <a:moveTo>
                      <a:pt x="0" y="9525"/>
                    </a:moveTo>
                    <a:lnTo>
                      <a:pt x="63500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50"/>
              <p:cNvSpPr/>
              <p:nvPr/>
            </p:nvSpPr>
            <p:spPr>
              <a:xfrm>
                <a:off x="6291199" y="1715261"/>
                <a:ext cx="12065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120650" h="36830">
                    <a:moveTo>
                      <a:pt x="0" y="36575"/>
                    </a:moveTo>
                    <a:lnTo>
                      <a:pt x="120650" y="0"/>
                    </a:lnTo>
                  </a:path>
                </a:pathLst>
              </a:custGeom>
              <a:ln w="609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51"/>
              <p:cNvSpPr txBox="1"/>
              <p:nvPr/>
            </p:nvSpPr>
            <p:spPr>
              <a:xfrm>
                <a:off x="2124362" y="2493983"/>
                <a:ext cx="147542" cy="98044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spc="-5" dirty="0">
                    <a:latin typeface="Georgia"/>
                    <a:cs typeface="Georgia"/>
                  </a:rPr>
                  <a:t>Мобильность</a:t>
                </a:r>
                <a:endParaRPr sz="1200" dirty="0">
                  <a:latin typeface="Georgia"/>
                  <a:cs typeface="Georgia"/>
                </a:endParaRPr>
              </a:p>
            </p:txBody>
          </p:sp>
          <p:sp>
            <p:nvSpPr>
              <p:cNvPr id="101" name="object 52"/>
              <p:cNvSpPr txBox="1"/>
              <p:nvPr/>
            </p:nvSpPr>
            <p:spPr>
              <a:xfrm>
                <a:off x="5012308" y="1735836"/>
                <a:ext cx="135001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435609" marR="30480" indent="-398145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dirty="0">
                    <a:latin typeface="Georgia"/>
                    <a:cs typeface="Georgia"/>
                  </a:rPr>
                  <a:t>М</a:t>
                </a:r>
                <a:r>
                  <a:rPr sz="1200" spc="-5" dirty="0">
                    <a:latin typeface="Georgia"/>
                    <a:cs typeface="Georgia"/>
                  </a:rPr>
                  <a:t>а</a:t>
                </a:r>
                <a:r>
                  <a:rPr sz="1200" dirty="0">
                    <a:latin typeface="Georgia"/>
                    <a:cs typeface="Georgia"/>
                  </a:rPr>
                  <a:t>др</a:t>
                </a:r>
                <a:r>
                  <a:rPr sz="1200" spc="-5" dirty="0">
                    <a:latin typeface="Georgia"/>
                    <a:cs typeface="Georgia"/>
                  </a:rPr>
                  <a:t>и</a:t>
                </a:r>
                <a:r>
                  <a:rPr sz="1200" dirty="0">
                    <a:latin typeface="Georgia"/>
                    <a:cs typeface="Georgia"/>
                  </a:rPr>
                  <a:t>д</a:t>
                </a:r>
                <a:r>
                  <a:rPr sz="1200" spc="-5" dirty="0">
                    <a:latin typeface="Georgia"/>
                    <a:cs typeface="Georgia"/>
                  </a:rPr>
                  <a:t>-С</a:t>
                </a:r>
                <a:r>
                  <a:rPr sz="1200" spc="-10" dirty="0">
                    <a:latin typeface="Georgia"/>
                    <a:cs typeface="Georgia"/>
                  </a:rPr>
                  <a:t>е</a:t>
                </a:r>
                <a:r>
                  <a:rPr sz="1200" spc="-5" dirty="0">
                    <a:latin typeface="Georgia"/>
                    <a:cs typeface="Georgia"/>
                  </a:rPr>
                  <a:t>виль</a:t>
                </a:r>
                <a:r>
                  <a:rPr sz="1200" spc="5" dirty="0">
                    <a:latin typeface="Georgia"/>
                    <a:cs typeface="Georgia"/>
                  </a:rPr>
                  <a:t>я</a:t>
                </a:r>
                <a:r>
                  <a:rPr sz="1200" baseline="24305" dirty="0">
                    <a:latin typeface="Georgia"/>
                    <a:cs typeface="Georgia"/>
                  </a:rPr>
                  <a:t>2  </a:t>
                </a:r>
                <a:r>
                  <a:rPr sz="1200" spc="-5" dirty="0">
                    <a:latin typeface="Georgia"/>
                    <a:cs typeface="Georgia"/>
                  </a:rPr>
                  <a:t>472</a:t>
                </a:r>
                <a:r>
                  <a:rPr sz="1200" spc="-15" dirty="0">
                    <a:latin typeface="Georgia"/>
                    <a:cs typeface="Georgia"/>
                  </a:rPr>
                  <a:t> </a:t>
                </a:r>
                <a:r>
                  <a:rPr sz="1200" spc="-5" dirty="0">
                    <a:latin typeface="Georgia"/>
                    <a:cs typeface="Georgia"/>
                  </a:rPr>
                  <a:t>км</a:t>
                </a:r>
                <a:endParaRPr sz="1200">
                  <a:latin typeface="Georgia"/>
                  <a:cs typeface="Georgia"/>
                </a:endParaRPr>
              </a:p>
            </p:txBody>
          </p:sp>
          <p:sp>
            <p:nvSpPr>
              <p:cNvPr id="102" name="object 53"/>
              <p:cNvSpPr txBox="1"/>
              <p:nvPr/>
            </p:nvSpPr>
            <p:spPr>
              <a:xfrm>
                <a:off x="6682612" y="1691258"/>
                <a:ext cx="146621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494030" marR="5080" indent="-481965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spc="-5" dirty="0">
                    <a:latin typeface="Georgia"/>
                    <a:cs typeface="Georgia"/>
                  </a:rPr>
                  <a:t>Стокголь</a:t>
                </a:r>
                <a:r>
                  <a:rPr sz="1200" spc="5" dirty="0">
                    <a:latin typeface="Georgia"/>
                    <a:cs typeface="Georgia"/>
                  </a:rPr>
                  <a:t>м</a:t>
                </a:r>
                <a:r>
                  <a:rPr sz="1200" spc="-5" dirty="0">
                    <a:latin typeface="Georgia"/>
                    <a:cs typeface="Georgia"/>
                  </a:rPr>
                  <a:t>-Ге</a:t>
                </a:r>
                <a:r>
                  <a:rPr sz="1200" dirty="0">
                    <a:latin typeface="Georgia"/>
                    <a:cs typeface="Georgia"/>
                  </a:rPr>
                  <a:t>т</a:t>
                </a:r>
                <a:r>
                  <a:rPr sz="1200" spc="-5" dirty="0">
                    <a:latin typeface="Georgia"/>
                    <a:cs typeface="Georgia"/>
                  </a:rPr>
                  <a:t>е</a:t>
                </a:r>
                <a:r>
                  <a:rPr sz="1200" dirty="0">
                    <a:latin typeface="Georgia"/>
                    <a:cs typeface="Georgia"/>
                  </a:rPr>
                  <a:t>борг  </a:t>
                </a:r>
                <a:r>
                  <a:rPr sz="1200" spc="-5" dirty="0">
                    <a:latin typeface="Georgia"/>
                    <a:cs typeface="Georgia"/>
                  </a:rPr>
                  <a:t>455</a:t>
                </a:r>
                <a:r>
                  <a:rPr sz="1200" spc="-10" dirty="0">
                    <a:latin typeface="Georgia"/>
                    <a:cs typeface="Georgia"/>
                  </a:rPr>
                  <a:t> </a:t>
                </a:r>
                <a:r>
                  <a:rPr sz="1200" spc="-5" dirty="0">
                    <a:latin typeface="Georgia"/>
                    <a:cs typeface="Georgia"/>
                  </a:rPr>
                  <a:t>км</a:t>
                </a:r>
                <a:endParaRPr sz="1200" dirty="0">
                  <a:latin typeface="Georgia"/>
                  <a:cs typeface="Georgia"/>
                </a:endParaRPr>
              </a:p>
            </p:txBody>
          </p:sp>
          <p:sp>
            <p:nvSpPr>
              <p:cNvPr id="112" name="object 54"/>
              <p:cNvSpPr txBox="1"/>
              <p:nvPr/>
            </p:nvSpPr>
            <p:spPr>
              <a:xfrm>
                <a:off x="6971664" y="2608706"/>
                <a:ext cx="119253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50520" marR="5080" indent="-338455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spc="-5" dirty="0">
                    <a:latin typeface="Georgia"/>
                    <a:cs typeface="Georgia"/>
                  </a:rPr>
                  <a:t>Пари</a:t>
                </a:r>
                <a:r>
                  <a:rPr sz="1200" dirty="0">
                    <a:latin typeface="Georgia"/>
                    <a:cs typeface="Georgia"/>
                  </a:rPr>
                  <a:t>ж</a:t>
                </a:r>
                <a:r>
                  <a:rPr sz="1200" spc="-5" dirty="0">
                    <a:latin typeface="Georgia"/>
                    <a:cs typeface="Georgia"/>
                  </a:rPr>
                  <a:t>-</a:t>
                </a:r>
                <a:r>
                  <a:rPr sz="1200" dirty="0">
                    <a:latin typeface="Georgia"/>
                    <a:cs typeface="Georgia"/>
                  </a:rPr>
                  <a:t>М</a:t>
                </a:r>
                <a:r>
                  <a:rPr sz="1200" spc="-5" dirty="0">
                    <a:latin typeface="Georgia"/>
                    <a:cs typeface="Georgia"/>
                  </a:rPr>
                  <a:t>ар</a:t>
                </a:r>
                <a:r>
                  <a:rPr sz="1200" spc="-10" dirty="0">
                    <a:latin typeface="Georgia"/>
                    <a:cs typeface="Georgia"/>
                  </a:rPr>
                  <a:t>с</a:t>
                </a:r>
                <a:r>
                  <a:rPr sz="1200" spc="-5" dirty="0">
                    <a:latin typeface="Georgia"/>
                    <a:cs typeface="Georgia"/>
                  </a:rPr>
                  <a:t>ель  </a:t>
                </a:r>
                <a:r>
                  <a:rPr sz="1200" dirty="0">
                    <a:latin typeface="Georgia"/>
                    <a:cs typeface="Georgia"/>
                  </a:rPr>
                  <a:t>862</a:t>
                </a:r>
                <a:r>
                  <a:rPr sz="1200" spc="-25" dirty="0">
                    <a:latin typeface="Georgia"/>
                    <a:cs typeface="Georgia"/>
                  </a:rPr>
                  <a:t> </a:t>
                </a:r>
                <a:r>
                  <a:rPr sz="1200" spc="-5" dirty="0">
                    <a:latin typeface="Georgia"/>
                    <a:cs typeface="Georgia"/>
                  </a:rPr>
                  <a:t>км</a:t>
                </a:r>
                <a:endParaRPr sz="1200">
                  <a:latin typeface="Georgia"/>
                  <a:cs typeface="Georgia"/>
                </a:endParaRPr>
              </a:p>
            </p:txBody>
          </p:sp>
          <p:sp>
            <p:nvSpPr>
              <p:cNvPr id="113" name="object 55"/>
              <p:cNvSpPr txBox="1"/>
              <p:nvPr/>
            </p:nvSpPr>
            <p:spPr>
              <a:xfrm>
                <a:off x="5550662" y="2406980"/>
                <a:ext cx="1395095" cy="391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spc="-5" dirty="0">
                    <a:latin typeface="Georgia"/>
                    <a:cs typeface="Georgia"/>
                  </a:rPr>
                  <a:t>М</a:t>
                </a:r>
                <a:r>
                  <a:rPr sz="1200" spc="-10" dirty="0">
                    <a:latin typeface="Georgia"/>
                    <a:cs typeface="Georgia"/>
                  </a:rPr>
                  <a:t>а</a:t>
                </a:r>
                <a:r>
                  <a:rPr sz="1200" dirty="0">
                    <a:latin typeface="Georgia"/>
                    <a:cs typeface="Georgia"/>
                  </a:rPr>
                  <a:t>д</a:t>
                </a:r>
                <a:r>
                  <a:rPr sz="1200" spc="-5" dirty="0">
                    <a:latin typeface="Georgia"/>
                    <a:cs typeface="Georgia"/>
                  </a:rPr>
                  <a:t>рид</a:t>
                </a:r>
                <a:r>
                  <a:rPr sz="1200" spc="-10" dirty="0">
                    <a:latin typeface="Georgia"/>
                    <a:cs typeface="Georgia"/>
                  </a:rPr>
                  <a:t>-</a:t>
                </a:r>
                <a:r>
                  <a:rPr sz="1200" spc="-5" dirty="0">
                    <a:latin typeface="Georgia"/>
                    <a:cs typeface="Georgia"/>
                  </a:rPr>
                  <a:t>Б</a:t>
                </a:r>
                <a:r>
                  <a:rPr sz="1200" spc="-10" dirty="0">
                    <a:latin typeface="Georgia"/>
                    <a:cs typeface="Georgia"/>
                  </a:rPr>
                  <a:t>а</a:t>
                </a:r>
                <a:r>
                  <a:rPr sz="1200" spc="-5" dirty="0">
                    <a:latin typeface="Georgia"/>
                    <a:cs typeface="Georgia"/>
                  </a:rPr>
                  <a:t>р</a:t>
                </a:r>
                <a:r>
                  <a:rPr sz="1200" spc="-10" dirty="0">
                    <a:latin typeface="Georgia"/>
                    <a:cs typeface="Georgia"/>
                  </a:rPr>
                  <a:t>се</a:t>
                </a:r>
                <a:r>
                  <a:rPr sz="1200" spc="-5" dirty="0">
                    <a:latin typeface="Georgia"/>
                    <a:cs typeface="Georgia"/>
                  </a:rPr>
                  <a:t>лона</a:t>
                </a:r>
                <a:endParaRPr sz="1200">
                  <a:latin typeface="Georgia"/>
                  <a:cs typeface="Georgia"/>
                </a:endParaRPr>
              </a:p>
              <a:p>
                <a:pPr marR="30480" algn="ctr">
                  <a:lnSpc>
                    <a:spcPct val="100000"/>
                  </a:lnSpc>
                  <a:spcBef>
                    <a:spcPts val="5"/>
                  </a:spcBef>
                </a:pPr>
                <a:r>
                  <a:rPr sz="1200" dirty="0">
                    <a:latin typeface="Georgia"/>
                    <a:cs typeface="Georgia"/>
                  </a:rPr>
                  <a:t>621</a:t>
                </a:r>
                <a:r>
                  <a:rPr sz="1200" spc="-25" dirty="0">
                    <a:latin typeface="Georgia"/>
                    <a:cs typeface="Georgia"/>
                  </a:rPr>
                  <a:t> </a:t>
                </a:r>
                <a:r>
                  <a:rPr sz="1200" spc="-5" dirty="0">
                    <a:latin typeface="Georgia"/>
                    <a:cs typeface="Georgia"/>
                  </a:rPr>
                  <a:t>км</a:t>
                </a:r>
                <a:endParaRPr sz="1200">
                  <a:latin typeface="Georgia"/>
                  <a:cs typeface="Georgia"/>
                </a:endParaRPr>
              </a:p>
            </p:txBody>
          </p:sp>
          <p:sp>
            <p:nvSpPr>
              <p:cNvPr id="114" name="object 56"/>
              <p:cNvSpPr txBox="1"/>
              <p:nvPr/>
            </p:nvSpPr>
            <p:spPr>
              <a:xfrm>
                <a:off x="4882133" y="1046606"/>
                <a:ext cx="960119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34315" marR="30480" indent="-19685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spc="-5" dirty="0">
                    <a:latin typeface="Georgia"/>
                    <a:cs typeface="Georgia"/>
                  </a:rPr>
                  <a:t>С</a:t>
                </a:r>
                <a:r>
                  <a:rPr sz="1200" spc="-10" dirty="0">
                    <a:latin typeface="Georgia"/>
                    <a:cs typeface="Georgia"/>
                  </a:rPr>
                  <a:t>е</a:t>
                </a:r>
                <a:r>
                  <a:rPr sz="1200" spc="-5" dirty="0">
                    <a:latin typeface="Georgia"/>
                    <a:cs typeface="Georgia"/>
                  </a:rPr>
                  <a:t>ул-Пуса</a:t>
                </a:r>
                <a:r>
                  <a:rPr sz="1200" dirty="0">
                    <a:latin typeface="Georgia"/>
                    <a:cs typeface="Georgia"/>
                  </a:rPr>
                  <a:t>н</a:t>
                </a:r>
                <a:r>
                  <a:rPr sz="1200" baseline="24305" dirty="0">
                    <a:latin typeface="Georgia"/>
                    <a:cs typeface="Georgia"/>
                  </a:rPr>
                  <a:t>2  </a:t>
                </a:r>
                <a:r>
                  <a:rPr sz="1200" dirty="0">
                    <a:latin typeface="Georgia"/>
                    <a:cs typeface="Georgia"/>
                  </a:rPr>
                  <a:t>350</a:t>
                </a:r>
                <a:r>
                  <a:rPr sz="1200" spc="-20" dirty="0">
                    <a:latin typeface="Georgia"/>
                    <a:cs typeface="Georgia"/>
                  </a:rPr>
                  <a:t> </a:t>
                </a:r>
                <a:r>
                  <a:rPr sz="1200" spc="-5" dirty="0">
                    <a:latin typeface="Georgia"/>
                    <a:cs typeface="Georgia"/>
                  </a:rPr>
                  <a:t>км</a:t>
                </a:r>
                <a:endParaRPr sz="1200">
                  <a:latin typeface="Georgia"/>
                  <a:cs typeface="Georgia"/>
                </a:endParaRPr>
              </a:p>
            </p:txBody>
          </p:sp>
          <p:sp>
            <p:nvSpPr>
              <p:cNvPr id="115" name="object 57"/>
              <p:cNvSpPr txBox="1"/>
              <p:nvPr/>
            </p:nvSpPr>
            <p:spPr>
              <a:xfrm>
                <a:off x="5895086" y="3040887"/>
                <a:ext cx="86995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06375" marR="5080" indent="-19431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dirty="0">
                    <a:latin typeface="Georgia"/>
                    <a:cs typeface="Georgia"/>
                  </a:rPr>
                  <a:t>М</a:t>
                </a:r>
                <a:r>
                  <a:rPr sz="1200" spc="-5" dirty="0">
                    <a:latin typeface="Georgia"/>
                    <a:cs typeface="Georgia"/>
                  </a:rPr>
                  <a:t>ил</a:t>
                </a:r>
                <a:r>
                  <a:rPr sz="1200" spc="-10" dirty="0">
                    <a:latin typeface="Georgia"/>
                    <a:cs typeface="Georgia"/>
                  </a:rPr>
                  <a:t>а</a:t>
                </a:r>
                <a:r>
                  <a:rPr sz="1200" dirty="0">
                    <a:latin typeface="Georgia"/>
                    <a:cs typeface="Georgia"/>
                  </a:rPr>
                  <a:t>н</a:t>
                </a:r>
                <a:r>
                  <a:rPr sz="1200" spc="-5" dirty="0">
                    <a:latin typeface="Georgia"/>
                    <a:cs typeface="Georgia"/>
                  </a:rPr>
                  <a:t>-</a:t>
                </a:r>
                <a:r>
                  <a:rPr sz="1200" dirty="0">
                    <a:latin typeface="Georgia"/>
                    <a:cs typeface="Georgia"/>
                  </a:rPr>
                  <a:t>Рим  </a:t>
                </a:r>
                <a:r>
                  <a:rPr sz="1200" spc="-5" dirty="0">
                    <a:latin typeface="Georgia"/>
                    <a:cs typeface="Georgia"/>
                  </a:rPr>
                  <a:t>515</a:t>
                </a:r>
                <a:r>
                  <a:rPr sz="1200" spc="-15" dirty="0">
                    <a:latin typeface="Georgia"/>
                    <a:cs typeface="Georgia"/>
                  </a:rPr>
                  <a:t> </a:t>
                </a:r>
                <a:r>
                  <a:rPr sz="1200" spc="-5" dirty="0">
                    <a:latin typeface="Georgia"/>
                    <a:cs typeface="Georgia"/>
                  </a:rPr>
                  <a:t>км</a:t>
                </a:r>
                <a:endParaRPr sz="1200" dirty="0">
                  <a:latin typeface="Georgia"/>
                  <a:cs typeface="Georgia"/>
                </a:endParaRPr>
              </a:p>
            </p:txBody>
          </p:sp>
          <p:sp>
            <p:nvSpPr>
              <p:cNvPr id="116" name="object 58"/>
              <p:cNvSpPr txBox="1"/>
              <p:nvPr/>
            </p:nvSpPr>
            <p:spPr>
              <a:xfrm>
                <a:off x="5374512" y="3936492"/>
                <a:ext cx="509779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b="1" dirty="0">
                    <a:solidFill>
                      <a:srgbClr val="A21F1F"/>
                    </a:solidFill>
                    <a:latin typeface="Georgia"/>
                    <a:cs typeface="Georgia"/>
                  </a:rPr>
                  <a:t>2</a:t>
                </a:r>
                <a:r>
                  <a:rPr sz="1200" b="1" spc="-5" dirty="0">
                    <a:solidFill>
                      <a:srgbClr val="A21F1F"/>
                    </a:solidFill>
                    <a:latin typeface="Georgia"/>
                    <a:cs typeface="Georgia"/>
                  </a:rPr>
                  <a:t>0</a:t>
                </a:r>
                <a:r>
                  <a:rPr lang="ru-RU" sz="1200" b="1" spc="-5" dirty="0">
                    <a:solidFill>
                      <a:srgbClr val="A21F1F"/>
                    </a:solidFill>
                    <a:latin typeface="Georgia"/>
                    <a:cs typeface="Georgia"/>
                  </a:rPr>
                  <a:t>19</a:t>
                </a:r>
                <a:endParaRPr sz="1200" dirty="0">
                  <a:latin typeface="Georgia"/>
                  <a:cs typeface="Georgia"/>
                </a:endParaRPr>
              </a:p>
            </p:txBody>
          </p:sp>
          <p:sp>
            <p:nvSpPr>
              <p:cNvPr id="117" name="object 59"/>
              <p:cNvSpPr txBox="1"/>
              <p:nvPr/>
            </p:nvSpPr>
            <p:spPr>
              <a:xfrm>
                <a:off x="3592957" y="3472561"/>
                <a:ext cx="1201420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61315" marR="5080" indent="-34925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spc="-5" dirty="0">
                    <a:latin typeface="Georgia"/>
                    <a:cs typeface="Georgia"/>
                  </a:rPr>
                  <a:t>Ста</a:t>
                </a:r>
                <a:r>
                  <a:rPr sz="1200" dirty="0">
                    <a:latin typeface="Georgia"/>
                    <a:cs typeface="Georgia"/>
                  </a:rPr>
                  <a:t>мб</a:t>
                </a:r>
                <a:r>
                  <a:rPr sz="1200" spc="-5" dirty="0">
                    <a:latin typeface="Georgia"/>
                    <a:cs typeface="Georgia"/>
                  </a:rPr>
                  <a:t>у</a:t>
                </a:r>
                <a:r>
                  <a:rPr sz="1200" dirty="0">
                    <a:latin typeface="Georgia"/>
                    <a:cs typeface="Georgia"/>
                  </a:rPr>
                  <a:t>л</a:t>
                </a:r>
                <a:r>
                  <a:rPr sz="1200" spc="-5" dirty="0">
                    <a:latin typeface="Georgia"/>
                    <a:cs typeface="Georgia"/>
                  </a:rPr>
                  <a:t>-</a:t>
                </a:r>
                <a:r>
                  <a:rPr sz="1200" dirty="0">
                    <a:latin typeface="Georgia"/>
                    <a:cs typeface="Georgia"/>
                  </a:rPr>
                  <a:t>Анк</a:t>
                </a:r>
                <a:r>
                  <a:rPr sz="1200" spc="-10" dirty="0">
                    <a:latin typeface="Georgia"/>
                    <a:cs typeface="Georgia"/>
                  </a:rPr>
                  <a:t>а</a:t>
                </a:r>
                <a:r>
                  <a:rPr sz="1200" spc="-5" dirty="0">
                    <a:latin typeface="Georgia"/>
                    <a:cs typeface="Georgia"/>
                  </a:rPr>
                  <a:t>ра  533</a:t>
                </a:r>
                <a:r>
                  <a:rPr sz="1200" spc="-15" dirty="0">
                    <a:latin typeface="Georgia"/>
                    <a:cs typeface="Georgia"/>
                  </a:rPr>
                  <a:t> </a:t>
                </a:r>
                <a:r>
                  <a:rPr sz="1200" spc="-5" dirty="0">
                    <a:latin typeface="Georgia"/>
                    <a:cs typeface="Georgia"/>
                  </a:rPr>
                  <a:t>км</a:t>
                </a:r>
                <a:endParaRPr sz="1200" dirty="0">
                  <a:latin typeface="Georgia"/>
                  <a:cs typeface="Georgia"/>
                </a:endParaRPr>
              </a:p>
            </p:txBody>
          </p:sp>
          <p:sp>
            <p:nvSpPr>
              <p:cNvPr id="122" name="object 60"/>
              <p:cNvSpPr txBox="1"/>
              <p:nvPr/>
            </p:nvSpPr>
            <p:spPr>
              <a:xfrm>
                <a:off x="4844161" y="4118991"/>
                <a:ext cx="419734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b="1" dirty="0">
                    <a:solidFill>
                      <a:srgbClr val="A21F1F"/>
                    </a:solidFill>
                    <a:latin typeface="Georgia"/>
                    <a:cs typeface="Georgia"/>
                  </a:rPr>
                  <a:t>2</a:t>
                </a:r>
                <a:r>
                  <a:rPr sz="1200" b="1" spc="-5" dirty="0">
                    <a:solidFill>
                      <a:srgbClr val="A21F1F"/>
                    </a:solidFill>
                    <a:latin typeface="Georgia"/>
                    <a:cs typeface="Georgia"/>
                  </a:rPr>
                  <a:t>0</a:t>
                </a:r>
                <a:r>
                  <a:rPr lang="ru-RU" sz="1200" b="1" spc="-5" dirty="0">
                    <a:solidFill>
                      <a:srgbClr val="A21F1F"/>
                    </a:solidFill>
                    <a:latin typeface="Georgia"/>
                    <a:cs typeface="Georgia"/>
                  </a:rPr>
                  <a:t>15</a:t>
                </a:r>
                <a:endParaRPr sz="1200" dirty="0">
                  <a:latin typeface="Georgia"/>
                  <a:cs typeface="Georgia"/>
                </a:endParaRPr>
              </a:p>
            </p:txBody>
          </p:sp>
          <p:sp>
            <p:nvSpPr>
              <p:cNvPr id="123" name="object 61"/>
              <p:cNvSpPr/>
              <p:nvPr/>
            </p:nvSpPr>
            <p:spPr>
              <a:xfrm>
                <a:off x="5570347" y="3646169"/>
                <a:ext cx="539495" cy="216407"/>
              </a:xfrm>
              <a:prstGeom prst="rect">
                <a:avLst/>
              </a:prstGeom>
              <a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66"/>
              <p:cNvSpPr/>
              <p:nvPr/>
            </p:nvSpPr>
            <p:spPr>
              <a:xfrm>
                <a:off x="5030088" y="3666489"/>
                <a:ext cx="1017269" cy="363220"/>
              </a:xfrm>
              <a:custGeom>
                <a:avLst/>
                <a:gdLst/>
                <a:ahLst/>
                <a:cxnLst/>
                <a:rect l="l" t="t" r="r" b="b"/>
                <a:pathLst>
                  <a:path w="1017270" h="363220">
                    <a:moveTo>
                      <a:pt x="27559" y="326135"/>
                    </a:moveTo>
                    <a:lnTo>
                      <a:pt x="0" y="335152"/>
                    </a:lnTo>
                    <a:lnTo>
                      <a:pt x="9143" y="362711"/>
                    </a:lnTo>
                    <a:lnTo>
                      <a:pt x="36575" y="353567"/>
                    </a:lnTo>
                    <a:lnTo>
                      <a:pt x="27559" y="326135"/>
                    </a:lnTo>
                    <a:close/>
                  </a:path>
                  <a:path w="1017270" h="363220">
                    <a:moveTo>
                      <a:pt x="82550" y="307847"/>
                    </a:moveTo>
                    <a:lnTo>
                      <a:pt x="54990" y="316991"/>
                    </a:lnTo>
                    <a:lnTo>
                      <a:pt x="64135" y="344550"/>
                    </a:lnTo>
                    <a:lnTo>
                      <a:pt x="91566" y="335406"/>
                    </a:lnTo>
                    <a:lnTo>
                      <a:pt x="82550" y="307847"/>
                    </a:lnTo>
                    <a:close/>
                  </a:path>
                  <a:path w="1017270" h="363220">
                    <a:moveTo>
                      <a:pt x="137540" y="289686"/>
                    </a:moveTo>
                    <a:lnTo>
                      <a:pt x="109981" y="298830"/>
                    </a:lnTo>
                    <a:lnTo>
                      <a:pt x="119125" y="326262"/>
                    </a:lnTo>
                    <a:lnTo>
                      <a:pt x="146558" y="317245"/>
                    </a:lnTo>
                    <a:lnTo>
                      <a:pt x="137540" y="289686"/>
                    </a:lnTo>
                    <a:close/>
                  </a:path>
                  <a:path w="1017270" h="363220">
                    <a:moveTo>
                      <a:pt x="192404" y="271525"/>
                    </a:moveTo>
                    <a:lnTo>
                      <a:pt x="164973" y="280669"/>
                    </a:lnTo>
                    <a:lnTo>
                      <a:pt x="174116" y="308101"/>
                    </a:lnTo>
                    <a:lnTo>
                      <a:pt x="201549" y="299084"/>
                    </a:lnTo>
                    <a:lnTo>
                      <a:pt x="192404" y="271525"/>
                    </a:lnTo>
                    <a:close/>
                  </a:path>
                  <a:path w="1017270" h="363220">
                    <a:moveTo>
                      <a:pt x="247396" y="253364"/>
                    </a:moveTo>
                    <a:lnTo>
                      <a:pt x="219963" y="262381"/>
                    </a:lnTo>
                    <a:lnTo>
                      <a:pt x="229108" y="289940"/>
                    </a:lnTo>
                    <a:lnTo>
                      <a:pt x="256539" y="280796"/>
                    </a:lnTo>
                    <a:lnTo>
                      <a:pt x="247396" y="253364"/>
                    </a:lnTo>
                    <a:close/>
                  </a:path>
                  <a:path w="1017270" h="363220">
                    <a:moveTo>
                      <a:pt x="302387" y="235203"/>
                    </a:moveTo>
                    <a:lnTo>
                      <a:pt x="274954" y="244220"/>
                    </a:lnTo>
                    <a:lnTo>
                      <a:pt x="283972" y="271779"/>
                    </a:lnTo>
                    <a:lnTo>
                      <a:pt x="311530" y="262635"/>
                    </a:lnTo>
                    <a:lnTo>
                      <a:pt x="302387" y="235203"/>
                    </a:lnTo>
                    <a:close/>
                  </a:path>
                  <a:path w="1017270" h="363220">
                    <a:moveTo>
                      <a:pt x="357377" y="216915"/>
                    </a:moveTo>
                    <a:lnTo>
                      <a:pt x="329946" y="226059"/>
                    </a:lnTo>
                    <a:lnTo>
                      <a:pt x="338963" y="253618"/>
                    </a:lnTo>
                    <a:lnTo>
                      <a:pt x="366522" y="244474"/>
                    </a:lnTo>
                    <a:lnTo>
                      <a:pt x="357377" y="216915"/>
                    </a:lnTo>
                    <a:close/>
                  </a:path>
                  <a:path w="1017270" h="363220">
                    <a:moveTo>
                      <a:pt x="412368" y="198754"/>
                    </a:moveTo>
                    <a:lnTo>
                      <a:pt x="384937" y="207898"/>
                    </a:lnTo>
                    <a:lnTo>
                      <a:pt x="393953" y="235330"/>
                    </a:lnTo>
                    <a:lnTo>
                      <a:pt x="421513" y="226313"/>
                    </a:lnTo>
                    <a:lnTo>
                      <a:pt x="412368" y="198754"/>
                    </a:lnTo>
                    <a:close/>
                  </a:path>
                  <a:path w="1017270" h="363220">
                    <a:moveTo>
                      <a:pt x="467360" y="180593"/>
                    </a:moveTo>
                    <a:lnTo>
                      <a:pt x="439927" y="189737"/>
                    </a:lnTo>
                    <a:lnTo>
                      <a:pt x="448944" y="217169"/>
                    </a:lnTo>
                    <a:lnTo>
                      <a:pt x="476503" y="208025"/>
                    </a:lnTo>
                    <a:lnTo>
                      <a:pt x="467360" y="180593"/>
                    </a:lnTo>
                    <a:close/>
                  </a:path>
                  <a:path w="1017270" h="363220">
                    <a:moveTo>
                      <a:pt x="522350" y="162432"/>
                    </a:moveTo>
                    <a:lnTo>
                      <a:pt x="494918" y="171449"/>
                    </a:lnTo>
                    <a:lnTo>
                      <a:pt x="503936" y="199008"/>
                    </a:lnTo>
                    <a:lnTo>
                      <a:pt x="531494" y="189864"/>
                    </a:lnTo>
                    <a:lnTo>
                      <a:pt x="522350" y="162432"/>
                    </a:lnTo>
                    <a:close/>
                  </a:path>
                  <a:path w="1017270" h="363220">
                    <a:moveTo>
                      <a:pt x="577341" y="144271"/>
                    </a:moveTo>
                    <a:lnTo>
                      <a:pt x="549783" y="153288"/>
                    </a:lnTo>
                    <a:lnTo>
                      <a:pt x="558926" y="180847"/>
                    </a:lnTo>
                    <a:lnTo>
                      <a:pt x="586486" y="171703"/>
                    </a:lnTo>
                    <a:lnTo>
                      <a:pt x="577341" y="144271"/>
                    </a:lnTo>
                    <a:close/>
                  </a:path>
                  <a:path w="1017270" h="363220">
                    <a:moveTo>
                      <a:pt x="632333" y="125983"/>
                    </a:moveTo>
                    <a:lnTo>
                      <a:pt x="604774" y="135127"/>
                    </a:lnTo>
                    <a:lnTo>
                      <a:pt x="613917" y="162559"/>
                    </a:lnTo>
                    <a:lnTo>
                      <a:pt x="641350" y="153542"/>
                    </a:lnTo>
                    <a:lnTo>
                      <a:pt x="632333" y="125983"/>
                    </a:lnTo>
                    <a:close/>
                  </a:path>
                  <a:path w="1017270" h="363220">
                    <a:moveTo>
                      <a:pt x="687324" y="107822"/>
                    </a:moveTo>
                    <a:lnTo>
                      <a:pt x="659764" y="116966"/>
                    </a:lnTo>
                    <a:lnTo>
                      <a:pt x="668909" y="144398"/>
                    </a:lnTo>
                    <a:lnTo>
                      <a:pt x="696340" y="135381"/>
                    </a:lnTo>
                    <a:lnTo>
                      <a:pt x="687324" y="107822"/>
                    </a:lnTo>
                    <a:close/>
                  </a:path>
                  <a:path w="1017270" h="363220">
                    <a:moveTo>
                      <a:pt x="742314" y="89661"/>
                    </a:moveTo>
                    <a:lnTo>
                      <a:pt x="714755" y="98805"/>
                    </a:lnTo>
                    <a:lnTo>
                      <a:pt x="723900" y="126237"/>
                    </a:lnTo>
                    <a:lnTo>
                      <a:pt x="751331" y="117093"/>
                    </a:lnTo>
                    <a:lnTo>
                      <a:pt x="742314" y="89661"/>
                    </a:lnTo>
                    <a:close/>
                  </a:path>
                  <a:path w="1017270" h="363220">
                    <a:moveTo>
                      <a:pt x="797305" y="71500"/>
                    </a:moveTo>
                    <a:lnTo>
                      <a:pt x="769747" y="80517"/>
                    </a:lnTo>
                    <a:lnTo>
                      <a:pt x="778890" y="108076"/>
                    </a:lnTo>
                    <a:lnTo>
                      <a:pt x="806323" y="98932"/>
                    </a:lnTo>
                    <a:lnTo>
                      <a:pt x="797305" y="71500"/>
                    </a:lnTo>
                    <a:close/>
                  </a:path>
                  <a:path w="1017270" h="363220">
                    <a:moveTo>
                      <a:pt x="852297" y="53339"/>
                    </a:moveTo>
                    <a:lnTo>
                      <a:pt x="824738" y="62356"/>
                    </a:lnTo>
                    <a:lnTo>
                      <a:pt x="833881" y="89915"/>
                    </a:lnTo>
                    <a:lnTo>
                      <a:pt x="861313" y="80771"/>
                    </a:lnTo>
                    <a:lnTo>
                      <a:pt x="852297" y="53339"/>
                    </a:lnTo>
                    <a:close/>
                  </a:path>
                  <a:path w="1017270" h="363220">
                    <a:moveTo>
                      <a:pt x="907288" y="35051"/>
                    </a:moveTo>
                    <a:lnTo>
                      <a:pt x="879728" y="44195"/>
                    </a:lnTo>
                    <a:lnTo>
                      <a:pt x="888873" y="71627"/>
                    </a:lnTo>
                    <a:lnTo>
                      <a:pt x="916304" y="62610"/>
                    </a:lnTo>
                    <a:lnTo>
                      <a:pt x="907288" y="35051"/>
                    </a:lnTo>
                    <a:close/>
                  </a:path>
                  <a:path w="1017270" h="363220">
                    <a:moveTo>
                      <a:pt x="921130" y="0"/>
                    </a:moveTo>
                    <a:lnTo>
                      <a:pt x="948309" y="82549"/>
                    </a:lnTo>
                    <a:lnTo>
                      <a:pt x="977499" y="53466"/>
                    </a:lnTo>
                    <a:lnTo>
                      <a:pt x="943863" y="53466"/>
                    </a:lnTo>
                    <a:lnTo>
                      <a:pt x="934719" y="26034"/>
                    </a:lnTo>
                    <a:lnTo>
                      <a:pt x="943863" y="22986"/>
                    </a:lnTo>
                    <a:lnTo>
                      <a:pt x="1008092" y="22986"/>
                    </a:lnTo>
                    <a:lnTo>
                      <a:pt x="1017142" y="13969"/>
                    </a:lnTo>
                    <a:lnTo>
                      <a:pt x="921130" y="0"/>
                    </a:lnTo>
                    <a:close/>
                  </a:path>
                  <a:path w="1017270" h="363220">
                    <a:moveTo>
                      <a:pt x="943863" y="22986"/>
                    </a:moveTo>
                    <a:lnTo>
                      <a:pt x="934719" y="26034"/>
                    </a:lnTo>
                    <a:lnTo>
                      <a:pt x="943863" y="53466"/>
                    </a:lnTo>
                    <a:lnTo>
                      <a:pt x="953008" y="50418"/>
                    </a:lnTo>
                    <a:lnTo>
                      <a:pt x="943863" y="22986"/>
                    </a:lnTo>
                    <a:close/>
                  </a:path>
                  <a:path w="1017270" h="363220">
                    <a:moveTo>
                      <a:pt x="1008092" y="22986"/>
                    </a:moveTo>
                    <a:lnTo>
                      <a:pt x="943863" y="22986"/>
                    </a:lnTo>
                    <a:lnTo>
                      <a:pt x="953008" y="50418"/>
                    </a:lnTo>
                    <a:lnTo>
                      <a:pt x="943863" y="53466"/>
                    </a:lnTo>
                    <a:lnTo>
                      <a:pt x="977499" y="53466"/>
                    </a:lnTo>
                    <a:lnTo>
                      <a:pt x="1008092" y="22986"/>
                    </a:lnTo>
                    <a:close/>
                  </a:path>
                </a:pathLst>
              </a:custGeom>
              <a:solidFill>
                <a:srgbClr val="A21F1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71"/>
              <p:cNvSpPr/>
              <p:nvPr/>
            </p:nvSpPr>
            <p:spPr>
              <a:xfrm>
                <a:off x="7301611" y="2097786"/>
                <a:ext cx="359663" cy="271272"/>
              </a:xfrm>
              <a:prstGeom prst="rect">
                <a:avLst/>
              </a:prstGeom>
              <a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72"/>
              <p:cNvSpPr/>
              <p:nvPr/>
            </p:nvSpPr>
            <p:spPr>
              <a:xfrm>
                <a:off x="6291199" y="2757677"/>
                <a:ext cx="359663" cy="269748"/>
              </a:xfrm>
              <a:prstGeom prst="rect">
                <a:avLst/>
              </a:prstGeom>
              <a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73"/>
              <p:cNvSpPr/>
              <p:nvPr/>
            </p:nvSpPr>
            <p:spPr>
              <a:xfrm>
                <a:off x="6277482" y="1588770"/>
                <a:ext cx="359663" cy="269748"/>
              </a:xfrm>
              <a:prstGeom prst="rect">
                <a:avLst/>
              </a:prstGeom>
              <a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74"/>
              <p:cNvSpPr/>
              <p:nvPr/>
            </p:nvSpPr>
            <p:spPr>
              <a:xfrm>
                <a:off x="7283323" y="2978657"/>
                <a:ext cx="359663" cy="269748"/>
              </a:xfrm>
              <a:prstGeom prst="rect">
                <a:avLst/>
              </a:prstGeom>
              <a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75"/>
              <p:cNvSpPr/>
              <p:nvPr/>
            </p:nvSpPr>
            <p:spPr>
              <a:xfrm>
                <a:off x="6739255" y="2984754"/>
                <a:ext cx="359663" cy="269748"/>
              </a:xfrm>
              <a:prstGeom prst="rect">
                <a:avLst/>
              </a:prstGeom>
              <a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76"/>
              <p:cNvSpPr/>
              <p:nvPr/>
            </p:nvSpPr>
            <p:spPr>
              <a:xfrm>
                <a:off x="5811138" y="962405"/>
                <a:ext cx="359663" cy="269748"/>
              </a:xfrm>
              <a:prstGeom prst="rect">
                <a:avLst/>
              </a:prstGeom>
              <a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77"/>
              <p:cNvSpPr/>
              <p:nvPr/>
            </p:nvSpPr>
            <p:spPr>
              <a:xfrm>
                <a:off x="4910455" y="3886962"/>
                <a:ext cx="359663" cy="269748"/>
              </a:xfrm>
              <a:prstGeom prst="rect">
                <a:avLst/>
              </a:prstGeom>
              <a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78"/>
              <p:cNvSpPr txBox="1"/>
              <p:nvPr/>
            </p:nvSpPr>
            <p:spPr>
              <a:xfrm>
                <a:off x="5858129" y="3973576"/>
                <a:ext cx="1322705" cy="391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33045" marR="5080" indent="-220979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b="1" spc="-5" dirty="0">
                    <a:solidFill>
                      <a:srgbClr val="A21F1F"/>
                    </a:solidFill>
                    <a:latin typeface="Georgia"/>
                    <a:cs typeface="Georgia"/>
                  </a:rPr>
                  <a:t>Москва </a:t>
                </a:r>
                <a:r>
                  <a:rPr sz="1200" b="1" dirty="0">
                    <a:solidFill>
                      <a:srgbClr val="A21F1F"/>
                    </a:solidFill>
                    <a:latin typeface="Georgia"/>
                    <a:cs typeface="Georgia"/>
                  </a:rPr>
                  <a:t>-</a:t>
                </a:r>
                <a:r>
                  <a:rPr sz="1200" b="1" spc="-105" dirty="0">
                    <a:solidFill>
                      <a:srgbClr val="A21F1F"/>
                    </a:solidFill>
                    <a:latin typeface="Georgia"/>
                    <a:cs typeface="Georgia"/>
                  </a:rPr>
                  <a:t> </a:t>
                </a:r>
                <a:r>
                  <a:rPr sz="1200" b="1" dirty="0">
                    <a:solidFill>
                      <a:srgbClr val="A21F1F"/>
                    </a:solidFill>
                    <a:latin typeface="Georgia"/>
                    <a:cs typeface="Georgia"/>
                  </a:rPr>
                  <a:t>Санкт-  </a:t>
                </a:r>
                <a:r>
                  <a:rPr sz="1200" b="1" spc="-5" dirty="0">
                    <a:solidFill>
                      <a:srgbClr val="A21F1F"/>
                    </a:solidFill>
                    <a:latin typeface="Georgia"/>
                    <a:cs typeface="Georgia"/>
                  </a:rPr>
                  <a:t>Петербург</a:t>
                </a:r>
                <a:endParaRPr sz="1200" dirty="0">
                  <a:latin typeface="Georgia"/>
                  <a:cs typeface="Georgia"/>
                </a:endParaRPr>
              </a:p>
            </p:txBody>
          </p:sp>
          <p:sp>
            <p:nvSpPr>
              <p:cNvPr id="133" name="object 79"/>
              <p:cNvSpPr/>
              <p:nvPr/>
            </p:nvSpPr>
            <p:spPr>
              <a:xfrm>
                <a:off x="5401182" y="3711701"/>
                <a:ext cx="361188" cy="269748"/>
              </a:xfrm>
              <a:prstGeom prst="rect">
                <a:avLst/>
              </a:prstGeom>
              <a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80"/>
              <p:cNvSpPr/>
              <p:nvPr/>
            </p:nvSpPr>
            <p:spPr>
              <a:xfrm>
                <a:off x="5435092" y="3094989"/>
                <a:ext cx="421005" cy="368935"/>
              </a:xfrm>
              <a:custGeom>
                <a:avLst/>
                <a:gdLst/>
                <a:ahLst/>
                <a:cxnLst/>
                <a:rect l="l" t="t" r="r" b="b"/>
                <a:pathLst>
                  <a:path w="421004" h="368935">
                    <a:moveTo>
                      <a:pt x="0" y="0"/>
                    </a:moveTo>
                    <a:lnTo>
                      <a:pt x="421005" y="368935"/>
                    </a:lnTo>
                  </a:path>
                </a:pathLst>
              </a:custGeom>
              <a:ln w="12191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object 81"/>
              <p:cNvSpPr txBox="1"/>
              <p:nvPr/>
            </p:nvSpPr>
            <p:spPr>
              <a:xfrm>
                <a:off x="2952115" y="2673858"/>
                <a:ext cx="2593848" cy="387667"/>
              </a:xfrm>
              <a:prstGeom prst="rect">
                <a:avLst/>
              </a:prstGeom>
              <a:solidFill>
                <a:srgbClr val="FFFFFF"/>
              </a:solidFill>
              <a:ln w="12192">
                <a:solidFill>
                  <a:srgbClr val="000000"/>
                </a:solidFill>
              </a:ln>
            </p:spPr>
            <p:txBody>
              <a:bodyPr vert="horz" wrap="square" lIns="0" tIns="2540" rIns="0" bIns="0" rtlCol="0">
                <a:spAutoFit/>
              </a:bodyPr>
              <a:lstStyle/>
              <a:p>
                <a:pPr marL="36830" marR="69215">
                  <a:lnSpc>
                    <a:spcPts val="1440"/>
                  </a:lnSpc>
                  <a:spcBef>
                    <a:spcPts val="20"/>
                  </a:spcBef>
                </a:pPr>
                <a:r>
                  <a:rPr sz="1200" i="1" spc="-5" dirty="0">
                    <a:latin typeface="Georgia"/>
                    <a:cs typeface="Georgia"/>
                  </a:rPr>
                  <a:t>Потенциал роста  мобильности до </a:t>
                </a:r>
                <a:r>
                  <a:rPr sz="1600" b="1" i="1" spc="-5" dirty="0">
                    <a:solidFill>
                      <a:srgbClr val="FF0000"/>
                    </a:solidFill>
                    <a:latin typeface="Georgia"/>
                    <a:cs typeface="Georgia"/>
                  </a:rPr>
                  <a:t>20%</a:t>
                </a:r>
                <a:r>
                  <a:rPr sz="1200" i="1" spc="-25" dirty="0">
                    <a:latin typeface="Georgia"/>
                    <a:cs typeface="Georgia"/>
                  </a:rPr>
                  <a:t> </a:t>
                </a:r>
                <a:r>
                  <a:rPr lang="ru-RU" sz="1200" i="1" spc="-5" dirty="0">
                    <a:latin typeface="Georgia"/>
                    <a:cs typeface="Georgia"/>
                  </a:rPr>
                  <a:t>в перспективе </a:t>
                </a:r>
                <a:r>
                  <a:rPr sz="1200" i="1" spc="-5" dirty="0">
                    <a:latin typeface="Georgia"/>
                    <a:cs typeface="Georgia"/>
                  </a:rPr>
                  <a:t> 2025 года</a:t>
                </a:r>
                <a:endParaRPr sz="1200" dirty="0">
                  <a:latin typeface="Georgia"/>
                  <a:cs typeface="Georgia"/>
                </a:endParaRPr>
              </a:p>
            </p:txBody>
          </p:sp>
          <p:sp>
            <p:nvSpPr>
              <p:cNvPr id="136" name="object 83"/>
              <p:cNvSpPr/>
              <p:nvPr/>
            </p:nvSpPr>
            <p:spPr>
              <a:xfrm>
                <a:off x="4773295" y="3542537"/>
                <a:ext cx="275844" cy="304799"/>
              </a:xfrm>
              <a:prstGeom prst="rect">
                <a:avLst/>
              </a:prstGeom>
              <a:blipFill>
                <a:blip r:embed="rId1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84"/>
              <p:cNvSpPr/>
              <p:nvPr/>
            </p:nvSpPr>
            <p:spPr>
              <a:xfrm>
                <a:off x="5855335" y="3531869"/>
                <a:ext cx="359663" cy="269747"/>
              </a:xfrm>
              <a:prstGeom prst="rect">
                <a:avLst/>
              </a:prstGeom>
              <a:blipFill>
                <a:blip r:embed="rId1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85"/>
              <p:cNvSpPr/>
              <p:nvPr/>
            </p:nvSpPr>
            <p:spPr>
              <a:xfrm>
                <a:off x="5898768" y="3535680"/>
                <a:ext cx="266700" cy="260985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260985">
                    <a:moveTo>
                      <a:pt x="0" y="130301"/>
                    </a:moveTo>
                    <a:lnTo>
                      <a:pt x="6797" y="89099"/>
                    </a:lnTo>
                    <a:lnTo>
                      <a:pt x="25725" y="53327"/>
                    </a:lnTo>
                    <a:lnTo>
                      <a:pt x="54589" y="25127"/>
                    </a:lnTo>
                    <a:lnTo>
                      <a:pt x="91196" y="6638"/>
                    </a:lnTo>
                    <a:lnTo>
                      <a:pt x="133350" y="0"/>
                    </a:lnTo>
                    <a:lnTo>
                      <a:pt x="175503" y="6638"/>
                    </a:lnTo>
                    <a:lnTo>
                      <a:pt x="212110" y="25127"/>
                    </a:lnTo>
                    <a:lnTo>
                      <a:pt x="240974" y="53327"/>
                    </a:lnTo>
                    <a:lnTo>
                      <a:pt x="259902" y="89099"/>
                    </a:lnTo>
                    <a:lnTo>
                      <a:pt x="266700" y="130301"/>
                    </a:lnTo>
                    <a:lnTo>
                      <a:pt x="259902" y="171504"/>
                    </a:lnTo>
                    <a:lnTo>
                      <a:pt x="240974" y="207276"/>
                    </a:lnTo>
                    <a:lnTo>
                      <a:pt x="212110" y="235476"/>
                    </a:lnTo>
                    <a:lnTo>
                      <a:pt x="175503" y="253965"/>
                    </a:lnTo>
                    <a:lnTo>
                      <a:pt x="133350" y="260603"/>
                    </a:lnTo>
                    <a:lnTo>
                      <a:pt x="91196" y="253965"/>
                    </a:lnTo>
                    <a:lnTo>
                      <a:pt x="54589" y="235476"/>
                    </a:lnTo>
                    <a:lnTo>
                      <a:pt x="25725" y="207276"/>
                    </a:lnTo>
                    <a:lnTo>
                      <a:pt x="6797" y="171504"/>
                    </a:lnTo>
                    <a:lnTo>
                      <a:pt x="0" y="130301"/>
                    </a:lnTo>
                    <a:close/>
                  </a:path>
                </a:pathLst>
              </a:custGeom>
              <a:ln w="19812">
                <a:solidFill>
                  <a:srgbClr val="FF0000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58"/>
              <p:cNvSpPr txBox="1"/>
              <p:nvPr/>
            </p:nvSpPr>
            <p:spPr>
              <a:xfrm>
                <a:off x="6112128" y="3732276"/>
                <a:ext cx="509779" cy="19749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b="1" dirty="0">
                    <a:solidFill>
                      <a:srgbClr val="A21F1F"/>
                    </a:solidFill>
                    <a:latin typeface="Georgia"/>
                    <a:cs typeface="Georgia"/>
                  </a:rPr>
                  <a:t>2</a:t>
                </a:r>
                <a:r>
                  <a:rPr sz="1200" b="1" spc="-5" dirty="0">
                    <a:solidFill>
                      <a:srgbClr val="A21F1F"/>
                    </a:solidFill>
                    <a:latin typeface="Georgia"/>
                    <a:cs typeface="Georgia"/>
                  </a:rPr>
                  <a:t>0</a:t>
                </a:r>
                <a:r>
                  <a:rPr lang="ru-RU" sz="1200" b="1" spc="-5" dirty="0">
                    <a:solidFill>
                      <a:srgbClr val="A21F1F"/>
                    </a:solidFill>
                    <a:latin typeface="Georgia"/>
                    <a:cs typeface="Georgia"/>
                  </a:rPr>
                  <a:t>25</a:t>
                </a:r>
                <a:endParaRPr sz="1200" dirty="0">
                  <a:latin typeface="Georgia"/>
                  <a:cs typeface="Georgia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2942368" y="4746480"/>
              <a:ext cx="34900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spc="-50" dirty="0"/>
                <a:t>*На основании опубликованных материалов </a:t>
              </a:r>
              <a:r>
                <a:rPr lang="en-US" sz="800" spc="-50" dirty="0"/>
                <a:t>PricewaterhouseCoopers</a:t>
              </a:r>
              <a:endParaRPr lang="ru-RU" sz="800" spc="-50" dirty="0"/>
            </a:p>
          </p:txBody>
        </p:sp>
        <p:sp>
          <p:nvSpPr>
            <p:cNvPr id="120" name="object 26"/>
            <p:cNvSpPr/>
            <p:nvPr/>
          </p:nvSpPr>
          <p:spPr>
            <a:xfrm>
              <a:off x="3214393" y="4571999"/>
              <a:ext cx="0" cy="98301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8021"/>
                  </a:moveTo>
                  <a:lnTo>
                    <a:pt x="0" y="0"/>
                  </a:lnTo>
                </a:path>
              </a:pathLst>
            </a:custGeom>
            <a:ln w="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27"/>
            <p:cNvSpPr/>
            <p:nvPr/>
          </p:nvSpPr>
          <p:spPr>
            <a:xfrm>
              <a:off x="4845239" y="4571999"/>
              <a:ext cx="0" cy="98301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8021"/>
                  </a:moveTo>
                  <a:lnTo>
                    <a:pt x="0" y="0"/>
                  </a:lnTo>
                </a:path>
              </a:pathLst>
            </a:custGeom>
            <a:ln w="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28"/>
            <p:cNvSpPr/>
            <p:nvPr/>
          </p:nvSpPr>
          <p:spPr>
            <a:xfrm>
              <a:off x="5747478" y="4571999"/>
              <a:ext cx="0" cy="98301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8021"/>
                  </a:moveTo>
                  <a:lnTo>
                    <a:pt x="0" y="0"/>
                  </a:lnTo>
                </a:path>
              </a:pathLst>
            </a:custGeom>
            <a:ln w="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29"/>
            <p:cNvSpPr/>
            <p:nvPr/>
          </p:nvSpPr>
          <p:spPr>
            <a:xfrm>
              <a:off x="6653874" y="4571999"/>
              <a:ext cx="0" cy="98301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8021"/>
                  </a:moveTo>
                  <a:lnTo>
                    <a:pt x="0" y="0"/>
                  </a:lnTo>
                </a:path>
              </a:pathLst>
            </a:custGeom>
            <a:ln w="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30"/>
            <p:cNvSpPr/>
            <p:nvPr/>
          </p:nvSpPr>
          <p:spPr>
            <a:xfrm>
              <a:off x="7526993" y="4571999"/>
              <a:ext cx="0" cy="98301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8021"/>
                  </a:moveTo>
                  <a:lnTo>
                    <a:pt x="0" y="0"/>
                  </a:lnTo>
                </a:path>
              </a:pathLst>
            </a:custGeom>
            <a:ln w="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31"/>
            <p:cNvSpPr/>
            <p:nvPr/>
          </p:nvSpPr>
          <p:spPr>
            <a:xfrm>
              <a:off x="8445548" y="4571999"/>
              <a:ext cx="0" cy="98301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8021"/>
                  </a:moveTo>
                  <a:lnTo>
                    <a:pt x="0" y="0"/>
                  </a:lnTo>
                </a:path>
              </a:pathLst>
            </a:custGeom>
            <a:ln w="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26"/>
            <p:cNvSpPr/>
            <p:nvPr/>
          </p:nvSpPr>
          <p:spPr>
            <a:xfrm>
              <a:off x="3943958" y="4562274"/>
              <a:ext cx="0" cy="98301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0" y="38021"/>
                  </a:moveTo>
                  <a:lnTo>
                    <a:pt x="0" y="0"/>
                  </a:lnTo>
                </a:path>
              </a:pathLst>
            </a:custGeom>
            <a:ln w="95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5057775" y="4181475"/>
            <a:ext cx="3331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Годовой располагаемый доход, долл. США</a:t>
            </a:r>
          </a:p>
        </p:txBody>
      </p:sp>
    </p:spTree>
    <p:extLst>
      <p:ext uri="{BB962C8B-B14F-4D97-AF65-F5344CB8AC3E}">
        <p14:creationId xmlns:p14="http://schemas.microsoft.com/office/powerpoint/2010/main" val="2177045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40219-3E45-4C6D-BE89-43E47A84A71F}"/>
              </a:ext>
            </a:extLst>
          </p:cNvPr>
          <p:cNvSpPr txBox="1"/>
          <p:nvPr/>
        </p:nvSpPr>
        <p:spPr>
          <a:xfrm>
            <a:off x="-3811" y="0"/>
            <a:ext cx="57824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lnSpc>
                <a:spcPts val="1800"/>
              </a:lnSpc>
              <a:buFont typeface="Arial" pitchFamily="34" charset="0"/>
              <a:buNone/>
            </a:pPr>
            <a:r>
              <a:rPr kumimoji="0" lang="ru-RU" dirty="0">
                <a:ea typeface="Arial" pitchFamily="34" charset="0"/>
              </a:rPr>
              <a:t>Основные характеристики и эффекты от интеграции </a:t>
            </a:r>
            <a:r>
              <a:rPr kumimoji="0" lang="ru-RU" dirty="0" err="1">
                <a:ea typeface="Arial" pitchFamily="34" charset="0"/>
              </a:rPr>
              <a:t>МЦК</a:t>
            </a:r>
            <a:r>
              <a:rPr kumimoji="0" lang="ru-RU" dirty="0">
                <a:ea typeface="Arial" pitchFamily="34" charset="0"/>
              </a:rPr>
              <a:t> в транспортную инфраструктуру городской агломерации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059113" y="3394075"/>
            <a:ext cx="144462" cy="7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48013" y="3076575"/>
            <a:ext cx="71437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flipH="1" flipV="1">
            <a:off x="3151188" y="3432175"/>
            <a:ext cx="44450" cy="6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A1E521F-03D1-4153-9647-B565318F35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0"/>
          <a:stretch/>
        </p:blipFill>
        <p:spPr>
          <a:xfrm>
            <a:off x="2028876" y="790575"/>
            <a:ext cx="4629099" cy="4094989"/>
          </a:xfrm>
          <a:prstGeom prst="rect">
            <a:avLst/>
          </a:prstGeom>
        </p:spPr>
      </p:pic>
      <p:sp>
        <p:nvSpPr>
          <p:cNvPr id="33" name="object 9">
            <a:extLst>
              <a:ext uri="{FF2B5EF4-FFF2-40B4-BE49-F238E27FC236}">
                <a16:creationId xmlns:a16="http://schemas.microsoft.com/office/drawing/2014/main" id="{D3D94A43-80E4-4B24-9C2B-A38CA46E6E18}"/>
              </a:ext>
            </a:extLst>
          </p:cNvPr>
          <p:cNvSpPr txBox="1"/>
          <p:nvPr/>
        </p:nvSpPr>
        <p:spPr>
          <a:xfrm>
            <a:off x="486060" y="1873662"/>
            <a:ext cx="152325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1" fontAlgn="base"/>
            <a:r>
              <a:rPr lang="ru-RU" sz="1000" spc="-7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000" spc="-7" dirty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sz="1400" b="1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b="1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400" b="1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7" dirty="0">
                <a:latin typeface="Arial" panose="020B0604020202020204" pitchFamily="34" charset="0"/>
                <a:cs typeface="Arial" panose="020B0604020202020204" pitchFamily="34" charset="0"/>
              </a:rPr>
              <a:t>разгрузка  кольцевой линии метро</a:t>
            </a:r>
          </a:p>
        </p:txBody>
      </p:sp>
      <p:sp>
        <p:nvSpPr>
          <p:cNvPr id="34" name="object 10">
            <a:extLst>
              <a:ext uri="{FF2B5EF4-FFF2-40B4-BE49-F238E27FC236}">
                <a16:creationId xmlns:a16="http://schemas.microsoft.com/office/drawing/2014/main" id="{297F1389-653F-4728-9CFC-2041BB98A81B}"/>
              </a:ext>
            </a:extLst>
          </p:cNvPr>
          <p:cNvSpPr txBox="1"/>
          <p:nvPr/>
        </p:nvSpPr>
        <p:spPr>
          <a:xfrm>
            <a:off x="6717441" y="2456144"/>
            <a:ext cx="147090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fontAlgn="base"/>
            <a:r>
              <a:rPr lang="ru-RU" sz="1000" spc="-7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sz="1000" spc="-7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0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20-40%</a:t>
            </a:r>
            <a:r>
              <a:rPr lang="ru-RU" sz="1100" b="1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7" dirty="0">
                <a:latin typeface="Arial" panose="020B0604020202020204" pitchFamily="34" charset="0"/>
                <a:cs typeface="Arial" panose="020B0604020202020204" pitchFamily="34" charset="0"/>
              </a:rPr>
              <a:t>разгрузка </a:t>
            </a:r>
            <a:br>
              <a:rPr lang="en-US" sz="1000" spc="-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spc="-7" dirty="0">
                <a:latin typeface="Arial" panose="020B0604020202020204" pitchFamily="34" charset="0"/>
                <a:cs typeface="Arial" panose="020B0604020202020204" pitchFamily="34" charset="0"/>
              </a:rPr>
              <a:t>центральных  железнодорожных </a:t>
            </a:r>
            <a:br>
              <a:rPr lang="en-US" sz="1000" spc="-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spc="-7" dirty="0">
                <a:latin typeface="Arial" panose="020B0604020202020204" pitchFamily="34" charset="0"/>
                <a:cs typeface="Arial" panose="020B0604020202020204" pitchFamily="34" charset="0"/>
              </a:rPr>
              <a:t>вокзалов</a:t>
            </a:r>
          </a:p>
        </p:txBody>
      </p:sp>
      <p:sp>
        <p:nvSpPr>
          <p:cNvPr id="35" name="object 11">
            <a:extLst>
              <a:ext uri="{FF2B5EF4-FFF2-40B4-BE49-F238E27FC236}">
                <a16:creationId xmlns:a16="http://schemas.microsoft.com/office/drawing/2014/main" id="{88D1C9A4-9A59-42CF-A1BF-3B0205E8958A}"/>
              </a:ext>
            </a:extLst>
          </p:cNvPr>
          <p:cNvSpPr txBox="1"/>
          <p:nvPr/>
        </p:nvSpPr>
        <p:spPr>
          <a:xfrm>
            <a:off x="645925" y="4130315"/>
            <a:ext cx="1688904" cy="487153"/>
          </a:xfrm>
          <a:prstGeom prst="rect">
            <a:avLst/>
          </a:prstGeom>
        </p:spPr>
        <p:txBody>
          <a:bodyPr vert="horz" wrap="square" lIns="0" tIns="10002" rIns="0" bIns="0" rtlCol="0">
            <a:spAutoFit/>
          </a:bodyPr>
          <a:lstStyle/>
          <a:p>
            <a:pPr marL="10800" algn="r" fontAlgn="base">
              <a:spcBef>
                <a:spcPts val="78"/>
              </a:spcBef>
              <a:spcAft>
                <a:spcPct val="0"/>
              </a:spcAft>
            </a:pPr>
            <a:r>
              <a:rPr sz="1100" b="1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sz="1100" b="1" spc="-86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  <a:p>
            <a:pPr marL="1080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000" spc="-4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sz="1000" spc="-4" dirty="0">
                <a:latin typeface="Arial" panose="020B0604020202020204" pitchFamily="34" charset="0"/>
                <a:cs typeface="Arial" panose="020B0604020202020204" pitchFamily="34" charset="0"/>
              </a:rPr>
              <a:t>ротяженность</a:t>
            </a:r>
            <a:br>
              <a:rPr lang="en-US" sz="1000" spc="-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spc="-7" dirty="0">
                <a:latin typeface="Arial" panose="020B0604020202020204" pitchFamily="34" charset="0"/>
                <a:cs typeface="Arial" panose="020B0604020202020204" pitchFamily="34" charset="0"/>
              </a:rPr>
              <a:t>кольца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12">
            <a:extLst>
              <a:ext uri="{FF2B5EF4-FFF2-40B4-BE49-F238E27FC236}">
                <a16:creationId xmlns:a16="http://schemas.microsoft.com/office/drawing/2014/main" id="{FFD23B76-225F-4303-940F-F1B5239C6924}"/>
              </a:ext>
            </a:extLst>
          </p:cNvPr>
          <p:cNvSpPr txBox="1"/>
          <p:nvPr/>
        </p:nvSpPr>
        <p:spPr>
          <a:xfrm>
            <a:off x="3039189" y="1424829"/>
            <a:ext cx="2336681" cy="27924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9525" rIns="0" bIns="0" rtlCol="0">
            <a:spAutoFit/>
          </a:bodyPr>
          <a:lstStyle/>
          <a:p>
            <a:pPr marL="1429" algn="ctr" fontAlgn="base">
              <a:spcBef>
                <a:spcPts val="1800"/>
              </a:spcBef>
              <a:spcAft>
                <a:spcPct val="0"/>
              </a:spcAft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br>
              <a:rPr lang="ru-RU" sz="1100" b="1" spc="-86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50" spc="-4" dirty="0">
                <a:latin typeface="Arial" panose="020B0604020202020204" pitchFamily="34" charset="0"/>
                <a:cs typeface="Arial" panose="020B0604020202020204" pitchFamily="34" charset="0"/>
              </a:rPr>
              <a:t>станция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с пересадками </a:t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50" spc="-4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1050" spc="-7" dirty="0">
                <a:latin typeface="Arial" panose="020B0604020202020204" pitchFamily="34" charset="0"/>
                <a:cs typeface="Arial" panose="020B0604020202020204" pitchFamily="34" charset="0"/>
              </a:rPr>
              <a:t>наземный  транспорт</a:t>
            </a:r>
            <a:r>
              <a:rPr sz="105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(ТПУ)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9" algn="ctr" fontAlgn="base">
              <a:spcBef>
                <a:spcPts val="40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br>
              <a:rPr lang="ru-RU" sz="1100" b="1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4" dirty="0">
                <a:latin typeface="Arial" panose="020B0604020202020204" pitchFamily="34" charset="0"/>
                <a:cs typeface="Arial" panose="020B0604020202020204" pitchFamily="34" charset="0"/>
              </a:rPr>
              <a:t>пересадок на</a:t>
            </a:r>
            <a:r>
              <a:rPr lang="ru-RU" sz="1050" spc="-5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spc="-11" dirty="0">
                <a:latin typeface="Arial" panose="020B0604020202020204" pitchFamily="34" charset="0"/>
                <a:cs typeface="Arial" panose="020B0604020202020204" pitchFamily="34" charset="0"/>
              </a:rPr>
              <a:t>метро</a:t>
            </a:r>
            <a:endParaRPr lang="ru-RU" sz="1000" spc="-1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9" algn="ctr" fontAlgn="base">
              <a:spcBef>
                <a:spcPts val="40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ru-RU" sz="900" spc="-4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4" dirty="0">
                <a:latin typeface="Arial" panose="020B0604020202020204" pitchFamily="34" charset="0"/>
                <a:cs typeface="Arial" panose="020B0604020202020204" pitchFamily="34" charset="0"/>
              </a:rPr>
              <a:t>пересадок на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ж/д</a:t>
            </a:r>
            <a:r>
              <a:rPr lang="ru-RU" sz="1050" spc="-4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транспорт</a:t>
            </a:r>
            <a:endParaRPr lang="ru-RU" sz="1000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9" algn="ctr" fontAlgn="base">
              <a:spcBef>
                <a:spcPts val="400"/>
              </a:spcBef>
              <a:spcAft>
                <a:spcPct val="0"/>
              </a:spcAft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br>
              <a:rPr lang="ru-RU" sz="900" spc="-49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4" dirty="0">
                <a:latin typeface="Arial" panose="020B0604020202020204" pitchFamily="34" charset="0"/>
                <a:cs typeface="Arial" panose="020B0604020202020204" pitchFamily="34" charset="0"/>
              </a:rPr>
              <a:t>пересадок </a:t>
            </a:r>
            <a:br>
              <a:rPr lang="ru-RU" sz="1050" spc="-4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4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4 станции МЦД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9" fontAlgn="base">
              <a:spcBef>
                <a:spcPts val="75"/>
              </a:spcBef>
              <a:spcAft>
                <a:spcPct val="0"/>
              </a:spcAft>
            </a:pP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465E3DB9-6496-42AA-82CD-A0E1CF6D1A23}"/>
              </a:ext>
            </a:extLst>
          </p:cNvPr>
          <p:cNvSpPr txBox="1">
            <a:spLocks/>
          </p:cNvSpPr>
          <p:nvPr/>
        </p:nvSpPr>
        <p:spPr>
          <a:xfrm>
            <a:off x="722724" y="1143555"/>
            <a:ext cx="1599406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800" b="1">
                <a:solidFill>
                  <a:srgbClr val="D52828"/>
                </a:solidFill>
                <a:latin typeface="Arial"/>
                <a:ea typeface="+mj-ea"/>
                <a:cs typeface="Arial"/>
              </a:defRPr>
            </a:lvl1pPr>
          </a:lstStyle>
          <a:p>
            <a:pPr marL="9525" algn="r" fontAlgn="base"/>
            <a:r>
              <a:rPr lang="ru-RU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4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5:30</a:t>
            </a:r>
            <a:r>
              <a:rPr lang="ru-RU" sz="900" b="0" spc="-22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0" spc="-22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9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spc="-4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1:00</a:t>
            </a:r>
            <a:endParaRPr lang="en-US" sz="900" spc="-4" dirty="0">
              <a:solidFill>
                <a:srgbClr val="DA2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25" algn="r" fontAlgn="base"/>
            <a:r>
              <a:rPr lang="ru-RU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</a:t>
            </a:r>
          </a:p>
        </p:txBody>
      </p:sp>
      <p:sp>
        <p:nvSpPr>
          <p:cNvPr id="38" name="object 16">
            <a:extLst>
              <a:ext uri="{FF2B5EF4-FFF2-40B4-BE49-F238E27FC236}">
                <a16:creationId xmlns:a16="http://schemas.microsoft.com/office/drawing/2014/main" id="{BA88D7C7-C2A4-4382-8860-E481D06DFF49}"/>
              </a:ext>
            </a:extLst>
          </p:cNvPr>
          <p:cNvSpPr txBox="1"/>
          <p:nvPr/>
        </p:nvSpPr>
        <p:spPr>
          <a:xfrm>
            <a:off x="417246" y="2556424"/>
            <a:ext cx="1297067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1" algn="r" fontAlgn="base"/>
            <a:r>
              <a:rPr lang="ru-RU" sz="1100" b="1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sz="1100" b="1" spc="-4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spc="-4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мин.</a:t>
            </a:r>
            <a:r>
              <a:rPr sz="1000" b="1" spc="-67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7" dirty="0">
                <a:latin typeface="Arial" panose="020B0604020202020204" pitchFamily="34" charset="0"/>
                <a:cs typeface="Arial" panose="020B0604020202020204" pitchFamily="34" charset="0"/>
              </a:rPr>
              <a:t>проезд  </a:t>
            </a:r>
            <a:br>
              <a:rPr lang="en-US" sz="1000" spc="-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spc="-7" dirty="0">
                <a:latin typeface="Arial" panose="020B0604020202020204" pitchFamily="34" charset="0"/>
                <a:cs typeface="Arial" panose="020B0604020202020204" pitchFamily="34" charset="0"/>
              </a:rPr>
              <a:t>по всему кольцу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D1EB12C-D3D0-4A6B-B0D0-46120E8B2506}"/>
              </a:ext>
            </a:extLst>
          </p:cNvPr>
          <p:cNvSpPr/>
          <p:nvPr/>
        </p:nvSpPr>
        <p:spPr>
          <a:xfrm>
            <a:off x="114300" y="3278635"/>
            <a:ext cx="1790510" cy="4770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9525" marR="3811" algn="r" fontAlgn="base"/>
            <a:r>
              <a:rPr lang="ru-RU" sz="1000" spc="-7" dirty="0">
                <a:latin typeface="Arial" panose="020B0604020202020204" pitchFamily="34" charset="0"/>
                <a:cs typeface="Arial" panose="020B0604020202020204" pitchFamily="34" charset="0"/>
              </a:rPr>
              <a:t>Вагонный парк –</a:t>
            </a:r>
            <a:br>
              <a:rPr lang="ru-RU" sz="1000" spc="-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spc="-7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ru-RU" sz="9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spc="-7" dirty="0">
                <a:latin typeface="Arial" panose="020B0604020202020204" pitchFamily="34" charset="0"/>
                <a:cs typeface="Arial" panose="020B0604020202020204" pitchFamily="34" charset="0"/>
              </a:rPr>
              <a:t>скоростной 5-вагонный электропоезд «Ласточка»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E6C5EAA-3410-46BB-BBB8-979C0913B5CF}"/>
              </a:ext>
            </a:extLst>
          </p:cNvPr>
          <p:cNvSpPr/>
          <p:nvPr/>
        </p:nvSpPr>
        <p:spPr>
          <a:xfrm>
            <a:off x="6493076" y="3318909"/>
            <a:ext cx="2079424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итерации сокращения интервалов движения поездов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C8C5564-48F2-456C-BA97-56D83B4781C5}"/>
              </a:ext>
            </a:extLst>
          </p:cNvPr>
          <p:cNvGrpSpPr/>
          <p:nvPr/>
        </p:nvGrpSpPr>
        <p:grpSpPr>
          <a:xfrm>
            <a:off x="2406276" y="1136932"/>
            <a:ext cx="410171" cy="378619"/>
            <a:chOff x="3191755" y="1063449"/>
            <a:chExt cx="378619" cy="378619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F5C3C2D5-D3F6-4265-BA8B-B1CA2037576F}"/>
                </a:ext>
              </a:extLst>
            </p:cNvPr>
            <p:cNvSpPr/>
            <p:nvPr/>
          </p:nvSpPr>
          <p:spPr>
            <a:xfrm>
              <a:off x="3191755" y="1063449"/>
              <a:ext cx="378619" cy="3786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3" name="Picture 7" descr="D:\WORK\МЦК\ПРЕЗЕНТАЦИИ\ИКОНКИ\wall-clock.png">
              <a:extLst>
                <a:ext uri="{FF2B5EF4-FFF2-40B4-BE49-F238E27FC236}">
                  <a16:creationId xmlns:a16="http://schemas.microsoft.com/office/drawing/2014/main" id="{E16C5EF3-2456-4441-96AF-0431E0606E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644" y="1129338"/>
              <a:ext cx="246840" cy="246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7518E695-0DE8-4F84-A2D9-4434F1FEF035}"/>
              </a:ext>
            </a:extLst>
          </p:cNvPr>
          <p:cNvGrpSpPr/>
          <p:nvPr/>
        </p:nvGrpSpPr>
        <p:grpSpPr>
          <a:xfrm>
            <a:off x="1982602" y="3298329"/>
            <a:ext cx="410171" cy="378619"/>
            <a:chOff x="1897080" y="3231390"/>
            <a:chExt cx="378619" cy="378619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332D3BE-91A3-44A2-9ABA-8C20947C3161}"/>
                </a:ext>
              </a:extLst>
            </p:cNvPr>
            <p:cNvSpPr/>
            <p:nvPr/>
          </p:nvSpPr>
          <p:spPr>
            <a:xfrm>
              <a:off x="1897080" y="3231390"/>
              <a:ext cx="378619" cy="3786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8" name="Picture 10" descr="D:\WORK\МЦК\ПРЕЗЕНТАЦИИ\ИКОНКИ\train.png">
              <a:extLst>
                <a:ext uri="{FF2B5EF4-FFF2-40B4-BE49-F238E27FC236}">
                  <a16:creationId xmlns:a16="http://schemas.microsoft.com/office/drawing/2014/main" id="{E9CC91ED-5575-4C43-BA24-2042275751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455" y="3296483"/>
              <a:ext cx="267484" cy="267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EA99777F-8986-4B5A-AA26-5BCE6F140832}"/>
              </a:ext>
            </a:extLst>
          </p:cNvPr>
          <p:cNvGrpSpPr/>
          <p:nvPr/>
        </p:nvGrpSpPr>
        <p:grpSpPr>
          <a:xfrm>
            <a:off x="1782580" y="2571084"/>
            <a:ext cx="410171" cy="378619"/>
            <a:chOff x="2315226" y="2031188"/>
            <a:chExt cx="378619" cy="378619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BE4B500E-DDC0-4D7D-9632-8782A5E53635}"/>
                </a:ext>
              </a:extLst>
            </p:cNvPr>
            <p:cNvSpPr/>
            <p:nvPr/>
          </p:nvSpPr>
          <p:spPr>
            <a:xfrm>
              <a:off x="2315226" y="2031188"/>
              <a:ext cx="378619" cy="3786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3" name="Picture 8" descr="D:\WORK\МЦК\ПРЕЗЕНТАЦИИ\ИКОНКИ\passage-of-time.png">
              <a:extLst>
                <a:ext uri="{FF2B5EF4-FFF2-40B4-BE49-F238E27FC236}">
                  <a16:creationId xmlns:a16="http://schemas.microsoft.com/office/drawing/2014/main" id="{EA15EBC5-5905-46D2-8497-AC6BC23B7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601" y="2087039"/>
              <a:ext cx="266916" cy="26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EFDBA484-BC73-4573-A75C-0EE0060A9D98}"/>
              </a:ext>
            </a:extLst>
          </p:cNvPr>
          <p:cNvGrpSpPr/>
          <p:nvPr/>
        </p:nvGrpSpPr>
        <p:grpSpPr>
          <a:xfrm>
            <a:off x="1990725" y="1856615"/>
            <a:ext cx="410171" cy="378619"/>
            <a:chOff x="5466552" y="1063449"/>
            <a:chExt cx="378619" cy="378619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CC3EBF3D-C969-48FF-BD1D-7550FD309C16}"/>
                </a:ext>
              </a:extLst>
            </p:cNvPr>
            <p:cNvSpPr/>
            <p:nvPr/>
          </p:nvSpPr>
          <p:spPr>
            <a:xfrm>
              <a:off x="5466552" y="1063449"/>
              <a:ext cx="378619" cy="3786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6" name="Picture 12">
              <a:extLst>
                <a:ext uri="{FF2B5EF4-FFF2-40B4-BE49-F238E27FC236}">
                  <a16:creationId xmlns:a16="http://schemas.microsoft.com/office/drawing/2014/main" id="{B14517A8-B091-4BC2-88D3-F1EA0B813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855" y="1163609"/>
              <a:ext cx="234156" cy="159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441AB4E-1B2D-4A19-8624-A42557C13BD0}"/>
              </a:ext>
            </a:extLst>
          </p:cNvPr>
          <p:cNvGrpSpPr/>
          <p:nvPr/>
        </p:nvGrpSpPr>
        <p:grpSpPr>
          <a:xfrm>
            <a:off x="6230904" y="2571084"/>
            <a:ext cx="410171" cy="378619"/>
            <a:chOff x="6438912" y="2031188"/>
            <a:chExt cx="378619" cy="378619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2B6FAADF-5A26-4AA3-B5D8-A10CF07C4F3F}"/>
                </a:ext>
              </a:extLst>
            </p:cNvPr>
            <p:cNvSpPr/>
            <p:nvPr/>
          </p:nvSpPr>
          <p:spPr>
            <a:xfrm>
              <a:off x="6438912" y="2031188"/>
              <a:ext cx="378619" cy="3786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9" name="Picture 15" descr="D:\WORK\МЦК\ПРЕЗЕНТАЦИИ\ИКОНКИ\underground (3).png">
              <a:extLst>
                <a:ext uri="{FF2B5EF4-FFF2-40B4-BE49-F238E27FC236}">
                  <a16:creationId xmlns:a16="http://schemas.microsoft.com/office/drawing/2014/main" id="{A751D8C2-9DD1-4DA1-B6FA-D23F7D1F5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7666" y="2104954"/>
              <a:ext cx="226324" cy="226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F5F9549-80F4-4FDA-B23B-65B57203BCA0}"/>
              </a:ext>
            </a:extLst>
          </p:cNvPr>
          <p:cNvGrpSpPr/>
          <p:nvPr/>
        </p:nvGrpSpPr>
        <p:grpSpPr>
          <a:xfrm>
            <a:off x="2418975" y="4172776"/>
            <a:ext cx="410171" cy="378619"/>
            <a:chOff x="2252200" y="4553853"/>
            <a:chExt cx="378619" cy="378619"/>
          </a:xfrm>
        </p:grpSpPr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89D5B25B-20DA-48AA-80E1-6769F7D5CDB7}"/>
                </a:ext>
              </a:extLst>
            </p:cNvPr>
            <p:cNvSpPr/>
            <p:nvPr/>
          </p:nvSpPr>
          <p:spPr>
            <a:xfrm>
              <a:off x="2252200" y="4553853"/>
              <a:ext cx="378619" cy="3786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2" name="Picture 8" descr="D:\WORK\МЦК\ПРЕЗЕНТАЦИИ\ИКОНКИ\passage-of-time.png">
              <a:extLst>
                <a:ext uri="{FF2B5EF4-FFF2-40B4-BE49-F238E27FC236}">
                  <a16:creationId xmlns:a16="http://schemas.microsoft.com/office/drawing/2014/main" id="{53E44E6C-AAC0-43C8-BAD5-4C55EC4DB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575" y="4609704"/>
              <a:ext cx="266916" cy="26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Овал 72">
              <a:extLst>
                <a:ext uri="{FF2B5EF4-FFF2-40B4-BE49-F238E27FC236}">
                  <a16:creationId xmlns:a16="http://schemas.microsoft.com/office/drawing/2014/main" id="{BE0F867F-909B-4F18-9E0C-1F8C3BE5AE8D}"/>
                </a:ext>
              </a:extLst>
            </p:cNvPr>
            <p:cNvSpPr/>
            <p:nvPr/>
          </p:nvSpPr>
          <p:spPr>
            <a:xfrm>
              <a:off x="2363391" y="4646102"/>
              <a:ext cx="154782" cy="178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DA03653A-AA3A-4ACA-8E32-B146636DD5DF}"/>
              </a:ext>
            </a:extLst>
          </p:cNvPr>
          <p:cNvGrpSpPr/>
          <p:nvPr/>
        </p:nvGrpSpPr>
        <p:grpSpPr>
          <a:xfrm>
            <a:off x="6006539" y="3298329"/>
            <a:ext cx="410171" cy="378619"/>
            <a:chOff x="3376807" y="5479989"/>
            <a:chExt cx="378619" cy="378619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D3789192-8463-4340-B759-6209074720A2}"/>
                </a:ext>
              </a:extLst>
            </p:cNvPr>
            <p:cNvSpPr/>
            <p:nvPr/>
          </p:nvSpPr>
          <p:spPr>
            <a:xfrm>
              <a:off x="3376807" y="5479989"/>
              <a:ext cx="378619" cy="3786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6" name="Picture 20" descr="D:\WORK\МЦК\ПРЕЗЕНТАЦИИ\ИКОНКИ\stopwatch-tool-to-control-test-time.png">
              <a:extLst>
                <a:ext uri="{FF2B5EF4-FFF2-40B4-BE49-F238E27FC236}">
                  <a16:creationId xmlns:a16="http://schemas.microsoft.com/office/drawing/2014/main" id="{752594E1-8C71-4355-B412-AD8A8B4C1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0917" y="5534769"/>
              <a:ext cx="267482" cy="26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118105A-3672-495F-9560-08702437C2F6}"/>
              </a:ext>
            </a:extLst>
          </p:cNvPr>
          <p:cNvGrpSpPr/>
          <p:nvPr/>
        </p:nvGrpSpPr>
        <p:grpSpPr>
          <a:xfrm>
            <a:off x="5581505" y="4172776"/>
            <a:ext cx="410171" cy="378619"/>
            <a:chOff x="6421156" y="4553853"/>
            <a:chExt cx="378619" cy="378619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71347DEA-0CAF-4629-85F7-69447526AADD}"/>
                </a:ext>
              </a:extLst>
            </p:cNvPr>
            <p:cNvSpPr/>
            <p:nvPr/>
          </p:nvSpPr>
          <p:spPr>
            <a:xfrm>
              <a:off x="6421156" y="4553853"/>
              <a:ext cx="378619" cy="3786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0" name="Picture 80" descr="D:\WORK\МЦК\ПРЕЗЕНТАЦИИ\ИКОНКИ\gjtpl-01-01.png">
              <a:extLst>
                <a:ext uri="{FF2B5EF4-FFF2-40B4-BE49-F238E27FC236}">
                  <a16:creationId xmlns:a16="http://schemas.microsoft.com/office/drawing/2014/main" id="{57FFFF33-7F92-41BA-8CBD-CD6375551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4674" y="4603001"/>
              <a:ext cx="176796" cy="280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object 9">
            <a:extLst>
              <a:ext uri="{FF2B5EF4-FFF2-40B4-BE49-F238E27FC236}">
                <a16:creationId xmlns:a16="http://schemas.microsoft.com/office/drawing/2014/main" id="{B97AD598-BF4A-4167-BD3B-3EF381D70BE2}"/>
              </a:ext>
            </a:extLst>
          </p:cNvPr>
          <p:cNvSpPr txBox="1"/>
          <p:nvPr/>
        </p:nvSpPr>
        <p:spPr>
          <a:xfrm>
            <a:off x="6061007" y="1169040"/>
            <a:ext cx="211129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1" fontAlgn="base"/>
            <a:r>
              <a:rPr lang="ru-RU" sz="1000" spc="-7" dirty="0">
                <a:latin typeface="Arial" panose="020B0604020202020204" pitchFamily="34" charset="0"/>
                <a:cs typeface="Arial" panose="020B0604020202020204" pitchFamily="34" charset="0"/>
              </a:rPr>
              <a:t>Бесплатный проезд </a:t>
            </a:r>
            <a:br>
              <a:rPr lang="ru-RU" sz="1000" spc="-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spc="-7" dirty="0">
                <a:latin typeface="Arial" panose="020B0604020202020204" pitchFamily="34" charset="0"/>
                <a:cs typeface="Arial" panose="020B0604020202020204" pitchFamily="34" charset="0"/>
              </a:rPr>
              <a:t>при пересадке из метро</a:t>
            </a:r>
            <a:endParaRPr sz="1000" spc="-7" dirty="0">
              <a:solidFill>
                <a:srgbClr val="DA2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bject 9">
            <a:extLst>
              <a:ext uri="{FF2B5EF4-FFF2-40B4-BE49-F238E27FC236}">
                <a16:creationId xmlns:a16="http://schemas.microsoft.com/office/drawing/2014/main" id="{170133EF-A23D-4B7D-9D5D-CB3FECB5A596}"/>
              </a:ext>
            </a:extLst>
          </p:cNvPr>
          <p:cNvSpPr txBox="1"/>
          <p:nvPr/>
        </p:nvSpPr>
        <p:spPr>
          <a:xfrm>
            <a:off x="6484541" y="1865579"/>
            <a:ext cx="2111298" cy="353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1" fontAlgn="base"/>
            <a:r>
              <a:rPr lang="ru-RU" sz="1000" spc="-7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dirty="0">
                <a:solidFill>
                  <a:srgbClr val="DA20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минут сокращение</a:t>
            </a:r>
          </a:p>
          <a:p>
            <a:pPr marL="9525" marR="3811" fontAlgn="base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времени в пути</a:t>
            </a:r>
            <a:endParaRPr sz="1000" b="1" spc="-7" dirty="0">
              <a:solidFill>
                <a:srgbClr val="DA20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47C1990F-CF5A-46FF-A128-AF572950A17E}"/>
              </a:ext>
            </a:extLst>
          </p:cNvPr>
          <p:cNvGrpSpPr/>
          <p:nvPr/>
        </p:nvGrpSpPr>
        <p:grpSpPr>
          <a:xfrm>
            <a:off x="5576366" y="1147069"/>
            <a:ext cx="410171" cy="378619"/>
            <a:chOff x="4063529" y="923653"/>
            <a:chExt cx="410171" cy="378619"/>
          </a:xfrm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7856CDBA-34FA-4B85-9CF1-731DE3134C57}"/>
                </a:ext>
              </a:extLst>
            </p:cNvPr>
            <p:cNvSpPr/>
            <p:nvPr/>
          </p:nvSpPr>
          <p:spPr>
            <a:xfrm>
              <a:off x="4063529" y="923653"/>
              <a:ext cx="410171" cy="3786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CBC5603E-66FC-4A95-A185-C3086F3F4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91758" y="978831"/>
              <a:ext cx="331275" cy="249213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F81E78C4-94A4-4373-8513-4F8FF7045F55}"/>
              </a:ext>
            </a:extLst>
          </p:cNvPr>
          <p:cNvGrpSpPr/>
          <p:nvPr/>
        </p:nvGrpSpPr>
        <p:grpSpPr>
          <a:xfrm>
            <a:off x="6009425" y="1855407"/>
            <a:ext cx="410171" cy="378619"/>
            <a:chOff x="4063529" y="6349648"/>
            <a:chExt cx="410171" cy="378619"/>
          </a:xfrm>
        </p:grpSpPr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id="{C80B2DBB-0399-46A1-A624-C8BD125F884A}"/>
                </a:ext>
              </a:extLst>
            </p:cNvPr>
            <p:cNvSpPr/>
            <p:nvPr/>
          </p:nvSpPr>
          <p:spPr>
            <a:xfrm>
              <a:off x="4063529" y="6349648"/>
              <a:ext cx="410171" cy="37861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8" name="Рисунок 87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49FEC701-4BD1-4AF2-B1F0-D77C65AF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6584" y="6391653"/>
              <a:ext cx="312632" cy="312632"/>
            </a:xfrm>
            <a:prstGeom prst="rect">
              <a:avLst/>
            </a:prstGeom>
          </p:spPr>
        </p:pic>
      </p:grpSp>
      <p:cxnSp>
        <p:nvCxnSpPr>
          <p:cNvPr id="50" name="Прямая соединительная линия 49"/>
          <p:cNvCxnSpPr/>
          <p:nvPr/>
        </p:nvCxnSpPr>
        <p:spPr>
          <a:xfrm>
            <a:off x="3848100" y="2188369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848100" y="2753519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841750" y="3318669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829050" y="4048919"/>
            <a:ext cx="723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87">
            <a:extLst>
              <a:ext uri="{FF2B5EF4-FFF2-40B4-BE49-F238E27FC236}">
                <a16:creationId xmlns:a16="http://schemas.microsoft.com/office/drawing/2014/main" id="{3D087FE3-194D-4B4E-B9F2-74ED8F66FAD4}"/>
              </a:ext>
            </a:extLst>
          </p:cNvPr>
          <p:cNvSpPr txBox="1"/>
          <p:nvPr/>
        </p:nvSpPr>
        <p:spPr>
          <a:xfrm>
            <a:off x="6067565" y="4208314"/>
            <a:ext cx="2038210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Рост развития прилегающих к МЦК территорий </a:t>
            </a:r>
          </a:p>
        </p:txBody>
      </p:sp>
    </p:spTree>
    <p:extLst>
      <p:ext uri="{BB962C8B-B14F-4D97-AF65-F5344CB8AC3E}">
        <p14:creationId xmlns:p14="http://schemas.microsoft.com/office/powerpoint/2010/main" val="217704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Группа 76"/>
          <p:cNvGrpSpPr/>
          <p:nvPr/>
        </p:nvGrpSpPr>
        <p:grpSpPr>
          <a:xfrm>
            <a:off x="1809750" y="2743199"/>
            <a:ext cx="1523999" cy="1524000"/>
            <a:chOff x="1809750" y="2571749"/>
            <a:chExt cx="1523999" cy="1524000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1809750" y="2571749"/>
              <a:ext cx="1523999" cy="1524000"/>
              <a:chOff x="1809750" y="2571749"/>
              <a:chExt cx="1523999" cy="1524000"/>
            </a:xfrm>
          </p:grpSpPr>
          <p:pic>
            <p:nvPicPr>
              <p:cNvPr id="64" name="Picture 18">
                <a:extLst>
                  <a:ext uri="{FF2B5EF4-FFF2-40B4-BE49-F238E27FC236}">
                    <a16:creationId xmlns:a16="http://schemas.microsoft.com/office/drawing/2014/main" id="{34BA3068-B064-4684-A8D7-3D34E4B866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962150" y="2571749"/>
                <a:ext cx="1266825" cy="13716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6" name="Овал 65"/>
              <p:cNvSpPr/>
              <p:nvPr/>
            </p:nvSpPr>
            <p:spPr>
              <a:xfrm>
                <a:off x="1809750" y="2571750"/>
                <a:ext cx="1523999" cy="1523999"/>
              </a:xfrm>
              <a:prstGeom prst="ellipse">
                <a:avLst/>
              </a:prstGeom>
              <a:noFill/>
              <a:ln w="3810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7" name="Овал 66">
              <a:extLst>
                <a:ext uri="{FF2B5EF4-FFF2-40B4-BE49-F238E27FC236}">
                  <a16:creationId xmlns:a16="http://schemas.microsoft.com/office/drawing/2014/main" id="{75621C75-4841-4503-A11B-45DDFAFA3C39}"/>
                </a:ext>
              </a:extLst>
            </p:cNvPr>
            <p:cNvSpPr/>
            <p:nvPr/>
          </p:nvSpPr>
          <p:spPr>
            <a:xfrm>
              <a:off x="2509352" y="3859381"/>
              <a:ext cx="134838" cy="134838"/>
            </a:xfrm>
            <a:prstGeom prst="ellipse">
              <a:avLst/>
            </a:prstGeom>
            <a:solidFill>
              <a:srgbClr val="DA203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87CDF9E-5655-434C-A4EA-8EE66DE7FE0F}"/>
              </a:ext>
            </a:extLst>
          </p:cNvPr>
          <p:cNvSpPr txBox="1"/>
          <p:nvPr/>
        </p:nvSpPr>
        <p:spPr>
          <a:xfrm>
            <a:off x="-3811" y="76200"/>
            <a:ext cx="57824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lnSpc>
                <a:spcPts val="1800"/>
              </a:lnSpc>
              <a:buFont typeface="Arial" pitchFamily="34" charset="0"/>
              <a:buNone/>
            </a:pPr>
            <a:r>
              <a:rPr kumimoji="0" lang="ru-RU" dirty="0">
                <a:ea typeface="Arial" pitchFamily="34" charset="0"/>
              </a:rPr>
              <a:t>Уникальные и цифровые продукты для пассажиров </a:t>
            </a:r>
            <a:r>
              <a:rPr kumimoji="0" lang="ru-RU" dirty="0" err="1">
                <a:ea typeface="Arial" pitchFamily="34" charset="0"/>
              </a:rPr>
              <a:t>МЦК</a:t>
            </a:r>
            <a:endParaRPr kumimoji="0" lang="ru-RU" dirty="0">
              <a:ea typeface="Arial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A2C7C06-B261-4913-890F-F4DD654C56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151" y="822295"/>
            <a:ext cx="1132898" cy="1132898"/>
          </a:xfrm>
          <a:prstGeom prst="ellipse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272E973-93FB-4BD7-85A2-0B71E605E2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3"/>
          <a:stretch/>
        </p:blipFill>
        <p:spPr>
          <a:xfrm>
            <a:off x="7320951" y="2619375"/>
            <a:ext cx="1132417" cy="1132418"/>
          </a:xfrm>
          <a:prstGeom prst="ellipse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109C0CF-D149-454D-A4B1-D897FCBA1E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475" y="2589885"/>
            <a:ext cx="1132417" cy="1132417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7" name="Picture 15">
            <a:extLst>
              <a:ext uri="{FF2B5EF4-FFF2-40B4-BE49-F238E27FC236}">
                <a16:creationId xmlns:a16="http://schemas.microsoft.com/office/drawing/2014/main" id="{C29AC828-9D8C-4630-810A-091A1CD76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475" y="841340"/>
            <a:ext cx="1125463" cy="11254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9">
            <a:extLst>
              <a:ext uri="{FF2B5EF4-FFF2-40B4-BE49-F238E27FC236}">
                <a16:creationId xmlns:a16="http://schemas.microsoft.com/office/drawing/2014/main" id="{E014420C-B4F0-4533-9A48-05EC1515A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7100" y="1132278"/>
            <a:ext cx="1135648" cy="113564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3AE6BB6-DBBB-4539-B445-276C2D873F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783" y="867631"/>
            <a:ext cx="1130433" cy="1130433"/>
          </a:xfrm>
          <a:prstGeom prst="ellipse">
            <a:avLst/>
          </a:prstGeom>
        </p:spPr>
      </p:pic>
      <p:sp>
        <p:nvSpPr>
          <p:cNvPr id="41" name="object 187">
            <a:extLst>
              <a:ext uri="{FF2B5EF4-FFF2-40B4-BE49-F238E27FC236}">
                <a16:creationId xmlns:a16="http://schemas.microsoft.com/office/drawing/2014/main" id="{D9231657-4E5B-469F-A0B2-281520C3929B}"/>
              </a:ext>
            </a:extLst>
          </p:cNvPr>
          <p:cNvSpPr txBox="1"/>
          <p:nvPr/>
        </p:nvSpPr>
        <p:spPr>
          <a:xfrm>
            <a:off x="200026" y="2043744"/>
            <a:ext cx="141922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1500"/>
              </a:spcBef>
            </a:pPr>
            <a:r>
              <a:rPr lang="ru-RU" sz="1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Пеленальные столики </a:t>
            </a:r>
            <a:br>
              <a:rPr lang="ru-RU" sz="1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санитарных комнатах</a:t>
            </a:r>
          </a:p>
        </p:txBody>
      </p:sp>
      <p:sp>
        <p:nvSpPr>
          <p:cNvPr id="45" name="object 187">
            <a:extLst>
              <a:ext uri="{FF2B5EF4-FFF2-40B4-BE49-F238E27FC236}">
                <a16:creationId xmlns:a16="http://schemas.microsoft.com/office/drawing/2014/main" id="{1F9166B3-5F69-44A0-84BF-7591A3731EE3}"/>
              </a:ext>
            </a:extLst>
          </p:cNvPr>
          <p:cNvSpPr txBox="1"/>
          <p:nvPr/>
        </p:nvSpPr>
        <p:spPr>
          <a:xfrm>
            <a:off x="7556527" y="2034219"/>
            <a:ext cx="816635" cy="224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ctr">
              <a:spcBef>
                <a:spcPts val="1500"/>
              </a:spcBef>
            </a:pPr>
            <a:r>
              <a:rPr lang="ru-RU" sz="1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Вендинговые аппараты</a:t>
            </a:r>
          </a:p>
        </p:txBody>
      </p:sp>
      <p:sp>
        <p:nvSpPr>
          <p:cNvPr id="47" name="object 187">
            <a:extLst>
              <a:ext uri="{FF2B5EF4-FFF2-40B4-BE49-F238E27FC236}">
                <a16:creationId xmlns:a16="http://schemas.microsoft.com/office/drawing/2014/main" id="{C5D96780-FF2C-4CB6-A61D-4AD3AB8BAD9F}"/>
              </a:ext>
            </a:extLst>
          </p:cNvPr>
          <p:cNvSpPr txBox="1"/>
          <p:nvPr/>
        </p:nvSpPr>
        <p:spPr>
          <a:xfrm>
            <a:off x="351849" y="3795364"/>
            <a:ext cx="10483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ctr">
              <a:spcBef>
                <a:spcPts val="1500"/>
              </a:spcBef>
            </a:pPr>
            <a:r>
              <a:rPr lang="ru-RU" sz="1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Аудиоэкскурсия</a:t>
            </a:r>
          </a:p>
        </p:txBody>
      </p:sp>
      <p:sp>
        <p:nvSpPr>
          <p:cNvPr id="48" name="object 187">
            <a:extLst>
              <a:ext uri="{FF2B5EF4-FFF2-40B4-BE49-F238E27FC236}">
                <a16:creationId xmlns:a16="http://schemas.microsoft.com/office/drawing/2014/main" id="{48F45A20-57BC-4B09-BD68-7AE20AC6621E}"/>
              </a:ext>
            </a:extLst>
          </p:cNvPr>
          <p:cNvSpPr txBox="1"/>
          <p:nvPr/>
        </p:nvSpPr>
        <p:spPr>
          <a:xfrm>
            <a:off x="1748078" y="4176442"/>
            <a:ext cx="167122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ctr">
              <a:spcBef>
                <a:spcPts val="1500"/>
              </a:spcBef>
            </a:pPr>
            <a:r>
              <a:rPr lang="ru-RU" sz="1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Инновационные способы оплаты проезда</a:t>
            </a:r>
          </a:p>
        </p:txBody>
      </p:sp>
      <p:sp>
        <p:nvSpPr>
          <p:cNvPr id="50" name="object 187">
            <a:extLst>
              <a:ext uri="{FF2B5EF4-FFF2-40B4-BE49-F238E27FC236}">
                <a16:creationId xmlns:a16="http://schemas.microsoft.com/office/drawing/2014/main" id="{F5BCE149-C17D-4AA4-9330-1524D64EA37C}"/>
              </a:ext>
            </a:extLst>
          </p:cNvPr>
          <p:cNvSpPr txBox="1"/>
          <p:nvPr/>
        </p:nvSpPr>
        <p:spPr>
          <a:xfrm>
            <a:off x="7292621" y="3885702"/>
            <a:ext cx="121891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ts val="1500"/>
              </a:spcBef>
            </a:pPr>
            <a:r>
              <a:rPr lang="ru-RU" sz="1000" dirty="0">
                <a:latin typeface="Arial"/>
                <a:cs typeface="Arial"/>
              </a:rPr>
              <a:t>Электронная библиотека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E1D1A1D7-3E35-444D-823A-5181F33BE2D1}"/>
              </a:ext>
            </a:extLst>
          </p:cNvPr>
          <p:cNvSpPr/>
          <p:nvPr/>
        </p:nvSpPr>
        <p:spPr>
          <a:xfrm>
            <a:off x="745748" y="1895464"/>
            <a:ext cx="134838" cy="134838"/>
          </a:xfrm>
          <a:prstGeom prst="ellipse">
            <a:avLst/>
          </a:prstGeom>
          <a:solidFill>
            <a:srgbClr val="DA203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71CF58A-3DBC-4DD3-A341-AFFD76FFB991}"/>
              </a:ext>
            </a:extLst>
          </p:cNvPr>
          <p:cNvSpPr/>
          <p:nvPr/>
        </p:nvSpPr>
        <p:spPr>
          <a:xfrm>
            <a:off x="6204801" y="2203962"/>
            <a:ext cx="134838" cy="134838"/>
          </a:xfrm>
          <a:prstGeom prst="ellipse">
            <a:avLst/>
          </a:prstGeom>
          <a:solidFill>
            <a:srgbClr val="DA203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AD3978AC-7356-4CB9-BEC4-5FA7161F878B}"/>
              </a:ext>
            </a:extLst>
          </p:cNvPr>
          <p:cNvSpPr/>
          <p:nvPr/>
        </p:nvSpPr>
        <p:spPr>
          <a:xfrm>
            <a:off x="7893130" y="1898664"/>
            <a:ext cx="134838" cy="134838"/>
          </a:xfrm>
          <a:prstGeom prst="ellipse">
            <a:avLst/>
          </a:prstGeom>
          <a:solidFill>
            <a:srgbClr val="DA203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55086D8F-33C1-49D6-9C99-2A7B30088913}"/>
              </a:ext>
            </a:extLst>
          </p:cNvPr>
          <p:cNvSpPr/>
          <p:nvPr/>
        </p:nvSpPr>
        <p:spPr>
          <a:xfrm>
            <a:off x="744289" y="3653641"/>
            <a:ext cx="134838" cy="134838"/>
          </a:xfrm>
          <a:prstGeom prst="ellipse">
            <a:avLst/>
          </a:prstGeom>
          <a:solidFill>
            <a:srgbClr val="DA203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EBE1B736-AD9B-499F-929E-599A1D1F1D91}"/>
              </a:ext>
            </a:extLst>
          </p:cNvPr>
          <p:cNvSpPr/>
          <p:nvPr/>
        </p:nvSpPr>
        <p:spPr>
          <a:xfrm>
            <a:off x="7830212" y="3677305"/>
            <a:ext cx="134838" cy="134838"/>
          </a:xfrm>
          <a:prstGeom prst="ellipse">
            <a:avLst/>
          </a:prstGeom>
          <a:solidFill>
            <a:srgbClr val="DA203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882140" y="953771"/>
            <a:ext cx="1523999" cy="1523999"/>
            <a:chOff x="3549651" y="1063076"/>
            <a:chExt cx="1120383" cy="1120382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0BC131C1-D24F-4708-B437-6CAC48761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3424" y="1227046"/>
              <a:ext cx="937250" cy="806683"/>
            </a:xfrm>
            <a:prstGeom prst="rect">
              <a:avLst/>
            </a:prstGeom>
          </p:spPr>
        </p:pic>
        <p:sp>
          <p:nvSpPr>
            <p:cNvPr id="68" name="Овал 67"/>
            <p:cNvSpPr/>
            <p:nvPr/>
          </p:nvSpPr>
          <p:spPr>
            <a:xfrm>
              <a:off x="3549651" y="1063076"/>
              <a:ext cx="1120383" cy="1120382"/>
            </a:xfrm>
            <a:prstGeom prst="ellipse">
              <a:avLst/>
            </a:prstGeom>
            <a:noFill/>
            <a:ln w="3810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object 54">
            <a:extLst>
              <a:ext uri="{FF2B5EF4-FFF2-40B4-BE49-F238E27FC236}">
                <a16:creationId xmlns:a16="http://schemas.microsoft.com/office/drawing/2014/main" id="{EF51AFC7-3A5B-4784-9FCF-4B6D27EC844D}"/>
              </a:ext>
            </a:extLst>
          </p:cNvPr>
          <p:cNvSpPr txBox="1"/>
          <p:nvPr/>
        </p:nvSpPr>
        <p:spPr>
          <a:xfrm>
            <a:off x="1980180" y="2347213"/>
            <a:ext cx="1269957" cy="2550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350" indent="-635" algn="ctr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Социальный проект «Зеленые чехлы»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FEAD330E-D192-4034-B41C-DCBE212DB573}"/>
              </a:ext>
            </a:extLst>
          </p:cNvPr>
          <p:cNvSpPr/>
          <p:nvPr/>
        </p:nvSpPr>
        <p:spPr>
          <a:xfrm>
            <a:off x="2570262" y="2211658"/>
            <a:ext cx="134838" cy="134838"/>
          </a:xfrm>
          <a:prstGeom prst="ellipse">
            <a:avLst/>
          </a:prstGeom>
          <a:solidFill>
            <a:srgbClr val="DA203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3810000" y="2420621"/>
            <a:ext cx="1523999" cy="1523999"/>
            <a:chOff x="3810000" y="2420621"/>
            <a:chExt cx="1523999" cy="1523999"/>
          </a:xfrm>
        </p:grpSpPr>
        <p:pic>
          <p:nvPicPr>
            <p:cNvPr id="2050" name="Picture 2" descr="C:\Users\MasyaginDA\Downloads\IMG-20201118-WA0011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59"/>
            <a:stretch>
              <a:fillRect/>
            </a:stretch>
          </p:blipFill>
          <p:spPr bwMode="auto">
            <a:xfrm>
              <a:off x="3904034" y="2591205"/>
              <a:ext cx="1329447" cy="1142054"/>
            </a:xfrm>
            <a:prstGeom prst="rect">
              <a:avLst/>
            </a:prstGeom>
            <a:noFill/>
          </p:spPr>
        </p:pic>
        <p:sp>
          <p:nvSpPr>
            <p:cNvPr id="70" name="Овал 69"/>
            <p:cNvSpPr/>
            <p:nvPr/>
          </p:nvSpPr>
          <p:spPr>
            <a:xfrm>
              <a:off x="3810000" y="2420621"/>
              <a:ext cx="1523999" cy="1523999"/>
            </a:xfrm>
            <a:prstGeom prst="ellipse">
              <a:avLst/>
            </a:prstGeom>
            <a:noFill/>
            <a:ln w="3810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object 187">
            <a:extLst>
              <a:ext uri="{FF2B5EF4-FFF2-40B4-BE49-F238E27FC236}">
                <a16:creationId xmlns:a16="http://schemas.microsoft.com/office/drawing/2014/main" id="{B535E0BE-225D-4039-88F9-3C056538FB8C}"/>
              </a:ext>
            </a:extLst>
          </p:cNvPr>
          <p:cNvSpPr txBox="1"/>
          <p:nvPr/>
        </p:nvSpPr>
        <p:spPr>
          <a:xfrm>
            <a:off x="3817620" y="3879185"/>
            <a:ext cx="14325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ctr">
              <a:spcBef>
                <a:spcPts val="1500"/>
              </a:spcBef>
            </a:pPr>
            <a:r>
              <a:rPr lang="ru-RU" sz="1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Многофункциональные мониторы в подвижном составе 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75621C75-4841-4503-A11B-45DDFAFA3C39}"/>
              </a:ext>
            </a:extLst>
          </p:cNvPr>
          <p:cNvSpPr/>
          <p:nvPr/>
        </p:nvSpPr>
        <p:spPr>
          <a:xfrm>
            <a:off x="4481027" y="3706981"/>
            <a:ext cx="134838" cy="134838"/>
          </a:xfrm>
          <a:prstGeom prst="ellipse">
            <a:avLst/>
          </a:prstGeom>
          <a:solidFill>
            <a:srgbClr val="DA203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object 187">
            <a:extLst>
              <a:ext uri="{FF2B5EF4-FFF2-40B4-BE49-F238E27FC236}">
                <a16:creationId xmlns:a16="http://schemas.microsoft.com/office/drawing/2014/main" id="{65DD3A06-DCED-4BF0-85D9-D9E3DA46A6F9}"/>
              </a:ext>
            </a:extLst>
          </p:cNvPr>
          <p:cNvSpPr txBox="1"/>
          <p:nvPr/>
        </p:nvSpPr>
        <p:spPr>
          <a:xfrm>
            <a:off x="3839649" y="2071985"/>
            <a:ext cx="151447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ctr">
              <a:spcBef>
                <a:spcPts val="1500"/>
              </a:spcBef>
            </a:pPr>
            <a:r>
              <a:rPr lang="ru-RU" sz="1000" spc="-20" dirty="0">
                <a:solidFill>
                  <a:prstClr val="black"/>
                </a:solidFill>
                <a:latin typeface="Arial"/>
                <a:cs typeface="Arial"/>
              </a:rPr>
              <a:t>Табло с информацией </a:t>
            </a:r>
            <a:br>
              <a:rPr lang="ru-RU" sz="1000" spc="-2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ru-RU" sz="1000" spc="-20" dirty="0">
                <a:solidFill>
                  <a:prstClr val="black"/>
                </a:solidFill>
                <a:latin typeface="Arial"/>
                <a:cs typeface="Arial"/>
              </a:rPr>
              <a:t>о времени </a:t>
            </a:r>
            <a:br>
              <a:rPr lang="ru-RU" sz="1000" spc="-20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ru-RU" sz="1000" spc="-20" dirty="0">
                <a:solidFill>
                  <a:prstClr val="black"/>
                </a:solidFill>
                <a:latin typeface="Arial"/>
                <a:cs typeface="Arial"/>
              </a:rPr>
              <a:t>прибытия поездов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73224F-9038-4CF7-B688-B3517F355FEF}"/>
              </a:ext>
            </a:extLst>
          </p:cNvPr>
          <p:cNvSpPr/>
          <p:nvPr/>
        </p:nvSpPr>
        <p:spPr>
          <a:xfrm>
            <a:off x="4503588" y="1936430"/>
            <a:ext cx="134838" cy="134838"/>
          </a:xfrm>
          <a:prstGeom prst="ellipse">
            <a:avLst/>
          </a:prstGeom>
          <a:solidFill>
            <a:srgbClr val="DA203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5532120" y="2785110"/>
            <a:ext cx="1523999" cy="1523999"/>
            <a:chOff x="5532120" y="2785110"/>
            <a:chExt cx="1523999" cy="1523999"/>
          </a:xfrm>
        </p:grpSpPr>
        <p:pic>
          <p:nvPicPr>
            <p:cNvPr id="1030" name="Picture 6" descr="C:\Users\OdinDS\Desktop\вепвыарн.jp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560" y="2947362"/>
              <a:ext cx="1341120" cy="1205537"/>
            </a:xfrm>
            <a:prstGeom prst="rect">
              <a:avLst/>
            </a:prstGeom>
            <a:noFill/>
          </p:spPr>
        </p:pic>
        <p:sp>
          <p:nvSpPr>
            <p:cNvPr id="72" name="Овал 71"/>
            <p:cNvSpPr/>
            <p:nvPr/>
          </p:nvSpPr>
          <p:spPr>
            <a:xfrm>
              <a:off x="5532120" y="2785110"/>
              <a:ext cx="1523999" cy="1523999"/>
            </a:xfrm>
            <a:prstGeom prst="ellipse">
              <a:avLst/>
            </a:prstGeom>
            <a:noFill/>
            <a:ln w="3810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9" name="Овал 58">
            <a:extLst>
              <a:ext uri="{FF2B5EF4-FFF2-40B4-BE49-F238E27FC236}">
                <a16:creationId xmlns:a16="http://schemas.microsoft.com/office/drawing/2014/main" id="{3F4C240D-C7F5-493B-920B-16D9AD413E53}"/>
              </a:ext>
            </a:extLst>
          </p:cNvPr>
          <p:cNvSpPr/>
          <p:nvPr/>
        </p:nvSpPr>
        <p:spPr>
          <a:xfrm>
            <a:off x="6215828" y="4038103"/>
            <a:ext cx="134838" cy="134838"/>
          </a:xfrm>
          <a:prstGeom prst="ellipse">
            <a:avLst/>
          </a:prstGeom>
          <a:solidFill>
            <a:srgbClr val="DA203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object 187">
            <a:extLst>
              <a:ext uri="{FF2B5EF4-FFF2-40B4-BE49-F238E27FC236}">
                <a16:creationId xmlns:a16="http://schemas.microsoft.com/office/drawing/2014/main" id="{645897D7-BDB5-4D07-8905-7680640FEEDC}"/>
              </a:ext>
            </a:extLst>
          </p:cNvPr>
          <p:cNvSpPr txBox="1"/>
          <p:nvPr/>
        </p:nvSpPr>
        <p:spPr>
          <a:xfrm>
            <a:off x="5608320" y="4234619"/>
            <a:ext cx="13491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ctr">
              <a:spcBef>
                <a:spcPts val="1500"/>
              </a:spcBef>
            </a:pPr>
            <a:r>
              <a:rPr lang="ru-RU" sz="1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проект «Вагон тишины»</a:t>
            </a:r>
          </a:p>
        </p:txBody>
      </p:sp>
      <p:sp>
        <p:nvSpPr>
          <p:cNvPr id="44" name="object 187">
            <a:extLst>
              <a:ext uri="{FF2B5EF4-FFF2-40B4-BE49-F238E27FC236}">
                <a16:creationId xmlns:a16="http://schemas.microsoft.com/office/drawing/2014/main" id="{9DF3047B-CC72-4D33-85EE-32DAD7D6461C}"/>
              </a:ext>
            </a:extLst>
          </p:cNvPr>
          <p:cNvSpPr txBox="1"/>
          <p:nvPr/>
        </p:nvSpPr>
        <p:spPr>
          <a:xfrm>
            <a:off x="5667375" y="2339517"/>
            <a:ext cx="119062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algn="ctr">
              <a:spcBef>
                <a:spcPts val="1500"/>
              </a:spcBef>
            </a:pPr>
            <a:r>
              <a:rPr lang="ru-RU" sz="1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Зарядки </a:t>
            </a:r>
            <a:br>
              <a:rPr lang="ru-RU" sz="1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мобильных телефонов</a:t>
            </a: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D54C7257-15ED-4BFB-B526-280586D437D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760" y="4481525"/>
            <a:ext cx="351391" cy="357796"/>
          </a:xfrm>
          <a:prstGeom prst="rect">
            <a:avLst/>
          </a:prstGeom>
        </p:spPr>
      </p:pic>
      <p:pic>
        <p:nvPicPr>
          <p:cNvPr id="76" name="Picture 26" descr="C:\Users\pervushina-av\Downloads\Без имени-1.png">
            <a:extLst>
              <a:ext uri="{FF2B5EF4-FFF2-40B4-BE49-F238E27FC236}">
                <a16:creationId xmlns:a16="http://schemas.microsoft.com/office/drawing/2014/main" id="{D7C67F3B-C70B-4B88-BE83-B0E8F45B0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384" y="4536918"/>
            <a:ext cx="914356" cy="22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2FC531CA-84DA-4E08-9FB8-68F350DE9836}"/>
              </a:ext>
            </a:extLst>
          </p:cNvPr>
          <p:cNvSpPr/>
          <p:nvPr/>
        </p:nvSpPr>
        <p:spPr>
          <a:xfrm>
            <a:off x="5334000" y="4176814"/>
            <a:ext cx="3038475" cy="62904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3" name="Стрелка: вверх 37">
            <a:extLst>
              <a:ext uri="{FF2B5EF4-FFF2-40B4-BE49-F238E27FC236}">
                <a16:creationId xmlns:a16="http://schemas.microsoft.com/office/drawing/2014/main" id="{F69958DD-A3F7-4E9A-88B0-3AA57ED10151}"/>
              </a:ext>
            </a:extLst>
          </p:cNvPr>
          <p:cNvSpPr/>
          <p:nvPr/>
        </p:nvSpPr>
        <p:spPr>
          <a:xfrm>
            <a:off x="19050" y="922750"/>
            <a:ext cx="1280044" cy="3202749"/>
          </a:xfrm>
          <a:prstGeom prst="upArrow">
            <a:avLst/>
          </a:prstGeom>
          <a:gradFill flip="none" rotWithShape="1">
            <a:gsLst>
              <a:gs pos="0">
                <a:srgbClr val="FFEFD1">
                  <a:alpha val="13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540219-3E45-4C6D-BE89-43E47A84A71F}"/>
              </a:ext>
            </a:extLst>
          </p:cNvPr>
          <p:cNvSpPr txBox="1"/>
          <p:nvPr/>
        </p:nvSpPr>
        <p:spPr>
          <a:xfrm>
            <a:off x="0" y="69850"/>
            <a:ext cx="578249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ts val="1800"/>
              </a:lnSpc>
            </a:pPr>
            <a:r>
              <a:rPr lang="ru-RU" dirty="0">
                <a:ea typeface="Arial" pitchFamily="34" charset="0"/>
              </a:rPr>
              <a:t>Требования городской агломерации и способы их достижения</a:t>
            </a:r>
          </a:p>
        </p:txBody>
      </p:sp>
      <p:pic>
        <p:nvPicPr>
          <p:cNvPr id="14342" name="Picture 6" descr="https://mgm-auto.ru/wa-data/public/shop/img/w1200_8110_drive-tim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21" y="1972848"/>
            <a:ext cx="449711" cy="449711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966481" y="1999653"/>
            <a:ext cx="2159566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/>
              <a:t>Высокая интенсивность</a:t>
            </a:r>
          </a:p>
          <a:p>
            <a:pPr>
              <a:lnSpc>
                <a:spcPts val="1400"/>
              </a:lnSpc>
            </a:pPr>
            <a:r>
              <a:rPr lang="ru-RU" sz="1200" dirty="0"/>
              <a:t>движения</a:t>
            </a:r>
          </a:p>
        </p:txBody>
      </p:sp>
      <p:pic>
        <p:nvPicPr>
          <p:cNvPr id="37" name="Рисунок 36" descr="часы песочны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233" y="3020280"/>
            <a:ext cx="413493" cy="43604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53202" y="3018342"/>
            <a:ext cx="3132589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  <a:buFontTx/>
              <a:buChar char="-"/>
            </a:pPr>
            <a:r>
              <a:rPr lang="ru-RU" sz="1200" dirty="0"/>
              <a:t>Высокие требования к выполнению</a:t>
            </a:r>
          </a:p>
          <a:p>
            <a:pPr>
              <a:lnSpc>
                <a:spcPts val="1400"/>
              </a:lnSpc>
            </a:pPr>
            <a:r>
              <a:rPr lang="ru-RU" sz="1200" dirty="0"/>
              <a:t>графика движения</a:t>
            </a:r>
          </a:p>
        </p:txBody>
      </p:sp>
      <p:pic>
        <p:nvPicPr>
          <p:cNvPr id="14338" name="Picture 2" descr="https://image.jimcdn.com/app/cms/image/transf/dimension=1920x1024:format=jpg/path/s2c382de8b9a58fdd/image/i37d089cd87d3a20d/version/1478653054/image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06" y="1451831"/>
            <a:ext cx="691388" cy="493366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967534" y="1566369"/>
            <a:ext cx="2520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- Непрерывная деятельность</a:t>
            </a:r>
          </a:p>
        </p:txBody>
      </p:sp>
      <p:pic>
        <p:nvPicPr>
          <p:cNvPr id="14358" name="Picture 22" descr="https://junior3d.ru/texture/%D0%97%D0%BD%D0%B0%D0%BA%D0%B8%D0%98%D1%81%D0%B8%D0%BC%D0%B2%D0%BE%D0%BB%D1%8B/%D0%98%D0%BD%D1%84%D0%BE%D1%80%D0%BC%D0%B0%D1%86%D0%B8%D0%BE%D0%BD%D0%BD%D1%8B%D0%B5%D0%97%D0%BD%D0%B0%D0%BA%D0%B8/%D0%B8%D0%BD%D1%84%D0%BE%D1%80%D0%BC%D0%B0%D1%86%D0%B8%D0%BE%D0%BD%D0%BD%D1%8B%D0%B5-%D0%B7%D0%BD%D0%B0%D0%BA%D0%B8_%201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21" y="3607105"/>
            <a:ext cx="339660" cy="444331"/>
          </a:xfrm>
          <a:prstGeom prst="rect">
            <a:avLst/>
          </a:prstGeom>
          <a:noFill/>
        </p:spPr>
      </p:pic>
      <p:sp>
        <p:nvSpPr>
          <p:cNvPr id="46" name="TextBox 45"/>
          <p:cNvSpPr txBox="1"/>
          <p:nvPr/>
        </p:nvSpPr>
        <p:spPr>
          <a:xfrm>
            <a:off x="978147" y="3721440"/>
            <a:ext cx="2597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- Сокращение времени в пути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430323" y="2350990"/>
            <a:ext cx="350064" cy="532705"/>
            <a:chOff x="6086475" y="1299029"/>
            <a:chExt cx="2600325" cy="4876801"/>
          </a:xfrm>
        </p:grpSpPr>
        <p:pic>
          <p:nvPicPr>
            <p:cNvPr id="14356" name="Picture 20" descr="https://cdn3.iconfinder.com/data/icons/business-management-set-2-3/64/x-05-512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475" y="1299029"/>
              <a:ext cx="2600325" cy="4876801"/>
            </a:xfrm>
            <a:prstGeom prst="rect">
              <a:avLst/>
            </a:prstGeom>
            <a:noFill/>
          </p:spPr>
        </p:pic>
        <p:sp>
          <p:nvSpPr>
            <p:cNvPr id="58" name="Скругленный прямоугольник 57"/>
            <p:cNvSpPr/>
            <p:nvPr/>
          </p:nvSpPr>
          <p:spPr>
            <a:xfrm>
              <a:off x="7916418" y="3780852"/>
              <a:ext cx="604712" cy="2237432"/>
            </a:xfrm>
            <a:prstGeom prst="roundRect">
              <a:avLst>
                <a:gd name="adj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63723" y="2468194"/>
            <a:ext cx="1976823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dirty="0"/>
              <a:t>- Постоянно растущий</a:t>
            </a:r>
          </a:p>
          <a:p>
            <a:pPr>
              <a:lnSpc>
                <a:spcPts val="1400"/>
              </a:lnSpc>
            </a:pPr>
            <a:r>
              <a:rPr lang="ru-RU" sz="1200" dirty="0"/>
              <a:t>пассажиропоток</a:t>
            </a:r>
          </a:p>
        </p:txBody>
      </p:sp>
      <p:sp>
        <p:nvSpPr>
          <p:cNvPr id="75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id="{2FC531CA-84DA-4E08-9FB8-68F350DE9836}"/>
              </a:ext>
            </a:extLst>
          </p:cNvPr>
          <p:cNvSpPr/>
          <p:nvPr/>
        </p:nvSpPr>
        <p:spPr>
          <a:xfrm>
            <a:off x="1266825" y="4195864"/>
            <a:ext cx="3038475" cy="62904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>
              <a:lumMod val="40000"/>
              <a:lumOff val="6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0850D2A-C0F5-4716-9F00-11483FBB0B88}"/>
              </a:ext>
            </a:extLst>
          </p:cNvPr>
          <p:cNvSpPr txBox="1"/>
          <p:nvPr/>
        </p:nvSpPr>
        <p:spPr>
          <a:xfrm>
            <a:off x="1596686" y="4310559"/>
            <a:ext cx="2279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FSRAILWAY Bold" panose="020B0803050504020204" pitchFamily="34" charset="0"/>
                <a:ea typeface="Calibri" panose="020F0502020204030204" pitchFamily="34" charset="0"/>
              </a:rPr>
              <a:t>Требования</a:t>
            </a:r>
            <a:endParaRPr lang="ru-RU" sz="2000" dirty="0">
              <a:latin typeface="FSRAILWAY Bold" panose="020B0803050504020204" pitchFamily="34" charset="0"/>
            </a:endParaRP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DC57BAAB-813C-497D-9192-1C3716D992AC}"/>
              </a:ext>
            </a:extLst>
          </p:cNvPr>
          <p:cNvCxnSpPr>
            <a:cxnSpLocks/>
          </p:cNvCxnSpPr>
          <p:nvPr/>
        </p:nvCxnSpPr>
        <p:spPr>
          <a:xfrm>
            <a:off x="4552950" y="1331459"/>
            <a:ext cx="0" cy="2842532"/>
          </a:xfrm>
          <a:prstGeom prst="line">
            <a:avLst/>
          </a:prstGeom>
          <a:ln w="38100">
            <a:gradFill>
              <a:gsLst>
                <a:gs pos="0">
                  <a:srgbClr val="0066A1"/>
                </a:gs>
                <a:gs pos="51000">
                  <a:schemeClr val="bg1"/>
                </a:gs>
                <a:gs pos="100000">
                  <a:srgbClr val="0066A1"/>
                </a:gs>
              </a:gsLst>
              <a:lin ang="5400000" scaled="1"/>
            </a:gra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/>
          <p:nvPr/>
        </p:nvSpPr>
        <p:spPr>
          <a:xfrm>
            <a:off x="6138011" y="429177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FSRAILWAY Bold" panose="020B0803050504020204" pitchFamily="34" charset="0"/>
                <a:ea typeface="Calibri" panose="020F0502020204030204" pitchFamily="34" charset="0"/>
              </a:rPr>
              <a:t>Способы</a:t>
            </a:r>
            <a:endParaRPr lang="ru-RU" dirty="0"/>
          </a:p>
        </p:txBody>
      </p:sp>
      <p:sp>
        <p:nvSpPr>
          <p:cNvPr id="14367" name="AutoShape 31" descr="https://cdn.onlinewebfonts.com/svg/img_122732.png"/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81" name="Picture 45" descr="https://tl24.by/media/files/products/inside-placeholder-1562735596-765890-54365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143126"/>
            <a:ext cx="733424" cy="733424"/>
          </a:xfrm>
          <a:prstGeom prst="rect">
            <a:avLst/>
          </a:prstGeom>
          <a:noFill/>
        </p:spPr>
      </p:pic>
      <p:pic>
        <p:nvPicPr>
          <p:cNvPr id="14383" name="Picture 47" descr="https://i.pinimg.com/736x/7c/b1/ee/7cb1ee74eaae979f999a82feaba9d510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676" y="1219200"/>
            <a:ext cx="800100" cy="800100"/>
          </a:xfrm>
          <a:prstGeom prst="rect">
            <a:avLst/>
          </a:prstGeom>
          <a:noFill/>
        </p:spPr>
      </p:pic>
      <p:sp>
        <p:nvSpPr>
          <p:cNvPr id="106" name="TextBox 105"/>
          <p:cNvSpPr txBox="1"/>
          <p:nvPr/>
        </p:nvSpPr>
        <p:spPr>
          <a:xfrm>
            <a:off x="5564298" y="1296619"/>
            <a:ext cx="2478564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  <a:buFontTx/>
              <a:buChar char="-"/>
            </a:pPr>
            <a:r>
              <a:rPr lang="ru-RU" sz="1200" dirty="0"/>
              <a:t> Подготовка</a:t>
            </a:r>
          </a:p>
          <a:p>
            <a:pPr>
              <a:lnSpc>
                <a:spcPts val="1500"/>
              </a:lnSpc>
            </a:pPr>
            <a:r>
              <a:rPr lang="ru-RU" sz="1200" dirty="0"/>
              <a:t>высококвалифицированного</a:t>
            </a:r>
          </a:p>
          <a:p>
            <a:pPr>
              <a:lnSpc>
                <a:spcPts val="1500"/>
              </a:lnSpc>
            </a:pPr>
            <a:r>
              <a:rPr lang="ru-RU" sz="1200" dirty="0"/>
              <a:t>персонала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564298" y="2118364"/>
            <a:ext cx="2905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buFontTx/>
              <a:buChar char="-"/>
            </a:pPr>
            <a:r>
              <a:rPr lang="ru-RU" sz="1200" dirty="0"/>
              <a:t> Сервисное обслуживание подвижного состава</a:t>
            </a:r>
          </a:p>
          <a:p>
            <a:pPr>
              <a:lnSpc>
                <a:spcPts val="1500"/>
              </a:lnSpc>
            </a:pPr>
            <a:r>
              <a:rPr lang="ru-RU" sz="1200" dirty="0"/>
              <a:t>с применением методов </a:t>
            </a:r>
            <a:r>
              <a:rPr lang="ru-RU" sz="1200" dirty="0" err="1">
                <a:ea typeface="Arial" pitchFamily="34" charset="0"/>
              </a:rPr>
              <a:t>предиктивной</a:t>
            </a:r>
            <a:r>
              <a:rPr lang="ru-RU" sz="1200" dirty="0">
                <a:ea typeface="Arial" pitchFamily="34" charset="0"/>
              </a:rPr>
              <a:t> диагностики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5535723" y="3224479"/>
            <a:ext cx="29224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  <a:buFontTx/>
              <a:buChar char="-"/>
            </a:pPr>
            <a:r>
              <a:rPr lang="ru-RU" sz="1200" dirty="0"/>
              <a:t> Автоматизация  и </a:t>
            </a:r>
            <a:r>
              <a:rPr lang="ru-RU" sz="1200" dirty="0" err="1"/>
              <a:t>цифровизация</a:t>
            </a:r>
            <a:r>
              <a:rPr lang="ru-RU" sz="1200" dirty="0"/>
              <a:t> процессов</a:t>
            </a:r>
          </a:p>
        </p:txBody>
      </p:sp>
      <p:pic>
        <p:nvPicPr>
          <p:cNvPr id="11266" name="Picture 2" descr="https://img2.freepng.ru/20180408/liw/kisspng-information-technology-it-service-management-servi-computer-desktop-pc-5aca7966e1cfb2.1979475815232187909249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141" y="3175000"/>
            <a:ext cx="587734" cy="574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04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40219-3E45-4C6D-BE89-43E47A84A71F}"/>
              </a:ext>
            </a:extLst>
          </p:cNvPr>
          <p:cNvSpPr txBox="1"/>
          <p:nvPr/>
        </p:nvSpPr>
        <p:spPr>
          <a:xfrm>
            <a:off x="0" y="184150"/>
            <a:ext cx="578249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lnSpc>
                <a:spcPts val="1800"/>
              </a:lnSpc>
              <a:buFont typeface="Arial" pitchFamily="34" charset="0"/>
              <a:buNone/>
            </a:pPr>
            <a:r>
              <a:rPr lang="ru-RU" dirty="0">
                <a:ea typeface="Arial" pitchFamily="34" charset="0"/>
              </a:rPr>
              <a:t>Надежность и безопасность</a:t>
            </a:r>
            <a:endParaRPr kumimoji="0" lang="ru-RU" dirty="0">
              <a:ea typeface="Arial" pitchFamily="34" charset="0"/>
            </a:endParaRPr>
          </a:p>
        </p:txBody>
      </p:sp>
      <p:sp>
        <p:nvSpPr>
          <p:cNvPr id="9" name="TextBox 121"/>
          <p:cNvSpPr txBox="1">
            <a:spLocks noChangeArrowheads="1"/>
          </p:cNvSpPr>
          <p:nvPr/>
        </p:nvSpPr>
        <p:spPr bwMode="auto">
          <a:xfrm>
            <a:off x="238944" y="848891"/>
            <a:ext cx="6721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Verdana" pitchFamily="34" charset="0"/>
              </a:rPr>
              <a:t>1. События, связанные с нарушением безопасности движения</a:t>
            </a:r>
          </a:p>
        </p:txBody>
      </p:sp>
      <p:grpSp>
        <p:nvGrpSpPr>
          <p:cNvPr id="3" name="Группа 68"/>
          <p:cNvGrpSpPr>
            <a:grpSpLocks/>
          </p:cNvGrpSpPr>
          <p:nvPr/>
        </p:nvGrpSpPr>
        <p:grpSpPr bwMode="auto">
          <a:xfrm>
            <a:off x="5829186" y="1462989"/>
            <a:ext cx="1584325" cy="411163"/>
            <a:chOff x="6332802" y="1388809"/>
            <a:chExt cx="1370582" cy="410918"/>
          </a:xfrm>
        </p:grpSpPr>
        <p:sp>
          <p:nvSpPr>
            <p:cNvPr id="49" name="TextBox 128"/>
            <p:cNvSpPr txBox="1">
              <a:spLocks noChangeArrowheads="1"/>
            </p:cNvSpPr>
            <p:nvPr/>
          </p:nvSpPr>
          <p:spPr bwMode="auto">
            <a:xfrm>
              <a:off x="6332802" y="1388809"/>
              <a:ext cx="437101" cy="199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00" b="1">
                  <a:solidFill>
                    <a:schemeClr val="bg1"/>
                  </a:solidFill>
                  <a:latin typeface="Verdana" pitchFamily="34" charset="0"/>
                </a:rPr>
                <a:t>+17%</a:t>
              </a:r>
            </a:p>
          </p:txBody>
        </p:sp>
        <p:sp>
          <p:nvSpPr>
            <p:cNvPr id="50" name="Freeform 13"/>
            <p:cNvSpPr>
              <a:spLocks noEditPoints="1"/>
            </p:cNvSpPr>
            <p:nvPr/>
          </p:nvSpPr>
          <p:spPr bwMode="auto">
            <a:xfrm>
              <a:off x="6457774" y="1604580"/>
              <a:ext cx="182653" cy="195147"/>
            </a:xfrm>
            <a:custGeom>
              <a:avLst/>
              <a:gdLst>
                <a:gd name="T0" fmla="*/ 246 w 3249"/>
                <a:gd name="T1" fmla="*/ 3559 h 3682"/>
                <a:gd name="T2" fmla="*/ 264 w 3249"/>
                <a:gd name="T3" fmla="*/ 2850 h 3682"/>
                <a:gd name="T4" fmla="*/ 999 w 3249"/>
                <a:gd name="T5" fmla="*/ 3219 h 3682"/>
                <a:gd name="T6" fmla="*/ 377 w 3249"/>
                <a:gd name="T7" fmla="*/ 3668 h 3682"/>
                <a:gd name="T8" fmla="*/ 819 w 3249"/>
                <a:gd name="T9" fmla="*/ 2960 h 3682"/>
                <a:gd name="T10" fmla="*/ 406 w 3249"/>
                <a:gd name="T11" fmla="*/ 2960 h 3682"/>
                <a:gd name="T12" fmla="*/ 406 w 3249"/>
                <a:gd name="T13" fmla="*/ 3480 h 3682"/>
                <a:gd name="T14" fmla="*/ 819 w 3249"/>
                <a:gd name="T15" fmla="*/ 3480 h 3682"/>
                <a:gd name="T16" fmla="*/ 2601 w 3249"/>
                <a:gd name="T17" fmla="*/ 3653 h 3682"/>
                <a:gd name="T18" fmla="*/ 2490 w 3249"/>
                <a:gd name="T19" fmla="*/ 1481 h 3682"/>
                <a:gd name="T20" fmla="*/ 2839 w 3249"/>
                <a:gd name="T21" fmla="*/ 1376 h 3682"/>
                <a:gd name="T22" fmla="*/ 3246 w 3249"/>
                <a:gd name="T23" fmla="*/ 2517 h 3682"/>
                <a:gd name="T24" fmla="*/ 2886 w 3249"/>
                <a:gd name="T25" fmla="*/ 3663 h 3682"/>
                <a:gd name="T26" fmla="*/ 3073 w 3249"/>
                <a:gd name="T27" fmla="*/ 2520 h 3682"/>
                <a:gd name="T28" fmla="*/ 2866 w 3249"/>
                <a:gd name="T29" fmla="*/ 1547 h 3682"/>
                <a:gd name="T30" fmla="*/ 2659 w 3249"/>
                <a:gd name="T31" fmla="*/ 2520 h 3682"/>
                <a:gd name="T32" fmla="*/ 2866 w 3249"/>
                <a:gd name="T33" fmla="*/ 3493 h 3682"/>
                <a:gd name="T34" fmla="*/ 3073 w 3249"/>
                <a:gd name="T35" fmla="*/ 2520 h 3682"/>
                <a:gd name="T36" fmla="*/ 1366 w 3249"/>
                <a:gd name="T37" fmla="*/ 3536 h 3682"/>
                <a:gd name="T38" fmla="*/ 1437 w 3249"/>
                <a:gd name="T39" fmla="*/ 2274 h 3682"/>
                <a:gd name="T40" fmla="*/ 2055 w 3249"/>
                <a:gd name="T41" fmla="*/ 2275 h 3682"/>
                <a:gd name="T42" fmla="*/ 2046 w 3249"/>
                <a:gd name="T43" fmla="*/ 3633 h 3682"/>
                <a:gd name="T44" fmla="*/ 1423 w 3249"/>
                <a:gd name="T45" fmla="*/ 3619 h 3682"/>
                <a:gd name="T46" fmla="*/ 1953 w 3249"/>
                <a:gd name="T47" fmla="*/ 2427 h 3682"/>
                <a:gd name="T48" fmla="*/ 1539 w 3249"/>
                <a:gd name="T49" fmla="*/ 2427 h 3682"/>
                <a:gd name="T50" fmla="*/ 1539 w 3249"/>
                <a:gd name="T51" fmla="*/ 3493 h 3682"/>
                <a:gd name="T52" fmla="*/ 1953 w 3249"/>
                <a:gd name="T53" fmla="*/ 3493 h 3682"/>
                <a:gd name="T54" fmla="*/ 79 w 3249"/>
                <a:gd name="T55" fmla="*/ 2358 h 3682"/>
                <a:gd name="T56" fmla="*/ 260 w 3249"/>
                <a:gd name="T57" fmla="*/ 2152 h 3682"/>
                <a:gd name="T58" fmla="*/ 1967 w 3249"/>
                <a:gd name="T59" fmla="*/ 1431 h 3682"/>
                <a:gd name="T60" fmla="*/ 2587 w 3249"/>
                <a:gd name="T61" fmla="*/ 283 h 3682"/>
                <a:gd name="T62" fmla="*/ 2115 w 3249"/>
                <a:gd name="T63" fmla="*/ 378 h 3682"/>
                <a:gd name="T64" fmla="*/ 2538 w 3249"/>
                <a:gd name="T65" fmla="*/ 74 h 3682"/>
                <a:gd name="T66" fmla="*/ 2993 w 3249"/>
                <a:gd name="T67" fmla="*/ 331 h 3682"/>
                <a:gd name="T68" fmla="*/ 2974 w 3249"/>
                <a:gd name="T69" fmla="*/ 702 h 3682"/>
                <a:gd name="T70" fmla="*/ 2776 w 3249"/>
                <a:gd name="T71" fmla="*/ 389 h 3682"/>
                <a:gd name="T72" fmla="*/ 2273 w 3249"/>
                <a:gd name="T73" fmla="*/ 1407 h 3682"/>
                <a:gd name="T74" fmla="*/ 341 w 3249"/>
                <a:gd name="T75" fmla="*/ 2353 h 3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49" h="3682">
                  <a:moveTo>
                    <a:pt x="377" y="3668"/>
                  </a:moveTo>
                  <a:cubicBezTo>
                    <a:pt x="301" y="3652"/>
                    <a:pt x="262" y="3620"/>
                    <a:pt x="246" y="3559"/>
                  </a:cubicBezTo>
                  <a:cubicBezTo>
                    <a:pt x="236" y="3524"/>
                    <a:pt x="232" y="3392"/>
                    <a:pt x="235" y="3195"/>
                  </a:cubicBezTo>
                  <a:cubicBezTo>
                    <a:pt x="239" y="2921"/>
                    <a:pt x="242" y="2883"/>
                    <a:pt x="264" y="2850"/>
                  </a:cubicBezTo>
                  <a:cubicBezTo>
                    <a:pt x="300" y="2797"/>
                    <a:pt x="358" y="2787"/>
                    <a:pt x="623" y="2787"/>
                  </a:cubicBezTo>
                  <a:cubicBezTo>
                    <a:pt x="1009" y="2787"/>
                    <a:pt x="999" y="2775"/>
                    <a:pt x="999" y="3219"/>
                  </a:cubicBezTo>
                  <a:cubicBezTo>
                    <a:pt x="999" y="3682"/>
                    <a:pt x="1008" y="3670"/>
                    <a:pt x="653" y="3675"/>
                  </a:cubicBezTo>
                  <a:cubicBezTo>
                    <a:pt x="528" y="3677"/>
                    <a:pt x="404" y="3674"/>
                    <a:pt x="377" y="3668"/>
                  </a:cubicBezTo>
                  <a:close/>
                  <a:moveTo>
                    <a:pt x="819" y="3220"/>
                  </a:moveTo>
                  <a:lnTo>
                    <a:pt x="819" y="2960"/>
                  </a:lnTo>
                  <a:lnTo>
                    <a:pt x="613" y="2960"/>
                  </a:lnTo>
                  <a:lnTo>
                    <a:pt x="406" y="2960"/>
                  </a:lnTo>
                  <a:lnTo>
                    <a:pt x="406" y="3220"/>
                  </a:lnTo>
                  <a:lnTo>
                    <a:pt x="406" y="3480"/>
                  </a:lnTo>
                  <a:lnTo>
                    <a:pt x="613" y="3480"/>
                  </a:lnTo>
                  <a:lnTo>
                    <a:pt x="819" y="3480"/>
                  </a:lnTo>
                  <a:lnTo>
                    <a:pt x="819" y="3220"/>
                  </a:lnTo>
                  <a:close/>
                  <a:moveTo>
                    <a:pt x="2601" y="3653"/>
                  </a:moveTo>
                  <a:cubicBezTo>
                    <a:pt x="2546" y="3636"/>
                    <a:pt x="2501" y="3590"/>
                    <a:pt x="2486" y="3534"/>
                  </a:cubicBezTo>
                  <a:cubicBezTo>
                    <a:pt x="2466" y="3462"/>
                    <a:pt x="2470" y="1540"/>
                    <a:pt x="2490" y="1481"/>
                  </a:cubicBezTo>
                  <a:cubicBezTo>
                    <a:pt x="2499" y="1456"/>
                    <a:pt x="2523" y="1423"/>
                    <a:pt x="2544" y="1408"/>
                  </a:cubicBezTo>
                  <a:cubicBezTo>
                    <a:pt x="2578" y="1382"/>
                    <a:pt x="2602" y="1380"/>
                    <a:pt x="2839" y="1376"/>
                  </a:cubicBezTo>
                  <a:cubicBezTo>
                    <a:pt x="3130" y="1371"/>
                    <a:pt x="3173" y="1380"/>
                    <a:pt x="3219" y="1456"/>
                  </a:cubicBezTo>
                  <a:cubicBezTo>
                    <a:pt x="3245" y="1499"/>
                    <a:pt x="3246" y="1520"/>
                    <a:pt x="3246" y="2517"/>
                  </a:cubicBezTo>
                  <a:cubicBezTo>
                    <a:pt x="3246" y="3627"/>
                    <a:pt x="3249" y="3581"/>
                    <a:pt x="3170" y="3635"/>
                  </a:cubicBezTo>
                  <a:cubicBezTo>
                    <a:pt x="3137" y="3657"/>
                    <a:pt x="3103" y="3660"/>
                    <a:pt x="2886" y="3663"/>
                  </a:cubicBezTo>
                  <a:cubicBezTo>
                    <a:pt x="2750" y="3664"/>
                    <a:pt x="2622" y="3660"/>
                    <a:pt x="2601" y="3653"/>
                  </a:cubicBezTo>
                  <a:close/>
                  <a:moveTo>
                    <a:pt x="3073" y="2520"/>
                  </a:moveTo>
                  <a:lnTo>
                    <a:pt x="3073" y="1547"/>
                  </a:lnTo>
                  <a:lnTo>
                    <a:pt x="2866" y="1547"/>
                  </a:lnTo>
                  <a:lnTo>
                    <a:pt x="2659" y="1547"/>
                  </a:lnTo>
                  <a:lnTo>
                    <a:pt x="2659" y="2520"/>
                  </a:lnTo>
                  <a:lnTo>
                    <a:pt x="2659" y="3493"/>
                  </a:lnTo>
                  <a:lnTo>
                    <a:pt x="2866" y="3493"/>
                  </a:lnTo>
                  <a:lnTo>
                    <a:pt x="3073" y="3493"/>
                  </a:lnTo>
                  <a:lnTo>
                    <a:pt x="3073" y="2520"/>
                  </a:lnTo>
                  <a:close/>
                  <a:moveTo>
                    <a:pt x="1423" y="3619"/>
                  </a:moveTo>
                  <a:cubicBezTo>
                    <a:pt x="1398" y="3600"/>
                    <a:pt x="1374" y="3565"/>
                    <a:pt x="1366" y="3536"/>
                  </a:cubicBezTo>
                  <a:cubicBezTo>
                    <a:pt x="1358" y="3506"/>
                    <a:pt x="1353" y="3274"/>
                    <a:pt x="1353" y="2940"/>
                  </a:cubicBezTo>
                  <a:cubicBezTo>
                    <a:pt x="1353" y="2338"/>
                    <a:pt x="1353" y="2336"/>
                    <a:pt x="1437" y="2274"/>
                  </a:cubicBezTo>
                  <a:cubicBezTo>
                    <a:pt x="1472" y="2248"/>
                    <a:pt x="1492" y="2247"/>
                    <a:pt x="1746" y="2247"/>
                  </a:cubicBezTo>
                  <a:cubicBezTo>
                    <a:pt x="2001" y="2247"/>
                    <a:pt x="2020" y="2248"/>
                    <a:pt x="2055" y="2275"/>
                  </a:cubicBezTo>
                  <a:cubicBezTo>
                    <a:pt x="2126" y="2327"/>
                    <a:pt x="2126" y="2323"/>
                    <a:pt x="2126" y="2951"/>
                  </a:cubicBezTo>
                  <a:cubicBezTo>
                    <a:pt x="2126" y="3591"/>
                    <a:pt x="2126" y="3592"/>
                    <a:pt x="2046" y="3633"/>
                  </a:cubicBezTo>
                  <a:cubicBezTo>
                    <a:pt x="2015" y="3649"/>
                    <a:pt x="1953" y="3653"/>
                    <a:pt x="1737" y="3653"/>
                  </a:cubicBezTo>
                  <a:cubicBezTo>
                    <a:pt x="1467" y="3653"/>
                    <a:pt x="1466" y="3653"/>
                    <a:pt x="1423" y="3619"/>
                  </a:cubicBezTo>
                  <a:close/>
                  <a:moveTo>
                    <a:pt x="1953" y="2960"/>
                  </a:moveTo>
                  <a:lnTo>
                    <a:pt x="1953" y="2427"/>
                  </a:lnTo>
                  <a:lnTo>
                    <a:pt x="1746" y="2427"/>
                  </a:lnTo>
                  <a:lnTo>
                    <a:pt x="1539" y="2427"/>
                  </a:lnTo>
                  <a:lnTo>
                    <a:pt x="1539" y="2960"/>
                  </a:lnTo>
                  <a:lnTo>
                    <a:pt x="1539" y="3493"/>
                  </a:lnTo>
                  <a:lnTo>
                    <a:pt x="1746" y="3493"/>
                  </a:lnTo>
                  <a:lnTo>
                    <a:pt x="1953" y="3493"/>
                  </a:lnTo>
                  <a:lnTo>
                    <a:pt x="1953" y="2960"/>
                  </a:lnTo>
                  <a:close/>
                  <a:moveTo>
                    <a:pt x="79" y="2358"/>
                  </a:moveTo>
                  <a:cubicBezTo>
                    <a:pt x="16" y="2323"/>
                    <a:pt x="0" y="2253"/>
                    <a:pt x="44" y="2200"/>
                  </a:cubicBezTo>
                  <a:cubicBezTo>
                    <a:pt x="65" y="2173"/>
                    <a:pt x="88" y="2168"/>
                    <a:pt x="260" y="2152"/>
                  </a:cubicBezTo>
                  <a:cubicBezTo>
                    <a:pt x="735" y="2107"/>
                    <a:pt x="1037" y="2032"/>
                    <a:pt x="1339" y="1881"/>
                  </a:cubicBezTo>
                  <a:cubicBezTo>
                    <a:pt x="1606" y="1748"/>
                    <a:pt x="1783" y="1621"/>
                    <a:pt x="1967" y="1431"/>
                  </a:cubicBezTo>
                  <a:cubicBezTo>
                    <a:pt x="2199" y="1192"/>
                    <a:pt x="2357" y="944"/>
                    <a:pt x="2481" y="624"/>
                  </a:cubicBezTo>
                  <a:cubicBezTo>
                    <a:pt x="2530" y="497"/>
                    <a:pt x="2594" y="291"/>
                    <a:pt x="2587" y="283"/>
                  </a:cubicBezTo>
                  <a:cubicBezTo>
                    <a:pt x="2585" y="281"/>
                    <a:pt x="2504" y="312"/>
                    <a:pt x="2408" y="353"/>
                  </a:cubicBezTo>
                  <a:cubicBezTo>
                    <a:pt x="2194" y="443"/>
                    <a:pt x="2151" y="447"/>
                    <a:pt x="2115" y="378"/>
                  </a:cubicBezTo>
                  <a:cubicBezTo>
                    <a:pt x="2074" y="301"/>
                    <a:pt x="2117" y="245"/>
                    <a:pt x="2259" y="189"/>
                  </a:cubicBezTo>
                  <a:cubicBezTo>
                    <a:pt x="2314" y="167"/>
                    <a:pt x="2440" y="115"/>
                    <a:pt x="2538" y="74"/>
                  </a:cubicBezTo>
                  <a:cubicBezTo>
                    <a:pt x="2637" y="33"/>
                    <a:pt x="2734" y="0"/>
                    <a:pt x="2754" y="0"/>
                  </a:cubicBezTo>
                  <a:cubicBezTo>
                    <a:pt x="2803" y="0"/>
                    <a:pt x="2823" y="28"/>
                    <a:pt x="2993" y="331"/>
                  </a:cubicBezTo>
                  <a:cubicBezTo>
                    <a:pt x="3131" y="577"/>
                    <a:pt x="3145" y="619"/>
                    <a:pt x="3113" y="679"/>
                  </a:cubicBezTo>
                  <a:cubicBezTo>
                    <a:pt x="3093" y="716"/>
                    <a:pt x="3015" y="729"/>
                    <a:pt x="2974" y="702"/>
                  </a:cubicBezTo>
                  <a:cubicBezTo>
                    <a:pt x="2941" y="681"/>
                    <a:pt x="2929" y="663"/>
                    <a:pt x="2833" y="491"/>
                  </a:cubicBezTo>
                  <a:lnTo>
                    <a:pt x="2776" y="389"/>
                  </a:lnTo>
                  <a:lnTo>
                    <a:pt x="2710" y="585"/>
                  </a:lnTo>
                  <a:cubicBezTo>
                    <a:pt x="2605" y="893"/>
                    <a:pt x="2447" y="1191"/>
                    <a:pt x="2273" y="1407"/>
                  </a:cubicBezTo>
                  <a:cubicBezTo>
                    <a:pt x="1967" y="1787"/>
                    <a:pt x="1513" y="2081"/>
                    <a:pt x="1002" y="2228"/>
                  </a:cubicBezTo>
                  <a:cubicBezTo>
                    <a:pt x="797" y="2287"/>
                    <a:pt x="565" y="2331"/>
                    <a:pt x="341" y="2353"/>
                  </a:cubicBezTo>
                  <a:cubicBezTo>
                    <a:pt x="100" y="2377"/>
                    <a:pt x="113" y="2377"/>
                    <a:pt x="79" y="235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80140" tIns="40070" rIns="80140" bIns="40070"/>
            <a:lstStyle/>
            <a:p>
              <a:pPr marL="177800" indent="-177800" defTabSz="711200" fontAlgn="auto">
                <a:spcBef>
                  <a:spcPts val="12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ru-RU" sz="900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1" name="TextBox 136"/>
            <p:cNvSpPr txBox="1">
              <a:spLocks noChangeArrowheads="1"/>
            </p:cNvSpPr>
            <p:nvPr/>
          </p:nvSpPr>
          <p:spPr bwMode="auto">
            <a:xfrm>
              <a:off x="7142691" y="1388809"/>
              <a:ext cx="560693" cy="199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00" b="1">
                  <a:solidFill>
                    <a:schemeClr val="bg1"/>
                  </a:solidFill>
                  <a:latin typeface="Verdana" pitchFamily="34" charset="0"/>
                </a:rPr>
                <a:t>+13%</a:t>
              </a:r>
            </a:p>
          </p:txBody>
        </p:sp>
        <p:sp>
          <p:nvSpPr>
            <p:cNvPr id="52" name="Freeform 13"/>
            <p:cNvSpPr>
              <a:spLocks noEditPoints="1"/>
            </p:cNvSpPr>
            <p:nvPr/>
          </p:nvSpPr>
          <p:spPr bwMode="auto">
            <a:xfrm>
              <a:off x="7266665" y="1604580"/>
              <a:ext cx="185399" cy="195147"/>
            </a:xfrm>
            <a:custGeom>
              <a:avLst/>
              <a:gdLst>
                <a:gd name="T0" fmla="*/ 246 w 3249"/>
                <a:gd name="T1" fmla="*/ 3559 h 3682"/>
                <a:gd name="T2" fmla="*/ 264 w 3249"/>
                <a:gd name="T3" fmla="*/ 2850 h 3682"/>
                <a:gd name="T4" fmla="*/ 999 w 3249"/>
                <a:gd name="T5" fmla="*/ 3219 h 3682"/>
                <a:gd name="T6" fmla="*/ 377 w 3249"/>
                <a:gd name="T7" fmla="*/ 3668 h 3682"/>
                <a:gd name="T8" fmla="*/ 819 w 3249"/>
                <a:gd name="T9" fmla="*/ 2960 h 3682"/>
                <a:gd name="T10" fmla="*/ 406 w 3249"/>
                <a:gd name="T11" fmla="*/ 2960 h 3682"/>
                <a:gd name="T12" fmla="*/ 406 w 3249"/>
                <a:gd name="T13" fmla="*/ 3480 h 3682"/>
                <a:gd name="T14" fmla="*/ 819 w 3249"/>
                <a:gd name="T15" fmla="*/ 3480 h 3682"/>
                <a:gd name="T16" fmla="*/ 2601 w 3249"/>
                <a:gd name="T17" fmla="*/ 3653 h 3682"/>
                <a:gd name="T18" fmla="*/ 2490 w 3249"/>
                <a:gd name="T19" fmla="*/ 1481 h 3682"/>
                <a:gd name="T20" fmla="*/ 2839 w 3249"/>
                <a:gd name="T21" fmla="*/ 1376 h 3682"/>
                <a:gd name="T22" fmla="*/ 3246 w 3249"/>
                <a:gd name="T23" fmla="*/ 2517 h 3682"/>
                <a:gd name="T24" fmla="*/ 2886 w 3249"/>
                <a:gd name="T25" fmla="*/ 3663 h 3682"/>
                <a:gd name="T26" fmla="*/ 3073 w 3249"/>
                <a:gd name="T27" fmla="*/ 2520 h 3682"/>
                <a:gd name="T28" fmla="*/ 2866 w 3249"/>
                <a:gd name="T29" fmla="*/ 1547 h 3682"/>
                <a:gd name="T30" fmla="*/ 2659 w 3249"/>
                <a:gd name="T31" fmla="*/ 2520 h 3682"/>
                <a:gd name="T32" fmla="*/ 2866 w 3249"/>
                <a:gd name="T33" fmla="*/ 3493 h 3682"/>
                <a:gd name="T34" fmla="*/ 3073 w 3249"/>
                <a:gd name="T35" fmla="*/ 2520 h 3682"/>
                <a:gd name="T36" fmla="*/ 1366 w 3249"/>
                <a:gd name="T37" fmla="*/ 3536 h 3682"/>
                <a:gd name="T38" fmla="*/ 1437 w 3249"/>
                <a:gd name="T39" fmla="*/ 2274 h 3682"/>
                <a:gd name="T40" fmla="*/ 2055 w 3249"/>
                <a:gd name="T41" fmla="*/ 2275 h 3682"/>
                <a:gd name="T42" fmla="*/ 2046 w 3249"/>
                <a:gd name="T43" fmla="*/ 3633 h 3682"/>
                <a:gd name="T44" fmla="*/ 1423 w 3249"/>
                <a:gd name="T45" fmla="*/ 3619 h 3682"/>
                <a:gd name="T46" fmla="*/ 1953 w 3249"/>
                <a:gd name="T47" fmla="*/ 2427 h 3682"/>
                <a:gd name="T48" fmla="*/ 1539 w 3249"/>
                <a:gd name="T49" fmla="*/ 2427 h 3682"/>
                <a:gd name="T50" fmla="*/ 1539 w 3249"/>
                <a:gd name="T51" fmla="*/ 3493 h 3682"/>
                <a:gd name="T52" fmla="*/ 1953 w 3249"/>
                <a:gd name="T53" fmla="*/ 3493 h 3682"/>
                <a:gd name="T54" fmla="*/ 79 w 3249"/>
                <a:gd name="T55" fmla="*/ 2358 h 3682"/>
                <a:gd name="T56" fmla="*/ 260 w 3249"/>
                <a:gd name="T57" fmla="*/ 2152 h 3682"/>
                <a:gd name="T58" fmla="*/ 1967 w 3249"/>
                <a:gd name="T59" fmla="*/ 1431 h 3682"/>
                <a:gd name="T60" fmla="*/ 2587 w 3249"/>
                <a:gd name="T61" fmla="*/ 283 h 3682"/>
                <a:gd name="T62" fmla="*/ 2115 w 3249"/>
                <a:gd name="T63" fmla="*/ 378 h 3682"/>
                <a:gd name="T64" fmla="*/ 2538 w 3249"/>
                <a:gd name="T65" fmla="*/ 74 h 3682"/>
                <a:gd name="T66" fmla="*/ 2993 w 3249"/>
                <a:gd name="T67" fmla="*/ 331 h 3682"/>
                <a:gd name="T68" fmla="*/ 2974 w 3249"/>
                <a:gd name="T69" fmla="*/ 702 h 3682"/>
                <a:gd name="T70" fmla="*/ 2776 w 3249"/>
                <a:gd name="T71" fmla="*/ 389 h 3682"/>
                <a:gd name="T72" fmla="*/ 2273 w 3249"/>
                <a:gd name="T73" fmla="*/ 1407 h 3682"/>
                <a:gd name="T74" fmla="*/ 341 w 3249"/>
                <a:gd name="T75" fmla="*/ 2353 h 3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49" h="3682">
                  <a:moveTo>
                    <a:pt x="377" y="3668"/>
                  </a:moveTo>
                  <a:cubicBezTo>
                    <a:pt x="301" y="3652"/>
                    <a:pt x="262" y="3620"/>
                    <a:pt x="246" y="3559"/>
                  </a:cubicBezTo>
                  <a:cubicBezTo>
                    <a:pt x="236" y="3524"/>
                    <a:pt x="232" y="3392"/>
                    <a:pt x="235" y="3195"/>
                  </a:cubicBezTo>
                  <a:cubicBezTo>
                    <a:pt x="239" y="2921"/>
                    <a:pt x="242" y="2883"/>
                    <a:pt x="264" y="2850"/>
                  </a:cubicBezTo>
                  <a:cubicBezTo>
                    <a:pt x="300" y="2797"/>
                    <a:pt x="358" y="2787"/>
                    <a:pt x="623" y="2787"/>
                  </a:cubicBezTo>
                  <a:cubicBezTo>
                    <a:pt x="1009" y="2787"/>
                    <a:pt x="999" y="2775"/>
                    <a:pt x="999" y="3219"/>
                  </a:cubicBezTo>
                  <a:cubicBezTo>
                    <a:pt x="999" y="3682"/>
                    <a:pt x="1008" y="3670"/>
                    <a:pt x="653" y="3675"/>
                  </a:cubicBezTo>
                  <a:cubicBezTo>
                    <a:pt x="528" y="3677"/>
                    <a:pt x="404" y="3674"/>
                    <a:pt x="377" y="3668"/>
                  </a:cubicBezTo>
                  <a:close/>
                  <a:moveTo>
                    <a:pt x="819" y="3220"/>
                  </a:moveTo>
                  <a:lnTo>
                    <a:pt x="819" y="2960"/>
                  </a:lnTo>
                  <a:lnTo>
                    <a:pt x="613" y="2960"/>
                  </a:lnTo>
                  <a:lnTo>
                    <a:pt x="406" y="2960"/>
                  </a:lnTo>
                  <a:lnTo>
                    <a:pt x="406" y="3220"/>
                  </a:lnTo>
                  <a:lnTo>
                    <a:pt x="406" y="3480"/>
                  </a:lnTo>
                  <a:lnTo>
                    <a:pt x="613" y="3480"/>
                  </a:lnTo>
                  <a:lnTo>
                    <a:pt x="819" y="3480"/>
                  </a:lnTo>
                  <a:lnTo>
                    <a:pt x="819" y="3220"/>
                  </a:lnTo>
                  <a:close/>
                  <a:moveTo>
                    <a:pt x="2601" y="3653"/>
                  </a:moveTo>
                  <a:cubicBezTo>
                    <a:pt x="2546" y="3636"/>
                    <a:pt x="2501" y="3590"/>
                    <a:pt x="2486" y="3534"/>
                  </a:cubicBezTo>
                  <a:cubicBezTo>
                    <a:pt x="2466" y="3462"/>
                    <a:pt x="2470" y="1540"/>
                    <a:pt x="2490" y="1481"/>
                  </a:cubicBezTo>
                  <a:cubicBezTo>
                    <a:pt x="2499" y="1456"/>
                    <a:pt x="2523" y="1423"/>
                    <a:pt x="2544" y="1408"/>
                  </a:cubicBezTo>
                  <a:cubicBezTo>
                    <a:pt x="2578" y="1382"/>
                    <a:pt x="2602" y="1380"/>
                    <a:pt x="2839" y="1376"/>
                  </a:cubicBezTo>
                  <a:cubicBezTo>
                    <a:pt x="3130" y="1371"/>
                    <a:pt x="3173" y="1380"/>
                    <a:pt x="3219" y="1456"/>
                  </a:cubicBezTo>
                  <a:cubicBezTo>
                    <a:pt x="3245" y="1499"/>
                    <a:pt x="3246" y="1520"/>
                    <a:pt x="3246" y="2517"/>
                  </a:cubicBezTo>
                  <a:cubicBezTo>
                    <a:pt x="3246" y="3627"/>
                    <a:pt x="3249" y="3581"/>
                    <a:pt x="3170" y="3635"/>
                  </a:cubicBezTo>
                  <a:cubicBezTo>
                    <a:pt x="3137" y="3657"/>
                    <a:pt x="3103" y="3660"/>
                    <a:pt x="2886" y="3663"/>
                  </a:cubicBezTo>
                  <a:cubicBezTo>
                    <a:pt x="2750" y="3664"/>
                    <a:pt x="2622" y="3660"/>
                    <a:pt x="2601" y="3653"/>
                  </a:cubicBezTo>
                  <a:close/>
                  <a:moveTo>
                    <a:pt x="3073" y="2520"/>
                  </a:moveTo>
                  <a:lnTo>
                    <a:pt x="3073" y="1547"/>
                  </a:lnTo>
                  <a:lnTo>
                    <a:pt x="2866" y="1547"/>
                  </a:lnTo>
                  <a:lnTo>
                    <a:pt x="2659" y="1547"/>
                  </a:lnTo>
                  <a:lnTo>
                    <a:pt x="2659" y="2520"/>
                  </a:lnTo>
                  <a:lnTo>
                    <a:pt x="2659" y="3493"/>
                  </a:lnTo>
                  <a:lnTo>
                    <a:pt x="2866" y="3493"/>
                  </a:lnTo>
                  <a:lnTo>
                    <a:pt x="3073" y="3493"/>
                  </a:lnTo>
                  <a:lnTo>
                    <a:pt x="3073" y="2520"/>
                  </a:lnTo>
                  <a:close/>
                  <a:moveTo>
                    <a:pt x="1423" y="3619"/>
                  </a:moveTo>
                  <a:cubicBezTo>
                    <a:pt x="1398" y="3600"/>
                    <a:pt x="1374" y="3565"/>
                    <a:pt x="1366" y="3536"/>
                  </a:cubicBezTo>
                  <a:cubicBezTo>
                    <a:pt x="1358" y="3506"/>
                    <a:pt x="1353" y="3274"/>
                    <a:pt x="1353" y="2940"/>
                  </a:cubicBezTo>
                  <a:cubicBezTo>
                    <a:pt x="1353" y="2338"/>
                    <a:pt x="1353" y="2336"/>
                    <a:pt x="1437" y="2274"/>
                  </a:cubicBezTo>
                  <a:cubicBezTo>
                    <a:pt x="1472" y="2248"/>
                    <a:pt x="1492" y="2247"/>
                    <a:pt x="1746" y="2247"/>
                  </a:cubicBezTo>
                  <a:cubicBezTo>
                    <a:pt x="2001" y="2247"/>
                    <a:pt x="2020" y="2248"/>
                    <a:pt x="2055" y="2275"/>
                  </a:cubicBezTo>
                  <a:cubicBezTo>
                    <a:pt x="2126" y="2327"/>
                    <a:pt x="2126" y="2323"/>
                    <a:pt x="2126" y="2951"/>
                  </a:cubicBezTo>
                  <a:cubicBezTo>
                    <a:pt x="2126" y="3591"/>
                    <a:pt x="2126" y="3592"/>
                    <a:pt x="2046" y="3633"/>
                  </a:cubicBezTo>
                  <a:cubicBezTo>
                    <a:pt x="2015" y="3649"/>
                    <a:pt x="1953" y="3653"/>
                    <a:pt x="1737" y="3653"/>
                  </a:cubicBezTo>
                  <a:cubicBezTo>
                    <a:pt x="1467" y="3653"/>
                    <a:pt x="1466" y="3653"/>
                    <a:pt x="1423" y="3619"/>
                  </a:cubicBezTo>
                  <a:close/>
                  <a:moveTo>
                    <a:pt x="1953" y="2960"/>
                  </a:moveTo>
                  <a:lnTo>
                    <a:pt x="1953" y="2427"/>
                  </a:lnTo>
                  <a:lnTo>
                    <a:pt x="1746" y="2427"/>
                  </a:lnTo>
                  <a:lnTo>
                    <a:pt x="1539" y="2427"/>
                  </a:lnTo>
                  <a:lnTo>
                    <a:pt x="1539" y="2960"/>
                  </a:lnTo>
                  <a:lnTo>
                    <a:pt x="1539" y="3493"/>
                  </a:lnTo>
                  <a:lnTo>
                    <a:pt x="1746" y="3493"/>
                  </a:lnTo>
                  <a:lnTo>
                    <a:pt x="1953" y="3493"/>
                  </a:lnTo>
                  <a:lnTo>
                    <a:pt x="1953" y="2960"/>
                  </a:lnTo>
                  <a:close/>
                  <a:moveTo>
                    <a:pt x="79" y="2358"/>
                  </a:moveTo>
                  <a:cubicBezTo>
                    <a:pt x="16" y="2323"/>
                    <a:pt x="0" y="2253"/>
                    <a:pt x="44" y="2200"/>
                  </a:cubicBezTo>
                  <a:cubicBezTo>
                    <a:pt x="65" y="2173"/>
                    <a:pt x="88" y="2168"/>
                    <a:pt x="260" y="2152"/>
                  </a:cubicBezTo>
                  <a:cubicBezTo>
                    <a:pt x="735" y="2107"/>
                    <a:pt x="1037" y="2032"/>
                    <a:pt x="1339" y="1881"/>
                  </a:cubicBezTo>
                  <a:cubicBezTo>
                    <a:pt x="1606" y="1748"/>
                    <a:pt x="1783" y="1621"/>
                    <a:pt x="1967" y="1431"/>
                  </a:cubicBezTo>
                  <a:cubicBezTo>
                    <a:pt x="2199" y="1192"/>
                    <a:pt x="2357" y="944"/>
                    <a:pt x="2481" y="624"/>
                  </a:cubicBezTo>
                  <a:cubicBezTo>
                    <a:pt x="2530" y="497"/>
                    <a:pt x="2594" y="291"/>
                    <a:pt x="2587" y="283"/>
                  </a:cubicBezTo>
                  <a:cubicBezTo>
                    <a:pt x="2585" y="281"/>
                    <a:pt x="2504" y="312"/>
                    <a:pt x="2408" y="353"/>
                  </a:cubicBezTo>
                  <a:cubicBezTo>
                    <a:pt x="2194" y="443"/>
                    <a:pt x="2151" y="447"/>
                    <a:pt x="2115" y="378"/>
                  </a:cubicBezTo>
                  <a:cubicBezTo>
                    <a:pt x="2074" y="301"/>
                    <a:pt x="2117" y="245"/>
                    <a:pt x="2259" y="189"/>
                  </a:cubicBezTo>
                  <a:cubicBezTo>
                    <a:pt x="2314" y="167"/>
                    <a:pt x="2440" y="115"/>
                    <a:pt x="2538" y="74"/>
                  </a:cubicBezTo>
                  <a:cubicBezTo>
                    <a:pt x="2637" y="33"/>
                    <a:pt x="2734" y="0"/>
                    <a:pt x="2754" y="0"/>
                  </a:cubicBezTo>
                  <a:cubicBezTo>
                    <a:pt x="2803" y="0"/>
                    <a:pt x="2823" y="28"/>
                    <a:pt x="2993" y="331"/>
                  </a:cubicBezTo>
                  <a:cubicBezTo>
                    <a:pt x="3131" y="577"/>
                    <a:pt x="3145" y="619"/>
                    <a:pt x="3113" y="679"/>
                  </a:cubicBezTo>
                  <a:cubicBezTo>
                    <a:pt x="3093" y="716"/>
                    <a:pt x="3015" y="729"/>
                    <a:pt x="2974" y="702"/>
                  </a:cubicBezTo>
                  <a:cubicBezTo>
                    <a:pt x="2941" y="681"/>
                    <a:pt x="2929" y="663"/>
                    <a:pt x="2833" y="491"/>
                  </a:cubicBezTo>
                  <a:lnTo>
                    <a:pt x="2776" y="389"/>
                  </a:lnTo>
                  <a:lnTo>
                    <a:pt x="2710" y="585"/>
                  </a:lnTo>
                  <a:cubicBezTo>
                    <a:pt x="2605" y="893"/>
                    <a:pt x="2447" y="1191"/>
                    <a:pt x="2273" y="1407"/>
                  </a:cubicBezTo>
                  <a:cubicBezTo>
                    <a:pt x="1967" y="1787"/>
                    <a:pt x="1513" y="2081"/>
                    <a:pt x="1002" y="2228"/>
                  </a:cubicBezTo>
                  <a:cubicBezTo>
                    <a:pt x="797" y="2287"/>
                    <a:pt x="565" y="2331"/>
                    <a:pt x="341" y="2353"/>
                  </a:cubicBezTo>
                  <a:cubicBezTo>
                    <a:pt x="100" y="2377"/>
                    <a:pt x="113" y="2377"/>
                    <a:pt x="79" y="235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80140" tIns="40070" rIns="80140" bIns="40070"/>
            <a:lstStyle/>
            <a:p>
              <a:pPr marL="177800" indent="-177800" defTabSz="711200" fontAlgn="auto">
                <a:spcBef>
                  <a:spcPts val="12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ru-RU" sz="900" kern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29" name="Диаграмма 28"/>
          <p:cNvGraphicFramePr/>
          <p:nvPr/>
        </p:nvGraphicFramePr>
        <p:xfrm>
          <a:off x="619125" y="1183407"/>
          <a:ext cx="7181850" cy="151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TextBox 121"/>
          <p:cNvSpPr txBox="1">
            <a:spLocks noChangeArrowheads="1"/>
          </p:cNvSpPr>
          <p:nvPr/>
        </p:nvSpPr>
        <p:spPr bwMode="auto">
          <a:xfrm>
            <a:off x="219075" y="2801491"/>
            <a:ext cx="79628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  <a:latin typeface="Verdana" pitchFamily="34" charset="0"/>
              </a:rPr>
              <a:t>2. Отказы технических средств, приведшие к сбою в графике движения</a:t>
            </a: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590550" y="3414514"/>
          <a:ext cx="7191375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3" name="Прямая со стрелкой 32"/>
          <p:cNvCxnSpPr/>
          <p:nvPr/>
        </p:nvCxnSpPr>
        <p:spPr>
          <a:xfrm>
            <a:off x="1933575" y="1485900"/>
            <a:ext cx="4429125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21"/>
          <p:cNvSpPr txBox="1">
            <a:spLocks noChangeArrowheads="1"/>
          </p:cNvSpPr>
          <p:nvPr/>
        </p:nvSpPr>
        <p:spPr bwMode="auto">
          <a:xfrm>
            <a:off x="3769246" y="1484263"/>
            <a:ext cx="15969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Снижение в 15 раз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1905000" y="3362325"/>
            <a:ext cx="4495800" cy="5143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21"/>
          <p:cNvSpPr txBox="1">
            <a:spLocks noChangeArrowheads="1"/>
          </p:cNvSpPr>
          <p:nvPr/>
        </p:nvSpPr>
        <p:spPr bwMode="auto">
          <a:xfrm>
            <a:off x="3797821" y="3318247"/>
            <a:ext cx="15584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 dirty="0">
                <a:latin typeface="Verdana" pitchFamily="34" charset="0"/>
              </a:rPr>
              <a:t>Снижение на 71%</a:t>
            </a:r>
          </a:p>
        </p:txBody>
      </p:sp>
    </p:spTree>
    <p:extLst>
      <p:ext uri="{BB962C8B-B14F-4D97-AF65-F5344CB8AC3E}">
        <p14:creationId xmlns:p14="http://schemas.microsoft.com/office/powerpoint/2010/main" val="217704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40219-3E45-4C6D-BE89-43E47A84A71F}"/>
              </a:ext>
            </a:extLst>
          </p:cNvPr>
          <p:cNvSpPr txBox="1"/>
          <p:nvPr/>
        </p:nvSpPr>
        <p:spPr>
          <a:xfrm>
            <a:off x="0" y="0"/>
            <a:ext cx="57824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ts val="1800"/>
              </a:lnSpc>
            </a:pPr>
            <a:r>
              <a:rPr lang="ru-RU" dirty="0">
                <a:ea typeface="Arial" pitchFamily="34" charset="0"/>
              </a:rPr>
              <a:t>Система дистанционной передачи данных с борта электропоезда как элемент </a:t>
            </a:r>
            <a:r>
              <a:rPr lang="ru-RU" dirty="0" err="1">
                <a:ea typeface="Arial" pitchFamily="34" charset="0"/>
              </a:rPr>
              <a:t>предиктивных</a:t>
            </a:r>
            <a:r>
              <a:rPr lang="ru-RU" dirty="0">
                <a:ea typeface="Arial" pitchFamily="34" charset="0"/>
              </a:rPr>
              <a:t> методов диагностики</a:t>
            </a:r>
            <a:endParaRPr lang="ru-RU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240664" y="1259836"/>
            <a:ext cx="1438276" cy="1025529"/>
            <a:chOff x="291464" y="891557"/>
            <a:chExt cx="1438276" cy="102552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291464" y="891557"/>
              <a:ext cx="1438276" cy="1025529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538" y="982245"/>
              <a:ext cx="825213" cy="3641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1" name="TextBox 50"/>
            <p:cNvSpPr txBox="1"/>
            <p:nvPr/>
          </p:nvSpPr>
          <p:spPr>
            <a:xfrm>
              <a:off x="300083" y="1387929"/>
              <a:ext cx="14106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/>
                <a:t>«Ласточка»  №01-44 оборудованы системой управления Сименс</a:t>
              </a: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247382" y="2907965"/>
            <a:ext cx="1446826" cy="1079775"/>
            <a:chOff x="7011402" y="815640"/>
            <a:chExt cx="1446826" cy="1079775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7011402" y="815640"/>
              <a:ext cx="1446826" cy="1056975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800"/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3222" y="909854"/>
              <a:ext cx="825213" cy="3641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3" name="TextBox 52"/>
            <p:cNvSpPr txBox="1"/>
            <p:nvPr/>
          </p:nvSpPr>
          <p:spPr>
            <a:xfrm>
              <a:off x="7037554" y="1310640"/>
              <a:ext cx="13767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dirty="0"/>
                <a:t>Поезда №45 + </a:t>
              </a:r>
            </a:p>
            <a:p>
              <a:pPr algn="ctr"/>
              <a:r>
                <a:rPr lang="ru-RU" sz="800" dirty="0"/>
                <a:t>Система управления </a:t>
              </a:r>
            </a:p>
            <a:p>
              <a:pPr algn="ctr"/>
              <a:r>
                <a:rPr lang="ru-RU" sz="800" dirty="0"/>
                <a:t>«Уральские локомотивы»</a:t>
              </a:r>
            </a:p>
          </p:txBody>
        </p:sp>
      </p:grpSp>
      <p:pic>
        <p:nvPicPr>
          <p:cNvPr id="55" name="Рисунок 54" descr="Сервер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24653" y="1233329"/>
            <a:ext cx="628147" cy="970735"/>
          </a:xfrm>
          <a:prstGeom prst="rect">
            <a:avLst/>
          </a:prstGeom>
        </p:spPr>
      </p:pic>
      <p:pic>
        <p:nvPicPr>
          <p:cNvPr id="56" name="Рисунок 55" descr="Сервер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22113" y="2983637"/>
            <a:ext cx="628147" cy="970735"/>
          </a:xfrm>
          <a:prstGeom prst="rect">
            <a:avLst/>
          </a:prstGeom>
        </p:spPr>
      </p:pic>
      <p:pic>
        <p:nvPicPr>
          <p:cNvPr id="57" name="Рисунок 56" descr="Сервер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890" y="1364615"/>
            <a:ext cx="803910" cy="803910"/>
          </a:xfrm>
          <a:prstGeom prst="rect">
            <a:avLst/>
          </a:prstGeom>
        </p:spPr>
      </p:pic>
      <p:pic>
        <p:nvPicPr>
          <p:cNvPr id="58" name="Рисунок 57" descr="Сервер2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050" y="3147695"/>
            <a:ext cx="803910" cy="803910"/>
          </a:xfrm>
          <a:prstGeom prst="rect">
            <a:avLst/>
          </a:prstGeom>
        </p:spPr>
      </p:pic>
      <p:sp>
        <p:nvSpPr>
          <p:cNvPr id="65" name="Стрелка вниз 64"/>
          <p:cNvSpPr/>
          <p:nvPr/>
        </p:nvSpPr>
        <p:spPr>
          <a:xfrm rot="16200000">
            <a:off x="1945324" y="3193731"/>
            <a:ext cx="433069" cy="4768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67" name="Стрелка вниз 66"/>
          <p:cNvSpPr/>
          <p:nvPr/>
        </p:nvSpPr>
        <p:spPr>
          <a:xfrm rot="16200000">
            <a:off x="1938974" y="1532571"/>
            <a:ext cx="433069" cy="4768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68" name="Стрелка вниз 67"/>
          <p:cNvSpPr/>
          <p:nvPr/>
        </p:nvSpPr>
        <p:spPr>
          <a:xfrm rot="16200000">
            <a:off x="3780474" y="3193731"/>
            <a:ext cx="433069" cy="4768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69" name="Стрелка вниз 68"/>
          <p:cNvSpPr/>
          <p:nvPr/>
        </p:nvSpPr>
        <p:spPr>
          <a:xfrm rot="16200000">
            <a:off x="3774124" y="1532571"/>
            <a:ext cx="433069" cy="4768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grpSp>
        <p:nvGrpSpPr>
          <p:cNvPr id="71" name="Группа 70"/>
          <p:cNvGrpSpPr/>
          <p:nvPr/>
        </p:nvGrpSpPr>
        <p:grpSpPr>
          <a:xfrm>
            <a:off x="6197600" y="1228725"/>
            <a:ext cx="2139950" cy="2876550"/>
            <a:chOff x="6019800" y="1123950"/>
            <a:chExt cx="2139950" cy="3079750"/>
          </a:xfrm>
        </p:grpSpPr>
        <p:pic>
          <p:nvPicPr>
            <p:cNvPr id="60" name="Рисунок 59" descr="Сервер3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2645" y="1900900"/>
              <a:ext cx="1166106" cy="1341700"/>
            </a:xfrm>
            <a:prstGeom prst="rect">
              <a:avLst/>
            </a:prstGeom>
          </p:spPr>
        </p:pic>
        <p:sp>
          <p:nvSpPr>
            <p:cNvPr id="70" name="Прямоугольник 69"/>
            <p:cNvSpPr/>
            <p:nvPr/>
          </p:nvSpPr>
          <p:spPr>
            <a:xfrm>
              <a:off x="6019800" y="1123950"/>
              <a:ext cx="2139950" cy="3079750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2" name="Стрелка вниз 71"/>
          <p:cNvSpPr/>
          <p:nvPr/>
        </p:nvSpPr>
        <p:spPr>
          <a:xfrm rot="16200000">
            <a:off x="5545774" y="3193731"/>
            <a:ext cx="433069" cy="4768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73" name="Стрелка вниз 72"/>
          <p:cNvSpPr/>
          <p:nvPr/>
        </p:nvSpPr>
        <p:spPr>
          <a:xfrm rot="16200000">
            <a:off x="5552124" y="1532571"/>
            <a:ext cx="433069" cy="47688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74" name="TextBox 73"/>
          <p:cNvSpPr txBox="1"/>
          <p:nvPr/>
        </p:nvSpPr>
        <p:spPr>
          <a:xfrm>
            <a:off x="44450" y="901065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Siemens </a:t>
            </a:r>
            <a:r>
              <a:rPr lang="ru-RU" dirty="0">
                <a:solidFill>
                  <a:schemeClr val="tx2"/>
                </a:solidFill>
              </a:rPr>
              <a:t>(Германия)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5900" y="3984625"/>
            <a:ext cx="1624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Уральские</a:t>
            </a:r>
          </a:p>
          <a:p>
            <a:r>
              <a:rPr lang="ru-RU" dirty="0">
                <a:solidFill>
                  <a:schemeClr val="tx2"/>
                </a:solidFill>
              </a:rPr>
              <a:t>локомотивы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228398" y="1207889"/>
            <a:ext cx="1805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ИС</a:t>
            </a:r>
            <a:r>
              <a:rPr lang="ru-RU" dirty="0"/>
              <a:t> «</a:t>
            </a:r>
            <a:r>
              <a:rPr lang="en-US" dirty="0" err="1"/>
              <a:t>Cormap</a:t>
            </a:r>
            <a:r>
              <a:rPr lang="ru-RU" dirty="0"/>
              <a:t>»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533948" y="2125583"/>
            <a:ext cx="1037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Сервер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(Siemens)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2579818" y="3964543"/>
            <a:ext cx="907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</a:rPr>
              <a:t>Сервер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ru-RU" sz="1200" dirty="0" err="1">
                <a:solidFill>
                  <a:schemeClr val="tx2"/>
                </a:solidFill>
              </a:rPr>
              <a:t>Ур.лок</a:t>
            </a:r>
            <a:r>
              <a:rPr lang="en-US" sz="1200" dirty="0">
                <a:solidFill>
                  <a:schemeClr val="tx2"/>
                </a:solidFill>
              </a:rPr>
              <a:t>)</a:t>
            </a:r>
            <a:r>
              <a:rPr lang="ru-RU" sz="1200" dirty="0">
                <a:solidFill>
                  <a:schemeClr val="tx2"/>
                </a:solidFill>
              </a:rPr>
              <a:t> 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82550" y="2687955"/>
            <a:ext cx="59055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4349750" y="2170033"/>
            <a:ext cx="1016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900" dirty="0"/>
              <a:t>WEB</a:t>
            </a:r>
            <a:r>
              <a:rPr lang="ru-RU" sz="900" dirty="0"/>
              <a:t> система анализа параметров  поезда</a:t>
            </a:r>
            <a:endParaRPr lang="ru-RU" sz="900" dirty="0">
              <a:solidFill>
                <a:schemeClr val="tx2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356100" y="3964543"/>
            <a:ext cx="1016000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sz="900" dirty="0"/>
              <a:t>WEB</a:t>
            </a:r>
            <a:r>
              <a:rPr lang="ru-RU" sz="900" dirty="0"/>
              <a:t> система анализа параметров  поезда</a:t>
            </a:r>
            <a:endParaRPr lang="ru-RU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4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94BA157-86EF-4313-854D-45E85232604F}"/>
              </a:ext>
            </a:extLst>
          </p:cNvPr>
          <p:cNvSpPr txBox="1"/>
          <p:nvPr/>
        </p:nvSpPr>
        <p:spPr>
          <a:xfrm>
            <a:off x="0" y="0"/>
            <a:ext cx="616267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Цифровые решения как инструмент повышения эффективности в сервисном обслуживании подвижного состава</a:t>
            </a:r>
            <a:endParaRPr kumimoji="0" lang="ru-RU" dirty="0">
              <a:ea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891317"/>
            <a:ext cx="1422400" cy="381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897667"/>
            <a:ext cx="1644650" cy="381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509" y="883920"/>
            <a:ext cx="5405871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44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4BA157-86EF-4313-854D-45E85232604F}"/>
              </a:ext>
            </a:extLst>
          </p:cNvPr>
          <p:cNvSpPr txBox="1"/>
          <p:nvPr/>
        </p:nvSpPr>
        <p:spPr>
          <a:xfrm>
            <a:off x="0" y="0"/>
            <a:ext cx="578249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ts val="1800"/>
              </a:lnSpc>
            </a:pPr>
            <a:r>
              <a:rPr kumimoji="0" lang="ru-RU" dirty="0">
                <a:ea typeface="Arial" pitchFamily="34" charset="0"/>
              </a:rPr>
              <a:t>Применение цифровых технологий для </a:t>
            </a:r>
            <a:r>
              <a:rPr lang="ru-RU" dirty="0"/>
              <a:t>замера параметров колесных пар на ходу поезда</a:t>
            </a:r>
            <a:endParaRPr kumimoji="0" lang="ru-RU" dirty="0">
              <a:ea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9163" y="824620"/>
            <a:ext cx="2546711" cy="190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725" y="836612"/>
            <a:ext cx="3298826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0050" y="2843510"/>
            <a:ext cx="6877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Система контроля поверхности катания колеса для выявления дефектов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2450" y="3459024"/>
            <a:ext cx="6959600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dirty="0"/>
              <a:t>• Измеряет профиль поверхности катания вокруг всего колеса (</a:t>
            </a:r>
            <a:r>
              <a:rPr lang="ru-RU" sz="1100" dirty="0" err="1"/>
              <a:t>360º</a:t>
            </a:r>
            <a:r>
              <a:rPr lang="ru-RU" sz="1100" dirty="0"/>
              <a:t>)</a:t>
            </a:r>
          </a:p>
          <a:p>
            <a:pPr>
              <a:lnSpc>
                <a:spcPts val="1500"/>
              </a:lnSpc>
            </a:pPr>
            <a:r>
              <a:rPr lang="ru-RU" sz="1100" dirty="0"/>
              <a:t>• Анализ профилей вокруг колеса для распознавания повреждений, таких как:</a:t>
            </a:r>
          </a:p>
          <a:p>
            <a:pPr indent="182563">
              <a:lnSpc>
                <a:spcPts val="1500"/>
              </a:lnSpc>
            </a:pPr>
            <a:r>
              <a:rPr lang="ru-RU" sz="1100" dirty="0"/>
              <a:t>- ползун – определяется приблизительная длинна поверхности (по таблице</a:t>
            </a:r>
          </a:p>
          <a:p>
            <a:pPr>
              <a:lnSpc>
                <a:spcPts val="1500"/>
              </a:lnSpc>
            </a:pPr>
            <a:r>
              <a:rPr lang="ru-RU" sz="1100" dirty="0"/>
              <a:t>      сравнения длины дефекта)</a:t>
            </a:r>
          </a:p>
          <a:p>
            <a:pPr indent="182563">
              <a:lnSpc>
                <a:spcPts val="1500"/>
              </a:lnSpc>
            </a:pPr>
            <a:r>
              <a:rPr lang="ru-RU" sz="1100" dirty="0"/>
              <a:t>- сила удара (влияния) дефекта на рельс</a:t>
            </a:r>
          </a:p>
          <a:p>
            <a:pPr indent="182563">
              <a:lnSpc>
                <a:spcPts val="1500"/>
              </a:lnSpc>
            </a:pPr>
            <a:r>
              <a:rPr lang="ru-RU" sz="1100" dirty="0"/>
              <a:t>- </a:t>
            </a:r>
            <a:r>
              <a:rPr lang="ru-RU" sz="1100" dirty="0" err="1"/>
              <a:t>выкрашивания</a:t>
            </a:r>
            <a:r>
              <a:rPr lang="ru-RU" sz="1100" dirty="0"/>
              <a:t> и выщерблины</a:t>
            </a:r>
          </a:p>
          <a:p>
            <a:pPr indent="182563">
              <a:lnSpc>
                <a:spcPts val="1500"/>
              </a:lnSpc>
            </a:pPr>
            <a:r>
              <a:rPr lang="ru-RU" sz="1100" dirty="0"/>
              <a:t>- предельные параметры крутизны и толщины гребня </a:t>
            </a:r>
          </a:p>
        </p:txBody>
      </p:sp>
      <p:sp>
        <p:nvSpPr>
          <p:cNvPr id="1029" name="AutoShape 5" descr="https://af12.mail.ru/cgi-bin/readmsg?id=16057011220977291470;0;1;1&amp;mode=attachment&amp;email=zhuravlevpn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 descr="https://af12.mail.ru/cgi-bin/readmsg?id=16057011220977291470;0;1;1&amp;mode=attachment&amp;email=zhuravlevpn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af12.mail.ru/cgi-bin/readmsg?id=16057011220977291470;0;1;1&amp;mode=attachment&amp;email=zhuravlevpn@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диагности кп на ходу поезда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76" y="847727"/>
            <a:ext cx="2305050" cy="190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49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2217</TotalTime>
  <Words>804</Words>
  <Application>Microsoft Office PowerPoint</Application>
  <PresentationFormat>Экран (16:9)</PresentationFormat>
  <Paragraphs>145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Consolas</vt:lpstr>
      <vt:lpstr>FSRAILWAY Bold</vt:lpstr>
      <vt:lpstr>Georgia</vt:lpstr>
      <vt:lpstr>Verdana</vt:lpstr>
      <vt:lpstr>Verdana Pro SemiBold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233</cp:revision>
  <dcterms:created xsi:type="dcterms:W3CDTF">2020-09-25T09:41:49Z</dcterms:created>
  <dcterms:modified xsi:type="dcterms:W3CDTF">2020-11-25T10:02:06Z</dcterms:modified>
</cp:coreProperties>
</file>