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60" r:id="rId2"/>
    <p:sldId id="336" r:id="rId3"/>
    <p:sldId id="365" r:id="rId4"/>
    <p:sldId id="337" r:id="rId5"/>
    <p:sldId id="281" r:id="rId6"/>
    <p:sldId id="362" r:id="rId7"/>
    <p:sldId id="359" r:id="rId8"/>
    <p:sldId id="353" r:id="rId9"/>
    <p:sldId id="333" r:id="rId10"/>
    <p:sldId id="363" r:id="rId11"/>
    <p:sldId id="366" r:id="rId12"/>
    <p:sldId id="361" r:id="rId13"/>
    <p:sldId id="318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D87"/>
    <a:srgbClr val="97DDAD"/>
    <a:srgbClr val="FF9999"/>
    <a:srgbClr val="E1E399"/>
    <a:srgbClr val="C2E6A2"/>
    <a:srgbClr val="F0EC94"/>
    <a:srgbClr val="E8C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3002" autoAdjust="0"/>
  </p:normalViewPr>
  <p:slideViewPr>
    <p:cSldViewPr>
      <p:cViewPr>
        <p:scale>
          <a:sx n="100" d="100"/>
          <a:sy n="100" d="100"/>
        </p:scale>
        <p:origin x="-199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1 экс </c:v>
                </c:pt>
                <c:pt idx="1">
                  <c:v>2 экс </c:v>
                </c:pt>
                <c:pt idx="2">
                  <c:v>3 экс </c:v>
                </c:pt>
                <c:pt idx="3">
                  <c:v>4 экс </c:v>
                </c:pt>
                <c:pt idx="4">
                  <c:v>5 экс </c:v>
                </c:pt>
                <c:pt idx="5">
                  <c:v>6 экс </c:v>
                </c:pt>
                <c:pt idx="6">
                  <c:v>7 экс </c:v>
                </c:pt>
                <c:pt idx="7">
                  <c:v>8 экс </c:v>
                </c:pt>
                <c:pt idx="8">
                  <c:v>9 экс </c:v>
                </c:pt>
                <c:pt idx="9">
                  <c:v>10 экс </c:v>
                </c:pt>
                <c:pt idx="10">
                  <c:v>11 экс </c:v>
                </c:pt>
                <c:pt idx="11">
                  <c:v>12 экс </c:v>
                </c:pt>
                <c:pt idx="12">
                  <c:v>13 экс </c:v>
                </c:pt>
                <c:pt idx="13">
                  <c:v>14 экс </c:v>
                </c:pt>
                <c:pt idx="14">
                  <c:v>15 экс 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0.83499999999999996</c:v>
                </c:pt>
                <c:pt idx="1">
                  <c:v>0.8</c:v>
                </c:pt>
                <c:pt idx="2">
                  <c:v>0.82399999999999995</c:v>
                </c:pt>
                <c:pt idx="3">
                  <c:v>0.78900000000000003</c:v>
                </c:pt>
                <c:pt idx="4">
                  <c:v>0.82</c:v>
                </c:pt>
                <c:pt idx="5">
                  <c:v>0.76200000000000001</c:v>
                </c:pt>
                <c:pt idx="6">
                  <c:v>0.82299999999999995</c:v>
                </c:pt>
                <c:pt idx="7">
                  <c:v>0.78700000000000003</c:v>
                </c:pt>
                <c:pt idx="8">
                  <c:v>0.82099999999999995</c:v>
                </c:pt>
                <c:pt idx="9">
                  <c:v>0.75900000000000001</c:v>
                </c:pt>
                <c:pt idx="10">
                  <c:v>0.748</c:v>
                </c:pt>
                <c:pt idx="11">
                  <c:v>0.83099999999999996</c:v>
                </c:pt>
                <c:pt idx="12">
                  <c:v>0.79</c:v>
                </c:pt>
                <c:pt idx="13">
                  <c:v>0.78800000000000003</c:v>
                </c:pt>
                <c:pt idx="14">
                  <c:v>0.752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28896"/>
        <c:axId val="126551936"/>
      </c:barChart>
      <c:catAx>
        <c:axId val="12652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6551936"/>
        <c:crosses val="autoZero"/>
        <c:auto val="1"/>
        <c:lblAlgn val="ctr"/>
        <c:lblOffset val="100"/>
        <c:noMultiLvlLbl val="0"/>
      </c:catAx>
      <c:valAx>
        <c:axId val="12655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652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Восприятия</c:v>
                </c:pt>
                <c:pt idx="1">
                  <c:v>Поведения</c:v>
                </c:pt>
                <c:pt idx="2">
                  <c:v>Среда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36362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Восприятия</c:v>
                </c:pt>
                <c:pt idx="1">
                  <c:v>Поведения</c:v>
                </c:pt>
                <c:pt idx="2">
                  <c:v>Среда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42598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87DD87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Восприятия</c:v>
                </c:pt>
                <c:pt idx="1">
                  <c:v>Поведения</c:v>
                </c:pt>
                <c:pt idx="2">
                  <c:v>Среда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19258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37088"/>
        <c:axId val="215758720"/>
      </c:barChart>
      <c:catAx>
        <c:axId val="210137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5758720"/>
        <c:crosses val="autoZero"/>
        <c:auto val="1"/>
        <c:lblAlgn val="ctr"/>
        <c:lblOffset val="100"/>
        <c:noMultiLvlLbl val="0"/>
      </c:catAx>
      <c:valAx>
        <c:axId val="2157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13708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5216148624532E-2"/>
          <c:y val="1.1389888303119445E-3"/>
          <c:w val="0.93349365770028869"/>
          <c:h val="0.99886101116968773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Лист1!$B$1</c:f>
              <c:strCache>
                <c:ptCount val="1"/>
                <c:pt idx="0">
                  <c:v>Я был привлечен к обсуждению планов и процедур для достижения целевых показателей моего предприятия/подразделения в области безопасности движения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C35855"/>
              </a:solidFill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2,64</a:t>
                    </a:r>
                    <a:endParaRPr lang="ru-RU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>
                  <c:v>2.6699999999999995</c:v>
                </c:pt>
                <c:pt idx="1">
                  <c:v>3.0399999999999987</c:v>
                </c:pt>
                <c:pt idx="2">
                  <c:v>2.7799999999999994</c:v>
                </c:pt>
                <c:pt idx="3">
                  <c:v>2.6999999999999997</c:v>
                </c:pt>
                <c:pt idx="4">
                  <c:v>2.6399999999999988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56067712"/>
        <c:axId val="266669440"/>
      </c:barChart>
      <c:catAx>
        <c:axId val="156067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66669440"/>
        <c:crosses val="autoZero"/>
        <c:auto val="1"/>
        <c:lblAlgn val="ctr"/>
        <c:lblOffset val="100"/>
        <c:noMultiLvlLbl val="0"/>
      </c:catAx>
      <c:valAx>
        <c:axId val="266669440"/>
        <c:scaling>
          <c:orientation val="minMax"/>
          <c:max val="5"/>
          <c:min val="0"/>
        </c:scaling>
        <c:delete val="1"/>
        <c:axPos val="t"/>
        <c:numFmt formatCode="0.00" sourceLinked="1"/>
        <c:majorTickMark val="out"/>
        <c:minorTickMark val="none"/>
        <c:tickLblPos val="none"/>
        <c:crossAx val="15606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9A4A7-F22A-445B-AD2D-B894208EFE2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B21C0-857D-4B33-AF03-2F268248BD1D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Существующие решения</a:t>
          </a:r>
        </a:p>
      </dgm:t>
    </dgm:pt>
    <dgm:pt modelId="{4EDE90A9-20D0-4943-B4DD-861412E8CF06}" type="parTrans" cxnId="{99B5A6C3-A1FA-4FA2-A2C0-696FE877BC6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ACA10-A470-4A9C-A6D6-A5C78C3BE4AC}" type="sibTrans" cxnId="{99B5A6C3-A1FA-4FA2-A2C0-696FE877BC6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4E764-8338-4156-B072-D6B7A15C0006}">
      <dgm:prSet phldrT="[Текст]" custT="1"/>
      <dgm:spPr/>
      <dgm:t>
        <a:bodyPr lIns="0" tIns="0" rIns="0" bIns="0"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закономерностей, связей между видами нарушений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06F7D-2272-421C-9B14-9F62EA683D84}" type="parTrans" cxnId="{9BF6EB8A-D524-4C10-97DC-593C1EDA1D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16594-B5F7-4353-951E-24B3E4047B3C}" type="sibTrans" cxnId="{9BF6EB8A-D524-4C10-97DC-593C1EDA1D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65DAF-C194-4F10-AB22-8F4E62BE0935}">
      <dgm:prSet phldrT="[Текст]" custT="1"/>
      <dgm:spPr/>
      <dgm:t>
        <a:bodyPr lIns="0" tIns="0" rIns="0" bIns="0"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статистического анализа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7C7D3-913B-4F08-94FD-AD390085DA60}" type="parTrans" cxnId="{FA2ADE0F-8091-49C2-92AE-FBD06EFEC8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75EAE-6022-4094-A55A-891B296B8F16}" type="sibTrans" cxnId="{FA2ADE0F-8091-49C2-92AE-FBD06EFEC8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F8BB9-3A6D-45C0-98E6-0B302B6D4688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математического аппарата</a:t>
          </a:r>
        </a:p>
      </dgm:t>
    </dgm:pt>
    <dgm:pt modelId="{265CC820-C0EB-414A-9EE6-DE8A623A6ECC}" type="parTrans" cxnId="{44CF6756-E1F4-4BD6-BC89-E723B0B310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2F9CC-55A3-4371-AD85-0A6071172B51}" type="sibTrans" cxnId="{44CF6756-E1F4-4BD6-BC89-E723B0B310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6423E-6D43-43B8-8F0D-133003069412}">
      <dgm:prSet phldrT="[Текст]" custT="1"/>
      <dgm:spPr/>
      <dgm:t>
        <a:bodyPr/>
        <a:lstStyle/>
        <a:p>
          <a:pPr algn="just"/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одним 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отдельно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взятый видом нарушения позволяет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решать локальные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по минимизации данного вида нарушения 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A6BC2-3EB3-420F-80E1-38A02F69ECEE}" type="parTrans" cxnId="{E41ABE30-11AB-43A6-9042-1C3A5E8B7F1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7F7B9-E21F-4A14-A565-1C5EEFAC5A80}" type="sibTrans" cxnId="{E41ABE30-11AB-43A6-9042-1C3A5E8B7F1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FBF9D-B6CF-4326-8F82-FD4DAEC18B2D}">
      <dgm:prSet phldrT="[Текст]" custT="1"/>
      <dgm:spPr/>
      <dgm:t>
        <a:bodyPr/>
        <a:lstStyle/>
        <a:p>
          <a:pPr algn="just"/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Не позволяет построить адекватную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 нарушений 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19F50-8887-4B82-8063-130CF1164F1B}" type="parTrans" cxnId="{C6C080E3-5E0D-4A84-A5FA-B5990A784D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311AF-9B4E-466C-B86A-4F838CD967B5}" type="sibTrans" cxnId="{C6C080E3-5E0D-4A84-A5FA-B5990A784D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D4F0C7-2F44-45C0-AADF-BC3A92B287AE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Описание и формализация взаимодействия</a:t>
          </a:r>
        </a:p>
      </dgm:t>
    </dgm:pt>
    <dgm:pt modelId="{D2061D9A-DCB9-4635-B8D1-D2E41072928D}" type="parTrans" cxnId="{E3BCDB4C-1199-4287-8255-42C6DF7A83E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9D850-C16C-4C0B-B6B6-E22EF005EEE6}" type="sibTrans" cxnId="{E3BCDB4C-1199-4287-8255-42C6DF7A83E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39916-3F87-494E-9F1B-B537C44757D8}">
      <dgm:prSet phldrT="[Текст]" custT="1"/>
      <dgm:spPr/>
      <dgm:t>
        <a:bodyPr lIns="0" tIns="0" rIns="0" bIns="0"/>
        <a:lstStyle/>
        <a:p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Описать и формализовать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 видов нарушений через признаки культуры безопасности 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002A6-5AF9-477A-843B-9DA00F9D2237}" type="parTrans" cxnId="{5D9283E1-8978-4CC3-B124-D722363DAF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1D138-AD69-47E5-A263-87EADB905CFE}" type="sibTrans" cxnId="{5D9283E1-8978-4CC3-B124-D722363DAF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92393-1490-4842-9104-B20C03661B59}">
      <dgm:prSet phldrT="[Текст]" custT="1"/>
      <dgm:spPr/>
      <dgm:t>
        <a:bodyPr lIns="0" tIns="0" rIns="0" bIns="0"/>
        <a:lstStyle/>
        <a:p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новый комплексный подход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проведении профилактической работы в безопасности движения поездов 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01C5D-7C08-48C5-9FE0-1E4AC8C721B6}" type="parTrans" cxnId="{98139ECD-57A2-4822-ABF6-C83F322574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49F86-52B0-455D-B562-FB246946C3A0}" type="sibTrans" cxnId="{98139ECD-57A2-4822-ABF6-C83F322574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ACAFD-C8E5-4FF1-BCF4-3F188387C707}">
      <dgm:prSet phldrT="[Текст]" custT="1"/>
      <dgm:spPr/>
      <dgm:t>
        <a:bodyPr lIns="0" tIns="0" rIns="0" bIns="0"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 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локально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каждым видом нарушения 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600F1-8621-49E5-99B4-B10FCFF0D453}" type="parTrans" cxnId="{A6D66E6A-02F8-49F5-A94C-7234A04DC6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5B5A8-FCFB-47C4-A7A5-63FEEC648A17}" type="sibTrans" cxnId="{A6D66E6A-02F8-49F5-A94C-7234A04DC6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685EC-A660-42AB-B1CA-BA71CE4AC725}">
      <dgm:prSet phldrT="[Текст]" custT="1"/>
      <dgm:spPr/>
      <dgm:t>
        <a:bodyPr lIns="0" tIns="0" rIns="0" bIns="0"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Не отличаются комплексностью</a:t>
          </a:r>
        </a:p>
      </dgm:t>
    </dgm:pt>
    <dgm:pt modelId="{2FF7009B-A3F0-4571-83CE-444DD1B8D337}" type="parTrans" cxnId="{14108AEC-2A62-4F19-97EC-F4B66E8EBA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7030B-C128-4344-8613-9415D9DD6FF2}" type="sibTrans" cxnId="{14108AEC-2A62-4F19-97EC-F4B66E8EBA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177F4-4EE0-4B39-8C9E-687931AB3C82}">
      <dgm:prSet phldrT="[Текст]" custT="1"/>
      <dgm:spPr/>
      <dgm:t>
        <a:bodyPr lIns="0" tIns="0" rIns="0" bIns="0"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Достигнут придел в снижении нарушений 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C064F-19E1-471C-A4F1-4A07134251EF}" type="parTrans" cxnId="{7E9A253E-4B88-4C82-B9B7-352A0B9B73F3}">
      <dgm:prSet/>
      <dgm:spPr/>
      <dgm:t>
        <a:bodyPr/>
        <a:lstStyle/>
        <a:p>
          <a:endParaRPr lang="ru-RU"/>
        </a:p>
      </dgm:t>
    </dgm:pt>
    <dgm:pt modelId="{B7105757-D92F-4FC8-B909-958ACB3A3146}" type="sibTrans" cxnId="{7E9A253E-4B88-4C82-B9B7-352A0B9B73F3}">
      <dgm:prSet/>
      <dgm:spPr/>
      <dgm:t>
        <a:bodyPr/>
        <a:lstStyle/>
        <a:p>
          <a:endParaRPr lang="ru-RU"/>
        </a:p>
      </dgm:t>
    </dgm:pt>
    <dgm:pt modelId="{8BD18AE2-6354-4740-A543-853E1FF7FF6D}" type="pres">
      <dgm:prSet presAssocID="{AE69A4A7-F22A-445B-AD2D-B894208EFE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540EE-1857-4214-BB48-DC2B6CDCF901}" type="pres">
      <dgm:prSet presAssocID="{AE69A4A7-F22A-445B-AD2D-B894208EFE2C}" presName="tSp" presStyleCnt="0"/>
      <dgm:spPr/>
    </dgm:pt>
    <dgm:pt modelId="{36E0F3A7-7F11-4A8C-8937-74D6FD5783A8}" type="pres">
      <dgm:prSet presAssocID="{AE69A4A7-F22A-445B-AD2D-B894208EFE2C}" presName="bSp" presStyleCnt="0"/>
      <dgm:spPr/>
    </dgm:pt>
    <dgm:pt modelId="{FB3EF2FA-D498-4F59-97B4-914AD301DA36}" type="pres">
      <dgm:prSet presAssocID="{AE69A4A7-F22A-445B-AD2D-B894208EFE2C}" presName="process" presStyleCnt="0"/>
      <dgm:spPr/>
    </dgm:pt>
    <dgm:pt modelId="{16FD668B-9990-432E-83F7-E0C847E94EE5}" type="pres">
      <dgm:prSet presAssocID="{2FFB21C0-857D-4B33-AF03-2F268248BD1D}" presName="composite1" presStyleCnt="0"/>
      <dgm:spPr/>
    </dgm:pt>
    <dgm:pt modelId="{55750362-0041-45B0-90D8-27AFB52EC3C1}" type="pres">
      <dgm:prSet presAssocID="{2FFB21C0-857D-4B33-AF03-2F268248BD1D}" presName="dummyNode1" presStyleLbl="node1" presStyleIdx="0" presStyleCnt="3"/>
      <dgm:spPr/>
    </dgm:pt>
    <dgm:pt modelId="{FD4B47D6-3E56-4848-81BE-43DB9E3B23C6}" type="pres">
      <dgm:prSet presAssocID="{2FFB21C0-857D-4B33-AF03-2F268248BD1D}" presName="childNode1" presStyleLbl="bgAcc1" presStyleIdx="0" presStyleCnt="3" custScaleX="135417" custScaleY="140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7F419-FB24-44FF-A64A-37C4BDD8AA93}" type="pres">
      <dgm:prSet presAssocID="{2FFB21C0-857D-4B33-AF03-2F268248BD1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5A840-7EA8-4D9E-BEF7-D3DEEBBC01FA}" type="pres">
      <dgm:prSet presAssocID="{2FFB21C0-857D-4B33-AF03-2F268248BD1D}" presName="parentNode1" presStyleLbl="node1" presStyleIdx="0" presStyleCnt="3" custLinFactNeighborX="-1846" custLinFactNeighborY="636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96EE9-ACA2-4175-A060-BE4F68DDF686}" type="pres">
      <dgm:prSet presAssocID="{2FFB21C0-857D-4B33-AF03-2F268248BD1D}" presName="connSite1" presStyleCnt="0"/>
      <dgm:spPr/>
    </dgm:pt>
    <dgm:pt modelId="{A38498EA-AD7E-4AEC-ABFD-EA809C44FFEA}" type="pres">
      <dgm:prSet presAssocID="{EF8ACA10-A470-4A9C-A6D6-A5C78C3BE4AC}" presName="Name9" presStyleLbl="sibTrans2D1" presStyleIdx="0" presStyleCnt="2"/>
      <dgm:spPr/>
      <dgm:t>
        <a:bodyPr/>
        <a:lstStyle/>
        <a:p>
          <a:endParaRPr lang="ru-RU"/>
        </a:p>
      </dgm:t>
    </dgm:pt>
    <dgm:pt modelId="{F58904FF-F079-4B93-9AE2-386417351F7D}" type="pres">
      <dgm:prSet presAssocID="{830F8BB9-3A6D-45C0-98E6-0B302B6D4688}" presName="composite2" presStyleCnt="0"/>
      <dgm:spPr/>
    </dgm:pt>
    <dgm:pt modelId="{60E2AD37-07B2-4AD3-A97E-DE581C098EDB}" type="pres">
      <dgm:prSet presAssocID="{830F8BB9-3A6D-45C0-98E6-0B302B6D4688}" presName="dummyNode2" presStyleLbl="node1" presStyleIdx="0" presStyleCnt="3"/>
      <dgm:spPr/>
    </dgm:pt>
    <dgm:pt modelId="{7D50BF17-31DE-476E-A052-1C0C5BC8217B}" type="pres">
      <dgm:prSet presAssocID="{830F8BB9-3A6D-45C0-98E6-0B302B6D4688}" presName="childNode2" presStyleLbl="bgAcc1" presStyleIdx="1" presStyleCnt="3" custScaleX="122032" custScaleY="139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65ECD-48A7-49B6-809A-0DC7A611F250}" type="pres">
      <dgm:prSet presAssocID="{830F8BB9-3A6D-45C0-98E6-0B302B6D468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5FBF8-502E-42F9-8739-54C9E22FF127}" type="pres">
      <dgm:prSet presAssocID="{830F8BB9-3A6D-45C0-98E6-0B302B6D4688}" presName="parentNode2" presStyleLbl="node1" presStyleIdx="1" presStyleCnt="3" custLinFactNeighborY="-29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2D245-59A5-4886-9287-8E57E5EA4529}" type="pres">
      <dgm:prSet presAssocID="{830F8BB9-3A6D-45C0-98E6-0B302B6D4688}" presName="connSite2" presStyleCnt="0"/>
      <dgm:spPr/>
    </dgm:pt>
    <dgm:pt modelId="{67917D78-96CD-4FE0-A6C0-9D29E8F94110}" type="pres">
      <dgm:prSet presAssocID="{2232F9CC-55A3-4371-AD85-0A6071172B51}" presName="Name18" presStyleLbl="sibTrans2D1" presStyleIdx="1" presStyleCnt="2"/>
      <dgm:spPr/>
      <dgm:t>
        <a:bodyPr/>
        <a:lstStyle/>
        <a:p>
          <a:endParaRPr lang="ru-RU"/>
        </a:p>
      </dgm:t>
    </dgm:pt>
    <dgm:pt modelId="{71DAEC77-7929-4FE0-941E-E9D594063B91}" type="pres">
      <dgm:prSet presAssocID="{93D4F0C7-2F44-45C0-AADF-BC3A92B287AE}" presName="composite1" presStyleCnt="0"/>
      <dgm:spPr/>
    </dgm:pt>
    <dgm:pt modelId="{3C5EFDD1-3A50-4B5B-80BD-BD4A8AFAE773}" type="pres">
      <dgm:prSet presAssocID="{93D4F0C7-2F44-45C0-AADF-BC3A92B287AE}" presName="dummyNode1" presStyleLbl="node1" presStyleIdx="1" presStyleCnt="3"/>
      <dgm:spPr/>
    </dgm:pt>
    <dgm:pt modelId="{FF3557F3-1462-49A0-A4CC-3D3853436C79}" type="pres">
      <dgm:prSet presAssocID="{93D4F0C7-2F44-45C0-AADF-BC3A92B287AE}" presName="childNode1" presStyleLbl="bgAcc1" presStyleIdx="2" presStyleCnt="3" custScaleX="123481" custScaleY="134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DDB9-EF47-41A5-A4C3-06CB8E5EA8BA}" type="pres">
      <dgm:prSet presAssocID="{93D4F0C7-2F44-45C0-AADF-BC3A92B287A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34690-0234-49B8-A215-5889C15A0BE6}" type="pres">
      <dgm:prSet presAssocID="{93D4F0C7-2F44-45C0-AADF-BC3A92B287AE}" presName="parentNode1" presStyleLbl="node1" presStyleIdx="2" presStyleCnt="3" custLinFactNeighborX="183" custLinFactNeighborY="494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62D4C-D149-4CCA-9035-80D119E51C1A}" type="pres">
      <dgm:prSet presAssocID="{93D4F0C7-2F44-45C0-AADF-BC3A92B287AE}" presName="connSite1" presStyleCnt="0"/>
      <dgm:spPr/>
    </dgm:pt>
  </dgm:ptLst>
  <dgm:cxnLst>
    <dgm:cxn modelId="{F501D391-5D30-41E3-807D-5DB051B3ED82}" type="presOf" srcId="{71D39916-3F87-494E-9F1B-B537C44757D8}" destId="{F4DCDDB9-EF47-41A5-A4C3-06CB8E5EA8BA}" srcOrd="1" destOrd="0" presId="urn:microsoft.com/office/officeart/2005/8/layout/hProcess4"/>
    <dgm:cxn modelId="{75D5AE4F-985F-4B45-86FF-E24E21FB8CEF}" type="presOf" srcId="{9344E764-8338-4156-B072-D6B7A15C0006}" destId="{FD4B47D6-3E56-4848-81BE-43DB9E3B23C6}" srcOrd="0" destOrd="0" presId="urn:microsoft.com/office/officeart/2005/8/layout/hProcess4"/>
    <dgm:cxn modelId="{E3BCDB4C-1199-4287-8255-42C6DF7A83E4}" srcId="{AE69A4A7-F22A-445B-AD2D-B894208EFE2C}" destId="{93D4F0C7-2F44-45C0-AADF-BC3A92B287AE}" srcOrd="2" destOrd="0" parTransId="{D2061D9A-DCB9-4635-B8D1-D2E41072928D}" sibTransId="{47F9D850-C16C-4C0B-B6B6-E22EF005EEE6}"/>
    <dgm:cxn modelId="{22191BCE-CCDD-42A3-BE07-C03F653153DA}" type="presOf" srcId="{0EA92393-1490-4842-9104-B20C03661B59}" destId="{FF3557F3-1462-49A0-A4CC-3D3853436C79}" srcOrd="0" destOrd="1" presId="urn:microsoft.com/office/officeart/2005/8/layout/hProcess4"/>
    <dgm:cxn modelId="{E41ABE30-11AB-43A6-9042-1C3A5E8B7F12}" srcId="{830F8BB9-3A6D-45C0-98E6-0B302B6D4688}" destId="{5E96423E-6D43-43B8-8F0D-133003069412}" srcOrd="0" destOrd="0" parTransId="{664A6BC2-3EB3-420F-80E1-38A02F69ECEE}" sibTransId="{9207F7B9-E21F-4A14-A565-1C5EEFAC5A80}"/>
    <dgm:cxn modelId="{CC47ED8A-E16A-41F3-A19C-C4C88CF0F2C6}" type="presOf" srcId="{427ACAFD-C8E5-4FF1-BCF4-3F188387C707}" destId="{FD4B47D6-3E56-4848-81BE-43DB9E3B23C6}" srcOrd="0" destOrd="3" presId="urn:microsoft.com/office/officeart/2005/8/layout/hProcess4"/>
    <dgm:cxn modelId="{6869123B-F85B-414B-91DF-BAF6FEDA6F52}" type="presOf" srcId="{2232F9CC-55A3-4371-AD85-0A6071172B51}" destId="{67917D78-96CD-4FE0-A6C0-9D29E8F94110}" srcOrd="0" destOrd="0" presId="urn:microsoft.com/office/officeart/2005/8/layout/hProcess4"/>
    <dgm:cxn modelId="{3F621EAC-B162-4F0F-BE44-0FCEF778A26E}" type="presOf" srcId="{93D4F0C7-2F44-45C0-AADF-BC3A92B287AE}" destId="{65334690-0234-49B8-A215-5889C15A0BE6}" srcOrd="0" destOrd="0" presId="urn:microsoft.com/office/officeart/2005/8/layout/hProcess4"/>
    <dgm:cxn modelId="{AAD64CA0-DB41-43A5-8B4A-C66B3D6385AA}" type="presOf" srcId="{B29177F4-4EE0-4B39-8C9E-687931AB3C82}" destId="{E607F419-FB24-44FF-A64A-37C4BDD8AA93}" srcOrd="1" destOrd="4" presId="urn:microsoft.com/office/officeart/2005/8/layout/hProcess4"/>
    <dgm:cxn modelId="{9BF6EB8A-D524-4C10-97DC-593C1EDA1D34}" srcId="{2FFB21C0-857D-4B33-AF03-2F268248BD1D}" destId="{9344E764-8338-4156-B072-D6B7A15C0006}" srcOrd="0" destOrd="0" parTransId="{D0F06F7D-2272-421C-9B14-9F62EA683D84}" sibTransId="{5E316594-B5F7-4353-951E-24B3E4047B3C}"/>
    <dgm:cxn modelId="{009439B3-849A-47FE-87A7-0A212E74E0C4}" type="presOf" srcId="{97165DAF-C194-4F10-AB22-8F4E62BE0935}" destId="{E607F419-FB24-44FF-A64A-37C4BDD8AA93}" srcOrd="1" destOrd="1" presId="urn:microsoft.com/office/officeart/2005/8/layout/hProcess4"/>
    <dgm:cxn modelId="{F93AE5C6-DB02-4FB6-8694-81A1706F4FB7}" type="presOf" srcId="{EF8ACA10-A470-4A9C-A6D6-A5C78C3BE4AC}" destId="{A38498EA-AD7E-4AEC-ABFD-EA809C44FFEA}" srcOrd="0" destOrd="0" presId="urn:microsoft.com/office/officeart/2005/8/layout/hProcess4"/>
    <dgm:cxn modelId="{4EDFB52C-DE9F-4238-9D6C-93B235F4688A}" type="presOf" srcId="{0EA92393-1490-4842-9104-B20C03661B59}" destId="{F4DCDDB9-EF47-41A5-A4C3-06CB8E5EA8BA}" srcOrd="1" destOrd="1" presId="urn:microsoft.com/office/officeart/2005/8/layout/hProcess4"/>
    <dgm:cxn modelId="{E6DE8381-9B9C-4446-84D6-83071D365818}" type="presOf" srcId="{2B5FBF9D-B6CF-4326-8F82-FD4DAEC18B2D}" destId="{7D50BF17-31DE-476E-A052-1C0C5BC8217B}" srcOrd="0" destOrd="1" presId="urn:microsoft.com/office/officeart/2005/8/layout/hProcess4"/>
    <dgm:cxn modelId="{BAB608D3-5759-4730-9E96-496D6D0AEB2B}" type="presOf" srcId="{9344E764-8338-4156-B072-D6B7A15C0006}" destId="{E607F419-FB24-44FF-A64A-37C4BDD8AA93}" srcOrd="1" destOrd="0" presId="urn:microsoft.com/office/officeart/2005/8/layout/hProcess4"/>
    <dgm:cxn modelId="{45719813-662E-46B4-8A8B-A688107FD009}" type="presOf" srcId="{97165DAF-C194-4F10-AB22-8F4E62BE0935}" destId="{FD4B47D6-3E56-4848-81BE-43DB9E3B23C6}" srcOrd="0" destOrd="1" presId="urn:microsoft.com/office/officeart/2005/8/layout/hProcess4"/>
    <dgm:cxn modelId="{84D88D97-E1DF-4BEB-A3C7-5AD3F2251E2B}" type="presOf" srcId="{427ACAFD-C8E5-4FF1-BCF4-3F188387C707}" destId="{E607F419-FB24-44FF-A64A-37C4BDD8AA93}" srcOrd="1" destOrd="3" presId="urn:microsoft.com/office/officeart/2005/8/layout/hProcess4"/>
    <dgm:cxn modelId="{90D216BD-8EC1-4F7D-8FA2-CAB5B9BE72E6}" type="presOf" srcId="{71D39916-3F87-494E-9F1B-B537C44757D8}" destId="{FF3557F3-1462-49A0-A4CC-3D3853436C79}" srcOrd="0" destOrd="0" presId="urn:microsoft.com/office/officeart/2005/8/layout/hProcess4"/>
    <dgm:cxn modelId="{98139ECD-57A2-4822-ABF6-C83F322574B3}" srcId="{93D4F0C7-2F44-45C0-AADF-BC3A92B287AE}" destId="{0EA92393-1490-4842-9104-B20C03661B59}" srcOrd="1" destOrd="0" parTransId="{24301C5D-7C08-48C5-9FE0-1E4AC8C721B6}" sibTransId="{AD649F86-52B0-455D-B562-FB246946C3A0}"/>
    <dgm:cxn modelId="{C6C080E3-5E0D-4A84-A5FA-B5990A784DCB}" srcId="{830F8BB9-3A6D-45C0-98E6-0B302B6D4688}" destId="{2B5FBF9D-B6CF-4326-8F82-FD4DAEC18B2D}" srcOrd="1" destOrd="0" parTransId="{FB419F50-8887-4B82-8063-130CF1164F1B}" sibTransId="{F9B311AF-9B4E-466C-B86A-4F838CD967B5}"/>
    <dgm:cxn modelId="{5B6A2ED2-6B07-421F-A6C4-36BE09B6725F}" type="presOf" srcId="{5E96423E-6D43-43B8-8F0D-133003069412}" destId="{70265ECD-48A7-49B6-809A-0DC7A611F250}" srcOrd="1" destOrd="0" presId="urn:microsoft.com/office/officeart/2005/8/layout/hProcess4"/>
    <dgm:cxn modelId="{5D9283E1-8978-4CC3-B124-D722363DAF53}" srcId="{93D4F0C7-2F44-45C0-AADF-BC3A92B287AE}" destId="{71D39916-3F87-494E-9F1B-B537C44757D8}" srcOrd="0" destOrd="0" parTransId="{F81002A6-5AF9-477A-843B-9DA00F9D2237}" sibTransId="{01C1D138-AD69-47E5-A263-87EADB905CFE}"/>
    <dgm:cxn modelId="{FA2ADE0F-8091-49C2-92AE-FBD06EFEC8B5}" srcId="{2FFB21C0-857D-4B33-AF03-2F268248BD1D}" destId="{97165DAF-C194-4F10-AB22-8F4E62BE0935}" srcOrd="1" destOrd="0" parTransId="{7FD7C7D3-913B-4F08-94FD-AD390085DA60}" sibTransId="{DF675EAE-6022-4094-A55A-891B296B8F16}"/>
    <dgm:cxn modelId="{F82CC426-BC8B-4D91-B911-554AFBEA85B7}" type="presOf" srcId="{751685EC-A660-42AB-B1CA-BA71CE4AC725}" destId="{FD4B47D6-3E56-4848-81BE-43DB9E3B23C6}" srcOrd="0" destOrd="2" presId="urn:microsoft.com/office/officeart/2005/8/layout/hProcess4"/>
    <dgm:cxn modelId="{7E9A253E-4B88-4C82-B9B7-352A0B9B73F3}" srcId="{2FFB21C0-857D-4B33-AF03-2F268248BD1D}" destId="{B29177F4-4EE0-4B39-8C9E-687931AB3C82}" srcOrd="4" destOrd="0" parTransId="{9B2C064F-19E1-471C-A4F1-4A07134251EF}" sibTransId="{B7105757-D92F-4FC8-B909-958ACB3A3146}"/>
    <dgm:cxn modelId="{A6D66E6A-02F8-49F5-A94C-7234A04DC60F}" srcId="{2FFB21C0-857D-4B33-AF03-2F268248BD1D}" destId="{427ACAFD-C8E5-4FF1-BCF4-3F188387C707}" srcOrd="3" destOrd="0" parTransId="{A5B600F1-8621-49E5-99B4-B10FCFF0D453}" sibTransId="{85A5B5A8-FCFB-47C4-A7A5-63FEEC648A17}"/>
    <dgm:cxn modelId="{FCA3A73F-DEF6-4441-9A60-AF845146D5AE}" type="presOf" srcId="{5E96423E-6D43-43B8-8F0D-133003069412}" destId="{7D50BF17-31DE-476E-A052-1C0C5BC8217B}" srcOrd="0" destOrd="0" presId="urn:microsoft.com/office/officeart/2005/8/layout/hProcess4"/>
    <dgm:cxn modelId="{FCAD89BC-318F-4C03-A575-CE1FBD1B0D73}" type="presOf" srcId="{751685EC-A660-42AB-B1CA-BA71CE4AC725}" destId="{E607F419-FB24-44FF-A64A-37C4BDD8AA93}" srcOrd="1" destOrd="2" presId="urn:microsoft.com/office/officeart/2005/8/layout/hProcess4"/>
    <dgm:cxn modelId="{D45338A2-A6A8-4E54-914D-65E056C46BAC}" type="presOf" srcId="{2B5FBF9D-B6CF-4326-8F82-FD4DAEC18B2D}" destId="{70265ECD-48A7-49B6-809A-0DC7A611F250}" srcOrd="1" destOrd="1" presId="urn:microsoft.com/office/officeart/2005/8/layout/hProcess4"/>
    <dgm:cxn modelId="{44CF6756-E1F4-4BD6-BC89-E723B0B3101A}" srcId="{AE69A4A7-F22A-445B-AD2D-B894208EFE2C}" destId="{830F8BB9-3A6D-45C0-98E6-0B302B6D4688}" srcOrd="1" destOrd="0" parTransId="{265CC820-C0EB-414A-9EE6-DE8A623A6ECC}" sibTransId="{2232F9CC-55A3-4371-AD85-0A6071172B51}"/>
    <dgm:cxn modelId="{99B5A6C3-A1FA-4FA2-A2C0-696FE877BC6E}" srcId="{AE69A4A7-F22A-445B-AD2D-B894208EFE2C}" destId="{2FFB21C0-857D-4B33-AF03-2F268248BD1D}" srcOrd="0" destOrd="0" parTransId="{4EDE90A9-20D0-4943-B4DD-861412E8CF06}" sibTransId="{EF8ACA10-A470-4A9C-A6D6-A5C78C3BE4AC}"/>
    <dgm:cxn modelId="{14108AEC-2A62-4F19-97EC-F4B66E8EBA39}" srcId="{2FFB21C0-857D-4B33-AF03-2F268248BD1D}" destId="{751685EC-A660-42AB-B1CA-BA71CE4AC725}" srcOrd="2" destOrd="0" parTransId="{2FF7009B-A3F0-4571-83CE-444DD1B8D337}" sibTransId="{0667030B-C128-4344-8613-9415D9DD6FF2}"/>
    <dgm:cxn modelId="{952E3363-BB5F-4432-B273-8CC633171E84}" type="presOf" srcId="{B29177F4-4EE0-4B39-8C9E-687931AB3C82}" destId="{FD4B47D6-3E56-4848-81BE-43DB9E3B23C6}" srcOrd="0" destOrd="4" presId="urn:microsoft.com/office/officeart/2005/8/layout/hProcess4"/>
    <dgm:cxn modelId="{E1D79DD4-F3A3-44A3-B809-0ABA3735FD28}" type="presOf" srcId="{2FFB21C0-857D-4B33-AF03-2F268248BD1D}" destId="{F5A5A840-7EA8-4D9E-BEF7-D3DEEBBC01FA}" srcOrd="0" destOrd="0" presId="urn:microsoft.com/office/officeart/2005/8/layout/hProcess4"/>
    <dgm:cxn modelId="{C7E5A4F3-1E60-40FA-8A3E-A852CF30D1BE}" type="presOf" srcId="{830F8BB9-3A6D-45C0-98E6-0B302B6D4688}" destId="{A635FBF8-502E-42F9-8739-54C9E22FF127}" srcOrd="0" destOrd="0" presId="urn:microsoft.com/office/officeart/2005/8/layout/hProcess4"/>
    <dgm:cxn modelId="{7AFCF7DB-FA47-469C-BC64-23537C617D1A}" type="presOf" srcId="{AE69A4A7-F22A-445B-AD2D-B894208EFE2C}" destId="{8BD18AE2-6354-4740-A543-853E1FF7FF6D}" srcOrd="0" destOrd="0" presId="urn:microsoft.com/office/officeart/2005/8/layout/hProcess4"/>
    <dgm:cxn modelId="{32A95198-1B28-4D70-B24B-291324476322}" type="presParOf" srcId="{8BD18AE2-6354-4740-A543-853E1FF7FF6D}" destId="{4EF540EE-1857-4214-BB48-DC2B6CDCF901}" srcOrd="0" destOrd="0" presId="urn:microsoft.com/office/officeart/2005/8/layout/hProcess4"/>
    <dgm:cxn modelId="{3D1CA3A7-3C6E-4AF9-A01D-298699FA787D}" type="presParOf" srcId="{8BD18AE2-6354-4740-A543-853E1FF7FF6D}" destId="{36E0F3A7-7F11-4A8C-8937-74D6FD5783A8}" srcOrd="1" destOrd="0" presId="urn:microsoft.com/office/officeart/2005/8/layout/hProcess4"/>
    <dgm:cxn modelId="{6AF16B0C-92B4-4264-964D-FE62E0BFC0C2}" type="presParOf" srcId="{8BD18AE2-6354-4740-A543-853E1FF7FF6D}" destId="{FB3EF2FA-D498-4F59-97B4-914AD301DA36}" srcOrd="2" destOrd="0" presId="urn:microsoft.com/office/officeart/2005/8/layout/hProcess4"/>
    <dgm:cxn modelId="{D181CE51-8D3B-4594-95BD-54B6F2DBE41B}" type="presParOf" srcId="{FB3EF2FA-D498-4F59-97B4-914AD301DA36}" destId="{16FD668B-9990-432E-83F7-E0C847E94EE5}" srcOrd="0" destOrd="0" presId="urn:microsoft.com/office/officeart/2005/8/layout/hProcess4"/>
    <dgm:cxn modelId="{48122DD0-42F7-4BB5-BD5D-73EEBC91876D}" type="presParOf" srcId="{16FD668B-9990-432E-83F7-E0C847E94EE5}" destId="{55750362-0041-45B0-90D8-27AFB52EC3C1}" srcOrd="0" destOrd="0" presId="urn:microsoft.com/office/officeart/2005/8/layout/hProcess4"/>
    <dgm:cxn modelId="{AF99650F-4B95-4742-BDD5-60251EDDF552}" type="presParOf" srcId="{16FD668B-9990-432E-83F7-E0C847E94EE5}" destId="{FD4B47D6-3E56-4848-81BE-43DB9E3B23C6}" srcOrd="1" destOrd="0" presId="urn:microsoft.com/office/officeart/2005/8/layout/hProcess4"/>
    <dgm:cxn modelId="{73A4BA70-6933-461B-9465-6A8192702A3E}" type="presParOf" srcId="{16FD668B-9990-432E-83F7-E0C847E94EE5}" destId="{E607F419-FB24-44FF-A64A-37C4BDD8AA93}" srcOrd="2" destOrd="0" presId="urn:microsoft.com/office/officeart/2005/8/layout/hProcess4"/>
    <dgm:cxn modelId="{4F19AE1D-7E7A-4C34-AEA7-549197B8C9E2}" type="presParOf" srcId="{16FD668B-9990-432E-83F7-E0C847E94EE5}" destId="{F5A5A840-7EA8-4D9E-BEF7-D3DEEBBC01FA}" srcOrd="3" destOrd="0" presId="urn:microsoft.com/office/officeart/2005/8/layout/hProcess4"/>
    <dgm:cxn modelId="{E97B30E6-079F-46C2-9641-DF1215CF97E9}" type="presParOf" srcId="{16FD668B-9990-432E-83F7-E0C847E94EE5}" destId="{4B696EE9-ACA2-4175-A060-BE4F68DDF686}" srcOrd="4" destOrd="0" presId="urn:microsoft.com/office/officeart/2005/8/layout/hProcess4"/>
    <dgm:cxn modelId="{0914C6E6-45C3-4CA4-B3EE-676D7EEB6E2B}" type="presParOf" srcId="{FB3EF2FA-D498-4F59-97B4-914AD301DA36}" destId="{A38498EA-AD7E-4AEC-ABFD-EA809C44FFEA}" srcOrd="1" destOrd="0" presId="urn:microsoft.com/office/officeart/2005/8/layout/hProcess4"/>
    <dgm:cxn modelId="{DC175360-B21D-4F9E-9245-F468567B1ABD}" type="presParOf" srcId="{FB3EF2FA-D498-4F59-97B4-914AD301DA36}" destId="{F58904FF-F079-4B93-9AE2-386417351F7D}" srcOrd="2" destOrd="0" presId="urn:microsoft.com/office/officeart/2005/8/layout/hProcess4"/>
    <dgm:cxn modelId="{AA6E7616-A868-463E-B9E9-E8F1DAD17ECF}" type="presParOf" srcId="{F58904FF-F079-4B93-9AE2-386417351F7D}" destId="{60E2AD37-07B2-4AD3-A97E-DE581C098EDB}" srcOrd="0" destOrd="0" presId="urn:microsoft.com/office/officeart/2005/8/layout/hProcess4"/>
    <dgm:cxn modelId="{F37ABD54-609D-45DA-BC9E-81F12794C56F}" type="presParOf" srcId="{F58904FF-F079-4B93-9AE2-386417351F7D}" destId="{7D50BF17-31DE-476E-A052-1C0C5BC8217B}" srcOrd="1" destOrd="0" presId="urn:microsoft.com/office/officeart/2005/8/layout/hProcess4"/>
    <dgm:cxn modelId="{7A90B336-724B-41CD-AA43-7287D8C8EBDB}" type="presParOf" srcId="{F58904FF-F079-4B93-9AE2-386417351F7D}" destId="{70265ECD-48A7-49B6-809A-0DC7A611F250}" srcOrd="2" destOrd="0" presId="urn:microsoft.com/office/officeart/2005/8/layout/hProcess4"/>
    <dgm:cxn modelId="{49BB10CA-0190-42F7-A84A-34E9BDCB15C7}" type="presParOf" srcId="{F58904FF-F079-4B93-9AE2-386417351F7D}" destId="{A635FBF8-502E-42F9-8739-54C9E22FF127}" srcOrd="3" destOrd="0" presId="urn:microsoft.com/office/officeart/2005/8/layout/hProcess4"/>
    <dgm:cxn modelId="{D5554505-3B15-4871-88FB-4D57E072382E}" type="presParOf" srcId="{F58904FF-F079-4B93-9AE2-386417351F7D}" destId="{C872D245-59A5-4886-9287-8E57E5EA4529}" srcOrd="4" destOrd="0" presId="urn:microsoft.com/office/officeart/2005/8/layout/hProcess4"/>
    <dgm:cxn modelId="{B3F1495A-D9EC-4ECC-BE0E-82A171B043AD}" type="presParOf" srcId="{FB3EF2FA-D498-4F59-97B4-914AD301DA36}" destId="{67917D78-96CD-4FE0-A6C0-9D29E8F94110}" srcOrd="3" destOrd="0" presId="urn:microsoft.com/office/officeart/2005/8/layout/hProcess4"/>
    <dgm:cxn modelId="{5EB8734C-EA58-4518-ADA4-094C740FFA5F}" type="presParOf" srcId="{FB3EF2FA-D498-4F59-97B4-914AD301DA36}" destId="{71DAEC77-7929-4FE0-941E-E9D594063B91}" srcOrd="4" destOrd="0" presId="urn:microsoft.com/office/officeart/2005/8/layout/hProcess4"/>
    <dgm:cxn modelId="{EDFF6C90-7150-4753-BCB0-92C6CB7463E1}" type="presParOf" srcId="{71DAEC77-7929-4FE0-941E-E9D594063B91}" destId="{3C5EFDD1-3A50-4B5B-80BD-BD4A8AFAE773}" srcOrd="0" destOrd="0" presId="urn:microsoft.com/office/officeart/2005/8/layout/hProcess4"/>
    <dgm:cxn modelId="{EA16C30F-6F8C-4F9F-BF2E-FE123968C240}" type="presParOf" srcId="{71DAEC77-7929-4FE0-941E-E9D594063B91}" destId="{FF3557F3-1462-49A0-A4CC-3D3853436C79}" srcOrd="1" destOrd="0" presId="urn:microsoft.com/office/officeart/2005/8/layout/hProcess4"/>
    <dgm:cxn modelId="{7B566C49-BC29-4E9C-A2F0-0B7D68DAD793}" type="presParOf" srcId="{71DAEC77-7929-4FE0-941E-E9D594063B91}" destId="{F4DCDDB9-EF47-41A5-A4C3-06CB8E5EA8BA}" srcOrd="2" destOrd="0" presId="urn:microsoft.com/office/officeart/2005/8/layout/hProcess4"/>
    <dgm:cxn modelId="{00704404-CB8F-47F3-B0E1-F06C1CD399A5}" type="presParOf" srcId="{71DAEC77-7929-4FE0-941E-E9D594063B91}" destId="{65334690-0234-49B8-A215-5889C15A0BE6}" srcOrd="3" destOrd="0" presId="urn:microsoft.com/office/officeart/2005/8/layout/hProcess4"/>
    <dgm:cxn modelId="{D86F2FC5-61FA-45ED-A71A-88BBD4246A13}" type="presParOf" srcId="{71DAEC77-7929-4FE0-941E-E9D594063B91}" destId="{87B62D4C-D149-4CCA-9035-80D119E51C1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7EF45-2325-4338-A4BF-702B6563E3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1DB58A-FC28-45D3-8936-B9A52687EA7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количества экспертов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A2AEF-7BDE-4053-8ABD-CAE0EA2D14FA}" type="parTrans" cxnId="{87376EA0-96BA-479E-A8EC-C7FD70F6CC1A}">
      <dgm:prSet/>
      <dgm:spPr/>
      <dgm:t>
        <a:bodyPr/>
        <a:lstStyle/>
        <a:p>
          <a:endParaRPr lang="ru-RU"/>
        </a:p>
      </dgm:t>
    </dgm:pt>
    <dgm:pt modelId="{1F6F74D0-9CAC-468D-A1C8-952C202CA4DF}" type="sibTrans" cxnId="{87376EA0-96BA-479E-A8EC-C7FD70F6CC1A}">
      <dgm:prSet/>
      <dgm:spPr/>
      <dgm:t>
        <a:bodyPr/>
        <a:lstStyle/>
        <a:p>
          <a:endParaRPr lang="ru-RU"/>
        </a:p>
      </dgm:t>
    </dgm:pt>
    <dgm:pt modelId="{284B4901-0415-477E-8977-8AB5A78885EE}">
      <dgm:prSet phldrT="[Текст]"/>
      <dgm:spPr/>
      <dgm:t>
        <a:bodyPr/>
        <a:lstStyle/>
        <a:p>
          <a:r>
            <a:rPr lang="ru-RU" dirty="0" smtClean="0"/>
            <a:t>Определение коэффициента компетентности </a:t>
          </a:r>
          <a:endParaRPr lang="ru-RU" dirty="0"/>
        </a:p>
      </dgm:t>
    </dgm:pt>
    <dgm:pt modelId="{C1E4ED1C-B5D2-44F8-8195-8385987C3A1C}" type="parTrans" cxnId="{88F29556-07DF-4F54-AFF9-F6279233811B}">
      <dgm:prSet/>
      <dgm:spPr/>
      <dgm:t>
        <a:bodyPr/>
        <a:lstStyle/>
        <a:p>
          <a:endParaRPr lang="ru-RU"/>
        </a:p>
      </dgm:t>
    </dgm:pt>
    <dgm:pt modelId="{A58F4424-3CEE-4380-A0E6-7F6F61B85D60}" type="sibTrans" cxnId="{88F29556-07DF-4F54-AFF9-F6279233811B}">
      <dgm:prSet/>
      <dgm:spPr/>
      <dgm:t>
        <a:bodyPr/>
        <a:lstStyle/>
        <a:p>
          <a:endParaRPr lang="ru-RU"/>
        </a:p>
      </dgm:t>
    </dgm:pt>
    <dgm:pt modelId="{4C8D3BFC-B289-4DBA-A7B9-5DD15CF39B33}">
      <dgm:prSet phldrT="[Текст]"/>
      <dgm:spPr/>
      <dgm:t>
        <a:bodyPr/>
        <a:lstStyle/>
        <a:p>
          <a:r>
            <a:rPr lang="ru-RU" dirty="0" smtClean="0"/>
            <a:t>Оценка уровня компетентности </a:t>
          </a:r>
          <a:endParaRPr lang="ru-RU" dirty="0"/>
        </a:p>
      </dgm:t>
    </dgm:pt>
    <dgm:pt modelId="{AF9DC213-CED5-46DE-82B5-96EFDE1DCF23}" type="sibTrans" cxnId="{A1A88921-F520-4B4A-B3D8-444CB9498A84}">
      <dgm:prSet/>
      <dgm:spPr/>
      <dgm:t>
        <a:bodyPr/>
        <a:lstStyle/>
        <a:p>
          <a:endParaRPr lang="ru-RU"/>
        </a:p>
      </dgm:t>
    </dgm:pt>
    <dgm:pt modelId="{D9760A33-42D8-446B-8CAF-C8EEE293B9F8}" type="parTrans" cxnId="{A1A88921-F520-4B4A-B3D8-444CB9498A84}">
      <dgm:prSet/>
      <dgm:spPr/>
      <dgm:t>
        <a:bodyPr/>
        <a:lstStyle/>
        <a:p>
          <a:endParaRPr lang="ru-RU"/>
        </a:p>
      </dgm:t>
    </dgm:pt>
    <dgm:pt modelId="{72AE8129-5C77-411F-8F86-B2DDF8119DA1}" type="pres">
      <dgm:prSet presAssocID="{DFC7EF45-2325-4338-A4BF-702B6563E308}" presName="Name0" presStyleCnt="0">
        <dgm:presLayoutVars>
          <dgm:dir/>
          <dgm:resizeHandles val="exact"/>
        </dgm:presLayoutVars>
      </dgm:prSet>
      <dgm:spPr/>
    </dgm:pt>
    <dgm:pt modelId="{D7EF935A-F42D-4A18-9F68-EFE29CA74787}" type="pres">
      <dgm:prSet presAssocID="{681DB58A-FC28-45D3-8936-B9A52687EA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122DC-177A-4B96-9459-8773E0B01BF3}" type="pres">
      <dgm:prSet presAssocID="{1F6F74D0-9CAC-468D-A1C8-952C202CA4D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0BD7D1B-ED33-4DD3-A445-098F83447BA8}" type="pres">
      <dgm:prSet presAssocID="{1F6F74D0-9CAC-468D-A1C8-952C202CA4D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13805F4-3BBC-4906-A83A-9D2711DECB06}" type="pres">
      <dgm:prSet presAssocID="{4C8D3BFC-B289-4DBA-A7B9-5DD15CF39B33}" presName="node" presStyleLbl="node1" presStyleIdx="1" presStyleCnt="3" custLinFactNeighborX="5724" custLinFactNeighborY="3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C89D2-0F1D-4A24-95F7-AB26AA32067F}" type="pres">
      <dgm:prSet presAssocID="{AF9DC213-CED5-46DE-82B5-96EFDE1DCF2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1C8A4BA-83FF-4108-90AF-16AEC64F3309}" type="pres">
      <dgm:prSet presAssocID="{AF9DC213-CED5-46DE-82B5-96EFDE1DCF2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4877353-2847-46B7-A8B4-4A141CD236A1}" type="pres">
      <dgm:prSet presAssocID="{284B4901-0415-477E-8977-8AB5A78885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A88921-F520-4B4A-B3D8-444CB9498A84}" srcId="{DFC7EF45-2325-4338-A4BF-702B6563E308}" destId="{4C8D3BFC-B289-4DBA-A7B9-5DD15CF39B33}" srcOrd="1" destOrd="0" parTransId="{D9760A33-42D8-446B-8CAF-C8EEE293B9F8}" sibTransId="{AF9DC213-CED5-46DE-82B5-96EFDE1DCF23}"/>
    <dgm:cxn modelId="{DBF8D8D3-F14C-4A39-A0C9-08437C40967E}" type="presOf" srcId="{4C8D3BFC-B289-4DBA-A7B9-5DD15CF39B33}" destId="{113805F4-3BBC-4906-A83A-9D2711DECB06}" srcOrd="0" destOrd="0" presId="urn:microsoft.com/office/officeart/2005/8/layout/process1"/>
    <dgm:cxn modelId="{B2CEA3A2-65D3-426D-BFC3-E90B31476E66}" type="presOf" srcId="{1F6F74D0-9CAC-468D-A1C8-952C202CA4DF}" destId="{E0BD7D1B-ED33-4DD3-A445-098F83447BA8}" srcOrd="1" destOrd="0" presId="urn:microsoft.com/office/officeart/2005/8/layout/process1"/>
    <dgm:cxn modelId="{1D6C1BFC-FC3E-431D-9F1E-E48E63B2544A}" type="presOf" srcId="{1F6F74D0-9CAC-468D-A1C8-952C202CA4DF}" destId="{34D122DC-177A-4B96-9459-8773E0B01BF3}" srcOrd="0" destOrd="0" presId="urn:microsoft.com/office/officeart/2005/8/layout/process1"/>
    <dgm:cxn modelId="{88F29556-07DF-4F54-AFF9-F6279233811B}" srcId="{DFC7EF45-2325-4338-A4BF-702B6563E308}" destId="{284B4901-0415-477E-8977-8AB5A78885EE}" srcOrd="2" destOrd="0" parTransId="{C1E4ED1C-B5D2-44F8-8195-8385987C3A1C}" sibTransId="{A58F4424-3CEE-4380-A0E6-7F6F61B85D60}"/>
    <dgm:cxn modelId="{4616A0F7-FCC0-4506-BD15-4BC8E1E5E423}" type="presOf" srcId="{AF9DC213-CED5-46DE-82B5-96EFDE1DCF23}" destId="{AA2C89D2-0F1D-4A24-95F7-AB26AA32067F}" srcOrd="0" destOrd="0" presId="urn:microsoft.com/office/officeart/2005/8/layout/process1"/>
    <dgm:cxn modelId="{DD35DCA6-7EB6-46CF-9396-DB471B4F11F2}" type="presOf" srcId="{284B4901-0415-477E-8977-8AB5A78885EE}" destId="{54877353-2847-46B7-A8B4-4A141CD236A1}" srcOrd="0" destOrd="0" presId="urn:microsoft.com/office/officeart/2005/8/layout/process1"/>
    <dgm:cxn modelId="{87376EA0-96BA-479E-A8EC-C7FD70F6CC1A}" srcId="{DFC7EF45-2325-4338-A4BF-702B6563E308}" destId="{681DB58A-FC28-45D3-8936-B9A52687EA77}" srcOrd="0" destOrd="0" parTransId="{CBCA2AEF-7BDE-4053-8ABD-CAE0EA2D14FA}" sibTransId="{1F6F74D0-9CAC-468D-A1C8-952C202CA4DF}"/>
    <dgm:cxn modelId="{8C965AAA-C2B2-4205-85CC-E6762E78DBF6}" type="presOf" srcId="{AF9DC213-CED5-46DE-82B5-96EFDE1DCF23}" destId="{41C8A4BA-83FF-4108-90AF-16AEC64F3309}" srcOrd="1" destOrd="0" presId="urn:microsoft.com/office/officeart/2005/8/layout/process1"/>
    <dgm:cxn modelId="{CE184805-7861-4942-8DCB-0A66ED96FE93}" type="presOf" srcId="{DFC7EF45-2325-4338-A4BF-702B6563E308}" destId="{72AE8129-5C77-411F-8F86-B2DDF8119DA1}" srcOrd="0" destOrd="0" presId="urn:microsoft.com/office/officeart/2005/8/layout/process1"/>
    <dgm:cxn modelId="{D3CEC202-D486-4F2A-B91D-CD76A6605BD5}" type="presOf" srcId="{681DB58A-FC28-45D3-8936-B9A52687EA77}" destId="{D7EF935A-F42D-4A18-9F68-EFE29CA74787}" srcOrd="0" destOrd="0" presId="urn:microsoft.com/office/officeart/2005/8/layout/process1"/>
    <dgm:cxn modelId="{783D2245-A171-4443-8CDD-20D95F8F99B7}" type="presParOf" srcId="{72AE8129-5C77-411F-8F86-B2DDF8119DA1}" destId="{D7EF935A-F42D-4A18-9F68-EFE29CA74787}" srcOrd="0" destOrd="0" presId="urn:microsoft.com/office/officeart/2005/8/layout/process1"/>
    <dgm:cxn modelId="{636CC0EC-F230-4EC6-A117-18269AA0F872}" type="presParOf" srcId="{72AE8129-5C77-411F-8F86-B2DDF8119DA1}" destId="{34D122DC-177A-4B96-9459-8773E0B01BF3}" srcOrd="1" destOrd="0" presId="urn:microsoft.com/office/officeart/2005/8/layout/process1"/>
    <dgm:cxn modelId="{162C423C-7E63-4AC6-AE12-9C6C3CBEC5AB}" type="presParOf" srcId="{34D122DC-177A-4B96-9459-8773E0B01BF3}" destId="{E0BD7D1B-ED33-4DD3-A445-098F83447BA8}" srcOrd="0" destOrd="0" presId="urn:microsoft.com/office/officeart/2005/8/layout/process1"/>
    <dgm:cxn modelId="{01CFCE99-D5E2-47BD-A46C-6D240F311087}" type="presParOf" srcId="{72AE8129-5C77-411F-8F86-B2DDF8119DA1}" destId="{113805F4-3BBC-4906-A83A-9D2711DECB06}" srcOrd="2" destOrd="0" presId="urn:microsoft.com/office/officeart/2005/8/layout/process1"/>
    <dgm:cxn modelId="{1BB20B33-0E91-4C55-8D5C-006C6F575B82}" type="presParOf" srcId="{72AE8129-5C77-411F-8F86-B2DDF8119DA1}" destId="{AA2C89D2-0F1D-4A24-95F7-AB26AA32067F}" srcOrd="3" destOrd="0" presId="urn:microsoft.com/office/officeart/2005/8/layout/process1"/>
    <dgm:cxn modelId="{46A4E63C-5978-4C4B-8E83-30427652E413}" type="presParOf" srcId="{AA2C89D2-0F1D-4A24-95F7-AB26AA32067F}" destId="{41C8A4BA-83FF-4108-90AF-16AEC64F3309}" srcOrd="0" destOrd="0" presId="urn:microsoft.com/office/officeart/2005/8/layout/process1"/>
    <dgm:cxn modelId="{E31221C5-CE68-40A1-AB63-DDF95A407EDB}" type="presParOf" srcId="{72AE8129-5C77-411F-8F86-B2DDF8119DA1}" destId="{54877353-2847-46B7-A8B4-4A141CD236A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B47D6-3E56-4848-81BE-43DB9E3B23C6}">
      <dsp:nvSpPr>
        <dsp:cNvPr id="0" name=""/>
        <dsp:cNvSpPr/>
      </dsp:nvSpPr>
      <dsp:spPr>
        <a:xfrm>
          <a:off x="4949" y="1320608"/>
          <a:ext cx="2921711" cy="2500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закономерностей, связей между видами нарушений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статистического анализа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отличаются комплексностью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 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локально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каждым видом нарушения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Достигнут придел в снижении нарушений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93" y="1378152"/>
        <a:ext cx="2806623" cy="1849593"/>
      </dsp:txXfrm>
    </dsp:sp>
    <dsp:sp modelId="{A38498EA-AD7E-4AEC-ABFD-EA809C44FFEA}">
      <dsp:nvSpPr>
        <dsp:cNvPr id="0" name=""/>
        <dsp:cNvSpPr/>
      </dsp:nvSpPr>
      <dsp:spPr>
        <a:xfrm>
          <a:off x="1379312" y="2009766"/>
          <a:ext cx="2844373" cy="2844373"/>
        </a:xfrm>
        <a:prstGeom prst="leftCircularArrow">
          <a:avLst>
            <a:gd name="adj1" fmla="val 2312"/>
            <a:gd name="adj2" fmla="val 278943"/>
            <a:gd name="adj3" fmla="val 1338806"/>
            <a:gd name="adj4" fmla="val 8308842"/>
            <a:gd name="adj5" fmla="val 26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5A840-7EA8-4D9E-BEF7-D3DEEBBC01FA}">
      <dsp:nvSpPr>
        <dsp:cNvPr id="0" name=""/>
        <dsp:cNvSpPr/>
      </dsp:nvSpPr>
      <dsp:spPr>
        <a:xfrm>
          <a:off x="831077" y="3564802"/>
          <a:ext cx="1917836" cy="762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Существующие решения</a:t>
          </a:r>
        </a:p>
      </dsp:txBody>
      <dsp:txXfrm>
        <a:off x="853415" y="3587140"/>
        <a:ext cx="1873160" cy="717984"/>
      </dsp:txXfrm>
    </dsp:sp>
    <dsp:sp modelId="{7D50BF17-31DE-476E-A052-1C0C5BC8217B}">
      <dsp:nvSpPr>
        <dsp:cNvPr id="0" name=""/>
        <dsp:cNvSpPr/>
      </dsp:nvSpPr>
      <dsp:spPr>
        <a:xfrm>
          <a:off x="3239768" y="1325799"/>
          <a:ext cx="2632921" cy="247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одним  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отдельно 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взятый видом нарушения позволяет 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решать локальные 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по минимизации данного вида нарушения 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позволяет построить адекватную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 нарушений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6839" y="1914292"/>
        <a:ext cx="2518779" cy="1834404"/>
      </dsp:txXfrm>
    </dsp:sp>
    <dsp:sp modelId="{67917D78-96CD-4FE0-A6C0-9D29E8F94110}">
      <dsp:nvSpPr>
        <dsp:cNvPr id="0" name=""/>
        <dsp:cNvSpPr/>
      </dsp:nvSpPr>
      <dsp:spPr>
        <a:xfrm>
          <a:off x="4597367" y="415125"/>
          <a:ext cx="2887198" cy="2887198"/>
        </a:xfrm>
        <a:prstGeom prst="circularArrow">
          <a:avLst>
            <a:gd name="adj1" fmla="val 2277"/>
            <a:gd name="adj2" fmla="val 274588"/>
            <a:gd name="adj3" fmla="val 19870171"/>
            <a:gd name="adj4" fmla="val 12895781"/>
            <a:gd name="adj5" fmla="val 26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5FBF8-502E-42F9-8739-54C9E22FF127}">
      <dsp:nvSpPr>
        <dsp:cNvPr id="0" name=""/>
        <dsp:cNvSpPr/>
      </dsp:nvSpPr>
      <dsp:spPr>
        <a:xfrm>
          <a:off x="3956905" y="1072947"/>
          <a:ext cx="1917836" cy="762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математического аппарата</a:t>
          </a:r>
        </a:p>
      </dsp:txBody>
      <dsp:txXfrm>
        <a:off x="3979243" y="1095285"/>
        <a:ext cx="1873160" cy="717984"/>
      </dsp:txXfrm>
    </dsp:sp>
    <dsp:sp modelId="{FF3557F3-1462-49A0-A4CC-3D3853436C79}">
      <dsp:nvSpPr>
        <dsp:cNvPr id="0" name=""/>
        <dsp:cNvSpPr/>
      </dsp:nvSpPr>
      <dsp:spPr>
        <a:xfrm>
          <a:off x="6187850" y="1372023"/>
          <a:ext cx="2664184" cy="2396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Описать и формализовать 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взаимосвязь видов нарушений через признаки культуры безопасности 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 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новый комплексный подход 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проведении профилактической работы в безопасности движения поездов 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3010" y="1427183"/>
        <a:ext cx="2553864" cy="1772985"/>
      </dsp:txXfrm>
    </dsp:sp>
    <dsp:sp modelId="{65334690-0234-49B8-A215-5889C15A0BE6}">
      <dsp:nvSpPr>
        <dsp:cNvPr id="0" name=""/>
        <dsp:cNvSpPr/>
      </dsp:nvSpPr>
      <dsp:spPr>
        <a:xfrm>
          <a:off x="6924128" y="3456409"/>
          <a:ext cx="1917836" cy="762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Описание и формализация взаимодействия</a:t>
          </a:r>
        </a:p>
      </dsp:txBody>
      <dsp:txXfrm>
        <a:off x="6946466" y="3478747"/>
        <a:ext cx="1873160" cy="717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F935A-F42D-4A18-9F68-EFE29CA74787}">
      <dsp:nvSpPr>
        <dsp:cNvPr id="0" name=""/>
        <dsp:cNvSpPr/>
      </dsp:nvSpPr>
      <dsp:spPr>
        <a:xfrm>
          <a:off x="5759" y="1090076"/>
          <a:ext cx="1721370" cy="103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количества экспертов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9" y="1120326"/>
        <a:ext cx="1660870" cy="972322"/>
      </dsp:txXfrm>
    </dsp:sp>
    <dsp:sp modelId="{34D122DC-177A-4B96-9459-8773E0B01BF3}">
      <dsp:nvSpPr>
        <dsp:cNvPr id="0" name=""/>
        <dsp:cNvSpPr/>
      </dsp:nvSpPr>
      <dsp:spPr>
        <a:xfrm rot="52399">
          <a:off x="1909097" y="1411872"/>
          <a:ext cx="385864" cy="426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09104" y="1496370"/>
        <a:ext cx="270105" cy="256139"/>
      </dsp:txXfrm>
    </dsp:sp>
    <dsp:sp modelId="{113805F4-3BBC-4906-A83A-9D2711DECB06}">
      <dsp:nvSpPr>
        <dsp:cNvPr id="0" name=""/>
        <dsp:cNvSpPr/>
      </dsp:nvSpPr>
      <dsp:spPr>
        <a:xfrm>
          <a:off x="2455091" y="1127413"/>
          <a:ext cx="1721370" cy="103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Оценка уровня компетентности </a:t>
          </a:r>
          <a:endParaRPr lang="ru-RU" sz="1700" kern="1200" dirty="0"/>
        </a:p>
      </dsp:txBody>
      <dsp:txXfrm>
        <a:off x="2485341" y="1157663"/>
        <a:ext cx="1660870" cy="972322"/>
      </dsp:txXfrm>
    </dsp:sp>
    <dsp:sp modelId="{AA2C89D2-0F1D-4A24-95F7-AB26AA32067F}">
      <dsp:nvSpPr>
        <dsp:cNvPr id="0" name=""/>
        <dsp:cNvSpPr/>
      </dsp:nvSpPr>
      <dsp:spPr>
        <a:xfrm rot="21545858">
          <a:off x="4338724" y="1411552"/>
          <a:ext cx="344084" cy="426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338730" y="1497745"/>
        <a:ext cx="240859" cy="256139"/>
      </dsp:txXfrm>
    </dsp:sp>
    <dsp:sp modelId="{54877353-2847-46B7-A8B4-4A141CD236A1}">
      <dsp:nvSpPr>
        <dsp:cNvPr id="0" name=""/>
        <dsp:cNvSpPr/>
      </dsp:nvSpPr>
      <dsp:spPr>
        <a:xfrm>
          <a:off x="4825597" y="1090076"/>
          <a:ext cx="1721370" cy="103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Определение коэффициента компетентности </a:t>
          </a:r>
          <a:endParaRPr lang="ru-RU" sz="1700" kern="1200" dirty="0"/>
        </a:p>
      </dsp:txBody>
      <dsp:txXfrm>
        <a:off x="4855847" y="1120326"/>
        <a:ext cx="1660870" cy="972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BAA4-3446-4DE9-81F4-6577A37E9EC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B44B-7C09-4486-9F95-DEEA02BB4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4B44B-7C09-4486-9F95-DEEA02BB46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0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4B44B-7C09-4486-9F95-DEEA02BB46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4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BF466-F017-4775-B9F2-F5E2B830C98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0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1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5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6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0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7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7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3B39-1A50-4302-895B-FA711FB63AFC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ECC2A-E3AF-446C-B36A-8002590A3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3681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КЛАСТЕРНЫЙ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НАРУШЕНИЙ БЕЗОПАСНОСТИ ДВИЖЕНИЯ ПОЕЗДОВ  ПО  ПРИЗНАКАМ КУЛЬТУРЫ БЕЗОПАСНОСТИ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6628" y="5464388"/>
            <a:ext cx="32581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д.т.н.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Кобзев Валерий Анатольевич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4437112"/>
            <a:ext cx="23509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РУТ(МИИТ)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Бересток Николай Олегович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6928" y="2606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УНИВЕРСИТЕТ ТРАНСПОРТА</a:t>
            </a:r>
          </a:p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РУТ (МИИТ)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558" y="1124744"/>
            <a:ext cx="628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управления и цифровых технологии «ИУЦТ»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558" y="1463298"/>
            <a:ext cx="628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«Железнодорожные станции и транспортные узлы»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https://pastvu.com/_p/a/4/e/e/4ee9ff2cf9fa11718e701eae57fece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7" y="4221088"/>
            <a:ext cx="5380093" cy="21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78858"/>
              </p:ext>
            </p:extLst>
          </p:nvPr>
        </p:nvGraphicFramePr>
        <p:xfrm>
          <a:off x="290835" y="1389608"/>
          <a:ext cx="8543652" cy="4287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067"/>
                <a:gridCol w="2244084"/>
                <a:gridCol w="1276048"/>
                <a:gridCol w="1188044"/>
                <a:gridCol w="1100041"/>
                <a:gridCol w="931368"/>
              </a:tblGrid>
              <a:tr h="906780"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2000" marT="0" marB="0" anchor="ctr"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линейных подраздел/ предприятий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2700" marB="0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Командиры среднего звена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2700" marB="0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2700" marB="0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Бригадиры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2700" marB="0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Управляемость</a:t>
                      </a:r>
                    </a:p>
                  </a:txBody>
                  <a:tcPr marL="0" marR="72000" marT="0" marB="0" anchor="ctr"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ru-RU" sz="15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2,74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2,87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2,57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Двухсторонний обмен информацией</a:t>
                      </a:r>
                    </a:p>
                  </a:txBody>
                  <a:tcPr marL="0" marR="72000" marT="0" marB="0" anchor="ctr"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3,12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3,16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2,92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2,99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персонала</a:t>
                      </a:r>
                    </a:p>
                  </a:txBody>
                  <a:tcPr marL="0" marR="72000" marT="0" marB="0" anchor="ctr"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2,76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2,93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3,01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2,45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изучения проблем</a:t>
                      </a:r>
                    </a:p>
                  </a:txBody>
                  <a:tcPr marL="0" marR="72000" marT="0" marB="0" anchor="ctr"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2,51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2,21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2,95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к возложению вины</a:t>
                      </a:r>
                    </a:p>
                  </a:txBody>
                  <a:tcPr marL="0" marR="72000" marT="0" marB="0" anchor="ctr"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2,43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2,81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2,72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2,56</a:t>
                      </a:r>
                      <a:endParaRPr lang="ru-RU" sz="15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1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0826746"/>
              </p:ext>
            </p:extLst>
          </p:nvPr>
        </p:nvGraphicFramePr>
        <p:xfrm>
          <a:off x="2339752" y="2276872"/>
          <a:ext cx="1915088" cy="348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95535" y="1556792"/>
            <a:ext cx="3671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культуры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движения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118" y="5791616"/>
            <a:ext cx="4046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≈3 000</a:t>
            </a:r>
            <a:r>
              <a:rPr lang="ru-RU" sz="1100" b="1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участников опроса вошедших в выборку</a:t>
            </a:r>
          </a:p>
          <a:p>
            <a:pPr>
              <a:defRPr/>
            </a:pPr>
            <a:r>
              <a:rPr lang="ru-RU" sz="1100" b="1" u="sng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16</a:t>
            </a:r>
            <a:r>
              <a:rPr lang="ru-RU" sz="110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железных дорог</a:t>
            </a:r>
          </a:p>
          <a:p>
            <a:pPr>
              <a:defRPr/>
            </a:pPr>
            <a:r>
              <a:rPr lang="ru-RU" sz="1100" b="1" u="sng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22</a:t>
            </a:r>
            <a:r>
              <a:rPr lang="ru-RU" sz="110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подразделения </a:t>
            </a:r>
            <a:endParaRPr lang="ru-RU" sz="1050" i="1" dirty="0" smtClean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0" y="0"/>
            <a:ext cx="9324528" cy="102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8075" algn="l"/>
              </a:tabLst>
              <a:defRPr/>
            </a:pP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+mj-cs"/>
              </a:rPr>
              <a:t>Оценка культуры безопасности в ОАО «РЖД» в 2018 г. </a:t>
            </a:r>
            <a:endParaRPr lang="ru-RU" sz="29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435670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10478"/>
            <a:ext cx="9036496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он-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опроса работников холдинга «РЖД» на портале «Навигатор безопасности»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4710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3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Апробации метода кластерного анализа в высшей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школе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79"/>
            <a:ext cx="2995415" cy="57606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 респондент;</a:t>
            </a: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правильных ответов.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4710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3"/>
            <a:ext cx="4896544" cy="28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96724"/>
              </p:ext>
            </p:extLst>
          </p:nvPr>
        </p:nvGraphicFramePr>
        <p:xfrm>
          <a:off x="6100465" y="3508968"/>
          <a:ext cx="2016224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вопроса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Неправильных ответов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5472608" cy="267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917" y="1124744"/>
            <a:ext cx="4392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сравнения рангов кластеров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945" y="3726039"/>
            <a:ext cx="297298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ошибок респондентов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91" y="764704"/>
            <a:ext cx="3803495" cy="25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4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216023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Рекомендации по результату кластерного анализа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35670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4710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31246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48" y="908720"/>
            <a:ext cx="38266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77072"/>
            <a:ext cx="361788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148064" y="908720"/>
            <a:ext cx="0" cy="5525043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148064" y="3789040"/>
            <a:ext cx="3995936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191683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СПАСИБО ЗА ВНИМАНИЕ 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230191" y="115890"/>
            <a:ext cx="8543925" cy="102393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24079321"/>
              </p:ext>
            </p:extLst>
          </p:nvPr>
        </p:nvGraphicFramePr>
        <p:xfrm>
          <a:off x="179512" y="1628800"/>
          <a:ext cx="8856984" cy="513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4710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22century.ru/wp-content/uploads/2018/11/train-derailment-at-montparnasse-station-1895-war-is-hell-stor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t="36125" r="25131" b="15451"/>
          <a:stretch/>
        </p:blipFill>
        <p:spPr bwMode="auto">
          <a:xfrm>
            <a:off x="281350" y="1124743"/>
            <a:ext cx="1554346" cy="15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f.ppt-online.org/files/slide/t/tmNCD6W1M7qJ4nK0re2YzgG5of9BuQSscpZVRa/slide-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6" t="38422" r="98" b="34181"/>
          <a:stretch/>
        </p:blipFill>
        <p:spPr bwMode="auto">
          <a:xfrm>
            <a:off x="6910398" y="1196752"/>
            <a:ext cx="22071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8654"/>
            <a:ext cx="9144000" cy="6720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кластерного анализа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64710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2050" y="4604657"/>
            <a:ext cx="1584176" cy="152306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331640" y="4221088"/>
            <a:ext cx="216024" cy="40593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066156" y="2535169"/>
            <a:ext cx="1921667" cy="1810536"/>
          </a:xfrm>
          <a:prstGeom prst="ellipse">
            <a:avLst/>
          </a:prstGeom>
          <a:solidFill>
            <a:schemeClr val="accent1">
              <a:alpha val="3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915816" y="3789040"/>
            <a:ext cx="576064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347864" y="3663441"/>
            <a:ext cx="2160240" cy="2141823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>
            <a:endCxn id="28" idx="0"/>
          </p:cNvCxnSpPr>
          <p:nvPr/>
        </p:nvCxnSpPr>
        <p:spPr>
          <a:xfrm flipH="1">
            <a:off x="4427984" y="3250620"/>
            <a:ext cx="72008" cy="4128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697085" y="980728"/>
            <a:ext cx="2376264" cy="2289762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912865" y="2710812"/>
            <a:ext cx="382132" cy="2086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5912865" y="2490642"/>
            <a:ext cx="2732287" cy="2685737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Twitch Airlines - YouTub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t="9474" r="14825" b="8836"/>
          <a:stretch/>
        </p:blipFill>
        <p:spPr bwMode="auto">
          <a:xfrm>
            <a:off x="599699" y="4854922"/>
            <a:ext cx="1108877" cy="102253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alfa-omega-plus.online/freyd-money-affiliate-program-subscribe/images/tild6461-3536-4238-b464-623037323631__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84" y="2863245"/>
            <a:ext cx="1319530" cy="11918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4737" y="1674841"/>
            <a:ext cx="273630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Составление матрицы инциденций по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признакам Культуры безопасности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6685" y="5755877"/>
            <a:ext cx="1587163" cy="56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группы экспертов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793475"/>
            <a:ext cx="228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Проведение кластерного анализа  нарушений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6008" y="1124744"/>
            <a:ext cx="2286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Определение цифрового значения признака Культуры безопасности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5292104"/>
            <a:ext cx="2286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рекомендаций для каждого кластера  </a:t>
            </a:r>
          </a:p>
        </p:txBody>
      </p:sp>
      <p:pic>
        <p:nvPicPr>
          <p:cNvPr id="21" name="Рисунок 20" descr="http://weselow.ru/wp-content/uploads/2018/02/U5dqukForF55MBu9KwYbd2wTywAGGjm_1680x84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084" y="3969061"/>
            <a:ext cx="1522987" cy="1476164"/>
          </a:xfrm>
          <a:prstGeom prst="rect">
            <a:avLst/>
          </a:prstGeom>
          <a:solidFill>
            <a:srgbClr val="00B0F0">
              <a:alpha val="93000"/>
            </a:srgbClr>
          </a:solidFill>
          <a:ln>
            <a:noFill/>
          </a:ln>
        </p:spPr>
      </p:pic>
      <p:pic>
        <p:nvPicPr>
          <p:cNvPr id="1026" name="Picture 2" descr="https://e.sfu-kras.ru/pluginfile.php/1539034/course/overviewfiles/%D0%90%D0%9D%D0%90%D0%9B%D0%98%D0%97%20%D0%A4%D0%98%D0%9D%D0%90%D0%9D%D0%A1%D0%9E%D0%92%D0%9E-%D0%A5%D0%9E%D0%97%D0%AF%D0%99%D0%A1%D0%A2%D0%92%D0%95%D0%9D%D0%9D%D0%9E%D0%99%20%D0%94%D0%95%D0%AF%D0%A2%D0%95%D0%9B%D0%AC%D0%9D%D0%9E%D0%A1%D0%A2%D0%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28" y="1324904"/>
            <a:ext cx="1667178" cy="15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k.vkfaces.com/852120/v852120524/5d274/pExQ0sJLd9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r="8673"/>
          <a:stretch/>
        </p:blipFill>
        <p:spPr bwMode="auto">
          <a:xfrm>
            <a:off x="6288031" y="2990425"/>
            <a:ext cx="1956377" cy="17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7207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экспертной группы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710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7225" y="1556792"/>
            <a:ext cx="172927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0,802.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41162984"/>
              </p:ext>
            </p:extLst>
          </p:nvPr>
        </p:nvGraphicFramePr>
        <p:xfrm>
          <a:off x="467544" y="116632"/>
          <a:ext cx="6552728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13466420"/>
              </p:ext>
            </p:extLst>
          </p:nvPr>
        </p:nvGraphicFramePr>
        <p:xfrm>
          <a:off x="0" y="2564904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79512" y="4797152"/>
            <a:ext cx="8784976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7020272" y="1528008"/>
            <a:ext cx="344084" cy="426899"/>
            <a:chOff x="4338724" y="1411552"/>
            <a:chExt cx="344084" cy="426899"/>
          </a:xfrm>
        </p:grpSpPr>
        <p:sp>
          <p:nvSpPr>
            <p:cNvPr id="13" name="Стрелка вправо 12"/>
            <p:cNvSpPr/>
            <p:nvPr/>
          </p:nvSpPr>
          <p:spPr>
            <a:xfrm rot="21545858">
              <a:off x="4338724" y="1411552"/>
              <a:ext cx="344084" cy="4268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21545858">
              <a:off x="4338730" y="1497745"/>
              <a:ext cx="240859" cy="256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28358" y="6093296"/>
            <a:ext cx="8508138" cy="2880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5"/>
            <a:ext cx="9144000" cy="8160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матрицы 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по признакам Культуры безопасности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043807"/>
                  </p:ext>
                </p:extLst>
              </p:nvPr>
            </p:nvGraphicFramePr>
            <p:xfrm>
              <a:off x="35496" y="1916830"/>
              <a:ext cx="4594464" cy="23042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210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41942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41893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41942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41893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41942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418933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419426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418933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  <a:gridCol w="488920">
                      <a:extLst>
                        <a:ext uri="{9D8B030D-6E8A-4147-A177-3AD203B41FA5}">
                          <a16:colId xmlns="" xmlns:a16="http://schemas.microsoft.com/office/drawing/2014/main" val="20009"/>
                        </a:ext>
                      </a:extLst>
                    </a:gridCol>
                  </a:tblGrid>
                  <a:tr h="377910">
                    <a:tc>
                      <a:txBody>
                        <a:bodyPr/>
                        <a:lstStyle/>
                        <a:p>
                          <a:pPr indent="-9017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      Тип нарушения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4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5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6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_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_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сумма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85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 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ru-RU" sz="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𝐷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85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2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ru-RU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𝐷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85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3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ru-RU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𝐷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85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ru-RU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𝐷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85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….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ru-RU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𝐷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0043807"/>
                  </p:ext>
                </p:extLst>
              </p:nvPr>
            </p:nvGraphicFramePr>
            <p:xfrm>
              <a:off x="35496" y="1916830"/>
              <a:ext cx="4594464" cy="23042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210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4194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41893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4194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41893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4194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  <a:gridCol w="41893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6"/>
                        </a:ext>
                      </a:extLst>
                    </a:gridCol>
                    <a:gridCol w="4194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7"/>
                        </a:ext>
                      </a:extLst>
                    </a:gridCol>
                    <a:gridCol w="41893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8"/>
                        </a:ext>
                      </a:extLst>
                    </a:gridCol>
                    <a:gridCol w="48892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9"/>
                        </a:ext>
                      </a:extLst>
                    </a:gridCol>
                  </a:tblGrid>
                  <a:tr h="377910">
                    <a:tc>
                      <a:txBody>
                        <a:bodyPr/>
                        <a:lstStyle/>
                        <a:p>
                          <a:pPr indent="-9017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       Тип нарушения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2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3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4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5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6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_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Признак _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сумма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85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 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79710" t="-98413" r="-814493" b="-563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9710" t="-98413" r="-714493" b="-563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43750" t="-98413" b="-563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85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2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43750" t="-198413" b="-463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85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3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43750" t="-293750" b="-35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85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43750" t="-400000" b="-2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852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9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…. 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43750" t="-500000" b="-1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Прямоугольник 7"/>
          <p:cNvSpPr/>
          <p:nvPr/>
        </p:nvSpPr>
        <p:spPr>
          <a:xfrm>
            <a:off x="35496" y="1268760"/>
            <a:ext cx="453650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матрицы инциденций нарушений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признакам Культуры безопасности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268760"/>
            <a:ext cx="442798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таблица для оценки  согласованности полученных результатов  экспертной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63275"/>
                  </p:ext>
                </p:extLst>
              </p:nvPr>
            </p:nvGraphicFramePr>
            <p:xfrm>
              <a:off x="4747780" y="1916833"/>
              <a:ext cx="4364569" cy="231577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76794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49306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49306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530038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530038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54079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87484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</a:tblGrid>
                  <a:tr h="14009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Тип нарушения 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Номер эксперта 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Rij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</a:t>
                          </a: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Rij</a:t>
                          </a: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r>
                            <a:rPr lang="ru-RU" sz="800" baseline="30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4898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n-US" sz="800" baseline="-25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489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D</a:t>
                          </a: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11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D</a:t>
                          </a: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21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….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D</a:t>
                          </a: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121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489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489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7796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</m:sup>
                                  <m:e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(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ru-RU" sz="8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8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𝑗</m:t>
                                        </m:r>
                                        <m:r>
                                          <a:rPr lang="en-US" sz="8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8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ru-RU" sz="8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8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sz="8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nary>
                                <m:r>
                                  <a:rPr lang="en-US" sz="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(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𝑖</m:t>
                                    </m:r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8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ru-RU" sz="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𝑗</m:t>
                                        </m:r>
                                        <m:r>
                                          <a:rPr lang="en-US" sz="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8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ru-RU" sz="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sz="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ru-RU" sz="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8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63275"/>
                  </p:ext>
                </p:extLst>
              </p:nvPr>
            </p:nvGraphicFramePr>
            <p:xfrm>
              <a:off x="4747780" y="1916833"/>
              <a:ext cx="4364569" cy="23156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76794"/>
                    <a:gridCol w="493068"/>
                    <a:gridCol w="493068"/>
                    <a:gridCol w="530038"/>
                    <a:gridCol w="530038"/>
                    <a:gridCol w="754079"/>
                    <a:gridCol w="787484"/>
                  </a:tblGrid>
                  <a:tr h="14009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Тип нарушения 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Номер эксперта 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Rij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</a:t>
                          </a: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Rij</a:t>
                          </a: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)</a:t>
                          </a:r>
                          <a:r>
                            <a:rPr lang="ru-RU" sz="800" baseline="30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898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</a:t>
                          </a:r>
                          <a:r>
                            <a:rPr lang="en-US" sz="800" baseline="-25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489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D</a:t>
                          </a: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11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D</a:t>
                          </a: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21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….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D</a:t>
                          </a: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121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89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89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96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4194" t="-199219" r="-104032" b="-53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55814" t="-199219" b="-539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Прямоугольник 1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4710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0" y="4299861"/>
                <a:ext cx="9144000" cy="199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Оценка результата ранжирования нарушений по признакам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Культуры безопасности:</a:t>
                </a: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12</m:t>
                        </m:r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>
                          <a:rPr lang="ru-RU" sz="2000" i="1">
                            <a:latin typeface="Cambria Math"/>
                          </a:rPr>
                          <m:t>𝑛</m:t>
                        </m:r>
                        <m:r>
                          <a:rPr lang="ru-RU" sz="20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сумма квадратов разностей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рангов.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9861"/>
                <a:ext cx="9144000" cy="1993944"/>
              </a:xfrm>
              <a:prstGeom prst="rect">
                <a:avLst/>
              </a:prstGeom>
              <a:blipFill rotWithShape="1">
                <a:blip r:embed="rId4"/>
                <a:stretch>
                  <a:fillRect l="-533" t="-1529" b="-3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4716016" y="5590406"/>
            <a:ext cx="4211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=0,69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1936" y="5950446"/>
            <a:ext cx="1080120" cy="360040"/>
          </a:xfrm>
          <a:prstGeom prst="rect">
            <a:avLst/>
          </a:prstGeom>
          <a:solidFill>
            <a:srgbClr val="97DDA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99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6720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Кластерный анализ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6004" y="6439658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4710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7" y="679473"/>
            <a:ext cx="2367799" cy="246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Группа 84"/>
          <p:cNvGrpSpPr/>
          <p:nvPr/>
        </p:nvGrpSpPr>
        <p:grpSpPr>
          <a:xfrm>
            <a:off x="1043608" y="3284984"/>
            <a:ext cx="2556960" cy="1584176"/>
            <a:chOff x="0" y="0"/>
            <a:chExt cx="4019550" cy="2769191"/>
          </a:xfrm>
        </p:grpSpPr>
        <p:cxnSp>
          <p:nvCxnSpPr>
            <p:cNvPr id="86" name="Прямая со стрелкой 85"/>
            <p:cNvCxnSpPr/>
            <p:nvPr/>
          </p:nvCxnSpPr>
          <p:spPr>
            <a:xfrm>
              <a:off x="2553419" y="284671"/>
              <a:ext cx="120770" cy="17272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grpSp>
          <p:nvGrpSpPr>
            <p:cNvPr id="87" name="Группа 86"/>
            <p:cNvGrpSpPr/>
            <p:nvPr/>
          </p:nvGrpSpPr>
          <p:grpSpPr>
            <a:xfrm>
              <a:off x="0" y="0"/>
              <a:ext cx="4019550" cy="2769191"/>
              <a:chOff x="0" y="0"/>
              <a:chExt cx="4019550" cy="2769191"/>
            </a:xfrm>
          </p:grpSpPr>
          <p:sp>
            <p:nvSpPr>
              <p:cNvPr id="88" name="Поле 497"/>
              <p:cNvSpPr txBox="1"/>
              <p:nvPr/>
            </p:nvSpPr>
            <p:spPr>
              <a:xfrm>
                <a:off x="1854679" y="1112807"/>
                <a:ext cx="361950" cy="28448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en-US" sz="1400" baseline="-25000">
                    <a:effectLst/>
                    <a:latin typeface="Times New Roman"/>
                    <a:ea typeface="Times New Roman"/>
                    <a:cs typeface="Times New Roman"/>
                  </a:rPr>
                  <a:t>j</a:t>
                </a:r>
                <a:endParaRPr lang="ru-RU" sz="140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89" name="Поле 498"/>
              <p:cNvSpPr txBox="1"/>
              <p:nvPr/>
            </p:nvSpPr>
            <p:spPr>
              <a:xfrm>
                <a:off x="1846053" y="517584"/>
                <a:ext cx="361950" cy="28448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en-US" sz="1400" baseline="-25000">
                    <a:effectLst/>
                    <a:latin typeface="Times New Roman"/>
                    <a:ea typeface="Times New Roman"/>
                    <a:cs typeface="Times New Roman"/>
                  </a:rPr>
                  <a:t>i</a:t>
                </a:r>
                <a:endParaRPr lang="ru-RU" sz="140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grpSp>
            <p:nvGrpSpPr>
              <p:cNvPr id="90" name="Группа 89"/>
              <p:cNvGrpSpPr/>
              <p:nvPr/>
            </p:nvGrpSpPr>
            <p:grpSpPr>
              <a:xfrm>
                <a:off x="0" y="0"/>
                <a:ext cx="4019550" cy="2769191"/>
                <a:chOff x="0" y="0"/>
                <a:chExt cx="4019550" cy="2769191"/>
              </a:xfrm>
            </p:grpSpPr>
            <p:sp>
              <p:nvSpPr>
                <p:cNvPr id="91" name="Поле 500"/>
                <p:cNvSpPr txBox="1"/>
                <p:nvPr/>
              </p:nvSpPr>
              <p:spPr>
                <a:xfrm>
                  <a:off x="3657600" y="1992701"/>
                  <a:ext cx="361950" cy="28448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>
                      <a:effectLst/>
                      <a:latin typeface="Times New Roman"/>
                      <a:ea typeface="Times New Roman"/>
                      <a:cs typeface="Times New Roman"/>
                    </a:rPr>
                    <a:t>X</a:t>
                  </a:r>
                  <a:r>
                    <a:rPr lang="en-US" sz="1400" baseline="30000">
                      <a:effectLst/>
                      <a:latin typeface="Times New Roman"/>
                      <a:ea typeface="Times New Roman"/>
                      <a:cs typeface="Times New Roman"/>
                    </a:rPr>
                    <a:t>2</a:t>
                  </a:r>
                  <a:endParaRPr lang="ru-RU" sz="1400"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2" name="Поле 501"/>
                <p:cNvSpPr txBox="1"/>
                <p:nvPr/>
              </p:nvSpPr>
              <p:spPr>
                <a:xfrm>
                  <a:off x="0" y="2484407"/>
                  <a:ext cx="361950" cy="28448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>
                      <a:effectLst/>
                      <a:latin typeface="Times New Roman"/>
                      <a:ea typeface="Times New Roman"/>
                      <a:cs typeface="Times New Roman"/>
                    </a:rPr>
                    <a:t>X</a:t>
                  </a:r>
                  <a:r>
                    <a:rPr lang="en-US" sz="1400" baseline="30000">
                      <a:effectLst/>
                      <a:latin typeface="Times New Roman"/>
                      <a:ea typeface="Times New Roman"/>
                      <a:cs typeface="Times New Roman"/>
                    </a:rPr>
                    <a:t>1</a:t>
                  </a:r>
                  <a:endParaRPr lang="ru-RU" sz="1400"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3" name="Поле 502"/>
                <p:cNvSpPr txBox="1"/>
                <p:nvPr/>
              </p:nvSpPr>
              <p:spPr>
                <a:xfrm>
                  <a:off x="854015" y="0"/>
                  <a:ext cx="361950" cy="28448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>
                      <a:effectLst/>
                      <a:latin typeface="Times New Roman"/>
                      <a:ea typeface="Times New Roman"/>
                      <a:cs typeface="Times New Roman"/>
                    </a:rPr>
                    <a:t>X</a:t>
                  </a:r>
                  <a:r>
                    <a:rPr lang="en-US" sz="1400" baseline="30000">
                      <a:effectLst/>
                      <a:latin typeface="Times New Roman"/>
                      <a:ea typeface="Times New Roman"/>
                      <a:cs typeface="Times New Roman"/>
                    </a:rPr>
                    <a:t>3</a:t>
                  </a:r>
                  <a:endParaRPr lang="ru-RU" sz="1400"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grpSp>
              <p:nvGrpSpPr>
                <p:cNvPr id="94" name="Группа 93"/>
                <p:cNvGrpSpPr/>
                <p:nvPr/>
              </p:nvGrpSpPr>
              <p:grpSpPr>
                <a:xfrm>
                  <a:off x="258793" y="129396"/>
                  <a:ext cx="3751066" cy="2639795"/>
                  <a:chOff x="0" y="0"/>
                  <a:chExt cx="3751066" cy="2639795"/>
                </a:xfrm>
              </p:grpSpPr>
              <p:grpSp>
                <p:nvGrpSpPr>
                  <p:cNvPr id="95" name="Группа 94"/>
                  <p:cNvGrpSpPr/>
                  <p:nvPr/>
                </p:nvGrpSpPr>
                <p:grpSpPr>
                  <a:xfrm>
                    <a:off x="0" y="0"/>
                    <a:ext cx="3751066" cy="2639795"/>
                    <a:chOff x="0" y="0"/>
                    <a:chExt cx="3751066" cy="2639795"/>
                  </a:xfrm>
                </p:grpSpPr>
                <p:cxnSp>
                  <p:nvCxnSpPr>
                    <p:cNvPr id="119" name="Прямая со стрелкой 118"/>
                    <p:cNvCxnSpPr/>
                    <p:nvPr/>
                  </p:nvCxnSpPr>
                  <p:spPr>
                    <a:xfrm>
                      <a:off x="905773" y="1777041"/>
                      <a:ext cx="2845293" cy="39411"/>
                    </a:xfrm>
                    <a:prstGeom prst="straightConnector1">
                      <a:avLst/>
                    </a:prstGeom>
                    <a:noFill/>
                    <a:ln w="34925" cap="flat" cmpd="sng" algn="ctr">
                      <a:solidFill>
                        <a:sysClr val="windowText" lastClr="0000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120" name="Прямая со стрелкой 119"/>
                    <p:cNvCxnSpPr/>
                    <p:nvPr/>
                  </p:nvCxnSpPr>
                  <p:spPr>
                    <a:xfrm flipV="1">
                      <a:off x="905773" y="0"/>
                      <a:ext cx="0" cy="1773507"/>
                    </a:xfrm>
                    <a:prstGeom prst="straightConnector1">
                      <a:avLst/>
                    </a:prstGeom>
                    <a:noFill/>
                    <a:ln w="34925" cap="flat" cmpd="sng" algn="ctr">
                      <a:solidFill>
                        <a:sysClr val="windowText" lastClr="000000"/>
                      </a:solidFill>
                      <a:prstDash val="solid"/>
                      <a:tailEnd type="arrow"/>
                    </a:ln>
                    <a:effectLst/>
                  </p:spPr>
                </p:cxnSp>
                <p:cxnSp>
                  <p:nvCxnSpPr>
                    <p:cNvPr id="121" name="Прямая со стрелкой 120"/>
                    <p:cNvCxnSpPr/>
                    <p:nvPr/>
                  </p:nvCxnSpPr>
                  <p:spPr>
                    <a:xfrm flipH="1">
                      <a:off x="0" y="1777041"/>
                      <a:ext cx="898516" cy="862754"/>
                    </a:xfrm>
                    <a:prstGeom prst="straightConnector1">
                      <a:avLst/>
                    </a:prstGeom>
                    <a:noFill/>
                    <a:ln w="34925" cap="flat" cmpd="sng" algn="ctr">
                      <a:solidFill>
                        <a:sysClr val="windowText" lastClr="000000"/>
                      </a:solidFill>
                      <a:prstDash val="solid"/>
                      <a:tailEnd type="arrow"/>
                    </a:ln>
                    <a:effectLst/>
                  </p:spPr>
                </p:cxnSp>
              </p:grpSp>
              <p:sp>
                <p:nvSpPr>
                  <p:cNvPr id="96" name="Овал 95"/>
                  <p:cNvSpPr/>
                  <p:nvPr/>
                </p:nvSpPr>
                <p:spPr>
                  <a:xfrm>
                    <a:off x="2855343" y="741871"/>
                    <a:ext cx="638355" cy="52578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7" name="Овал 96"/>
                  <p:cNvSpPr/>
                  <p:nvPr/>
                </p:nvSpPr>
                <p:spPr>
                  <a:xfrm>
                    <a:off x="2216988" y="327804"/>
                    <a:ext cx="638055" cy="52578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8" name="Овал 97"/>
                  <p:cNvSpPr/>
                  <p:nvPr/>
                </p:nvSpPr>
                <p:spPr>
                  <a:xfrm>
                    <a:off x="3105509" y="879894"/>
                    <a:ext cx="45719" cy="4571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9" name="Овал 98"/>
                  <p:cNvSpPr/>
                  <p:nvPr/>
                </p:nvSpPr>
                <p:spPr>
                  <a:xfrm>
                    <a:off x="2553418" y="388188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0" name="Овал 99"/>
                  <p:cNvSpPr/>
                  <p:nvPr/>
                </p:nvSpPr>
                <p:spPr>
                  <a:xfrm>
                    <a:off x="2958860" y="1000664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1" name="Овал 100"/>
                  <p:cNvSpPr/>
                  <p:nvPr/>
                </p:nvSpPr>
                <p:spPr>
                  <a:xfrm>
                    <a:off x="3088256" y="1061049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2" name="Овал 101"/>
                  <p:cNvSpPr/>
                  <p:nvPr/>
                </p:nvSpPr>
                <p:spPr>
                  <a:xfrm>
                    <a:off x="3209026" y="828136"/>
                    <a:ext cx="45719" cy="4571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" name="Овал 102"/>
                  <p:cNvSpPr/>
                  <p:nvPr/>
                </p:nvSpPr>
                <p:spPr>
                  <a:xfrm>
                    <a:off x="2570671" y="500332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" name="Овал 103"/>
                  <p:cNvSpPr/>
                  <p:nvPr/>
                </p:nvSpPr>
                <p:spPr>
                  <a:xfrm>
                    <a:off x="2415396" y="439947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" name="Овал 104"/>
                  <p:cNvSpPr/>
                  <p:nvPr/>
                </p:nvSpPr>
                <p:spPr>
                  <a:xfrm>
                    <a:off x="2467154" y="664234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" name="Овал 105"/>
                  <p:cNvSpPr/>
                  <p:nvPr/>
                </p:nvSpPr>
                <p:spPr>
                  <a:xfrm>
                    <a:off x="1492369" y="595222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7" name="Овал 106"/>
                  <p:cNvSpPr/>
                  <p:nvPr/>
                </p:nvSpPr>
                <p:spPr>
                  <a:xfrm>
                    <a:off x="1639018" y="595222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8" name="Овал 107"/>
                  <p:cNvSpPr/>
                  <p:nvPr/>
                </p:nvSpPr>
                <p:spPr>
                  <a:xfrm>
                    <a:off x="1742535" y="707366"/>
                    <a:ext cx="45719" cy="4571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9" name="Овал 108"/>
                  <p:cNvSpPr/>
                  <p:nvPr/>
                </p:nvSpPr>
                <p:spPr>
                  <a:xfrm>
                    <a:off x="1431985" y="828136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0" name="Овал 109"/>
                  <p:cNvSpPr/>
                  <p:nvPr/>
                </p:nvSpPr>
                <p:spPr>
                  <a:xfrm>
                    <a:off x="1639018" y="1000664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1" name="Овал 110"/>
                  <p:cNvSpPr/>
                  <p:nvPr/>
                </p:nvSpPr>
                <p:spPr>
                  <a:xfrm>
                    <a:off x="2613803" y="664234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2" name="Овал 111"/>
                  <p:cNvSpPr/>
                  <p:nvPr/>
                </p:nvSpPr>
                <p:spPr>
                  <a:xfrm>
                    <a:off x="3217652" y="1112807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3" name="Овал 112"/>
                  <p:cNvSpPr/>
                  <p:nvPr/>
                </p:nvSpPr>
                <p:spPr>
                  <a:xfrm>
                    <a:off x="1388852" y="664234"/>
                    <a:ext cx="45085" cy="4508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14" name="Прямая со стрелкой 113"/>
                  <p:cNvCxnSpPr/>
                  <p:nvPr/>
                </p:nvCxnSpPr>
                <p:spPr>
                  <a:xfrm flipV="1">
                    <a:off x="2294626" y="1268083"/>
                    <a:ext cx="664234" cy="923458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115" name="Прямая со стрелкой 114"/>
                  <p:cNvCxnSpPr/>
                  <p:nvPr/>
                </p:nvCxnSpPr>
                <p:spPr>
                  <a:xfrm flipV="1">
                    <a:off x="1259456" y="871268"/>
                    <a:ext cx="405130" cy="33210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116" name="Прямая соединительная линия 115"/>
                  <p:cNvCxnSpPr/>
                  <p:nvPr/>
                </p:nvCxnSpPr>
                <p:spPr>
                  <a:xfrm>
                    <a:off x="1664898" y="638354"/>
                    <a:ext cx="0" cy="360357"/>
                  </a:xfrm>
                  <a:prstGeom prst="line">
                    <a:avLst/>
                  </a:prstGeom>
                  <a:noFill/>
                  <a:ln w="222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sp>
                <p:nvSpPr>
                  <p:cNvPr id="117" name="Поле 277"/>
                  <p:cNvSpPr txBox="1"/>
                  <p:nvPr/>
                </p:nvSpPr>
                <p:spPr>
                  <a:xfrm>
                    <a:off x="1475117" y="2191110"/>
                    <a:ext cx="1095553" cy="44868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rPr>
                      <a:t>Кластер </a:t>
                    </a:r>
                  </a:p>
                </p:txBody>
              </p:sp>
              <p:sp>
                <p:nvSpPr>
                  <p:cNvPr id="118" name="Поле 278"/>
                  <p:cNvSpPr txBox="1"/>
                  <p:nvPr/>
                </p:nvSpPr>
                <p:spPr>
                  <a:xfrm>
                    <a:off x="1017917" y="1268083"/>
                    <a:ext cx="1037122" cy="33668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rPr>
                      <a:t>p (</a:t>
                    </a:r>
                    <a:r>
                      <a:rPr lang="en-US" sz="1400" dirty="0" err="1">
                        <a:effectLst/>
                        <a:latin typeface="Times New Roman"/>
                        <a:ea typeface="Times New Roman"/>
                        <a:cs typeface="Times New Roman"/>
                      </a:rPr>
                      <a:t>X</a:t>
                    </a:r>
                    <a:r>
                      <a:rPr lang="en-US" sz="1400" baseline="-25000" dirty="0" err="1">
                        <a:effectLst/>
                        <a:latin typeface="Times New Roman"/>
                        <a:ea typeface="Times New Roman"/>
                        <a:cs typeface="Times New Roman"/>
                      </a:rPr>
                      <a:t>i</a:t>
                    </a:r>
                    <a:r>
                      <a:rPr lang="en-US" sz="1400" dirty="0" err="1">
                        <a:effectLst/>
                        <a:latin typeface="Times New Roman"/>
                        <a:ea typeface="Times New Roman"/>
                        <a:cs typeface="Times New Roman"/>
                      </a:rPr>
                      <a:t>,X</a:t>
                    </a:r>
                    <a:r>
                      <a:rPr lang="en-US" sz="1400" baseline="-25000" dirty="0" err="1">
                        <a:effectLst/>
                        <a:latin typeface="Times New Roman"/>
                        <a:ea typeface="Times New Roman"/>
                        <a:cs typeface="Times New Roman"/>
                      </a:rPr>
                      <a:t>j</a:t>
                    </a:r>
                    <a:r>
                      <a: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rPr>
                      <a:t>)</a:t>
                    </a:r>
                    <a:endParaRPr lang="ru-RU" sz="1400" dirty="0">
                      <a:effectLst/>
                      <a:latin typeface="Times New Roman"/>
                      <a:ea typeface="Times New Roman"/>
                      <a:cs typeface="Times New Roman"/>
                    </a:endParaRPr>
                  </a:p>
                </p:txBody>
              </p:sp>
            </p:grpSp>
          </p:grpSp>
        </p:grpSp>
      </p:grpSp>
      <p:sp>
        <p:nvSpPr>
          <p:cNvPr id="3" name="Прямоугольник 2"/>
          <p:cNvSpPr/>
          <p:nvPr/>
        </p:nvSpPr>
        <p:spPr>
          <a:xfrm>
            <a:off x="4572000" y="6910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Самоорганизующиеся карты Т.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Кохонена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Self-organizing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SOM), построены в виде соревновательной нейронной сети с обучением без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35496" y="4941168"/>
            <a:ext cx="4358288" cy="1350478"/>
            <a:chOff x="1558493" y="4161166"/>
            <a:chExt cx="5817169" cy="1350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Прямоугольник 122"/>
                <p:cNvSpPr/>
                <p:nvPr/>
              </p:nvSpPr>
              <p:spPr>
                <a:xfrm>
                  <a:off x="1558493" y="4161166"/>
                  <a:ext cx="5745161" cy="642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1.Критерий  </a:t>
                  </a:r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a14:m>
                  <a:r>
                    <a:rPr lang="en-US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→max</a:t>
                  </a:r>
                  <a:endPara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3" name="Прямоугольник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8493" y="4161166"/>
                  <a:ext cx="5745161" cy="6424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Прямоугольник 123"/>
                <p:cNvSpPr/>
                <p:nvPr/>
              </p:nvSpPr>
              <p:spPr>
                <a:xfrm>
                  <a:off x="1558493" y="4869160"/>
                  <a:ext cx="5817169" cy="642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2.Критерии  </a:t>
                  </a:r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a14:m>
                  <a:r>
                    <a:rPr lang="en-US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→min</a:t>
                  </a:r>
                  <a:endPara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4" name="Прямоугольник 1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8493" y="4869160"/>
                  <a:ext cx="5817169" cy="6424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Прямоугольник 48"/>
          <p:cNvSpPr/>
          <p:nvPr/>
        </p:nvSpPr>
        <p:spPr>
          <a:xfrm>
            <a:off x="4644008" y="5283205"/>
            <a:ext cx="4252739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Кластерный анализ нарушения требований и правил безопасности движения по признаков Культуры безопасности проведен в программе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Neuron.exe.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выбором размерности карты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Кохонена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3Х3.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6" y="2050370"/>
            <a:ext cx="4176464" cy="289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339835" y="548680"/>
            <a:ext cx="0" cy="5890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8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80112" y="3971962"/>
            <a:ext cx="3563888" cy="24813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909"/>
            <a:ext cx="9144000" cy="67207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Алгоритм кластерного анализа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2007" y="620688"/>
            <a:ext cx="3203849" cy="5494585"/>
            <a:chOff x="0" y="0"/>
            <a:chExt cx="3140711" cy="614724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82880" y="0"/>
              <a:ext cx="2604169" cy="1499839"/>
              <a:chOff x="-17814" y="17817"/>
              <a:chExt cx="2604169" cy="1500147"/>
            </a:xfrm>
          </p:grpSpPr>
          <p:sp>
            <p:nvSpPr>
              <p:cNvPr id="33" name="Скругленный прямоугольник 32"/>
              <p:cNvSpPr>
                <a:spLocks noChangeArrowheads="1"/>
              </p:cNvSpPr>
              <p:nvPr/>
            </p:nvSpPr>
            <p:spPr bwMode="auto">
              <a:xfrm>
                <a:off x="908464" y="17817"/>
                <a:ext cx="730250" cy="223520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Начало </a:t>
                </a:r>
                <a:r>
                  <a:rPr lang="ru-RU" sz="1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</a:p>
            </p:txBody>
          </p:sp>
          <p:cxnSp>
            <p:nvCxnSpPr>
              <p:cNvPr id="34" name="Прямая со стрелкой 33"/>
              <p:cNvCxnSpPr>
                <a:cxnSpLocks/>
              </p:cNvCxnSpPr>
              <p:nvPr/>
            </p:nvCxnSpPr>
            <p:spPr>
              <a:xfrm>
                <a:off x="1270661" y="261263"/>
                <a:ext cx="0" cy="1397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35" name="Группа 34"/>
              <p:cNvGrpSpPr/>
              <p:nvPr/>
            </p:nvGrpSpPr>
            <p:grpSpPr>
              <a:xfrm>
                <a:off x="-17814" y="403763"/>
                <a:ext cx="2604169" cy="1114201"/>
                <a:chOff x="-17814" y="5942"/>
                <a:chExt cx="2604169" cy="1114751"/>
              </a:xfrm>
            </p:grpSpPr>
            <p:sp>
              <p:nvSpPr>
                <p:cNvPr id="36" name="Прямоугольник 35"/>
                <p:cNvSpPr>
                  <a:spLocks noChangeArrowheads="1"/>
                </p:cNvSpPr>
                <p:nvPr/>
              </p:nvSpPr>
              <p:spPr bwMode="auto">
                <a:xfrm>
                  <a:off x="-17814" y="5942"/>
                  <a:ext cx="2599055" cy="421640"/>
                </a:xfrm>
                <a:prstGeom prst="rect">
                  <a:avLst/>
                </a:prstGeom>
                <a:solidFill>
                  <a:srgbClr val="4F81BD"/>
                </a:solidFill>
                <a:ln w="25400" algn="ctr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Формирования исходных данных значений весов  узлов (объектов)</a:t>
                  </a:r>
                  <a:endParaRPr lang="ru-RU" sz="14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7" name="Прямоугольник 36"/>
                <p:cNvSpPr>
                  <a:spLocks noChangeArrowheads="1"/>
                </p:cNvSpPr>
                <p:nvPr/>
              </p:nvSpPr>
              <p:spPr bwMode="auto">
                <a:xfrm>
                  <a:off x="0" y="641268"/>
                  <a:ext cx="2586355" cy="479425"/>
                </a:xfrm>
                <a:prstGeom prst="rect">
                  <a:avLst/>
                </a:prstGeom>
                <a:solidFill>
                  <a:srgbClr val="4F81BD"/>
                </a:solidFill>
                <a:ln w="25400" algn="ctr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выбор произвольного наблюдения (узла) из множества исходных данных</a:t>
                  </a:r>
                  <a:endParaRPr lang="ru-RU" sz="14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38" name="Прямая со стрелкой 37"/>
                <p:cNvCxnSpPr>
                  <a:cxnSpLocks/>
                </p:cNvCxnSpPr>
                <p:nvPr/>
              </p:nvCxnSpPr>
              <p:spPr>
                <a:xfrm>
                  <a:off x="1282537" y="439397"/>
                  <a:ext cx="0" cy="19685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</p:grpSp>
        </p:grpSp>
        <p:grpSp>
          <p:nvGrpSpPr>
            <p:cNvPr id="9" name="Группа 8"/>
            <p:cNvGrpSpPr/>
            <p:nvPr/>
          </p:nvGrpSpPr>
          <p:grpSpPr>
            <a:xfrm>
              <a:off x="0" y="1168843"/>
              <a:ext cx="3140711" cy="4978399"/>
              <a:chOff x="0" y="0"/>
              <a:chExt cx="3141024" cy="4978424"/>
            </a:xfrm>
          </p:grpSpPr>
          <p:sp>
            <p:nvSpPr>
              <p:cNvPr id="10" name="Прямоугольник 9"/>
              <p:cNvSpPr>
                <a:spLocks noChangeArrowheads="1"/>
              </p:cNvSpPr>
              <p:nvPr/>
            </p:nvSpPr>
            <p:spPr bwMode="auto">
              <a:xfrm>
                <a:off x="201878" y="540332"/>
                <a:ext cx="2592705" cy="450850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нахождение от него до векторов веса до всех узлов на  карте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Прямоугольник 10"/>
              <p:cNvSpPr>
                <a:spLocks noChangeArrowheads="1"/>
              </p:cNvSpPr>
              <p:nvPr/>
            </p:nvSpPr>
            <p:spPr bwMode="auto">
              <a:xfrm>
                <a:off x="219694" y="1151906"/>
                <a:ext cx="2597150" cy="450850"/>
              </a:xfrm>
              <a:prstGeom prst="rect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определение соседей и изменение их векторов веса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12" name="Блок-схема: решение 11"/>
              <p:cNvSpPr>
                <a:spLocks noChangeArrowheads="1"/>
              </p:cNvSpPr>
              <p:nvPr/>
            </p:nvSpPr>
            <p:spPr bwMode="auto">
              <a:xfrm>
                <a:off x="267195" y="1793750"/>
                <a:ext cx="2489200" cy="647065"/>
              </a:xfrm>
              <a:prstGeom prst="flowChartDecision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рассмотрены ли все узлы на </a:t>
                </a:r>
                <a:r>
                  <a:rPr lang="ru-RU" sz="1200" dirty="0" smtClean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карте?</a:t>
                </a:r>
                <a:endParaRPr lang="ru-RU" sz="14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  <p:cxnSp>
            <p:nvCxnSpPr>
              <p:cNvPr id="13" name="Прямая со стрелкой 12"/>
              <p:cNvCxnSpPr>
                <a:cxnSpLocks/>
              </p:cNvCxnSpPr>
              <p:nvPr/>
            </p:nvCxnSpPr>
            <p:spPr>
              <a:xfrm flipH="1">
                <a:off x="2796639" y="0"/>
                <a:ext cx="342900" cy="635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4" name="Прямая соединительная линия 13"/>
              <p:cNvCxnSpPr>
                <a:cxnSpLocks/>
              </p:cNvCxnSpPr>
              <p:nvPr/>
            </p:nvCxnSpPr>
            <p:spPr>
              <a:xfrm flipH="1">
                <a:off x="3139539" y="5937"/>
                <a:ext cx="1485" cy="210927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" name="Прямая соединительная линия 14"/>
              <p:cNvCxnSpPr>
                <a:cxnSpLocks/>
              </p:cNvCxnSpPr>
              <p:nvPr/>
            </p:nvCxnSpPr>
            <p:spPr>
              <a:xfrm flipV="1">
                <a:off x="2796639" y="2115209"/>
                <a:ext cx="323850" cy="635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" name="Прямая со стрелкой 15"/>
              <p:cNvCxnSpPr>
                <a:cxnSpLocks/>
              </p:cNvCxnSpPr>
              <p:nvPr/>
            </p:nvCxnSpPr>
            <p:spPr>
              <a:xfrm>
                <a:off x="5938" y="35626"/>
                <a:ext cx="2159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7" name="Прямая со стрелкой 16"/>
              <p:cNvCxnSpPr>
                <a:cxnSpLocks/>
              </p:cNvCxnSpPr>
              <p:nvPr/>
            </p:nvCxnSpPr>
            <p:spPr>
              <a:xfrm>
                <a:off x="1490356" y="344389"/>
                <a:ext cx="0" cy="18415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" name="Прямая со стрелкой 17"/>
              <p:cNvCxnSpPr>
                <a:cxnSpLocks/>
              </p:cNvCxnSpPr>
              <p:nvPr/>
            </p:nvCxnSpPr>
            <p:spPr>
              <a:xfrm>
                <a:off x="1496291" y="1003466"/>
                <a:ext cx="0" cy="1397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9" name="Прямая со стрелкой 18"/>
              <p:cNvCxnSpPr>
                <a:cxnSpLocks/>
              </p:cNvCxnSpPr>
              <p:nvPr/>
            </p:nvCxnSpPr>
            <p:spPr>
              <a:xfrm>
                <a:off x="1514104" y="1615044"/>
                <a:ext cx="0" cy="16296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0" name="Прямая со стрелкой 19"/>
              <p:cNvCxnSpPr>
                <a:cxnSpLocks/>
              </p:cNvCxnSpPr>
              <p:nvPr/>
            </p:nvCxnSpPr>
            <p:spPr>
              <a:xfrm>
                <a:off x="1525979" y="2440815"/>
                <a:ext cx="0" cy="1397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21" name="Группа 20"/>
              <p:cNvGrpSpPr/>
              <p:nvPr/>
            </p:nvGrpSpPr>
            <p:grpSpPr>
              <a:xfrm>
                <a:off x="0" y="35626"/>
                <a:ext cx="2920918" cy="4942798"/>
                <a:chOff x="0" y="0"/>
                <a:chExt cx="2920918" cy="4942798"/>
              </a:xfrm>
            </p:grpSpPr>
            <p:sp>
              <p:nvSpPr>
                <p:cNvPr id="22" name="Прямоугольник 21"/>
                <p:cNvSpPr>
                  <a:spLocks noChangeArrowheads="1"/>
                </p:cNvSpPr>
                <p:nvPr/>
              </p:nvSpPr>
              <p:spPr bwMode="auto">
                <a:xfrm>
                  <a:off x="285008" y="2577521"/>
                  <a:ext cx="2495550" cy="450850"/>
                </a:xfrm>
                <a:prstGeom prst="rect">
                  <a:avLst/>
                </a:prstGeom>
                <a:solidFill>
                  <a:srgbClr val="4F81BD"/>
                </a:solidFill>
                <a:ln w="25400" algn="ctr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задание минимального значения ошибки </a:t>
                  </a:r>
                  <a:endParaRPr lang="ru-RU" sz="14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3" name="Прямоугольник 22"/>
                <p:cNvSpPr>
                  <a:spLocks noChangeArrowheads="1"/>
                </p:cNvSpPr>
                <p:nvPr/>
              </p:nvSpPr>
              <p:spPr bwMode="auto">
                <a:xfrm>
                  <a:off x="279070" y="3168401"/>
                  <a:ext cx="2495550" cy="227965"/>
                </a:xfrm>
                <a:prstGeom prst="rect">
                  <a:avLst/>
                </a:prstGeom>
                <a:solidFill>
                  <a:srgbClr val="4F81BD"/>
                </a:solidFill>
                <a:ln w="25400" algn="ctr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вычисление ошибки </a:t>
                  </a:r>
                  <a:endParaRPr lang="ru-RU" sz="14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4" name="Блок-схема: решение 23"/>
                <p:cNvSpPr>
                  <a:spLocks noChangeArrowheads="1"/>
                </p:cNvSpPr>
                <p:nvPr/>
              </p:nvSpPr>
              <p:spPr bwMode="auto">
                <a:xfrm>
                  <a:off x="255320" y="3563337"/>
                  <a:ext cx="2576195" cy="681990"/>
                </a:xfrm>
                <a:prstGeom prst="flowChartDecision">
                  <a:avLst/>
                </a:prstGeom>
                <a:solidFill>
                  <a:srgbClr val="4F81BD"/>
                </a:solidFill>
                <a:ln w="25400" algn="ctr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все ли узлы на </a:t>
                  </a:r>
                  <a:r>
                    <a:rPr lang="ru-RU" sz="1200" dirty="0" smtClean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карте </a:t>
                  </a:r>
                  <a:r>
                    <a:rPr lang="ru-RU" sz="12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рассмотрены?</a:t>
                  </a:r>
                  <a:endParaRPr lang="ru-RU" sz="14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5" name="Прямоугольник 24"/>
                <p:cNvSpPr>
                  <a:spLocks noChangeArrowheads="1"/>
                </p:cNvSpPr>
                <p:nvPr/>
              </p:nvSpPr>
              <p:spPr bwMode="auto">
                <a:xfrm>
                  <a:off x="184068" y="4419185"/>
                  <a:ext cx="2736850" cy="205105"/>
                </a:xfrm>
                <a:prstGeom prst="rect">
                  <a:avLst/>
                </a:prstGeom>
                <a:solidFill>
                  <a:srgbClr val="4F81BD"/>
                </a:solidFill>
                <a:ln w="25400" algn="ctr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графическое отображение объектов</a:t>
                  </a:r>
                  <a:endParaRPr lang="ru-RU" sz="14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Скругленный прямоугольник 25"/>
                <p:cNvSpPr>
                  <a:spLocks noChangeArrowheads="1"/>
                </p:cNvSpPr>
                <p:nvPr/>
              </p:nvSpPr>
              <p:spPr bwMode="auto">
                <a:xfrm>
                  <a:off x="1211283" y="4759283"/>
                  <a:ext cx="730250" cy="1835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F81BD"/>
                </a:solidFill>
                <a:ln w="25400" algn="ctr">
                  <a:solidFill>
                    <a:srgbClr val="385D8A"/>
                  </a:solidFill>
                  <a:round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ru-RU" sz="1200" dirty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конец</a:t>
                  </a:r>
                  <a:r>
                    <a:rPr lang="ru-RU" sz="1200" dirty="0">
                      <a:effectLst/>
                      <a:latin typeface="Times New Roman"/>
                      <a:ea typeface="Times New Roman"/>
                      <a:cs typeface="Times New Roman"/>
                    </a:rPr>
                    <a:t> </a:t>
                  </a:r>
                  <a:endParaRPr lang="ru-RU" sz="1400" dirty="0"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27" name="Прямая соединительная линия 26"/>
                <p:cNvCxnSpPr>
                  <a:cxnSpLocks/>
                </p:cNvCxnSpPr>
                <p:nvPr/>
              </p:nvCxnSpPr>
              <p:spPr>
                <a:xfrm flipV="1">
                  <a:off x="4494" y="3914898"/>
                  <a:ext cx="250825" cy="63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8" name="Прямая соединительная линия 27"/>
                <p:cNvCxnSpPr>
                  <a:cxnSpLocks/>
                </p:cNvCxnSpPr>
                <p:nvPr/>
              </p:nvCxnSpPr>
              <p:spPr>
                <a:xfrm>
                  <a:off x="0" y="0"/>
                  <a:ext cx="17813" cy="39212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9" name="Прямая со стрелкой 28"/>
                <p:cNvCxnSpPr>
                  <a:cxnSpLocks/>
                </p:cNvCxnSpPr>
                <p:nvPr/>
              </p:nvCxnSpPr>
              <p:spPr>
                <a:xfrm>
                  <a:off x="1520042" y="3002558"/>
                  <a:ext cx="0" cy="17145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0" name="Прямая со стрелкой 29"/>
                <p:cNvCxnSpPr>
                  <a:cxnSpLocks/>
                </p:cNvCxnSpPr>
                <p:nvPr/>
              </p:nvCxnSpPr>
              <p:spPr>
                <a:xfrm>
                  <a:off x="1525979" y="3386032"/>
                  <a:ext cx="0" cy="1778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1" name="Прямая со стрелкой 30"/>
                <p:cNvCxnSpPr>
                  <a:cxnSpLocks/>
                </p:cNvCxnSpPr>
                <p:nvPr/>
              </p:nvCxnSpPr>
              <p:spPr>
                <a:xfrm>
                  <a:off x="1549730" y="4256808"/>
                  <a:ext cx="0" cy="1397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2" name="Прямая со стрелкой 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511135" y="4709637"/>
                  <a:ext cx="107315" cy="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4A7EBB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39" name="Прямоугольник 38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512" y="64710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бъект 4"/>
          <p:cNvSpPr>
            <a:spLocks noGrp="1"/>
          </p:cNvSpPr>
          <p:nvPr>
            <p:ph sz="half" idx="4294967295"/>
          </p:nvPr>
        </p:nvSpPr>
        <p:spPr>
          <a:xfrm>
            <a:off x="3203848" y="626580"/>
            <a:ext cx="5848794" cy="45604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Определение расстояния:</a:t>
            </a:r>
            <a:r>
              <a:rPr lang="en-US" sz="105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05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</a:t>
            </a:r>
            <a:r>
              <a:rPr lang="en-US" sz="105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||</a:t>
            </a:r>
            <a:r>
              <a:rPr lang="ru-RU" sz="105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x(t)</a:t>
            </a:r>
            <a:r>
              <a:rPr lang="ru-RU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105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</a:t>
            </a:r>
            <a:r>
              <a:rPr lang="ru-RU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||</a:t>
            </a:r>
            <a:r>
              <a:rPr lang="ru-RU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n-US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Symbol"/>
              </a:rPr>
              <a:t></a:t>
            </a:r>
            <a:r>
              <a:rPr lang="en-US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|| 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x(t)</a:t>
            </a:r>
            <a:r>
              <a:rPr lang="ru-RU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 m</a:t>
            </a:r>
            <a:r>
              <a:rPr lang="en-US" sz="105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</a:t>
            </a:r>
            <a:r>
              <a:rPr lang="ru-RU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||  - </a:t>
            </a:r>
            <a:r>
              <a:rPr lang="ru-RU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условие должно </a:t>
            </a:r>
            <a:r>
              <a:rPr lang="ru-RU" sz="105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выполняться</a:t>
            </a:r>
            <a:endParaRPr lang="ru-RU" sz="105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05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x(t</a:t>
            </a: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произвольное наблюдение из множества входных данных;</a:t>
            </a:r>
          </a:p>
          <a:p>
            <a:pPr marL="0" indent="0">
              <a:buNone/>
            </a:pP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105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вектор веса узла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05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105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</a:t>
            </a:r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105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</a:t>
            </a: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вектор веса узла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05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105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</a:t>
            </a: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</a:t>
            </a:r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05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Функция </a:t>
            </a:r>
            <a:r>
              <a:rPr lang="ru-RU" sz="105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соседства</a:t>
            </a:r>
            <a:r>
              <a:rPr lang="ru-RU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ts val="789"/>
              </a:lnSpc>
              <a:buNone/>
            </a:pPr>
            <a:r>
              <a:rPr lang="ru-RU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||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</a:t>
            </a:r>
            <a:r>
              <a:rPr lang="en-US" sz="105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r</a:t>
            </a:r>
            <a:r>
              <a:rPr lang="en-US" sz="105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 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||</a:t>
            </a:r>
            <a:r>
              <a:rPr lang="en-US" sz="105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050" b="1" baseline="30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</a:t>
            </a:r>
          </a:p>
          <a:p>
            <a:pPr marL="0" indent="0">
              <a:lnSpc>
                <a:spcPts val="789"/>
              </a:lnSpc>
              <a:buNone/>
            </a:pPr>
            <a:r>
              <a:rPr lang="ru-RU" sz="10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</a:t>
            </a:r>
            <a:r>
              <a:rPr lang="en-US" sz="10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</a:t>
            </a:r>
            <a:r>
              <a:rPr lang="en-US" sz="105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ci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 = </a:t>
            </a:r>
            <a:r>
              <a:rPr lang="el-GR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α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 * exp (-  --------------  </a:t>
            </a:r>
            <a:r>
              <a:rPr lang="en-US" sz="10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en-US" sz="105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ts val="789"/>
              </a:lnSpc>
              <a:buNone/>
            </a:pPr>
            <a:r>
              <a:rPr lang="en-US" sz="105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105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 </a:t>
            </a:r>
            <a:r>
              <a:rPr lang="el-GR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σ</a:t>
            </a:r>
            <a:r>
              <a:rPr lang="en-US" sz="1050" b="1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 </a:t>
            </a:r>
            <a:endParaRPr lang="ru-RU" sz="105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номер итерации; 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</a:t>
            </a:r>
            <a:r>
              <a:rPr lang="en-US" sz="1050" i="1" baseline="-2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ci</a:t>
            </a:r>
            <a:r>
              <a:rPr lang="en-US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 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функция соседства;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α</a:t>
            </a:r>
            <a:r>
              <a:rPr lang="en-US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 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обучающий сомножитель, монотонно убывающий с каждой последующей итерацией, 0&lt;</a:t>
            </a:r>
            <a:r>
              <a:rPr lang="el-GR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α</a:t>
            </a: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 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&lt; 1;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</a:t>
            </a:r>
            <a:r>
              <a:rPr lang="en-US" sz="1050" i="1" baseline="-2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</a:t>
            </a:r>
            <a:r>
              <a:rPr lang="ru-RU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05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</a:t>
            </a:r>
            <a:r>
              <a:rPr lang="en-US" sz="105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координаты узлов </a:t>
            </a:r>
            <a:r>
              <a:rPr lang="en-US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1050" i="1" baseline="-2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</a:t>
            </a:r>
            <a:r>
              <a:rPr lang="en-US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</a:t>
            </a:r>
            <a:r>
              <a:rPr lang="en-US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105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105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 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карте;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l-GR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σ</a:t>
            </a:r>
            <a:r>
              <a:rPr lang="en-US" sz="1050" i="1" baseline="30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en-US" sz="105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 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сомножитель, уменьшающий количество соседей с итерациями, монотонно убывает.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Параметры </a:t>
            </a:r>
            <a:r>
              <a:rPr lang="el-GR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α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el-GR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σ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характер их убывания задаются.</a:t>
            </a:r>
          </a:p>
          <a:p>
            <a:pPr marL="0" indent="0">
              <a:buNone/>
            </a:pPr>
            <a:r>
              <a:rPr lang="ru-RU" sz="105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Изменение </a:t>
            </a:r>
            <a:r>
              <a:rPr lang="ru-RU" sz="105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векторов веса узлов карты:</a:t>
            </a:r>
          </a:p>
          <a:p>
            <a:pPr marL="0" indent="0">
              <a:buNone/>
            </a:pPr>
            <a:endParaRPr lang="ru-RU" sz="105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05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105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en-US" sz="10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</a:t>
            </a:r>
            <a:r>
              <a:rPr lang="en-US" sz="1050" b="1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10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= m</a:t>
            </a:r>
            <a:r>
              <a:rPr lang="en-US" sz="105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(t-1) + h</a:t>
            </a:r>
            <a:r>
              <a:rPr lang="en-US" sz="105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ci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(t) * (x(t) - m</a:t>
            </a:r>
            <a:r>
              <a:rPr lang="en-US" sz="105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(t-1</a:t>
            </a:r>
            <a:r>
              <a:rPr lang="en-US" sz="10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))</a:t>
            </a:r>
            <a:endParaRPr lang="ru-RU" sz="105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5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</a:t>
            </a:r>
            <a:r>
              <a:rPr lang="ru-RU" sz="10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карты: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</a:t>
            </a:r>
            <a:r>
              <a:rPr lang="ru-RU" sz="105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количество элементов набора </a:t>
            </a:r>
            <a:endParaRPr lang="ru-RU" sz="105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входных </a:t>
            </a:r>
            <a:r>
              <a:rPr lang="ru-RU" sz="10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данных.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49157"/>
            <a:ext cx="738226" cy="37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5573886" y="3983426"/>
            <a:ext cx="3390601" cy="2419540"/>
            <a:chOff x="3531145" y="4067753"/>
            <a:chExt cx="5436526" cy="2657666"/>
          </a:xfrm>
          <a:noFill/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3000"/>
                      </a14:imgEffect>
                      <a14:imgEffect>
                        <a14:saturation sat="3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043" y="4566090"/>
              <a:ext cx="5195628" cy="2159329"/>
            </a:xfrm>
            <a:prstGeom prst="rect">
              <a:avLst/>
            </a:prstGeom>
            <a:grpFill/>
          </p:spPr>
        </p:pic>
        <p:sp>
          <p:nvSpPr>
            <p:cNvPr id="51" name="Прямоугольник 50"/>
            <p:cNvSpPr/>
            <p:nvPr/>
          </p:nvSpPr>
          <p:spPr>
            <a:xfrm>
              <a:off x="4839714" y="4067753"/>
              <a:ext cx="3204291" cy="304261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НАСТРОЙКА ВЕСОВ </a:t>
              </a:r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НЕЙРОНА--ПОБЕДИТЕЛЯ </a:t>
              </a:r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ЕГО СОСЕДЕЙ</a:t>
              </a:r>
              <a:endParaRPr 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31145" y="4760334"/>
              <a:ext cx="2088232" cy="256557"/>
            </a:xfrm>
            <a:prstGeom prst="rect">
              <a:avLst/>
            </a:prstGeom>
            <a:grpFill/>
          </p:spPr>
          <p:txBody>
            <a:bodyPr wrap="square" lIns="86375" tIns="43218" rIns="86375" bIns="43218" rtlCol="0">
              <a:spAutoFit/>
            </a:bodyPr>
            <a:lstStyle/>
            <a:p>
              <a:pPr algn="ctr" defTabSz="863683"/>
              <a:r>
                <a:rPr 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Виды нарушений </a:t>
              </a:r>
              <a:endPara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86123" y="4548382"/>
              <a:ext cx="2304257" cy="15213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 defTabSz="863683"/>
              <a:r>
                <a:rPr 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Топологическая </a:t>
              </a:r>
              <a:r>
                <a:rPr 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карта Т. Кохонена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8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7207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Результат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кластерного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анализа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710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5057" y="1628800"/>
            <a:ext cx="2309071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кластер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27 видов нарушений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13559 нарушений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5057" y="2852936"/>
            <a:ext cx="2309071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кластер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18 </a:t>
            </a:r>
            <a:r>
              <a:rPr lang="ru-RU" dirty="0">
                <a:solidFill>
                  <a:schemeClr val="tx1"/>
                </a:solidFill>
              </a:rPr>
              <a:t>видов нарушений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7874 нарушений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1628800"/>
            <a:ext cx="2309071" cy="1080120"/>
          </a:xfrm>
          <a:prstGeom prst="rect">
            <a:avLst/>
          </a:prstGeom>
          <a:solidFill>
            <a:srgbClr val="97D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кластер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 видов нарушений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6602 нарушений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628800"/>
            <a:ext cx="2309071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кластер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21 вид нарушений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8604 нарушений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5" y="2852936"/>
            <a:ext cx="2309071" cy="1080120"/>
          </a:xfrm>
          <a:prstGeom prst="rect">
            <a:avLst/>
          </a:prstGeom>
          <a:solidFill>
            <a:srgbClr val="97D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 кластер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18 видов нарушений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12656 нарушений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5057" y="5229200"/>
            <a:ext cx="2309071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 кластер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 видов нарушений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8097 нарушений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2852936"/>
            <a:ext cx="2309071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 кластер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 видов нарушений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7947 нарушений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15057" y="4077072"/>
            <a:ext cx="2309071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 кластер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 видов нарушений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13068  нарушений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4077072"/>
            <a:ext cx="2309071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 кластер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27 видов нарушений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19739 нарушений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620688"/>
            <a:ext cx="49685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166 видов нарушений 100 тыс. нарушений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2664296" cy="37444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58099" y="1484784"/>
            <a:ext cx="2610045" cy="4824302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1484784"/>
            <a:ext cx="2664296" cy="2592288"/>
          </a:xfrm>
          <a:prstGeom prst="rect">
            <a:avLst/>
          </a:prstGeom>
          <a:noFill/>
          <a:ln>
            <a:solidFill>
              <a:srgbClr val="97D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5" y="1124744"/>
            <a:ext cx="266911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Аспект </a:t>
            </a:r>
            <a:r>
              <a:rPr lang="ru-RU" dirty="0" smtClean="0"/>
              <a:t>восприятия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58099" y="1124744"/>
            <a:ext cx="26100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Аспект </a:t>
            </a:r>
            <a:r>
              <a:rPr lang="ru-RU" dirty="0" smtClean="0"/>
              <a:t>поведения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124744"/>
            <a:ext cx="2659259" cy="369332"/>
          </a:xfrm>
          <a:prstGeom prst="rect">
            <a:avLst/>
          </a:prstGeom>
          <a:solidFill>
            <a:srgbClr val="97DDAD"/>
          </a:solidFill>
        </p:spPr>
        <p:txBody>
          <a:bodyPr wrap="square">
            <a:spAutoFit/>
          </a:bodyPr>
          <a:lstStyle/>
          <a:p>
            <a:r>
              <a:rPr lang="ru-RU" dirty="0"/>
              <a:t>Аспект </a:t>
            </a:r>
            <a:r>
              <a:rPr lang="ru-RU" dirty="0" smtClean="0"/>
              <a:t> состоятельности</a:t>
            </a:r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5171935"/>
            <a:ext cx="3222602" cy="12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05434280"/>
              </p:ext>
            </p:extLst>
          </p:nvPr>
        </p:nvGraphicFramePr>
        <p:xfrm>
          <a:off x="5802213" y="4077072"/>
          <a:ext cx="3275856" cy="223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8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67207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Оценка состояния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Культуры безопасности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4710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9/12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4158" r="16501" b="10143"/>
          <a:stretch/>
        </p:blipFill>
        <p:spPr bwMode="auto">
          <a:xfrm>
            <a:off x="539552" y="548680"/>
            <a:ext cx="8169882" cy="582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868561"/>
            <a:ext cx="38154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</a:rPr>
              <a:t>Общий уровень 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</a:rPr>
              <a:t>Культуры </a:t>
            </a:r>
            <a:r>
              <a:rPr lang="ru-RU" sz="1600" b="1" dirty="0" smtClean="0">
                <a:latin typeface="Times New Roman"/>
                <a:ea typeface="Calibri"/>
              </a:rPr>
              <a:t>безопасности «НИЗКИЙ» </a:t>
            </a:r>
            <a:endParaRPr lang="ru-RU" sz="16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63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161388</TotalTime>
  <Words>1144</Words>
  <Application>Microsoft Office PowerPoint</Application>
  <PresentationFormat>Экран (4:3)</PresentationFormat>
  <Paragraphs>315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КЛАСТЕРНЫЙ АНАЛИЗ НАРУШЕНИЙ БЕЗОПАСНОСТИ ДВИЖЕНИЯ ПОЕЗДОВ  ПО  ПРИЗНАКАМ КУЛЬТУРЫ БЕЗОПАСНОСТИ</vt:lpstr>
      <vt:lpstr>Актуальность задачи </vt:lpstr>
      <vt:lpstr>Этапы проведения кластерного анализа</vt:lpstr>
      <vt:lpstr>Формирование экспертной группы </vt:lpstr>
      <vt:lpstr>Формирование матрицы  нарушений по признакам Культуры безопасности </vt:lpstr>
      <vt:lpstr>Кластерный анализ</vt:lpstr>
      <vt:lpstr>Алгоритм кластерного анализа </vt:lpstr>
      <vt:lpstr>Результат кластерного анализа  </vt:lpstr>
      <vt:lpstr>Оценка состояния Культуры безопасности </vt:lpstr>
      <vt:lpstr>Презентация PowerPoint</vt:lpstr>
      <vt:lpstr>Апробации метода кластерного анализа в высшей школе</vt:lpstr>
      <vt:lpstr>Рекомендации по результату кластерного анализа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Бересток Николай Олегович</dc:creator>
  <cp:lastModifiedBy>Бересток Николай Олегович</cp:lastModifiedBy>
  <cp:revision>295</cp:revision>
  <cp:lastPrinted>2020-09-25T12:49:42Z</cp:lastPrinted>
  <dcterms:created xsi:type="dcterms:W3CDTF">2020-03-23T08:29:38Z</dcterms:created>
  <dcterms:modified xsi:type="dcterms:W3CDTF">2020-11-23T06:32:52Z</dcterms:modified>
</cp:coreProperties>
</file>