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32" r:id="rId3"/>
    <p:sldId id="335" r:id="rId4"/>
    <p:sldId id="333" r:id="rId5"/>
    <p:sldId id="334" r:id="rId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CFBD"/>
    <a:srgbClr val="87D57D"/>
    <a:srgbClr val="339933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6684" autoAdjust="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92312A5-25DF-48B5-8645-60A9119DAC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5401EF-3763-43C2-B7CD-7452F8A0CE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ABA78B8-BEBD-40F5-BBB5-E8AADC08B57F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483B725-CF65-4CB9-B959-2F450DAC7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52DAD3D7-50B6-49E5-BAE4-61D85EA26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619B06-F615-40D2-9A1F-E05DF76427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D459DB-2D13-4FF3-9E69-FF044C7A0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DCB68F9-3CAB-4E0A-AE31-3488431060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D7123A-56AF-42AA-AA1C-D21454C132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9890C2-810A-4BCE-9CD8-AAE697762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5025C5-4E24-425A-AA27-DA96FEECC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6DA23-B1BD-44B4-AE79-6C3F0AAB7D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33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918F3B-43BD-47EF-AE28-E9C203659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555B9F-758D-4B52-9D84-B538A33DF1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BB16C3-193C-48EE-9703-C6FDE688A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FE2EE-017C-4C9D-91B1-F12FE489A2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611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A22305-DDA3-4C2B-BBB1-93A0A9174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F34B4C-4840-4687-8505-170DE71B32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982AEA-3E20-449D-AFC8-633740D89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7D19C-EB63-4DEF-AC6A-E5F991ED9D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79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58CFF52-96BC-4AFD-9E76-A2F7AD5FE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2AD5377-BCE3-49ED-898A-49E4166C1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7FADFEF-A074-428A-8A27-29D5C1B03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1638E-50B2-4E5C-9E1E-83742EB341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028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E78B8C-57B3-4A43-AD91-47389A6EF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2A0F7F-A4A3-4895-88A2-0CF2AA9F5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BAA2E3-70FC-457B-A63F-08A39F764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3D030-01E9-486A-9E5A-8D307198EC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9549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CE7D5C-F333-4109-A3CC-BEC3F782E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D80905-66E6-4816-AC9E-2928408CEA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FE0E01-EB8E-4098-98F9-F30BBBE38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5D53B-C312-4DBB-AC6C-77ACE1C698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762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13FD7C-1980-4E2F-B3EF-E4371817B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B4417F-E916-4506-9CF3-B3BBDD98A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9A262F-B683-4C11-B95A-B992FC860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83D32-6284-49C4-B190-16DDEA2037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843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92A6B07-B307-4281-87B6-5240AEE7C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B1AE07-E951-4759-9FC0-26FBF24EC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BAEF632-CCCB-48E3-AF5E-8FF34E789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88EAB-1E5C-4A01-B5FF-7B157B49B0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84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CE8BE5-E68E-4AA3-A168-07A2FC820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E69514-05E7-40B6-9157-483BE31B2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C3906-78FA-4B99-A392-C38EAE152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02CC7-E71F-4933-9096-CFB78DCE1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31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632612-554B-4B57-97C9-6CD8C0CE7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DE5F0D-DC67-47E0-A92D-FD63D8EC6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74DCE3-4D71-4A49-8B66-DC3C7C8043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D159-8B29-479C-9D9D-9F84B38CA6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492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4646C-EFAA-47F1-815B-176F29599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6B64D0-25FD-4F0E-8519-DC6B904EF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25DD0A-92D6-4AC9-ACDE-0C41E9D3F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90B9-5A8E-45CA-845A-1D9BA0962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199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FDE2C28-59E3-4E3F-96E0-8D24D2B4CF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498AF9-7064-45DD-AA6F-FCC2A6DE6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84ED3A-FE20-4A0A-BF4C-209631EB2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9F6DF-8596-482A-92FB-FAEEE7BA6F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43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A20683-20A8-47C3-8C0B-C316051FA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C6A9D4-EE3A-4BEB-BE2C-04B70211E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C3556F-DFC6-4053-A59C-93BAEA4A3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65006-5F69-4E38-8CCA-ED5519068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82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F26139-E292-4C5E-8203-3698298AB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AADE38-D48D-40D5-A1D1-108B53072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1B875C-F969-4FA4-A0B2-202E0221C4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52B5B-7DEE-4F90-9C72-D4DBDAAA0A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710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3294C-8D83-4405-A3B2-4356476759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390C1-1D3B-4837-8D7A-7C17636E2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C6471B-EEC8-434A-B53B-4BCEDB4192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9B1B-92DF-4DDC-888D-B82F9178B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939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EFA551-FB2F-469E-AA33-221C0DDB10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A76AC7-8C57-4648-83F6-2232FEEB3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EB75BB-36E5-46FD-8B09-CF3C5E549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0CF0C-A78E-4222-8BED-F9556FD36E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400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08D7AB-9030-410C-954C-9F9D92FE2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692CB65-0527-46C4-87A9-64EFECE1B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157946-9FDC-4846-A2F2-77BFC42CCC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9F11C7-8993-4697-9492-C84C6F512C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1E90CC-2261-463A-A3F8-9CD68DFE7B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8D56EC0-FA99-4F3D-93F0-F4AD293D15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3673E29-0FE7-4E67-8F69-56DD81E328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1844675"/>
            <a:ext cx="8785225" cy="3960813"/>
          </a:xfrm>
        </p:spPr>
        <p:txBody>
          <a:bodyPr/>
          <a:lstStyle/>
          <a:p>
            <a:pPr eaLnBrk="1" hangingPunct="1"/>
            <a:r>
              <a:rPr lang="ru-RU" altLang="ru-RU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Применение технологий виртуальной реальности при формировании профессиональных компетенций работников железнодорожного транспорта</a:t>
            </a:r>
            <a:br>
              <a:rPr lang="ru-RU" altLang="ru-RU" sz="3600"/>
            </a:br>
            <a:br>
              <a:rPr lang="ru-RU" altLang="ru-RU" sz="3600"/>
            </a:br>
            <a:br>
              <a:rPr lang="ru-RU" altLang="ru-RU" sz="3600"/>
            </a:br>
            <a:endParaRPr lang="ru-RU" altLang="ru-RU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5" name="Прямоугольник 2">
            <a:extLst>
              <a:ext uri="{FF2B5EF4-FFF2-40B4-BE49-F238E27FC236}">
                <a16:creationId xmlns:a16="http://schemas.microsoft.com/office/drawing/2014/main" id="{1B609536-1623-481A-81E1-744910BC6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5119688"/>
            <a:ext cx="46434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Verdana" panose="020B0604030504040204" pitchFamily="34" charset="0"/>
              </a:rPr>
              <a:t>Докладчик: заведующий отделением «Автоматика и телемеханика на железнодорожном транспорте 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ru-RU" altLang="ru-RU" sz="1800">
                <a:latin typeface="Verdana" panose="020B0604030504040204" pitchFamily="34" charset="0"/>
              </a:rPr>
            </a:br>
            <a:r>
              <a:rPr lang="ru-RU" altLang="ru-RU" sz="1800">
                <a:latin typeface="Verdana" panose="020B0604030504040204" pitchFamily="34" charset="0"/>
              </a:rPr>
              <a:t>Костров Александр Анатольевич</a:t>
            </a:r>
            <a:endParaRPr lang="ru-RU" altLang="ru-RU" sz="18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>
            <a:extLst>
              <a:ext uri="{FF2B5EF4-FFF2-40B4-BE49-F238E27FC236}">
                <a16:creationId xmlns:a16="http://schemas.microsoft.com/office/drawing/2014/main" id="{BC6A2CC1-111D-4AE8-9B1C-D70C01D90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663700"/>
            <a:ext cx="66246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Verdana" panose="020B0604030504040204" pitchFamily="34" charset="0"/>
              </a:rPr>
              <a:t>Использование технологий виртуальной реальности позволяет получить эффект максимального погружения и взаимодействовать (обслуживать и ремонтировать) с сложными техническими устройствами</a:t>
            </a:r>
          </a:p>
        </p:txBody>
      </p:sp>
      <p:pic>
        <p:nvPicPr>
          <p:cNvPr id="4099" name="Рисунок 0" descr="top.PNG">
            <a:extLst>
              <a:ext uri="{FF2B5EF4-FFF2-40B4-BE49-F238E27FC236}">
                <a16:creationId xmlns:a16="http://schemas.microsoft.com/office/drawing/2014/main" id="{87EDB30B-32D6-4C61-8D16-48527942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1628775"/>
            <a:ext cx="21637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">
            <a:extLst>
              <a:ext uri="{FF2B5EF4-FFF2-40B4-BE49-F238E27FC236}">
                <a16:creationId xmlns:a16="http://schemas.microsoft.com/office/drawing/2014/main" id="{FA0C6C16-E801-4769-99C5-49435EEAE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375025"/>
            <a:ext cx="8785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latin typeface="Verdana" panose="020B0604030504040204" pitchFamily="34" charset="0"/>
              </a:rPr>
              <a:t>Одевая </a:t>
            </a:r>
            <a:r>
              <a:rPr lang="en-US" altLang="ru-RU" sz="1800">
                <a:latin typeface="Verdana" panose="020B0604030504040204" pitchFamily="34" charset="0"/>
              </a:rPr>
              <a:t>VR</a:t>
            </a:r>
            <a:r>
              <a:rPr lang="ru-RU" altLang="ru-RU" sz="1800">
                <a:latin typeface="Verdana" panose="020B0604030504040204" pitchFamily="34" charset="0"/>
              </a:rPr>
              <a:t>-очки, обучающийся полностью погружается в трехмерный, фотореалистичный мир, в котором может быть воссоздан фрагмент железнодорожной станции, с путями, стрелками, оборудованием, и всеми необходимыми техническими средствами.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latin typeface="Verdana" panose="020B0604030504040204" pitchFamily="34" charset="0"/>
              </a:rPr>
              <a:t>С помощью беспроводных контроллеров, которые можно держать в руках, пользователь может взаимодействовать различным образом с виртуальным миром, меняя рабочие инструменты. Сценарий обучающей программы строится таким образом, чтобы точно соответствовать технологии производства работ.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8D4F348C-DD70-42BA-AEC9-22409A48C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338263"/>
            <a:ext cx="9361487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Verdana" panose="020B0604030504040204" pitchFamily="34" charset="0"/>
              </a:rPr>
              <a:t>На сегодняшний день существуют программные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Verdana" panose="020B0604030504040204" pitchFamily="34" charset="0"/>
              </a:rPr>
              <a:t>комплексы и виртуальные тренажеры различных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Verdana" panose="020B0604030504040204" pitchFamily="34" charset="0"/>
              </a:rPr>
              <a:t>разработчиков, при взаимодействии с которыми,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Verdana" panose="020B0604030504040204" pitchFamily="34" charset="0"/>
              </a:rPr>
              <a:t>обучающийся попадает в нарисованный, виртуальный мир.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>
              <a:latin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Verdana" panose="020B0604030504040204" pitchFamily="34" charset="0"/>
              </a:rPr>
              <a:t>Использование таких технологий в домашних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Verdana" panose="020B0604030504040204" pitchFamily="34" charset="0"/>
              </a:rPr>
              <a:t>условиях невозможно из-за необходимости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Verdana" panose="020B0604030504040204" pitchFamily="34" charset="0"/>
              </a:rPr>
              <a:t>специальных устройств (мощного ноутбука, шлема </a:t>
            </a:r>
            <a:r>
              <a:rPr lang="en-US" altLang="ru-RU" sz="2000">
                <a:latin typeface="Verdana" panose="020B0604030504040204" pitchFamily="34" charset="0"/>
              </a:rPr>
              <a:t>VR</a:t>
            </a:r>
            <a:r>
              <a:rPr lang="ru-RU" altLang="ru-RU" sz="2000">
                <a:latin typeface="Verdana" panose="020B0604030504040204" pitchFamily="34" charset="0"/>
              </a:rPr>
              <a:t>)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Verdana" panose="020B0604030504040204" pitchFamily="34" charset="0"/>
              </a:rPr>
              <a:t>При использовании технологии 3</a:t>
            </a:r>
            <a:r>
              <a:rPr lang="en-US" altLang="ru-RU" sz="2000">
                <a:latin typeface="Verdana" panose="020B0604030504040204" pitchFamily="34" charset="0"/>
              </a:rPr>
              <a:t>D </a:t>
            </a:r>
            <a:r>
              <a:rPr lang="ru-RU" altLang="ru-RU" sz="2000">
                <a:latin typeface="Verdana" panose="020B0604030504040204" pitchFamily="34" charset="0"/>
              </a:rPr>
              <a:t>фотопанорам,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Verdana" panose="020B0604030504040204" pitchFamily="34" charset="0"/>
              </a:rPr>
              <a:t>обучающийся попадает в виртуальный мир,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Verdana" panose="020B0604030504040204" pitchFamily="34" charset="0"/>
              </a:rPr>
              <a:t>который построен на реальной, а не нарисованной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Verdana" panose="020B0604030504040204" pitchFamily="34" charset="0"/>
              </a:rPr>
              <a:t>картинке.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52518AD-6FE9-4E8D-8343-7813891403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628775"/>
            <a:ext cx="7721600" cy="4029075"/>
          </a:xfr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B25DD6-FDE6-4D3E-A0C6-D2017D0F4D9D}"/>
              </a:ext>
            </a:extLst>
          </p:cNvPr>
          <p:cNvSpPr/>
          <p:nvPr/>
        </p:nvSpPr>
        <p:spPr>
          <a:xfrm>
            <a:off x="755650" y="5876925"/>
            <a:ext cx="777716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Интерфейс при работе на компьютере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1C1DFF0-A310-4C27-8B5B-09DFED029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928813"/>
            <a:ext cx="76390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728F5E-8B40-4878-9107-5F55AA916BBD}"/>
              </a:ext>
            </a:extLst>
          </p:cNvPr>
          <p:cNvSpPr/>
          <p:nvPr/>
        </p:nvSpPr>
        <p:spPr>
          <a:xfrm>
            <a:off x="755650" y="5876925"/>
            <a:ext cx="777716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Интерфейс при работе с </a:t>
            </a:r>
            <a:r>
              <a:rPr lang="en-US" altLang="ru-RU">
                <a:solidFill>
                  <a:srgbClr val="000000"/>
                </a:solidFill>
                <a:latin typeface="Verdana" panose="020B0604030504040204" pitchFamily="34" charset="0"/>
              </a:rPr>
              <a:t>VR</a:t>
            </a: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-очками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Костров А.А_Применение технологий виртуальной реальности при формировании профессиональных компетенций_сжат.potx" id="{D39EBB36-3BEB-4691-A1F8-7291AAC51672}" vid="{DBD7388C-7800-4DBF-AABC-261E7DECAD5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5895</TotalTime>
  <Words>200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Оформление по умолчанию</vt:lpstr>
      <vt:lpstr>Применение технологий виртуальной реальности при формировании профессиональных компетенций работников железнодорожного транспорта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дипломного проектирования студентов в 2008-2009 уч.г.  на факультете СПО Челябинского института путей сообщения</dc:title>
  <dc:creator>hgs</dc:creator>
  <cp:lastModifiedBy>Татьяна</cp:lastModifiedBy>
  <cp:revision>408</cp:revision>
  <dcterms:created xsi:type="dcterms:W3CDTF">2009-06-23T02:53:37Z</dcterms:created>
  <dcterms:modified xsi:type="dcterms:W3CDTF">2020-11-20T01:06:43Z</dcterms:modified>
</cp:coreProperties>
</file>