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359" r:id="rId2"/>
    <p:sldId id="427" r:id="rId3"/>
    <p:sldId id="430" r:id="rId4"/>
    <p:sldId id="433" r:id="rId5"/>
    <p:sldId id="434" r:id="rId6"/>
    <p:sldId id="429" r:id="rId7"/>
    <p:sldId id="431" r:id="rId8"/>
    <p:sldId id="435" r:id="rId9"/>
    <p:sldId id="432" r:id="rId10"/>
  </p:sldIdLst>
  <p:sldSz cx="9144000" cy="5143500" type="screen16x9"/>
  <p:notesSz cx="6799263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D70"/>
    <a:srgbClr val="F2F2F2"/>
    <a:srgbClr val="DCE6F2"/>
    <a:srgbClr val="FF6900"/>
    <a:srgbClr val="FF6600"/>
    <a:srgbClr val="C00000"/>
    <a:srgbClr val="A9A9A9"/>
    <a:srgbClr val="4F81BD"/>
    <a:srgbClr val="000000"/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7" autoAdjust="0"/>
    <p:restoredTop sz="99080" autoAdjust="0"/>
  </p:normalViewPr>
  <p:slideViewPr>
    <p:cSldViewPr>
      <p:cViewPr varScale="1">
        <p:scale>
          <a:sx n="143" d="100"/>
          <a:sy n="143" d="100"/>
        </p:scale>
        <p:origin x="147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0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44" y="-10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019655146053587E-2"/>
          <c:y val="0.10087345619217358"/>
          <c:w val="0.8145910037173395"/>
          <c:h val="0.62814201199866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целевой балл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5.0639169996092408E-3"/>
                  <c:y val="1.102308076880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3D-4C0B-B768-2FB2CE8F771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</c:v>
                </c:pt>
                <c:pt idx="1">
                  <c:v>в т.ч. руководители и специалисты</c:v>
                </c:pt>
                <c:pt idx="2">
                  <c:v>рабочие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1.4</c:v>
                </c:pt>
                <c:pt idx="1">
                  <c:v>1.56</c:v>
                </c:pt>
                <c:pt idx="2">
                  <c:v>1.36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3D-4C0B-B768-2FB2CE8F771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фактический балл 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</c:v>
                </c:pt>
                <c:pt idx="1">
                  <c:v>в т.ч. руководители и специалисты</c:v>
                </c:pt>
                <c:pt idx="2">
                  <c:v>рабочие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1.1900000000000019</c:v>
                </c:pt>
                <c:pt idx="1">
                  <c:v>1.42</c:v>
                </c:pt>
                <c:pt idx="2">
                  <c:v>1.1399999999999977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3D-4C0B-B768-2FB2CE8F7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"/>
        <c:axId val="107102976"/>
        <c:axId val="107473152"/>
      </c:barChart>
      <c:catAx>
        <c:axId val="107102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07473152"/>
        <c:crosses val="autoZero"/>
        <c:auto val="1"/>
        <c:lblAlgn val="ctr"/>
        <c:lblOffset val="100"/>
        <c:noMultiLvlLbl val="0"/>
      </c:catAx>
      <c:valAx>
        <c:axId val="107473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71029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89750270803243937"/>
          <c:w val="0.49428754276418108"/>
          <c:h val="0.1024972919675594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344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FFA2F06-8A75-4379-BB90-B49E9E5022E8}" type="datetimeFigureOut">
              <a:rPr lang="ru-RU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344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7FA827-B82E-4CCA-90BA-C1DC99E0D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226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4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C3E808-1911-4954-B622-DA99DFD3192D}" type="datetimeFigureOut">
              <a:rPr lang="ru-RU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4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B8EF21-0B0C-4577-9ACD-4E38648DF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5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B8EF21-0B0C-4577-9ACD-4E38648DF0B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69546-5DC3-4604-90C0-96B650E1EC9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период с 2018-9 мес. 2020 гг. оценку прошли 44 387 чел</a:t>
            </a:r>
            <a:r>
              <a:rPr lang="ru-RU" i="1" dirty="0"/>
              <a:t>. (2018 г. – 2788 чел., 2019 г. – 14238 чел., 9 мес. 2020 г. – 27 361 чел.)</a:t>
            </a:r>
            <a:r>
              <a:rPr lang="ru-RU" dirty="0"/>
              <a:t>, с актуальной оценкой </a:t>
            </a:r>
            <a:r>
              <a:rPr lang="ru-RU" b="1" dirty="0"/>
              <a:t>39 760 чел.</a:t>
            </a:r>
          </a:p>
          <a:p>
            <a:r>
              <a:rPr lang="ru-RU" dirty="0"/>
              <a:t>По итогам работы за 9 месяцев 2020 года оценку прошли 27 361 работник, что составляет 67,4% от плана (40,6 тыс.). 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По хозяйству пути</a:t>
            </a:r>
            <a:r>
              <a:rPr lang="ru-RU" dirty="0"/>
              <a:t>:</a:t>
            </a:r>
          </a:p>
          <a:p>
            <a:r>
              <a:rPr lang="ru-RU" dirty="0"/>
              <a:t>Всего, в период с 2018 - 9 мес. 2020 гг. по хозяйству пути оценку прошли 31 407 чел. </a:t>
            </a:r>
            <a:r>
              <a:rPr lang="ru-RU" i="1" dirty="0"/>
              <a:t>(2018 г. – 2788 чел., 2019 г. – 13623 чел., 9 мес. 2020 г. – 14996 чел.</a:t>
            </a:r>
            <a:r>
              <a:rPr lang="ru-RU" dirty="0"/>
              <a:t>). С актуальной оценкой 26 780 чел. </a:t>
            </a:r>
          </a:p>
          <a:p>
            <a:r>
              <a:rPr lang="ru-RU" dirty="0"/>
              <a:t>За 9 месяцев 2020 г оценку прошли 14 996 чел. или 71,4% от установленного целевого показателя (21 тыс.). </a:t>
            </a:r>
          </a:p>
          <a:p>
            <a:r>
              <a:rPr lang="ru-RU" b="1" dirty="0"/>
              <a:t>По вагонному хозяйству:</a:t>
            </a:r>
            <a:endParaRPr lang="ru-RU" dirty="0"/>
          </a:p>
          <a:p>
            <a:r>
              <a:rPr lang="ru-RU" dirty="0"/>
              <a:t>По вагонному хозяйству за 9 месяцев 2020 года оценку прошли 7840 чел. или 65,3% от плана (12 тыс.). За последний квартал произошел огромный скачок с 748 до 7840 чел. </a:t>
            </a:r>
          </a:p>
          <a:p>
            <a:r>
              <a:rPr lang="ru-RU" b="1" dirty="0"/>
              <a:t>По хозяйству автоматики и телемеханики:</a:t>
            </a:r>
            <a:endParaRPr lang="ru-RU" dirty="0"/>
          </a:p>
          <a:p>
            <a:r>
              <a:rPr lang="ru-RU" dirty="0"/>
              <a:t>По состоянию на 30.09.2020 оценку прошли 3476 чел. или 53,5% от плана (6,5 тыс.).</a:t>
            </a:r>
          </a:p>
          <a:p>
            <a:r>
              <a:rPr lang="ru-RU" b="1" dirty="0"/>
              <a:t>Дирекция диагностики и мониторинга инфраструктуры: </a:t>
            </a:r>
            <a:endParaRPr lang="ru-RU" dirty="0"/>
          </a:p>
          <a:p>
            <a:r>
              <a:rPr lang="ru-RU" dirty="0"/>
              <a:t>В 2019 г. оценку прошли 615 чел., за 9 мес. 2020 г. – 1049 чел.  В настоящий момент с актуальной оценкой профессиональных компетенций 1664 чел. </a:t>
            </a:r>
          </a:p>
          <a:p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92621-7336-4F4E-9C9B-DC56F273F12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976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890588" y="2517775"/>
            <a:ext cx="5513387" cy="565150"/>
          </a:xfrm>
          <a:prstGeom prst="rect">
            <a:avLst/>
          </a:prstGeom>
        </p:spPr>
        <p:txBody>
          <a:bodyPr anchor="ctr">
            <a:norm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2200">
                <a:solidFill>
                  <a:srgbClr val="FFFFFF"/>
                </a:solidFill>
                <a:latin typeface="Verdana" charset="0"/>
              </a:rPr>
              <a:t>Образец заголовка</a:t>
            </a:r>
            <a:endParaRPr lang="en-US" sz="220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02401" y="4521200"/>
            <a:ext cx="4193157" cy="381396"/>
          </a:xfrm>
        </p:spPr>
        <p:txBody>
          <a:bodyPr anchor="b">
            <a:normAutofit/>
          </a:bodyPr>
          <a:lstStyle>
            <a:lvl1pPr>
              <a:buNone/>
              <a:defRPr sz="1000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90030" y="2625757"/>
            <a:ext cx="5514509" cy="564404"/>
          </a:xfrm>
        </p:spPr>
        <p:txBody>
          <a:bodyPr/>
          <a:lstStyle>
            <a:lvl1pPr marL="0" marR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/>
              <a:t>Образец заголовка</a:t>
            </a:r>
            <a:endParaRPr lang="en-US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98321" y="3437382"/>
            <a:ext cx="5514509" cy="84873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6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3754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/>
          <p:nvPr userDrawn="1"/>
        </p:nvSpPr>
        <p:spPr>
          <a:xfrm>
            <a:off x="0" y="0"/>
            <a:ext cx="9144000" cy="4865688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22"/>
          <p:cNvSpPr/>
          <p:nvPr userDrawn="1"/>
        </p:nvSpPr>
        <p:spPr>
          <a:xfrm>
            <a:off x="0" y="4875213"/>
            <a:ext cx="9144000" cy="26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0"/>
          <p:cNvGrpSpPr>
            <a:grpSpLocks noChangeAspect="1"/>
          </p:cNvGrpSpPr>
          <p:nvPr userDrawn="1"/>
        </p:nvGrpSpPr>
        <p:grpSpPr bwMode="auto">
          <a:xfrm>
            <a:off x="8496300" y="4948238"/>
            <a:ext cx="306388" cy="136525"/>
            <a:chOff x="5385680" y="6487509"/>
            <a:chExt cx="1039813" cy="461962"/>
          </a:xfrm>
        </p:grpSpPr>
        <p:sp>
          <p:nvSpPr>
            <p:cNvPr id="6" name="Freeform 27"/>
            <p:cNvSpPr>
              <a:spLocks/>
            </p:cNvSpPr>
            <p:nvPr userDrawn="1"/>
          </p:nvSpPr>
          <p:spPr bwMode="auto">
            <a:xfrm>
              <a:off x="6048359" y="6487509"/>
              <a:ext cx="377134" cy="343786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charset="0"/>
              </a:endParaRPr>
            </a:p>
          </p:txBody>
        </p:sp>
        <p:sp>
          <p:nvSpPr>
            <p:cNvPr id="7" name="Freeform 28"/>
            <p:cNvSpPr>
              <a:spLocks/>
            </p:cNvSpPr>
            <p:nvPr userDrawn="1"/>
          </p:nvSpPr>
          <p:spPr bwMode="auto">
            <a:xfrm>
              <a:off x="5773589" y="6605685"/>
              <a:ext cx="317871" cy="225609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charset="0"/>
              </a:endParaRPr>
            </a:p>
          </p:txBody>
        </p:sp>
        <p:sp>
          <p:nvSpPr>
            <p:cNvPr id="8" name="Freeform 29"/>
            <p:cNvSpPr>
              <a:spLocks/>
            </p:cNvSpPr>
            <p:nvPr userDrawn="1"/>
          </p:nvSpPr>
          <p:spPr bwMode="auto">
            <a:xfrm>
              <a:off x="5385680" y="6605685"/>
              <a:ext cx="436399" cy="343786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charset="0"/>
              </a:endParaRPr>
            </a:p>
          </p:txBody>
        </p:sp>
      </p:grp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219573" y="1809637"/>
            <a:ext cx="7772400" cy="112514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99165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80EFB2-C65C-4049-AF66-DD6138121ADB}" type="datetime1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2E08656-0167-4D67-B8BD-9A2B1AF98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9CECA-AC3E-43D8-A16D-20D77095360D}" type="datetimeFigureOut">
              <a:rPr lang="ru-RU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7EB69-770A-493D-9E5E-40FE2C341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568952" cy="8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244224" y="1354836"/>
            <a:ext cx="8529889" cy="3295634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3210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395537" y="1437625"/>
            <a:ext cx="8529889" cy="329563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23528" y="249493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2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4224" y="1354836"/>
            <a:ext cx="7094790" cy="3295634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5" y="1383619"/>
            <a:ext cx="1316459" cy="3266852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4549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44224" y="1354836"/>
            <a:ext cx="7094790" cy="32956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5" y="1408859"/>
            <a:ext cx="1316459" cy="3241611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5275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4224" y="1354836"/>
            <a:ext cx="8529889" cy="3295634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463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236700" y="1352278"/>
            <a:ext cx="4206713" cy="32792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7640" y="1352278"/>
            <a:ext cx="4196473" cy="32792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30731" y="258893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27026" y="1284685"/>
            <a:ext cx="7013575" cy="334803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5" y="1289803"/>
            <a:ext cx="1316459" cy="334292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066A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30731" y="258893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27026" y="1284685"/>
            <a:ext cx="4125913" cy="28336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4667250" y="1285875"/>
            <a:ext cx="4125913" cy="28336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30731" y="258893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5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 userDrawn="1"/>
        </p:nvSpPr>
        <p:spPr>
          <a:xfrm>
            <a:off x="-17463" y="-33338"/>
            <a:ext cx="9161463" cy="755651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66688"/>
            <a:ext cx="8229600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br>
              <a:rPr lang="en-US" altLang="ru-RU"/>
            </a:br>
            <a:br>
              <a:rPr lang="en-US" altLang="ru-RU"/>
            </a:br>
            <a:endParaRPr lang="ru-RU" altLang="ru-RU"/>
          </a:p>
        </p:txBody>
      </p:sp>
      <p:sp>
        <p:nvSpPr>
          <p:cNvPr id="307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Нажмите для редактирования</a:t>
            </a:r>
          </a:p>
          <a:p>
            <a:pPr lvl="0"/>
            <a:r>
              <a:rPr lang="ru-RU" altLang="ru-RU"/>
              <a:t>Нажмите для ввода текста</a:t>
            </a:r>
            <a:endParaRPr lang="en-US" altLang="ru-RU"/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>
            <a:off x="201613" y="4929188"/>
            <a:ext cx="2301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3BAA7685-BB48-4F4B-9356-2B74A51537B3}" type="slidenum">
              <a:rPr lang="en-US" sz="1000" smtClean="0">
                <a:latin typeface="Verdana" charset="0"/>
                <a:cs typeface="+mn-cs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>
              <a:latin typeface="Verdana" charset="0"/>
              <a:cs typeface="+mn-cs"/>
            </a:endParaRPr>
          </a:p>
        </p:txBody>
      </p:sp>
      <p:grpSp>
        <p:nvGrpSpPr>
          <p:cNvPr id="3080" name="Группа 10"/>
          <p:cNvGrpSpPr>
            <a:grpSpLocks noChangeAspect="1"/>
          </p:cNvGrpSpPr>
          <p:nvPr userDrawn="1"/>
        </p:nvGrpSpPr>
        <p:grpSpPr bwMode="auto">
          <a:xfrm>
            <a:off x="8496300" y="4948238"/>
            <a:ext cx="306388" cy="136525"/>
            <a:chOff x="5385680" y="6487509"/>
            <a:chExt cx="1039813" cy="461962"/>
          </a:xfrm>
        </p:grpSpPr>
        <p:sp>
          <p:nvSpPr>
            <p:cNvPr id="1072" name="Freeform 27"/>
            <p:cNvSpPr>
              <a:spLocks/>
            </p:cNvSpPr>
            <p:nvPr userDrawn="1"/>
          </p:nvSpPr>
          <p:spPr bwMode="auto">
            <a:xfrm>
              <a:off x="6048359" y="6487509"/>
              <a:ext cx="377134" cy="343786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charset="0"/>
              </a:endParaRPr>
            </a:p>
          </p:txBody>
        </p:sp>
        <p:sp>
          <p:nvSpPr>
            <p:cNvPr id="1073" name="Freeform 28"/>
            <p:cNvSpPr>
              <a:spLocks/>
            </p:cNvSpPr>
            <p:nvPr userDrawn="1"/>
          </p:nvSpPr>
          <p:spPr bwMode="auto">
            <a:xfrm>
              <a:off x="5773589" y="6605685"/>
              <a:ext cx="317871" cy="225609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charset="0"/>
              </a:endParaRPr>
            </a:p>
          </p:txBody>
        </p:sp>
        <p:sp>
          <p:nvSpPr>
            <p:cNvPr id="1074" name="Freeform 29"/>
            <p:cNvSpPr>
              <a:spLocks/>
            </p:cNvSpPr>
            <p:nvPr userDrawn="1"/>
          </p:nvSpPr>
          <p:spPr bwMode="auto">
            <a:xfrm>
              <a:off x="5385680" y="6605685"/>
              <a:ext cx="436399" cy="343786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charset="0"/>
              </a:endParaRPr>
            </a:p>
          </p:txBody>
        </p:sp>
      </p:grpSp>
      <p:sp>
        <p:nvSpPr>
          <p:cNvPr id="32" name="Rectangle 6"/>
          <p:cNvSpPr>
            <a:spLocks noChangeArrowheads="1"/>
          </p:cNvSpPr>
          <p:nvPr userDrawn="1"/>
        </p:nvSpPr>
        <p:spPr bwMode="auto">
          <a:xfrm>
            <a:off x="-374650" y="-17463"/>
            <a:ext cx="366712" cy="366713"/>
          </a:xfrm>
          <a:prstGeom prst="rect">
            <a:avLst/>
          </a:prstGeom>
          <a:solidFill>
            <a:srgbClr val="E21A1A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3" name="Rectangle 7"/>
          <p:cNvSpPr>
            <a:spLocks noChangeArrowheads="1"/>
          </p:cNvSpPr>
          <p:nvPr userDrawn="1"/>
        </p:nvSpPr>
        <p:spPr bwMode="auto">
          <a:xfrm>
            <a:off x="-374650" y="349250"/>
            <a:ext cx="366712" cy="366713"/>
          </a:xfrm>
          <a:prstGeom prst="rect">
            <a:avLst/>
          </a:prstGeom>
          <a:solidFill>
            <a:srgbClr val="394A58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4" name="Rectangle 8"/>
          <p:cNvSpPr>
            <a:spLocks noChangeArrowheads="1"/>
          </p:cNvSpPr>
          <p:nvPr userDrawn="1"/>
        </p:nvSpPr>
        <p:spPr bwMode="auto">
          <a:xfrm>
            <a:off x="-374650" y="715963"/>
            <a:ext cx="366712" cy="366712"/>
          </a:xfrm>
          <a:prstGeom prst="rect">
            <a:avLst/>
          </a:prstGeom>
          <a:solidFill>
            <a:srgbClr val="455D7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5" name="Rectangle 9"/>
          <p:cNvSpPr>
            <a:spLocks noChangeArrowheads="1"/>
          </p:cNvSpPr>
          <p:nvPr userDrawn="1"/>
        </p:nvSpPr>
        <p:spPr bwMode="auto">
          <a:xfrm>
            <a:off x="-374650" y="1081088"/>
            <a:ext cx="366712" cy="366712"/>
          </a:xfrm>
          <a:prstGeom prst="rect">
            <a:avLst/>
          </a:prstGeom>
          <a:solidFill>
            <a:srgbClr val="68798B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6" name="Rectangle 13"/>
          <p:cNvSpPr>
            <a:spLocks noChangeArrowheads="1"/>
          </p:cNvSpPr>
          <p:nvPr userDrawn="1"/>
        </p:nvSpPr>
        <p:spPr bwMode="auto">
          <a:xfrm>
            <a:off x="-374650" y="1447800"/>
            <a:ext cx="366712" cy="366713"/>
          </a:xfrm>
          <a:prstGeom prst="rect">
            <a:avLst/>
          </a:prstGeom>
          <a:solidFill>
            <a:srgbClr val="909CAA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7" name="Rectangle 10"/>
          <p:cNvSpPr>
            <a:spLocks noChangeArrowheads="1"/>
          </p:cNvSpPr>
          <p:nvPr userDrawn="1"/>
        </p:nvSpPr>
        <p:spPr bwMode="auto">
          <a:xfrm>
            <a:off x="-774700" y="-22225"/>
            <a:ext cx="366712" cy="377825"/>
          </a:xfrm>
          <a:prstGeom prst="rect">
            <a:avLst/>
          </a:prstGeom>
          <a:solidFill>
            <a:srgbClr val="CECCA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8" name="Rectangle 12"/>
          <p:cNvSpPr>
            <a:spLocks noChangeArrowheads="1"/>
          </p:cNvSpPr>
          <p:nvPr userDrawn="1"/>
        </p:nvSpPr>
        <p:spPr bwMode="auto">
          <a:xfrm>
            <a:off x="-781050" y="3303588"/>
            <a:ext cx="366712" cy="366712"/>
          </a:xfrm>
          <a:prstGeom prst="rect">
            <a:avLst/>
          </a:prstGeom>
          <a:solidFill>
            <a:srgbClr val="78D64B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</a:endParaRPr>
          </a:p>
        </p:txBody>
      </p:sp>
      <p:sp>
        <p:nvSpPr>
          <p:cNvPr id="39" name="Rectangle 12"/>
          <p:cNvSpPr>
            <a:spLocks noChangeArrowheads="1"/>
          </p:cNvSpPr>
          <p:nvPr userDrawn="1"/>
        </p:nvSpPr>
        <p:spPr bwMode="auto">
          <a:xfrm>
            <a:off x="-1601788" y="-22225"/>
            <a:ext cx="366713" cy="366713"/>
          </a:xfrm>
          <a:prstGeom prst="rect">
            <a:avLst/>
          </a:prstGeom>
          <a:solidFill>
            <a:srgbClr val="FF69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</a:endParaRPr>
          </a:p>
        </p:txBody>
      </p:sp>
      <p:sp>
        <p:nvSpPr>
          <p:cNvPr id="40" name="Rectangle 13"/>
          <p:cNvSpPr>
            <a:spLocks noChangeArrowheads="1"/>
          </p:cNvSpPr>
          <p:nvPr userDrawn="1"/>
        </p:nvSpPr>
        <p:spPr bwMode="auto">
          <a:xfrm>
            <a:off x="-374650" y="1828800"/>
            <a:ext cx="366712" cy="366713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1" name="Rectangle 7"/>
          <p:cNvSpPr>
            <a:spLocks noChangeArrowheads="1"/>
          </p:cNvSpPr>
          <p:nvPr userDrawn="1"/>
        </p:nvSpPr>
        <p:spPr bwMode="auto">
          <a:xfrm>
            <a:off x="-374650" y="2211388"/>
            <a:ext cx="366712" cy="366712"/>
          </a:xfrm>
          <a:prstGeom prst="rect">
            <a:avLst/>
          </a:prstGeom>
          <a:solidFill>
            <a:srgbClr val="60606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2" name="Rectangle 7"/>
          <p:cNvSpPr>
            <a:spLocks noChangeArrowheads="1"/>
          </p:cNvSpPr>
          <p:nvPr userDrawn="1"/>
        </p:nvSpPr>
        <p:spPr bwMode="auto">
          <a:xfrm>
            <a:off x="-374650" y="2571750"/>
            <a:ext cx="366712" cy="366713"/>
          </a:xfrm>
          <a:prstGeom prst="rect">
            <a:avLst/>
          </a:prstGeom>
          <a:solidFill>
            <a:srgbClr val="828282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-374650" y="2943225"/>
            <a:ext cx="366712" cy="366713"/>
          </a:xfrm>
          <a:prstGeom prst="rect">
            <a:avLst/>
          </a:prstGeom>
          <a:solidFill>
            <a:srgbClr val="A9A9A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4" name="Rectangle 7"/>
          <p:cNvSpPr>
            <a:spLocks noChangeArrowheads="1"/>
          </p:cNvSpPr>
          <p:nvPr userDrawn="1"/>
        </p:nvSpPr>
        <p:spPr bwMode="auto">
          <a:xfrm>
            <a:off x="-374650" y="3314700"/>
            <a:ext cx="366712" cy="366713"/>
          </a:xfrm>
          <a:prstGeom prst="rect">
            <a:avLst/>
          </a:prstGeom>
          <a:solidFill>
            <a:srgbClr val="D3D3D3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5" name="Rectangle 10"/>
          <p:cNvSpPr>
            <a:spLocks noChangeArrowheads="1"/>
          </p:cNvSpPr>
          <p:nvPr userDrawn="1"/>
        </p:nvSpPr>
        <p:spPr bwMode="auto">
          <a:xfrm>
            <a:off x="-774700" y="355600"/>
            <a:ext cx="366712" cy="366713"/>
          </a:xfrm>
          <a:prstGeom prst="rect">
            <a:avLst/>
          </a:prstGeom>
          <a:solidFill>
            <a:srgbClr val="85865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6" name="Rectangle 10"/>
          <p:cNvSpPr>
            <a:spLocks noChangeArrowheads="1"/>
          </p:cNvSpPr>
          <p:nvPr userDrawn="1"/>
        </p:nvSpPr>
        <p:spPr bwMode="auto">
          <a:xfrm>
            <a:off x="-774700" y="715963"/>
            <a:ext cx="366712" cy="366712"/>
          </a:xfrm>
          <a:prstGeom prst="rect">
            <a:avLst/>
          </a:prstGeom>
          <a:solidFill>
            <a:srgbClr val="DDDCB4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7" name="Rectangle 10"/>
          <p:cNvSpPr>
            <a:spLocks noChangeArrowheads="1"/>
          </p:cNvSpPr>
          <p:nvPr userDrawn="1"/>
        </p:nvSpPr>
        <p:spPr bwMode="auto">
          <a:xfrm>
            <a:off x="-774700" y="1082675"/>
            <a:ext cx="366712" cy="366713"/>
          </a:xfrm>
          <a:prstGeom prst="rect">
            <a:avLst/>
          </a:prstGeom>
          <a:solidFill>
            <a:srgbClr val="EBEAD4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8" name="Rectangle 10"/>
          <p:cNvSpPr>
            <a:spLocks noChangeArrowheads="1"/>
          </p:cNvSpPr>
          <p:nvPr userDrawn="1"/>
        </p:nvSpPr>
        <p:spPr bwMode="auto">
          <a:xfrm>
            <a:off x="-774700" y="1447800"/>
            <a:ext cx="366712" cy="388938"/>
          </a:xfrm>
          <a:prstGeom prst="rect">
            <a:avLst/>
          </a:prstGeom>
          <a:solidFill>
            <a:srgbClr val="A3A86B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9" name="Rectangle 10"/>
          <p:cNvSpPr>
            <a:spLocks noChangeArrowheads="1"/>
          </p:cNvSpPr>
          <p:nvPr userDrawn="1"/>
        </p:nvSpPr>
        <p:spPr bwMode="auto">
          <a:xfrm>
            <a:off x="-774700" y="1836738"/>
            <a:ext cx="366712" cy="366712"/>
          </a:xfrm>
          <a:prstGeom prst="rect">
            <a:avLst/>
          </a:prstGeom>
          <a:solidFill>
            <a:srgbClr val="626B4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0" name="Rectangle 10"/>
          <p:cNvSpPr>
            <a:spLocks noChangeArrowheads="1"/>
          </p:cNvSpPr>
          <p:nvPr userDrawn="1"/>
        </p:nvSpPr>
        <p:spPr bwMode="auto">
          <a:xfrm>
            <a:off x="-774700" y="2203450"/>
            <a:ext cx="366712" cy="366713"/>
          </a:xfrm>
          <a:prstGeom prst="rect">
            <a:avLst/>
          </a:prstGeom>
          <a:solidFill>
            <a:srgbClr val="828B5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1" name="Rectangle 10"/>
          <p:cNvSpPr>
            <a:spLocks noChangeArrowheads="1"/>
          </p:cNvSpPr>
          <p:nvPr userDrawn="1"/>
        </p:nvSpPr>
        <p:spPr bwMode="auto">
          <a:xfrm>
            <a:off x="-774700" y="2570163"/>
            <a:ext cx="366712" cy="366712"/>
          </a:xfrm>
          <a:prstGeom prst="rect">
            <a:avLst/>
          </a:prstGeom>
          <a:solidFill>
            <a:srgbClr val="B2B98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2" name="Rectangle 10"/>
          <p:cNvSpPr>
            <a:spLocks noChangeArrowheads="1"/>
          </p:cNvSpPr>
          <p:nvPr userDrawn="1"/>
        </p:nvSpPr>
        <p:spPr bwMode="auto">
          <a:xfrm>
            <a:off x="-774700" y="2936875"/>
            <a:ext cx="366712" cy="366713"/>
          </a:xfrm>
          <a:prstGeom prst="rect">
            <a:avLst/>
          </a:prstGeom>
          <a:solidFill>
            <a:srgbClr val="D3D7B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3" name="Rectangle 10"/>
          <p:cNvSpPr>
            <a:spLocks noChangeArrowheads="1"/>
          </p:cNvSpPr>
          <p:nvPr userDrawn="1"/>
        </p:nvSpPr>
        <p:spPr bwMode="auto">
          <a:xfrm>
            <a:off x="-1189038" y="-22225"/>
            <a:ext cx="366713" cy="377825"/>
          </a:xfrm>
          <a:prstGeom prst="rect">
            <a:avLst/>
          </a:prstGeom>
          <a:solidFill>
            <a:srgbClr val="0066A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4" name="Rectangle 10"/>
          <p:cNvSpPr>
            <a:spLocks noChangeArrowheads="1"/>
          </p:cNvSpPr>
          <p:nvPr userDrawn="1"/>
        </p:nvSpPr>
        <p:spPr bwMode="auto">
          <a:xfrm>
            <a:off x="-1189038" y="355600"/>
            <a:ext cx="366713" cy="366713"/>
          </a:xfrm>
          <a:prstGeom prst="rect">
            <a:avLst/>
          </a:prstGeom>
          <a:solidFill>
            <a:srgbClr val="00335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5" name="Rectangle 10"/>
          <p:cNvSpPr>
            <a:spLocks noChangeArrowheads="1"/>
          </p:cNvSpPr>
          <p:nvPr userDrawn="1"/>
        </p:nvSpPr>
        <p:spPr bwMode="auto">
          <a:xfrm>
            <a:off x="-1189038" y="715963"/>
            <a:ext cx="366713" cy="366712"/>
          </a:xfrm>
          <a:prstGeom prst="rect">
            <a:avLst/>
          </a:prstGeom>
          <a:solidFill>
            <a:srgbClr val="00507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6" name="Rectangle 10"/>
          <p:cNvSpPr>
            <a:spLocks noChangeArrowheads="1"/>
          </p:cNvSpPr>
          <p:nvPr userDrawn="1"/>
        </p:nvSpPr>
        <p:spPr bwMode="auto">
          <a:xfrm>
            <a:off x="-1189038" y="1082675"/>
            <a:ext cx="366713" cy="366713"/>
          </a:xfrm>
          <a:prstGeom prst="rect">
            <a:avLst/>
          </a:prstGeom>
          <a:solidFill>
            <a:srgbClr val="007FB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7" name="Rectangle 10"/>
          <p:cNvSpPr>
            <a:spLocks noChangeArrowheads="1"/>
          </p:cNvSpPr>
          <p:nvPr userDrawn="1"/>
        </p:nvSpPr>
        <p:spPr bwMode="auto">
          <a:xfrm>
            <a:off x="-1189038" y="1447800"/>
            <a:ext cx="366713" cy="388938"/>
          </a:xfrm>
          <a:prstGeom prst="rect">
            <a:avLst/>
          </a:prstGeom>
          <a:solidFill>
            <a:srgbClr val="8AB0D2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8" name="Rectangle 10"/>
          <p:cNvSpPr>
            <a:spLocks noChangeArrowheads="1"/>
          </p:cNvSpPr>
          <p:nvPr userDrawn="1"/>
        </p:nvSpPr>
        <p:spPr bwMode="auto">
          <a:xfrm>
            <a:off x="-1189038" y="1825625"/>
            <a:ext cx="366713" cy="373063"/>
          </a:xfrm>
          <a:prstGeom prst="rect">
            <a:avLst/>
          </a:prstGeom>
          <a:solidFill>
            <a:srgbClr val="00A3E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9" name="Rectangle 10"/>
          <p:cNvSpPr>
            <a:spLocks noChangeArrowheads="1"/>
          </p:cNvSpPr>
          <p:nvPr userDrawn="1"/>
        </p:nvSpPr>
        <p:spPr bwMode="auto">
          <a:xfrm>
            <a:off x="-1189038" y="2198688"/>
            <a:ext cx="366713" cy="373062"/>
          </a:xfrm>
          <a:prstGeom prst="rect">
            <a:avLst/>
          </a:prstGeom>
          <a:solidFill>
            <a:srgbClr val="20668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0" name="Rectangle 10"/>
          <p:cNvSpPr>
            <a:spLocks noChangeArrowheads="1"/>
          </p:cNvSpPr>
          <p:nvPr userDrawn="1"/>
        </p:nvSpPr>
        <p:spPr bwMode="auto">
          <a:xfrm>
            <a:off x="-1189038" y="2570163"/>
            <a:ext cx="366713" cy="373062"/>
          </a:xfrm>
          <a:prstGeom prst="rect">
            <a:avLst/>
          </a:prstGeom>
          <a:solidFill>
            <a:srgbClr val="2F87B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1" name="Rectangle 10"/>
          <p:cNvSpPr>
            <a:spLocks noChangeArrowheads="1"/>
          </p:cNvSpPr>
          <p:nvPr userDrawn="1"/>
        </p:nvSpPr>
        <p:spPr bwMode="auto">
          <a:xfrm>
            <a:off x="-1189038" y="2941638"/>
            <a:ext cx="366713" cy="373062"/>
          </a:xfrm>
          <a:prstGeom prst="rect">
            <a:avLst/>
          </a:prstGeom>
          <a:solidFill>
            <a:srgbClr val="61B9E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2" name="Rectangle 10"/>
          <p:cNvSpPr>
            <a:spLocks noChangeArrowheads="1"/>
          </p:cNvSpPr>
          <p:nvPr userDrawn="1"/>
        </p:nvSpPr>
        <p:spPr bwMode="auto">
          <a:xfrm>
            <a:off x="-1189038" y="3303588"/>
            <a:ext cx="366713" cy="373062"/>
          </a:xfrm>
          <a:prstGeom prst="rect">
            <a:avLst/>
          </a:prstGeom>
          <a:solidFill>
            <a:srgbClr val="B0DCF4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3" name="Rectangle 12"/>
          <p:cNvSpPr>
            <a:spLocks noChangeArrowheads="1"/>
          </p:cNvSpPr>
          <p:nvPr userDrawn="1"/>
        </p:nvSpPr>
        <p:spPr bwMode="auto">
          <a:xfrm>
            <a:off x="-781050" y="3676650"/>
            <a:ext cx="366712" cy="366713"/>
          </a:xfrm>
          <a:prstGeom prst="rect">
            <a:avLst/>
          </a:prstGeom>
          <a:solidFill>
            <a:srgbClr val="65844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</a:endParaRPr>
          </a:p>
        </p:txBody>
      </p:sp>
      <p:sp>
        <p:nvSpPr>
          <p:cNvPr id="64" name="Rectangle 12"/>
          <p:cNvSpPr>
            <a:spLocks noChangeArrowheads="1"/>
          </p:cNvSpPr>
          <p:nvPr userDrawn="1"/>
        </p:nvSpPr>
        <p:spPr bwMode="auto">
          <a:xfrm>
            <a:off x="-781050" y="4043363"/>
            <a:ext cx="366712" cy="366712"/>
          </a:xfrm>
          <a:prstGeom prst="rect">
            <a:avLst/>
          </a:prstGeom>
          <a:solidFill>
            <a:srgbClr val="7FA357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</a:endParaRPr>
          </a:p>
        </p:txBody>
      </p:sp>
      <p:sp>
        <p:nvSpPr>
          <p:cNvPr id="65" name="Rectangle 12"/>
          <p:cNvSpPr>
            <a:spLocks noChangeArrowheads="1"/>
          </p:cNvSpPr>
          <p:nvPr userDrawn="1"/>
        </p:nvSpPr>
        <p:spPr bwMode="auto">
          <a:xfrm>
            <a:off x="-781050" y="4410075"/>
            <a:ext cx="366712" cy="366713"/>
          </a:xfrm>
          <a:prstGeom prst="rect">
            <a:avLst/>
          </a:prstGeom>
          <a:solidFill>
            <a:srgbClr val="AED08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</a:endParaRPr>
          </a:p>
        </p:txBody>
      </p:sp>
      <p:sp>
        <p:nvSpPr>
          <p:cNvPr id="66" name="Rectangle 12"/>
          <p:cNvSpPr>
            <a:spLocks noChangeArrowheads="1"/>
          </p:cNvSpPr>
          <p:nvPr userDrawn="1"/>
        </p:nvSpPr>
        <p:spPr bwMode="auto">
          <a:xfrm>
            <a:off x="-781050" y="4781550"/>
            <a:ext cx="366712" cy="366713"/>
          </a:xfrm>
          <a:prstGeom prst="rect">
            <a:avLst/>
          </a:prstGeom>
          <a:solidFill>
            <a:srgbClr val="D6E8C3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</a:endParaRPr>
          </a:p>
        </p:txBody>
      </p:sp>
      <p:sp>
        <p:nvSpPr>
          <p:cNvPr id="67" name="Rectangle 12"/>
          <p:cNvSpPr>
            <a:spLocks noChangeArrowheads="1"/>
          </p:cNvSpPr>
          <p:nvPr userDrawn="1"/>
        </p:nvSpPr>
        <p:spPr bwMode="auto">
          <a:xfrm>
            <a:off x="-1601788" y="334963"/>
            <a:ext cx="366713" cy="366712"/>
          </a:xfrm>
          <a:prstGeom prst="rect">
            <a:avLst/>
          </a:prstGeom>
          <a:solidFill>
            <a:srgbClr val="80503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</a:endParaRPr>
          </a:p>
        </p:txBody>
      </p:sp>
      <p:sp>
        <p:nvSpPr>
          <p:cNvPr id="68" name="Rectangle 12"/>
          <p:cNvSpPr>
            <a:spLocks noChangeArrowheads="1"/>
          </p:cNvSpPr>
          <p:nvPr userDrawn="1"/>
        </p:nvSpPr>
        <p:spPr bwMode="auto">
          <a:xfrm>
            <a:off x="-1601788" y="701675"/>
            <a:ext cx="366713" cy="366713"/>
          </a:xfrm>
          <a:prstGeom prst="rect">
            <a:avLst/>
          </a:prstGeom>
          <a:solidFill>
            <a:srgbClr val="AC6B2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</a:endParaRPr>
          </a:p>
        </p:txBody>
      </p:sp>
      <p:sp>
        <p:nvSpPr>
          <p:cNvPr id="69" name="Rectangle 12"/>
          <p:cNvSpPr>
            <a:spLocks noChangeArrowheads="1"/>
          </p:cNvSpPr>
          <p:nvPr userDrawn="1"/>
        </p:nvSpPr>
        <p:spPr bwMode="auto">
          <a:xfrm>
            <a:off x="-1601788" y="1068388"/>
            <a:ext cx="366713" cy="366712"/>
          </a:xfrm>
          <a:prstGeom prst="rect">
            <a:avLst/>
          </a:prstGeom>
          <a:solidFill>
            <a:srgbClr val="E4A063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</a:endParaRPr>
          </a:p>
        </p:txBody>
      </p:sp>
      <p:sp>
        <p:nvSpPr>
          <p:cNvPr id="70" name="Rectangle 12"/>
          <p:cNvSpPr>
            <a:spLocks noChangeArrowheads="1"/>
          </p:cNvSpPr>
          <p:nvPr userDrawn="1"/>
        </p:nvSpPr>
        <p:spPr bwMode="auto">
          <a:xfrm>
            <a:off x="-1601788" y="1435100"/>
            <a:ext cx="366713" cy="366713"/>
          </a:xfrm>
          <a:prstGeom prst="rect">
            <a:avLst/>
          </a:prstGeom>
          <a:solidFill>
            <a:srgbClr val="F1D0B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0" r:id="rId1"/>
    <p:sldLayoutId id="2147484411" r:id="rId2"/>
    <p:sldLayoutId id="2147484412" r:id="rId3"/>
    <p:sldLayoutId id="2147484413" r:id="rId4"/>
    <p:sldLayoutId id="2147484414" r:id="rId5"/>
    <p:sldLayoutId id="2147484415" r:id="rId6"/>
    <p:sldLayoutId id="2147484416" r:id="rId7"/>
    <p:sldLayoutId id="2147484417" r:id="rId8"/>
    <p:sldLayoutId id="2147484418" r:id="rId9"/>
    <p:sldLayoutId id="2147484419" r:id="rId10"/>
    <p:sldLayoutId id="2147484431" r:id="rId11"/>
    <p:sldLayoutId id="2147484432" r:id="rId12"/>
    <p:sldLayoutId id="214748443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microsoft.com/office/2007/relationships/hdphoto" Target="../media/hdphoto1.wdp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12" Type="http://schemas.microsoft.com/office/2007/relationships/hdphoto" Target="../media/hdphoto2.wd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jpeg"/><Relationship Id="rId11" Type="http://schemas.openxmlformats.org/officeDocument/2006/relationships/image" Target="../media/image25.png"/><Relationship Id="rId5" Type="http://schemas.openxmlformats.org/officeDocument/2006/relationships/image" Target="../media/image19.jpeg"/><Relationship Id="rId10" Type="http://schemas.openxmlformats.org/officeDocument/2006/relationships/image" Target="../media/image24.pn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13" Type="http://schemas.openxmlformats.org/officeDocument/2006/relationships/image" Target="../media/image37.jpeg"/><Relationship Id="rId18" Type="http://schemas.openxmlformats.org/officeDocument/2006/relationships/image" Target="../media/image4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12" Type="http://schemas.openxmlformats.org/officeDocument/2006/relationships/image" Target="../media/image36.emf"/><Relationship Id="rId17" Type="http://schemas.openxmlformats.org/officeDocument/2006/relationships/image" Target="../media/image41.jpeg"/><Relationship Id="rId2" Type="http://schemas.openxmlformats.org/officeDocument/2006/relationships/image" Target="../media/image26.jpeg"/><Relationship Id="rId16" Type="http://schemas.openxmlformats.org/officeDocument/2006/relationships/image" Target="../media/image4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jpeg"/><Relationship Id="rId11" Type="http://schemas.openxmlformats.org/officeDocument/2006/relationships/image" Target="../media/image35.jpeg"/><Relationship Id="rId5" Type="http://schemas.openxmlformats.org/officeDocument/2006/relationships/image" Target="../media/image29.jpeg"/><Relationship Id="rId15" Type="http://schemas.openxmlformats.org/officeDocument/2006/relationships/image" Target="../media/image39.jpeg"/><Relationship Id="rId10" Type="http://schemas.openxmlformats.org/officeDocument/2006/relationships/image" Target="../media/image34.jpeg"/><Relationship Id="rId4" Type="http://schemas.openxmlformats.org/officeDocument/2006/relationships/image" Target="../media/image28.jpeg"/><Relationship Id="rId9" Type="http://schemas.openxmlformats.org/officeDocument/2006/relationships/image" Target="../media/image33.jpeg"/><Relationship Id="rId14" Type="http://schemas.openxmlformats.org/officeDocument/2006/relationships/image" Target="../media/image3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64554"/>
            <a:ext cx="91440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7" descr="E:\2017\Февраль\ПРЕЗЕНТАЦИИ ШАБЛОНЫ для Ц\ppt\слайд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003798"/>
            <a:ext cx="9144000" cy="213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 txBox="1">
            <a:spLocks/>
          </p:cNvSpPr>
          <p:nvPr/>
        </p:nvSpPr>
        <p:spPr bwMode="auto">
          <a:xfrm>
            <a:off x="683568" y="3147814"/>
            <a:ext cx="7344816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9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факторы работы с персоналом </a:t>
            </a:r>
          </a:p>
          <a:p>
            <a:r>
              <a:rPr lang="ru-RU" sz="19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вопросах безопасности движения</a:t>
            </a:r>
          </a:p>
        </p:txBody>
      </p:sp>
      <p:sp>
        <p:nvSpPr>
          <p:cNvPr id="10" name="Subtitle 6"/>
          <p:cNvSpPr txBox="1">
            <a:spLocks/>
          </p:cNvSpPr>
          <p:nvPr/>
        </p:nvSpPr>
        <p:spPr bwMode="auto">
          <a:xfrm>
            <a:off x="611560" y="3939902"/>
            <a:ext cx="681645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Заместитель начальника</a:t>
            </a:r>
            <a:r>
              <a:rPr kumimoji="0" lang="ru-RU" altLang="ru-RU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Центральной дирекции инфраструктуры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alt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по кадрам и социальным вопросам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Берсенёв Дмитрий Васильевич</a:t>
            </a:r>
            <a:endParaRPr kumimoji="0" lang="en-US" alt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6"/>
          <p:cNvSpPr txBox="1">
            <a:spLocks/>
          </p:cNvSpPr>
          <p:nvPr/>
        </p:nvSpPr>
        <p:spPr bwMode="auto">
          <a:xfrm>
            <a:off x="611560" y="4731990"/>
            <a:ext cx="6816453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26 ноября 2020 г.</a:t>
            </a:r>
            <a:endParaRPr kumimoji="0" lang="en-US" altLang="ru-RU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0"/>
            <a:ext cx="8928992" cy="627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ru-RU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для системы обеспечения безопасности движения направления развития человеческого капитала</a:t>
            </a: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4876006"/>
            <a:ext cx="7272808" cy="253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 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факторы работы с персоналом в вопросах безопасности движения 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26/11/20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ru-RU" sz="950" b="1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987574"/>
            <a:ext cx="4536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профессиональными</a:t>
            </a:r>
          </a:p>
          <a:p>
            <a:pPr algn="ctr"/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компетенциями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79512" y="1851670"/>
            <a:ext cx="4680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корпоративными </a:t>
            </a:r>
          </a:p>
          <a:p>
            <a:pPr algn="ctr"/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компетенциями и корпоративная культура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75806"/>
            <a:ext cx="4464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комфортной рабочей среды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4105404"/>
            <a:ext cx="4320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Мотивация персонала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004048" y="915566"/>
            <a:ext cx="0" cy="3816424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179512" y="915566"/>
            <a:ext cx="4680520" cy="714069"/>
          </a:xfrm>
          <a:prstGeom prst="roundRect">
            <a:avLst>
              <a:gd name="adj" fmla="val 8933"/>
            </a:avLst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9512" y="1866392"/>
            <a:ext cx="4680520" cy="858085"/>
          </a:xfrm>
          <a:prstGeom prst="roundRect">
            <a:avLst>
              <a:gd name="adj" fmla="val 8933"/>
            </a:avLst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9512" y="2946512"/>
            <a:ext cx="4680520" cy="714069"/>
          </a:xfrm>
          <a:prstGeom prst="roundRect">
            <a:avLst>
              <a:gd name="adj" fmla="val 8933"/>
            </a:avLst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9512" y="3945913"/>
            <a:ext cx="4680520" cy="714069"/>
          </a:xfrm>
          <a:prstGeom prst="roundRect">
            <a:avLst>
              <a:gd name="adj" fmla="val 8933"/>
            </a:avLst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076056" y="926599"/>
            <a:ext cx="38164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- Исключение ошибочных действий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076056" y="1851670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- Исключение случаев умышленных </a:t>
            </a:r>
            <a:b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 нарушений технологии и обхода защиты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076056" y="1173981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- Правильные действия в нестандартных </a:t>
            </a:r>
            <a:b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 ситуациях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076056" y="2254101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- Правильная организация рабочего </a:t>
            </a:r>
            <a:b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 процесса, соблюдение технологии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76056" y="2931790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- Снижение оттока квалифицированного </a:t>
            </a:r>
            <a:b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 персонала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076056" y="3334221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- Повышение объёмов машинизированного </a:t>
            </a:r>
            <a:b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 труда и объективности контроля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5076056" y="3910285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- Снижение оттока квалифицированного </a:t>
            </a:r>
            <a:b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 персонала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076056" y="4299942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- Повышение доли выявленных нарушений </a:t>
            </a:r>
            <a:b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 и отступлений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995936" y="1707654"/>
            <a:ext cx="4968552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995936" y="2859782"/>
            <a:ext cx="4968552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995936" y="3867894"/>
            <a:ext cx="4968552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0"/>
            <a:ext cx="8928992" cy="627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современной образовательной </a:t>
            </a:r>
            <a:br>
              <a:rPr lang="ru-RU" sz="2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и развивающей среды</a:t>
            </a: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07504" y="843558"/>
            <a:ext cx="136815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Особенности управления </a:t>
            </a:r>
            <a:br>
              <a:rPr lang="ru-RU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человеческим капиталом в ЦДИ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691680" y="771550"/>
            <a:ext cx="115212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200+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профессий </a:t>
            </a:r>
            <a:br>
              <a:rPr lang="ru-RU" sz="9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9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должностей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43808" y="771550"/>
            <a:ext cx="144016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72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75%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доля рабочих</a:t>
            </a:r>
            <a:br>
              <a:rPr lang="ru-RU" sz="9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9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9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178</a:t>
            </a:r>
            <a:r>
              <a:rPr lang="ru-RU" sz="9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тыс.человек)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211960" y="771550"/>
            <a:ext cx="208823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9+</a:t>
            </a:r>
            <a:r>
              <a:rPr lang="ru-RU" sz="970" b="1" dirty="0">
                <a:solidFill>
                  <a:srgbClr val="003E6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лет</a:t>
            </a:r>
            <a:r>
              <a:rPr lang="ru-RU" sz="97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срок взращивания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руководителя предприятия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0" y="1779662"/>
            <a:ext cx="1295128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Новые </a:t>
            </a:r>
            <a:b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подразделения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974" y="2520280"/>
            <a:ext cx="136516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Новые профессии, специалисты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974" y="3147814"/>
            <a:ext cx="136516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Профессиональные стандарты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974" y="3795886"/>
            <a:ext cx="136516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Новые технология, </a:t>
            </a:r>
            <a:b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техника, инструмент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475656" y="1491630"/>
            <a:ext cx="331236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Образовательная среда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03649" y="1707654"/>
            <a:ext cx="3312368" cy="1152128"/>
          </a:xfrm>
          <a:prstGeom prst="roundRect">
            <a:avLst>
              <a:gd name="adj" fmla="val 8933"/>
            </a:avLst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endParaRPr lang="ru-RU" sz="9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03648" y="2931790"/>
            <a:ext cx="3312368" cy="864096"/>
          </a:xfrm>
          <a:prstGeom prst="roundRect">
            <a:avLst>
              <a:gd name="adj" fmla="val 8933"/>
            </a:avLst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endParaRPr lang="ru-RU" sz="87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03648" y="3867894"/>
            <a:ext cx="3312368" cy="864096"/>
          </a:xfrm>
          <a:prstGeom prst="roundRect">
            <a:avLst>
              <a:gd name="adj" fmla="val 8933"/>
            </a:avLst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endParaRPr lang="ru-RU" sz="87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1403648" y="1779662"/>
            <a:ext cx="324623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rgbClr val="003E6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Учебные центры профессиональных квалификаций ОАО «РЖД»</a:t>
            </a:r>
            <a:endParaRPr kumimoji="0" lang="ru-RU" sz="900" b="0" u="none" strike="noStrike" kern="1200" cap="none" spc="0" normalizeH="0" baseline="0" noProof="0" dirty="0">
              <a:ln>
                <a:noFill/>
              </a:ln>
              <a:solidFill>
                <a:srgbClr val="003E6C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1403648" y="2931790"/>
            <a:ext cx="331236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70" b="1" dirty="0">
                <a:solidFill>
                  <a:srgbClr val="003E6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Вузы, колледжи</a:t>
            </a:r>
            <a:endParaRPr kumimoji="0" lang="ru-RU" sz="870" b="0" u="none" strike="noStrike" kern="1200" cap="none" spc="0" normalizeH="0" baseline="0" noProof="0" dirty="0">
              <a:ln>
                <a:noFill/>
              </a:ln>
              <a:solidFill>
                <a:srgbClr val="003E6C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1979712" y="3867894"/>
            <a:ext cx="223224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70" b="1" dirty="0">
                <a:solidFill>
                  <a:srgbClr val="003E6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Производство</a:t>
            </a:r>
            <a:endParaRPr kumimoji="0" lang="ru-RU" sz="870" b="0" u="none" strike="noStrike" kern="1200" cap="none" spc="0" normalizeH="0" baseline="0" noProof="0" dirty="0">
              <a:ln>
                <a:noFill/>
              </a:ln>
              <a:solidFill>
                <a:srgbClr val="003E6C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3948" y="4371950"/>
            <a:ext cx="143519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Новые требования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1403648" y="2067694"/>
            <a:ext cx="352839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7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69000</a:t>
            </a: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человек в год обучается в корпоративных </a:t>
            </a:r>
            <a:b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учебных центах (</a:t>
            </a:r>
            <a:r>
              <a:rPr lang="ru-RU" sz="87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80%</a:t>
            </a: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от обучения рабочих)</a:t>
            </a:r>
            <a:endParaRPr kumimoji="0" lang="ru-RU" sz="870" b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1403648" y="2427734"/>
            <a:ext cx="331236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7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10+</a:t>
            </a: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обучающих программ разрабатывается </a:t>
            </a:r>
            <a:b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и актуализируется в соответствии с </a:t>
            </a:r>
            <a:b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требованиями производства ежегодно</a:t>
            </a:r>
            <a:endParaRPr kumimoji="0" lang="ru-RU" sz="870" b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 bwMode="auto">
          <a:xfrm>
            <a:off x="1403647" y="3075806"/>
            <a:ext cx="3384377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7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тыс. студентов-целевиков обучается</a:t>
            </a:r>
            <a:endParaRPr kumimoji="0" lang="ru-RU" sz="870" b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1403648" y="3219822"/>
            <a:ext cx="3456384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7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1200+</a:t>
            </a: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целевиков прибывают ежегодно</a:t>
            </a:r>
            <a:endParaRPr kumimoji="0" lang="ru-RU" sz="870" b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 bwMode="auto">
          <a:xfrm>
            <a:off x="1403647" y="3435846"/>
            <a:ext cx="3384377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7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20000</a:t>
            </a: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руководителей и специалистов повышают </a:t>
            </a:r>
            <a:b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квалификацию ежегодно</a:t>
            </a:r>
            <a:endParaRPr kumimoji="0" lang="ru-RU" sz="870" b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1403648" y="4011910"/>
            <a:ext cx="333766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7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53000 </a:t>
            </a: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работников с актуальной оценкой </a:t>
            </a:r>
            <a:b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профкомпетенций к концу 2020 г.</a:t>
            </a:r>
            <a:endParaRPr kumimoji="0" lang="ru-RU" sz="870" b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1403648" y="4515966"/>
            <a:ext cx="3384376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Выстроена система производственного обучения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1403648" y="4299942"/>
            <a:ext cx="3240360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7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3000+</a:t>
            </a:r>
            <a:r>
              <a:rPr lang="ru-RU" sz="8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студентов проходят практику  ежегодно</a:t>
            </a:r>
            <a:endParaRPr kumimoji="0" lang="ru-RU" sz="870" b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4788024" y="1779662"/>
            <a:ext cx="136815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Объективная оценка компетенций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 bwMode="auto">
          <a:xfrm>
            <a:off x="4788024" y="2499742"/>
            <a:ext cx="136815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Адресное развитие компетенций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 bwMode="auto">
          <a:xfrm>
            <a:off x="4788024" y="3168352"/>
            <a:ext cx="136815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Инструменты самоподготовки 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 bwMode="auto">
          <a:xfrm>
            <a:off x="4821059" y="4371950"/>
            <a:ext cx="1335117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Цифровизация </a:t>
            </a:r>
            <a:b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процесса обучения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 bwMode="auto">
          <a:xfrm>
            <a:off x="4788944" y="3795886"/>
            <a:ext cx="13672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Развитие учебной </a:t>
            </a:r>
            <a:b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базы и полигонов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07504" y="843558"/>
            <a:ext cx="6120680" cy="576064"/>
          </a:xfrm>
          <a:prstGeom prst="roundRect">
            <a:avLst>
              <a:gd name="adj" fmla="val 8933"/>
            </a:avLst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97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2843808" y="843558"/>
            <a:ext cx="0" cy="576064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283968" y="843558"/>
            <a:ext cx="0" cy="576064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Заголовок 1"/>
          <p:cNvSpPr txBox="1">
            <a:spLocks/>
          </p:cNvSpPr>
          <p:nvPr/>
        </p:nvSpPr>
        <p:spPr bwMode="auto">
          <a:xfrm>
            <a:off x="6840760" y="1347614"/>
            <a:ext cx="1475656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228184" y="1563638"/>
            <a:ext cx="2736304" cy="3168352"/>
          </a:xfrm>
          <a:prstGeom prst="roundRect">
            <a:avLst>
              <a:gd name="adj" fmla="val 4284"/>
            </a:avLst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3" name="Заголовок 1"/>
          <p:cNvSpPr txBox="1">
            <a:spLocks/>
          </p:cNvSpPr>
          <p:nvPr/>
        </p:nvSpPr>
        <p:spPr bwMode="auto">
          <a:xfrm>
            <a:off x="6228184" y="1563638"/>
            <a:ext cx="2736304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профессиональными компетенциями</a:t>
            </a:r>
            <a:endParaRPr kumimoji="0" lang="ru-RU" sz="9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Заголовок 1"/>
          <p:cNvSpPr txBox="1">
            <a:spLocks/>
          </p:cNvSpPr>
          <p:nvPr/>
        </p:nvSpPr>
        <p:spPr bwMode="auto">
          <a:xfrm>
            <a:off x="6228184" y="1851670"/>
            <a:ext cx="2736304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2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Внедрены модели профкомпетенций, разработаны профили должностей:</a:t>
            </a:r>
          </a:p>
        </p:txBody>
      </p:sp>
      <p:sp>
        <p:nvSpPr>
          <p:cNvPr id="55" name="Заголовок 1"/>
          <p:cNvSpPr txBox="1">
            <a:spLocks/>
          </p:cNvSpPr>
          <p:nvPr/>
        </p:nvSpPr>
        <p:spPr bwMode="auto">
          <a:xfrm>
            <a:off x="6228184" y="2139702"/>
            <a:ext cx="2736304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Хозяйство пути и сооружений</a:t>
            </a:r>
          </a:p>
        </p:txBody>
      </p:sp>
      <p:sp>
        <p:nvSpPr>
          <p:cNvPr id="56" name="Заголовок 1"/>
          <p:cNvSpPr txBox="1">
            <a:spLocks/>
          </p:cNvSpPr>
          <p:nvPr/>
        </p:nvSpPr>
        <p:spPr bwMode="auto">
          <a:xfrm>
            <a:off x="6228184" y="2292102"/>
            <a:ext cx="2736304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Вагонное хозяйство</a:t>
            </a:r>
          </a:p>
        </p:txBody>
      </p:sp>
      <p:sp>
        <p:nvSpPr>
          <p:cNvPr id="57" name="Заголовок 1"/>
          <p:cNvSpPr txBox="1">
            <a:spLocks/>
          </p:cNvSpPr>
          <p:nvPr/>
        </p:nvSpPr>
        <p:spPr bwMode="auto">
          <a:xfrm>
            <a:off x="6228184" y="2444502"/>
            <a:ext cx="2736304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Хозяйство автоматики и телемеханики</a:t>
            </a:r>
          </a:p>
        </p:txBody>
      </p:sp>
      <p:sp>
        <p:nvSpPr>
          <p:cNvPr id="58" name="Заголовок 1"/>
          <p:cNvSpPr txBox="1">
            <a:spLocks/>
          </p:cNvSpPr>
          <p:nvPr/>
        </p:nvSpPr>
        <p:spPr bwMode="auto">
          <a:xfrm>
            <a:off x="6228184" y="2652142"/>
            <a:ext cx="2736304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Дирекция диагностики и мониторинга </a:t>
            </a:r>
            <a:b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устройств инфраструктуры</a:t>
            </a:r>
          </a:p>
        </p:txBody>
      </p:sp>
      <p:sp>
        <p:nvSpPr>
          <p:cNvPr id="59" name="Заголовок 1"/>
          <p:cNvSpPr txBox="1">
            <a:spLocks/>
          </p:cNvSpPr>
          <p:nvPr/>
        </p:nvSpPr>
        <p:spPr bwMode="auto">
          <a:xfrm>
            <a:off x="6228184" y="3363838"/>
            <a:ext cx="2736304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20" b="1" dirty="0">
                <a:solidFill>
                  <a:srgbClr val="00518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Объемы оценки профкомпетенций 2020 г.</a:t>
            </a:r>
          </a:p>
        </p:txBody>
      </p:sp>
      <p:sp>
        <p:nvSpPr>
          <p:cNvPr id="60" name="Заголовок 1"/>
          <p:cNvSpPr txBox="1">
            <a:spLocks/>
          </p:cNvSpPr>
          <p:nvPr/>
        </p:nvSpPr>
        <p:spPr bwMode="auto">
          <a:xfrm>
            <a:off x="6300192" y="2931790"/>
            <a:ext cx="266429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2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Завершается разработка модели профкомпетенций для Дирекции</a:t>
            </a:r>
            <a:br>
              <a:rPr lang="ru-RU" sz="82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2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эксплуатации путевых машин</a:t>
            </a:r>
          </a:p>
        </p:txBody>
      </p:sp>
      <p:sp>
        <p:nvSpPr>
          <p:cNvPr id="62" name="Заголовок 1"/>
          <p:cNvSpPr txBox="1">
            <a:spLocks/>
          </p:cNvSpPr>
          <p:nvPr/>
        </p:nvSpPr>
        <p:spPr bwMode="auto">
          <a:xfrm>
            <a:off x="6228184" y="3579862"/>
            <a:ext cx="2736304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Хозяйство пути и сооружений </a:t>
            </a:r>
            <a:r>
              <a:rPr lang="ru-RU" sz="82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21000</a:t>
            </a: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чел.</a:t>
            </a:r>
          </a:p>
        </p:txBody>
      </p:sp>
      <p:sp>
        <p:nvSpPr>
          <p:cNvPr id="63" name="Заголовок 1"/>
          <p:cNvSpPr txBox="1">
            <a:spLocks/>
          </p:cNvSpPr>
          <p:nvPr/>
        </p:nvSpPr>
        <p:spPr bwMode="auto">
          <a:xfrm>
            <a:off x="6228184" y="3732262"/>
            <a:ext cx="2736304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Вагонное хозяйство – </a:t>
            </a:r>
            <a:r>
              <a:rPr lang="ru-RU" sz="82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12000</a:t>
            </a: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чел.</a:t>
            </a:r>
          </a:p>
        </p:txBody>
      </p:sp>
      <p:sp>
        <p:nvSpPr>
          <p:cNvPr id="64" name="Заголовок 1"/>
          <p:cNvSpPr txBox="1">
            <a:spLocks/>
          </p:cNvSpPr>
          <p:nvPr/>
        </p:nvSpPr>
        <p:spPr bwMode="auto">
          <a:xfrm>
            <a:off x="6228184" y="3939902"/>
            <a:ext cx="2736304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Хозяйство автоматики и телемеханики – </a:t>
            </a:r>
            <a:b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82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6500</a:t>
            </a: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чел.</a:t>
            </a:r>
          </a:p>
        </p:txBody>
      </p:sp>
      <p:sp>
        <p:nvSpPr>
          <p:cNvPr id="65" name="Заголовок 1"/>
          <p:cNvSpPr txBox="1">
            <a:spLocks/>
          </p:cNvSpPr>
          <p:nvPr/>
        </p:nvSpPr>
        <p:spPr bwMode="auto">
          <a:xfrm>
            <a:off x="6228184" y="4227934"/>
            <a:ext cx="2736304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Дирекция диагностики и мониторинга </a:t>
            </a:r>
            <a:b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устройств инфраструктуры – </a:t>
            </a:r>
            <a:r>
              <a:rPr lang="ru-RU" sz="82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1100</a:t>
            </a:r>
            <a:r>
              <a:rPr lang="ru-RU" sz="82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чел.</a:t>
            </a:r>
          </a:p>
        </p:txBody>
      </p:sp>
      <p:sp>
        <p:nvSpPr>
          <p:cNvPr id="66" name="Заголовок 1"/>
          <p:cNvSpPr txBox="1">
            <a:spLocks/>
          </p:cNvSpPr>
          <p:nvPr/>
        </p:nvSpPr>
        <p:spPr bwMode="auto">
          <a:xfrm>
            <a:off x="6300192" y="4515966"/>
            <a:ext cx="2736304" cy="14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2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Итого – </a:t>
            </a:r>
            <a:r>
              <a:rPr lang="ru-RU" sz="82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40600 </a:t>
            </a:r>
            <a:r>
              <a:rPr lang="ru-RU" sz="82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человек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331640" y="1563638"/>
            <a:ext cx="0" cy="3168352"/>
          </a:xfrm>
          <a:prstGeom prst="line">
            <a:avLst/>
          </a:prstGeom>
          <a:ln w="15875"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788024" y="1563638"/>
            <a:ext cx="0" cy="3168352"/>
          </a:xfrm>
          <a:prstGeom prst="line">
            <a:avLst/>
          </a:prstGeom>
          <a:ln w="15875"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3" descr="C:\Users\галкинис\Desktop\Картинки для презентации\job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786255"/>
            <a:ext cx="504056" cy="360040"/>
          </a:xfrm>
          <a:prstGeom prst="rect">
            <a:avLst/>
          </a:prstGeom>
          <a:noFill/>
        </p:spPr>
      </p:pic>
      <p:pic>
        <p:nvPicPr>
          <p:cNvPr id="72" name="Picture 5" descr="C:\Users\галкинис\Desktop\Картинки для презентации\Фото-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771550"/>
            <a:ext cx="576064" cy="326426"/>
          </a:xfrm>
          <a:prstGeom prst="rect">
            <a:avLst/>
          </a:prstGeom>
          <a:noFill/>
        </p:spPr>
      </p:pic>
      <p:pic>
        <p:nvPicPr>
          <p:cNvPr id="76" name="Picture 9" descr="C:\Users\галкинис\Desktop\Картинки для презентации\big-5d194bdf05359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9204" y="786255"/>
            <a:ext cx="550587" cy="403366"/>
          </a:xfrm>
          <a:prstGeom prst="rect">
            <a:avLst/>
          </a:prstGeom>
          <a:noFill/>
        </p:spPr>
      </p:pic>
      <p:pic>
        <p:nvPicPr>
          <p:cNvPr id="73" name="Picture 6" descr="C:\Users\галкинис\Desktop\Картинки для презентации\aecf5267eaced24116e9195aedc0d3a4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2652" y="1146295"/>
            <a:ext cx="553764" cy="371523"/>
          </a:xfrm>
          <a:prstGeom prst="rect">
            <a:avLst/>
          </a:prstGeom>
          <a:noFill/>
        </p:spPr>
      </p:pic>
      <p:pic>
        <p:nvPicPr>
          <p:cNvPr id="75" name="Picture 8" descr="C:\Users\галкинис\Desktop\Картинки для презентации\rzd12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1002279"/>
            <a:ext cx="504056" cy="335655"/>
          </a:xfrm>
          <a:prstGeom prst="rect">
            <a:avLst/>
          </a:prstGeom>
          <a:noFill/>
        </p:spPr>
      </p:pic>
      <p:pic>
        <p:nvPicPr>
          <p:cNvPr id="69" name="Picture 2" descr="C:\Users\галкинис\Desktop\Картинки для презентации\Дефектоскоп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8424" y="1170935"/>
            <a:ext cx="504056" cy="335400"/>
          </a:xfrm>
          <a:prstGeom prst="rect">
            <a:avLst/>
          </a:prstGeom>
          <a:noFill/>
        </p:spPr>
      </p:pic>
      <p:pic>
        <p:nvPicPr>
          <p:cNvPr id="74" name="Picture 7" descr="C:\Users\галкинис\Desktop\Картинки для презентации\full_kBwMdtEB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0299" y="1146295"/>
            <a:ext cx="480053" cy="360040"/>
          </a:xfrm>
          <a:prstGeom prst="rect">
            <a:avLst/>
          </a:prstGeom>
          <a:noFill/>
        </p:spPr>
      </p:pic>
      <p:pic>
        <p:nvPicPr>
          <p:cNvPr id="1026" name="Picture 2" descr="C:\Users\галкинис\Desktop\Картинки для презентации\89b48b47cebfe70101608c47dceceb1c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5540" y="877571"/>
            <a:ext cx="512924" cy="340732"/>
          </a:xfrm>
          <a:prstGeom prst="rect">
            <a:avLst/>
          </a:prstGeom>
          <a:noFill/>
        </p:spPr>
      </p:pic>
      <p:pic>
        <p:nvPicPr>
          <p:cNvPr id="71" name="Picture 4" descr="C:\Users\галкинис\Desktop\Картинки для презентации\3333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1146295"/>
            <a:ext cx="482061" cy="360040"/>
          </a:xfrm>
          <a:prstGeom prst="rect">
            <a:avLst/>
          </a:prstGeom>
          <a:noFill/>
        </p:spPr>
      </p:pic>
      <p:cxnSp>
        <p:nvCxnSpPr>
          <p:cNvPr id="79" name="Прямая со стрелкой 78"/>
          <p:cNvCxnSpPr/>
          <p:nvPr/>
        </p:nvCxnSpPr>
        <p:spPr>
          <a:xfrm>
            <a:off x="4860032" y="3003798"/>
            <a:ext cx="1224136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467544" y="4876006"/>
            <a:ext cx="7272808" cy="253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 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факторы работы с персоналом в вопросах безопасности движения 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26/11/20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ru-RU" sz="950" b="1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 bwMode="auto">
          <a:xfrm>
            <a:off x="0" y="471"/>
            <a:ext cx="91440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altLang="ru-RU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Профессиональные компетенции. </a:t>
            </a:r>
          </a:p>
          <a:p>
            <a:pPr>
              <a:defRPr/>
            </a:pPr>
            <a:r>
              <a:rPr lang="ru-RU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Планирование оценочных мероприятий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26215" y="1004441"/>
            <a:ext cx="1985745" cy="242301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3663" indent="-4763">
              <a:lnSpc>
                <a:spcPct val="150000"/>
              </a:lnSpc>
              <a:tabLst>
                <a:tab pos="88900" algn="l"/>
              </a:tabLst>
            </a:pPr>
            <a:endParaRPr lang="ru-RU" altLang="ru-RU" sz="1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3663" indent="-4763">
              <a:lnSpc>
                <a:spcPct val="150000"/>
              </a:lnSpc>
              <a:tabLst>
                <a:tab pos="88900" algn="l"/>
              </a:tabLst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 – 21 тыс. чел.</a:t>
            </a:r>
          </a:p>
          <a:p>
            <a:pPr marL="93663" indent="-4763">
              <a:lnSpc>
                <a:spcPct val="150000"/>
              </a:lnSpc>
              <a:tabLst>
                <a:tab pos="88900" algn="l"/>
              </a:tabLst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– 12 тыс. чел.</a:t>
            </a:r>
          </a:p>
          <a:p>
            <a:pPr marL="93663" indent="-4763">
              <a:lnSpc>
                <a:spcPct val="150000"/>
              </a:lnSpc>
              <a:tabLst>
                <a:tab pos="88900" algn="l"/>
              </a:tabLst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 – 6,5 тыс. чел.</a:t>
            </a:r>
          </a:p>
          <a:p>
            <a:pPr marL="93663" indent="-4763">
              <a:lnSpc>
                <a:spcPct val="150000"/>
              </a:lnSpc>
              <a:tabLst>
                <a:tab pos="88900" algn="l"/>
              </a:tabLst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ЦДМ – 1,07 тыс. чел.</a:t>
            </a:r>
          </a:p>
          <a:p>
            <a:pPr marL="93663" indent="-4763">
              <a:lnSpc>
                <a:spcPct val="150000"/>
              </a:lnSpc>
              <a:tabLst>
                <a:tab pos="88900" algn="l"/>
              </a:tabLst>
            </a:pPr>
            <a:r>
              <a:rPr 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Итого: 40,6 тыс. чел.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874980"/>
            <a:ext cx="1480121" cy="2308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План на 2020 г</a:t>
            </a:r>
            <a:r>
              <a:rPr lang="ru-RU" alt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04248" y="1004441"/>
            <a:ext cx="2232248" cy="242301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marL="88900">
              <a:lnSpc>
                <a:spcPct val="150000"/>
              </a:lnSpc>
            </a:pPr>
            <a:endParaRPr lang="ru-RU" altLang="ru-RU" sz="9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8900">
              <a:lnSpc>
                <a:spcPct val="150000"/>
              </a:lnSpc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 – 100%, 75,6 тыс. чел.</a:t>
            </a:r>
          </a:p>
          <a:p>
            <a:pPr marL="88900">
              <a:lnSpc>
                <a:spcPct val="150000"/>
              </a:lnSpc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– 100%, 28,3 тыс. чел.</a:t>
            </a:r>
          </a:p>
          <a:p>
            <a:pPr marL="88900">
              <a:lnSpc>
                <a:spcPct val="150000"/>
              </a:lnSpc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 – 100%, 17,3 тыс. чел.</a:t>
            </a:r>
          </a:p>
          <a:p>
            <a:pPr marL="88900">
              <a:lnSpc>
                <a:spcPct val="150000"/>
              </a:lnSpc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ЦДМ –100%, 2,5тыс. чел. </a:t>
            </a:r>
            <a:r>
              <a:rPr 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Итого: 123,7 тыс.чел.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948905" y="874051"/>
            <a:ext cx="1900460" cy="2308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План на 2021-22 </a:t>
            </a:r>
            <a:r>
              <a:rPr lang="ru-RU" altLang="ru-RU" sz="10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гг</a:t>
            </a:r>
            <a:r>
              <a:rPr lang="ru-RU" alt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5692" y="1004441"/>
            <a:ext cx="2009368" cy="242301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2075"/>
            <a:endParaRPr lang="ru-RU" altLang="ru-RU" sz="1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2075"/>
            <a:endParaRPr lang="ru-RU" altLang="ru-RU" sz="1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2075"/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2018 г. прошли оценку:</a:t>
            </a:r>
          </a:p>
          <a:p>
            <a:pPr marL="92075">
              <a:lnSpc>
                <a:spcPct val="150000"/>
              </a:lnSpc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 – 29,47 тыс.чел.</a:t>
            </a:r>
          </a:p>
          <a:p>
            <a:pPr marL="92075">
              <a:lnSpc>
                <a:spcPct val="150000"/>
              </a:lnSpc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– 9,89 тыс.чел.</a:t>
            </a:r>
          </a:p>
          <a:p>
            <a:pPr marL="92075">
              <a:lnSpc>
                <a:spcPct val="150000"/>
              </a:lnSpc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ЦДМ – 1,96 тыс.чел.</a:t>
            </a:r>
          </a:p>
          <a:p>
            <a:pPr marL="92075">
              <a:lnSpc>
                <a:spcPct val="150000"/>
              </a:lnSpc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 – 6,09 тыс.чел.</a:t>
            </a:r>
          </a:p>
          <a:p>
            <a:pPr marL="92075">
              <a:lnSpc>
                <a:spcPct val="150000"/>
              </a:lnSpc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Итого: 47,4 тыс.чел.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74907" y="842785"/>
            <a:ext cx="1560789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 актуальной оценкой</a:t>
            </a:r>
            <a:endParaRPr lang="ru-RU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Прямоугольник 22"/>
          <p:cNvSpPr>
            <a:spLocks noChangeArrowheads="1"/>
          </p:cNvSpPr>
          <p:nvPr/>
        </p:nvSpPr>
        <p:spPr bwMode="auto">
          <a:xfrm>
            <a:off x="6228184" y="3651870"/>
            <a:ext cx="223224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sz="1000" b="1" dirty="0">
                <a:solidFill>
                  <a:srgbClr val="99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Важно:</a:t>
            </a:r>
          </a:p>
          <a:p>
            <a:r>
              <a:rPr lang="ru-RU" alt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 еженедельный контроль за проведением оценки профессиональных компетенций </a:t>
            </a:r>
          </a:p>
        </p:txBody>
      </p:sp>
      <p:sp>
        <p:nvSpPr>
          <p:cNvPr id="20" name="Прямоугольник 22"/>
          <p:cNvSpPr>
            <a:spLocks noChangeArrowheads="1"/>
          </p:cNvSpPr>
          <p:nvPr/>
        </p:nvSpPr>
        <p:spPr bwMode="auto">
          <a:xfrm>
            <a:off x="27112" y="3614761"/>
            <a:ext cx="5904656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1000" b="1" dirty="0">
                <a:solidFill>
                  <a:srgbClr val="99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Что нужно знать: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alt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Срок актуальности оценки 3 года;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alt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Ведется работа по разработке модели для ЦДИМ;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Оценка уровня развития профессиональных компетенций для работников блоков </a:t>
            </a: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персоналом, охраны труда, экономики, организации и нормирования труда </a:t>
            </a:r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будет осуществляться отдельно и централизованно.</a:t>
            </a:r>
            <a:endParaRPr lang="ru-RU" altLang="ru-RU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3968" y="1012835"/>
            <a:ext cx="2424623" cy="242301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763" indent="-4763">
              <a:lnSpc>
                <a:spcPct val="150000"/>
              </a:lnSpc>
              <a:tabLst>
                <a:tab pos="0" algn="l"/>
              </a:tabLst>
            </a:pPr>
            <a:endParaRPr lang="ru-RU" altLang="ru-RU" sz="9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763" indent="-4763">
              <a:lnSpc>
                <a:spcPct val="150000"/>
              </a:lnSpc>
              <a:tabLst>
                <a:tab pos="0" algn="l"/>
              </a:tabLst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 – 17,68 тыс. чел. </a:t>
            </a:r>
            <a:r>
              <a:rPr lang="ru-RU" altLang="ru-RU" sz="1200" dirty="0">
                <a:solidFill>
                  <a:srgbClr val="99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(84,2%)</a:t>
            </a:r>
          </a:p>
          <a:p>
            <a:pPr marL="4763" indent="-4763">
              <a:lnSpc>
                <a:spcPct val="150000"/>
              </a:lnSpc>
              <a:tabLst>
                <a:tab pos="0" algn="l"/>
              </a:tabLst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– 9,89 тыс. чел. </a:t>
            </a:r>
            <a:r>
              <a:rPr lang="ru-RU" altLang="ru-RU" sz="1200" dirty="0">
                <a:solidFill>
                  <a:srgbClr val="99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(82,4%)</a:t>
            </a:r>
          </a:p>
          <a:p>
            <a:pPr marL="4763" indent="-4763">
              <a:lnSpc>
                <a:spcPct val="150000"/>
              </a:lnSpc>
              <a:tabLst>
                <a:tab pos="0" algn="l"/>
              </a:tabLst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 – 6,09 тыс. чел. </a:t>
            </a:r>
            <a:r>
              <a:rPr lang="ru-RU" altLang="ru-RU" sz="1200" dirty="0">
                <a:solidFill>
                  <a:srgbClr val="99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(93,7%)</a:t>
            </a:r>
          </a:p>
          <a:p>
            <a:pPr marL="4763" indent="-4763">
              <a:lnSpc>
                <a:spcPct val="150000"/>
              </a:lnSpc>
              <a:tabLst>
                <a:tab pos="0" algn="l"/>
              </a:tabLst>
            </a:pPr>
            <a:r>
              <a:rPr lang="ru-RU" alt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ЦДМ–1,35 тыс. чел. </a:t>
            </a:r>
            <a:r>
              <a:rPr lang="ru-RU" altLang="ru-RU" sz="1200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(126,4%)</a:t>
            </a:r>
          </a:p>
          <a:p>
            <a:pPr>
              <a:lnSpc>
                <a:spcPct val="150000"/>
              </a:lnSpc>
              <a:tabLst>
                <a:tab pos="0" algn="l"/>
              </a:tabLst>
            </a:pPr>
            <a:r>
              <a:rPr lang="ru-RU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Итого: 35 тыс. чел. </a:t>
            </a:r>
            <a:r>
              <a:rPr lang="ru-RU" sz="1200" dirty="0">
                <a:solidFill>
                  <a:srgbClr val="99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(86,3%)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44008" y="871271"/>
            <a:ext cx="174685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Факт </a:t>
            </a:r>
          </a:p>
          <a:p>
            <a:pPr algn="ctr">
              <a:lnSpc>
                <a:spcPct val="90000"/>
              </a:lnSpc>
            </a:pPr>
            <a:r>
              <a:rPr lang="ru-RU" alt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10 мес. 2020</a:t>
            </a:r>
            <a:r>
              <a:rPr lang="ru-RU" alt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4876006"/>
            <a:ext cx="7272808" cy="253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 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факторы работы с персоналом в вопросах безопасности движения 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26/11/20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ru-RU" sz="950" b="1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67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8458200" cy="699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altLang="ru-RU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Хозяйство пути и сооружений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360290"/>
              </p:ext>
            </p:extLst>
          </p:nvPr>
        </p:nvGraphicFramePr>
        <p:xfrm>
          <a:off x="4239012" y="679737"/>
          <a:ext cx="4914900" cy="4107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549">
                <a:tc gridSpan="3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Западающие компетенции по руководителям и  </a:t>
                      </a: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специалистам</a:t>
                      </a:r>
                    </a:p>
                  </a:txBody>
                  <a:tcPr marL="144000" marR="0" marT="72000" marB="3600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236">
                <a:tc gridSpan="3">
                  <a:txBody>
                    <a:bodyPr/>
                    <a:lstStyle/>
                    <a:p>
                      <a:pPr marL="263525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состояния искусственных сооружений</a:t>
                      </a:r>
                    </a:p>
                    <a:p>
                      <a:pPr marL="263525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Ремонт и реконструкция искусственных сооружений</a:t>
                      </a:r>
                    </a:p>
                    <a:p>
                      <a:pPr marL="263525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состояния земляного полотна</a:t>
                      </a:r>
                    </a:p>
                    <a:p>
                      <a:pPr marL="263525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Ремонт и реконструкция земляного полотна и его обустройств</a:t>
                      </a:r>
                    </a:p>
                    <a:p>
                      <a:pPr marL="263525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Текущее содержание земляного полотна и его обустройств </a:t>
                      </a:r>
                    </a:p>
                    <a:p>
                      <a:pPr marL="263525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Неразрушающий контроль рельсов</a:t>
                      </a:r>
                      <a:endParaRPr lang="ru-RU" sz="1200" kern="12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72000" marB="3600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248">
                <a:tc gridSpan="3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Западающие компетенции по рабочим</a:t>
                      </a:r>
                    </a:p>
                  </a:txBody>
                  <a:tcPr marL="144000" marR="0" marT="72000" marB="3600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610">
                <a:tc gridSpan="3">
                  <a:txBody>
                    <a:bodyPr/>
                    <a:lstStyle/>
                    <a:p>
                      <a:pPr marL="261938" marR="0" lvl="0" indent="-171450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текущего содержания верхнего строения пути</a:t>
                      </a:r>
                    </a:p>
                    <a:p>
                      <a:pPr marL="261938" marR="0" lvl="0" indent="-171450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Технологии выполнения основных работ при текущем содержании железнодорожного пути</a:t>
                      </a:r>
                    </a:p>
                  </a:txBody>
                  <a:tcPr marL="0" marR="0" marT="72000" marB="3600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33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соответствия установленному уровню</a:t>
                      </a:r>
                      <a:r>
                        <a:rPr lang="ru-RU" sz="1400" b="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должности</a:t>
                      </a:r>
                      <a:endParaRPr lang="ru-RU" sz="1400" b="0" kern="12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4000" marR="0" marT="72000" marB="3600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61">
                <a:tc>
                  <a:txBody>
                    <a:bodyPr/>
                    <a:lstStyle/>
                    <a:p>
                      <a:pPr marL="108000" indent="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3600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Соответствуют</a:t>
                      </a:r>
                    </a:p>
                  </a:txBody>
                  <a:tcPr marL="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indent="0" algn="ctr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соответствуют</a:t>
                      </a:r>
                    </a:p>
                  </a:txBody>
                  <a:tcPr marL="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255">
                <a:tc>
                  <a:txBody>
                    <a:bodyPr/>
                    <a:lstStyle/>
                    <a:p>
                      <a:pPr marL="108000" indent="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П</a:t>
                      </a:r>
                    </a:p>
                  </a:txBody>
                  <a:tcPr marL="0" marR="0" marT="36000" marB="3600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38%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indent="0" algn="ctr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ru-RU" sz="16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62%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marL="108000" indent="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3600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indent="0" algn="ctr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ru-RU" sz="16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44%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indent="0" algn="ctr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ru-RU" sz="16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56%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200">
                <a:tc>
                  <a:txBody>
                    <a:bodyPr/>
                    <a:lstStyle/>
                    <a:p>
                      <a:pPr marL="108000" indent="0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36000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indent="0" algn="ctr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ru-RU" sz="16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37%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indent="0" algn="ctr">
                        <a:lnSpc>
                          <a:spcPts val="1300"/>
                        </a:lnSpc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ru-RU" sz="160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63%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47037216"/>
              </p:ext>
            </p:extLst>
          </p:nvPr>
        </p:nvGraphicFramePr>
        <p:xfrm>
          <a:off x="0" y="987574"/>
          <a:ext cx="449999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6748" y="2405440"/>
            <a:ext cx="387460" cy="3874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7964" y="745262"/>
            <a:ext cx="395000" cy="3335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2580" y="4288746"/>
            <a:ext cx="231468" cy="195462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screen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38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7376" y="4574958"/>
            <a:ext cx="157032" cy="157032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8702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5423840" y="1923678"/>
            <a:ext cx="3540648" cy="1152128"/>
          </a:xfrm>
          <a:prstGeom prst="rect">
            <a:avLst/>
          </a:prstGeom>
          <a:noFill/>
          <a:ln w="158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716016" y="843558"/>
            <a:ext cx="3456384" cy="936104"/>
          </a:xfrm>
          <a:prstGeom prst="rect">
            <a:avLst/>
          </a:prstGeom>
          <a:noFill/>
          <a:ln w="158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716016" y="3219822"/>
            <a:ext cx="3384376" cy="733869"/>
          </a:xfrm>
          <a:prstGeom prst="rect">
            <a:avLst/>
          </a:prstGeom>
          <a:noFill/>
          <a:ln w="158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73780" y="3003798"/>
            <a:ext cx="3319594" cy="648072"/>
          </a:xfrm>
          <a:prstGeom prst="rect">
            <a:avLst/>
          </a:prstGeom>
          <a:noFill/>
          <a:ln w="158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965868" y="3867894"/>
            <a:ext cx="3390638" cy="576064"/>
          </a:xfrm>
          <a:prstGeom prst="rect">
            <a:avLst/>
          </a:prstGeom>
          <a:noFill/>
          <a:ln w="158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052645" y="1851670"/>
            <a:ext cx="3304818" cy="1008112"/>
          </a:xfrm>
          <a:prstGeom prst="rect">
            <a:avLst/>
          </a:prstGeom>
          <a:noFill/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3780" y="843558"/>
            <a:ext cx="3390638" cy="792088"/>
          </a:xfrm>
          <a:prstGeom prst="rect">
            <a:avLst/>
          </a:prstGeom>
          <a:noFill/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7504" y="51470"/>
            <a:ext cx="8928992" cy="627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Значимые программы и</a:t>
            </a:r>
            <a:r>
              <a:rPr kumimoji="0" lang="ru-RU" sz="22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проекты</a:t>
            </a: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3780" y="843558"/>
            <a:ext cx="3390108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 и нормирование труда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107504" y="1059582"/>
            <a:ext cx="345584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Программа обеспечения </a:t>
            </a:r>
            <a:r>
              <a:rPr kumimoji="0" lang="ru-RU" sz="10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персоналом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16016" y="3219823"/>
            <a:ext cx="3384376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ЕКТ и оценкой                             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4649740" y="3449636"/>
            <a:ext cx="349839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Оценка и адресное развитие </a:t>
            </a:r>
            <a:b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профессиональных компетенций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423840" y="1923678"/>
            <a:ext cx="3540648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Развитие работников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5351832" y="2139702"/>
            <a:ext cx="3503466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Управление талантами «Опора ЦДИ»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16016" y="843558"/>
            <a:ext cx="3456384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Ins="0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Взаимодействие с вузами, наставничество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 bwMode="auto">
          <a:xfrm>
            <a:off x="4716017" y="1059582"/>
            <a:ext cx="345638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lang="ru-RU" sz="10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Наставники</a:t>
            </a:r>
            <a:r>
              <a:rPr lang="ru-RU" sz="10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производства и студенты – </a:t>
            </a:r>
            <a:b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«Форумы поколений»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 bwMode="auto">
          <a:xfrm>
            <a:off x="107504" y="1275606"/>
            <a:ext cx="345584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Новые</a:t>
            </a: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методы и режимы труда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3780" y="3003798"/>
            <a:ext cx="3318100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90000" rIns="36000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Оплата и материальное стимулирование</a:t>
            </a:r>
          </a:p>
        </p:txBody>
      </p:sp>
      <p:sp>
        <p:nvSpPr>
          <p:cNvPr id="35" name="Заголовок 1"/>
          <p:cNvSpPr txBox="1">
            <a:spLocks/>
          </p:cNvSpPr>
          <p:nvPr/>
        </p:nvSpPr>
        <p:spPr bwMode="auto">
          <a:xfrm>
            <a:off x="107504" y="3219822"/>
            <a:ext cx="338343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Работа на доверии («Паспорт доверия»)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65868" y="3867894"/>
            <a:ext cx="3389112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Забота о благополучии работников</a:t>
            </a:r>
          </a:p>
        </p:txBody>
      </p:sp>
      <p:sp>
        <p:nvSpPr>
          <p:cNvPr id="37" name="Заголовок 1"/>
          <p:cNvSpPr txBox="1">
            <a:spLocks/>
          </p:cNvSpPr>
          <p:nvPr/>
        </p:nvSpPr>
        <p:spPr bwMode="auto">
          <a:xfrm>
            <a:off x="899592" y="4083918"/>
            <a:ext cx="34506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lang="ru-RU" sz="10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Бонусный социальный пакет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 bwMode="auto">
          <a:xfrm>
            <a:off x="5351832" y="2355726"/>
            <a:ext cx="3498396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7200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Стратегические сессии с руководителями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52645" y="1851670"/>
            <a:ext cx="3303331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Комфортная рабочая среда</a:t>
            </a:r>
          </a:p>
        </p:txBody>
      </p:sp>
      <p:sp>
        <p:nvSpPr>
          <p:cNvPr id="40" name="Заголовок 1"/>
          <p:cNvSpPr txBox="1">
            <a:spLocks/>
          </p:cNvSpPr>
          <p:nvPr/>
        </p:nvSpPr>
        <p:spPr bwMode="auto">
          <a:xfrm>
            <a:off x="986368" y="2067694"/>
            <a:ext cx="344161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Санитарно-бытовые условия труда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 bwMode="auto">
          <a:xfrm>
            <a:off x="992101" y="2283718"/>
            <a:ext cx="3363313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Путевая техника и малая механизация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Заголовок 1"/>
          <p:cNvSpPr txBox="1">
            <a:spLocks/>
          </p:cNvSpPr>
          <p:nvPr/>
        </p:nvSpPr>
        <p:spPr bwMode="auto">
          <a:xfrm>
            <a:off x="5351832" y="2643758"/>
            <a:ext cx="3540648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Конкурсы профессионального мастерства,  </a:t>
            </a:r>
            <a:b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в том числе </a:t>
            </a:r>
            <a:r>
              <a:rPr 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Worldskills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3" name="Picture 3" descr="C:\Users\галкинис\Desktop\Goldcmuq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6208" y="2427734"/>
            <a:ext cx="156272" cy="216024"/>
          </a:xfrm>
          <a:prstGeom prst="rect">
            <a:avLst/>
          </a:prstGeom>
          <a:noFill/>
        </p:spPr>
      </p:pic>
      <p:pic>
        <p:nvPicPr>
          <p:cNvPr id="44" name="Picture 3" descr="C:\Users\галкинис\Desktop\Goldcmuq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1275606"/>
            <a:ext cx="156272" cy="216024"/>
          </a:xfrm>
          <a:prstGeom prst="rect">
            <a:avLst/>
          </a:prstGeom>
          <a:noFill/>
        </p:spPr>
      </p:pic>
      <p:pic>
        <p:nvPicPr>
          <p:cNvPr id="45" name="Picture 3" descr="C:\Users\галкинис\Desktop\Goldcmuq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4083918"/>
            <a:ext cx="156272" cy="216024"/>
          </a:xfrm>
          <a:prstGeom prst="rect">
            <a:avLst/>
          </a:prstGeom>
          <a:noFill/>
        </p:spPr>
      </p:pic>
      <p:sp>
        <p:nvSpPr>
          <p:cNvPr id="46" name="Заголовок 1"/>
          <p:cNvSpPr txBox="1">
            <a:spLocks/>
          </p:cNvSpPr>
          <p:nvPr/>
        </p:nvSpPr>
        <p:spPr bwMode="auto">
          <a:xfrm>
            <a:off x="4865764" y="4083918"/>
            <a:ext cx="3522660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проект отмечен международной наградой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 bwMode="auto">
          <a:xfrm>
            <a:off x="994016" y="2499742"/>
            <a:ext cx="3363313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Комплексы и средства диагностики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5" name="Picture 2" descr="C:\Users\галкинис\Desktop\Картинки для презентации\hello_html_m6c8ce3a1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400" y="3291831"/>
            <a:ext cx="888784" cy="661861"/>
          </a:xfrm>
          <a:prstGeom prst="rect">
            <a:avLst/>
          </a:prstGeom>
          <a:noFill/>
        </p:spPr>
      </p:pic>
      <p:pic>
        <p:nvPicPr>
          <p:cNvPr id="56" name="Picture 6" descr="C:\Users\галкинис\Desktop\Картинки для презентации\99a46294c529a1eefadae67a91469504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5229" y="914371"/>
            <a:ext cx="791267" cy="649267"/>
          </a:xfrm>
          <a:prstGeom prst="rect">
            <a:avLst/>
          </a:prstGeom>
          <a:noFill/>
        </p:spPr>
      </p:pic>
      <p:pic>
        <p:nvPicPr>
          <p:cNvPr id="57" name="Picture 8" descr="C:\Users\галкинис\Desktop\Картинки для презентации\Социалка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490" y="3867895"/>
            <a:ext cx="735102" cy="576064"/>
          </a:xfrm>
          <a:prstGeom prst="rect">
            <a:avLst/>
          </a:prstGeom>
          <a:noFill/>
        </p:spPr>
      </p:pic>
      <p:pic>
        <p:nvPicPr>
          <p:cNvPr id="2050" name="Picture 2" descr="C:\Users\User\Desktop\Доклад к Правлению\Картинки\12199007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9" y="3003799"/>
            <a:ext cx="792088" cy="648072"/>
          </a:xfrm>
          <a:prstGeom prst="rect">
            <a:avLst/>
          </a:prstGeom>
          <a:noFill/>
        </p:spPr>
      </p:pic>
      <p:pic>
        <p:nvPicPr>
          <p:cNvPr id="58" name="Picture 5" descr="C:\Users\галкинис\Desktop\Картинки для презентации\DiN6EZDWkAEFcZP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995686"/>
            <a:ext cx="798224" cy="648072"/>
          </a:xfrm>
          <a:prstGeom prst="rect">
            <a:avLst/>
          </a:prstGeom>
          <a:noFill/>
        </p:spPr>
      </p:pic>
      <p:pic>
        <p:nvPicPr>
          <p:cNvPr id="2052" name="Picture 4" descr="C:\Users\User\Desktop\Доклад к Правлению\Картинки\нормирование труда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0164" y="843558"/>
            <a:ext cx="711522" cy="822203"/>
          </a:xfrm>
          <a:prstGeom prst="rect">
            <a:avLst/>
          </a:prstGeom>
          <a:noFill/>
        </p:spPr>
      </p:pic>
      <p:pic>
        <p:nvPicPr>
          <p:cNvPr id="60" name="Picture 3" descr="C:\Users\галкинис\Desktop\Картинки для презентации\44126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1580" y="2067694"/>
            <a:ext cx="792508" cy="673125"/>
          </a:xfrm>
          <a:prstGeom prst="rect">
            <a:avLst/>
          </a:prstGeom>
          <a:noFill/>
        </p:spPr>
      </p:pic>
      <p:sp>
        <p:nvSpPr>
          <p:cNvPr id="59" name="Прямоугольник 58"/>
          <p:cNvSpPr/>
          <p:nvPr/>
        </p:nvSpPr>
        <p:spPr>
          <a:xfrm>
            <a:off x="179512" y="4587974"/>
            <a:ext cx="28803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85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проект в подготовительной стадии</a:t>
            </a:r>
            <a:endParaRPr lang="ru-RU" sz="85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79512" y="4443958"/>
            <a:ext cx="22322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85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проект реализуется</a:t>
            </a:r>
            <a:endParaRPr lang="ru-RU" sz="85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3" name="Заголовок 1"/>
          <p:cNvSpPr txBox="1">
            <a:spLocks/>
          </p:cNvSpPr>
          <p:nvPr/>
        </p:nvSpPr>
        <p:spPr bwMode="auto">
          <a:xfrm>
            <a:off x="4716016" y="1419622"/>
            <a:ext cx="3456384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</a:t>
            </a:r>
            <a:r>
              <a:rPr lang="ru-RU" sz="10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Проект «Сквозное наставничество»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580E4220-4E7A-41EF-B1AC-BDEB41EFA41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4299942"/>
            <a:ext cx="936104" cy="396695"/>
          </a:xfrm>
          <a:prstGeom prst="rect">
            <a:avLst/>
          </a:prstGeom>
        </p:spPr>
      </p:pic>
      <p:grpSp>
        <p:nvGrpSpPr>
          <p:cNvPr id="68" name="Группа 67"/>
          <p:cNvGrpSpPr/>
          <p:nvPr/>
        </p:nvGrpSpPr>
        <p:grpSpPr>
          <a:xfrm>
            <a:off x="6300192" y="4279193"/>
            <a:ext cx="1591264" cy="524805"/>
            <a:chOff x="6300192" y="4227934"/>
            <a:chExt cx="1591264" cy="524805"/>
          </a:xfrm>
        </p:grpSpPr>
        <p:pic>
          <p:nvPicPr>
            <p:cNvPr id="65" name="Picture 2" descr="IAF (@IAFacilitators) | Twitter">
              <a:extLst>
                <a:ext uri="{FF2B5EF4-FFF2-40B4-BE49-F238E27FC236}">
                  <a16:creationId xmlns:a16="http://schemas.microsoft.com/office/drawing/2014/main" id="{A25CABED-2E67-454C-9F50-005E4863F4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10000" b="90000" l="5750" r="95000">
                          <a14:foregroundMark x1="42000" y1="25750" x2="23500" y2="49250"/>
                          <a14:foregroundMark x1="23500" y1="49250" x2="25500" y2="58250"/>
                          <a14:foregroundMark x1="50500" y1="23750" x2="27000" y2="41750"/>
                          <a14:foregroundMark x1="27000" y1="41750" x2="17750" y2="45000"/>
                          <a14:foregroundMark x1="35500" y1="33500" x2="59250" y2="23750"/>
                          <a14:foregroundMark x1="78250" y1="20250" x2="81250" y2="49750"/>
                          <a14:foregroundMark x1="81250" y1="49750" x2="58250" y2="72000"/>
                          <a14:foregroundMark x1="58250" y1="72000" x2="29750" y2="77000"/>
                          <a14:foregroundMark x1="29750" y1="77000" x2="15500" y2="51750"/>
                          <a14:foregroundMark x1="15500" y1="51750" x2="40000" y2="33000"/>
                          <a14:foregroundMark x1="40000" y1="33000" x2="70500" y2="38250"/>
                          <a14:foregroundMark x1="70500" y1="38250" x2="44250" y2="58000"/>
                          <a14:foregroundMark x1="44250" y1="58000" x2="62500" y2="35500"/>
                          <a14:foregroundMark x1="62500" y1="35500" x2="43500" y2="58250"/>
                          <a14:foregroundMark x1="43500" y1="58250" x2="70500" y2="36500"/>
                          <a14:foregroundMark x1="70500" y1="36500" x2="50250" y2="59750"/>
                          <a14:foregroundMark x1="50250" y1="59750" x2="76250" y2="37250"/>
                          <a14:foregroundMark x1="76250" y1="37250" x2="53500" y2="18250"/>
                          <a14:foregroundMark x1="53500" y1="18250" x2="25750" y2="29250"/>
                          <a14:foregroundMark x1="25750" y1="29250" x2="12000" y2="49000"/>
                          <a14:foregroundMark x1="10250" y1="62000" x2="14250" y2="71750"/>
                          <a14:foregroundMark x1="80250" y1="40500" x2="65500" y2="66750"/>
                          <a14:foregroundMark x1="65500" y1="66750" x2="55250" y2="71000"/>
                          <a14:foregroundMark x1="54750" y1="49500" x2="42250" y2="79250"/>
                          <a14:foregroundMark x1="42250" y1="79250" x2="71000" y2="54250"/>
                          <a14:foregroundMark x1="71000" y1="54250" x2="21250" y2="69750"/>
                          <a14:foregroundMark x1="21250" y1="69750" x2="23250" y2="52500"/>
                          <a14:foregroundMark x1="41000" y1="49750" x2="46250" y2="69500"/>
                          <a14:foregroundMark x1="90000" y1="29250" x2="90750" y2="45000"/>
                          <a14:foregroundMark x1="10500" y1="58250" x2="8000" y2="47500"/>
                          <a14:foregroundMark x1="8000" y1="59000" x2="5750" y2="53500"/>
                          <a14:foregroundMark x1="95000" y1="28000" x2="93000" y2="40750"/>
                          <a14:foregroundMark x1="43000" y1="41250" x2="33500" y2="69500"/>
                          <a14:foregroundMark x1="42500" y1="42000" x2="37750" y2="67500"/>
                          <a14:foregroundMark x1="43500" y1="44000" x2="33250" y2="66500"/>
                          <a14:foregroundMark x1="37000" y1="41250" x2="30750" y2="62500"/>
                          <a14:foregroundMark x1="43250" y1="40750" x2="32250" y2="61000"/>
                          <a14:foregroundMark x1="44500" y1="38750" x2="29750" y2="65250"/>
                          <a14:foregroundMark x1="29750" y1="65250" x2="27500" y2="66250"/>
                          <a14:foregroundMark x1="30250" y1="49250" x2="19000" y2="55500"/>
                          <a14:foregroundMark x1="25000" y1="41250" x2="17500" y2="45500"/>
                          <a14:foregroundMark x1="31250" y1="27750" x2="22250" y2="39500"/>
                          <a14:foregroundMark x1="28000" y1="34250" x2="17750" y2="46500"/>
                          <a14:foregroundMark x1="30750" y1="32000" x2="21750" y2="49500"/>
                          <a14:foregroundMark x1="40750" y1="39750" x2="34000" y2="55500"/>
                          <a14:foregroundMark x1="46500" y1="47500" x2="44250" y2="64000"/>
                          <a14:foregroundMark x1="60500" y1="51750" x2="51000" y2="63250"/>
                          <a14:backgroundMark x1="30250" y1="5000" x2="30250" y2="5000"/>
                          <a14:backgroundMark x1="15250" y1="10000" x2="19500" y2="13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4227934"/>
              <a:ext cx="524805" cy="524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F5E13B3-90E8-4CC8-A123-95373D2B95A5}"/>
                </a:ext>
              </a:extLst>
            </p:cNvPr>
            <p:cNvSpPr txBox="1"/>
            <p:nvPr/>
          </p:nvSpPr>
          <p:spPr>
            <a:xfrm>
              <a:off x="6804248" y="4267567"/>
              <a:ext cx="1087208" cy="392415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ru-RU" sz="7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Международная ассоциация фасилитаторов</a:t>
              </a:r>
            </a:p>
          </p:txBody>
        </p:sp>
      </p:grpSp>
      <p:sp>
        <p:nvSpPr>
          <p:cNvPr id="62" name="Прямоугольник 61"/>
          <p:cNvSpPr/>
          <p:nvPr/>
        </p:nvSpPr>
        <p:spPr>
          <a:xfrm>
            <a:off x="467544" y="4876006"/>
            <a:ext cx="7272808" cy="253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 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факторы работы с персоналом в вопросах безопасности движения 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26/11/20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ru-RU" sz="950" b="1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51470"/>
            <a:ext cx="8928992" cy="627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Формирование комфортной производственной среды</a:t>
            </a:r>
          </a:p>
          <a:p>
            <a:pPr lvl="0">
              <a:spcBef>
                <a:spcPct val="0"/>
              </a:spcBef>
              <a:defRPr/>
            </a:pP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07504" y="1053571"/>
            <a:ext cx="201622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Индекс удовлетворенности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условиями труда 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771550"/>
            <a:ext cx="1224136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66,3%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907704" y="1125579"/>
            <a:ext cx="2304256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Доля увольнений из-за неудовлетворенности рабочей средой*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555776" y="771550"/>
            <a:ext cx="108012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19,2%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79512" y="1413611"/>
            <a:ext cx="3600400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 Среди причин, подлежащих воздействию</a:t>
            </a:r>
            <a:endParaRPr kumimoji="0" lang="ru-RU" sz="80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1635646"/>
            <a:ext cx="410445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50" b="1" dirty="0">
                <a:solidFill>
                  <a:srgbClr val="003E6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Снижение трудоемкости технологических процессов, повышение безопасности (2018-2020 гг.)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99992" y="771550"/>
            <a:ext cx="4464496" cy="238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50" b="1" dirty="0">
                <a:solidFill>
                  <a:srgbClr val="003E6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Улучшение санитарно-бытовых условий труда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499992" y="98757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Программа по улучшению условий и охраны труда </a:t>
            </a:r>
            <a:b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2018 - 2023 гг. – </a:t>
            </a: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48,6</a:t>
            </a:r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 млрд.руб. (2018-2020 – </a:t>
            </a: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26,0</a:t>
            </a:r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 млрд.руб.)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88024" y="1465090"/>
            <a:ext cx="1656184" cy="338554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Вложения на </a:t>
            </a:r>
            <a:b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работника, тысяч руб.</a:t>
            </a:r>
          </a:p>
        </p:txBody>
      </p:sp>
      <p:sp>
        <p:nvSpPr>
          <p:cNvPr id="20" name="Цилиндр 19"/>
          <p:cNvSpPr/>
          <p:nvPr/>
        </p:nvSpPr>
        <p:spPr>
          <a:xfrm>
            <a:off x="5076056" y="2099632"/>
            <a:ext cx="360040" cy="5149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Цилиндр 20"/>
          <p:cNvSpPr/>
          <p:nvPr/>
        </p:nvSpPr>
        <p:spPr>
          <a:xfrm>
            <a:off x="5724128" y="2027624"/>
            <a:ext cx="360040" cy="58933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04048" y="2603688"/>
            <a:ext cx="576064" cy="20191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89000"/>
              </a:lnSpc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2018 г.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652120" y="2603688"/>
            <a:ext cx="567680" cy="20191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89000"/>
              </a:lnSpc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2020 г.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020816" y="1883608"/>
            <a:ext cx="415280" cy="20191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89000"/>
              </a:lnSpc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38,4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668888" y="1811600"/>
            <a:ext cx="415280" cy="20191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89000"/>
              </a:lnSpc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43,0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6228184" y="2099632"/>
            <a:ext cx="0" cy="360040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6028928" y="1904579"/>
            <a:ext cx="415280" cy="195053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89000"/>
              </a:lnSpc>
            </a:pPr>
            <a:r>
              <a:rPr lang="ru-RU" sz="75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+12%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804248" y="1451560"/>
            <a:ext cx="1800200" cy="338554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Улучшены условия труда, тысяч рабочих мест</a:t>
            </a:r>
          </a:p>
        </p:txBody>
      </p:sp>
      <p:sp>
        <p:nvSpPr>
          <p:cNvPr id="31" name="Цилиндр 30"/>
          <p:cNvSpPr/>
          <p:nvPr/>
        </p:nvSpPr>
        <p:spPr>
          <a:xfrm>
            <a:off x="6948264" y="2099632"/>
            <a:ext cx="368424" cy="498179"/>
          </a:xfrm>
          <a:prstGeom prst="can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Цилиндр 31"/>
          <p:cNvSpPr/>
          <p:nvPr/>
        </p:nvSpPr>
        <p:spPr>
          <a:xfrm>
            <a:off x="7515944" y="2027624"/>
            <a:ext cx="368424" cy="570187"/>
          </a:xfrm>
          <a:prstGeom prst="can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876256" y="2603688"/>
            <a:ext cx="559296" cy="178510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2018 г.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397080" y="2603688"/>
            <a:ext cx="639688" cy="178510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2019 г.</a:t>
            </a:r>
          </a:p>
        </p:txBody>
      </p:sp>
      <p:sp>
        <p:nvSpPr>
          <p:cNvPr id="35" name="Цилиндр 34"/>
          <p:cNvSpPr/>
          <p:nvPr/>
        </p:nvSpPr>
        <p:spPr>
          <a:xfrm>
            <a:off x="8092008" y="1955616"/>
            <a:ext cx="368424" cy="642195"/>
          </a:xfrm>
          <a:prstGeom prst="can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036768" y="2603688"/>
            <a:ext cx="495672" cy="264688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2020 г.</a:t>
            </a:r>
          </a:p>
          <a:p>
            <a:pPr algn="ctr">
              <a:lnSpc>
                <a:spcPct val="70000"/>
              </a:lnSpc>
            </a:pPr>
            <a:r>
              <a:rPr lang="ru-RU" sz="800" dirty="0">
                <a:latin typeface="Verdana" pitchFamily="34" charset="0"/>
                <a:ea typeface="Verdana" pitchFamily="34" charset="0"/>
                <a:cs typeface="Verdana" pitchFamily="34" charset="0"/>
              </a:rPr>
              <a:t>план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948264" y="1870338"/>
            <a:ext cx="415280" cy="20191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89000"/>
              </a:lnSpc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17,4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477472" y="1811600"/>
            <a:ext cx="415280" cy="20191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89000"/>
              </a:lnSpc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18,0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045152" y="1739592"/>
            <a:ext cx="415280" cy="20191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89000"/>
              </a:lnSpc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19,5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499992" y="2963728"/>
            <a:ext cx="4536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Поставка 2018 – 2020 гг.: </a:t>
            </a: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318</a:t>
            </a:r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 табельных, </a:t>
            </a: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1396</a:t>
            </a:r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 пунктов обогрева, </a:t>
            </a: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 городков для временного проживания</a:t>
            </a:r>
          </a:p>
        </p:txBody>
      </p:sp>
      <p:pic>
        <p:nvPicPr>
          <p:cNvPr id="45" name="Picture 4" descr="C:\Users\РейнгардтДВ\AppData\Local\Microsoft\Windows\Temporary Internet Files\Content.Outlook\KTFCS1LI\IMG-20200814-WA0009 (2)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507854"/>
            <a:ext cx="1362788" cy="608467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46" name="Picture 4" descr="C:\Users\РейнгардтДВ\Desktop\Модульный городок ОГОРОН\IMG-20200730-WA003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4155878"/>
            <a:ext cx="410446" cy="576112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</p:spPr>
      </p:pic>
      <p:pic>
        <p:nvPicPr>
          <p:cNvPr id="47" name="Рисунок 46" descr="C:\Users\LutajAA\AppData\Local\Microsoft\Windows\Temporary Internet Files\Content.Word\пч-8 004.jpe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155926"/>
            <a:ext cx="407651" cy="5760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8" name="Picture 4" descr="WhatsApp Image 2020-08-14 at 15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7249" y="4155926"/>
            <a:ext cx="378847" cy="576064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</p:pic>
      <p:pic>
        <p:nvPicPr>
          <p:cNvPr id="49" name="Рисунок 48" descr="C:\temp\IMG_1073.JPG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4155926"/>
            <a:ext cx="936104" cy="57606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softEdge rad="12700"/>
          </a:effectLst>
        </p:spPr>
      </p:pic>
      <p:pic>
        <p:nvPicPr>
          <p:cNvPr id="50" name="Рисунок 49" descr="1-1.jp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08304" y="3507854"/>
            <a:ext cx="936104" cy="604028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>
            <a:softEdge rad="12700"/>
          </a:effectLst>
        </p:spPr>
      </p:pic>
      <p:pic>
        <p:nvPicPr>
          <p:cNvPr id="52" name="Рисунок 51" descr="C:\Users\РейнгардтДВ\AppData\Local\Microsoft\Windows\Temporary Internet Files\Content.Outlook\KTFCS1LI\душевая (2).jpeg"/>
          <p:cNvPicPr/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16416" y="3507854"/>
            <a:ext cx="432048" cy="576064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softEdge rad="12700"/>
          </a:effec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16416" y="4155926"/>
            <a:ext cx="432048" cy="576057"/>
          </a:xfrm>
          <a:prstGeom prst="rect">
            <a:avLst/>
          </a:prstGeom>
          <a:noFill/>
          <a:ln w="12700" cmpd="sng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pic>
        <p:nvPicPr>
          <p:cNvPr id="56" name="Рисунок 55" descr="C:\Users\chel-nodshing\AppData\Local\Microsoft\Windows\Temporary Internet Files\Content.Outlook\KHZ4M3UP\IMG-20181130-WA0000.jpg"/>
          <p:cNvPicPr/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4155926"/>
            <a:ext cx="648072" cy="576064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57" name="Рисунок 56" descr="\\filedi.krw.rzd\ДИИНВ\Горностаев\Договоры\2020\МЗТ, МПО\Акты осмотра\Проверка МПО 2020\ФОТО\9. ВЧДЭ-1 ст.Козулька\IMG-20200716-WA0012.jpg"/>
          <p:cNvPicPr/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3507854"/>
            <a:ext cx="1224136" cy="61718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8" name="Рисунок 57"/>
          <p:cNvPicPr/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515" r="3870"/>
          <a:stretch>
            <a:fillRect/>
          </a:stretch>
        </p:blipFill>
        <p:spPr bwMode="auto">
          <a:xfrm>
            <a:off x="6708538" y="4155926"/>
            <a:ext cx="527758" cy="576064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sp>
        <p:nvSpPr>
          <p:cNvPr id="59" name="Прямоугольник 58"/>
          <p:cNvSpPr/>
          <p:nvPr/>
        </p:nvSpPr>
        <p:spPr>
          <a:xfrm>
            <a:off x="251520" y="1995686"/>
            <a:ext cx="4104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Поставка средств малой механизации (СММ) – более </a:t>
            </a:r>
            <a:b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41</a:t>
            </a:r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 тыс.единиц на </a:t>
            </a: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3,6</a:t>
            </a:r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 млрд.руб.</a:t>
            </a:r>
          </a:p>
        </p:txBody>
      </p:sp>
      <p:sp>
        <p:nvSpPr>
          <p:cNvPr id="60" name="Цилиндр 59"/>
          <p:cNvSpPr/>
          <p:nvPr/>
        </p:nvSpPr>
        <p:spPr>
          <a:xfrm>
            <a:off x="979984" y="3018317"/>
            <a:ext cx="288032" cy="33034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" name="Цилиндр 60"/>
          <p:cNvSpPr/>
          <p:nvPr/>
        </p:nvSpPr>
        <p:spPr>
          <a:xfrm>
            <a:off x="1475656" y="2946309"/>
            <a:ext cx="288032" cy="3998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907976" y="3332889"/>
            <a:ext cx="504056" cy="215444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2018 г.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420416" y="3332889"/>
            <a:ext cx="495672" cy="215444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2019 г.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924744" y="2784204"/>
            <a:ext cx="415280" cy="20191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89000"/>
              </a:lnSpc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90%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403648" y="2698087"/>
            <a:ext cx="415280" cy="21544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103%</a:t>
            </a:r>
          </a:p>
        </p:txBody>
      </p:sp>
      <p:sp>
        <p:nvSpPr>
          <p:cNvPr id="66" name="Цилиндр 65"/>
          <p:cNvSpPr/>
          <p:nvPr/>
        </p:nvSpPr>
        <p:spPr>
          <a:xfrm>
            <a:off x="1979712" y="2900841"/>
            <a:ext cx="288032" cy="44531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916088" y="3332889"/>
            <a:ext cx="495672" cy="215444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2020 г.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1924472" y="2658277"/>
            <a:ext cx="415280" cy="21544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117%</a:t>
            </a:r>
          </a:p>
        </p:txBody>
      </p:sp>
      <p:sp>
        <p:nvSpPr>
          <p:cNvPr id="69" name="Цилиндр 68"/>
          <p:cNvSpPr/>
          <p:nvPr/>
        </p:nvSpPr>
        <p:spPr>
          <a:xfrm>
            <a:off x="467544" y="3090325"/>
            <a:ext cx="288032" cy="24506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12304" y="2856212"/>
            <a:ext cx="415280" cy="20191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89000"/>
              </a:lnSpc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81%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323528" y="2507266"/>
            <a:ext cx="2160240" cy="19082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Оснащенность ЦДИ СММ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179512" y="3651870"/>
            <a:ext cx="42484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Поставка путевой техники – </a:t>
            </a: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2807</a:t>
            </a:r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 ед. на </a:t>
            </a: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60,6</a:t>
            </a:r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 млрд.руб. 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179512" y="3867894"/>
            <a:ext cx="42484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Поставка средств диагностики – </a:t>
            </a: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1021</a:t>
            </a:r>
            <a:r>
              <a:rPr lang="ru-RU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 ед. </a:t>
            </a:r>
          </a:p>
        </p:txBody>
      </p:sp>
      <p:pic>
        <p:nvPicPr>
          <p:cNvPr id="2050" name="Picture 2" descr="C:\Users\галкинис\Desktop\для мостоиспытательных станций.JPG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180806"/>
            <a:ext cx="1440160" cy="539516"/>
          </a:xfrm>
          <a:prstGeom prst="rect">
            <a:avLst/>
          </a:prstGeom>
          <a:noFill/>
        </p:spPr>
      </p:pic>
      <p:pic>
        <p:nvPicPr>
          <p:cNvPr id="2051" name="Picture 3" descr="C:\Users\галкинис\Desktop\диагностический комплекс.JP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4171886"/>
            <a:ext cx="1656184" cy="548436"/>
          </a:xfrm>
          <a:prstGeom prst="rect">
            <a:avLst/>
          </a:prstGeom>
          <a:noFill/>
        </p:spPr>
      </p:pic>
      <p:pic>
        <p:nvPicPr>
          <p:cNvPr id="2052" name="Picture 4" descr="C:\Users\галкинис\Desktop\Картинки для презентации\шпалоподбойка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1990" y="2427734"/>
            <a:ext cx="408932" cy="630393"/>
          </a:xfrm>
          <a:prstGeom prst="rect">
            <a:avLst/>
          </a:prstGeom>
          <a:noFill/>
        </p:spPr>
      </p:pic>
      <p:pic>
        <p:nvPicPr>
          <p:cNvPr id="2053" name="Picture 5" descr="C:\Users\галкинис\Desktop\Картинки для презентации\3.jp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9261" y="2986119"/>
            <a:ext cx="534587" cy="582075"/>
          </a:xfrm>
          <a:prstGeom prst="rect">
            <a:avLst/>
          </a:prstGeom>
          <a:noFill/>
        </p:spPr>
      </p:pic>
      <p:pic>
        <p:nvPicPr>
          <p:cNvPr id="2054" name="Picture 6" descr="C:\Users\галкинис\Desktop\Картинки для презентации\543b22d5e678ec174a864f4c4f5c84b8.jp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2482063"/>
            <a:ext cx="724241" cy="470274"/>
          </a:xfrm>
          <a:prstGeom prst="rect">
            <a:avLst/>
          </a:prstGeom>
          <a:noFill/>
        </p:spPr>
      </p:pic>
      <p:pic>
        <p:nvPicPr>
          <p:cNvPr id="2055" name="Picture 7" descr="C:\Users\галкинис\Desktop\Картинки для презентации\20121128115407.jpg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3058127"/>
            <a:ext cx="576064" cy="394028"/>
          </a:xfrm>
          <a:prstGeom prst="rect">
            <a:avLst/>
          </a:prstGeom>
          <a:noFill/>
        </p:spPr>
      </p:pic>
      <p:sp>
        <p:nvSpPr>
          <p:cNvPr id="81" name="Скругленный прямоугольник 80"/>
          <p:cNvSpPr/>
          <p:nvPr/>
        </p:nvSpPr>
        <p:spPr>
          <a:xfrm>
            <a:off x="179512" y="771550"/>
            <a:ext cx="3888432" cy="858085"/>
          </a:xfrm>
          <a:prstGeom prst="roundRect">
            <a:avLst>
              <a:gd name="adj" fmla="val 8933"/>
            </a:avLst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644008" y="1451560"/>
            <a:ext cx="1944216" cy="1440160"/>
          </a:xfrm>
          <a:prstGeom prst="roundRect">
            <a:avLst>
              <a:gd name="adj" fmla="val 8933"/>
            </a:avLst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6732240" y="1451560"/>
            <a:ext cx="1944216" cy="1440160"/>
          </a:xfrm>
          <a:prstGeom prst="roundRect">
            <a:avLst>
              <a:gd name="adj" fmla="val 8933"/>
            </a:avLst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23528" y="2482063"/>
            <a:ext cx="2160240" cy="1080120"/>
          </a:xfrm>
          <a:prstGeom prst="roundRect">
            <a:avLst>
              <a:gd name="adj" fmla="val 8933"/>
            </a:avLst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95536" y="3346159"/>
            <a:ext cx="504056" cy="196977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2017 г.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467544" y="4876006"/>
            <a:ext cx="7272808" cy="253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 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факторы работы с персоналом в вопросах безопасности движения 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26/11/20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ru-RU" sz="950" b="1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51470"/>
            <a:ext cx="8928992" cy="627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Система мотивации</a:t>
            </a:r>
          </a:p>
          <a:p>
            <a:pPr lvl="0">
              <a:spcBef>
                <a:spcPct val="0"/>
              </a:spcBef>
              <a:defRPr/>
            </a:pP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67544" y="4876006"/>
            <a:ext cx="7272808" cy="253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 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факторы работы с персоналом в вопросах безопасности движения 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26/11/20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ru-RU" sz="950" b="1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843558"/>
            <a:ext cx="8820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1600" i="0" u="none" strike="noStrike" cap="none" normalizeH="0" baseline="0" dirty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Выплаты за обеспечение безопасности движения по итогам работы за год </a:t>
            </a:r>
            <a:br>
              <a:rPr kumimoji="0" lang="ru-RU" sz="1600" i="0" u="none" strike="noStrike" cap="none" normalizeH="0" baseline="0" dirty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ru-RU" sz="1600" i="0" u="none" strike="noStrike" cap="none" normalizeH="0" baseline="0" dirty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(за 2019 год – </a:t>
            </a:r>
            <a:r>
              <a:rPr lang="ru-RU" sz="1600" b="1" dirty="0">
                <a:solidFill>
                  <a:srgbClr val="455D7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43 813 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работников на сумму</a:t>
            </a:r>
            <a:r>
              <a:rPr kumimoji="0" lang="ru-RU" sz="1600" i="0" u="none" strike="noStrike" cap="none" normalizeH="0" baseline="0" dirty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455D7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956,3</a:t>
            </a:r>
            <a:r>
              <a:rPr kumimoji="0" lang="ru-RU" sz="1600" i="0" u="none" strike="noStrike" cap="none" normalizeH="0" baseline="0" dirty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млн.руб. </a:t>
            </a:r>
            <a:br>
              <a:rPr kumimoji="0" lang="ru-RU" sz="1600" i="0" u="none" strike="noStrike" cap="none" normalizeH="0" baseline="0" dirty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ru-RU" sz="1600" i="0" u="none" strike="noStrike" cap="none" normalizeH="0" baseline="0" dirty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455D7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21800+</a:t>
            </a:r>
            <a:r>
              <a:rPr kumimoji="0" lang="ru-RU" sz="1600" i="0" u="none" strike="noStrike" cap="none" normalizeH="0" baseline="0" dirty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руб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 на 1 чел.</a:t>
            </a:r>
            <a:r>
              <a:rPr kumimoji="0" lang="ru-RU" sz="1600" i="0" u="none" strike="noStrike" cap="none" normalizeH="0" baseline="0" dirty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))</a:t>
            </a:r>
          </a:p>
        </p:txBody>
      </p:sp>
      <p:sp>
        <p:nvSpPr>
          <p:cNvPr id="75" name="Rectangle 1"/>
          <p:cNvSpPr>
            <a:spLocks noChangeArrowheads="1"/>
          </p:cNvSpPr>
          <p:nvPr/>
        </p:nvSpPr>
        <p:spPr bwMode="auto">
          <a:xfrm>
            <a:off x="179512" y="1884769"/>
            <a:ext cx="8820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Выплаты за обнаружение трудновыявляемых дефектов работникам вагонного хозяйства (предотвращено </a:t>
            </a:r>
            <a:r>
              <a:rPr lang="ru-RU" sz="1600" b="1" dirty="0">
                <a:solidFill>
                  <a:srgbClr val="455D7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8343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события, выплачено – </a:t>
            </a:r>
            <a:r>
              <a:rPr lang="ru-RU" sz="1600" b="1" dirty="0">
                <a:solidFill>
                  <a:srgbClr val="455D7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39,2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млн.руб. </a:t>
            </a:r>
            <a:b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1600" b="1" dirty="0">
                <a:solidFill>
                  <a:srgbClr val="455D7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9700+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руб. на 1 чел.))</a:t>
            </a:r>
            <a:endParaRPr kumimoji="0" lang="ru-RU" sz="1600" i="0" u="none" strike="noStrike" cap="none" normalizeH="0" baseline="0" dirty="0">
              <a:ln>
                <a:noFill/>
              </a:ln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7" name="Rectangle 1"/>
          <p:cNvSpPr>
            <a:spLocks noChangeArrowheads="1"/>
          </p:cNvSpPr>
          <p:nvPr/>
        </p:nvSpPr>
        <p:spPr bwMode="auto">
          <a:xfrm>
            <a:off x="179512" y="2932372"/>
            <a:ext cx="8820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Выплаты за выявление нарушений в текущем содержании пути </a:t>
            </a:r>
            <a:b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(выявлено </a:t>
            </a:r>
            <a:r>
              <a:rPr lang="ru-RU" sz="1600" b="1" dirty="0">
                <a:solidFill>
                  <a:srgbClr val="455D7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16 609 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дефектов, выплаты – </a:t>
            </a:r>
            <a:r>
              <a:rPr lang="ru-RU" sz="1600" b="1" dirty="0">
                <a:solidFill>
                  <a:srgbClr val="455D7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12,5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млн. руб. (</a:t>
            </a:r>
            <a:r>
              <a:rPr lang="ru-RU" sz="1600" b="1" dirty="0">
                <a:solidFill>
                  <a:srgbClr val="455D7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1100+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руб. на 1 чел.))</a:t>
            </a:r>
          </a:p>
        </p:txBody>
      </p:sp>
      <p:sp>
        <p:nvSpPr>
          <p:cNvPr id="78" name="Rectangle 1"/>
          <p:cNvSpPr>
            <a:spLocks noChangeArrowheads="1"/>
          </p:cNvSpPr>
          <p:nvPr/>
        </p:nvSpPr>
        <p:spPr bwMode="auto">
          <a:xfrm>
            <a:off x="179512" y="3859183"/>
            <a:ext cx="8820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Выплаты по паспорту доверия (охват – </a:t>
            </a:r>
            <a:r>
              <a:rPr lang="ru-RU" sz="1600" b="1" dirty="0">
                <a:solidFill>
                  <a:srgbClr val="455D7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756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участков (19%), выплаты – </a:t>
            </a:r>
            <a:b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600" b="1" dirty="0">
                <a:solidFill>
                  <a:srgbClr val="455D7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180,8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млн.руб. (</a:t>
            </a:r>
            <a:r>
              <a:rPr lang="ru-RU" sz="1600" b="1" dirty="0">
                <a:solidFill>
                  <a:srgbClr val="455D7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2500+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руб. на 1 чел. в месяц))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88232"/>
            <a:ext cx="9144000" cy="627534"/>
          </a:xfrm>
        </p:spPr>
        <p:txBody>
          <a:bodyPr>
            <a:normAutofit/>
          </a:bodyPr>
          <a:lstStyle/>
          <a:p>
            <a:pPr lvl="0" algn="ctr">
              <a:lnSpc>
                <a:spcPct val="80000"/>
              </a:lnSpc>
            </a:pPr>
            <a:r>
              <a:rPr lang="ru-RU" sz="3400" dirty="0"/>
              <a:t>Спасибо за внимание!</a:t>
            </a:r>
          </a:p>
        </p:txBody>
      </p:sp>
      <p:sp>
        <p:nvSpPr>
          <p:cNvPr id="7" name="Номер слайда 8"/>
          <p:cNvSpPr txBox="1">
            <a:spLocks/>
          </p:cNvSpPr>
          <p:nvPr/>
        </p:nvSpPr>
        <p:spPr bwMode="auto">
          <a:xfrm>
            <a:off x="0" y="4876800"/>
            <a:ext cx="3492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endParaRPr lang="ru-RU" sz="1000" b="1" dirty="0">
              <a:latin typeface="Cambria" pitchFamily="18" charset="0"/>
            </a:endParaRPr>
          </a:p>
        </p:txBody>
      </p:sp>
      <p:sp>
        <p:nvSpPr>
          <p:cNvPr id="8" name="Номер слайда 8"/>
          <p:cNvSpPr txBox="1">
            <a:spLocks/>
          </p:cNvSpPr>
          <p:nvPr/>
        </p:nvSpPr>
        <p:spPr bwMode="auto">
          <a:xfrm>
            <a:off x="0" y="4876800"/>
            <a:ext cx="3492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0" b="1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876006"/>
            <a:ext cx="7272808" cy="253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 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факторы работы с персоналом в вопросах безопасности движения 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|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26/11/20</a:t>
            </a:r>
            <a:r>
              <a:rPr 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ru-RU" sz="950" b="1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1402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7173</TotalTime>
  <Words>1508</Words>
  <Application>Microsoft Office PowerPoint</Application>
  <PresentationFormat>Экран (16:9)</PresentationFormat>
  <Paragraphs>217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Татьяна</cp:lastModifiedBy>
  <cp:revision>777</cp:revision>
  <dcterms:created xsi:type="dcterms:W3CDTF">2011-05-23T14:04:51Z</dcterms:created>
  <dcterms:modified xsi:type="dcterms:W3CDTF">2020-11-25T14:48:23Z</dcterms:modified>
</cp:coreProperties>
</file>