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52" r:id="rId3"/>
    <p:sldId id="364" r:id="rId4"/>
    <p:sldId id="261" r:id="rId5"/>
    <p:sldId id="262" r:id="rId6"/>
    <p:sldId id="260" r:id="rId7"/>
    <p:sldId id="357" r:id="rId8"/>
    <p:sldId id="363" r:id="rId9"/>
    <p:sldId id="347" r:id="rId10"/>
    <p:sldId id="349" r:id="rId11"/>
    <p:sldId id="365" r:id="rId12"/>
    <p:sldId id="353" r:id="rId13"/>
    <p:sldId id="309" r:id="rId14"/>
    <p:sldId id="263" r:id="rId15"/>
    <p:sldId id="359" r:id="rId16"/>
    <p:sldId id="345" r:id="rId17"/>
    <p:sldId id="310" r:id="rId18"/>
    <p:sldId id="348" r:id="rId19"/>
    <p:sldId id="360" r:id="rId20"/>
    <p:sldId id="351" r:id="rId21"/>
    <p:sldId id="340" r:id="rId22"/>
    <p:sldId id="30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Savchenko" initials="PS" lastIdx="2" clrIdx="0">
    <p:extLst>
      <p:ext uri="{19B8F6BF-5375-455C-9EA6-DF929625EA0E}">
        <p15:presenceInfo xmlns:p15="http://schemas.microsoft.com/office/powerpoint/2012/main" userId="S::psavchenko2017@student.hult.edu::5f4f0cc0-830d-4eb3-b553-fba253bf7e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F79"/>
    <a:srgbClr val="BB1752"/>
    <a:srgbClr val="DE2686"/>
    <a:srgbClr val="F78B09"/>
    <a:srgbClr val="00233A"/>
    <a:srgbClr val="4402BC"/>
    <a:srgbClr val="A228E5"/>
    <a:srgbClr val="021144"/>
    <a:srgbClr val="3E00B9"/>
    <a:srgbClr val="9D1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2" autoAdjust="0"/>
    <p:restoredTop sz="96770" autoAdjust="0"/>
  </p:normalViewPr>
  <p:slideViewPr>
    <p:cSldViewPr snapToGrid="0">
      <p:cViewPr varScale="1">
        <p:scale>
          <a:sx n="84" d="100"/>
          <a:sy n="84" d="100"/>
        </p:scale>
        <p:origin x="1330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3E2E6-F961-4E1A-B249-67368615C772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D805B-87A4-4B9D-8B97-159DBADB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8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09A85-2321-41D3-91AC-8019E03030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3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Исправил расположение.</a:t>
            </a:r>
          </a:p>
          <a:p>
            <a:endParaRPr lang="ru-RU" dirty="0"/>
          </a:p>
          <a:p>
            <a:r>
              <a:rPr lang="ru-RU" dirty="0"/>
              <a:t>Можно выделить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D805B-87A4-4B9D-8B97-159DBADBA37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0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Исправил расположение.</a:t>
            </a:r>
          </a:p>
          <a:p>
            <a:endParaRPr lang="ru-RU" dirty="0"/>
          </a:p>
          <a:p>
            <a:r>
              <a:rPr lang="ru-RU" dirty="0"/>
              <a:t>Можно выделить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D805B-87A4-4B9D-8B97-159DBADBA37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4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Основное наверное уже прозвучало, это те положительные эмоции, которые подарили в первую очередь командная работа, атмосфера общения, интересный формат изучения материала, ну и ваша работа как нашего тренера (так же правильно вашу роль в нашем обучении надо называть? :)). Это относится не только к последнему учебному дню, а ко всем дням обучения в КУ. Да, как отметили многие участники, не хватило немного личного общения, хотелось бы конечно пообщаться и в неофициальной обстановке. Но что тут поделаешь, иногда высшие силы сильнее нас, так что как </a:t>
            </a:r>
            <a:r>
              <a:rPr lang="ru-RU" dirty="0" err="1"/>
              <a:t>нибудь</a:t>
            </a:r>
            <a:r>
              <a:rPr lang="ru-RU" dirty="0"/>
              <a:t> это переживем. В любом случае вы дали нам самое главное, то зачем мы в принципе к вам и приходили. Для меня эти курсы реально стали той силой, которая столкнула с мертвой точки мое развитие в области безопасности. Даже отчитаюсь по пунктам - как работать с рисками понял, связь всех элементов СМБД в единый процесс осознал, даже зарисовал, знания о культуре безопасности вообще для меня нужны были как воздух, в людях наша сила и с людьми надо разговаривать, причем подчеркну одну мысль из курса, разговаривать надо на понятном им языке. Я бы прислал сейчас конспект по развитию культуры безопасности в нашей дирекции, что я должен был доносить на рабочих собраниях до своих сотрудников, да не буду ставить себя в неловкое положение. :) Я даже пробовал с ним выступать, на людей это действовало как гипноз, они впадали в глубокий сон. Но слава богу это теперь в прошлом. Теперь есть силы и главное желание что то сделать по другому. В эту среду попробую начать процесс трансформации знаний в навык. Лишь бы не сдулся, а то так тоже бывает:))). А вообще корпоративный университет - это конечно сила! Реально дает возможность к развитию. Я когда первый раз туда попал, вы бы меня сейчас совсем не узнали - </a:t>
            </a:r>
            <a:r>
              <a:rPr lang="ru-RU" dirty="0" err="1"/>
              <a:t>затюканый</a:t>
            </a:r>
            <a:r>
              <a:rPr lang="ru-RU" dirty="0"/>
              <a:t> жизнью интроверт. ))). А потом пришлось поработать, над собой в первую очередь. Но это все уже история. Теперь пришло время настоящего, надеюсь не за горами и будущее. Так что хочу пожелать дальнейшего развития и устойчивого функционирования университету, развивайтесь сами, развивайте других и получайте за все это самую настоящую человеческую благодарность.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Начальник Ростовского регионального центра связи Ростовской дирекции связи Центральной станции связи Игорь </a:t>
            </a:r>
            <a:r>
              <a:rPr lang="ru-RU" dirty="0" err="1"/>
              <a:t>Куряев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Игра "Прыжок в прошлое" отличный </a:t>
            </a:r>
            <a:r>
              <a:rPr lang="ru-RU" dirty="0" err="1"/>
              <a:t>квест</a:t>
            </a:r>
            <a:r>
              <a:rPr lang="ru-RU" dirty="0"/>
              <a:t> по участию в произошедшем событии. На каждом этапе начиная с самого начала мы с коллегами поэтапно разбирали каждую ситуацию, спорили, отстаивали свое мнение...и в итоге приходили к правильным решениям. В ходе данной раскладки сам проникаешься данными вопросами, связанными с безопасностью движения поездов, и понимаешь для себя как и насколько это важно! Я сам работаю начальником станции, у меня уже сформировано понимание того как правильно расставлять приоритеты в работе, как правильно поддерживать и улучшать культуру безопасности у себя на производстве, но когда смотришь на это со стороны, повыше, понимаешь на сколько это важно и необходимо, что каждая мелочь или упущения могут за собой так потянуть в худшую сторону и собрать в такой ком как событие связанное с нарушением правил безопасности. Происходит осмысление того, как это все важно в повседневной деятельности. Я даже так скажу, по возвращению на свою станцию, вопросы безопасности движения поездов будут рассматриваться еще более детально и тщательнее, на первом месте несомненно! После прохождения данной игры понимаешь, насколько важно роль руководителя во всех этих процессах, что все начинается с тебя!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ДС Перово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 фоне </a:t>
            </a:r>
            <a:r>
              <a:rPr lang="ru-RU" dirty="0" err="1"/>
              <a:t>жд</a:t>
            </a:r>
            <a:r>
              <a:rPr lang="ru-RU" dirty="0"/>
              <a:t> несколько человек что-то обсуждают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A02A-F434-4BC5-AF51-8302FC3A98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6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Убрать столбы</a:t>
            </a:r>
            <a:r>
              <a:rPr lang="ru-RU" baseline="0" dirty="0"/>
              <a:t> Рабочие и Специалисты</a:t>
            </a:r>
          </a:p>
          <a:p>
            <a:r>
              <a:rPr lang="ru-RU" baseline="0" dirty="0"/>
              <a:t>Убрать заголовки по 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198D-20EE-4F66-AB58-0E29AE498E7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0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Исправил расположение.</a:t>
            </a:r>
          </a:p>
          <a:p>
            <a:endParaRPr lang="ru-RU" dirty="0"/>
          </a:p>
          <a:p>
            <a:r>
              <a:rPr lang="ru-RU" dirty="0"/>
              <a:t>Можно выделить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D805B-87A4-4B9D-8B97-159DBADBA37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9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Исправил расположение.</a:t>
            </a:r>
          </a:p>
          <a:p>
            <a:endParaRPr lang="ru-RU" dirty="0"/>
          </a:p>
          <a:p>
            <a:r>
              <a:rPr lang="ru-RU" dirty="0"/>
              <a:t>Можно выделить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D805B-87A4-4B9D-8B97-159DBADBA37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2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 логотипы </a:t>
            </a:r>
            <a:r>
              <a:rPr lang="ru-RU" dirty="0" err="1"/>
              <a:t>соц</a:t>
            </a:r>
            <a:r>
              <a:rPr lang="ru-RU" dirty="0"/>
              <a:t> сетей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75048-29F8-4192-A0AA-F34D864AE78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9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A0913-76F3-4CC6-8E32-AA9ED42C1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363378-8B3B-4D02-BFAB-2B664C334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FE34C-1753-4AF3-A93F-22335AC4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4DE-B5C5-490D-B573-70D856CE313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C5DE9-A005-4DF2-A7E7-B7DCFE86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F57DD-2F78-4A38-BF28-85362665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D86E-4269-4D53-B2A8-2A8DD4017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5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F25D5-1D3A-43D9-ADD5-6FC37470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ECEE7C-5C8F-4562-BAD4-033049BA5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7BE5A-7C0F-4FA7-ABC3-2C289728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4DE-B5C5-490D-B573-70D856CE313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4244F-25E2-4574-8816-2CC20CF4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9F587-CC6D-4AB5-9BA7-69E12A14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D86E-4269-4D53-B2A8-2A8DD4017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4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4F62E8-8FFC-46DA-9FC4-5755A9AE1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943EFE-55C5-49AB-BC85-3321ED694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F13CF-4CC2-4BEA-8EED-9DE8FC7D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4DE-B5C5-490D-B573-70D856CE313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A33E7-E29D-4D86-9A1B-4BB6F3E8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F7F32-25BE-4E35-AA38-071A82C9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D86E-4269-4D53-B2A8-2A8DD4017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0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83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2466E5-C2DA-1248-93EB-E9373543C3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602" y="591784"/>
            <a:ext cx="5618069" cy="430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 i="0">
                <a:solidFill>
                  <a:srgbClr val="003162"/>
                </a:solidFill>
                <a:latin typeface="Mont Heavy DEMO" pitchFamily="2" charset="0"/>
              </a:defRPr>
            </a:lvl1pPr>
          </a:lstStyle>
          <a:p>
            <a:pPr lvl="0"/>
            <a:r>
              <a:rPr lang="ru-RU" dirty="0"/>
              <a:t>1.1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DD7610B-C9DD-3040-ADFF-C351FA9D8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01" y="1129666"/>
            <a:ext cx="7351247" cy="9358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100"/>
              </a:lnSpc>
              <a:buNone/>
              <a:defRPr sz="5400" b="1" i="0">
                <a:solidFill>
                  <a:srgbClr val="003162"/>
                </a:solidFill>
                <a:latin typeface="Mont Heavy DEMO" pitchFamily="2" charset="0"/>
              </a:defRPr>
            </a:lvl1pPr>
          </a:lstStyle>
          <a:p>
            <a:pPr lvl="0"/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53FF13-1923-A14B-AB33-F6D7B27FC2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01" y="2173157"/>
            <a:ext cx="8665633" cy="16780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20"/>
              </a:lnSpc>
              <a:spcBef>
                <a:spcPts val="0"/>
              </a:spcBef>
              <a:buNone/>
              <a:defRPr sz="2160" b="1" i="0">
                <a:latin typeface="Mont Bold" panose="00000900000000000000" pitchFamily="50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Мы гордимся тем, что вносим вклад в развитие </a:t>
            </a:r>
          </a:p>
          <a:p>
            <a:pPr lvl="0"/>
            <a:r>
              <a:rPr lang="ru-RU" dirty="0"/>
              <a:t>транспортно-логистического бизнеса России, </a:t>
            </a:r>
          </a:p>
          <a:p>
            <a:pPr lvl="0"/>
            <a:r>
              <a:rPr lang="ru-RU" dirty="0"/>
              <a:t>помогаем людям всесторонне развиваться, </a:t>
            </a:r>
          </a:p>
          <a:p>
            <a:pPr lvl="0"/>
            <a:r>
              <a:rPr lang="ru-RU" dirty="0"/>
              <a:t>открывать для себя новое, находить свой путь </a:t>
            </a:r>
          </a:p>
          <a:p>
            <a:pPr lvl="0"/>
            <a:r>
              <a:rPr lang="ru-RU" dirty="0"/>
              <a:t>и достигать поставленных целей!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AD59A7E-2899-1C4C-9A7D-01496ACFE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6854" y="4163266"/>
            <a:ext cx="8665633" cy="1678025"/>
          </a:xfrm>
          <a:prstGeom prst="rect">
            <a:avLst/>
          </a:prstGeom>
        </p:spPr>
        <p:txBody>
          <a:bodyPr/>
          <a:lstStyle>
            <a:lvl1pPr marL="205740" indent="-205740">
              <a:lnSpc>
                <a:spcPts val="2340"/>
              </a:lnSpc>
              <a:spcBef>
                <a:spcPts val="0"/>
              </a:spcBef>
              <a:buSzPct val="80000"/>
              <a:buFontTx/>
              <a:buBlip>
                <a:blip r:embed="rId2"/>
              </a:buBlip>
              <a:defRPr sz="1440" b="1" i="0">
                <a:latin typeface="Mont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Открытость и готовность к изменениям</a:t>
            </a:r>
          </a:p>
          <a:p>
            <a:pPr lvl="0"/>
            <a:r>
              <a:rPr lang="ru-RU" dirty="0"/>
              <a:t>Нам доверяют обучение профессионалов </a:t>
            </a:r>
          </a:p>
          <a:p>
            <a:pPr lvl="0"/>
            <a:r>
              <a:rPr lang="ru-RU" dirty="0"/>
              <a:t>Развитие лидеров нового поколения</a:t>
            </a:r>
          </a:p>
          <a:p>
            <a:pPr lvl="0"/>
            <a:r>
              <a:rPr lang="ru-RU" dirty="0"/>
              <a:t>Использование современных инструментов оценки персонала </a:t>
            </a:r>
          </a:p>
          <a:p>
            <a:pPr lvl="0"/>
            <a:r>
              <a:rPr lang="ru-RU" dirty="0"/>
              <a:t>Создание эффективного бизнес-пространства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8FEAEF9-C9FD-AF48-B80C-465046D0D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4425" y="674389"/>
            <a:ext cx="3166534" cy="43053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60" b="1" i="0">
                <a:solidFill>
                  <a:srgbClr val="939598"/>
                </a:solidFill>
                <a:latin typeface="Mont Bold" panose="00000900000000000000" pitchFamily="50" charset="0"/>
              </a:defRPr>
            </a:lvl1pPr>
          </a:lstStyle>
          <a:p>
            <a:pPr lvl="0"/>
            <a:r>
              <a:rPr lang="ru-RU" dirty="0"/>
              <a:t>ОБ УНИВЕРСИТЕТЕ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3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"/>
            <a:ext cx="12191984" cy="685799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6A4D22-0DD0-4F7E-AD2A-4120B690DAA1}"/>
              </a:ext>
            </a:extLst>
          </p:cNvPr>
          <p:cNvSpPr/>
          <p:nvPr userDrawn="1"/>
        </p:nvSpPr>
        <p:spPr>
          <a:xfrm>
            <a:off x="0" y="0"/>
            <a:ext cx="12191984" cy="6857991"/>
          </a:xfrm>
          <a:prstGeom prst="rect">
            <a:avLst/>
          </a:prstGeom>
          <a:solidFill>
            <a:srgbClr val="00206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51FE36E-DBD8-4973-8CF9-9E4C65ACA1D9}"/>
              </a:ext>
            </a:extLst>
          </p:cNvPr>
          <p:cNvSpPr/>
          <p:nvPr userDrawn="1"/>
        </p:nvSpPr>
        <p:spPr>
          <a:xfrm>
            <a:off x="0" y="9"/>
            <a:ext cx="12191984" cy="6857991"/>
          </a:xfrm>
          <a:prstGeom prst="rect">
            <a:avLst/>
          </a:prstGeom>
          <a:gradFill flip="none" rotWithShape="1">
            <a:gsLst>
              <a:gs pos="0">
                <a:srgbClr val="001642">
                  <a:alpha val="72000"/>
                </a:srgbClr>
              </a:gs>
              <a:gs pos="100000">
                <a:srgbClr val="7030A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0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33694-A67D-4238-96E0-5AA58F74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E81EC-710D-4FA9-97E2-1CF081B98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AB2F8A-9F49-4374-B49C-8159F488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4DE-B5C5-490D-B573-70D856CE313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E6CBA1-4114-49AA-89C7-DC8B095C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386215-0C88-4518-A4EB-D2A89117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D86E-4269-4D53-B2A8-2A8DD4017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8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73F13-2026-4761-AAB8-F2B4795D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7BD37-5E72-4C11-9459-09467BA33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6E164-CBF3-4786-A5CE-EC38A1FC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4DE-B5C5-490D-B573-70D856CE313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37EC1-10D0-4647-83D4-1D9FF5EB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813CDB-1DEA-4264-93D1-B887BEFC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D86E-4269-4D53-B2A8-2A8DD4017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2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E54E-435A-40BB-9B42-98806531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E6A07A-60E0-4DD7-AAA5-D6ADECD6F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1A3AAD-F3D5-4E58-A7A4-89CFCC717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366E64-F5E7-449F-B2FE-9FC0E7FE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4DE-B5C5-490D-B573-70D856CE313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AD0AD8-8B2D-4C16-90BA-3D7B9FCA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B4ED8-B7A8-4D6A-86E9-B08DF27C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D86E-4269-4D53-B2A8-2A8DD4017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7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DD910-5CAE-4DBB-8E54-7CA3C0AA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2EE3EE-D955-4E05-85F5-0377D6A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DE4587-5AC7-49E1-A7A3-6ABC8EDDE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99825C-B5F2-450D-8AA5-D01AB1BCE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41E317-4CBC-4510-8001-DBE6A212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442D03-B17E-43BA-AAD7-FF9B5CF0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4DE-B5C5-490D-B573-70D856CE313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299554-BC0C-45F4-9666-5DBC36E6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A48063-8017-4E5D-9D3B-5E684A9A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D86E-4269-4D53-B2A8-2A8DD4017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4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C54A4-763B-4CAC-AA31-5CC78790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705725-7E18-45B0-9416-91E07824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4DE-B5C5-490D-B573-70D856CE313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054B6B-09BD-4171-A232-749EDAE3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E68B9D-DFC0-416F-84E9-45EB4B7C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D86E-4269-4D53-B2A8-2A8DD4017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2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08AB2F-8CB1-48A0-BAB1-37B2C8CA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4DE-B5C5-490D-B573-70D856CE313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1DB3B-275C-4433-B553-C61EE5A2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21D0AC-1052-4C46-8ED8-AC6B6BE4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D86E-4269-4D53-B2A8-2A8DD4017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9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9FA34-C1B9-42AF-AC7B-3F33AB4B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9EC245-616C-4972-B6C1-2CC411A78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6E8ADC-92D1-493C-8263-AF1B8061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2C7B42-32D0-4ECF-8DC0-74DDFB0A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4DE-B5C5-490D-B573-70D856CE313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5FE1DC-0B5D-4423-B2AC-16BA8C6C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FDCDC7-EAF1-410F-BCB0-D0EF44B1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D86E-4269-4D53-B2A8-2A8DD4017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3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99B4E-47D6-450C-BE56-3FDFA793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EA1F79-B87F-4342-AB7B-528ECD075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12C7AB-9D3E-406C-BB6F-96CD3E3A3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90BE7E-B24E-42B1-8891-6234B539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A4DE-B5C5-490D-B573-70D856CE313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2DE72-C5F3-4F01-A108-69D25191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719425-DE8A-40CC-B445-485B5505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D86E-4269-4D53-B2A8-2A8DD4017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5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D78CF-792D-4E8C-BC25-34F99E8E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B0E1B-1A57-49AB-B56C-E6569FCFD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12654B-A82A-402E-ACD4-CD267F84B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6A4DE-B5C5-490D-B573-70D856CE3139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D82E-9379-4CDC-9C87-4F693E410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9C5A4-7788-4535-83D6-420CE88E6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CD86E-4269-4D53-B2A8-2A8DD4017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4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7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emf"/><Relationship Id="rId10" Type="http://schemas.openxmlformats.org/officeDocument/2006/relationships/image" Target="../media/image71.jpe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10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0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8B13E-7FFC-4FF5-B584-DB1023E39A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-132603" y="-52755"/>
            <a:ext cx="12339118" cy="7148286"/>
            <a:chOff x="11302008" y="8866993"/>
            <a:chExt cx="12250058" cy="685800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1316523" y="8866993"/>
              <a:ext cx="12235543" cy="6858001"/>
            </a:xfrm>
            <a:prstGeom prst="rect">
              <a:avLst/>
            </a:prstGeom>
            <a:gradFill flip="none" rotWithShape="1">
              <a:gsLst>
                <a:gs pos="100000">
                  <a:srgbClr val="36174D">
                    <a:alpha val="69000"/>
                    <a:lumMod val="75000"/>
                    <a:lumOff val="25000"/>
                  </a:srgbClr>
                </a:gs>
                <a:gs pos="0">
                  <a:srgbClr val="0B367B">
                    <a:alpha val="93000"/>
                  </a:srgb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302008" y="8866993"/>
              <a:ext cx="12235543" cy="6858001"/>
            </a:xfrm>
            <a:prstGeom prst="rect">
              <a:avLst/>
            </a:prstGeom>
            <a:gradFill flip="none" rotWithShape="1">
              <a:gsLst>
                <a:gs pos="100000">
                  <a:srgbClr val="7030A0">
                    <a:alpha val="0"/>
                    <a:lumMod val="66000"/>
                    <a:lumOff val="34000"/>
                  </a:srgbClr>
                </a:gs>
                <a:gs pos="1111">
                  <a:srgbClr val="07224D">
                    <a:alpha val="91000"/>
                    <a:lumMod val="69000"/>
                  </a:srgbClr>
                </a:gs>
                <a:gs pos="53000">
                  <a:srgbClr val="07224D">
                    <a:alpha val="56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-29029" y="1496645"/>
            <a:ext cx="12235543" cy="4049486"/>
          </a:xfrm>
          <a:custGeom>
            <a:avLst/>
            <a:gdLst>
              <a:gd name="connsiteX0" fmla="*/ 0 w 12235543"/>
              <a:gd name="connsiteY0" fmla="*/ 4049486 h 4049486"/>
              <a:gd name="connsiteX1" fmla="*/ 8577943 w 12235543"/>
              <a:gd name="connsiteY1" fmla="*/ 4049486 h 4049486"/>
              <a:gd name="connsiteX2" fmla="*/ 10276115 w 12235543"/>
              <a:gd name="connsiteY2" fmla="*/ 0 h 4049486"/>
              <a:gd name="connsiteX3" fmla="*/ 12235543 w 12235543"/>
              <a:gd name="connsiteY3" fmla="*/ 0 h 40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5543" h="4049486">
                <a:moveTo>
                  <a:pt x="0" y="4049486"/>
                </a:moveTo>
                <a:lnTo>
                  <a:pt x="8577943" y="4049486"/>
                </a:lnTo>
                <a:lnTo>
                  <a:pt x="10276115" y="0"/>
                </a:lnTo>
                <a:lnTo>
                  <a:pt x="12235543" y="0"/>
                </a:lnTo>
              </a:path>
            </a:pathLst>
          </a:custGeom>
          <a:noFill/>
          <a:ln w="19050">
            <a:solidFill>
              <a:srgbClr val="CA1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36" y="94368"/>
            <a:ext cx="2960650" cy="125037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E3971B0-AEFD-46C2-B485-D6F1D110C341}"/>
              </a:ext>
            </a:extLst>
          </p:cNvPr>
          <p:cNvGrpSpPr/>
          <p:nvPr/>
        </p:nvGrpSpPr>
        <p:grpSpPr>
          <a:xfrm>
            <a:off x="-4640474" y="5700223"/>
            <a:ext cx="16818027" cy="1116533"/>
            <a:chOff x="374952" y="5603239"/>
            <a:chExt cx="11514667" cy="76444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1288C57-7A43-43D7-8E2A-6AD052C331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9029" y="5603239"/>
              <a:ext cx="722477" cy="728473"/>
            </a:xfrm>
            <a:custGeom>
              <a:avLst/>
              <a:gdLst>
                <a:gd name="T0" fmla="*/ 142 w 283"/>
                <a:gd name="T1" fmla="*/ 283 h 283"/>
                <a:gd name="T2" fmla="*/ 87 w 283"/>
                <a:gd name="T3" fmla="*/ 272 h 283"/>
                <a:gd name="T4" fmla="*/ 42 w 283"/>
                <a:gd name="T5" fmla="*/ 241 h 283"/>
                <a:gd name="T6" fmla="*/ 12 w 283"/>
                <a:gd name="T7" fmla="*/ 197 h 283"/>
                <a:gd name="T8" fmla="*/ 0 w 283"/>
                <a:gd name="T9" fmla="*/ 141 h 283"/>
                <a:gd name="T10" fmla="*/ 12 w 283"/>
                <a:gd name="T11" fmla="*/ 86 h 283"/>
                <a:gd name="T12" fmla="*/ 42 w 283"/>
                <a:gd name="T13" fmla="*/ 41 h 283"/>
                <a:gd name="T14" fmla="*/ 87 w 283"/>
                <a:gd name="T15" fmla="*/ 11 h 283"/>
                <a:gd name="T16" fmla="*/ 142 w 283"/>
                <a:gd name="T17" fmla="*/ 0 h 283"/>
                <a:gd name="T18" fmla="*/ 197 w 283"/>
                <a:gd name="T19" fmla="*/ 11 h 283"/>
                <a:gd name="T20" fmla="*/ 242 w 283"/>
                <a:gd name="T21" fmla="*/ 41 h 283"/>
                <a:gd name="T22" fmla="*/ 272 w 283"/>
                <a:gd name="T23" fmla="*/ 86 h 283"/>
                <a:gd name="T24" fmla="*/ 283 w 283"/>
                <a:gd name="T25" fmla="*/ 141 h 283"/>
                <a:gd name="T26" fmla="*/ 272 w 283"/>
                <a:gd name="T27" fmla="*/ 197 h 283"/>
                <a:gd name="T28" fmla="*/ 242 w 283"/>
                <a:gd name="T29" fmla="*/ 241 h 283"/>
                <a:gd name="T30" fmla="*/ 197 w 283"/>
                <a:gd name="T31" fmla="*/ 272 h 283"/>
                <a:gd name="T32" fmla="*/ 142 w 283"/>
                <a:gd name="T33" fmla="*/ 283 h 283"/>
                <a:gd name="T34" fmla="*/ 142 w 283"/>
                <a:gd name="T35" fmla="*/ 56 h 283"/>
                <a:gd name="T36" fmla="*/ 56 w 283"/>
                <a:gd name="T37" fmla="*/ 141 h 283"/>
                <a:gd name="T38" fmla="*/ 142 w 283"/>
                <a:gd name="T39" fmla="*/ 227 h 283"/>
                <a:gd name="T40" fmla="*/ 228 w 283"/>
                <a:gd name="T41" fmla="*/ 141 h 283"/>
                <a:gd name="T42" fmla="*/ 142 w 283"/>
                <a:gd name="T43" fmla="*/ 5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283">
                  <a:moveTo>
                    <a:pt x="142" y="283"/>
                  </a:moveTo>
                  <a:cubicBezTo>
                    <a:pt x="123" y="283"/>
                    <a:pt x="104" y="279"/>
                    <a:pt x="87" y="272"/>
                  </a:cubicBezTo>
                  <a:cubicBezTo>
                    <a:pt x="70" y="265"/>
                    <a:pt x="55" y="254"/>
                    <a:pt x="42" y="241"/>
                  </a:cubicBezTo>
                  <a:cubicBezTo>
                    <a:pt x="29" y="228"/>
                    <a:pt x="19" y="213"/>
                    <a:pt x="12" y="197"/>
                  </a:cubicBezTo>
                  <a:cubicBezTo>
                    <a:pt x="4" y="179"/>
                    <a:pt x="0" y="161"/>
                    <a:pt x="0" y="141"/>
                  </a:cubicBezTo>
                  <a:cubicBezTo>
                    <a:pt x="0" y="122"/>
                    <a:pt x="4" y="104"/>
                    <a:pt x="12" y="86"/>
                  </a:cubicBezTo>
                  <a:cubicBezTo>
                    <a:pt x="19" y="70"/>
                    <a:pt x="29" y="54"/>
                    <a:pt x="42" y="41"/>
                  </a:cubicBezTo>
                  <a:cubicBezTo>
                    <a:pt x="55" y="28"/>
                    <a:pt x="70" y="18"/>
                    <a:pt x="87" y="11"/>
                  </a:cubicBezTo>
                  <a:cubicBezTo>
                    <a:pt x="104" y="4"/>
                    <a:pt x="123" y="0"/>
                    <a:pt x="142" y="0"/>
                  </a:cubicBezTo>
                  <a:cubicBezTo>
                    <a:pt x="161" y="0"/>
                    <a:pt x="179" y="4"/>
                    <a:pt x="197" y="11"/>
                  </a:cubicBezTo>
                  <a:cubicBezTo>
                    <a:pt x="214" y="18"/>
                    <a:pt x="229" y="28"/>
                    <a:pt x="242" y="41"/>
                  </a:cubicBezTo>
                  <a:cubicBezTo>
                    <a:pt x="255" y="54"/>
                    <a:pt x="265" y="70"/>
                    <a:pt x="272" y="86"/>
                  </a:cubicBezTo>
                  <a:cubicBezTo>
                    <a:pt x="279" y="104"/>
                    <a:pt x="283" y="122"/>
                    <a:pt x="283" y="141"/>
                  </a:cubicBezTo>
                  <a:cubicBezTo>
                    <a:pt x="283" y="161"/>
                    <a:pt x="279" y="179"/>
                    <a:pt x="272" y="197"/>
                  </a:cubicBezTo>
                  <a:cubicBezTo>
                    <a:pt x="265" y="213"/>
                    <a:pt x="255" y="228"/>
                    <a:pt x="242" y="241"/>
                  </a:cubicBezTo>
                  <a:cubicBezTo>
                    <a:pt x="229" y="254"/>
                    <a:pt x="214" y="265"/>
                    <a:pt x="197" y="272"/>
                  </a:cubicBezTo>
                  <a:cubicBezTo>
                    <a:pt x="179" y="279"/>
                    <a:pt x="161" y="283"/>
                    <a:pt x="142" y="283"/>
                  </a:cubicBezTo>
                  <a:close/>
                  <a:moveTo>
                    <a:pt x="142" y="56"/>
                  </a:moveTo>
                  <a:cubicBezTo>
                    <a:pt x="95" y="56"/>
                    <a:pt x="56" y="94"/>
                    <a:pt x="56" y="141"/>
                  </a:cubicBezTo>
                  <a:cubicBezTo>
                    <a:pt x="56" y="189"/>
                    <a:pt x="95" y="227"/>
                    <a:pt x="142" y="227"/>
                  </a:cubicBezTo>
                  <a:cubicBezTo>
                    <a:pt x="189" y="227"/>
                    <a:pt x="228" y="189"/>
                    <a:pt x="228" y="141"/>
                  </a:cubicBezTo>
                  <a:cubicBezTo>
                    <a:pt x="228" y="94"/>
                    <a:pt x="189" y="56"/>
                    <a:pt x="142" y="56"/>
                  </a:cubicBez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7A5B765-2F1D-4E92-8DBA-C99F2A9ED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138" y="5603239"/>
              <a:ext cx="268306" cy="728473"/>
            </a:xfrm>
            <a:custGeom>
              <a:avLst/>
              <a:gdLst>
                <a:gd name="T0" fmla="*/ 179 w 179"/>
                <a:gd name="T1" fmla="*/ 486 h 486"/>
                <a:gd name="T2" fmla="*/ 0 w 179"/>
                <a:gd name="T3" fmla="*/ 486 h 486"/>
                <a:gd name="T4" fmla="*/ 0 w 179"/>
                <a:gd name="T5" fmla="*/ 0 h 486"/>
                <a:gd name="T6" fmla="*/ 179 w 179"/>
                <a:gd name="T7" fmla="*/ 0 h 486"/>
                <a:gd name="T8" fmla="*/ 179 w 179"/>
                <a:gd name="T9" fmla="*/ 96 h 486"/>
                <a:gd name="T10" fmla="*/ 95 w 179"/>
                <a:gd name="T11" fmla="*/ 96 h 486"/>
                <a:gd name="T12" fmla="*/ 95 w 179"/>
                <a:gd name="T13" fmla="*/ 390 h 486"/>
                <a:gd name="T14" fmla="*/ 179 w 179"/>
                <a:gd name="T15" fmla="*/ 390 h 486"/>
                <a:gd name="T16" fmla="*/ 179 w 179"/>
                <a:gd name="T17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486">
                  <a:moveTo>
                    <a:pt x="179" y="486"/>
                  </a:moveTo>
                  <a:lnTo>
                    <a:pt x="0" y="486"/>
                  </a:lnTo>
                  <a:lnTo>
                    <a:pt x="0" y="0"/>
                  </a:lnTo>
                  <a:lnTo>
                    <a:pt x="179" y="0"/>
                  </a:lnTo>
                  <a:lnTo>
                    <a:pt x="179" y="96"/>
                  </a:lnTo>
                  <a:lnTo>
                    <a:pt x="95" y="96"/>
                  </a:lnTo>
                  <a:lnTo>
                    <a:pt x="95" y="390"/>
                  </a:lnTo>
                  <a:lnTo>
                    <a:pt x="179" y="390"/>
                  </a:lnTo>
                  <a:lnTo>
                    <a:pt x="179" y="486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D67F2F9-4527-4066-A68E-EC548DFFB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3808" y="5603239"/>
              <a:ext cx="268306" cy="728473"/>
            </a:xfrm>
            <a:custGeom>
              <a:avLst/>
              <a:gdLst>
                <a:gd name="T0" fmla="*/ 179 w 179"/>
                <a:gd name="T1" fmla="*/ 486 h 486"/>
                <a:gd name="T2" fmla="*/ 0 w 179"/>
                <a:gd name="T3" fmla="*/ 486 h 486"/>
                <a:gd name="T4" fmla="*/ 0 w 179"/>
                <a:gd name="T5" fmla="*/ 390 h 486"/>
                <a:gd name="T6" fmla="*/ 84 w 179"/>
                <a:gd name="T7" fmla="*/ 390 h 486"/>
                <a:gd name="T8" fmla="*/ 84 w 179"/>
                <a:gd name="T9" fmla="*/ 96 h 486"/>
                <a:gd name="T10" fmla="*/ 0 w 179"/>
                <a:gd name="T11" fmla="*/ 96 h 486"/>
                <a:gd name="T12" fmla="*/ 0 w 179"/>
                <a:gd name="T13" fmla="*/ 0 h 486"/>
                <a:gd name="T14" fmla="*/ 179 w 179"/>
                <a:gd name="T15" fmla="*/ 0 h 486"/>
                <a:gd name="T16" fmla="*/ 179 w 179"/>
                <a:gd name="T17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486">
                  <a:moveTo>
                    <a:pt x="179" y="486"/>
                  </a:moveTo>
                  <a:lnTo>
                    <a:pt x="0" y="486"/>
                  </a:lnTo>
                  <a:lnTo>
                    <a:pt x="0" y="390"/>
                  </a:lnTo>
                  <a:lnTo>
                    <a:pt x="84" y="390"/>
                  </a:lnTo>
                  <a:lnTo>
                    <a:pt x="84" y="96"/>
                  </a:lnTo>
                  <a:lnTo>
                    <a:pt x="0" y="96"/>
                  </a:lnTo>
                  <a:lnTo>
                    <a:pt x="0" y="0"/>
                  </a:lnTo>
                  <a:lnTo>
                    <a:pt x="179" y="0"/>
                  </a:lnTo>
                  <a:lnTo>
                    <a:pt x="179" y="486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973CFC4-6D88-40F9-928C-B48F5D566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457" y="5603239"/>
              <a:ext cx="699993" cy="764447"/>
            </a:xfrm>
            <a:custGeom>
              <a:avLst/>
              <a:gdLst>
                <a:gd name="T0" fmla="*/ 467 w 467"/>
                <a:gd name="T1" fmla="*/ 207 h 510"/>
                <a:gd name="T2" fmla="*/ 224 w 467"/>
                <a:gd name="T3" fmla="*/ 207 h 510"/>
                <a:gd name="T4" fmla="*/ 76 w 467"/>
                <a:gd name="T5" fmla="*/ 0 h 510"/>
                <a:gd name="T6" fmla="*/ 0 w 467"/>
                <a:gd name="T7" fmla="*/ 56 h 510"/>
                <a:gd name="T8" fmla="*/ 141 w 467"/>
                <a:gd name="T9" fmla="*/ 254 h 510"/>
                <a:gd name="T10" fmla="*/ 0 w 467"/>
                <a:gd name="T11" fmla="*/ 453 h 510"/>
                <a:gd name="T12" fmla="*/ 76 w 467"/>
                <a:gd name="T13" fmla="*/ 510 h 510"/>
                <a:gd name="T14" fmla="*/ 224 w 467"/>
                <a:gd name="T15" fmla="*/ 302 h 510"/>
                <a:gd name="T16" fmla="*/ 467 w 467"/>
                <a:gd name="T17" fmla="*/ 302 h 510"/>
                <a:gd name="T18" fmla="*/ 467 w 467"/>
                <a:gd name="T19" fmla="*/ 20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510">
                  <a:moveTo>
                    <a:pt x="467" y="207"/>
                  </a:moveTo>
                  <a:lnTo>
                    <a:pt x="224" y="207"/>
                  </a:lnTo>
                  <a:lnTo>
                    <a:pt x="76" y="0"/>
                  </a:lnTo>
                  <a:lnTo>
                    <a:pt x="0" y="56"/>
                  </a:lnTo>
                  <a:lnTo>
                    <a:pt x="141" y="254"/>
                  </a:lnTo>
                  <a:lnTo>
                    <a:pt x="0" y="453"/>
                  </a:lnTo>
                  <a:lnTo>
                    <a:pt x="76" y="510"/>
                  </a:lnTo>
                  <a:lnTo>
                    <a:pt x="224" y="302"/>
                  </a:lnTo>
                  <a:lnTo>
                    <a:pt x="467" y="302"/>
                  </a:lnTo>
                  <a:lnTo>
                    <a:pt x="467" y="207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05E30BFC-D664-4431-B9BB-5C95F1F4F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4172" y="5603239"/>
              <a:ext cx="720978" cy="728473"/>
            </a:xfrm>
            <a:custGeom>
              <a:avLst/>
              <a:gdLst>
                <a:gd name="T0" fmla="*/ 142 w 283"/>
                <a:gd name="T1" fmla="*/ 283 h 283"/>
                <a:gd name="T2" fmla="*/ 87 w 283"/>
                <a:gd name="T3" fmla="*/ 272 h 283"/>
                <a:gd name="T4" fmla="*/ 42 w 283"/>
                <a:gd name="T5" fmla="*/ 241 h 283"/>
                <a:gd name="T6" fmla="*/ 12 w 283"/>
                <a:gd name="T7" fmla="*/ 196 h 283"/>
                <a:gd name="T8" fmla="*/ 0 w 283"/>
                <a:gd name="T9" fmla="*/ 141 h 283"/>
                <a:gd name="T10" fmla="*/ 12 w 283"/>
                <a:gd name="T11" fmla="*/ 86 h 283"/>
                <a:gd name="T12" fmla="*/ 42 w 283"/>
                <a:gd name="T13" fmla="*/ 41 h 283"/>
                <a:gd name="T14" fmla="*/ 87 w 283"/>
                <a:gd name="T15" fmla="*/ 11 h 283"/>
                <a:gd name="T16" fmla="*/ 142 w 283"/>
                <a:gd name="T17" fmla="*/ 0 h 283"/>
                <a:gd name="T18" fmla="*/ 197 w 283"/>
                <a:gd name="T19" fmla="*/ 11 h 283"/>
                <a:gd name="T20" fmla="*/ 242 w 283"/>
                <a:gd name="T21" fmla="*/ 41 h 283"/>
                <a:gd name="T22" fmla="*/ 272 w 283"/>
                <a:gd name="T23" fmla="*/ 86 h 283"/>
                <a:gd name="T24" fmla="*/ 283 w 283"/>
                <a:gd name="T25" fmla="*/ 141 h 283"/>
                <a:gd name="T26" fmla="*/ 272 w 283"/>
                <a:gd name="T27" fmla="*/ 196 h 283"/>
                <a:gd name="T28" fmla="*/ 242 w 283"/>
                <a:gd name="T29" fmla="*/ 241 h 283"/>
                <a:gd name="T30" fmla="*/ 197 w 283"/>
                <a:gd name="T31" fmla="*/ 272 h 283"/>
                <a:gd name="T32" fmla="*/ 142 w 283"/>
                <a:gd name="T33" fmla="*/ 283 h 283"/>
                <a:gd name="T34" fmla="*/ 142 w 283"/>
                <a:gd name="T35" fmla="*/ 55 h 283"/>
                <a:gd name="T36" fmla="*/ 56 w 283"/>
                <a:gd name="T37" fmla="*/ 141 h 283"/>
                <a:gd name="T38" fmla="*/ 142 w 283"/>
                <a:gd name="T39" fmla="*/ 227 h 283"/>
                <a:gd name="T40" fmla="*/ 228 w 283"/>
                <a:gd name="T41" fmla="*/ 141 h 283"/>
                <a:gd name="T42" fmla="*/ 142 w 283"/>
                <a:gd name="T43" fmla="*/ 5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283">
                  <a:moveTo>
                    <a:pt x="142" y="283"/>
                  </a:moveTo>
                  <a:cubicBezTo>
                    <a:pt x="123" y="283"/>
                    <a:pt x="104" y="279"/>
                    <a:pt x="87" y="272"/>
                  </a:cubicBezTo>
                  <a:cubicBezTo>
                    <a:pt x="70" y="264"/>
                    <a:pt x="55" y="254"/>
                    <a:pt x="42" y="241"/>
                  </a:cubicBezTo>
                  <a:cubicBezTo>
                    <a:pt x="29" y="228"/>
                    <a:pt x="19" y="213"/>
                    <a:pt x="12" y="196"/>
                  </a:cubicBezTo>
                  <a:cubicBezTo>
                    <a:pt x="4" y="179"/>
                    <a:pt x="0" y="160"/>
                    <a:pt x="0" y="141"/>
                  </a:cubicBezTo>
                  <a:cubicBezTo>
                    <a:pt x="0" y="122"/>
                    <a:pt x="4" y="104"/>
                    <a:pt x="12" y="86"/>
                  </a:cubicBezTo>
                  <a:cubicBezTo>
                    <a:pt x="19" y="69"/>
                    <a:pt x="29" y="54"/>
                    <a:pt x="42" y="41"/>
                  </a:cubicBezTo>
                  <a:cubicBezTo>
                    <a:pt x="55" y="28"/>
                    <a:pt x="70" y="18"/>
                    <a:pt x="87" y="11"/>
                  </a:cubicBezTo>
                  <a:cubicBezTo>
                    <a:pt x="104" y="3"/>
                    <a:pt x="123" y="0"/>
                    <a:pt x="142" y="0"/>
                  </a:cubicBezTo>
                  <a:cubicBezTo>
                    <a:pt x="161" y="0"/>
                    <a:pt x="179" y="3"/>
                    <a:pt x="197" y="11"/>
                  </a:cubicBezTo>
                  <a:cubicBezTo>
                    <a:pt x="214" y="18"/>
                    <a:pt x="229" y="28"/>
                    <a:pt x="242" y="41"/>
                  </a:cubicBezTo>
                  <a:cubicBezTo>
                    <a:pt x="255" y="54"/>
                    <a:pt x="265" y="69"/>
                    <a:pt x="272" y="86"/>
                  </a:cubicBezTo>
                  <a:cubicBezTo>
                    <a:pt x="280" y="104"/>
                    <a:pt x="283" y="122"/>
                    <a:pt x="283" y="141"/>
                  </a:cubicBezTo>
                  <a:cubicBezTo>
                    <a:pt x="283" y="160"/>
                    <a:pt x="280" y="179"/>
                    <a:pt x="272" y="196"/>
                  </a:cubicBezTo>
                  <a:cubicBezTo>
                    <a:pt x="265" y="213"/>
                    <a:pt x="255" y="228"/>
                    <a:pt x="242" y="241"/>
                  </a:cubicBezTo>
                  <a:cubicBezTo>
                    <a:pt x="229" y="254"/>
                    <a:pt x="214" y="264"/>
                    <a:pt x="197" y="272"/>
                  </a:cubicBezTo>
                  <a:cubicBezTo>
                    <a:pt x="179" y="279"/>
                    <a:pt x="161" y="283"/>
                    <a:pt x="142" y="283"/>
                  </a:cubicBezTo>
                  <a:moveTo>
                    <a:pt x="142" y="55"/>
                  </a:moveTo>
                  <a:cubicBezTo>
                    <a:pt x="95" y="55"/>
                    <a:pt x="56" y="94"/>
                    <a:pt x="56" y="141"/>
                  </a:cubicBezTo>
                  <a:cubicBezTo>
                    <a:pt x="56" y="189"/>
                    <a:pt x="95" y="227"/>
                    <a:pt x="142" y="227"/>
                  </a:cubicBezTo>
                  <a:cubicBezTo>
                    <a:pt x="189" y="227"/>
                    <a:pt x="228" y="189"/>
                    <a:pt x="228" y="141"/>
                  </a:cubicBezTo>
                  <a:cubicBezTo>
                    <a:pt x="228" y="94"/>
                    <a:pt x="189" y="55"/>
                    <a:pt x="142" y="55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DB066C9-FD44-4361-8DA4-075F166CE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5953" y="5603239"/>
              <a:ext cx="440681" cy="728473"/>
            </a:xfrm>
            <a:custGeom>
              <a:avLst/>
              <a:gdLst>
                <a:gd name="T0" fmla="*/ 102 w 294"/>
                <a:gd name="T1" fmla="*/ 486 h 486"/>
                <a:gd name="T2" fmla="*/ 0 w 294"/>
                <a:gd name="T3" fmla="*/ 486 h 486"/>
                <a:gd name="T4" fmla="*/ 192 w 294"/>
                <a:gd name="T5" fmla="*/ 0 h 486"/>
                <a:gd name="T6" fmla="*/ 294 w 294"/>
                <a:gd name="T7" fmla="*/ 0 h 486"/>
                <a:gd name="T8" fmla="*/ 102 w 294"/>
                <a:gd name="T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486">
                  <a:moveTo>
                    <a:pt x="102" y="486"/>
                  </a:moveTo>
                  <a:lnTo>
                    <a:pt x="0" y="486"/>
                  </a:lnTo>
                  <a:lnTo>
                    <a:pt x="192" y="0"/>
                  </a:lnTo>
                  <a:lnTo>
                    <a:pt x="294" y="0"/>
                  </a:lnTo>
                  <a:lnTo>
                    <a:pt x="102" y="4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1209B840-B737-4A3D-9084-5ED73671E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4730" y="6253768"/>
              <a:ext cx="47965" cy="77944"/>
            </a:xfrm>
            <a:custGeom>
              <a:avLst/>
              <a:gdLst>
                <a:gd name="T0" fmla="*/ 12 w 32"/>
                <a:gd name="T1" fmla="*/ 31 h 52"/>
                <a:gd name="T2" fmla="*/ 29 w 32"/>
                <a:gd name="T3" fmla="*/ 31 h 52"/>
                <a:gd name="T4" fmla="*/ 29 w 32"/>
                <a:gd name="T5" fmla="*/ 21 h 52"/>
                <a:gd name="T6" fmla="*/ 12 w 32"/>
                <a:gd name="T7" fmla="*/ 21 h 52"/>
                <a:gd name="T8" fmla="*/ 12 w 32"/>
                <a:gd name="T9" fmla="*/ 10 h 52"/>
                <a:gd name="T10" fmla="*/ 30 w 32"/>
                <a:gd name="T11" fmla="*/ 10 h 52"/>
                <a:gd name="T12" fmla="*/ 30 w 32"/>
                <a:gd name="T13" fmla="*/ 0 h 52"/>
                <a:gd name="T14" fmla="*/ 0 w 32"/>
                <a:gd name="T15" fmla="*/ 0 h 52"/>
                <a:gd name="T16" fmla="*/ 0 w 32"/>
                <a:gd name="T17" fmla="*/ 52 h 52"/>
                <a:gd name="T18" fmla="*/ 32 w 32"/>
                <a:gd name="T19" fmla="*/ 52 h 52"/>
                <a:gd name="T20" fmla="*/ 32 w 32"/>
                <a:gd name="T21" fmla="*/ 41 h 52"/>
                <a:gd name="T22" fmla="*/ 12 w 32"/>
                <a:gd name="T23" fmla="*/ 41 h 52"/>
                <a:gd name="T24" fmla="*/ 12 w 32"/>
                <a:gd name="T25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2">
                  <a:moveTo>
                    <a:pt x="12" y="31"/>
                  </a:moveTo>
                  <a:lnTo>
                    <a:pt x="29" y="31"/>
                  </a:lnTo>
                  <a:lnTo>
                    <a:pt x="29" y="21"/>
                  </a:lnTo>
                  <a:lnTo>
                    <a:pt x="12" y="21"/>
                  </a:lnTo>
                  <a:lnTo>
                    <a:pt x="12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32" y="52"/>
                  </a:lnTo>
                  <a:lnTo>
                    <a:pt x="32" y="41"/>
                  </a:lnTo>
                  <a:lnTo>
                    <a:pt x="12" y="4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1E9DFAA-4764-48C2-BA53-FA476C321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0190" y="6253768"/>
              <a:ext cx="58458" cy="77944"/>
            </a:xfrm>
            <a:custGeom>
              <a:avLst/>
              <a:gdLst>
                <a:gd name="T0" fmla="*/ 0 w 39"/>
                <a:gd name="T1" fmla="*/ 0 h 52"/>
                <a:gd name="T2" fmla="*/ 0 w 39"/>
                <a:gd name="T3" fmla="*/ 10 h 52"/>
                <a:gd name="T4" fmla="*/ 14 w 39"/>
                <a:gd name="T5" fmla="*/ 10 h 52"/>
                <a:gd name="T6" fmla="*/ 14 w 39"/>
                <a:gd name="T7" fmla="*/ 52 h 52"/>
                <a:gd name="T8" fmla="*/ 26 w 39"/>
                <a:gd name="T9" fmla="*/ 52 h 52"/>
                <a:gd name="T10" fmla="*/ 26 w 39"/>
                <a:gd name="T11" fmla="*/ 10 h 52"/>
                <a:gd name="T12" fmla="*/ 39 w 39"/>
                <a:gd name="T13" fmla="*/ 10 h 52"/>
                <a:gd name="T14" fmla="*/ 39 w 39"/>
                <a:gd name="T15" fmla="*/ 0 h 52"/>
                <a:gd name="T16" fmla="*/ 0 w 3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2">
                  <a:moveTo>
                    <a:pt x="0" y="0"/>
                  </a:moveTo>
                  <a:lnTo>
                    <a:pt x="0" y="10"/>
                  </a:lnTo>
                  <a:lnTo>
                    <a:pt x="14" y="10"/>
                  </a:lnTo>
                  <a:lnTo>
                    <a:pt x="14" y="52"/>
                  </a:lnTo>
                  <a:lnTo>
                    <a:pt x="26" y="52"/>
                  </a:lnTo>
                  <a:lnTo>
                    <a:pt x="26" y="10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8DC2A21-F600-49C2-B663-05F25548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7793" y="6253768"/>
              <a:ext cx="68950" cy="77944"/>
            </a:xfrm>
            <a:custGeom>
              <a:avLst/>
              <a:gdLst>
                <a:gd name="T0" fmla="*/ 32 w 46"/>
                <a:gd name="T1" fmla="*/ 0 h 52"/>
                <a:gd name="T2" fmla="*/ 20 w 46"/>
                <a:gd name="T3" fmla="*/ 0 h 52"/>
                <a:gd name="T4" fmla="*/ 0 w 46"/>
                <a:gd name="T5" fmla="*/ 52 h 52"/>
                <a:gd name="T6" fmla="*/ 12 w 46"/>
                <a:gd name="T7" fmla="*/ 52 h 52"/>
                <a:gd name="T8" fmla="*/ 27 w 46"/>
                <a:gd name="T9" fmla="*/ 10 h 52"/>
                <a:gd name="T10" fmla="*/ 36 w 46"/>
                <a:gd name="T11" fmla="*/ 10 h 52"/>
                <a:gd name="T12" fmla="*/ 36 w 46"/>
                <a:gd name="T13" fmla="*/ 52 h 52"/>
                <a:gd name="T14" fmla="*/ 46 w 46"/>
                <a:gd name="T15" fmla="*/ 52 h 52"/>
                <a:gd name="T16" fmla="*/ 46 w 46"/>
                <a:gd name="T17" fmla="*/ 0 h 52"/>
                <a:gd name="T18" fmla="*/ 32 w 46"/>
                <a:gd name="T19" fmla="*/ 0 h 52"/>
                <a:gd name="T20" fmla="*/ 32 w 46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2">
                  <a:moveTo>
                    <a:pt x="32" y="0"/>
                  </a:moveTo>
                  <a:lnTo>
                    <a:pt x="20" y="0"/>
                  </a:lnTo>
                  <a:lnTo>
                    <a:pt x="0" y="52"/>
                  </a:lnTo>
                  <a:lnTo>
                    <a:pt x="12" y="52"/>
                  </a:lnTo>
                  <a:lnTo>
                    <a:pt x="27" y="10"/>
                  </a:lnTo>
                  <a:lnTo>
                    <a:pt x="36" y="10"/>
                  </a:lnTo>
                  <a:lnTo>
                    <a:pt x="36" y="52"/>
                  </a:lnTo>
                  <a:lnTo>
                    <a:pt x="46" y="5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F0629DDD-2BA1-4C0F-A0A1-0DA86ECC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0777" y="5603239"/>
              <a:ext cx="218842" cy="341753"/>
            </a:xfrm>
            <a:custGeom>
              <a:avLst/>
              <a:gdLst>
                <a:gd name="T0" fmla="*/ 146 w 146"/>
                <a:gd name="T1" fmla="*/ 0 h 228"/>
                <a:gd name="T2" fmla="*/ 57 w 146"/>
                <a:gd name="T3" fmla="*/ 228 h 228"/>
                <a:gd name="T4" fmla="*/ 0 w 146"/>
                <a:gd name="T5" fmla="*/ 116 h 228"/>
                <a:gd name="T6" fmla="*/ 44 w 146"/>
                <a:gd name="T7" fmla="*/ 0 h 228"/>
                <a:gd name="T8" fmla="*/ 146 w 146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28">
                  <a:moveTo>
                    <a:pt x="146" y="0"/>
                  </a:moveTo>
                  <a:lnTo>
                    <a:pt x="57" y="228"/>
                  </a:lnTo>
                  <a:lnTo>
                    <a:pt x="0" y="116"/>
                  </a:lnTo>
                  <a:lnTo>
                    <a:pt x="4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0255C5C-43CB-4DA0-86E6-9547C7956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3138" y="5603239"/>
              <a:ext cx="512629" cy="728473"/>
            </a:xfrm>
            <a:custGeom>
              <a:avLst/>
              <a:gdLst>
                <a:gd name="T0" fmla="*/ 286 w 342"/>
                <a:gd name="T1" fmla="*/ 486 h 486"/>
                <a:gd name="T2" fmla="*/ 184 w 342"/>
                <a:gd name="T3" fmla="*/ 486 h 486"/>
                <a:gd name="T4" fmla="*/ 238 w 342"/>
                <a:gd name="T5" fmla="*/ 352 h 486"/>
                <a:gd name="T6" fmla="*/ 105 w 342"/>
                <a:gd name="T7" fmla="*/ 96 h 486"/>
                <a:gd name="T8" fmla="*/ 0 w 342"/>
                <a:gd name="T9" fmla="*/ 96 h 486"/>
                <a:gd name="T10" fmla="*/ 0 w 342"/>
                <a:gd name="T11" fmla="*/ 0 h 486"/>
                <a:gd name="T12" fmla="*/ 163 w 342"/>
                <a:gd name="T13" fmla="*/ 0 h 486"/>
                <a:gd name="T14" fmla="*/ 168 w 342"/>
                <a:gd name="T15" fmla="*/ 0 h 486"/>
                <a:gd name="T16" fmla="*/ 342 w 342"/>
                <a:gd name="T17" fmla="*/ 345 h 486"/>
                <a:gd name="T18" fmla="*/ 286 w 342"/>
                <a:gd name="T1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2" h="486">
                  <a:moveTo>
                    <a:pt x="286" y="486"/>
                  </a:moveTo>
                  <a:lnTo>
                    <a:pt x="184" y="486"/>
                  </a:lnTo>
                  <a:lnTo>
                    <a:pt x="238" y="352"/>
                  </a:lnTo>
                  <a:lnTo>
                    <a:pt x="105" y="96"/>
                  </a:lnTo>
                  <a:lnTo>
                    <a:pt x="0" y="96"/>
                  </a:lnTo>
                  <a:lnTo>
                    <a:pt x="0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342" y="345"/>
                  </a:lnTo>
                  <a:lnTo>
                    <a:pt x="286" y="486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0BF3153D-E59E-4EC6-B41A-EE2FCCA10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8952" y="6001951"/>
              <a:ext cx="0" cy="0"/>
            </a:xfrm>
            <a:prstGeom prst="line">
              <a:avLst/>
            </a:pr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2DEE3075-A2F6-4122-9F1A-1B1981502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8952" y="6001951"/>
              <a:ext cx="0" cy="0"/>
            </a:xfrm>
            <a:prstGeom prst="line">
              <a:avLst/>
            </a:pr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987CAB5-B637-4E98-AF87-9DD83ECD7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901" y="5604738"/>
              <a:ext cx="221839" cy="340254"/>
            </a:xfrm>
            <a:custGeom>
              <a:avLst/>
              <a:gdLst>
                <a:gd name="T0" fmla="*/ 56 w 148"/>
                <a:gd name="T1" fmla="*/ 227 h 227"/>
                <a:gd name="T2" fmla="*/ 0 w 148"/>
                <a:gd name="T3" fmla="*/ 117 h 227"/>
                <a:gd name="T4" fmla="*/ 46 w 148"/>
                <a:gd name="T5" fmla="*/ 0 h 227"/>
                <a:gd name="T6" fmla="*/ 148 w 148"/>
                <a:gd name="T7" fmla="*/ 0 h 227"/>
                <a:gd name="T8" fmla="*/ 56 w 148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27">
                  <a:moveTo>
                    <a:pt x="56" y="227"/>
                  </a:moveTo>
                  <a:lnTo>
                    <a:pt x="0" y="117"/>
                  </a:lnTo>
                  <a:lnTo>
                    <a:pt x="46" y="0"/>
                  </a:lnTo>
                  <a:lnTo>
                    <a:pt x="148" y="0"/>
                  </a:lnTo>
                  <a:lnTo>
                    <a:pt x="56" y="227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9956A856-5CE2-444B-BD3D-CCA73C241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869" y="5604738"/>
              <a:ext cx="442180" cy="726974"/>
            </a:xfrm>
            <a:custGeom>
              <a:avLst/>
              <a:gdLst>
                <a:gd name="T0" fmla="*/ 102 w 295"/>
                <a:gd name="T1" fmla="*/ 485 h 485"/>
                <a:gd name="T2" fmla="*/ 0 w 295"/>
                <a:gd name="T3" fmla="*/ 485 h 485"/>
                <a:gd name="T4" fmla="*/ 193 w 295"/>
                <a:gd name="T5" fmla="*/ 0 h 485"/>
                <a:gd name="T6" fmla="*/ 295 w 295"/>
                <a:gd name="T7" fmla="*/ 0 h 485"/>
                <a:gd name="T8" fmla="*/ 102 w 295"/>
                <a:gd name="T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485">
                  <a:moveTo>
                    <a:pt x="102" y="485"/>
                  </a:moveTo>
                  <a:lnTo>
                    <a:pt x="0" y="485"/>
                  </a:lnTo>
                  <a:lnTo>
                    <a:pt x="193" y="0"/>
                  </a:lnTo>
                  <a:lnTo>
                    <a:pt x="295" y="0"/>
                  </a:lnTo>
                  <a:lnTo>
                    <a:pt x="102" y="485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5C568FAC-3C46-4CB9-9315-FA055C64F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570" y="5604738"/>
              <a:ext cx="440681" cy="726974"/>
            </a:xfrm>
            <a:custGeom>
              <a:avLst/>
              <a:gdLst>
                <a:gd name="T0" fmla="*/ 102 w 294"/>
                <a:gd name="T1" fmla="*/ 485 h 485"/>
                <a:gd name="T2" fmla="*/ 0 w 294"/>
                <a:gd name="T3" fmla="*/ 485 h 485"/>
                <a:gd name="T4" fmla="*/ 192 w 294"/>
                <a:gd name="T5" fmla="*/ 0 h 485"/>
                <a:gd name="T6" fmla="*/ 294 w 294"/>
                <a:gd name="T7" fmla="*/ 0 h 485"/>
                <a:gd name="T8" fmla="*/ 102 w 294"/>
                <a:gd name="T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485">
                  <a:moveTo>
                    <a:pt x="102" y="485"/>
                  </a:moveTo>
                  <a:lnTo>
                    <a:pt x="0" y="485"/>
                  </a:lnTo>
                  <a:lnTo>
                    <a:pt x="192" y="0"/>
                  </a:lnTo>
                  <a:lnTo>
                    <a:pt x="294" y="0"/>
                  </a:lnTo>
                  <a:lnTo>
                    <a:pt x="102" y="485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DF0F5403-0D19-4034-891E-D6F62B572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802" y="5976469"/>
              <a:ext cx="749458" cy="355243"/>
            </a:xfrm>
            <a:custGeom>
              <a:avLst/>
              <a:gdLst>
                <a:gd name="T0" fmla="*/ 225 w 294"/>
                <a:gd name="T1" fmla="*/ 0 h 138"/>
                <a:gd name="T2" fmla="*/ 162 w 294"/>
                <a:gd name="T3" fmla="*/ 42 h 138"/>
                <a:gd name="T4" fmla="*/ 132 w 294"/>
                <a:gd name="T5" fmla="*/ 42 h 138"/>
                <a:gd name="T6" fmla="*/ 69 w 294"/>
                <a:gd name="T7" fmla="*/ 0 h 138"/>
                <a:gd name="T8" fmla="*/ 0 w 294"/>
                <a:gd name="T9" fmla="*/ 69 h 138"/>
                <a:gd name="T10" fmla="*/ 69 w 294"/>
                <a:gd name="T11" fmla="*/ 138 h 138"/>
                <a:gd name="T12" fmla="*/ 132 w 294"/>
                <a:gd name="T13" fmla="*/ 97 h 138"/>
                <a:gd name="T14" fmla="*/ 162 w 294"/>
                <a:gd name="T15" fmla="*/ 97 h 138"/>
                <a:gd name="T16" fmla="*/ 225 w 294"/>
                <a:gd name="T17" fmla="*/ 138 h 138"/>
                <a:gd name="T18" fmla="*/ 294 w 294"/>
                <a:gd name="T19" fmla="*/ 69 h 138"/>
                <a:gd name="T20" fmla="*/ 225 w 294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138">
                  <a:moveTo>
                    <a:pt x="225" y="0"/>
                  </a:moveTo>
                  <a:cubicBezTo>
                    <a:pt x="197" y="0"/>
                    <a:pt x="172" y="17"/>
                    <a:pt x="162" y="42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21" y="17"/>
                    <a:pt x="9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07"/>
                    <a:pt x="31" y="138"/>
                    <a:pt x="69" y="138"/>
                  </a:cubicBezTo>
                  <a:cubicBezTo>
                    <a:pt x="97" y="138"/>
                    <a:pt x="121" y="121"/>
                    <a:pt x="132" y="97"/>
                  </a:cubicBezTo>
                  <a:cubicBezTo>
                    <a:pt x="162" y="97"/>
                    <a:pt x="162" y="97"/>
                    <a:pt x="162" y="97"/>
                  </a:cubicBezTo>
                  <a:cubicBezTo>
                    <a:pt x="172" y="121"/>
                    <a:pt x="197" y="138"/>
                    <a:pt x="225" y="138"/>
                  </a:cubicBezTo>
                  <a:cubicBezTo>
                    <a:pt x="263" y="138"/>
                    <a:pt x="294" y="107"/>
                    <a:pt x="294" y="69"/>
                  </a:cubicBezTo>
                  <a:cubicBezTo>
                    <a:pt x="294" y="31"/>
                    <a:pt x="263" y="0"/>
                    <a:pt x="225" y="0"/>
                  </a:cubicBez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BFB2C1C1-F058-4223-8C06-5AE0CEEA0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791" y="5604738"/>
              <a:ext cx="719479" cy="142397"/>
            </a:xfrm>
            <a:prstGeom prst="rect">
              <a:avLst/>
            </a:pr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7BC6B21D-FFA0-4052-9643-193795778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999" y="5604738"/>
              <a:ext cx="313273" cy="317770"/>
            </a:xfrm>
            <a:prstGeom prst="ellipse">
              <a:avLst/>
            </a:pr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4F900B04-D666-4187-846D-B1B1DEA7F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04" y="5604738"/>
              <a:ext cx="310275" cy="317770"/>
            </a:xfrm>
            <a:prstGeom prst="ellipse">
              <a:avLst/>
            </a:pr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CB320169-6A5A-453B-8EE6-4C1AB8CA1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999" y="6013942"/>
              <a:ext cx="313273" cy="317770"/>
            </a:xfrm>
            <a:prstGeom prst="ellipse">
              <a:avLst/>
            </a:pr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A42FEE7C-C260-4FAD-8272-81A4D4BC2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5704" y="6013942"/>
              <a:ext cx="310275" cy="317770"/>
            </a:xfrm>
            <a:prstGeom prst="ellipse">
              <a:avLst/>
            </a:pr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40696C6A-A00A-4756-A628-419A0028F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561" y="5604738"/>
              <a:ext cx="94432" cy="145395"/>
            </a:xfrm>
            <a:custGeom>
              <a:avLst/>
              <a:gdLst>
                <a:gd name="T0" fmla="*/ 19 w 63"/>
                <a:gd name="T1" fmla="*/ 0 h 97"/>
                <a:gd name="T2" fmla="*/ 63 w 63"/>
                <a:gd name="T3" fmla="*/ 0 h 97"/>
                <a:gd name="T4" fmla="*/ 26 w 63"/>
                <a:gd name="T5" fmla="*/ 97 h 97"/>
                <a:gd name="T6" fmla="*/ 0 w 63"/>
                <a:gd name="T7" fmla="*/ 49 h 97"/>
                <a:gd name="T8" fmla="*/ 19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19" y="0"/>
                  </a:moveTo>
                  <a:lnTo>
                    <a:pt x="63" y="0"/>
                  </a:lnTo>
                  <a:lnTo>
                    <a:pt x="26" y="97"/>
                  </a:lnTo>
                  <a:lnTo>
                    <a:pt x="0" y="4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3B1A2010-1683-4177-90F5-4B206F128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116" y="5798098"/>
              <a:ext cx="94432" cy="143896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6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6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8403CE3C-FDC9-4158-9F9A-1D90F25E3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672" y="5994456"/>
              <a:ext cx="94432" cy="140898"/>
            </a:xfrm>
            <a:custGeom>
              <a:avLst/>
              <a:gdLst>
                <a:gd name="T0" fmla="*/ 19 w 63"/>
                <a:gd name="T1" fmla="*/ 0 h 94"/>
                <a:gd name="T2" fmla="*/ 63 w 63"/>
                <a:gd name="T3" fmla="*/ 0 h 94"/>
                <a:gd name="T4" fmla="*/ 26 w 63"/>
                <a:gd name="T5" fmla="*/ 94 h 94"/>
                <a:gd name="T6" fmla="*/ 0 w 63"/>
                <a:gd name="T7" fmla="*/ 46 h 94"/>
                <a:gd name="T8" fmla="*/ 19 w 6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4">
                  <a:moveTo>
                    <a:pt x="19" y="0"/>
                  </a:moveTo>
                  <a:lnTo>
                    <a:pt x="63" y="0"/>
                  </a:lnTo>
                  <a:lnTo>
                    <a:pt x="26" y="94"/>
                  </a:lnTo>
                  <a:lnTo>
                    <a:pt x="0" y="4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E995B136-6F3F-4472-8140-C3E8505ED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227" y="6187816"/>
              <a:ext cx="94432" cy="143896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4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4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68997697-C6FE-43F8-B130-75B01AAE1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667" y="5604738"/>
              <a:ext cx="94432" cy="145395"/>
            </a:xfrm>
            <a:custGeom>
              <a:avLst/>
              <a:gdLst>
                <a:gd name="T0" fmla="*/ 19 w 63"/>
                <a:gd name="T1" fmla="*/ 0 h 97"/>
                <a:gd name="T2" fmla="*/ 63 w 63"/>
                <a:gd name="T3" fmla="*/ 0 h 97"/>
                <a:gd name="T4" fmla="*/ 24 w 63"/>
                <a:gd name="T5" fmla="*/ 97 h 97"/>
                <a:gd name="T6" fmla="*/ 0 w 63"/>
                <a:gd name="T7" fmla="*/ 49 h 97"/>
                <a:gd name="T8" fmla="*/ 19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19" y="0"/>
                  </a:moveTo>
                  <a:lnTo>
                    <a:pt x="63" y="0"/>
                  </a:lnTo>
                  <a:lnTo>
                    <a:pt x="24" y="97"/>
                  </a:lnTo>
                  <a:lnTo>
                    <a:pt x="0" y="4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7680EB3E-93BF-4FFA-ABB3-1F24F2FD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225" y="5798098"/>
              <a:ext cx="94432" cy="143896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6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6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D459AA6-08FB-497E-8F7D-B7872CB89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780" y="5994456"/>
              <a:ext cx="94432" cy="140898"/>
            </a:xfrm>
            <a:custGeom>
              <a:avLst/>
              <a:gdLst>
                <a:gd name="T0" fmla="*/ 19 w 63"/>
                <a:gd name="T1" fmla="*/ 0 h 94"/>
                <a:gd name="T2" fmla="*/ 63 w 63"/>
                <a:gd name="T3" fmla="*/ 0 h 94"/>
                <a:gd name="T4" fmla="*/ 26 w 63"/>
                <a:gd name="T5" fmla="*/ 94 h 94"/>
                <a:gd name="T6" fmla="*/ 0 w 63"/>
                <a:gd name="T7" fmla="*/ 46 h 94"/>
                <a:gd name="T8" fmla="*/ 19 w 6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4">
                  <a:moveTo>
                    <a:pt x="19" y="0"/>
                  </a:moveTo>
                  <a:lnTo>
                    <a:pt x="63" y="0"/>
                  </a:lnTo>
                  <a:lnTo>
                    <a:pt x="26" y="94"/>
                  </a:lnTo>
                  <a:lnTo>
                    <a:pt x="0" y="4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7644943C-33C6-4D61-94A2-15B179FB4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335" y="6187816"/>
              <a:ext cx="94432" cy="143896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4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4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2C158045-3AEC-4310-91FD-720BCC2C7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277" y="5604738"/>
              <a:ext cx="94432" cy="145395"/>
            </a:xfrm>
            <a:custGeom>
              <a:avLst/>
              <a:gdLst>
                <a:gd name="T0" fmla="*/ 19 w 63"/>
                <a:gd name="T1" fmla="*/ 0 h 97"/>
                <a:gd name="T2" fmla="*/ 63 w 63"/>
                <a:gd name="T3" fmla="*/ 0 h 97"/>
                <a:gd name="T4" fmla="*/ 24 w 63"/>
                <a:gd name="T5" fmla="*/ 97 h 97"/>
                <a:gd name="T6" fmla="*/ 0 w 63"/>
                <a:gd name="T7" fmla="*/ 49 h 97"/>
                <a:gd name="T8" fmla="*/ 19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19" y="0"/>
                  </a:moveTo>
                  <a:lnTo>
                    <a:pt x="63" y="0"/>
                  </a:lnTo>
                  <a:lnTo>
                    <a:pt x="24" y="97"/>
                  </a:lnTo>
                  <a:lnTo>
                    <a:pt x="0" y="4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0D8274C-A855-4D26-8B22-E0D6C91F8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333" y="5798098"/>
              <a:ext cx="94432" cy="143896"/>
            </a:xfrm>
            <a:custGeom>
              <a:avLst/>
              <a:gdLst>
                <a:gd name="T0" fmla="*/ 18 w 63"/>
                <a:gd name="T1" fmla="*/ 0 h 96"/>
                <a:gd name="T2" fmla="*/ 63 w 63"/>
                <a:gd name="T3" fmla="*/ 0 h 96"/>
                <a:gd name="T4" fmla="*/ 25 w 63"/>
                <a:gd name="T5" fmla="*/ 96 h 96"/>
                <a:gd name="T6" fmla="*/ 0 w 63"/>
                <a:gd name="T7" fmla="*/ 48 h 96"/>
                <a:gd name="T8" fmla="*/ 18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8" y="0"/>
                  </a:moveTo>
                  <a:lnTo>
                    <a:pt x="63" y="0"/>
                  </a:lnTo>
                  <a:lnTo>
                    <a:pt x="25" y="96"/>
                  </a:lnTo>
                  <a:lnTo>
                    <a:pt x="0" y="4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2F2C4F79-D3DB-410A-9FD2-721A890A1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889" y="5994456"/>
              <a:ext cx="94432" cy="140898"/>
            </a:xfrm>
            <a:custGeom>
              <a:avLst/>
              <a:gdLst>
                <a:gd name="T0" fmla="*/ 18 w 63"/>
                <a:gd name="T1" fmla="*/ 0 h 94"/>
                <a:gd name="T2" fmla="*/ 63 w 63"/>
                <a:gd name="T3" fmla="*/ 0 h 94"/>
                <a:gd name="T4" fmla="*/ 25 w 63"/>
                <a:gd name="T5" fmla="*/ 94 h 94"/>
                <a:gd name="T6" fmla="*/ 0 w 63"/>
                <a:gd name="T7" fmla="*/ 46 h 94"/>
                <a:gd name="T8" fmla="*/ 18 w 6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4">
                  <a:moveTo>
                    <a:pt x="18" y="0"/>
                  </a:moveTo>
                  <a:lnTo>
                    <a:pt x="63" y="0"/>
                  </a:lnTo>
                  <a:lnTo>
                    <a:pt x="25" y="94"/>
                  </a:lnTo>
                  <a:lnTo>
                    <a:pt x="0" y="4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7230CBDA-17DA-4BD2-91DF-DD9776C9E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444" y="6187816"/>
              <a:ext cx="94432" cy="143896"/>
            </a:xfrm>
            <a:custGeom>
              <a:avLst/>
              <a:gdLst>
                <a:gd name="T0" fmla="*/ 18 w 63"/>
                <a:gd name="T1" fmla="*/ 0 h 96"/>
                <a:gd name="T2" fmla="*/ 63 w 63"/>
                <a:gd name="T3" fmla="*/ 0 h 96"/>
                <a:gd name="T4" fmla="*/ 25 w 63"/>
                <a:gd name="T5" fmla="*/ 96 h 96"/>
                <a:gd name="T6" fmla="*/ 0 w 63"/>
                <a:gd name="T7" fmla="*/ 48 h 96"/>
                <a:gd name="T8" fmla="*/ 18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8" y="0"/>
                  </a:moveTo>
                  <a:lnTo>
                    <a:pt x="63" y="0"/>
                  </a:lnTo>
                  <a:lnTo>
                    <a:pt x="25" y="96"/>
                  </a:lnTo>
                  <a:lnTo>
                    <a:pt x="0" y="4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9A87C1CF-3599-4518-8533-3477766E6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385" y="5604738"/>
              <a:ext cx="94432" cy="145395"/>
            </a:xfrm>
            <a:custGeom>
              <a:avLst/>
              <a:gdLst>
                <a:gd name="T0" fmla="*/ 19 w 63"/>
                <a:gd name="T1" fmla="*/ 0 h 97"/>
                <a:gd name="T2" fmla="*/ 63 w 63"/>
                <a:gd name="T3" fmla="*/ 0 h 97"/>
                <a:gd name="T4" fmla="*/ 26 w 63"/>
                <a:gd name="T5" fmla="*/ 97 h 97"/>
                <a:gd name="T6" fmla="*/ 0 w 63"/>
                <a:gd name="T7" fmla="*/ 49 h 97"/>
                <a:gd name="T8" fmla="*/ 19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19" y="0"/>
                  </a:moveTo>
                  <a:lnTo>
                    <a:pt x="63" y="0"/>
                  </a:lnTo>
                  <a:lnTo>
                    <a:pt x="26" y="97"/>
                  </a:lnTo>
                  <a:lnTo>
                    <a:pt x="0" y="4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id="{FACA5B6A-4A16-4B40-8A47-9D7AC709C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941" y="5798098"/>
              <a:ext cx="94432" cy="143896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4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4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id="{4CDC4F9E-5778-43A3-BF77-C8074B55A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498" y="5994456"/>
              <a:ext cx="94432" cy="140898"/>
            </a:xfrm>
            <a:custGeom>
              <a:avLst/>
              <a:gdLst>
                <a:gd name="T0" fmla="*/ 19 w 63"/>
                <a:gd name="T1" fmla="*/ 0 h 94"/>
                <a:gd name="T2" fmla="*/ 63 w 63"/>
                <a:gd name="T3" fmla="*/ 0 h 94"/>
                <a:gd name="T4" fmla="*/ 26 w 63"/>
                <a:gd name="T5" fmla="*/ 94 h 94"/>
                <a:gd name="T6" fmla="*/ 0 w 63"/>
                <a:gd name="T7" fmla="*/ 46 h 94"/>
                <a:gd name="T8" fmla="*/ 19 w 6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4">
                  <a:moveTo>
                    <a:pt x="19" y="0"/>
                  </a:moveTo>
                  <a:lnTo>
                    <a:pt x="63" y="0"/>
                  </a:lnTo>
                  <a:lnTo>
                    <a:pt x="26" y="94"/>
                  </a:lnTo>
                  <a:lnTo>
                    <a:pt x="0" y="4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BC69B535-D5B3-47FA-B6A5-BBBB18CF1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053" y="6187816"/>
              <a:ext cx="94432" cy="143896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6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6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5AC2C742-1065-4F8E-8045-7C59E38D9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494" y="5604738"/>
              <a:ext cx="94432" cy="145395"/>
            </a:xfrm>
            <a:custGeom>
              <a:avLst/>
              <a:gdLst>
                <a:gd name="T0" fmla="*/ 18 w 63"/>
                <a:gd name="T1" fmla="*/ 0 h 97"/>
                <a:gd name="T2" fmla="*/ 63 w 63"/>
                <a:gd name="T3" fmla="*/ 0 h 97"/>
                <a:gd name="T4" fmla="*/ 25 w 63"/>
                <a:gd name="T5" fmla="*/ 97 h 97"/>
                <a:gd name="T6" fmla="*/ 0 w 63"/>
                <a:gd name="T7" fmla="*/ 49 h 97"/>
                <a:gd name="T8" fmla="*/ 18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18" y="0"/>
                  </a:moveTo>
                  <a:lnTo>
                    <a:pt x="63" y="0"/>
                  </a:lnTo>
                  <a:lnTo>
                    <a:pt x="25" y="97"/>
                  </a:lnTo>
                  <a:lnTo>
                    <a:pt x="0" y="4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7D0419F9-E5BC-499D-9D38-6EE5F88D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049" y="5798098"/>
              <a:ext cx="94432" cy="143896"/>
            </a:xfrm>
            <a:custGeom>
              <a:avLst/>
              <a:gdLst>
                <a:gd name="T0" fmla="*/ 18 w 63"/>
                <a:gd name="T1" fmla="*/ 0 h 96"/>
                <a:gd name="T2" fmla="*/ 63 w 63"/>
                <a:gd name="T3" fmla="*/ 0 h 96"/>
                <a:gd name="T4" fmla="*/ 24 w 63"/>
                <a:gd name="T5" fmla="*/ 96 h 96"/>
                <a:gd name="T6" fmla="*/ 0 w 63"/>
                <a:gd name="T7" fmla="*/ 48 h 96"/>
                <a:gd name="T8" fmla="*/ 18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8" y="0"/>
                  </a:moveTo>
                  <a:lnTo>
                    <a:pt x="63" y="0"/>
                  </a:lnTo>
                  <a:lnTo>
                    <a:pt x="24" y="96"/>
                  </a:lnTo>
                  <a:lnTo>
                    <a:pt x="0" y="4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0583BD98-4E3A-4CDD-A887-C06AD8CF9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607" y="5994456"/>
              <a:ext cx="97429" cy="140898"/>
            </a:xfrm>
            <a:custGeom>
              <a:avLst/>
              <a:gdLst>
                <a:gd name="T0" fmla="*/ 20 w 65"/>
                <a:gd name="T1" fmla="*/ 0 h 94"/>
                <a:gd name="T2" fmla="*/ 65 w 65"/>
                <a:gd name="T3" fmla="*/ 0 h 94"/>
                <a:gd name="T4" fmla="*/ 25 w 65"/>
                <a:gd name="T5" fmla="*/ 94 h 94"/>
                <a:gd name="T6" fmla="*/ 0 w 65"/>
                <a:gd name="T7" fmla="*/ 46 h 94"/>
                <a:gd name="T8" fmla="*/ 20 w 6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4">
                  <a:moveTo>
                    <a:pt x="20" y="0"/>
                  </a:moveTo>
                  <a:lnTo>
                    <a:pt x="65" y="0"/>
                  </a:lnTo>
                  <a:lnTo>
                    <a:pt x="25" y="94"/>
                  </a:lnTo>
                  <a:lnTo>
                    <a:pt x="0" y="4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BCEDC694-B8D6-404D-8161-E17E700C7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162" y="6187816"/>
              <a:ext cx="94432" cy="143896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5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5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FEE8F42A-C57F-43CD-BAD5-206BB9DB1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127" y="5604738"/>
              <a:ext cx="512629" cy="726974"/>
            </a:xfrm>
            <a:custGeom>
              <a:avLst/>
              <a:gdLst>
                <a:gd name="T0" fmla="*/ 286 w 342"/>
                <a:gd name="T1" fmla="*/ 485 h 485"/>
                <a:gd name="T2" fmla="*/ 184 w 342"/>
                <a:gd name="T3" fmla="*/ 485 h 485"/>
                <a:gd name="T4" fmla="*/ 238 w 342"/>
                <a:gd name="T5" fmla="*/ 351 h 485"/>
                <a:gd name="T6" fmla="*/ 106 w 342"/>
                <a:gd name="T7" fmla="*/ 97 h 485"/>
                <a:gd name="T8" fmla="*/ 0 w 342"/>
                <a:gd name="T9" fmla="*/ 97 h 485"/>
                <a:gd name="T10" fmla="*/ 0 w 342"/>
                <a:gd name="T11" fmla="*/ 0 h 485"/>
                <a:gd name="T12" fmla="*/ 164 w 342"/>
                <a:gd name="T13" fmla="*/ 0 h 485"/>
                <a:gd name="T14" fmla="*/ 169 w 342"/>
                <a:gd name="T15" fmla="*/ 0 h 485"/>
                <a:gd name="T16" fmla="*/ 342 w 342"/>
                <a:gd name="T17" fmla="*/ 346 h 485"/>
                <a:gd name="T18" fmla="*/ 286 w 342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2" h="485">
                  <a:moveTo>
                    <a:pt x="286" y="485"/>
                  </a:moveTo>
                  <a:lnTo>
                    <a:pt x="184" y="485"/>
                  </a:lnTo>
                  <a:lnTo>
                    <a:pt x="238" y="351"/>
                  </a:lnTo>
                  <a:lnTo>
                    <a:pt x="106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9" y="0"/>
                  </a:lnTo>
                  <a:lnTo>
                    <a:pt x="342" y="346"/>
                  </a:lnTo>
                  <a:lnTo>
                    <a:pt x="286" y="485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05BF7134-233D-4808-B999-452BE9B52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769" y="5604738"/>
              <a:ext cx="221839" cy="245822"/>
            </a:xfrm>
            <a:custGeom>
              <a:avLst/>
              <a:gdLst>
                <a:gd name="T0" fmla="*/ 84 w 148"/>
                <a:gd name="T1" fmla="*/ 164 h 164"/>
                <a:gd name="T2" fmla="*/ 0 w 148"/>
                <a:gd name="T3" fmla="*/ 0 h 164"/>
                <a:gd name="T4" fmla="*/ 148 w 148"/>
                <a:gd name="T5" fmla="*/ 0 h 164"/>
                <a:gd name="T6" fmla="*/ 84 w 148"/>
                <a:gd name="T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164">
                  <a:moveTo>
                    <a:pt x="84" y="164"/>
                  </a:moveTo>
                  <a:lnTo>
                    <a:pt x="0" y="0"/>
                  </a:lnTo>
                  <a:lnTo>
                    <a:pt x="148" y="0"/>
                  </a:lnTo>
                  <a:lnTo>
                    <a:pt x="84" y="164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B9821756-728B-4041-A6CF-F7D7EC7FB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36" y="5603239"/>
              <a:ext cx="428690" cy="725475"/>
            </a:xfrm>
            <a:custGeom>
              <a:avLst/>
              <a:gdLst>
                <a:gd name="T0" fmla="*/ 231 w 286"/>
                <a:gd name="T1" fmla="*/ 484 h 484"/>
                <a:gd name="T2" fmla="*/ 129 w 286"/>
                <a:gd name="T3" fmla="*/ 484 h 484"/>
                <a:gd name="T4" fmla="*/ 182 w 286"/>
                <a:gd name="T5" fmla="*/ 350 h 484"/>
                <a:gd name="T6" fmla="*/ 0 w 286"/>
                <a:gd name="T7" fmla="*/ 0 h 484"/>
                <a:gd name="T8" fmla="*/ 107 w 286"/>
                <a:gd name="T9" fmla="*/ 0 h 484"/>
                <a:gd name="T10" fmla="*/ 112 w 286"/>
                <a:gd name="T11" fmla="*/ 0 h 484"/>
                <a:gd name="T12" fmla="*/ 286 w 286"/>
                <a:gd name="T13" fmla="*/ 345 h 484"/>
                <a:gd name="T14" fmla="*/ 231 w 286"/>
                <a:gd name="T15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484">
                  <a:moveTo>
                    <a:pt x="231" y="484"/>
                  </a:moveTo>
                  <a:lnTo>
                    <a:pt x="129" y="484"/>
                  </a:lnTo>
                  <a:lnTo>
                    <a:pt x="182" y="350"/>
                  </a:lnTo>
                  <a:lnTo>
                    <a:pt x="0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286" y="345"/>
                  </a:lnTo>
                  <a:lnTo>
                    <a:pt x="231" y="484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E656313F-3E5F-4158-A0E1-BC2F48C91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52" y="5603239"/>
              <a:ext cx="428690" cy="725475"/>
            </a:xfrm>
            <a:custGeom>
              <a:avLst/>
              <a:gdLst>
                <a:gd name="T0" fmla="*/ 231 w 286"/>
                <a:gd name="T1" fmla="*/ 484 h 484"/>
                <a:gd name="T2" fmla="*/ 129 w 286"/>
                <a:gd name="T3" fmla="*/ 484 h 484"/>
                <a:gd name="T4" fmla="*/ 182 w 286"/>
                <a:gd name="T5" fmla="*/ 350 h 484"/>
                <a:gd name="T6" fmla="*/ 0 w 286"/>
                <a:gd name="T7" fmla="*/ 0 h 484"/>
                <a:gd name="T8" fmla="*/ 107 w 286"/>
                <a:gd name="T9" fmla="*/ 0 h 484"/>
                <a:gd name="T10" fmla="*/ 112 w 286"/>
                <a:gd name="T11" fmla="*/ 0 h 484"/>
                <a:gd name="T12" fmla="*/ 286 w 286"/>
                <a:gd name="T13" fmla="*/ 345 h 484"/>
                <a:gd name="T14" fmla="*/ 231 w 286"/>
                <a:gd name="T15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484">
                  <a:moveTo>
                    <a:pt x="231" y="484"/>
                  </a:moveTo>
                  <a:lnTo>
                    <a:pt x="129" y="484"/>
                  </a:lnTo>
                  <a:lnTo>
                    <a:pt x="182" y="350"/>
                  </a:lnTo>
                  <a:lnTo>
                    <a:pt x="0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286" y="345"/>
                  </a:lnTo>
                  <a:lnTo>
                    <a:pt x="231" y="484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2868457C-BA85-4EC9-8A7E-65C621528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937" y="5603239"/>
              <a:ext cx="221839" cy="341753"/>
            </a:xfrm>
            <a:custGeom>
              <a:avLst/>
              <a:gdLst>
                <a:gd name="T0" fmla="*/ 57 w 148"/>
                <a:gd name="T1" fmla="*/ 228 h 228"/>
                <a:gd name="T2" fmla="*/ 0 w 148"/>
                <a:gd name="T3" fmla="*/ 116 h 228"/>
                <a:gd name="T4" fmla="*/ 46 w 148"/>
                <a:gd name="T5" fmla="*/ 0 h 228"/>
                <a:gd name="T6" fmla="*/ 148 w 148"/>
                <a:gd name="T7" fmla="*/ 0 h 228"/>
                <a:gd name="T8" fmla="*/ 57 w 148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28">
                  <a:moveTo>
                    <a:pt x="57" y="228"/>
                  </a:moveTo>
                  <a:lnTo>
                    <a:pt x="0" y="116"/>
                  </a:lnTo>
                  <a:lnTo>
                    <a:pt x="46" y="0"/>
                  </a:lnTo>
                  <a:lnTo>
                    <a:pt x="148" y="0"/>
                  </a:lnTo>
                  <a:lnTo>
                    <a:pt x="57" y="228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6B8F8638-941C-4F4E-8B25-B0A06AA5D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794" y="5603239"/>
              <a:ext cx="377727" cy="725475"/>
            </a:xfrm>
            <a:custGeom>
              <a:avLst/>
              <a:gdLst>
                <a:gd name="T0" fmla="*/ 58 w 252"/>
                <a:gd name="T1" fmla="*/ 484 h 484"/>
                <a:gd name="T2" fmla="*/ 0 w 252"/>
                <a:gd name="T3" fmla="*/ 374 h 484"/>
                <a:gd name="T4" fmla="*/ 150 w 252"/>
                <a:gd name="T5" fmla="*/ 0 h 484"/>
                <a:gd name="T6" fmla="*/ 252 w 252"/>
                <a:gd name="T7" fmla="*/ 0 h 484"/>
                <a:gd name="T8" fmla="*/ 58 w 252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484">
                  <a:moveTo>
                    <a:pt x="58" y="484"/>
                  </a:moveTo>
                  <a:lnTo>
                    <a:pt x="0" y="374"/>
                  </a:lnTo>
                  <a:lnTo>
                    <a:pt x="150" y="0"/>
                  </a:lnTo>
                  <a:lnTo>
                    <a:pt x="252" y="0"/>
                  </a:lnTo>
                  <a:lnTo>
                    <a:pt x="58" y="484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99F89B2C-8D1A-4B8B-BC35-8F989DA5A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668" y="5604738"/>
              <a:ext cx="361239" cy="720978"/>
            </a:xfrm>
            <a:custGeom>
              <a:avLst/>
              <a:gdLst>
                <a:gd name="T0" fmla="*/ 0 w 142"/>
                <a:gd name="T1" fmla="*/ 55 h 280"/>
                <a:gd name="T2" fmla="*/ 3 w 142"/>
                <a:gd name="T3" fmla="*/ 55 h 280"/>
                <a:gd name="T4" fmla="*/ 88 w 142"/>
                <a:gd name="T5" fmla="*/ 140 h 280"/>
                <a:gd name="T6" fmla="*/ 3 w 142"/>
                <a:gd name="T7" fmla="*/ 225 h 280"/>
                <a:gd name="T8" fmla="*/ 1 w 142"/>
                <a:gd name="T9" fmla="*/ 225 h 280"/>
                <a:gd name="T10" fmla="*/ 1 w 142"/>
                <a:gd name="T11" fmla="*/ 280 h 280"/>
                <a:gd name="T12" fmla="*/ 4 w 142"/>
                <a:gd name="T13" fmla="*/ 280 h 280"/>
                <a:gd name="T14" fmla="*/ 58 w 142"/>
                <a:gd name="T15" fmla="*/ 269 h 280"/>
                <a:gd name="T16" fmla="*/ 102 w 142"/>
                <a:gd name="T17" fmla="*/ 239 h 280"/>
                <a:gd name="T18" fmla="*/ 132 w 142"/>
                <a:gd name="T19" fmla="*/ 194 h 280"/>
                <a:gd name="T20" fmla="*/ 142 w 142"/>
                <a:gd name="T21" fmla="*/ 140 h 280"/>
                <a:gd name="T22" fmla="*/ 131 w 142"/>
                <a:gd name="T23" fmla="*/ 85 h 280"/>
                <a:gd name="T24" fmla="*/ 101 w 142"/>
                <a:gd name="T25" fmla="*/ 41 h 280"/>
                <a:gd name="T26" fmla="*/ 57 w 142"/>
                <a:gd name="T27" fmla="*/ 11 h 280"/>
                <a:gd name="T28" fmla="*/ 3 w 142"/>
                <a:gd name="T29" fmla="*/ 0 h 280"/>
                <a:gd name="T30" fmla="*/ 0 w 142"/>
                <a:gd name="T31" fmla="*/ 0 h 280"/>
                <a:gd name="T32" fmla="*/ 0 w 142"/>
                <a:gd name="T33" fmla="*/ 5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80">
                  <a:moveTo>
                    <a:pt x="0" y="55"/>
                  </a:moveTo>
                  <a:cubicBezTo>
                    <a:pt x="1" y="55"/>
                    <a:pt x="2" y="55"/>
                    <a:pt x="3" y="55"/>
                  </a:cubicBezTo>
                  <a:cubicBezTo>
                    <a:pt x="50" y="55"/>
                    <a:pt x="87" y="93"/>
                    <a:pt x="88" y="140"/>
                  </a:cubicBezTo>
                  <a:cubicBezTo>
                    <a:pt x="88" y="187"/>
                    <a:pt x="50" y="225"/>
                    <a:pt x="3" y="225"/>
                  </a:cubicBezTo>
                  <a:cubicBezTo>
                    <a:pt x="3" y="225"/>
                    <a:pt x="2" y="225"/>
                    <a:pt x="1" y="225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2" y="280"/>
                    <a:pt x="3" y="280"/>
                    <a:pt x="4" y="280"/>
                  </a:cubicBezTo>
                  <a:cubicBezTo>
                    <a:pt x="22" y="280"/>
                    <a:pt x="41" y="277"/>
                    <a:pt x="58" y="269"/>
                  </a:cubicBezTo>
                  <a:cubicBezTo>
                    <a:pt x="74" y="262"/>
                    <a:pt x="89" y="252"/>
                    <a:pt x="102" y="239"/>
                  </a:cubicBezTo>
                  <a:cubicBezTo>
                    <a:pt x="115" y="226"/>
                    <a:pt x="125" y="211"/>
                    <a:pt x="132" y="194"/>
                  </a:cubicBezTo>
                  <a:cubicBezTo>
                    <a:pt x="139" y="177"/>
                    <a:pt x="142" y="159"/>
                    <a:pt x="142" y="140"/>
                  </a:cubicBezTo>
                  <a:cubicBezTo>
                    <a:pt x="142" y="121"/>
                    <a:pt x="139" y="103"/>
                    <a:pt x="131" y="85"/>
                  </a:cubicBezTo>
                  <a:cubicBezTo>
                    <a:pt x="124" y="69"/>
                    <a:pt x="114" y="54"/>
                    <a:pt x="101" y="41"/>
                  </a:cubicBezTo>
                  <a:cubicBezTo>
                    <a:pt x="89" y="28"/>
                    <a:pt x="74" y="18"/>
                    <a:pt x="57" y="11"/>
                  </a:cubicBezTo>
                  <a:cubicBezTo>
                    <a:pt x="40" y="4"/>
                    <a:pt x="2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EA306C03-6403-478A-96C3-5821F2449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004" y="5604738"/>
              <a:ext cx="362737" cy="720978"/>
            </a:xfrm>
            <a:custGeom>
              <a:avLst/>
              <a:gdLst>
                <a:gd name="T0" fmla="*/ 142 w 142"/>
                <a:gd name="T1" fmla="*/ 225 h 280"/>
                <a:gd name="T2" fmla="*/ 139 w 142"/>
                <a:gd name="T3" fmla="*/ 225 h 280"/>
                <a:gd name="T4" fmla="*/ 55 w 142"/>
                <a:gd name="T5" fmla="*/ 140 h 280"/>
                <a:gd name="T6" fmla="*/ 139 w 142"/>
                <a:gd name="T7" fmla="*/ 55 h 280"/>
                <a:gd name="T8" fmla="*/ 141 w 142"/>
                <a:gd name="T9" fmla="*/ 55 h 280"/>
                <a:gd name="T10" fmla="*/ 141 w 142"/>
                <a:gd name="T11" fmla="*/ 0 h 280"/>
                <a:gd name="T12" fmla="*/ 139 w 142"/>
                <a:gd name="T13" fmla="*/ 0 h 280"/>
                <a:gd name="T14" fmla="*/ 85 w 142"/>
                <a:gd name="T15" fmla="*/ 11 h 280"/>
                <a:gd name="T16" fmla="*/ 41 w 142"/>
                <a:gd name="T17" fmla="*/ 41 h 280"/>
                <a:gd name="T18" fmla="*/ 11 w 142"/>
                <a:gd name="T19" fmla="*/ 86 h 280"/>
                <a:gd name="T20" fmla="*/ 0 w 142"/>
                <a:gd name="T21" fmla="*/ 141 h 280"/>
                <a:gd name="T22" fmla="*/ 11 w 142"/>
                <a:gd name="T23" fmla="*/ 195 h 280"/>
                <a:gd name="T24" fmla="*/ 41 w 142"/>
                <a:gd name="T25" fmla="*/ 240 h 280"/>
                <a:gd name="T26" fmla="*/ 85 w 142"/>
                <a:gd name="T27" fmla="*/ 269 h 280"/>
                <a:gd name="T28" fmla="*/ 139 w 142"/>
                <a:gd name="T29" fmla="*/ 280 h 280"/>
                <a:gd name="T30" fmla="*/ 142 w 142"/>
                <a:gd name="T31" fmla="*/ 280 h 280"/>
                <a:gd name="T32" fmla="*/ 142 w 142"/>
                <a:gd name="T33" fmla="*/ 22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80">
                  <a:moveTo>
                    <a:pt x="142" y="225"/>
                  </a:moveTo>
                  <a:cubicBezTo>
                    <a:pt x="141" y="225"/>
                    <a:pt x="140" y="225"/>
                    <a:pt x="139" y="225"/>
                  </a:cubicBezTo>
                  <a:cubicBezTo>
                    <a:pt x="93" y="225"/>
                    <a:pt x="55" y="187"/>
                    <a:pt x="55" y="140"/>
                  </a:cubicBezTo>
                  <a:cubicBezTo>
                    <a:pt x="55" y="94"/>
                    <a:pt x="92" y="55"/>
                    <a:pt x="139" y="55"/>
                  </a:cubicBezTo>
                  <a:cubicBezTo>
                    <a:pt x="140" y="55"/>
                    <a:pt x="141" y="55"/>
                    <a:pt x="141" y="55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40" y="0"/>
                    <a:pt x="139" y="0"/>
                  </a:cubicBezTo>
                  <a:cubicBezTo>
                    <a:pt x="120" y="0"/>
                    <a:pt x="102" y="4"/>
                    <a:pt x="85" y="11"/>
                  </a:cubicBezTo>
                  <a:cubicBezTo>
                    <a:pt x="68" y="18"/>
                    <a:pt x="53" y="28"/>
                    <a:pt x="41" y="41"/>
                  </a:cubicBezTo>
                  <a:cubicBezTo>
                    <a:pt x="28" y="54"/>
                    <a:pt x="18" y="69"/>
                    <a:pt x="11" y="86"/>
                  </a:cubicBezTo>
                  <a:cubicBezTo>
                    <a:pt x="4" y="103"/>
                    <a:pt x="0" y="122"/>
                    <a:pt x="0" y="141"/>
                  </a:cubicBezTo>
                  <a:cubicBezTo>
                    <a:pt x="0" y="159"/>
                    <a:pt x="4" y="178"/>
                    <a:pt x="11" y="195"/>
                  </a:cubicBezTo>
                  <a:cubicBezTo>
                    <a:pt x="18" y="212"/>
                    <a:pt x="28" y="227"/>
                    <a:pt x="41" y="240"/>
                  </a:cubicBezTo>
                  <a:cubicBezTo>
                    <a:pt x="54" y="252"/>
                    <a:pt x="69" y="262"/>
                    <a:pt x="85" y="269"/>
                  </a:cubicBezTo>
                  <a:cubicBezTo>
                    <a:pt x="102" y="277"/>
                    <a:pt x="121" y="280"/>
                    <a:pt x="139" y="280"/>
                  </a:cubicBezTo>
                  <a:cubicBezTo>
                    <a:pt x="140" y="280"/>
                    <a:pt x="141" y="280"/>
                    <a:pt x="142" y="280"/>
                  </a:cubicBezTo>
                  <a:lnTo>
                    <a:pt x="142" y="225"/>
                  </a:ln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6957A441-F708-41A5-80BA-FAEEAC6CF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4310" y="5603239"/>
              <a:ext cx="629544" cy="722477"/>
            </a:xfrm>
            <a:custGeom>
              <a:avLst/>
              <a:gdLst>
                <a:gd name="T0" fmla="*/ 0 w 247"/>
                <a:gd name="T1" fmla="*/ 0 h 281"/>
                <a:gd name="T2" fmla="*/ 1 w 247"/>
                <a:gd name="T3" fmla="*/ 281 h 281"/>
                <a:gd name="T4" fmla="*/ 247 w 247"/>
                <a:gd name="T5" fmla="*/ 140 h 281"/>
                <a:gd name="T6" fmla="*/ 0 w 247"/>
                <a:gd name="T7" fmla="*/ 0 h 281"/>
                <a:gd name="T8" fmla="*/ 123 w 247"/>
                <a:gd name="T9" fmla="*/ 72 h 281"/>
                <a:gd name="T10" fmla="*/ 121 w 247"/>
                <a:gd name="T11" fmla="*/ 212 h 281"/>
                <a:gd name="T12" fmla="*/ 2 w 247"/>
                <a:gd name="T13" fmla="*/ 138 h 281"/>
                <a:gd name="T14" fmla="*/ 123 w 247"/>
                <a:gd name="T15" fmla="*/ 7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81">
                  <a:moveTo>
                    <a:pt x="0" y="0"/>
                  </a:moveTo>
                  <a:cubicBezTo>
                    <a:pt x="0" y="94"/>
                    <a:pt x="0" y="187"/>
                    <a:pt x="1" y="281"/>
                  </a:cubicBezTo>
                  <a:cubicBezTo>
                    <a:pt x="83" y="234"/>
                    <a:pt x="165" y="187"/>
                    <a:pt x="247" y="140"/>
                  </a:cubicBezTo>
                  <a:cubicBezTo>
                    <a:pt x="165" y="94"/>
                    <a:pt x="83" y="47"/>
                    <a:pt x="0" y="0"/>
                  </a:cubicBezTo>
                  <a:close/>
                  <a:moveTo>
                    <a:pt x="123" y="72"/>
                  </a:moveTo>
                  <a:cubicBezTo>
                    <a:pt x="122" y="118"/>
                    <a:pt x="122" y="165"/>
                    <a:pt x="121" y="212"/>
                  </a:cubicBezTo>
                  <a:cubicBezTo>
                    <a:pt x="82" y="187"/>
                    <a:pt x="42" y="163"/>
                    <a:pt x="2" y="138"/>
                  </a:cubicBezTo>
                  <a:cubicBezTo>
                    <a:pt x="42" y="116"/>
                    <a:pt x="82" y="94"/>
                    <a:pt x="123" y="72"/>
                  </a:cubicBezTo>
                  <a:close/>
                </a:path>
              </a:pathLst>
            </a:custGeom>
            <a:solidFill>
              <a:srgbClr val="DCDCD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AD47CAD5-6456-4D6D-B244-EB4405A13368}"/>
              </a:ext>
            </a:extLst>
          </p:cNvPr>
          <p:cNvSpPr/>
          <p:nvPr/>
        </p:nvSpPr>
        <p:spPr>
          <a:xfrm>
            <a:off x="691945" y="1837330"/>
            <a:ext cx="8224244" cy="16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bg1"/>
                </a:solidFill>
                <a:latin typeface="Mont Bold" panose="00000900000000000000" pitchFamily="50" charset="0"/>
              </a:rPr>
              <a:t>РАЗВИТИЕ КУЛЬТУРЫ БЕЗОПАСНОСТИ РУКОВОДИТЕЛЕЙ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bg1"/>
                </a:solidFill>
                <a:latin typeface="Mont Bold" panose="00000900000000000000" pitchFamily="50" charset="0"/>
              </a:rPr>
              <a:t>ЧЕРЕЗ ОБУЧЕНИЕ </a:t>
            </a:r>
            <a:endParaRPr lang="en-US" sz="36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8DB24A3-B77D-4653-BEF0-8AE5B1D26073}"/>
              </a:ext>
            </a:extLst>
          </p:cNvPr>
          <p:cNvSpPr/>
          <p:nvPr/>
        </p:nvSpPr>
        <p:spPr>
          <a:xfrm>
            <a:off x="691945" y="4329178"/>
            <a:ext cx="6310955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  <a:latin typeface="Mont Bold" panose="00000900000000000000" pitchFamily="50" charset="0"/>
              </a:rPr>
              <a:t>Роман БАСКИН 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Директор Корпоративного университета РЖД</a:t>
            </a:r>
          </a:p>
        </p:txBody>
      </p:sp>
    </p:spTree>
    <p:extLst>
      <p:ext uri="{BB962C8B-B14F-4D97-AF65-F5344CB8AC3E}">
        <p14:creationId xmlns:p14="http://schemas.microsoft.com/office/powerpoint/2010/main" val="139183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96968A-3285-4F34-B480-798D81C91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022B21-9C4D-454D-82D5-DD7A2A811CB6}"/>
              </a:ext>
            </a:extLst>
          </p:cNvPr>
          <p:cNvSpPr/>
          <p:nvPr/>
        </p:nvSpPr>
        <p:spPr>
          <a:xfrm>
            <a:off x="0" y="0"/>
            <a:ext cx="12177553" cy="6858001"/>
          </a:xfrm>
          <a:prstGeom prst="rect">
            <a:avLst/>
          </a:prstGeom>
          <a:gradFill flip="none" rotWithShape="1">
            <a:gsLst>
              <a:gs pos="2373">
                <a:srgbClr val="002060">
                  <a:alpha val="32000"/>
                </a:srgbClr>
              </a:gs>
              <a:gs pos="100000">
                <a:srgbClr val="7030A0">
                  <a:lumMod val="66000"/>
                  <a:lumOff val="34000"/>
                  <a:alpha val="39000"/>
                </a:srgbClr>
              </a:gs>
              <a:gs pos="33000">
                <a:srgbClr val="002060"/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80E0338-010F-423E-9394-B4160E945229}"/>
              </a:ext>
            </a:extLst>
          </p:cNvPr>
          <p:cNvSpPr/>
          <p:nvPr/>
        </p:nvSpPr>
        <p:spPr>
          <a:xfrm>
            <a:off x="2742358" y="222740"/>
            <a:ext cx="6707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ont Bold" panose="00000900000000000000" pitchFamily="50" charset="0"/>
              </a:rPr>
              <a:t>КУЛЬТУРА БЕЗОПАСНОСТИ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3546CD-A0FE-4451-80AF-CC14A0AD8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54558"/>
              </p:ext>
            </p:extLst>
          </p:nvPr>
        </p:nvGraphicFramePr>
        <p:xfrm>
          <a:off x="1729293" y="2530837"/>
          <a:ext cx="9035689" cy="55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972">
                  <a:extLst>
                    <a:ext uri="{9D8B030D-6E8A-4147-A177-3AD203B41FA5}">
                      <a16:colId xmlns:a16="http://schemas.microsoft.com/office/drawing/2014/main" val="802436258"/>
                    </a:ext>
                  </a:extLst>
                </a:gridCol>
                <a:gridCol w="3341717">
                  <a:extLst>
                    <a:ext uri="{9D8B030D-6E8A-4147-A177-3AD203B41FA5}">
                      <a16:colId xmlns:a16="http://schemas.microsoft.com/office/drawing/2014/main" val="296166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ФОРМИРОВАНИЕ                                                    КУЛЬТУРЫ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             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                                        БЕЗОПАСНОСТИ 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ru-RU" dirty="0">
                        <a:solidFill>
                          <a:schemeClr val="bg1"/>
                        </a:solidFill>
                        <a:latin typeface="Mont Bold" panose="00000900000000000000" pitchFamily="50" charset="0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ru-RU" dirty="0">
                        <a:solidFill>
                          <a:schemeClr val="bg1"/>
                        </a:solidFill>
                        <a:latin typeface="Mont Bold" panose="00000900000000000000" pitchFamily="50" charset="0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ru-RU" dirty="0">
                        <a:solidFill>
                          <a:schemeClr val="bg1"/>
                        </a:solidFill>
                        <a:latin typeface="Mont Bold" panose="00000900000000000000" pitchFamily="50" charset="0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ОРГАНИЗАЦИЯ ДЕЯТЕЛЬНОСТИ </a:t>
                      </a:r>
                      <a:b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</a:b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ОБЩЕСТВЕННЫХ ИНСПЕКТОРОВ ПО БЕЗОПАСНОСТИ ДВИЖЕНИЯ ПОЕЗДОВ:           МЕТОДЫ И ИНСТРУМЕНТЫ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sz="4000" baseline="0" dirty="0">
                          <a:solidFill>
                            <a:srgbClr val="00B0F0"/>
                          </a:solidFill>
                          <a:latin typeface="Mont Bold" panose="00000900000000000000" pitchFamily="50" charset="0"/>
                        </a:rPr>
                        <a:t>1800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2000" b="1" kern="1200" baseline="0" dirty="0">
                          <a:solidFill>
                            <a:srgbClr val="00B0F0"/>
                          </a:solidFill>
                          <a:latin typeface="Mont" panose="00000700000000000000" pitchFamily="50" charset="0"/>
                          <a:ea typeface="+mn-ea"/>
                          <a:cs typeface="+mn-cs"/>
                        </a:rPr>
                        <a:t>(обучено в 2020 году)</a:t>
                      </a:r>
                    </a:p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ru-RU" sz="4000" baseline="0" dirty="0">
                        <a:solidFill>
                          <a:srgbClr val="00B0F0"/>
                        </a:solidFill>
                        <a:latin typeface="Mont Bold" panose="00000900000000000000" pitchFamily="50" charset="0"/>
                      </a:endParaRPr>
                    </a:p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sz="4000" baseline="0" dirty="0">
                          <a:solidFill>
                            <a:srgbClr val="00B0F0"/>
                          </a:solidFill>
                          <a:latin typeface="Mont Bold" panose="00000900000000000000" pitchFamily="50" charset="0"/>
                        </a:rPr>
                        <a:t>2000</a:t>
                      </a:r>
                      <a:br>
                        <a:rPr lang="ru-RU" sz="4000" baseline="0" dirty="0">
                          <a:solidFill>
                            <a:srgbClr val="00B0F0"/>
                          </a:solidFill>
                          <a:latin typeface="Mont Bold" panose="00000900000000000000" pitchFamily="50" charset="0"/>
                        </a:rPr>
                      </a:br>
                      <a:r>
                        <a:rPr lang="ru-RU" sz="2000" b="1" kern="1200" baseline="0" dirty="0">
                          <a:solidFill>
                            <a:srgbClr val="00B0F0"/>
                          </a:solidFill>
                          <a:latin typeface="Mont" panose="00000700000000000000" pitchFamily="50" charset="0"/>
                          <a:ea typeface="+mn-ea"/>
                          <a:cs typeface="+mn-cs"/>
                        </a:rPr>
                        <a:t>(пилот в ноябре               2020 года)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endParaRPr lang="ru-RU" dirty="0">
                        <a:solidFill>
                          <a:srgbClr val="00B0F0"/>
                        </a:solidFill>
                        <a:latin typeface="Mont" panose="00000700000000000000" pitchFamily="50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ru-RU" dirty="0">
                        <a:solidFill>
                          <a:srgbClr val="00B0F0"/>
                        </a:solidFill>
                        <a:latin typeface="Mont" panose="00000700000000000000" pitchFamily="50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ru-RU" sz="1800" b="1" kern="1200" baseline="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ru-RU" sz="1800" b="1" kern="1200" baseline="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ru-RU" sz="1800" b="1" kern="1200" baseline="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ru-RU" sz="1800" b="1" kern="1200" baseline="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59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ru-RU" dirty="0">
                        <a:solidFill>
                          <a:schemeClr val="bg1"/>
                        </a:solidFill>
                        <a:latin typeface="Mont Bold" panose="00000900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ru-RU" sz="1800" b="1" kern="1200" baseline="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6952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9DF2726-9B39-4E2E-B5CC-30AB8EC8E6E0}"/>
              </a:ext>
            </a:extLst>
          </p:cNvPr>
          <p:cNvSpPr txBox="1"/>
          <p:nvPr/>
        </p:nvSpPr>
        <p:spPr>
          <a:xfrm>
            <a:off x="169187" y="6264002"/>
            <a:ext cx="131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DC06C-917C-478B-AC77-2AF18EFD7F58}" type="slidenum">
              <a:rPr lang="ru-RU" sz="2800" smtClean="0">
                <a:solidFill>
                  <a:schemeClr val="bg1"/>
                </a:solidFill>
                <a:latin typeface="Mont Bold" panose="00000900000000000000" pitchFamily="50" charset="0"/>
              </a:rPr>
              <a:t>10</a:t>
            </a:fld>
            <a:endParaRPr lang="ru-RU" sz="28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2A3A5D8-3346-415C-8C1D-43F6ADE1D5A5}"/>
              </a:ext>
            </a:extLst>
          </p:cNvPr>
          <p:cNvSpPr/>
          <p:nvPr/>
        </p:nvSpPr>
        <p:spPr>
          <a:xfrm>
            <a:off x="1842955" y="1428532"/>
            <a:ext cx="1838891" cy="438480"/>
          </a:xfrm>
          <a:prstGeom prst="rect">
            <a:avLst/>
          </a:prstGeom>
          <a:gradFill>
            <a:gsLst>
              <a:gs pos="0">
                <a:srgbClr val="CB1F79"/>
              </a:gs>
              <a:gs pos="100000">
                <a:srgbClr val="9D1344"/>
              </a:gs>
            </a:gsLst>
            <a:lin ang="4200000" scaled="0"/>
          </a:gra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187737F-7BC3-4B39-B53D-CC9EEB8BBE65}"/>
              </a:ext>
            </a:extLst>
          </p:cNvPr>
          <p:cNvSpPr/>
          <p:nvPr/>
        </p:nvSpPr>
        <p:spPr>
          <a:xfrm>
            <a:off x="2033306" y="1507237"/>
            <a:ext cx="1414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ont Bold" panose="00000900000000000000" pitchFamily="50" charset="0"/>
              </a:rPr>
              <a:t>ПРОГРАММЫ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CA87B06-6BF0-4B67-9454-B7833124475F}"/>
              </a:ext>
            </a:extLst>
          </p:cNvPr>
          <p:cNvCxnSpPr>
            <a:cxnSpLocks/>
          </p:cNvCxnSpPr>
          <p:nvPr/>
        </p:nvCxnSpPr>
        <p:spPr>
          <a:xfrm>
            <a:off x="822959" y="3923081"/>
            <a:ext cx="10490662" cy="0"/>
          </a:xfrm>
          <a:prstGeom prst="line">
            <a:avLst/>
          </a:prstGeom>
          <a:ln>
            <a:solidFill>
              <a:srgbClr val="DE2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1E1990A-CCCE-4465-983E-0EEBB37BEA5F}"/>
              </a:ext>
            </a:extLst>
          </p:cNvPr>
          <p:cNvCxnSpPr>
            <a:cxnSpLocks/>
          </p:cNvCxnSpPr>
          <p:nvPr/>
        </p:nvCxnSpPr>
        <p:spPr>
          <a:xfrm>
            <a:off x="822959" y="5769032"/>
            <a:ext cx="10490662" cy="0"/>
          </a:xfrm>
          <a:prstGeom prst="line">
            <a:avLst/>
          </a:prstGeom>
          <a:ln>
            <a:solidFill>
              <a:srgbClr val="DE2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AEFA50F-4C0B-4DEB-8892-5D1513A2DB75}"/>
              </a:ext>
            </a:extLst>
          </p:cNvPr>
          <p:cNvCxnSpPr>
            <a:cxnSpLocks/>
          </p:cNvCxnSpPr>
          <p:nvPr/>
        </p:nvCxnSpPr>
        <p:spPr>
          <a:xfrm>
            <a:off x="822959" y="2394067"/>
            <a:ext cx="10490662" cy="0"/>
          </a:xfrm>
          <a:prstGeom prst="line">
            <a:avLst/>
          </a:prstGeom>
          <a:ln>
            <a:solidFill>
              <a:srgbClr val="DE2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Аудитория">
            <a:extLst>
              <a:ext uri="{FF2B5EF4-FFF2-40B4-BE49-F238E27FC236}">
                <a16:creationId xmlns:a16="http://schemas.microsoft.com/office/drawing/2014/main" id="{AB19C93E-DFCA-48A4-9CCF-33829DECC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959" y="-1143000"/>
            <a:ext cx="914400" cy="914400"/>
          </a:xfrm>
          <a:prstGeom prst="rect">
            <a:avLst/>
          </a:prstGeom>
        </p:spPr>
      </p:pic>
      <p:pic>
        <p:nvPicPr>
          <p:cNvPr id="6" name="Рисунок 5" descr="Интернет">
            <a:extLst>
              <a:ext uri="{FF2B5EF4-FFF2-40B4-BE49-F238E27FC236}">
                <a16:creationId xmlns:a16="http://schemas.microsoft.com/office/drawing/2014/main" id="{D2B19153-C3C0-4E88-8AD0-BC0AD44D7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734" y="2551481"/>
            <a:ext cx="914400" cy="914400"/>
          </a:xfrm>
          <a:prstGeom prst="rect">
            <a:avLst/>
          </a:prstGeom>
        </p:spPr>
      </p:pic>
      <p:pic>
        <p:nvPicPr>
          <p:cNvPr id="18" name="Рисунок 17" descr="Интернет">
            <a:extLst>
              <a:ext uri="{FF2B5EF4-FFF2-40B4-BE49-F238E27FC236}">
                <a16:creationId xmlns:a16="http://schemas.microsoft.com/office/drawing/2014/main" id="{A55D828B-31F7-4AC1-A9E7-DEE679BFA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734" y="44009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ADF727-8052-4785-8987-45EDDCCFA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0108A5-02E8-4DFC-BAFA-87FCD957557F}"/>
              </a:ext>
            </a:extLst>
          </p:cNvPr>
          <p:cNvSpPr/>
          <p:nvPr/>
        </p:nvSpPr>
        <p:spPr>
          <a:xfrm>
            <a:off x="0" y="0"/>
            <a:ext cx="12177553" cy="6858001"/>
          </a:xfrm>
          <a:prstGeom prst="rect">
            <a:avLst/>
          </a:prstGeom>
          <a:gradFill flip="none" rotWithShape="1">
            <a:gsLst>
              <a:gs pos="2373">
                <a:srgbClr val="002060">
                  <a:alpha val="32000"/>
                </a:srgbClr>
              </a:gs>
              <a:gs pos="100000">
                <a:srgbClr val="0070C0">
                  <a:alpha val="53000"/>
                </a:srgbClr>
              </a:gs>
              <a:gs pos="33000">
                <a:srgbClr val="002060"/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765BE6C-BF4B-46F2-9B68-9E09687DC1DA}"/>
              </a:ext>
            </a:extLst>
          </p:cNvPr>
          <p:cNvSpPr/>
          <p:nvPr/>
        </p:nvSpPr>
        <p:spPr>
          <a:xfrm>
            <a:off x="342899" y="3446804"/>
            <a:ext cx="3862473" cy="1621972"/>
          </a:xfrm>
          <a:prstGeom prst="rect">
            <a:avLst/>
          </a:prstGeom>
          <a:gradFill>
            <a:gsLst>
              <a:gs pos="0">
                <a:srgbClr val="002060">
                  <a:alpha val="43000"/>
                </a:srgbClr>
              </a:gs>
              <a:gs pos="99000">
                <a:srgbClr val="4402BC">
                  <a:alpha val="14000"/>
                </a:srgbClr>
              </a:gs>
            </a:gsLst>
            <a:lin ang="192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32EF1-D005-4577-A965-891D29E773C1}"/>
              </a:ext>
            </a:extLst>
          </p:cNvPr>
          <p:cNvSpPr txBox="1"/>
          <p:nvPr/>
        </p:nvSpPr>
        <p:spPr>
          <a:xfrm>
            <a:off x="169187" y="6264002"/>
            <a:ext cx="131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DC06C-917C-478B-AC77-2AF18EFD7F58}" type="slidenum">
              <a:rPr lang="ru-RU" sz="2800" smtClean="0">
                <a:solidFill>
                  <a:schemeClr val="bg1"/>
                </a:solidFill>
                <a:latin typeface="Mont Bold" panose="00000900000000000000" pitchFamily="50" charset="0"/>
              </a:rPr>
              <a:t>11</a:t>
            </a:fld>
            <a:endParaRPr lang="ru-RU" sz="28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7E9A9-E21A-4772-A3AA-7C553ADD6875}"/>
              </a:ext>
            </a:extLst>
          </p:cNvPr>
          <p:cNvSpPr txBox="1"/>
          <p:nvPr/>
        </p:nvSpPr>
        <p:spPr>
          <a:xfrm>
            <a:off x="-1" y="228598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ont Bold" panose="00000900000000000000" pitchFamily="50" charset="0"/>
              </a:rPr>
              <a:t>РАЗВИТИЕ ФУНКЦИОНАЛЬНОГО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Mont Bold" panose="00000900000000000000" pitchFamily="50" charset="0"/>
              </a:rPr>
              <a:t>РЕЗЕРВА АППАРАТА РЕВИЗОРОВ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7AAA1D-48D6-4691-9B14-941444367903}"/>
              </a:ext>
            </a:extLst>
          </p:cNvPr>
          <p:cNvSpPr txBox="1"/>
          <p:nvPr/>
        </p:nvSpPr>
        <p:spPr>
          <a:xfrm>
            <a:off x="437456" y="3607010"/>
            <a:ext cx="3673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" panose="00000700000000000000" pitchFamily="50" charset="0"/>
              </a:rPr>
              <a:t>Системное </a:t>
            </a:r>
          </a:p>
          <a:p>
            <a:r>
              <a:rPr lang="ru-RU" sz="2000" dirty="0">
                <a:solidFill>
                  <a:schemeClr val="bg1"/>
                </a:solidFill>
                <a:latin typeface="Mont" panose="00000700000000000000" pitchFamily="50" charset="0"/>
              </a:rPr>
              <a:t>и бизнес-мышление современного руководителя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40DDDB-B8FA-42B3-90CF-360BD5BED43A}"/>
              </a:ext>
            </a:extLst>
          </p:cNvPr>
          <p:cNvSpPr txBox="1"/>
          <p:nvPr/>
        </p:nvSpPr>
        <p:spPr>
          <a:xfrm>
            <a:off x="1309284" y="3028488"/>
            <a:ext cx="189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B1F79"/>
                </a:solidFill>
                <a:latin typeface="Mont Bold" panose="00000900000000000000" pitchFamily="50" charset="0"/>
              </a:rPr>
              <a:t>УРОВЕНЬ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E57C2A-1085-4335-B20D-C83775A92720}"/>
              </a:ext>
            </a:extLst>
          </p:cNvPr>
          <p:cNvSpPr txBox="1"/>
          <p:nvPr/>
        </p:nvSpPr>
        <p:spPr>
          <a:xfrm>
            <a:off x="5387524" y="2342632"/>
            <a:ext cx="189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B1F79"/>
                </a:solidFill>
                <a:latin typeface="Mont Bold" panose="00000900000000000000" pitchFamily="50" charset="0"/>
              </a:rPr>
              <a:t>УРОВЕНЬ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EC8A02-FAEF-4EEC-85A7-20444D572C1F}"/>
              </a:ext>
            </a:extLst>
          </p:cNvPr>
          <p:cNvSpPr txBox="1"/>
          <p:nvPr/>
        </p:nvSpPr>
        <p:spPr>
          <a:xfrm>
            <a:off x="9200427" y="1657524"/>
            <a:ext cx="189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B1F79"/>
                </a:solidFill>
                <a:latin typeface="Mont Bold" panose="00000900000000000000" pitchFamily="50" charset="0"/>
              </a:rPr>
              <a:t>УРОВЕНЬ 3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A6353DF-58C3-475A-92BF-80C7E02ED48B}"/>
              </a:ext>
            </a:extLst>
          </p:cNvPr>
          <p:cNvSpPr/>
          <p:nvPr/>
        </p:nvSpPr>
        <p:spPr>
          <a:xfrm>
            <a:off x="622277" y="5187249"/>
            <a:ext cx="3263920" cy="43848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4200000" scaled="0"/>
          </a:gra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5FF887-574E-4795-8906-037874361BA8}"/>
              </a:ext>
            </a:extLst>
          </p:cNvPr>
          <p:cNvSpPr/>
          <p:nvPr/>
        </p:nvSpPr>
        <p:spPr>
          <a:xfrm>
            <a:off x="719431" y="5238152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ОБУЧЕНО 653 ЧЕЛОВЕКА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A68310B3-AE98-408D-866D-BD8443FEFBA8}"/>
              </a:ext>
            </a:extLst>
          </p:cNvPr>
          <p:cNvSpPr/>
          <p:nvPr/>
        </p:nvSpPr>
        <p:spPr>
          <a:xfrm>
            <a:off x="4328989" y="2768394"/>
            <a:ext cx="3862473" cy="1621972"/>
          </a:xfrm>
          <a:prstGeom prst="rect">
            <a:avLst/>
          </a:prstGeom>
          <a:gradFill>
            <a:gsLst>
              <a:gs pos="0">
                <a:srgbClr val="002060">
                  <a:alpha val="43000"/>
                </a:srgbClr>
              </a:gs>
              <a:gs pos="99000">
                <a:srgbClr val="4402BC">
                  <a:alpha val="14000"/>
                </a:srgbClr>
              </a:gs>
            </a:gsLst>
            <a:lin ang="192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7541946-2814-4566-9FF3-E20779E0F123}"/>
              </a:ext>
            </a:extLst>
          </p:cNvPr>
          <p:cNvSpPr/>
          <p:nvPr/>
        </p:nvSpPr>
        <p:spPr>
          <a:xfrm>
            <a:off x="8319646" y="2097510"/>
            <a:ext cx="3594772" cy="1621972"/>
          </a:xfrm>
          <a:prstGeom prst="rect">
            <a:avLst/>
          </a:prstGeom>
          <a:gradFill>
            <a:gsLst>
              <a:gs pos="0">
                <a:srgbClr val="002060">
                  <a:alpha val="43000"/>
                </a:srgbClr>
              </a:gs>
              <a:gs pos="99000">
                <a:srgbClr val="4402BC">
                  <a:alpha val="14000"/>
                </a:srgbClr>
              </a:gs>
            </a:gsLst>
            <a:lin ang="192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711476-A38A-436B-BD1D-3CBC7E509338}"/>
              </a:ext>
            </a:extLst>
          </p:cNvPr>
          <p:cNvSpPr txBox="1"/>
          <p:nvPr/>
        </p:nvSpPr>
        <p:spPr>
          <a:xfrm>
            <a:off x="8540596" y="2215278"/>
            <a:ext cx="3216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" panose="00000700000000000000" pitchFamily="50" charset="0"/>
              </a:rPr>
              <a:t>Персональная эффективность работников аппарата ревизоров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41E35B-4705-491F-A2BA-D912A5C0BA55}"/>
              </a:ext>
            </a:extLst>
          </p:cNvPr>
          <p:cNvSpPr txBox="1"/>
          <p:nvPr/>
        </p:nvSpPr>
        <p:spPr>
          <a:xfrm>
            <a:off x="4602768" y="2785149"/>
            <a:ext cx="3426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" panose="00000700000000000000" pitchFamily="50" charset="0"/>
              </a:rPr>
              <a:t>Проектный подход,</a:t>
            </a:r>
          </a:p>
          <a:p>
            <a:r>
              <a:rPr lang="ru-RU" sz="2000" dirty="0">
                <a:solidFill>
                  <a:schemeClr val="bg1"/>
                </a:solidFill>
                <a:latin typeface="Mont" panose="00000700000000000000" pitchFamily="50" charset="0"/>
              </a:rPr>
              <a:t>как инструмент реализации управленческих решений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B816942-A62E-45AA-B18C-18C5D620BDFD}"/>
              </a:ext>
            </a:extLst>
          </p:cNvPr>
          <p:cNvSpPr/>
          <p:nvPr/>
        </p:nvSpPr>
        <p:spPr>
          <a:xfrm>
            <a:off x="4585720" y="4503227"/>
            <a:ext cx="3263920" cy="43848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4200000" scaled="0"/>
          </a:gra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B021481-0516-4B7F-A5E2-26B1BE4A65CE}"/>
              </a:ext>
            </a:extLst>
          </p:cNvPr>
          <p:cNvSpPr/>
          <p:nvPr/>
        </p:nvSpPr>
        <p:spPr>
          <a:xfrm>
            <a:off x="4762224" y="4554130"/>
            <a:ext cx="287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ОБУЧЕНО 266 ЧЕЛОВЕК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FFD553A-FA0B-4A9D-9F37-6DB32B9BBE5D}"/>
              </a:ext>
            </a:extLst>
          </p:cNvPr>
          <p:cNvSpPr/>
          <p:nvPr/>
        </p:nvSpPr>
        <p:spPr>
          <a:xfrm>
            <a:off x="8505118" y="3828237"/>
            <a:ext cx="3263920" cy="43848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4200000" scaled="0"/>
          </a:gra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DF74597-84E9-4814-84BC-90652100917D}"/>
              </a:ext>
            </a:extLst>
          </p:cNvPr>
          <p:cNvSpPr/>
          <p:nvPr/>
        </p:nvSpPr>
        <p:spPr>
          <a:xfrm>
            <a:off x="8625518" y="3879140"/>
            <a:ext cx="298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ОБУЧЕНО 154 ЧЕЛОВЕКА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9D87D81-2CB3-49B6-97DD-334802F2FE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858" y="4279519"/>
            <a:ext cx="2748012" cy="25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3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76AB5-9329-4768-8913-78DFE95AA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" y="0"/>
            <a:ext cx="12191830" cy="685790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B6B192-A80A-446D-A90F-5225D9AC08C1}"/>
              </a:ext>
            </a:extLst>
          </p:cNvPr>
          <p:cNvSpPr/>
          <p:nvPr/>
        </p:nvSpPr>
        <p:spPr>
          <a:xfrm>
            <a:off x="0" y="0"/>
            <a:ext cx="12191830" cy="6857999"/>
          </a:xfrm>
          <a:prstGeom prst="rect">
            <a:avLst/>
          </a:prstGeom>
          <a:gradFill>
            <a:gsLst>
              <a:gs pos="0">
                <a:srgbClr val="4402BC">
                  <a:alpha val="33000"/>
                </a:srgbClr>
              </a:gs>
              <a:gs pos="100000">
                <a:srgbClr val="021144">
                  <a:alpha val="48000"/>
                </a:srgbClr>
              </a:gs>
            </a:gsLst>
            <a:lin ang="0" scaled="0"/>
          </a:gradFill>
          <a:ln w="38100">
            <a:noFill/>
          </a:ln>
          <a:effectLst>
            <a:outerShdw blurRad="723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7E987A-7035-41E2-8FA5-50B52E8D9C78}"/>
              </a:ext>
            </a:extLst>
          </p:cNvPr>
          <p:cNvSpPr/>
          <p:nvPr/>
        </p:nvSpPr>
        <p:spPr>
          <a:xfrm>
            <a:off x="904703" y="2874954"/>
            <a:ext cx="82141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 Bold" panose="00000900000000000000" pitchFamily="50" charset="0"/>
              </a:rPr>
              <a:t>НОВЫЕ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202084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766F7D-E2DB-4600-9BFB-F8DD04D96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"/>
          <a:stretch/>
        </p:blipFill>
        <p:spPr>
          <a:xfrm>
            <a:off x="0" y="1"/>
            <a:ext cx="12191995" cy="685799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95C50B-FF27-481F-876B-4F5FEADD573F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39000">
                <a:srgbClr val="00233A">
                  <a:alpha val="83000"/>
                </a:srgbClr>
              </a:gs>
              <a:gs pos="99000">
                <a:srgbClr val="4402BC">
                  <a:alpha val="59000"/>
                </a:srgbClr>
              </a:gs>
            </a:gsLst>
            <a:lin ang="54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77B52-F210-4B7F-9F0C-EFA628FC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435"/>
            <a:ext cx="10515600" cy="87314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 Bold" panose="00000900000000000000" pitchFamily="50" charset="0"/>
                <a:ea typeface="+mn-ea"/>
                <a:cs typeface="+mn-cs"/>
              </a:rPr>
              <a:t>ОБРАЗОВАТЕЛЬНЫЕ АКТИВНОСТИ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6A8709-CD86-47B8-A00B-7E137CAA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710"/>
            <a:ext cx="10515600" cy="1106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Mont" panose="00000700000000000000" pitchFamily="50" charset="0"/>
              </a:rPr>
              <a:t>Обучение культуре безопасности – это в первую очередь обучение через опыт, который слушатели приобретают в следующих форматах активностей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A4205BD-6D02-4DC9-9392-AE6E7060018A}"/>
              </a:ext>
            </a:extLst>
          </p:cNvPr>
          <p:cNvSpPr/>
          <p:nvPr/>
        </p:nvSpPr>
        <p:spPr>
          <a:xfrm>
            <a:off x="792977" y="2765791"/>
            <a:ext cx="3147256" cy="3147256"/>
          </a:xfrm>
          <a:prstGeom prst="ellipse">
            <a:avLst/>
          </a:prstGeom>
          <a:gradFill>
            <a:gsLst>
              <a:gs pos="0">
                <a:srgbClr val="002060">
                  <a:alpha val="43000"/>
                </a:srgbClr>
              </a:gs>
              <a:gs pos="99000">
                <a:srgbClr val="4402BC">
                  <a:alpha val="14000"/>
                </a:srgbClr>
              </a:gs>
            </a:gsLst>
            <a:lin ang="192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317C905-2ECC-4175-99DA-3153411D88BD}"/>
              </a:ext>
            </a:extLst>
          </p:cNvPr>
          <p:cNvSpPr/>
          <p:nvPr/>
        </p:nvSpPr>
        <p:spPr>
          <a:xfrm>
            <a:off x="4397679" y="2765791"/>
            <a:ext cx="3147256" cy="3147256"/>
          </a:xfrm>
          <a:prstGeom prst="ellipse">
            <a:avLst/>
          </a:prstGeom>
          <a:gradFill>
            <a:gsLst>
              <a:gs pos="0">
                <a:srgbClr val="002060">
                  <a:alpha val="43000"/>
                </a:srgbClr>
              </a:gs>
              <a:gs pos="99000">
                <a:srgbClr val="4402BC">
                  <a:alpha val="14000"/>
                </a:srgbClr>
              </a:gs>
            </a:gsLst>
            <a:lin ang="192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FA7C7FE-40A6-474E-9012-25E933EAD801}"/>
              </a:ext>
            </a:extLst>
          </p:cNvPr>
          <p:cNvSpPr/>
          <p:nvPr/>
        </p:nvSpPr>
        <p:spPr>
          <a:xfrm>
            <a:off x="8124517" y="2765791"/>
            <a:ext cx="3147256" cy="3147256"/>
          </a:xfrm>
          <a:prstGeom prst="ellipse">
            <a:avLst/>
          </a:prstGeom>
          <a:gradFill>
            <a:gsLst>
              <a:gs pos="0">
                <a:srgbClr val="002060">
                  <a:alpha val="43000"/>
                </a:srgbClr>
              </a:gs>
              <a:gs pos="99000">
                <a:srgbClr val="4402BC">
                  <a:alpha val="14000"/>
                </a:srgbClr>
              </a:gs>
            </a:gsLst>
            <a:lin ang="19200000" scaled="0"/>
          </a:gradFill>
          <a:ln>
            <a:solidFill>
              <a:srgbClr val="CB1F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6565" y="4077810"/>
            <a:ext cx="408008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Mont Bold" panose="00000900000000000000" pitchFamily="50" charset="0"/>
              </a:rPr>
              <a:t>ФАСИЛИТАЦИИ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8671" y="3928030"/>
            <a:ext cx="2617609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Mont Bold" panose="00000900000000000000" pitchFamily="50" charset="0"/>
              </a:rPr>
              <a:t>ДЕЛОВЫЕ ИГРЫ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3832" y="3646922"/>
            <a:ext cx="3157941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Mont Bold" panose="00000900000000000000" pitchFamily="50" charset="0"/>
              </a:rPr>
              <a:t>РАЗБОРЫ КЕЙСОВЫХ СИТУАЦИЙ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D7070-FA56-408E-B555-A50B65124164}"/>
              </a:ext>
            </a:extLst>
          </p:cNvPr>
          <p:cNvSpPr txBox="1"/>
          <p:nvPr/>
        </p:nvSpPr>
        <p:spPr>
          <a:xfrm>
            <a:off x="169187" y="6264002"/>
            <a:ext cx="131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DC06C-917C-478B-AC77-2AF18EFD7F58}" type="slidenum">
              <a:rPr lang="ru-RU" sz="2800" smtClean="0">
                <a:solidFill>
                  <a:schemeClr val="bg1"/>
                </a:solidFill>
                <a:latin typeface="Mont Bold" panose="00000900000000000000" pitchFamily="50" charset="0"/>
              </a:rPr>
              <a:t>13</a:t>
            </a:fld>
            <a:endParaRPr lang="ru-RU" sz="28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7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C56B9B-2508-4D61-8C31-E0ECD4FF20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A8A6056-B3A3-4C80-9A90-2E1CC14154E2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39000">
                <a:srgbClr val="00233A">
                  <a:alpha val="83000"/>
                </a:srgbClr>
              </a:gs>
              <a:gs pos="99000">
                <a:srgbClr val="4402BC">
                  <a:alpha val="59000"/>
                </a:srgbClr>
              </a:gs>
            </a:gsLst>
            <a:lin ang="54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77B52-F210-4B7F-9F0C-EFA628FC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481" y="296257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 Bold" panose="00000900000000000000" pitchFamily="50" charset="0"/>
                <a:ea typeface="+mn-ea"/>
                <a:cs typeface="+mn-cs"/>
              </a:rPr>
              <a:t>ИГРА «ПРЫЖОК В ПРОШЛОЕ»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15AC60-1D16-480E-9D6D-7A77B3F49D2A}"/>
              </a:ext>
            </a:extLst>
          </p:cNvPr>
          <p:cNvSpPr/>
          <p:nvPr/>
        </p:nvSpPr>
        <p:spPr>
          <a:xfrm>
            <a:off x="7187478" y="3657601"/>
            <a:ext cx="4905215" cy="3082975"/>
          </a:xfrm>
          <a:prstGeom prst="rect">
            <a:avLst/>
          </a:prstGeom>
          <a:gradFill>
            <a:gsLst>
              <a:gs pos="0">
                <a:srgbClr val="CB1F79"/>
              </a:gs>
              <a:gs pos="100000">
                <a:srgbClr val="9D1344"/>
              </a:gs>
            </a:gsLst>
            <a:lin ang="4200000" scaled="0"/>
          </a:gra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40ECCEB-91A2-47EB-915C-9820D7DEBEB4}"/>
              </a:ext>
            </a:extLst>
          </p:cNvPr>
          <p:cNvGrpSpPr/>
          <p:nvPr/>
        </p:nvGrpSpPr>
        <p:grpSpPr>
          <a:xfrm>
            <a:off x="-24938" y="1918076"/>
            <a:ext cx="11660662" cy="1572396"/>
            <a:chOff x="-24938" y="4386105"/>
            <a:chExt cx="11660662" cy="1572396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C649CF1-A61A-4108-85AB-5FF382552B9C}"/>
                </a:ext>
              </a:extLst>
            </p:cNvPr>
            <p:cNvCxnSpPr/>
            <p:nvPr/>
          </p:nvCxnSpPr>
          <p:spPr>
            <a:xfrm>
              <a:off x="371106" y="5353396"/>
              <a:ext cx="11125396" cy="0"/>
            </a:xfrm>
            <a:prstGeom prst="line">
              <a:avLst/>
            </a:prstGeom>
            <a:ln w="571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A3DD1F5E-8E56-410F-BE81-6C1860A16B1A}"/>
                </a:ext>
              </a:extLst>
            </p:cNvPr>
            <p:cNvSpPr/>
            <p:nvPr/>
          </p:nvSpPr>
          <p:spPr>
            <a:xfrm>
              <a:off x="573579" y="5104015"/>
              <a:ext cx="498762" cy="498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2DD5972F-37ED-440A-9EC6-72A28D96CC49}"/>
                </a:ext>
              </a:extLst>
            </p:cNvPr>
            <p:cNvSpPr/>
            <p:nvPr/>
          </p:nvSpPr>
          <p:spPr>
            <a:xfrm>
              <a:off x="2928982" y="5104015"/>
              <a:ext cx="498762" cy="498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7A3084BB-EAC6-4F36-A9F4-559E11FA51E2}"/>
                </a:ext>
              </a:extLst>
            </p:cNvPr>
            <p:cNvSpPr/>
            <p:nvPr/>
          </p:nvSpPr>
          <p:spPr>
            <a:xfrm>
              <a:off x="5284385" y="5104015"/>
              <a:ext cx="498762" cy="498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6D2913FF-9ACA-4831-A49E-02EB4807CD2A}"/>
                </a:ext>
              </a:extLst>
            </p:cNvPr>
            <p:cNvSpPr/>
            <p:nvPr/>
          </p:nvSpPr>
          <p:spPr>
            <a:xfrm>
              <a:off x="10469880" y="5104015"/>
              <a:ext cx="498762" cy="498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Взрыв: 8 точек 19">
              <a:extLst>
                <a:ext uri="{FF2B5EF4-FFF2-40B4-BE49-F238E27FC236}">
                  <a16:creationId xmlns:a16="http://schemas.microsoft.com/office/drawing/2014/main" id="{5E6CF38E-EC4C-4104-8A76-B257172695B9}"/>
                </a:ext>
              </a:extLst>
            </p:cNvPr>
            <p:cNvSpPr/>
            <p:nvPr/>
          </p:nvSpPr>
          <p:spPr>
            <a:xfrm rot="7338952">
              <a:off x="7501549" y="4582679"/>
              <a:ext cx="1314816" cy="1436827"/>
            </a:xfrm>
            <a:prstGeom prst="irregularSeal1">
              <a:avLst/>
            </a:prstGeom>
            <a:solidFill>
              <a:srgbClr val="FFC000"/>
            </a:solidFill>
            <a:ln>
              <a:noFill/>
            </a:ln>
            <a:effectLst>
              <a:outerShdw blurRad="406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0820BD-1214-4403-9ECB-EE17CA027CE5}"/>
                </a:ext>
              </a:extLst>
            </p:cNvPr>
            <p:cNvSpPr txBox="1"/>
            <p:nvPr/>
          </p:nvSpPr>
          <p:spPr>
            <a:xfrm>
              <a:off x="-24938" y="4386105"/>
              <a:ext cx="1837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>
                  <a:solidFill>
                    <a:schemeClr val="accent4"/>
                  </a:solidFill>
                  <a:latin typeface="Mont Bold" panose="00000900000000000000" pitchFamily="50" charset="0"/>
                </a:rPr>
                <a:t>4 дня </a:t>
              </a:r>
            </a:p>
            <a:p>
              <a:pPr algn="ctr"/>
              <a:r>
                <a:rPr lang="ru-RU">
                  <a:solidFill>
                    <a:schemeClr val="accent4"/>
                  </a:solidFill>
                  <a:latin typeface="Mont Bold" panose="00000900000000000000" pitchFamily="50" charset="0"/>
                </a:rPr>
                <a:t>До аварии</a:t>
              </a:r>
              <a:endParaRPr lang="ru-RU" dirty="0">
                <a:solidFill>
                  <a:schemeClr val="accent4"/>
                </a:solidFill>
                <a:latin typeface="Mont Bold" panose="00000900000000000000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767630-47D6-49C5-87CD-42A2E3A2D815}"/>
                </a:ext>
              </a:extLst>
            </p:cNvPr>
            <p:cNvSpPr txBox="1"/>
            <p:nvPr/>
          </p:nvSpPr>
          <p:spPr>
            <a:xfrm>
              <a:off x="2259806" y="4386105"/>
              <a:ext cx="1837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>
                  <a:solidFill>
                    <a:schemeClr val="accent4"/>
                  </a:solidFill>
                  <a:latin typeface="Mont Bold" panose="00000900000000000000" pitchFamily="50" charset="0"/>
                </a:rPr>
                <a:t>2 дня </a:t>
              </a:r>
            </a:p>
            <a:p>
              <a:pPr algn="ctr"/>
              <a:r>
                <a:rPr lang="ru-RU">
                  <a:solidFill>
                    <a:schemeClr val="accent4"/>
                  </a:solidFill>
                  <a:latin typeface="Mont Bold" panose="00000900000000000000" pitchFamily="50" charset="0"/>
                </a:rPr>
                <a:t>До аварии</a:t>
              </a:r>
              <a:endParaRPr lang="ru-RU" dirty="0">
                <a:solidFill>
                  <a:schemeClr val="accent4"/>
                </a:solidFill>
                <a:latin typeface="Mont Bold" panose="00000900000000000000" pitchFamily="5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75A52C-EA8F-405A-97CB-A9454CD18211}"/>
                </a:ext>
              </a:extLst>
            </p:cNvPr>
            <p:cNvSpPr txBox="1"/>
            <p:nvPr/>
          </p:nvSpPr>
          <p:spPr>
            <a:xfrm>
              <a:off x="4640717" y="4386105"/>
              <a:ext cx="1837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4"/>
                  </a:solidFill>
                  <a:latin typeface="Mont Bold" panose="00000900000000000000" pitchFamily="50" charset="0"/>
                </a:rPr>
                <a:t>День</a:t>
              </a:r>
            </a:p>
            <a:p>
              <a:pPr algn="ctr"/>
              <a:r>
                <a:rPr lang="ru-RU" dirty="0">
                  <a:solidFill>
                    <a:schemeClr val="accent4"/>
                  </a:solidFill>
                  <a:latin typeface="Mont Bold" panose="00000900000000000000" pitchFamily="50" charset="0"/>
                </a:rPr>
                <a:t>аварии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E22ABB-7E0E-4D4A-A427-D1C816972E14}"/>
                </a:ext>
              </a:extLst>
            </p:cNvPr>
            <p:cNvSpPr txBox="1"/>
            <p:nvPr/>
          </p:nvSpPr>
          <p:spPr>
            <a:xfrm>
              <a:off x="9798610" y="4609993"/>
              <a:ext cx="1837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4"/>
                  </a:solidFill>
                  <a:latin typeface="Mont Bold" panose="00000900000000000000" pitchFamily="50" charset="0"/>
                </a:rPr>
                <a:t>Финал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85A1FA5-D1CD-42DC-B6E8-60512D155F24}"/>
              </a:ext>
            </a:extLst>
          </p:cNvPr>
          <p:cNvGrpSpPr/>
          <p:nvPr/>
        </p:nvGrpSpPr>
        <p:grpSpPr>
          <a:xfrm rot="1255945">
            <a:off x="-421837" y="3964294"/>
            <a:ext cx="5505699" cy="3246256"/>
            <a:chOff x="3245112" y="5294046"/>
            <a:chExt cx="5505699" cy="3246256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2EC752C-60F3-4689-98A9-7F9AFE88A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63968">
              <a:off x="6631795" y="5403344"/>
              <a:ext cx="1753562" cy="2479230"/>
            </a:xfrm>
            <a:prstGeom prst="rect">
              <a:avLst/>
            </a:prstGeom>
            <a:effectLst>
              <a:outerShdw blurRad="2794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BA1DA9E-DB92-4920-92EF-87E378EA6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618288">
              <a:off x="3631134" y="5893804"/>
              <a:ext cx="1677856" cy="2449899"/>
            </a:xfrm>
            <a:prstGeom prst="rect">
              <a:avLst/>
            </a:prstGeom>
            <a:effectLst>
              <a:outerShdw blurRad="2794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73B3B5A-A804-41FF-8542-ADFB58BB5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35455">
              <a:off x="6056561" y="6348533"/>
              <a:ext cx="2694250" cy="1639244"/>
            </a:xfrm>
            <a:prstGeom prst="rect">
              <a:avLst/>
            </a:prstGeom>
            <a:effectLst>
              <a:outerShdw blurRad="2794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D51975E-99D8-4233-BF31-A67CA76E6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89714">
              <a:off x="3880713" y="6429700"/>
              <a:ext cx="2762754" cy="2110602"/>
            </a:xfrm>
            <a:prstGeom prst="rect">
              <a:avLst/>
            </a:prstGeom>
            <a:effectLst>
              <a:outerShdw blurRad="2794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103B88D-4745-4D5C-A9E9-9A644AFAB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32526">
              <a:off x="5192202" y="5294046"/>
              <a:ext cx="1837890" cy="2484584"/>
            </a:xfrm>
            <a:prstGeom prst="rect">
              <a:avLst/>
            </a:prstGeom>
            <a:effectLst>
              <a:outerShdw blurRad="2794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3B6971-E644-4B15-A51B-4556624F01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1044">
            <a:off x="4363173" y="5207866"/>
            <a:ext cx="1242121" cy="1262922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38AD5CB-53BF-473A-AEE4-2E08DD72D90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079">
            <a:off x="1392181" y="3615240"/>
            <a:ext cx="1078068" cy="1113332"/>
          </a:xfrm>
          <a:prstGeom prst="rect">
            <a:avLst/>
          </a:prstGeom>
          <a:effectLst>
            <a:outerShdw blurRad="215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71831F-0A4F-447C-9D48-E5781BF56D36}"/>
              </a:ext>
            </a:extLst>
          </p:cNvPr>
          <p:cNvSpPr txBox="1"/>
          <p:nvPr/>
        </p:nvSpPr>
        <p:spPr>
          <a:xfrm>
            <a:off x="203029" y="6264002"/>
            <a:ext cx="131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DC06C-917C-478B-AC77-2AF18EFD7F58}" type="slidenum">
              <a:rPr lang="ru-RU" sz="2800" smtClean="0">
                <a:solidFill>
                  <a:schemeClr val="bg1"/>
                </a:solidFill>
                <a:latin typeface="Mont Bold" panose="00000900000000000000" pitchFamily="50" charset="0"/>
              </a:rPr>
              <a:t>14</a:t>
            </a:fld>
            <a:endParaRPr lang="ru-RU" sz="28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058B087-9DD3-49D0-9E68-9F6D9B682913}"/>
              </a:ext>
            </a:extLst>
          </p:cNvPr>
          <p:cNvSpPr/>
          <p:nvPr/>
        </p:nvSpPr>
        <p:spPr>
          <a:xfrm>
            <a:off x="7242362" y="3765973"/>
            <a:ext cx="541085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Оценка документации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Сбор и изучение фотоматериалов                    с места событий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Прослушивание аудиозаписей переговоров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Выстраивание дерева                               причинно-следственных связей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ПРЕДОТВРАЩЕНИЕ АВАРИИ</a:t>
            </a:r>
          </a:p>
        </p:txBody>
      </p:sp>
    </p:spTree>
    <p:extLst>
      <p:ext uri="{BB962C8B-B14F-4D97-AF65-F5344CB8AC3E}">
        <p14:creationId xmlns:p14="http://schemas.microsoft.com/office/powerpoint/2010/main" val="101490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76AB5-9329-4768-8913-78DFE95AA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" y="0"/>
            <a:ext cx="12191830" cy="685790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B6B192-A80A-446D-A90F-5225D9AC08C1}"/>
              </a:ext>
            </a:extLst>
          </p:cNvPr>
          <p:cNvSpPr/>
          <p:nvPr/>
        </p:nvSpPr>
        <p:spPr>
          <a:xfrm>
            <a:off x="0" y="0"/>
            <a:ext cx="12191830" cy="6857999"/>
          </a:xfrm>
          <a:prstGeom prst="rect">
            <a:avLst/>
          </a:prstGeom>
          <a:gradFill>
            <a:gsLst>
              <a:gs pos="0">
                <a:srgbClr val="4402BC">
                  <a:alpha val="33000"/>
                </a:srgbClr>
              </a:gs>
              <a:gs pos="100000">
                <a:srgbClr val="021144">
                  <a:alpha val="48000"/>
                </a:srgbClr>
              </a:gs>
            </a:gsLst>
            <a:lin ang="0" scaled="0"/>
          </a:gradFill>
          <a:ln w="38100">
            <a:noFill/>
          </a:ln>
          <a:effectLst>
            <a:outerShdw blurRad="723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7E987A-7035-41E2-8FA5-50B52E8D9C78}"/>
              </a:ext>
            </a:extLst>
          </p:cNvPr>
          <p:cNvSpPr/>
          <p:nvPr/>
        </p:nvSpPr>
        <p:spPr>
          <a:xfrm>
            <a:off x="904703" y="2400146"/>
            <a:ext cx="82141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 Bold" panose="00000900000000000000" pitchFamily="50" charset="0"/>
              </a:rPr>
              <a:t>ЦИФРА </a:t>
            </a:r>
          </a:p>
          <a:p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 Bold" panose="00000900000000000000" pitchFamily="50" charset="0"/>
              </a:rPr>
              <a:t>И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164779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01195" y="1188018"/>
            <a:ext cx="7695080" cy="5473107"/>
            <a:chOff x="601195" y="1188018"/>
            <a:chExt cx="7695080" cy="5473107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01195" y="1188018"/>
              <a:ext cx="7695080" cy="556669"/>
            </a:xfrm>
            <a:prstGeom prst="roundRect">
              <a:avLst>
                <a:gd name="adj" fmla="val 21429"/>
              </a:avLst>
            </a:prstGeom>
            <a:solidFill>
              <a:srgbClr val="002060"/>
            </a:solidFill>
            <a:ln>
              <a:noFill/>
            </a:ln>
            <a:effectLst>
              <a:innerShdw blurRad="228600">
                <a:prstClr val="black">
                  <a:alpha val="6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601195" y="1890366"/>
              <a:ext cx="7695080" cy="556669"/>
            </a:xfrm>
            <a:prstGeom prst="roundRect">
              <a:avLst>
                <a:gd name="adj" fmla="val 21429"/>
              </a:avLst>
            </a:prstGeom>
            <a:solidFill>
              <a:srgbClr val="002060"/>
            </a:solidFill>
            <a:ln>
              <a:noFill/>
            </a:ln>
            <a:effectLst>
              <a:innerShdw blurRad="228600">
                <a:prstClr val="black">
                  <a:alpha val="6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601195" y="2592715"/>
              <a:ext cx="7695080" cy="556669"/>
            </a:xfrm>
            <a:prstGeom prst="roundRect">
              <a:avLst>
                <a:gd name="adj" fmla="val 21429"/>
              </a:avLst>
            </a:prstGeom>
            <a:solidFill>
              <a:srgbClr val="002060"/>
            </a:solidFill>
            <a:ln>
              <a:noFill/>
            </a:ln>
            <a:effectLst>
              <a:innerShdw blurRad="228600">
                <a:prstClr val="black">
                  <a:alpha val="6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601195" y="3295063"/>
              <a:ext cx="7695080" cy="556669"/>
            </a:xfrm>
            <a:prstGeom prst="roundRect">
              <a:avLst>
                <a:gd name="adj" fmla="val 21429"/>
              </a:avLst>
            </a:prstGeom>
            <a:solidFill>
              <a:srgbClr val="002060"/>
            </a:solidFill>
            <a:ln>
              <a:noFill/>
            </a:ln>
            <a:effectLst>
              <a:innerShdw blurRad="228600">
                <a:prstClr val="black">
                  <a:alpha val="6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601195" y="3997412"/>
              <a:ext cx="7695080" cy="556669"/>
            </a:xfrm>
            <a:prstGeom prst="roundRect">
              <a:avLst>
                <a:gd name="adj" fmla="val 21429"/>
              </a:avLst>
            </a:prstGeom>
            <a:solidFill>
              <a:srgbClr val="002060"/>
            </a:solidFill>
            <a:ln>
              <a:noFill/>
            </a:ln>
            <a:effectLst>
              <a:innerShdw blurRad="228600">
                <a:prstClr val="black">
                  <a:alpha val="6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601195" y="4699762"/>
              <a:ext cx="7695080" cy="556669"/>
            </a:xfrm>
            <a:prstGeom prst="roundRect">
              <a:avLst>
                <a:gd name="adj" fmla="val 21429"/>
              </a:avLst>
            </a:prstGeom>
            <a:solidFill>
              <a:srgbClr val="002060"/>
            </a:solidFill>
            <a:ln>
              <a:noFill/>
            </a:ln>
            <a:effectLst>
              <a:innerShdw blurRad="228600">
                <a:prstClr val="black">
                  <a:alpha val="6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601195" y="5402109"/>
              <a:ext cx="7695080" cy="556669"/>
            </a:xfrm>
            <a:prstGeom prst="roundRect">
              <a:avLst>
                <a:gd name="adj" fmla="val 21429"/>
              </a:avLst>
            </a:prstGeom>
            <a:solidFill>
              <a:srgbClr val="002060"/>
            </a:solidFill>
            <a:ln>
              <a:noFill/>
            </a:ln>
            <a:effectLst>
              <a:innerShdw blurRad="228600">
                <a:prstClr val="black">
                  <a:alpha val="6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601195" y="6104456"/>
              <a:ext cx="7695080" cy="556669"/>
            </a:xfrm>
            <a:prstGeom prst="roundRect">
              <a:avLst>
                <a:gd name="adj" fmla="val 21429"/>
              </a:avLst>
            </a:prstGeom>
            <a:solidFill>
              <a:srgbClr val="002060"/>
            </a:solidFill>
            <a:ln>
              <a:noFill/>
            </a:ln>
            <a:effectLst>
              <a:innerShdw blurRad="228600">
                <a:prstClr val="black">
                  <a:alpha val="6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026326" y="1228467"/>
            <a:ext cx="3237165" cy="5392211"/>
            <a:chOff x="5026326" y="1228467"/>
            <a:chExt cx="3237165" cy="5392211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5038551" y="3335512"/>
              <a:ext cx="3219624" cy="475773"/>
            </a:xfrm>
            <a:prstGeom prst="roundRect">
              <a:avLst>
                <a:gd name="adj" fmla="val 21429"/>
              </a:avLst>
            </a:prstGeom>
            <a:solidFill>
              <a:srgbClr val="F2F2F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038552" y="5442558"/>
              <a:ext cx="3219624" cy="475773"/>
            </a:xfrm>
            <a:prstGeom prst="roundRect">
              <a:avLst>
                <a:gd name="adj" fmla="val 21429"/>
              </a:avLst>
            </a:prstGeom>
            <a:solidFill>
              <a:srgbClr val="F2F2F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5038552" y="1930814"/>
              <a:ext cx="3224939" cy="475773"/>
            </a:xfrm>
            <a:prstGeom prst="roundRect">
              <a:avLst>
                <a:gd name="adj" fmla="val 2142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5038549" y="1228467"/>
              <a:ext cx="3224938" cy="475773"/>
            </a:xfrm>
            <a:prstGeom prst="roundRect">
              <a:avLst>
                <a:gd name="adj" fmla="val 2142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5038551" y="2633164"/>
              <a:ext cx="3224938" cy="475773"/>
            </a:xfrm>
            <a:prstGeom prst="roundRect">
              <a:avLst>
                <a:gd name="adj" fmla="val 2142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5035216" y="4037861"/>
              <a:ext cx="3222265" cy="475773"/>
            </a:xfrm>
            <a:prstGeom prst="roundRect">
              <a:avLst>
                <a:gd name="adj" fmla="val 21429"/>
              </a:avLst>
            </a:prstGeom>
            <a:solidFill>
              <a:srgbClr val="F2F2F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5029834" y="4740210"/>
              <a:ext cx="3226528" cy="475773"/>
            </a:xfrm>
            <a:prstGeom prst="roundRect">
              <a:avLst>
                <a:gd name="adj" fmla="val 21429"/>
              </a:avLst>
            </a:prstGeom>
            <a:solidFill>
              <a:srgbClr val="F2F2F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5026326" y="6144905"/>
              <a:ext cx="3231466" cy="475773"/>
            </a:xfrm>
            <a:prstGeom prst="roundRect">
              <a:avLst>
                <a:gd name="adj" fmla="val 21429"/>
              </a:avLst>
            </a:prstGeom>
            <a:solidFill>
              <a:srgbClr val="F2F2F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7" name="Группа 186"/>
          <p:cNvGrpSpPr/>
          <p:nvPr/>
        </p:nvGrpSpPr>
        <p:grpSpPr>
          <a:xfrm>
            <a:off x="9468570" y="1289535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9" name="Овал 188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FE0000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9" name="Группа 248"/>
          <p:cNvGrpSpPr/>
          <p:nvPr/>
        </p:nvGrpSpPr>
        <p:grpSpPr>
          <a:xfrm>
            <a:off x="9468570" y="1985516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50" name="Овал 249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5CB8B2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Овал 251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83143" y="220412"/>
            <a:ext cx="11527886" cy="4301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540" dirty="0">
                <a:solidFill>
                  <a:srgbClr val="002060"/>
                </a:solidFill>
                <a:latin typeface="Mont Heavy DEMO" panose="00000A00000000000000" pitchFamily="50" charset="0"/>
                <a:cs typeface="Arial Black" panose="020B0604020202020204" pitchFamily="34" charset="0"/>
              </a:rPr>
              <a:t>МОДЕЛЬ КОМПЕТЕНЦИЙ РУКОВОДИТЕЛЯ: </a:t>
            </a:r>
          </a:p>
          <a:p>
            <a:pPr>
              <a:spcBef>
                <a:spcPts val="0"/>
              </a:spcBef>
            </a:pPr>
            <a:r>
              <a:rPr lang="ru-RU" sz="2540" dirty="0">
                <a:solidFill>
                  <a:srgbClr val="002060"/>
                </a:solidFill>
                <a:latin typeface="Mont Heavy DEMO" panose="00000A00000000000000" pitchFamily="50" charset="0"/>
                <a:cs typeface="Arial Black" panose="020B0604020202020204" pitchFamily="34" charset="0"/>
              </a:rPr>
              <a:t>ЦИФРОВЫЕ ПРИЛОЖЕНИЯ</a:t>
            </a:r>
          </a:p>
        </p:txBody>
      </p:sp>
      <p:grpSp>
        <p:nvGrpSpPr>
          <p:cNvPr id="179" name="Группа 178"/>
          <p:cNvGrpSpPr/>
          <p:nvPr/>
        </p:nvGrpSpPr>
        <p:grpSpPr>
          <a:xfrm>
            <a:off x="9468570" y="1289535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1" name="Овал 180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FE0000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773139" y="1360408"/>
            <a:ext cx="6316803" cy="5168926"/>
            <a:chOff x="951121" y="1360408"/>
            <a:chExt cx="6316803" cy="516892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951121" y="1360408"/>
              <a:ext cx="3923013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ИННОВАТИВНОСТЬ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951121" y="2073194"/>
              <a:ext cx="4554271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КЛИЕНТООРИЕНТИРОВАННОСТЬ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951122" y="2764822"/>
              <a:ext cx="6017714" cy="26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ОТВЕТСТВЕННОСТЬ ЗА РЕЗУЛЬТАТ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51121" y="3473918"/>
              <a:ext cx="6195481" cy="26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ОРГАНИЗАЦИЯ РАБОЧЕГО ПРОЦЕССА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51121" y="4169102"/>
              <a:ext cx="6316803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КОМАНДНАЯ РАБОТА И ВЗАИМОВЫРУЧКА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51122" y="4882827"/>
              <a:ext cx="6013525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РАЗВИТИЕ И ЗАБОТА О СОТРУДНИКАХ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51121" y="5587444"/>
              <a:ext cx="4554271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КОМПЛЕКСНОЕ МЫШЛЕНИЕ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51122" y="6264646"/>
              <a:ext cx="5787952" cy="264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ЭФФЕКТИВНАЯ КОММУНИКАЦИЯ</a:t>
              </a: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10756882" y="65474"/>
            <a:ext cx="1368764" cy="549811"/>
            <a:chOff x="10017984" y="-1471647"/>
            <a:chExt cx="1824539" cy="732889"/>
          </a:xfrm>
        </p:grpSpPr>
        <p:grpSp>
          <p:nvGrpSpPr>
            <p:cNvPr id="132" name="Группа 131"/>
            <p:cNvGrpSpPr/>
            <p:nvPr/>
          </p:nvGrpSpPr>
          <p:grpSpPr>
            <a:xfrm>
              <a:off x="11126682" y="-1471647"/>
              <a:ext cx="715841" cy="732889"/>
              <a:chOff x="12253499" y="3039741"/>
              <a:chExt cx="1040075" cy="1064844"/>
            </a:xfrm>
            <a:solidFill>
              <a:srgbClr val="002060"/>
            </a:solidFill>
          </p:grpSpPr>
          <p:sp>
            <p:nvSpPr>
              <p:cNvPr id="168" name="Полилиния 167"/>
              <p:cNvSpPr/>
              <p:nvPr/>
            </p:nvSpPr>
            <p:spPr>
              <a:xfrm>
                <a:off x="12253499" y="3039741"/>
                <a:ext cx="751836" cy="1064844"/>
              </a:xfrm>
              <a:custGeom>
                <a:avLst/>
                <a:gdLst>
                  <a:gd name="connsiteX0" fmla="*/ 0 w 1370432"/>
                  <a:gd name="connsiteY0" fmla="*/ 0 h 1940980"/>
                  <a:gd name="connsiteX1" fmla="*/ 358251 w 1370432"/>
                  <a:gd name="connsiteY1" fmla="*/ 0 h 1940980"/>
                  <a:gd name="connsiteX2" fmla="*/ 666956 w 1370432"/>
                  <a:gd name="connsiteY2" fmla="*/ 0 h 1940980"/>
                  <a:gd name="connsiteX3" fmla="*/ 692150 w 1370432"/>
                  <a:gd name="connsiteY3" fmla="*/ 48721 h 1940980"/>
                  <a:gd name="connsiteX4" fmla="*/ 1137426 w 1370432"/>
                  <a:gd name="connsiteY4" fmla="*/ 909821 h 1940980"/>
                  <a:gd name="connsiteX5" fmla="*/ 1370432 w 1370432"/>
                  <a:gd name="connsiteY5" fmla="*/ 1360420 h 1940980"/>
                  <a:gd name="connsiteX6" fmla="*/ 1368548 w 1370432"/>
                  <a:gd name="connsiteY6" fmla="*/ 1365230 h 1940980"/>
                  <a:gd name="connsiteX7" fmla="*/ 1143064 w 1370432"/>
                  <a:gd name="connsiteY7" fmla="*/ 1940980 h 1940980"/>
                  <a:gd name="connsiteX8" fmla="*/ 733589 w 1370432"/>
                  <a:gd name="connsiteY8" fmla="*/ 1940980 h 1940980"/>
                  <a:gd name="connsiteX9" fmla="*/ 952439 w 1370432"/>
                  <a:gd name="connsiteY9" fmla="*/ 1382167 h 1940980"/>
                  <a:gd name="connsiteX10" fmla="*/ 434878 w 1370432"/>
                  <a:gd name="connsiteY10" fmla="*/ 381278 h 1940980"/>
                  <a:gd name="connsiteX11" fmla="*/ 0 w 1370432"/>
                  <a:gd name="connsiteY11" fmla="*/ 381278 h 194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0432" h="1940980">
                    <a:moveTo>
                      <a:pt x="0" y="0"/>
                    </a:moveTo>
                    <a:lnTo>
                      <a:pt x="358251" y="0"/>
                    </a:lnTo>
                    <a:lnTo>
                      <a:pt x="666956" y="0"/>
                    </a:lnTo>
                    <a:lnTo>
                      <a:pt x="692150" y="48721"/>
                    </a:lnTo>
                    <a:lnTo>
                      <a:pt x="1137426" y="909821"/>
                    </a:lnTo>
                    <a:lnTo>
                      <a:pt x="1370432" y="1360420"/>
                    </a:lnTo>
                    <a:lnTo>
                      <a:pt x="1368548" y="1365230"/>
                    </a:lnTo>
                    <a:lnTo>
                      <a:pt x="1143064" y="1940980"/>
                    </a:lnTo>
                    <a:lnTo>
                      <a:pt x="733589" y="1940980"/>
                    </a:lnTo>
                    <a:lnTo>
                      <a:pt x="952439" y="1382167"/>
                    </a:lnTo>
                    <a:lnTo>
                      <a:pt x="434878" y="381278"/>
                    </a:lnTo>
                    <a:lnTo>
                      <a:pt x="0" y="381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177" name="Полилиния 176"/>
              <p:cNvSpPr/>
              <p:nvPr/>
            </p:nvSpPr>
            <p:spPr>
              <a:xfrm>
                <a:off x="12981527" y="3043273"/>
                <a:ext cx="312047" cy="478504"/>
              </a:xfrm>
              <a:custGeom>
                <a:avLst/>
                <a:gdLst>
                  <a:gd name="connsiteX0" fmla="*/ 160472 w 568794"/>
                  <a:gd name="connsiteY0" fmla="*/ 0 h 872210"/>
                  <a:gd name="connsiteX1" fmla="*/ 568794 w 568794"/>
                  <a:gd name="connsiteY1" fmla="*/ 0 h 872210"/>
                  <a:gd name="connsiteX2" fmla="*/ 234508 w 568794"/>
                  <a:gd name="connsiteY2" fmla="*/ 872210 h 872210"/>
                  <a:gd name="connsiteX3" fmla="*/ 0 w 568794"/>
                  <a:gd name="connsiteY3" fmla="*/ 418702 h 872210"/>
                  <a:gd name="connsiteX4" fmla="*/ 160472 w 568794"/>
                  <a:gd name="connsiteY4" fmla="*/ 0 h 872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794" h="872210">
                    <a:moveTo>
                      <a:pt x="160472" y="0"/>
                    </a:moveTo>
                    <a:lnTo>
                      <a:pt x="568794" y="0"/>
                    </a:lnTo>
                    <a:lnTo>
                      <a:pt x="234508" y="872210"/>
                    </a:lnTo>
                    <a:lnTo>
                      <a:pt x="0" y="418702"/>
                    </a:lnTo>
                    <a:lnTo>
                      <a:pt x="16047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33" name="Полилиния 132"/>
            <p:cNvSpPr/>
            <p:nvPr/>
          </p:nvSpPr>
          <p:spPr>
            <a:xfrm>
              <a:off x="10017984" y="-1470883"/>
              <a:ext cx="449216" cy="723872"/>
            </a:xfrm>
            <a:custGeom>
              <a:avLst/>
              <a:gdLst>
                <a:gd name="connsiteX0" fmla="*/ 737152 w 1145474"/>
                <a:gd name="connsiteY0" fmla="*/ 0 h 1923361"/>
                <a:gd name="connsiteX1" fmla="*/ 1145474 w 1145474"/>
                <a:gd name="connsiteY1" fmla="*/ 0 h 1923361"/>
                <a:gd name="connsiteX2" fmla="*/ 408322 w 1145474"/>
                <a:gd name="connsiteY2" fmla="*/ 1923361 h 1923361"/>
                <a:gd name="connsiteX3" fmla="*/ 0 w 1145474"/>
                <a:gd name="connsiteY3" fmla="*/ 1923361 h 1923361"/>
                <a:gd name="connsiteX4" fmla="*/ 737152 w 1145474"/>
                <a:gd name="connsiteY4" fmla="*/ 0 h 19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474" h="1923361">
                  <a:moveTo>
                    <a:pt x="737152" y="0"/>
                  </a:moveTo>
                  <a:lnTo>
                    <a:pt x="1145474" y="0"/>
                  </a:lnTo>
                  <a:lnTo>
                    <a:pt x="408322" y="1923361"/>
                  </a:lnTo>
                  <a:lnTo>
                    <a:pt x="0" y="1923361"/>
                  </a:lnTo>
                  <a:lnTo>
                    <a:pt x="73715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10412648" y="-1471027"/>
              <a:ext cx="709825" cy="709824"/>
            </a:xfrm>
            <a:custGeom>
              <a:avLst/>
              <a:gdLst>
                <a:gd name="connsiteX0" fmla="*/ 939948 w 1879896"/>
                <a:gd name="connsiteY0" fmla="*/ 0 h 1879894"/>
                <a:gd name="connsiteX1" fmla="*/ 1879896 w 1879896"/>
                <a:gd name="connsiteY1" fmla="*/ 939947 h 1879894"/>
                <a:gd name="connsiteX2" fmla="*/ 939948 w 1879896"/>
                <a:gd name="connsiteY2" fmla="*/ 1879894 h 1879894"/>
                <a:gd name="connsiteX3" fmla="*/ 0 w 1879896"/>
                <a:gd name="connsiteY3" fmla="*/ 939947 h 1879894"/>
                <a:gd name="connsiteX4" fmla="*/ 939948 w 1879896"/>
                <a:gd name="connsiteY4" fmla="*/ 0 h 1879894"/>
                <a:gd name="connsiteX5" fmla="*/ 939948 w 1879896"/>
                <a:gd name="connsiteY5" fmla="*/ 368488 h 1879894"/>
                <a:gd name="connsiteX6" fmla="*/ 368488 w 1879896"/>
                <a:gd name="connsiteY6" fmla="*/ 939947 h 1879894"/>
                <a:gd name="connsiteX7" fmla="*/ 939948 w 1879896"/>
                <a:gd name="connsiteY7" fmla="*/ 1511406 h 1879894"/>
                <a:gd name="connsiteX8" fmla="*/ 1511408 w 1879896"/>
                <a:gd name="connsiteY8" fmla="*/ 939947 h 1879894"/>
                <a:gd name="connsiteX9" fmla="*/ 939948 w 1879896"/>
                <a:gd name="connsiteY9" fmla="*/ 368488 h 187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9896" h="1879894">
                  <a:moveTo>
                    <a:pt x="939948" y="0"/>
                  </a:moveTo>
                  <a:cubicBezTo>
                    <a:pt x="1459066" y="0"/>
                    <a:pt x="1879896" y="420829"/>
                    <a:pt x="1879896" y="939947"/>
                  </a:cubicBezTo>
                  <a:cubicBezTo>
                    <a:pt x="1879896" y="1459065"/>
                    <a:pt x="1459066" y="1879894"/>
                    <a:pt x="939948" y="1879894"/>
                  </a:cubicBezTo>
                  <a:cubicBezTo>
                    <a:pt x="420830" y="1879894"/>
                    <a:pt x="0" y="1459065"/>
                    <a:pt x="0" y="939947"/>
                  </a:cubicBezTo>
                  <a:cubicBezTo>
                    <a:pt x="0" y="420829"/>
                    <a:pt x="420830" y="0"/>
                    <a:pt x="939948" y="0"/>
                  </a:cubicBezTo>
                  <a:close/>
                  <a:moveTo>
                    <a:pt x="939948" y="368488"/>
                  </a:moveTo>
                  <a:cubicBezTo>
                    <a:pt x="624340" y="368488"/>
                    <a:pt x="368488" y="624339"/>
                    <a:pt x="368488" y="939947"/>
                  </a:cubicBezTo>
                  <a:cubicBezTo>
                    <a:pt x="368488" y="1255555"/>
                    <a:pt x="624340" y="1511406"/>
                    <a:pt x="939948" y="1511406"/>
                  </a:cubicBezTo>
                  <a:cubicBezTo>
                    <a:pt x="1255556" y="1511406"/>
                    <a:pt x="1511408" y="1255555"/>
                    <a:pt x="1511408" y="939947"/>
                  </a:cubicBezTo>
                  <a:cubicBezTo>
                    <a:pt x="1511408" y="624339"/>
                    <a:pt x="1255556" y="368488"/>
                    <a:pt x="939948" y="3684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  <p:grpSp>
          <p:nvGrpSpPr>
            <p:cNvPr id="141" name="Группа 140"/>
            <p:cNvGrpSpPr/>
            <p:nvPr/>
          </p:nvGrpSpPr>
          <p:grpSpPr>
            <a:xfrm>
              <a:off x="10239752" y="-831175"/>
              <a:ext cx="210347" cy="80281"/>
              <a:chOff x="4191000" y="2095500"/>
              <a:chExt cx="6149340" cy="2346960"/>
            </a:xfrm>
            <a:solidFill>
              <a:srgbClr val="002060"/>
            </a:solidFill>
          </p:grpSpPr>
          <p:sp>
            <p:nvSpPr>
              <p:cNvPr id="144" name="Полилиния 143"/>
              <p:cNvSpPr/>
              <p:nvPr/>
            </p:nvSpPr>
            <p:spPr>
              <a:xfrm>
                <a:off x="4191000" y="2095500"/>
                <a:ext cx="2141220" cy="2346960"/>
              </a:xfrm>
              <a:custGeom>
                <a:avLst/>
                <a:gdLst>
                  <a:gd name="connsiteX0" fmla="*/ 0 w 2141220"/>
                  <a:gd name="connsiteY0" fmla="*/ 2308860 h 2346960"/>
                  <a:gd name="connsiteX1" fmla="*/ 914400 w 2141220"/>
                  <a:gd name="connsiteY1" fmla="*/ 0 h 2346960"/>
                  <a:gd name="connsiteX2" fmla="*/ 2141220 w 2141220"/>
                  <a:gd name="connsiteY2" fmla="*/ 0 h 2346960"/>
                  <a:gd name="connsiteX3" fmla="*/ 2141220 w 2141220"/>
                  <a:gd name="connsiteY3" fmla="*/ 2346960 h 2346960"/>
                  <a:gd name="connsiteX4" fmla="*/ 1630680 w 2141220"/>
                  <a:gd name="connsiteY4" fmla="*/ 2346960 h 2346960"/>
                  <a:gd name="connsiteX5" fmla="*/ 1630680 w 2141220"/>
                  <a:gd name="connsiteY5" fmla="*/ 464820 h 2346960"/>
                  <a:gd name="connsiteX6" fmla="*/ 1280160 w 2141220"/>
                  <a:gd name="connsiteY6" fmla="*/ 464820 h 2346960"/>
                  <a:gd name="connsiteX7" fmla="*/ 563880 w 2141220"/>
                  <a:gd name="connsiteY7" fmla="*/ 2316480 h 2346960"/>
                  <a:gd name="connsiteX8" fmla="*/ 0 w 2141220"/>
                  <a:gd name="connsiteY8" fmla="*/ 2308860 h 2346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1220" h="2346960">
                    <a:moveTo>
                      <a:pt x="0" y="2308860"/>
                    </a:moveTo>
                    <a:lnTo>
                      <a:pt x="914400" y="0"/>
                    </a:lnTo>
                    <a:lnTo>
                      <a:pt x="2141220" y="0"/>
                    </a:lnTo>
                    <a:lnTo>
                      <a:pt x="2141220" y="2346960"/>
                    </a:lnTo>
                    <a:lnTo>
                      <a:pt x="1630680" y="2346960"/>
                    </a:lnTo>
                    <a:lnTo>
                      <a:pt x="1630680" y="464820"/>
                    </a:lnTo>
                    <a:lnTo>
                      <a:pt x="1280160" y="464820"/>
                    </a:lnTo>
                    <a:lnTo>
                      <a:pt x="563880" y="2316480"/>
                    </a:lnTo>
                    <a:lnTo>
                      <a:pt x="0" y="23088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146" name="Полилиния 145"/>
              <p:cNvSpPr/>
              <p:nvPr/>
            </p:nvSpPr>
            <p:spPr>
              <a:xfrm>
                <a:off x="6857999" y="2095500"/>
                <a:ext cx="1447801" cy="2339340"/>
              </a:xfrm>
              <a:custGeom>
                <a:avLst/>
                <a:gdLst>
                  <a:gd name="connsiteX0" fmla="*/ 1 w 1447801"/>
                  <a:gd name="connsiteY0" fmla="*/ 0 h 2339340"/>
                  <a:gd name="connsiteX1" fmla="*/ 1409701 w 1447801"/>
                  <a:gd name="connsiteY1" fmla="*/ 0 h 2339340"/>
                  <a:gd name="connsiteX2" fmla="*/ 1409701 w 1447801"/>
                  <a:gd name="connsiteY2" fmla="*/ 457200 h 2339340"/>
                  <a:gd name="connsiteX3" fmla="*/ 510541 w 1447801"/>
                  <a:gd name="connsiteY3" fmla="*/ 457200 h 2339340"/>
                  <a:gd name="connsiteX4" fmla="*/ 510541 w 1447801"/>
                  <a:gd name="connsiteY4" fmla="*/ 931817 h 2339340"/>
                  <a:gd name="connsiteX5" fmla="*/ 1318261 w 1447801"/>
                  <a:gd name="connsiteY5" fmla="*/ 931817 h 2339340"/>
                  <a:gd name="connsiteX6" fmla="*/ 1318261 w 1447801"/>
                  <a:gd name="connsiteY6" fmla="*/ 1389017 h 2339340"/>
                  <a:gd name="connsiteX7" fmla="*/ 510541 w 1447801"/>
                  <a:gd name="connsiteY7" fmla="*/ 1389017 h 2339340"/>
                  <a:gd name="connsiteX8" fmla="*/ 510541 w 1447801"/>
                  <a:gd name="connsiteY8" fmla="*/ 1882140 h 2339340"/>
                  <a:gd name="connsiteX9" fmla="*/ 1447801 w 1447801"/>
                  <a:gd name="connsiteY9" fmla="*/ 1882140 h 2339340"/>
                  <a:gd name="connsiteX10" fmla="*/ 1447801 w 1447801"/>
                  <a:gd name="connsiteY10" fmla="*/ 2339340 h 2339340"/>
                  <a:gd name="connsiteX11" fmla="*/ 1 w 1447801"/>
                  <a:gd name="connsiteY11" fmla="*/ 2339340 h 2339340"/>
                  <a:gd name="connsiteX12" fmla="*/ 1 w 1447801"/>
                  <a:gd name="connsiteY12" fmla="*/ 2164081 h 2339340"/>
                  <a:gd name="connsiteX13" fmla="*/ 0 w 1447801"/>
                  <a:gd name="connsiteY13" fmla="*/ 2164081 h 2339340"/>
                  <a:gd name="connsiteX14" fmla="*/ 0 w 1447801"/>
                  <a:gd name="connsiteY14" fmla="*/ 226423 h 2339340"/>
                  <a:gd name="connsiteX15" fmla="*/ 1 w 1447801"/>
                  <a:gd name="connsiteY15" fmla="*/ 226423 h 233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7801" h="2339340">
                    <a:moveTo>
                      <a:pt x="1" y="0"/>
                    </a:moveTo>
                    <a:lnTo>
                      <a:pt x="1409701" y="0"/>
                    </a:lnTo>
                    <a:lnTo>
                      <a:pt x="1409701" y="457200"/>
                    </a:lnTo>
                    <a:lnTo>
                      <a:pt x="510541" y="457200"/>
                    </a:lnTo>
                    <a:lnTo>
                      <a:pt x="510541" y="931817"/>
                    </a:lnTo>
                    <a:lnTo>
                      <a:pt x="1318261" y="931817"/>
                    </a:lnTo>
                    <a:lnTo>
                      <a:pt x="1318261" y="1389017"/>
                    </a:lnTo>
                    <a:lnTo>
                      <a:pt x="510541" y="1389017"/>
                    </a:lnTo>
                    <a:lnTo>
                      <a:pt x="510541" y="1882140"/>
                    </a:lnTo>
                    <a:lnTo>
                      <a:pt x="1447801" y="1882140"/>
                    </a:lnTo>
                    <a:lnTo>
                      <a:pt x="1447801" y="2339340"/>
                    </a:lnTo>
                    <a:lnTo>
                      <a:pt x="1" y="2339340"/>
                    </a:lnTo>
                    <a:lnTo>
                      <a:pt x="1" y="2164081"/>
                    </a:lnTo>
                    <a:lnTo>
                      <a:pt x="0" y="2164081"/>
                    </a:lnTo>
                    <a:lnTo>
                      <a:pt x="0" y="226423"/>
                    </a:lnTo>
                    <a:lnTo>
                      <a:pt x="1" y="2264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162" name="Полилиния 161"/>
              <p:cNvSpPr/>
              <p:nvPr/>
            </p:nvSpPr>
            <p:spPr>
              <a:xfrm>
                <a:off x="8526780" y="2095500"/>
                <a:ext cx="1813560" cy="2339342"/>
              </a:xfrm>
              <a:custGeom>
                <a:avLst/>
                <a:gdLst>
                  <a:gd name="connsiteX0" fmla="*/ 0 w 1813560"/>
                  <a:gd name="connsiteY0" fmla="*/ 0 h 2339342"/>
                  <a:gd name="connsiteX1" fmla="*/ 1813560 w 1813560"/>
                  <a:gd name="connsiteY1" fmla="*/ 0 h 2339342"/>
                  <a:gd name="connsiteX2" fmla="*/ 1813560 w 1813560"/>
                  <a:gd name="connsiteY2" fmla="*/ 457200 h 2339342"/>
                  <a:gd name="connsiteX3" fmla="*/ 1158240 w 1813560"/>
                  <a:gd name="connsiteY3" fmla="*/ 457200 h 2339342"/>
                  <a:gd name="connsiteX4" fmla="*/ 1158240 w 1813560"/>
                  <a:gd name="connsiteY4" fmla="*/ 2339342 h 2339342"/>
                  <a:gd name="connsiteX5" fmla="*/ 662652 w 1813560"/>
                  <a:gd name="connsiteY5" fmla="*/ 2339342 h 2339342"/>
                  <a:gd name="connsiteX6" fmla="*/ 662652 w 1813560"/>
                  <a:gd name="connsiteY6" fmla="*/ 457200 h 2339342"/>
                  <a:gd name="connsiteX7" fmla="*/ 0 w 1813560"/>
                  <a:gd name="connsiteY7" fmla="*/ 457200 h 233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3560" h="2339342">
                    <a:moveTo>
                      <a:pt x="0" y="0"/>
                    </a:moveTo>
                    <a:lnTo>
                      <a:pt x="1813560" y="0"/>
                    </a:lnTo>
                    <a:lnTo>
                      <a:pt x="1813560" y="457200"/>
                    </a:lnTo>
                    <a:lnTo>
                      <a:pt x="1158240" y="457200"/>
                    </a:lnTo>
                    <a:lnTo>
                      <a:pt x="1158240" y="2339342"/>
                    </a:lnTo>
                    <a:lnTo>
                      <a:pt x="662652" y="2339342"/>
                    </a:lnTo>
                    <a:lnTo>
                      <a:pt x="662652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02" name="Группа 201"/>
          <p:cNvGrpSpPr/>
          <p:nvPr/>
        </p:nvGrpSpPr>
        <p:grpSpPr>
          <a:xfrm>
            <a:off x="9468570" y="1985516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03" name="Овал 202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5CB8B2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Овал 204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9468570" y="1985516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07" name="Овал 206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5CB8B2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0" name="Группа 209"/>
          <p:cNvGrpSpPr/>
          <p:nvPr/>
        </p:nvGrpSpPr>
        <p:grpSpPr>
          <a:xfrm>
            <a:off x="9468570" y="1985516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11" name="Овал 210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5CB8B2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9" name="Группа 288"/>
          <p:cNvGrpSpPr/>
          <p:nvPr/>
        </p:nvGrpSpPr>
        <p:grpSpPr>
          <a:xfrm>
            <a:off x="9468570" y="1985516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0" name="Овал 289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5CB8B2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Овал 290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" name="Овал 291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5" name="Группа 334"/>
          <p:cNvGrpSpPr/>
          <p:nvPr/>
        </p:nvGrpSpPr>
        <p:grpSpPr>
          <a:xfrm>
            <a:off x="9468570" y="2696280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6" name="Овал 335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FE9D1B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Овал 336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" name="Овал 337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9" name="Группа 338"/>
          <p:cNvGrpSpPr/>
          <p:nvPr/>
        </p:nvGrpSpPr>
        <p:grpSpPr>
          <a:xfrm>
            <a:off x="9468570" y="3368031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40" name="Овал 339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" name="Овал 340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Овал 341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3" name="Группа 342"/>
          <p:cNvGrpSpPr/>
          <p:nvPr/>
        </p:nvGrpSpPr>
        <p:grpSpPr>
          <a:xfrm>
            <a:off x="9468570" y="3368031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44" name="Овал 343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Овал 344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Овал 345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7" name="Группа 346"/>
          <p:cNvGrpSpPr/>
          <p:nvPr/>
        </p:nvGrpSpPr>
        <p:grpSpPr>
          <a:xfrm>
            <a:off x="9468570" y="3368031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48" name="Овал 347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Овал 348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3" name="Группа 382"/>
          <p:cNvGrpSpPr/>
          <p:nvPr/>
        </p:nvGrpSpPr>
        <p:grpSpPr>
          <a:xfrm>
            <a:off x="9468570" y="4083014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4" name="Овал 383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D9A4AC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Овал 384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Овал 385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7" name="Группа 386"/>
          <p:cNvGrpSpPr/>
          <p:nvPr/>
        </p:nvGrpSpPr>
        <p:grpSpPr>
          <a:xfrm>
            <a:off x="9468570" y="4765373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8" name="Овал 387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4A773C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9" name="Овал 388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0" name="Овал 389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5" name="Группа 394"/>
          <p:cNvGrpSpPr/>
          <p:nvPr/>
        </p:nvGrpSpPr>
        <p:grpSpPr>
          <a:xfrm>
            <a:off x="9468570" y="4765373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6" name="Овал 395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4A773C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Овал 396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Овал 397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9" name="Группа 398"/>
          <p:cNvGrpSpPr/>
          <p:nvPr/>
        </p:nvGrpSpPr>
        <p:grpSpPr>
          <a:xfrm>
            <a:off x="9468570" y="4765373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00" name="Овал 399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4A773C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Овал 400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" name="Овал 401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7" name="Группа 406"/>
          <p:cNvGrpSpPr/>
          <p:nvPr/>
        </p:nvGrpSpPr>
        <p:grpSpPr>
          <a:xfrm>
            <a:off x="9468570" y="5471061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08" name="Овал 407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C48A68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Овал 408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0" name="Овал 409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5" name="Группа 414"/>
          <p:cNvGrpSpPr/>
          <p:nvPr/>
        </p:nvGrpSpPr>
        <p:grpSpPr>
          <a:xfrm>
            <a:off x="9468570" y="5471061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16" name="Овал 415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C48A68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Овал 416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Овал 417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9" name="Группа 418"/>
          <p:cNvGrpSpPr/>
          <p:nvPr/>
        </p:nvGrpSpPr>
        <p:grpSpPr>
          <a:xfrm>
            <a:off x="9468570" y="6169493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20" name="Овал 419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813381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Овал 420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" name="Овал 421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6" name="Группа 165"/>
          <p:cNvGrpSpPr/>
          <p:nvPr/>
        </p:nvGrpSpPr>
        <p:grpSpPr>
          <a:xfrm>
            <a:off x="2583831" y="1360408"/>
            <a:ext cx="6316803" cy="5179698"/>
            <a:chOff x="951121" y="1360408"/>
            <a:chExt cx="6316803" cy="5179698"/>
          </a:xfrm>
        </p:grpSpPr>
        <p:sp>
          <p:nvSpPr>
            <p:cNvPr id="167" name="Прямоугольник 166"/>
            <p:cNvSpPr/>
            <p:nvPr/>
          </p:nvSpPr>
          <p:spPr>
            <a:xfrm>
              <a:off x="951121" y="1360408"/>
              <a:ext cx="3923013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rgbClr val="FE0000"/>
                  </a:solidFill>
                  <a:latin typeface="Mont Bold" panose="00000900000000000000" pitchFamily="50" charset="0"/>
                </a:rPr>
                <a:t>1.</a:t>
              </a: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951121" y="2073194"/>
              <a:ext cx="4554271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rgbClr val="FE0000"/>
                  </a:solidFill>
                  <a:latin typeface="Mont Bold" panose="00000900000000000000" pitchFamily="50" charset="0"/>
                </a:rPr>
                <a:t>2.</a:t>
              </a:r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951122" y="2764822"/>
              <a:ext cx="6017714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rgbClr val="FE0000"/>
                  </a:solidFill>
                  <a:latin typeface="Mont Bold" panose="00000900000000000000" pitchFamily="50" charset="0"/>
                </a:rPr>
                <a:t>3.</a:t>
              </a:r>
            </a:p>
          </p:txBody>
        </p:sp>
        <p:sp>
          <p:nvSpPr>
            <p:cNvPr id="171" name="Прямоугольник 170"/>
            <p:cNvSpPr/>
            <p:nvPr/>
          </p:nvSpPr>
          <p:spPr>
            <a:xfrm>
              <a:off x="951121" y="3473918"/>
              <a:ext cx="6195481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rgbClr val="FE0000"/>
                  </a:solidFill>
                  <a:latin typeface="Mont Bold" panose="00000900000000000000" pitchFamily="50" charset="0"/>
                </a:rPr>
                <a:t>4.</a:t>
              </a: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951121" y="4169102"/>
              <a:ext cx="6316803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rgbClr val="FE0000"/>
                  </a:solidFill>
                  <a:latin typeface="Mont Bold" panose="00000900000000000000" pitchFamily="50" charset="0"/>
                </a:rPr>
                <a:t>5.</a:t>
              </a:r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951122" y="4882827"/>
              <a:ext cx="6013525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rgbClr val="FE0000"/>
                  </a:solidFill>
                  <a:latin typeface="Mont Bold" panose="00000900000000000000" pitchFamily="50" charset="0"/>
                </a:rPr>
                <a:t>6.</a:t>
              </a: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951121" y="5587444"/>
              <a:ext cx="4554271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rgbClr val="FE0000"/>
                  </a:solidFill>
                  <a:latin typeface="Mont Bold" panose="00000900000000000000" pitchFamily="50" charset="0"/>
                </a:rPr>
                <a:t>7.</a:t>
              </a: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951122" y="6264646"/>
              <a:ext cx="5787952" cy="275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>
                  <a:solidFill>
                    <a:srgbClr val="FE0000"/>
                  </a:solidFill>
                  <a:latin typeface="Mont Bold" panose="00000900000000000000" pitchFamily="50" charset="0"/>
                </a:rPr>
                <a:t>8.</a:t>
              </a: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9468570" y="1290894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21" name="Овал 220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FE0000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Овал 221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Овал 222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9468570" y="3368030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25" name="Овал 224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8" name="Группа 227"/>
          <p:cNvGrpSpPr/>
          <p:nvPr/>
        </p:nvGrpSpPr>
        <p:grpSpPr>
          <a:xfrm>
            <a:off x="9468570" y="2681306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29" name="Овал 228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FE9D1B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Овал 230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0" name="Группа 239"/>
          <p:cNvGrpSpPr/>
          <p:nvPr/>
        </p:nvGrpSpPr>
        <p:grpSpPr>
          <a:xfrm>
            <a:off x="9468570" y="6174883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41" name="Овал 240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813381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Овал 241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Овал 242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4" name="Группа 243"/>
          <p:cNvGrpSpPr/>
          <p:nvPr/>
        </p:nvGrpSpPr>
        <p:grpSpPr>
          <a:xfrm>
            <a:off x="9468570" y="3362598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45" name="Овал 244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Овал 245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Овал 246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8" name="Группа 247"/>
          <p:cNvGrpSpPr/>
          <p:nvPr/>
        </p:nvGrpSpPr>
        <p:grpSpPr>
          <a:xfrm>
            <a:off x="9468570" y="6176749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53" name="Овал 252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813381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Овал 253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Овал 254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6" name="Группа 255"/>
          <p:cNvGrpSpPr/>
          <p:nvPr/>
        </p:nvGrpSpPr>
        <p:grpSpPr>
          <a:xfrm>
            <a:off x="9468570" y="4083014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57" name="Овал 256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D9A4AC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" name="Овал 257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Овал 258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0" name="Группа 259"/>
          <p:cNvGrpSpPr/>
          <p:nvPr/>
        </p:nvGrpSpPr>
        <p:grpSpPr>
          <a:xfrm>
            <a:off x="9468570" y="5471061"/>
            <a:ext cx="381347" cy="381347"/>
            <a:chOff x="5945113" y="-550718"/>
            <a:chExt cx="550718" cy="5507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61" name="Овал 260"/>
            <p:cNvSpPr/>
            <p:nvPr/>
          </p:nvSpPr>
          <p:spPr>
            <a:xfrm>
              <a:off x="5945113" y="-550718"/>
              <a:ext cx="550718" cy="550718"/>
            </a:xfrm>
            <a:prstGeom prst="ellipse">
              <a:avLst/>
            </a:prstGeom>
            <a:solidFill>
              <a:srgbClr val="C48A68"/>
            </a:solidFill>
            <a:ln>
              <a:noFill/>
            </a:ln>
            <a:effectLst>
              <a:innerShdw blurRad="215900">
                <a:prstClr val="black">
                  <a:alpha val="7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Овал 261"/>
            <p:cNvSpPr/>
            <p:nvPr/>
          </p:nvSpPr>
          <p:spPr>
            <a:xfrm>
              <a:off x="6017272" y="-482602"/>
              <a:ext cx="234951" cy="23495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7400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" name="Овал 262"/>
            <p:cNvSpPr/>
            <p:nvPr/>
          </p:nvSpPr>
          <p:spPr>
            <a:xfrm>
              <a:off x="6017745" y="-498320"/>
              <a:ext cx="458681" cy="458681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  <a:alpha val="32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E662F8-9538-46F9-B20A-5AAC4F2D806E}"/>
              </a:ext>
            </a:extLst>
          </p:cNvPr>
          <p:cNvSpPr/>
          <p:nvPr/>
        </p:nvSpPr>
        <p:spPr>
          <a:xfrm>
            <a:off x="9441246" y="985157"/>
            <a:ext cx="675098" cy="5872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9388919" y="1184802"/>
            <a:ext cx="2773341" cy="5468324"/>
            <a:chOff x="9643066" y="1184802"/>
            <a:chExt cx="2773341" cy="5468324"/>
          </a:xfrm>
        </p:grpSpPr>
        <p:sp>
          <p:nvSpPr>
            <p:cNvPr id="201" name="Скругленный прямоугольник 200"/>
            <p:cNvSpPr/>
            <p:nvPr/>
          </p:nvSpPr>
          <p:spPr>
            <a:xfrm>
              <a:off x="9653612" y="6044737"/>
              <a:ext cx="2750466" cy="599729"/>
            </a:xfrm>
            <a:prstGeom prst="roundRect">
              <a:avLst>
                <a:gd name="adj" fmla="val 214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30200" dir="16200000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Скругленный прямоугольник 199"/>
            <p:cNvSpPr/>
            <p:nvPr/>
          </p:nvSpPr>
          <p:spPr>
            <a:xfrm>
              <a:off x="9647175" y="5350458"/>
              <a:ext cx="2769232" cy="599729"/>
            </a:xfrm>
            <a:prstGeom prst="roundRect">
              <a:avLst>
                <a:gd name="adj" fmla="val 214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30200" dir="16200000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Скругленный прямоугольник 198"/>
            <p:cNvSpPr/>
            <p:nvPr/>
          </p:nvSpPr>
          <p:spPr>
            <a:xfrm>
              <a:off x="9653612" y="4656182"/>
              <a:ext cx="2750466" cy="599729"/>
            </a:xfrm>
            <a:prstGeom prst="roundRect">
              <a:avLst>
                <a:gd name="adj" fmla="val 214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30200" dir="16200000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Скругленный прямоугольник 197"/>
            <p:cNvSpPr/>
            <p:nvPr/>
          </p:nvSpPr>
          <p:spPr>
            <a:xfrm>
              <a:off x="9653613" y="3961906"/>
              <a:ext cx="2750466" cy="599729"/>
            </a:xfrm>
            <a:prstGeom prst="roundRect">
              <a:avLst>
                <a:gd name="adj" fmla="val 214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30200" dir="16200000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Скругленный прямоугольник 196"/>
            <p:cNvSpPr/>
            <p:nvPr/>
          </p:nvSpPr>
          <p:spPr>
            <a:xfrm>
              <a:off x="9653612" y="3267630"/>
              <a:ext cx="2750466" cy="599729"/>
            </a:xfrm>
            <a:prstGeom prst="roundRect">
              <a:avLst>
                <a:gd name="adj" fmla="val 214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30200" dir="16200000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Скругленный прямоугольник 195"/>
            <p:cNvSpPr/>
            <p:nvPr/>
          </p:nvSpPr>
          <p:spPr>
            <a:xfrm>
              <a:off x="9653612" y="2573354"/>
              <a:ext cx="2750466" cy="599729"/>
            </a:xfrm>
            <a:prstGeom prst="roundRect">
              <a:avLst>
                <a:gd name="adj" fmla="val 214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30200" dir="16200000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Скругленный прямоугольник 194"/>
            <p:cNvSpPr/>
            <p:nvPr/>
          </p:nvSpPr>
          <p:spPr>
            <a:xfrm>
              <a:off x="9653612" y="1879078"/>
              <a:ext cx="2750466" cy="599729"/>
            </a:xfrm>
            <a:prstGeom prst="roundRect">
              <a:avLst>
                <a:gd name="adj" fmla="val 214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30200" dir="16200000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Скругленный прямоугольник 193"/>
            <p:cNvSpPr/>
            <p:nvPr/>
          </p:nvSpPr>
          <p:spPr>
            <a:xfrm>
              <a:off x="9653612" y="1184802"/>
              <a:ext cx="2750466" cy="599729"/>
            </a:xfrm>
            <a:prstGeom prst="roundRect">
              <a:avLst>
                <a:gd name="adj" fmla="val 2142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30200" dir="16200000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9957526" y="1260070"/>
              <a:ext cx="184031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  <a:latin typeface="Mont" panose="00000700000000000000" pitchFamily="50" charset="0"/>
                </a:rPr>
                <a:t>Цифровая</a:t>
              </a:r>
              <a:r>
                <a:rPr lang="ru-RU" sz="1200" dirty="0">
                  <a:solidFill>
                    <a:srgbClr val="002060"/>
                  </a:solidFill>
                  <a:latin typeface="Mont Bold" panose="00000900000000000000" pitchFamily="50" charset="0"/>
                </a:rPr>
                <a:t> </a:t>
              </a:r>
              <a:r>
                <a:rPr lang="ru-RU" sz="1400" dirty="0">
                  <a:solidFill>
                    <a:srgbClr val="FE0000"/>
                  </a:solidFill>
                  <a:latin typeface="Mont Bold" panose="00000900000000000000" pitchFamily="50" charset="0"/>
                </a:rPr>
                <a:t>СТРАТЕГИЯ</a:t>
              </a:r>
              <a:endParaRPr lang="ru-RU" sz="1200" dirty="0">
                <a:solidFill>
                  <a:srgbClr val="FE0000"/>
                </a:solidFill>
                <a:latin typeface="Mont Bold" panose="00000900000000000000" pitchFamily="50" charset="0"/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9957526" y="1968835"/>
              <a:ext cx="160376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  <a:latin typeface="Mont" panose="00000700000000000000" pitchFamily="50" charset="0"/>
                </a:rPr>
                <a:t>Цифровая</a:t>
              </a:r>
              <a:r>
                <a:rPr lang="ru-RU" sz="1200" dirty="0">
                  <a:solidFill>
                    <a:srgbClr val="002060"/>
                  </a:solidFill>
                  <a:latin typeface="Mont Bold" panose="00000900000000000000" pitchFamily="50" charset="0"/>
                </a:rPr>
                <a:t> </a:t>
              </a:r>
            </a:p>
            <a:p>
              <a:r>
                <a:rPr lang="ru-RU" sz="1400" dirty="0">
                  <a:solidFill>
                    <a:srgbClr val="59B2AC"/>
                  </a:solidFill>
                  <a:latin typeface="Mont Bold" panose="00000900000000000000" pitchFamily="50" charset="0"/>
                </a:rPr>
                <a:t>СРЕДА</a:t>
              </a:r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9957526" y="2568165"/>
              <a:ext cx="219489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  <a:latin typeface="Mont" panose="00000700000000000000" pitchFamily="50" charset="0"/>
                </a:rPr>
                <a:t>Создание</a:t>
              </a:r>
              <a:r>
                <a:rPr lang="ru-RU" sz="1200" dirty="0">
                  <a:solidFill>
                    <a:srgbClr val="002060"/>
                  </a:solidFill>
                  <a:latin typeface="Mont Bold" panose="00000900000000000000" pitchFamily="50" charset="0"/>
                </a:rPr>
                <a:t> </a:t>
              </a:r>
              <a:r>
                <a:rPr lang="ru-RU" sz="1200" dirty="0">
                  <a:solidFill>
                    <a:srgbClr val="002060"/>
                  </a:solidFill>
                  <a:latin typeface="Mont" panose="00000700000000000000" pitchFamily="50" charset="0"/>
                </a:rPr>
                <a:t>цифровых</a:t>
              </a:r>
              <a:r>
                <a:rPr lang="ru-RU" sz="1200" dirty="0">
                  <a:solidFill>
                    <a:srgbClr val="002060"/>
                  </a:solidFill>
                  <a:latin typeface="Mont Bold" panose="00000900000000000000" pitchFamily="50" charset="0"/>
                </a:rPr>
                <a:t> </a:t>
              </a:r>
              <a:r>
                <a:rPr lang="ru-RU" sz="1400" dirty="0">
                  <a:solidFill>
                    <a:srgbClr val="FB9C1B"/>
                  </a:solidFill>
                  <a:latin typeface="Mont Bold" panose="00000900000000000000" pitchFamily="50" charset="0"/>
                </a:rPr>
                <a:t>ПРОДУКТОВ</a:t>
              </a: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9957526" y="3358894"/>
              <a:ext cx="198287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  <a:latin typeface="Mont" panose="00000700000000000000" pitchFamily="50" charset="0"/>
                </a:rPr>
                <a:t>Цифровые</a:t>
              </a:r>
              <a:r>
                <a:rPr lang="ru-RU" sz="1200" dirty="0">
                  <a:solidFill>
                    <a:srgbClr val="002060"/>
                  </a:solidFill>
                  <a:latin typeface="Mont Bold" panose="00000900000000000000" pitchFamily="50" charset="0"/>
                </a:rPr>
                <a:t> </a:t>
              </a:r>
              <a:r>
                <a:rPr lang="ru-RU" sz="1400" dirty="0">
                  <a:solidFill>
                    <a:srgbClr val="00B0F0"/>
                  </a:solidFill>
                  <a:latin typeface="Mont Bold" panose="00000900000000000000" pitchFamily="50" charset="0"/>
                </a:rPr>
                <a:t>ТЕХНОЛОГИИ</a:t>
              </a: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9957526" y="4043130"/>
              <a:ext cx="226592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  <a:latin typeface="Mont" panose="00000700000000000000" pitchFamily="50" charset="0"/>
                </a:rPr>
                <a:t>Цифровая</a:t>
              </a:r>
              <a:r>
                <a:rPr lang="ru-RU" sz="1200" dirty="0">
                  <a:solidFill>
                    <a:srgbClr val="002060"/>
                  </a:solidFill>
                  <a:latin typeface="Mont Bold" panose="00000900000000000000" pitchFamily="50" charset="0"/>
                </a:rPr>
                <a:t> </a:t>
              </a:r>
            </a:p>
            <a:p>
              <a:r>
                <a:rPr lang="ru-RU" sz="1400" dirty="0">
                  <a:solidFill>
                    <a:srgbClr val="D8A4AC"/>
                  </a:solidFill>
                  <a:latin typeface="Mont Bold" panose="00000900000000000000" pitchFamily="50" charset="0"/>
                </a:rPr>
                <a:t>ОРГАНИЗАЦИЯ</a:t>
              </a:r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9957526" y="4729427"/>
              <a:ext cx="226592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  <a:latin typeface="Mont" panose="00000700000000000000" pitchFamily="50" charset="0"/>
                </a:rPr>
                <a:t>Цифровое</a:t>
              </a:r>
              <a:r>
                <a:rPr lang="ru-RU" sz="1200" dirty="0">
                  <a:solidFill>
                    <a:srgbClr val="002060"/>
                  </a:solidFill>
                  <a:latin typeface="Mont Bold" panose="00000900000000000000" pitchFamily="50" charset="0"/>
                </a:rPr>
                <a:t> </a:t>
              </a:r>
            </a:p>
            <a:p>
              <a:r>
                <a:rPr lang="ru-RU" sz="1400" dirty="0">
                  <a:solidFill>
                    <a:srgbClr val="48733A"/>
                  </a:solidFill>
                  <a:latin typeface="Mont Bold" panose="00000900000000000000" pitchFamily="50" charset="0"/>
                </a:rPr>
                <a:t>ЛИДЕРСТВО</a:t>
              </a:r>
            </a:p>
          </p:txBody>
        </p:sp>
        <p:sp>
          <p:nvSpPr>
            <p:cNvPr id="190" name="Прямоугольник 189"/>
            <p:cNvSpPr/>
            <p:nvPr/>
          </p:nvSpPr>
          <p:spPr>
            <a:xfrm>
              <a:off x="9957526" y="5431898"/>
              <a:ext cx="159871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  <a:latin typeface="Mont" panose="00000700000000000000" pitchFamily="50" charset="0"/>
                </a:rPr>
                <a:t>Цифровая</a:t>
              </a:r>
              <a:r>
                <a:rPr lang="ru-RU" sz="1200" dirty="0">
                  <a:solidFill>
                    <a:srgbClr val="002060"/>
                  </a:solidFill>
                  <a:latin typeface="Mont Bold" panose="00000900000000000000" pitchFamily="50" charset="0"/>
                </a:rPr>
                <a:t> </a:t>
              </a:r>
              <a:r>
                <a:rPr lang="ru-RU" sz="1400" dirty="0">
                  <a:solidFill>
                    <a:srgbClr val="C48A68"/>
                  </a:solidFill>
                  <a:latin typeface="Mont Bold" panose="00000900000000000000" pitchFamily="50" charset="0"/>
                </a:rPr>
                <a:t>КУЛЬТУРА</a:t>
              </a: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9957526" y="6134166"/>
              <a:ext cx="226592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  <a:latin typeface="Mont" panose="00000700000000000000" pitchFamily="50" charset="0"/>
                </a:rPr>
                <a:t>Цифровая</a:t>
              </a:r>
              <a:r>
                <a:rPr lang="ru-RU" sz="1200" dirty="0">
                  <a:solidFill>
                    <a:srgbClr val="002060"/>
                  </a:solidFill>
                  <a:latin typeface="Mont Bold" panose="00000900000000000000" pitchFamily="50" charset="0"/>
                </a:rPr>
                <a:t> </a:t>
              </a:r>
              <a:r>
                <a:rPr lang="ru-RU" sz="1400" dirty="0">
                  <a:solidFill>
                    <a:srgbClr val="813381"/>
                  </a:solidFill>
                  <a:latin typeface="Mont Bold" panose="00000900000000000000" pitchFamily="50" charset="0"/>
                </a:rPr>
                <a:t>БЕЗОПАСНОСТЬ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9643066" y="1184802"/>
              <a:ext cx="215180" cy="599729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Скругленный прямоугольник 213"/>
            <p:cNvSpPr/>
            <p:nvPr/>
          </p:nvSpPr>
          <p:spPr>
            <a:xfrm>
              <a:off x="9643066" y="1883411"/>
              <a:ext cx="215180" cy="599729"/>
            </a:xfrm>
            <a:prstGeom prst="roundRect">
              <a:avLst>
                <a:gd name="adj" fmla="val 50000"/>
              </a:avLst>
            </a:prstGeom>
            <a:solidFill>
              <a:srgbClr val="5CB8B2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Скругленный прямоугольник 214"/>
            <p:cNvSpPr/>
            <p:nvPr/>
          </p:nvSpPr>
          <p:spPr>
            <a:xfrm>
              <a:off x="9643066" y="2573351"/>
              <a:ext cx="215180" cy="599729"/>
            </a:xfrm>
            <a:prstGeom prst="roundRect">
              <a:avLst>
                <a:gd name="adj" fmla="val 50000"/>
              </a:avLst>
            </a:prstGeom>
            <a:solidFill>
              <a:srgbClr val="FF9E1B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Скругленный прямоугольник 215"/>
            <p:cNvSpPr/>
            <p:nvPr/>
          </p:nvSpPr>
          <p:spPr>
            <a:xfrm>
              <a:off x="9643066" y="3267630"/>
              <a:ext cx="215180" cy="599729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innerShdw blurRad="1143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Скругленный прямоугольник 216"/>
            <p:cNvSpPr/>
            <p:nvPr/>
          </p:nvSpPr>
          <p:spPr>
            <a:xfrm>
              <a:off x="9643066" y="3961906"/>
              <a:ext cx="215180" cy="599729"/>
            </a:xfrm>
            <a:prstGeom prst="roundRect">
              <a:avLst>
                <a:gd name="adj" fmla="val 50000"/>
              </a:avLst>
            </a:prstGeom>
            <a:solidFill>
              <a:srgbClr val="DAA5AD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Скругленный прямоугольник 217"/>
            <p:cNvSpPr/>
            <p:nvPr/>
          </p:nvSpPr>
          <p:spPr>
            <a:xfrm>
              <a:off x="9643066" y="4656179"/>
              <a:ext cx="215180" cy="599729"/>
            </a:xfrm>
            <a:prstGeom prst="roundRect">
              <a:avLst>
                <a:gd name="adj" fmla="val 50000"/>
              </a:avLst>
            </a:prstGeom>
            <a:solidFill>
              <a:srgbClr val="4A773C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Скругленный прямоугольник 218"/>
            <p:cNvSpPr/>
            <p:nvPr/>
          </p:nvSpPr>
          <p:spPr>
            <a:xfrm>
              <a:off x="9643066" y="5346122"/>
              <a:ext cx="215180" cy="599729"/>
            </a:xfrm>
            <a:prstGeom prst="roundRect">
              <a:avLst>
                <a:gd name="adj" fmla="val 50000"/>
              </a:avLst>
            </a:prstGeom>
            <a:solidFill>
              <a:srgbClr val="C58B68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Скругленный прямоугольник 219"/>
            <p:cNvSpPr/>
            <p:nvPr/>
          </p:nvSpPr>
          <p:spPr>
            <a:xfrm>
              <a:off x="9643066" y="6053397"/>
              <a:ext cx="215180" cy="599729"/>
            </a:xfrm>
            <a:prstGeom prst="roundRect">
              <a:avLst>
                <a:gd name="adj" fmla="val 50000"/>
              </a:avLst>
            </a:prstGeom>
            <a:solidFill>
              <a:srgbClr val="81338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5" name="Группа 234">
            <a:extLst>
              <a:ext uri="{FF2B5EF4-FFF2-40B4-BE49-F238E27FC236}">
                <a16:creationId xmlns:a16="http://schemas.microsoft.com/office/drawing/2014/main" id="{DF4D2FE4-15D5-47CF-9C41-6860F043CBAD}"/>
              </a:ext>
            </a:extLst>
          </p:cNvPr>
          <p:cNvGrpSpPr/>
          <p:nvPr/>
        </p:nvGrpSpPr>
        <p:grpSpPr>
          <a:xfrm>
            <a:off x="245958" y="1260071"/>
            <a:ext cx="504630" cy="5318025"/>
            <a:chOff x="245958" y="1260071"/>
            <a:chExt cx="504630" cy="5318025"/>
          </a:xfrm>
        </p:grpSpPr>
        <p:sp>
          <p:nvSpPr>
            <p:cNvPr id="236" name="Freeform 5">
              <a:extLst>
                <a:ext uri="{FF2B5EF4-FFF2-40B4-BE49-F238E27FC236}">
                  <a16:creationId xmlns:a16="http://schemas.microsoft.com/office/drawing/2014/main" id="{81080BB5-6302-4642-945D-219B942555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165" y="4056855"/>
              <a:ext cx="394216" cy="397486"/>
            </a:xfrm>
            <a:custGeom>
              <a:avLst/>
              <a:gdLst>
                <a:gd name="T0" fmla="*/ 142 w 283"/>
                <a:gd name="T1" fmla="*/ 283 h 283"/>
                <a:gd name="T2" fmla="*/ 87 w 283"/>
                <a:gd name="T3" fmla="*/ 272 h 283"/>
                <a:gd name="T4" fmla="*/ 42 w 283"/>
                <a:gd name="T5" fmla="*/ 241 h 283"/>
                <a:gd name="T6" fmla="*/ 12 w 283"/>
                <a:gd name="T7" fmla="*/ 197 h 283"/>
                <a:gd name="T8" fmla="*/ 0 w 283"/>
                <a:gd name="T9" fmla="*/ 141 h 283"/>
                <a:gd name="T10" fmla="*/ 12 w 283"/>
                <a:gd name="T11" fmla="*/ 86 h 283"/>
                <a:gd name="T12" fmla="*/ 42 w 283"/>
                <a:gd name="T13" fmla="*/ 41 h 283"/>
                <a:gd name="T14" fmla="*/ 87 w 283"/>
                <a:gd name="T15" fmla="*/ 11 h 283"/>
                <a:gd name="T16" fmla="*/ 142 w 283"/>
                <a:gd name="T17" fmla="*/ 0 h 283"/>
                <a:gd name="T18" fmla="*/ 197 w 283"/>
                <a:gd name="T19" fmla="*/ 11 h 283"/>
                <a:gd name="T20" fmla="*/ 242 w 283"/>
                <a:gd name="T21" fmla="*/ 41 h 283"/>
                <a:gd name="T22" fmla="*/ 272 w 283"/>
                <a:gd name="T23" fmla="*/ 86 h 283"/>
                <a:gd name="T24" fmla="*/ 283 w 283"/>
                <a:gd name="T25" fmla="*/ 141 h 283"/>
                <a:gd name="T26" fmla="*/ 272 w 283"/>
                <a:gd name="T27" fmla="*/ 197 h 283"/>
                <a:gd name="T28" fmla="*/ 242 w 283"/>
                <a:gd name="T29" fmla="*/ 241 h 283"/>
                <a:gd name="T30" fmla="*/ 197 w 283"/>
                <a:gd name="T31" fmla="*/ 272 h 283"/>
                <a:gd name="T32" fmla="*/ 142 w 283"/>
                <a:gd name="T33" fmla="*/ 283 h 283"/>
                <a:gd name="T34" fmla="*/ 142 w 283"/>
                <a:gd name="T35" fmla="*/ 56 h 283"/>
                <a:gd name="T36" fmla="*/ 56 w 283"/>
                <a:gd name="T37" fmla="*/ 141 h 283"/>
                <a:gd name="T38" fmla="*/ 142 w 283"/>
                <a:gd name="T39" fmla="*/ 227 h 283"/>
                <a:gd name="T40" fmla="*/ 228 w 283"/>
                <a:gd name="T41" fmla="*/ 141 h 283"/>
                <a:gd name="T42" fmla="*/ 142 w 283"/>
                <a:gd name="T43" fmla="*/ 5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283">
                  <a:moveTo>
                    <a:pt x="142" y="283"/>
                  </a:moveTo>
                  <a:cubicBezTo>
                    <a:pt x="123" y="283"/>
                    <a:pt x="104" y="279"/>
                    <a:pt x="87" y="272"/>
                  </a:cubicBezTo>
                  <a:cubicBezTo>
                    <a:pt x="70" y="265"/>
                    <a:pt x="55" y="254"/>
                    <a:pt x="42" y="241"/>
                  </a:cubicBezTo>
                  <a:cubicBezTo>
                    <a:pt x="29" y="228"/>
                    <a:pt x="19" y="213"/>
                    <a:pt x="12" y="197"/>
                  </a:cubicBezTo>
                  <a:cubicBezTo>
                    <a:pt x="4" y="179"/>
                    <a:pt x="0" y="161"/>
                    <a:pt x="0" y="141"/>
                  </a:cubicBezTo>
                  <a:cubicBezTo>
                    <a:pt x="0" y="122"/>
                    <a:pt x="4" y="104"/>
                    <a:pt x="12" y="86"/>
                  </a:cubicBezTo>
                  <a:cubicBezTo>
                    <a:pt x="19" y="70"/>
                    <a:pt x="29" y="54"/>
                    <a:pt x="42" y="41"/>
                  </a:cubicBezTo>
                  <a:cubicBezTo>
                    <a:pt x="55" y="28"/>
                    <a:pt x="70" y="18"/>
                    <a:pt x="87" y="11"/>
                  </a:cubicBezTo>
                  <a:cubicBezTo>
                    <a:pt x="104" y="4"/>
                    <a:pt x="123" y="0"/>
                    <a:pt x="142" y="0"/>
                  </a:cubicBezTo>
                  <a:cubicBezTo>
                    <a:pt x="161" y="0"/>
                    <a:pt x="179" y="4"/>
                    <a:pt x="197" y="11"/>
                  </a:cubicBezTo>
                  <a:cubicBezTo>
                    <a:pt x="214" y="18"/>
                    <a:pt x="229" y="28"/>
                    <a:pt x="242" y="41"/>
                  </a:cubicBezTo>
                  <a:cubicBezTo>
                    <a:pt x="255" y="54"/>
                    <a:pt x="265" y="70"/>
                    <a:pt x="272" y="86"/>
                  </a:cubicBezTo>
                  <a:cubicBezTo>
                    <a:pt x="279" y="104"/>
                    <a:pt x="283" y="122"/>
                    <a:pt x="283" y="141"/>
                  </a:cubicBezTo>
                  <a:cubicBezTo>
                    <a:pt x="283" y="161"/>
                    <a:pt x="279" y="179"/>
                    <a:pt x="272" y="197"/>
                  </a:cubicBezTo>
                  <a:cubicBezTo>
                    <a:pt x="265" y="213"/>
                    <a:pt x="255" y="228"/>
                    <a:pt x="242" y="241"/>
                  </a:cubicBezTo>
                  <a:cubicBezTo>
                    <a:pt x="229" y="254"/>
                    <a:pt x="214" y="265"/>
                    <a:pt x="197" y="272"/>
                  </a:cubicBezTo>
                  <a:cubicBezTo>
                    <a:pt x="179" y="279"/>
                    <a:pt x="161" y="283"/>
                    <a:pt x="142" y="283"/>
                  </a:cubicBezTo>
                  <a:close/>
                  <a:moveTo>
                    <a:pt x="142" y="56"/>
                  </a:moveTo>
                  <a:cubicBezTo>
                    <a:pt x="95" y="56"/>
                    <a:pt x="56" y="94"/>
                    <a:pt x="56" y="141"/>
                  </a:cubicBezTo>
                  <a:cubicBezTo>
                    <a:pt x="56" y="189"/>
                    <a:pt x="95" y="227"/>
                    <a:pt x="142" y="227"/>
                  </a:cubicBezTo>
                  <a:cubicBezTo>
                    <a:pt x="189" y="227"/>
                    <a:pt x="228" y="189"/>
                    <a:pt x="228" y="141"/>
                  </a:cubicBezTo>
                  <a:cubicBezTo>
                    <a:pt x="228" y="94"/>
                    <a:pt x="189" y="56"/>
                    <a:pt x="142" y="56"/>
                  </a:cubicBezTo>
                  <a:close/>
                </a:path>
              </a:pathLst>
            </a:custGeom>
            <a:solidFill>
              <a:srgbClr val="CA1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8">
              <a:extLst>
                <a:ext uri="{FF2B5EF4-FFF2-40B4-BE49-F238E27FC236}">
                  <a16:creationId xmlns:a16="http://schemas.microsoft.com/office/drawing/2014/main" id="{D2A58C4A-F6D1-45B0-A9F4-3ECC89FC6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98" y="5459335"/>
              <a:ext cx="381950" cy="417116"/>
            </a:xfrm>
            <a:custGeom>
              <a:avLst/>
              <a:gdLst>
                <a:gd name="T0" fmla="*/ 467 w 467"/>
                <a:gd name="T1" fmla="*/ 207 h 510"/>
                <a:gd name="T2" fmla="*/ 224 w 467"/>
                <a:gd name="T3" fmla="*/ 207 h 510"/>
                <a:gd name="T4" fmla="*/ 76 w 467"/>
                <a:gd name="T5" fmla="*/ 0 h 510"/>
                <a:gd name="T6" fmla="*/ 0 w 467"/>
                <a:gd name="T7" fmla="*/ 56 h 510"/>
                <a:gd name="T8" fmla="*/ 141 w 467"/>
                <a:gd name="T9" fmla="*/ 254 h 510"/>
                <a:gd name="T10" fmla="*/ 0 w 467"/>
                <a:gd name="T11" fmla="*/ 453 h 510"/>
                <a:gd name="T12" fmla="*/ 76 w 467"/>
                <a:gd name="T13" fmla="*/ 510 h 510"/>
                <a:gd name="T14" fmla="*/ 224 w 467"/>
                <a:gd name="T15" fmla="*/ 302 h 510"/>
                <a:gd name="T16" fmla="*/ 467 w 467"/>
                <a:gd name="T17" fmla="*/ 302 h 510"/>
                <a:gd name="T18" fmla="*/ 467 w 467"/>
                <a:gd name="T19" fmla="*/ 20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510">
                  <a:moveTo>
                    <a:pt x="467" y="207"/>
                  </a:moveTo>
                  <a:lnTo>
                    <a:pt x="224" y="207"/>
                  </a:lnTo>
                  <a:lnTo>
                    <a:pt x="76" y="0"/>
                  </a:lnTo>
                  <a:lnTo>
                    <a:pt x="0" y="56"/>
                  </a:lnTo>
                  <a:lnTo>
                    <a:pt x="141" y="254"/>
                  </a:lnTo>
                  <a:lnTo>
                    <a:pt x="0" y="453"/>
                  </a:lnTo>
                  <a:lnTo>
                    <a:pt x="76" y="510"/>
                  </a:lnTo>
                  <a:lnTo>
                    <a:pt x="224" y="302"/>
                  </a:lnTo>
                  <a:lnTo>
                    <a:pt x="467" y="302"/>
                  </a:lnTo>
                  <a:lnTo>
                    <a:pt x="467" y="207"/>
                  </a:lnTo>
                  <a:close/>
                </a:path>
              </a:pathLst>
            </a:custGeom>
            <a:solidFill>
              <a:srgbClr val="CA1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8" name="Группа 237">
              <a:extLst>
                <a:ext uri="{FF2B5EF4-FFF2-40B4-BE49-F238E27FC236}">
                  <a16:creationId xmlns:a16="http://schemas.microsoft.com/office/drawing/2014/main" id="{63104010-57C6-4445-BDEA-C34CEAA99B98}"/>
                </a:ext>
              </a:extLst>
            </p:cNvPr>
            <p:cNvGrpSpPr/>
            <p:nvPr/>
          </p:nvGrpSpPr>
          <p:grpSpPr>
            <a:xfrm>
              <a:off x="302801" y="6180610"/>
              <a:ext cx="390944" cy="397486"/>
              <a:chOff x="11358563" y="-1193800"/>
              <a:chExt cx="758825" cy="771525"/>
            </a:xfrm>
          </p:grpSpPr>
          <p:sp>
            <p:nvSpPr>
              <p:cNvPr id="300" name="Freeform 16">
                <a:extLst>
                  <a:ext uri="{FF2B5EF4-FFF2-40B4-BE49-F238E27FC236}">
                    <a16:creationId xmlns:a16="http://schemas.microsoft.com/office/drawing/2014/main" id="{CF4C8BAD-60E8-4334-8D35-7C24333DD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5613" y="-1193800"/>
                <a:ext cx="231775" cy="361950"/>
              </a:xfrm>
              <a:custGeom>
                <a:avLst/>
                <a:gdLst>
                  <a:gd name="T0" fmla="*/ 146 w 146"/>
                  <a:gd name="T1" fmla="*/ 0 h 228"/>
                  <a:gd name="T2" fmla="*/ 57 w 146"/>
                  <a:gd name="T3" fmla="*/ 228 h 228"/>
                  <a:gd name="T4" fmla="*/ 0 w 146"/>
                  <a:gd name="T5" fmla="*/ 116 h 228"/>
                  <a:gd name="T6" fmla="*/ 44 w 146"/>
                  <a:gd name="T7" fmla="*/ 0 h 228"/>
                  <a:gd name="T8" fmla="*/ 146 w 146"/>
                  <a:gd name="T9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28">
                    <a:moveTo>
                      <a:pt x="146" y="0"/>
                    </a:moveTo>
                    <a:lnTo>
                      <a:pt x="57" y="228"/>
                    </a:lnTo>
                    <a:lnTo>
                      <a:pt x="0" y="116"/>
                    </a:lnTo>
                    <a:lnTo>
                      <a:pt x="44" y="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17">
                <a:extLst>
                  <a:ext uri="{FF2B5EF4-FFF2-40B4-BE49-F238E27FC236}">
                    <a16:creationId xmlns:a16="http://schemas.microsoft.com/office/drawing/2014/main" id="{1CA5D263-99FB-42D2-A7EB-D53FE9F5D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8563" y="-1193800"/>
                <a:ext cx="542925" cy="771525"/>
              </a:xfrm>
              <a:custGeom>
                <a:avLst/>
                <a:gdLst>
                  <a:gd name="T0" fmla="*/ 286 w 342"/>
                  <a:gd name="T1" fmla="*/ 486 h 486"/>
                  <a:gd name="T2" fmla="*/ 184 w 342"/>
                  <a:gd name="T3" fmla="*/ 486 h 486"/>
                  <a:gd name="T4" fmla="*/ 238 w 342"/>
                  <a:gd name="T5" fmla="*/ 352 h 486"/>
                  <a:gd name="T6" fmla="*/ 105 w 342"/>
                  <a:gd name="T7" fmla="*/ 96 h 486"/>
                  <a:gd name="T8" fmla="*/ 0 w 342"/>
                  <a:gd name="T9" fmla="*/ 96 h 486"/>
                  <a:gd name="T10" fmla="*/ 0 w 342"/>
                  <a:gd name="T11" fmla="*/ 0 h 486"/>
                  <a:gd name="T12" fmla="*/ 163 w 342"/>
                  <a:gd name="T13" fmla="*/ 0 h 486"/>
                  <a:gd name="T14" fmla="*/ 168 w 342"/>
                  <a:gd name="T15" fmla="*/ 0 h 486"/>
                  <a:gd name="T16" fmla="*/ 342 w 342"/>
                  <a:gd name="T17" fmla="*/ 345 h 486"/>
                  <a:gd name="T18" fmla="*/ 286 w 342"/>
                  <a:gd name="T19" fmla="*/ 486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2" h="486">
                    <a:moveTo>
                      <a:pt x="286" y="486"/>
                    </a:moveTo>
                    <a:lnTo>
                      <a:pt x="184" y="486"/>
                    </a:lnTo>
                    <a:lnTo>
                      <a:pt x="238" y="352"/>
                    </a:lnTo>
                    <a:lnTo>
                      <a:pt x="105" y="96"/>
                    </a:lnTo>
                    <a:lnTo>
                      <a:pt x="0" y="96"/>
                    </a:lnTo>
                    <a:lnTo>
                      <a:pt x="0" y="0"/>
                    </a:lnTo>
                    <a:lnTo>
                      <a:pt x="163" y="0"/>
                    </a:lnTo>
                    <a:lnTo>
                      <a:pt x="168" y="0"/>
                    </a:lnTo>
                    <a:lnTo>
                      <a:pt x="342" y="345"/>
                    </a:lnTo>
                    <a:lnTo>
                      <a:pt x="286" y="486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9" name="Группа 238">
              <a:extLst>
                <a:ext uri="{FF2B5EF4-FFF2-40B4-BE49-F238E27FC236}">
                  <a16:creationId xmlns:a16="http://schemas.microsoft.com/office/drawing/2014/main" id="{B4DE4A3B-0592-4964-8FC7-3FAA37FF3D99}"/>
                </a:ext>
              </a:extLst>
            </p:cNvPr>
            <p:cNvGrpSpPr/>
            <p:nvPr/>
          </p:nvGrpSpPr>
          <p:grpSpPr>
            <a:xfrm>
              <a:off x="302391" y="4758503"/>
              <a:ext cx="391764" cy="396670"/>
              <a:chOff x="6438900" y="-1192213"/>
              <a:chExt cx="760413" cy="769938"/>
            </a:xfrm>
          </p:grpSpPr>
          <p:sp>
            <p:nvSpPr>
              <p:cNvPr id="296" name="Oval 25">
                <a:extLst>
                  <a:ext uri="{FF2B5EF4-FFF2-40B4-BE49-F238E27FC236}">
                    <a16:creationId xmlns:a16="http://schemas.microsoft.com/office/drawing/2014/main" id="{BD1BBE70-1B75-4AB4-8E3C-2132E269C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8900" y="-1192213"/>
                <a:ext cx="331788" cy="336550"/>
              </a:xfrm>
              <a:prstGeom prst="ellipse">
                <a:avLst/>
              </a:pr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Oval 26">
                <a:extLst>
                  <a:ext uri="{FF2B5EF4-FFF2-40B4-BE49-F238E27FC236}">
                    <a16:creationId xmlns:a16="http://schemas.microsoft.com/office/drawing/2014/main" id="{F14ED9F8-A4BF-4B01-AECE-BA29F545F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0700" y="-1192213"/>
                <a:ext cx="328613" cy="336550"/>
              </a:xfrm>
              <a:prstGeom prst="ellipse">
                <a:avLst/>
              </a:pr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Oval 27">
                <a:extLst>
                  <a:ext uri="{FF2B5EF4-FFF2-40B4-BE49-F238E27FC236}">
                    <a16:creationId xmlns:a16="http://schemas.microsoft.com/office/drawing/2014/main" id="{3522D964-8479-41F0-8F48-4DF519A7B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8900" y="-758825"/>
                <a:ext cx="331788" cy="336550"/>
              </a:xfrm>
              <a:prstGeom prst="ellipse">
                <a:avLst/>
              </a:pr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Oval 28">
                <a:extLst>
                  <a:ext uri="{FF2B5EF4-FFF2-40B4-BE49-F238E27FC236}">
                    <a16:creationId xmlns:a16="http://schemas.microsoft.com/office/drawing/2014/main" id="{2DEC4E35-BCCE-4597-AFD0-76411A908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0700" y="-758825"/>
                <a:ext cx="328613" cy="336550"/>
              </a:xfrm>
              <a:prstGeom prst="ellipse">
                <a:avLst/>
              </a:pr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4" name="Группа 263">
              <a:extLst>
                <a:ext uri="{FF2B5EF4-FFF2-40B4-BE49-F238E27FC236}">
                  <a16:creationId xmlns:a16="http://schemas.microsoft.com/office/drawing/2014/main" id="{53A0238B-26A2-4246-8FAC-A51093550885}"/>
                </a:ext>
              </a:extLst>
            </p:cNvPr>
            <p:cNvGrpSpPr/>
            <p:nvPr/>
          </p:nvGrpSpPr>
          <p:grpSpPr>
            <a:xfrm>
              <a:off x="245958" y="2656009"/>
              <a:ext cx="504630" cy="396670"/>
              <a:chOff x="4737100" y="-1192213"/>
              <a:chExt cx="979488" cy="769938"/>
            </a:xfrm>
          </p:grpSpPr>
          <p:sp>
            <p:nvSpPr>
              <p:cNvPr id="272" name="Freeform 29">
                <a:extLst>
                  <a:ext uri="{FF2B5EF4-FFF2-40B4-BE49-F238E27FC236}">
                    <a16:creationId xmlns:a16="http://schemas.microsoft.com/office/drawing/2014/main" id="{777EA9B2-1D61-4FF2-9260-04DC42569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575" y="-1192213"/>
                <a:ext cx="100013" cy="153988"/>
              </a:xfrm>
              <a:custGeom>
                <a:avLst/>
                <a:gdLst>
                  <a:gd name="T0" fmla="*/ 19 w 63"/>
                  <a:gd name="T1" fmla="*/ 0 h 97"/>
                  <a:gd name="T2" fmla="*/ 63 w 63"/>
                  <a:gd name="T3" fmla="*/ 0 h 97"/>
                  <a:gd name="T4" fmla="*/ 26 w 63"/>
                  <a:gd name="T5" fmla="*/ 97 h 97"/>
                  <a:gd name="T6" fmla="*/ 0 w 63"/>
                  <a:gd name="T7" fmla="*/ 49 h 97"/>
                  <a:gd name="T8" fmla="*/ 19 w 63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7">
                    <a:moveTo>
                      <a:pt x="19" y="0"/>
                    </a:moveTo>
                    <a:lnTo>
                      <a:pt x="63" y="0"/>
                    </a:lnTo>
                    <a:lnTo>
                      <a:pt x="26" y="97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30">
                <a:extLst>
                  <a:ext uri="{FF2B5EF4-FFF2-40B4-BE49-F238E27FC236}">
                    <a16:creationId xmlns:a16="http://schemas.microsoft.com/office/drawing/2014/main" id="{D5372A3B-D6F9-47DF-89D3-18D9F4AC2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5612" y="-987425"/>
                <a:ext cx="100013" cy="152400"/>
              </a:xfrm>
              <a:custGeom>
                <a:avLst/>
                <a:gdLst>
                  <a:gd name="T0" fmla="*/ 19 w 63"/>
                  <a:gd name="T1" fmla="*/ 0 h 96"/>
                  <a:gd name="T2" fmla="*/ 63 w 63"/>
                  <a:gd name="T3" fmla="*/ 0 h 96"/>
                  <a:gd name="T4" fmla="*/ 26 w 63"/>
                  <a:gd name="T5" fmla="*/ 96 h 96"/>
                  <a:gd name="T6" fmla="*/ 0 w 63"/>
                  <a:gd name="T7" fmla="*/ 48 h 96"/>
                  <a:gd name="T8" fmla="*/ 19 w 63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6">
                    <a:moveTo>
                      <a:pt x="19" y="0"/>
                    </a:moveTo>
                    <a:lnTo>
                      <a:pt x="63" y="0"/>
                    </a:lnTo>
                    <a:lnTo>
                      <a:pt x="26" y="96"/>
                    </a:lnTo>
                    <a:lnTo>
                      <a:pt x="0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31">
                <a:extLst>
                  <a:ext uri="{FF2B5EF4-FFF2-40B4-BE49-F238E27FC236}">
                    <a16:creationId xmlns:a16="http://schemas.microsoft.com/office/drawing/2014/main" id="{2F769C40-22F7-4EF5-B793-9AE9B73AE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650" y="-779463"/>
                <a:ext cx="100013" cy="149225"/>
              </a:xfrm>
              <a:custGeom>
                <a:avLst/>
                <a:gdLst>
                  <a:gd name="T0" fmla="*/ 19 w 63"/>
                  <a:gd name="T1" fmla="*/ 0 h 94"/>
                  <a:gd name="T2" fmla="*/ 63 w 63"/>
                  <a:gd name="T3" fmla="*/ 0 h 94"/>
                  <a:gd name="T4" fmla="*/ 26 w 63"/>
                  <a:gd name="T5" fmla="*/ 94 h 94"/>
                  <a:gd name="T6" fmla="*/ 0 w 63"/>
                  <a:gd name="T7" fmla="*/ 46 h 94"/>
                  <a:gd name="T8" fmla="*/ 19 w 63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4">
                    <a:moveTo>
                      <a:pt x="19" y="0"/>
                    </a:moveTo>
                    <a:lnTo>
                      <a:pt x="63" y="0"/>
                    </a:lnTo>
                    <a:lnTo>
                      <a:pt x="26" y="94"/>
                    </a:lnTo>
                    <a:lnTo>
                      <a:pt x="0" y="4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32">
                <a:extLst>
                  <a:ext uri="{FF2B5EF4-FFF2-40B4-BE49-F238E27FC236}">
                    <a16:creationId xmlns:a16="http://schemas.microsoft.com/office/drawing/2014/main" id="{F880E468-B165-4040-8841-C42CE132F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687" y="-574675"/>
                <a:ext cx="100013" cy="152400"/>
              </a:xfrm>
              <a:custGeom>
                <a:avLst/>
                <a:gdLst>
                  <a:gd name="T0" fmla="*/ 19 w 63"/>
                  <a:gd name="T1" fmla="*/ 0 h 96"/>
                  <a:gd name="T2" fmla="*/ 63 w 63"/>
                  <a:gd name="T3" fmla="*/ 0 h 96"/>
                  <a:gd name="T4" fmla="*/ 24 w 63"/>
                  <a:gd name="T5" fmla="*/ 96 h 96"/>
                  <a:gd name="T6" fmla="*/ 0 w 63"/>
                  <a:gd name="T7" fmla="*/ 48 h 96"/>
                  <a:gd name="T8" fmla="*/ 19 w 63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6">
                    <a:moveTo>
                      <a:pt x="19" y="0"/>
                    </a:moveTo>
                    <a:lnTo>
                      <a:pt x="63" y="0"/>
                    </a:lnTo>
                    <a:lnTo>
                      <a:pt x="24" y="96"/>
                    </a:lnTo>
                    <a:lnTo>
                      <a:pt x="0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33">
                <a:extLst>
                  <a:ext uri="{FF2B5EF4-FFF2-40B4-BE49-F238E27FC236}">
                    <a16:creationId xmlns:a16="http://schemas.microsoft.com/office/drawing/2014/main" id="{C3A10C64-F48B-49F1-B680-0B617058F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000" y="-1192213"/>
                <a:ext cx="100013" cy="153988"/>
              </a:xfrm>
              <a:custGeom>
                <a:avLst/>
                <a:gdLst>
                  <a:gd name="T0" fmla="*/ 19 w 63"/>
                  <a:gd name="T1" fmla="*/ 0 h 97"/>
                  <a:gd name="T2" fmla="*/ 63 w 63"/>
                  <a:gd name="T3" fmla="*/ 0 h 97"/>
                  <a:gd name="T4" fmla="*/ 24 w 63"/>
                  <a:gd name="T5" fmla="*/ 97 h 97"/>
                  <a:gd name="T6" fmla="*/ 0 w 63"/>
                  <a:gd name="T7" fmla="*/ 49 h 97"/>
                  <a:gd name="T8" fmla="*/ 19 w 63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7">
                    <a:moveTo>
                      <a:pt x="19" y="0"/>
                    </a:moveTo>
                    <a:lnTo>
                      <a:pt x="63" y="0"/>
                    </a:lnTo>
                    <a:lnTo>
                      <a:pt x="24" y="97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34">
                <a:extLst>
                  <a:ext uri="{FF2B5EF4-FFF2-40B4-BE49-F238E27FC236}">
                    <a16:creationId xmlns:a16="http://schemas.microsoft.com/office/drawing/2014/main" id="{4B85DB32-DEEC-43C1-8E47-92F9541B1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2" y="-987425"/>
                <a:ext cx="100013" cy="152400"/>
              </a:xfrm>
              <a:custGeom>
                <a:avLst/>
                <a:gdLst>
                  <a:gd name="T0" fmla="*/ 19 w 63"/>
                  <a:gd name="T1" fmla="*/ 0 h 96"/>
                  <a:gd name="T2" fmla="*/ 63 w 63"/>
                  <a:gd name="T3" fmla="*/ 0 h 96"/>
                  <a:gd name="T4" fmla="*/ 26 w 63"/>
                  <a:gd name="T5" fmla="*/ 96 h 96"/>
                  <a:gd name="T6" fmla="*/ 0 w 63"/>
                  <a:gd name="T7" fmla="*/ 48 h 96"/>
                  <a:gd name="T8" fmla="*/ 19 w 63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6">
                    <a:moveTo>
                      <a:pt x="19" y="0"/>
                    </a:moveTo>
                    <a:lnTo>
                      <a:pt x="63" y="0"/>
                    </a:lnTo>
                    <a:lnTo>
                      <a:pt x="26" y="96"/>
                    </a:lnTo>
                    <a:lnTo>
                      <a:pt x="0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35">
                <a:extLst>
                  <a:ext uri="{FF2B5EF4-FFF2-40B4-BE49-F238E27FC236}">
                    <a16:creationId xmlns:a16="http://schemas.microsoft.com/office/drawing/2014/main" id="{EDAA04F2-FB78-42EB-93A1-D2F0BA3A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900" y="-779463"/>
                <a:ext cx="100013" cy="149225"/>
              </a:xfrm>
              <a:custGeom>
                <a:avLst/>
                <a:gdLst>
                  <a:gd name="T0" fmla="*/ 19 w 63"/>
                  <a:gd name="T1" fmla="*/ 0 h 94"/>
                  <a:gd name="T2" fmla="*/ 63 w 63"/>
                  <a:gd name="T3" fmla="*/ 0 h 94"/>
                  <a:gd name="T4" fmla="*/ 26 w 63"/>
                  <a:gd name="T5" fmla="*/ 94 h 94"/>
                  <a:gd name="T6" fmla="*/ 0 w 63"/>
                  <a:gd name="T7" fmla="*/ 46 h 94"/>
                  <a:gd name="T8" fmla="*/ 19 w 63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4">
                    <a:moveTo>
                      <a:pt x="19" y="0"/>
                    </a:moveTo>
                    <a:lnTo>
                      <a:pt x="63" y="0"/>
                    </a:lnTo>
                    <a:lnTo>
                      <a:pt x="26" y="94"/>
                    </a:lnTo>
                    <a:lnTo>
                      <a:pt x="0" y="4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36">
                <a:extLst>
                  <a:ext uri="{FF2B5EF4-FFF2-40B4-BE49-F238E27FC236}">
                    <a16:creationId xmlns:a16="http://schemas.microsoft.com/office/drawing/2014/main" id="{6F1A00F7-8D4D-4894-816D-5104B235B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4937" y="-574675"/>
                <a:ext cx="100013" cy="152400"/>
              </a:xfrm>
              <a:custGeom>
                <a:avLst/>
                <a:gdLst>
                  <a:gd name="T0" fmla="*/ 19 w 63"/>
                  <a:gd name="T1" fmla="*/ 0 h 96"/>
                  <a:gd name="T2" fmla="*/ 63 w 63"/>
                  <a:gd name="T3" fmla="*/ 0 h 96"/>
                  <a:gd name="T4" fmla="*/ 24 w 63"/>
                  <a:gd name="T5" fmla="*/ 96 h 96"/>
                  <a:gd name="T6" fmla="*/ 0 w 63"/>
                  <a:gd name="T7" fmla="*/ 48 h 96"/>
                  <a:gd name="T8" fmla="*/ 19 w 63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6">
                    <a:moveTo>
                      <a:pt x="19" y="0"/>
                    </a:moveTo>
                    <a:lnTo>
                      <a:pt x="63" y="0"/>
                    </a:lnTo>
                    <a:lnTo>
                      <a:pt x="24" y="96"/>
                    </a:lnTo>
                    <a:lnTo>
                      <a:pt x="0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37">
                <a:extLst>
                  <a:ext uri="{FF2B5EF4-FFF2-40B4-BE49-F238E27FC236}">
                    <a16:creationId xmlns:a16="http://schemas.microsoft.com/office/drawing/2014/main" id="{EB112DD7-594C-4AC2-88DC-E1B03013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662" y="-1192213"/>
                <a:ext cx="100013" cy="153988"/>
              </a:xfrm>
              <a:custGeom>
                <a:avLst/>
                <a:gdLst>
                  <a:gd name="T0" fmla="*/ 19 w 63"/>
                  <a:gd name="T1" fmla="*/ 0 h 97"/>
                  <a:gd name="T2" fmla="*/ 63 w 63"/>
                  <a:gd name="T3" fmla="*/ 0 h 97"/>
                  <a:gd name="T4" fmla="*/ 24 w 63"/>
                  <a:gd name="T5" fmla="*/ 97 h 97"/>
                  <a:gd name="T6" fmla="*/ 0 w 63"/>
                  <a:gd name="T7" fmla="*/ 49 h 97"/>
                  <a:gd name="T8" fmla="*/ 19 w 63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7">
                    <a:moveTo>
                      <a:pt x="19" y="0"/>
                    </a:moveTo>
                    <a:lnTo>
                      <a:pt x="63" y="0"/>
                    </a:lnTo>
                    <a:lnTo>
                      <a:pt x="24" y="97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38">
                <a:extLst>
                  <a:ext uri="{FF2B5EF4-FFF2-40B4-BE49-F238E27FC236}">
                    <a16:creationId xmlns:a16="http://schemas.microsoft.com/office/drawing/2014/main" id="{A0CB9DD0-DBEB-41DA-BB32-DBB1EE822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8112" y="-987425"/>
                <a:ext cx="100013" cy="152400"/>
              </a:xfrm>
              <a:custGeom>
                <a:avLst/>
                <a:gdLst>
                  <a:gd name="T0" fmla="*/ 18 w 63"/>
                  <a:gd name="T1" fmla="*/ 0 h 96"/>
                  <a:gd name="T2" fmla="*/ 63 w 63"/>
                  <a:gd name="T3" fmla="*/ 0 h 96"/>
                  <a:gd name="T4" fmla="*/ 25 w 63"/>
                  <a:gd name="T5" fmla="*/ 96 h 96"/>
                  <a:gd name="T6" fmla="*/ 0 w 63"/>
                  <a:gd name="T7" fmla="*/ 48 h 96"/>
                  <a:gd name="T8" fmla="*/ 18 w 63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6">
                    <a:moveTo>
                      <a:pt x="18" y="0"/>
                    </a:moveTo>
                    <a:lnTo>
                      <a:pt x="63" y="0"/>
                    </a:lnTo>
                    <a:lnTo>
                      <a:pt x="25" y="96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39">
                <a:extLst>
                  <a:ext uri="{FF2B5EF4-FFF2-40B4-BE49-F238E27FC236}">
                    <a16:creationId xmlns:a16="http://schemas.microsoft.com/office/drawing/2014/main" id="{7CEA5C17-C528-4A2C-9556-5C9247B78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150" y="-779463"/>
                <a:ext cx="100013" cy="149225"/>
              </a:xfrm>
              <a:custGeom>
                <a:avLst/>
                <a:gdLst>
                  <a:gd name="T0" fmla="*/ 18 w 63"/>
                  <a:gd name="T1" fmla="*/ 0 h 94"/>
                  <a:gd name="T2" fmla="*/ 63 w 63"/>
                  <a:gd name="T3" fmla="*/ 0 h 94"/>
                  <a:gd name="T4" fmla="*/ 25 w 63"/>
                  <a:gd name="T5" fmla="*/ 94 h 94"/>
                  <a:gd name="T6" fmla="*/ 0 w 63"/>
                  <a:gd name="T7" fmla="*/ 46 h 94"/>
                  <a:gd name="T8" fmla="*/ 18 w 63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4">
                    <a:moveTo>
                      <a:pt x="18" y="0"/>
                    </a:moveTo>
                    <a:lnTo>
                      <a:pt x="63" y="0"/>
                    </a:lnTo>
                    <a:lnTo>
                      <a:pt x="25" y="94"/>
                    </a:lnTo>
                    <a:lnTo>
                      <a:pt x="0" y="4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40">
                <a:extLst>
                  <a:ext uri="{FF2B5EF4-FFF2-40B4-BE49-F238E27FC236}">
                    <a16:creationId xmlns:a16="http://schemas.microsoft.com/office/drawing/2014/main" id="{AFA261F2-9659-4394-B240-C4F2738AF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187" y="-574675"/>
                <a:ext cx="100013" cy="152400"/>
              </a:xfrm>
              <a:custGeom>
                <a:avLst/>
                <a:gdLst>
                  <a:gd name="T0" fmla="*/ 18 w 63"/>
                  <a:gd name="T1" fmla="*/ 0 h 96"/>
                  <a:gd name="T2" fmla="*/ 63 w 63"/>
                  <a:gd name="T3" fmla="*/ 0 h 96"/>
                  <a:gd name="T4" fmla="*/ 25 w 63"/>
                  <a:gd name="T5" fmla="*/ 96 h 96"/>
                  <a:gd name="T6" fmla="*/ 0 w 63"/>
                  <a:gd name="T7" fmla="*/ 48 h 96"/>
                  <a:gd name="T8" fmla="*/ 18 w 63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6">
                    <a:moveTo>
                      <a:pt x="18" y="0"/>
                    </a:moveTo>
                    <a:lnTo>
                      <a:pt x="63" y="0"/>
                    </a:lnTo>
                    <a:lnTo>
                      <a:pt x="25" y="96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41">
                <a:extLst>
                  <a:ext uri="{FF2B5EF4-FFF2-40B4-BE49-F238E27FC236}">
                    <a16:creationId xmlns:a16="http://schemas.microsoft.com/office/drawing/2014/main" id="{9497BB29-515B-4F5E-870F-3E359B659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912" y="-1192213"/>
                <a:ext cx="100013" cy="153988"/>
              </a:xfrm>
              <a:custGeom>
                <a:avLst/>
                <a:gdLst>
                  <a:gd name="T0" fmla="*/ 19 w 63"/>
                  <a:gd name="T1" fmla="*/ 0 h 97"/>
                  <a:gd name="T2" fmla="*/ 63 w 63"/>
                  <a:gd name="T3" fmla="*/ 0 h 97"/>
                  <a:gd name="T4" fmla="*/ 26 w 63"/>
                  <a:gd name="T5" fmla="*/ 97 h 97"/>
                  <a:gd name="T6" fmla="*/ 0 w 63"/>
                  <a:gd name="T7" fmla="*/ 49 h 97"/>
                  <a:gd name="T8" fmla="*/ 19 w 63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7">
                    <a:moveTo>
                      <a:pt x="19" y="0"/>
                    </a:moveTo>
                    <a:lnTo>
                      <a:pt x="63" y="0"/>
                    </a:lnTo>
                    <a:lnTo>
                      <a:pt x="26" y="97"/>
                    </a:lnTo>
                    <a:lnTo>
                      <a:pt x="0" y="4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42">
                <a:extLst>
                  <a:ext uri="{FF2B5EF4-FFF2-40B4-BE49-F238E27FC236}">
                    <a16:creationId xmlns:a16="http://schemas.microsoft.com/office/drawing/2014/main" id="{B3AF1D3A-6ECA-4EA9-8116-832A3C73E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950" y="-987425"/>
                <a:ext cx="100013" cy="152400"/>
              </a:xfrm>
              <a:custGeom>
                <a:avLst/>
                <a:gdLst>
                  <a:gd name="T0" fmla="*/ 19 w 63"/>
                  <a:gd name="T1" fmla="*/ 0 h 96"/>
                  <a:gd name="T2" fmla="*/ 63 w 63"/>
                  <a:gd name="T3" fmla="*/ 0 h 96"/>
                  <a:gd name="T4" fmla="*/ 24 w 63"/>
                  <a:gd name="T5" fmla="*/ 96 h 96"/>
                  <a:gd name="T6" fmla="*/ 0 w 63"/>
                  <a:gd name="T7" fmla="*/ 48 h 96"/>
                  <a:gd name="T8" fmla="*/ 19 w 63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6">
                    <a:moveTo>
                      <a:pt x="19" y="0"/>
                    </a:moveTo>
                    <a:lnTo>
                      <a:pt x="63" y="0"/>
                    </a:lnTo>
                    <a:lnTo>
                      <a:pt x="24" y="96"/>
                    </a:lnTo>
                    <a:lnTo>
                      <a:pt x="0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43">
                <a:extLst>
                  <a:ext uri="{FF2B5EF4-FFF2-40B4-BE49-F238E27FC236}">
                    <a16:creationId xmlns:a16="http://schemas.microsoft.com/office/drawing/2014/main" id="{D59D7C6C-04D8-49BC-ABCD-82695D62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6812" y="-779463"/>
                <a:ext cx="100013" cy="149225"/>
              </a:xfrm>
              <a:custGeom>
                <a:avLst/>
                <a:gdLst>
                  <a:gd name="T0" fmla="*/ 19 w 63"/>
                  <a:gd name="T1" fmla="*/ 0 h 94"/>
                  <a:gd name="T2" fmla="*/ 63 w 63"/>
                  <a:gd name="T3" fmla="*/ 0 h 94"/>
                  <a:gd name="T4" fmla="*/ 26 w 63"/>
                  <a:gd name="T5" fmla="*/ 94 h 94"/>
                  <a:gd name="T6" fmla="*/ 0 w 63"/>
                  <a:gd name="T7" fmla="*/ 46 h 94"/>
                  <a:gd name="T8" fmla="*/ 19 w 63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4">
                    <a:moveTo>
                      <a:pt x="19" y="0"/>
                    </a:moveTo>
                    <a:lnTo>
                      <a:pt x="63" y="0"/>
                    </a:lnTo>
                    <a:lnTo>
                      <a:pt x="26" y="94"/>
                    </a:lnTo>
                    <a:lnTo>
                      <a:pt x="0" y="4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44">
                <a:extLst>
                  <a:ext uri="{FF2B5EF4-FFF2-40B4-BE49-F238E27FC236}">
                    <a16:creationId xmlns:a16="http://schemas.microsoft.com/office/drawing/2014/main" id="{EC25F892-2001-4C20-96E8-FD96F23AF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0" y="-574675"/>
                <a:ext cx="100013" cy="152400"/>
              </a:xfrm>
              <a:custGeom>
                <a:avLst/>
                <a:gdLst>
                  <a:gd name="T0" fmla="*/ 19 w 63"/>
                  <a:gd name="T1" fmla="*/ 0 h 96"/>
                  <a:gd name="T2" fmla="*/ 63 w 63"/>
                  <a:gd name="T3" fmla="*/ 0 h 96"/>
                  <a:gd name="T4" fmla="*/ 26 w 63"/>
                  <a:gd name="T5" fmla="*/ 96 h 96"/>
                  <a:gd name="T6" fmla="*/ 0 w 63"/>
                  <a:gd name="T7" fmla="*/ 48 h 96"/>
                  <a:gd name="T8" fmla="*/ 19 w 63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6">
                    <a:moveTo>
                      <a:pt x="19" y="0"/>
                    </a:moveTo>
                    <a:lnTo>
                      <a:pt x="63" y="0"/>
                    </a:lnTo>
                    <a:lnTo>
                      <a:pt x="26" y="96"/>
                    </a:lnTo>
                    <a:lnTo>
                      <a:pt x="0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45">
                <a:extLst>
                  <a:ext uri="{FF2B5EF4-FFF2-40B4-BE49-F238E27FC236}">
                    <a16:creationId xmlns:a16="http://schemas.microsoft.com/office/drawing/2014/main" id="{5FEB2607-AE9C-464E-965E-877253FE6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3162" y="-1192213"/>
                <a:ext cx="100013" cy="153988"/>
              </a:xfrm>
              <a:custGeom>
                <a:avLst/>
                <a:gdLst>
                  <a:gd name="T0" fmla="*/ 18 w 63"/>
                  <a:gd name="T1" fmla="*/ 0 h 97"/>
                  <a:gd name="T2" fmla="*/ 63 w 63"/>
                  <a:gd name="T3" fmla="*/ 0 h 97"/>
                  <a:gd name="T4" fmla="*/ 25 w 63"/>
                  <a:gd name="T5" fmla="*/ 97 h 97"/>
                  <a:gd name="T6" fmla="*/ 0 w 63"/>
                  <a:gd name="T7" fmla="*/ 49 h 97"/>
                  <a:gd name="T8" fmla="*/ 18 w 63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7">
                    <a:moveTo>
                      <a:pt x="18" y="0"/>
                    </a:moveTo>
                    <a:lnTo>
                      <a:pt x="63" y="0"/>
                    </a:lnTo>
                    <a:lnTo>
                      <a:pt x="25" y="97"/>
                    </a:lnTo>
                    <a:lnTo>
                      <a:pt x="0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46">
                <a:extLst>
                  <a:ext uri="{FF2B5EF4-FFF2-40B4-BE49-F238E27FC236}">
                    <a16:creationId xmlns:a16="http://schemas.microsoft.com/office/drawing/2014/main" id="{C76EBA80-62EA-4853-834A-98CCEAC8B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200" y="-987425"/>
                <a:ext cx="100013" cy="152400"/>
              </a:xfrm>
              <a:custGeom>
                <a:avLst/>
                <a:gdLst>
                  <a:gd name="T0" fmla="*/ 18 w 63"/>
                  <a:gd name="T1" fmla="*/ 0 h 96"/>
                  <a:gd name="T2" fmla="*/ 63 w 63"/>
                  <a:gd name="T3" fmla="*/ 0 h 96"/>
                  <a:gd name="T4" fmla="*/ 24 w 63"/>
                  <a:gd name="T5" fmla="*/ 96 h 96"/>
                  <a:gd name="T6" fmla="*/ 0 w 63"/>
                  <a:gd name="T7" fmla="*/ 48 h 96"/>
                  <a:gd name="T8" fmla="*/ 18 w 63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6">
                    <a:moveTo>
                      <a:pt x="18" y="0"/>
                    </a:moveTo>
                    <a:lnTo>
                      <a:pt x="63" y="0"/>
                    </a:lnTo>
                    <a:lnTo>
                      <a:pt x="24" y="96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47">
                <a:extLst>
                  <a:ext uri="{FF2B5EF4-FFF2-40B4-BE49-F238E27FC236}">
                    <a16:creationId xmlns:a16="http://schemas.microsoft.com/office/drawing/2014/main" id="{C29C58B7-8FA0-4A0B-8792-25DABA430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062" y="-779463"/>
                <a:ext cx="103188" cy="149225"/>
              </a:xfrm>
              <a:custGeom>
                <a:avLst/>
                <a:gdLst>
                  <a:gd name="T0" fmla="*/ 20 w 65"/>
                  <a:gd name="T1" fmla="*/ 0 h 94"/>
                  <a:gd name="T2" fmla="*/ 65 w 65"/>
                  <a:gd name="T3" fmla="*/ 0 h 94"/>
                  <a:gd name="T4" fmla="*/ 25 w 65"/>
                  <a:gd name="T5" fmla="*/ 94 h 94"/>
                  <a:gd name="T6" fmla="*/ 0 w 65"/>
                  <a:gd name="T7" fmla="*/ 46 h 94"/>
                  <a:gd name="T8" fmla="*/ 20 w 6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94">
                    <a:moveTo>
                      <a:pt x="20" y="0"/>
                    </a:moveTo>
                    <a:lnTo>
                      <a:pt x="65" y="0"/>
                    </a:lnTo>
                    <a:lnTo>
                      <a:pt x="25" y="94"/>
                    </a:lnTo>
                    <a:lnTo>
                      <a:pt x="0" y="4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48">
                <a:extLst>
                  <a:ext uri="{FF2B5EF4-FFF2-40B4-BE49-F238E27FC236}">
                    <a16:creationId xmlns:a16="http://schemas.microsoft.com/office/drawing/2014/main" id="{F48F52D4-0E75-4265-9C3C-67CC5EE30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100" y="-574675"/>
                <a:ext cx="100013" cy="152400"/>
              </a:xfrm>
              <a:custGeom>
                <a:avLst/>
                <a:gdLst>
                  <a:gd name="T0" fmla="*/ 19 w 63"/>
                  <a:gd name="T1" fmla="*/ 0 h 96"/>
                  <a:gd name="T2" fmla="*/ 63 w 63"/>
                  <a:gd name="T3" fmla="*/ 0 h 96"/>
                  <a:gd name="T4" fmla="*/ 25 w 63"/>
                  <a:gd name="T5" fmla="*/ 96 h 96"/>
                  <a:gd name="T6" fmla="*/ 0 w 63"/>
                  <a:gd name="T7" fmla="*/ 48 h 96"/>
                  <a:gd name="T8" fmla="*/ 19 w 63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96">
                    <a:moveTo>
                      <a:pt x="19" y="0"/>
                    </a:moveTo>
                    <a:lnTo>
                      <a:pt x="63" y="0"/>
                    </a:lnTo>
                    <a:lnTo>
                      <a:pt x="25" y="96"/>
                    </a:lnTo>
                    <a:lnTo>
                      <a:pt x="0" y="4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5" name="Группа 264">
              <a:extLst>
                <a:ext uri="{FF2B5EF4-FFF2-40B4-BE49-F238E27FC236}">
                  <a16:creationId xmlns:a16="http://schemas.microsoft.com/office/drawing/2014/main" id="{B18C7C95-4245-4613-8AA5-80B5E43F22E3}"/>
                </a:ext>
              </a:extLst>
            </p:cNvPr>
            <p:cNvGrpSpPr/>
            <p:nvPr/>
          </p:nvGrpSpPr>
          <p:grpSpPr>
            <a:xfrm>
              <a:off x="299938" y="3356841"/>
              <a:ext cx="396670" cy="395852"/>
              <a:chOff x="-77788" y="-1193800"/>
              <a:chExt cx="769938" cy="768350"/>
            </a:xfrm>
          </p:grpSpPr>
          <p:sp>
            <p:nvSpPr>
              <p:cNvPr id="270" name="Freeform 51">
                <a:extLst>
                  <a:ext uri="{FF2B5EF4-FFF2-40B4-BE49-F238E27FC236}">
                    <a16:creationId xmlns:a16="http://schemas.microsoft.com/office/drawing/2014/main" id="{64F5BA9A-06A1-46F7-9297-AE359DB00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25" y="-1193800"/>
                <a:ext cx="454025" cy="768350"/>
              </a:xfrm>
              <a:custGeom>
                <a:avLst/>
                <a:gdLst>
                  <a:gd name="T0" fmla="*/ 231 w 286"/>
                  <a:gd name="T1" fmla="*/ 484 h 484"/>
                  <a:gd name="T2" fmla="*/ 129 w 286"/>
                  <a:gd name="T3" fmla="*/ 484 h 484"/>
                  <a:gd name="T4" fmla="*/ 182 w 286"/>
                  <a:gd name="T5" fmla="*/ 350 h 484"/>
                  <a:gd name="T6" fmla="*/ 0 w 286"/>
                  <a:gd name="T7" fmla="*/ 0 h 484"/>
                  <a:gd name="T8" fmla="*/ 107 w 286"/>
                  <a:gd name="T9" fmla="*/ 0 h 484"/>
                  <a:gd name="T10" fmla="*/ 112 w 286"/>
                  <a:gd name="T11" fmla="*/ 0 h 484"/>
                  <a:gd name="T12" fmla="*/ 286 w 286"/>
                  <a:gd name="T13" fmla="*/ 345 h 484"/>
                  <a:gd name="T14" fmla="*/ 231 w 286"/>
                  <a:gd name="T15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484">
                    <a:moveTo>
                      <a:pt x="231" y="484"/>
                    </a:moveTo>
                    <a:lnTo>
                      <a:pt x="129" y="484"/>
                    </a:lnTo>
                    <a:lnTo>
                      <a:pt x="182" y="350"/>
                    </a:lnTo>
                    <a:lnTo>
                      <a:pt x="0" y="0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286" y="345"/>
                    </a:lnTo>
                    <a:lnTo>
                      <a:pt x="231" y="484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52">
                <a:extLst>
                  <a:ext uri="{FF2B5EF4-FFF2-40B4-BE49-F238E27FC236}">
                    <a16:creationId xmlns:a16="http://schemas.microsoft.com/office/drawing/2014/main" id="{237EE51A-795E-48CA-8FB7-1A18A537E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7788" y="-1193800"/>
                <a:ext cx="454025" cy="768350"/>
              </a:xfrm>
              <a:custGeom>
                <a:avLst/>
                <a:gdLst>
                  <a:gd name="T0" fmla="*/ 231 w 286"/>
                  <a:gd name="T1" fmla="*/ 484 h 484"/>
                  <a:gd name="T2" fmla="*/ 129 w 286"/>
                  <a:gd name="T3" fmla="*/ 484 h 484"/>
                  <a:gd name="T4" fmla="*/ 182 w 286"/>
                  <a:gd name="T5" fmla="*/ 350 h 484"/>
                  <a:gd name="T6" fmla="*/ 0 w 286"/>
                  <a:gd name="T7" fmla="*/ 0 h 484"/>
                  <a:gd name="T8" fmla="*/ 107 w 286"/>
                  <a:gd name="T9" fmla="*/ 0 h 484"/>
                  <a:gd name="T10" fmla="*/ 112 w 286"/>
                  <a:gd name="T11" fmla="*/ 0 h 484"/>
                  <a:gd name="T12" fmla="*/ 286 w 286"/>
                  <a:gd name="T13" fmla="*/ 345 h 484"/>
                  <a:gd name="T14" fmla="*/ 231 w 286"/>
                  <a:gd name="T15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6" h="484">
                    <a:moveTo>
                      <a:pt x="231" y="484"/>
                    </a:moveTo>
                    <a:lnTo>
                      <a:pt x="129" y="484"/>
                    </a:lnTo>
                    <a:lnTo>
                      <a:pt x="182" y="350"/>
                    </a:lnTo>
                    <a:lnTo>
                      <a:pt x="0" y="0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286" y="345"/>
                    </a:lnTo>
                    <a:lnTo>
                      <a:pt x="231" y="484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6" name="Группа 265">
              <a:extLst>
                <a:ext uri="{FF2B5EF4-FFF2-40B4-BE49-F238E27FC236}">
                  <a16:creationId xmlns:a16="http://schemas.microsoft.com/office/drawing/2014/main" id="{067CB8E4-2A73-49C9-9E08-D859EC04B0D0}"/>
                </a:ext>
              </a:extLst>
            </p:cNvPr>
            <p:cNvGrpSpPr/>
            <p:nvPr/>
          </p:nvGrpSpPr>
          <p:grpSpPr>
            <a:xfrm>
              <a:off x="272948" y="1260071"/>
              <a:ext cx="450650" cy="393398"/>
              <a:chOff x="1309687" y="-1192213"/>
              <a:chExt cx="874713" cy="763588"/>
            </a:xfrm>
          </p:grpSpPr>
          <p:sp>
            <p:nvSpPr>
              <p:cNvPr id="268" name="Freeform 55">
                <a:extLst>
                  <a:ext uri="{FF2B5EF4-FFF2-40B4-BE49-F238E27FC236}">
                    <a16:creationId xmlns:a16="http://schemas.microsoft.com/office/drawing/2014/main" id="{E4E6D786-D336-4433-966E-1637BA541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812" y="-1192213"/>
                <a:ext cx="382588" cy="763588"/>
              </a:xfrm>
              <a:custGeom>
                <a:avLst/>
                <a:gdLst>
                  <a:gd name="T0" fmla="*/ 0 w 142"/>
                  <a:gd name="T1" fmla="*/ 55 h 280"/>
                  <a:gd name="T2" fmla="*/ 3 w 142"/>
                  <a:gd name="T3" fmla="*/ 55 h 280"/>
                  <a:gd name="T4" fmla="*/ 88 w 142"/>
                  <a:gd name="T5" fmla="*/ 140 h 280"/>
                  <a:gd name="T6" fmla="*/ 3 w 142"/>
                  <a:gd name="T7" fmla="*/ 225 h 280"/>
                  <a:gd name="T8" fmla="*/ 1 w 142"/>
                  <a:gd name="T9" fmla="*/ 225 h 280"/>
                  <a:gd name="T10" fmla="*/ 1 w 142"/>
                  <a:gd name="T11" fmla="*/ 280 h 280"/>
                  <a:gd name="T12" fmla="*/ 4 w 142"/>
                  <a:gd name="T13" fmla="*/ 280 h 280"/>
                  <a:gd name="T14" fmla="*/ 58 w 142"/>
                  <a:gd name="T15" fmla="*/ 269 h 280"/>
                  <a:gd name="T16" fmla="*/ 102 w 142"/>
                  <a:gd name="T17" fmla="*/ 239 h 280"/>
                  <a:gd name="T18" fmla="*/ 132 w 142"/>
                  <a:gd name="T19" fmla="*/ 194 h 280"/>
                  <a:gd name="T20" fmla="*/ 142 w 142"/>
                  <a:gd name="T21" fmla="*/ 140 h 280"/>
                  <a:gd name="T22" fmla="*/ 131 w 142"/>
                  <a:gd name="T23" fmla="*/ 85 h 280"/>
                  <a:gd name="T24" fmla="*/ 101 w 142"/>
                  <a:gd name="T25" fmla="*/ 41 h 280"/>
                  <a:gd name="T26" fmla="*/ 57 w 142"/>
                  <a:gd name="T27" fmla="*/ 11 h 280"/>
                  <a:gd name="T28" fmla="*/ 3 w 142"/>
                  <a:gd name="T29" fmla="*/ 0 h 280"/>
                  <a:gd name="T30" fmla="*/ 0 w 142"/>
                  <a:gd name="T31" fmla="*/ 0 h 280"/>
                  <a:gd name="T32" fmla="*/ 0 w 142"/>
                  <a:gd name="T33" fmla="*/ 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2" h="280">
                    <a:moveTo>
                      <a:pt x="0" y="55"/>
                    </a:moveTo>
                    <a:cubicBezTo>
                      <a:pt x="1" y="55"/>
                      <a:pt x="2" y="55"/>
                      <a:pt x="3" y="55"/>
                    </a:cubicBezTo>
                    <a:cubicBezTo>
                      <a:pt x="50" y="55"/>
                      <a:pt x="87" y="93"/>
                      <a:pt x="88" y="140"/>
                    </a:cubicBezTo>
                    <a:cubicBezTo>
                      <a:pt x="88" y="187"/>
                      <a:pt x="50" y="225"/>
                      <a:pt x="3" y="225"/>
                    </a:cubicBezTo>
                    <a:cubicBezTo>
                      <a:pt x="3" y="225"/>
                      <a:pt x="2" y="225"/>
                      <a:pt x="1" y="225"/>
                    </a:cubicBezTo>
                    <a:cubicBezTo>
                      <a:pt x="1" y="280"/>
                      <a:pt x="1" y="280"/>
                      <a:pt x="1" y="280"/>
                    </a:cubicBezTo>
                    <a:cubicBezTo>
                      <a:pt x="2" y="280"/>
                      <a:pt x="3" y="280"/>
                      <a:pt x="4" y="280"/>
                    </a:cubicBezTo>
                    <a:cubicBezTo>
                      <a:pt x="22" y="280"/>
                      <a:pt x="41" y="277"/>
                      <a:pt x="58" y="269"/>
                    </a:cubicBezTo>
                    <a:cubicBezTo>
                      <a:pt x="74" y="262"/>
                      <a:pt x="89" y="252"/>
                      <a:pt x="102" y="239"/>
                    </a:cubicBezTo>
                    <a:cubicBezTo>
                      <a:pt x="115" y="226"/>
                      <a:pt x="125" y="211"/>
                      <a:pt x="132" y="194"/>
                    </a:cubicBezTo>
                    <a:cubicBezTo>
                      <a:pt x="139" y="177"/>
                      <a:pt x="142" y="159"/>
                      <a:pt x="142" y="140"/>
                    </a:cubicBezTo>
                    <a:cubicBezTo>
                      <a:pt x="142" y="121"/>
                      <a:pt x="139" y="103"/>
                      <a:pt x="131" y="85"/>
                    </a:cubicBezTo>
                    <a:cubicBezTo>
                      <a:pt x="124" y="69"/>
                      <a:pt x="114" y="54"/>
                      <a:pt x="101" y="41"/>
                    </a:cubicBezTo>
                    <a:cubicBezTo>
                      <a:pt x="89" y="28"/>
                      <a:pt x="74" y="18"/>
                      <a:pt x="57" y="11"/>
                    </a:cubicBezTo>
                    <a:cubicBezTo>
                      <a:pt x="40" y="4"/>
                      <a:pt x="2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56">
                <a:extLst>
                  <a:ext uri="{FF2B5EF4-FFF2-40B4-BE49-F238E27FC236}">
                    <a16:creationId xmlns:a16="http://schemas.microsoft.com/office/drawing/2014/main" id="{E01190F4-0804-4915-AE45-2A1CF0ACB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687" y="-1192213"/>
                <a:ext cx="384175" cy="763588"/>
              </a:xfrm>
              <a:custGeom>
                <a:avLst/>
                <a:gdLst>
                  <a:gd name="T0" fmla="*/ 142 w 142"/>
                  <a:gd name="T1" fmla="*/ 225 h 280"/>
                  <a:gd name="T2" fmla="*/ 139 w 142"/>
                  <a:gd name="T3" fmla="*/ 225 h 280"/>
                  <a:gd name="T4" fmla="*/ 55 w 142"/>
                  <a:gd name="T5" fmla="*/ 140 h 280"/>
                  <a:gd name="T6" fmla="*/ 139 w 142"/>
                  <a:gd name="T7" fmla="*/ 55 h 280"/>
                  <a:gd name="T8" fmla="*/ 141 w 142"/>
                  <a:gd name="T9" fmla="*/ 55 h 280"/>
                  <a:gd name="T10" fmla="*/ 141 w 142"/>
                  <a:gd name="T11" fmla="*/ 0 h 280"/>
                  <a:gd name="T12" fmla="*/ 139 w 142"/>
                  <a:gd name="T13" fmla="*/ 0 h 280"/>
                  <a:gd name="T14" fmla="*/ 85 w 142"/>
                  <a:gd name="T15" fmla="*/ 11 h 280"/>
                  <a:gd name="T16" fmla="*/ 41 w 142"/>
                  <a:gd name="T17" fmla="*/ 41 h 280"/>
                  <a:gd name="T18" fmla="*/ 11 w 142"/>
                  <a:gd name="T19" fmla="*/ 86 h 280"/>
                  <a:gd name="T20" fmla="*/ 0 w 142"/>
                  <a:gd name="T21" fmla="*/ 141 h 280"/>
                  <a:gd name="T22" fmla="*/ 11 w 142"/>
                  <a:gd name="T23" fmla="*/ 195 h 280"/>
                  <a:gd name="T24" fmla="*/ 41 w 142"/>
                  <a:gd name="T25" fmla="*/ 240 h 280"/>
                  <a:gd name="T26" fmla="*/ 85 w 142"/>
                  <a:gd name="T27" fmla="*/ 269 h 280"/>
                  <a:gd name="T28" fmla="*/ 139 w 142"/>
                  <a:gd name="T29" fmla="*/ 280 h 280"/>
                  <a:gd name="T30" fmla="*/ 142 w 142"/>
                  <a:gd name="T31" fmla="*/ 280 h 280"/>
                  <a:gd name="T32" fmla="*/ 142 w 142"/>
                  <a:gd name="T33" fmla="*/ 22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2" h="280">
                    <a:moveTo>
                      <a:pt x="142" y="225"/>
                    </a:moveTo>
                    <a:cubicBezTo>
                      <a:pt x="141" y="225"/>
                      <a:pt x="140" y="225"/>
                      <a:pt x="139" y="225"/>
                    </a:cubicBezTo>
                    <a:cubicBezTo>
                      <a:pt x="93" y="225"/>
                      <a:pt x="55" y="187"/>
                      <a:pt x="55" y="140"/>
                    </a:cubicBezTo>
                    <a:cubicBezTo>
                      <a:pt x="55" y="94"/>
                      <a:pt x="92" y="55"/>
                      <a:pt x="139" y="55"/>
                    </a:cubicBezTo>
                    <a:cubicBezTo>
                      <a:pt x="140" y="55"/>
                      <a:pt x="141" y="55"/>
                      <a:pt x="141" y="55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0" y="0"/>
                      <a:pt x="140" y="0"/>
                      <a:pt x="139" y="0"/>
                    </a:cubicBezTo>
                    <a:cubicBezTo>
                      <a:pt x="120" y="0"/>
                      <a:pt x="102" y="4"/>
                      <a:pt x="85" y="11"/>
                    </a:cubicBezTo>
                    <a:cubicBezTo>
                      <a:pt x="68" y="18"/>
                      <a:pt x="53" y="28"/>
                      <a:pt x="41" y="41"/>
                    </a:cubicBezTo>
                    <a:cubicBezTo>
                      <a:pt x="28" y="54"/>
                      <a:pt x="18" y="69"/>
                      <a:pt x="11" y="86"/>
                    </a:cubicBezTo>
                    <a:cubicBezTo>
                      <a:pt x="4" y="103"/>
                      <a:pt x="0" y="122"/>
                      <a:pt x="0" y="141"/>
                    </a:cubicBezTo>
                    <a:cubicBezTo>
                      <a:pt x="0" y="159"/>
                      <a:pt x="4" y="178"/>
                      <a:pt x="11" y="195"/>
                    </a:cubicBezTo>
                    <a:cubicBezTo>
                      <a:pt x="18" y="212"/>
                      <a:pt x="28" y="227"/>
                      <a:pt x="41" y="240"/>
                    </a:cubicBezTo>
                    <a:cubicBezTo>
                      <a:pt x="54" y="252"/>
                      <a:pt x="69" y="262"/>
                      <a:pt x="85" y="269"/>
                    </a:cubicBezTo>
                    <a:cubicBezTo>
                      <a:pt x="102" y="277"/>
                      <a:pt x="121" y="280"/>
                      <a:pt x="139" y="280"/>
                    </a:cubicBezTo>
                    <a:cubicBezTo>
                      <a:pt x="140" y="280"/>
                      <a:pt x="141" y="280"/>
                      <a:pt x="142" y="280"/>
                    </a:cubicBezTo>
                    <a:lnTo>
                      <a:pt x="142" y="225"/>
                    </a:lnTo>
                    <a:close/>
                  </a:path>
                </a:pathLst>
              </a:custGeom>
              <a:solidFill>
                <a:srgbClr val="CA14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67" name="Freeform 57">
              <a:extLst>
                <a:ext uri="{FF2B5EF4-FFF2-40B4-BE49-F238E27FC236}">
                  <a16:creationId xmlns:a16="http://schemas.microsoft.com/office/drawing/2014/main" id="{49C061BB-1B6C-4619-ACBA-A84312CBBA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19" y="1957631"/>
              <a:ext cx="343508" cy="394216"/>
            </a:xfrm>
            <a:custGeom>
              <a:avLst/>
              <a:gdLst>
                <a:gd name="T0" fmla="*/ 0 w 247"/>
                <a:gd name="T1" fmla="*/ 0 h 281"/>
                <a:gd name="T2" fmla="*/ 1 w 247"/>
                <a:gd name="T3" fmla="*/ 281 h 281"/>
                <a:gd name="T4" fmla="*/ 247 w 247"/>
                <a:gd name="T5" fmla="*/ 140 h 281"/>
                <a:gd name="T6" fmla="*/ 0 w 247"/>
                <a:gd name="T7" fmla="*/ 0 h 281"/>
                <a:gd name="T8" fmla="*/ 123 w 247"/>
                <a:gd name="T9" fmla="*/ 72 h 281"/>
                <a:gd name="T10" fmla="*/ 121 w 247"/>
                <a:gd name="T11" fmla="*/ 212 h 281"/>
                <a:gd name="T12" fmla="*/ 2 w 247"/>
                <a:gd name="T13" fmla="*/ 138 h 281"/>
                <a:gd name="T14" fmla="*/ 123 w 247"/>
                <a:gd name="T15" fmla="*/ 7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281">
                  <a:moveTo>
                    <a:pt x="0" y="0"/>
                  </a:moveTo>
                  <a:cubicBezTo>
                    <a:pt x="0" y="94"/>
                    <a:pt x="0" y="187"/>
                    <a:pt x="1" y="281"/>
                  </a:cubicBezTo>
                  <a:cubicBezTo>
                    <a:pt x="83" y="234"/>
                    <a:pt x="165" y="187"/>
                    <a:pt x="247" y="140"/>
                  </a:cubicBezTo>
                  <a:cubicBezTo>
                    <a:pt x="165" y="94"/>
                    <a:pt x="83" y="47"/>
                    <a:pt x="0" y="0"/>
                  </a:cubicBezTo>
                  <a:close/>
                  <a:moveTo>
                    <a:pt x="123" y="72"/>
                  </a:moveTo>
                  <a:cubicBezTo>
                    <a:pt x="122" y="118"/>
                    <a:pt x="122" y="165"/>
                    <a:pt x="121" y="212"/>
                  </a:cubicBezTo>
                  <a:cubicBezTo>
                    <a:pt x="82" y="187"/>
                    <a:pt x="42" y="163"/>
                    <a:pt x="2" y="138"/>
                  </a:cubicBezTo>
                  <a:cubicBezTo>
                    <a:pt x="42" y="116"/>
                    <a:pt x="82" y="94"/>
                    <a:pt x="123" y="72"/>
                  </a:cubicBezTo>
                  <a:close/>
                </a:path>
              </a:pathLst>
            </a:custGeom>
            <a:solidFill>
              <a:srgbClr val="CA1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B6A85AB0-3783-4220-9041-8164DEA795E1}"/>
              </a:ext>
            </a:extLst>
          </p:cNvPr>
          <p:cNvSpPr/>
          <p:nvPr/>
        </p:nvSpPr>
        <p:spPr>
          <a:xfrm>
            <a:off x="-9163" y="6029229"/>
            <a:ext cx="1556845" cy="828771"/>
          </a:xfrm>
          <a:prstGeom prst="triangle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F8324AB-D195-4513-A458-FC0B57EE381A}"/>
              </a:ext>
            </a:extLst>
          </p:cNvPr>
          <p:cNvSpPr txBox="1"/>
          <p:nvPr/>
        </p:nvSpPr>
        <p:spPr>
          <a:xfrm>
            <a:off x="169187" y="6264002"/>
            <a:ext cx="131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DC06C-917C-478B-AC77-2AF18EFD7F58}" type="slidenum">
              <a:rPr lang="ru-RU" sz="2800" smtClean="0">
                <a:solidFill>
                  <a:schemeClr val="bg1"/>
                </a:solidFill>
                <a:latin typeface="Mont Bold" panose="00000900000000000000" pitchFamily="50" charset="0"/>
              </a:rPr>
              <a:t>16</a:t>
            </a:fld>
            <a:endParaRPr lang="ru-RU" sz="28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3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1556 4.0740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30"/>
                                  </p:stCondLst>
                                  <p:childTnLst>
                                    <p:animMotion origin="layout" path="M 1.66667E-6 -1.48148E-6 L -0.1556 -1.4814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3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3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3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34727 -2.22222E-6 " pathEditMode="relative" rAng="0" ptsTypes="AA">
                                      <p:cBhvr>
                                        <p:cTn id="20" dur="1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8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4271 -7.40741E-7 L -0.08229 0.10116 L -0.34792 0.10116 " pathEditMode="relative" rAng="0" ptsTypes="AAAA">
                                      <p:cBhvr>
                                        <p:cTn id="23" dur="1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3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4271 -7.40741E-7 L -0.08229 0.61181 L -0.34792 0.61181 " pathEditMode="relative" rAng="0" ptsTypes="AAAA">
                                      <p:cBhvr>
                                        <p:cTn id="26" dur="1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8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0069 L -0.30378 -0.00069 " pathEditMode="relative" rAng="0" ptsTypes="AA">
                                      <p:cBhvr>
                                        <p:cTn id="29" dur="1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3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4024 -1.11111E-6 L -0.07943 0.2037 L -0.34831 0.2037 " pathEditMode="relative" rAng="0" ptsTypes="AAAA">
                                      <p:cBhvr>
                                        <p:cTn id="32" dur="1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8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4024 -1.11111E-6 L -0.07943 0.30718 L -0.34831 0.30718 " pathEditMode="relative" rAng="0" ptsTypes="AAAA">
                                      <p:cBhvr>
                                        <p:cTn id="35" dur="1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3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4024 -1.11111E-6 L -0.07943 0.41042 L -0.34831 0.41042 " pathEditMode="relative" rAng="0" ptsTypes="AAAA">
                                      <p:cBhvr>
                                        <p:cTn id="38" dur="1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8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4024 -1.11111E-6 L -0.07943 0.61412 L -0.34831 0.61412 " pathEditMode="relative" rAng="0" ptsTypes="AAAA">
                                      <p:cBhvr>
                                        <p:cTn id="41" dur="1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3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3.33333E-6 L -0.0336 -3.33333E-6 L -0.06823 -0.20602 L -0.30534 -0.20602 " pathEditMode="relative" rAng="0" ptsTypes="AAAA">
                                      <p:cBhvr>
                                        <p:cTn id="44" dur="15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8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34466 0 " pathEditMode="relative" rAng="0" ptsTypes="AA">
                                      <p:cBhvr>
                                        <p:cTn id="47" dur="1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3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3112 -1.48148E-6 L -0.06133 -0.30463 L -0.26784 -0.30463 " pathEditMode="relative" rAng="0" ptsTypes="AAAA">
                                      <p:cBhvr>
                                        <p:cTn id="50" dur="15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-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8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03086 4.44444E-6 L -0.06081 -0.20186 L -0.26511 -0.20186 " pathEditMode="relative" rAng="0" ptsTypes="AAAA">
                                      <p:cBhvr>
                                        <p:cTn id="53" dur="1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3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3555 -1.48148E-6 L -0.07005 -0.10069 L -0.30664 -0.10069 " pathEditMode="relative" rAng="0" ptsTypes="AAAA">
                                      <p:cBhvr>
                                        <p:cTn id="56" dur="1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8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3594 -1.48148E-6 L -0.07058 0.10509 L -0.30703 0.10509 " pathEditMode="relative" rAng="0" ptsTypes="AAAA">
                                      <p:cBhvr>
                                        <p:cTn id="59" dur="1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3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3555 -1.48148E-6 L -0.07005 0.30857 L -0.30664 0.30857 " pathEditMode="relative" rAng="0" ptsTypes="AAAA">
                                      <p:cBhvr>
                                        <p:cTn id="62" dur="15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8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3555 1.85185E-6 L -0.07005 -0.10093 L -0.30664 -0.10093 " pathEditMode="relative" rAng="0" ptsTypes="AAAA">
                                      <p:cBhvr>
                                        <p:cTn id="65" dur="15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43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3073 1.85185E-6 L -0.06029 0.20532 L -0.26354 0.20532 " pathEditMode="relative" rAng="0" ptsTypes="AAAA">
                                      <p:cBhvr>
                                        <p:cTn id="68" dur="1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8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3112 4.81481E-6 L -0.06094 -0.09815 L -0.26524 -0.09815 " pathEditMode="relative" rAng="0" ptsTypes="AAAA">
                                      <p:cBhvr>
                                        <p:cTn id="71" dur="1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8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3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0.0037 L -0.30716 0.0037 " pathEditMode="relative" rAng="0" ptsTypes="AA">
                                      <p:cBhvr>
                                        <p:cTn id="74" dur="1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88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3581 4.81481E-6 L -0.07018 0.20879 L -0.30573 0.20879 " pathEditMode="relative" rAng="0" ptsTypes="AAAA">
                                      <p:cBhvr>
                                        <p:cTn id="77" dur="1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3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0267 -2.96296E-6 L -0.05196 -0.50995 L -0.22526 -0.50995 " pathEditMode="relative" rAng="0" ptsTypes="AAAA">
                                      <p:cBhvr>
                                        <p:cTn id="80" dur="1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-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18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02643 -2.96296E-6 L -0.05209 -0.20092 L -0.22748 -0.20092 " pathEditMode="relative" rAng="0" ptsTypes="AAAA">
                                      <p:cBhvr>
                                        <p:cTn id="83" dur="1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3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03086 -2.96296E-6 L -0.06029 0.10648 L -0.26198 0.10648 " pathEditMode="relative" rAng="0" ptsTypes="AAAA">
                                      <p:cBhvr>
                                        <p:cTn id="86" dur="1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48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3125 -4.81481E-6 L -0.06094 -0.50925 L -0.26446 -0.50925 " pathEditMode="relative" rAng="0" ptsTypes="AAAA">
                                      <p:cBhvr>
                                        <p:cTn id="89" dur="1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63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3112 -7.40741E-7 L -0.06081 -0.40787 L -0.26341 -0.40787 " pathEditMode="relative" rAng="0" ptsTypes="AAAA">
                                      <p:cBhvr>
                                        <p:cTn id="92" dur="1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8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3112 -2.22222E-6 L -0.06081 -0.20463 L -0.26341 -0.20463 " pathEditMode="relative" rAng="0" ptsTypes="AAAA">
                                      <p:cBhvr>
                                        <p:cTn id="95" dur="1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93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F942A2-F539-4E9C-9FB1-34C854C9CE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" y="0"/>
            <a:ext cx="12191830" cy="685790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C045A4-840B-4885-AA7E-445E876DDD50}"/>
              </a:ext>
            </a:extLst>
          </p:cNvPr>
          <p:cNvSpPr/>
          <p:nvPr/>
        </p:nvSpPr>
        <p:spPr>
          <a:xfrm>
            <a:off x="0" y="0"/>
            <a:ext cx="12191830" cy="6857999"/>
          </a:xfrm>
          <a:prstGeom prst="rect">
            <a:avLst/>
          </a:prstGeom>
          <a:gradFill>
            <a:gsLst>
              <a:gs pos="0">
                <a:srgbClr val="4402BC">
                  <a:alpha val="33000"/>
                </a:srgbClr>
              </a:gs>
              <a:gs pos="100000">
                <a:srgbClr val="021144">
                  <a:alpha val="48000"/>
                </a:srgbClr>
              </a:gs>
            </a:gsLst>
            <a:lin ang="0" scaled="0"/>
          </a:gradFill>
          <a:ln w="38100">
            <a:noFill/>
          </a:ln>
          <a:effectLst>
            <a:outerShdw blurRad="723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5B7D5D4-CFB2-4691-A271-E393E20997C8}"/>
              </a:ext>
            </a:extLst>
          </p:cNvPr>
          <p:cNvSpPr/>
          <p:nvPr/>
        </p:nvSpPr>
        <p:spPr>
          <a:xfrm>
            <a:off x="6427732" y="2076186"/>
            <a:ext cx="4859565" cy="70788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92100" sx="102000" sy="102000" algn="ctr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BD79E0-EF22-48A8-AA24-F5A696F78712}"/>
              </a:ext>
            </a:extLst>
          </p:cNvPr>
          <p:cNvSpPr/>
          <p:nvPr/>
        </p:nvSpPr>
        <p:spPr>
          <a:xfrm>
            <a:off x="904703" y="571346"/>
            <a:ext cx="8214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 Bold" panose="00000900000000000000" pitchFamily="50" charset="0"/>
              </a:rPr>
              <a:t>ЦИФРОВАЯ ТРАНСФОРМАЦИЯ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CABAA6-70B9-42DF-81A7-2673B465B3BF}"/>
              </a:ext>
            </a:extLst>
          </p:cNvPr>
          <p:cNvSpPr txBox="1"/>
          <p:nvPr/>
        </p:nvSpPr>
        <p:spPr>
          <a:xfrm>
            <a:off x="169187" y="6264002"/>
            <a:ext cx="131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DC06C-917C-478B-AC77-2AF18EFD7F58}" type="slidenum">
              <a:rPr lang="ru-RU" sz="2800" smtClean="0">
                <a:solidFill>
                  <a:schemeClr val="bg1"/>
                </a:solidFill>
                <a:latin typeface="Mont Bold" panose="00000900000000000000" pitchFamily="50" charset="0"/>
              </a:rPr>
              <a:t>17</a:t>
            </a:fld>
            <a:endParaRPr lang="ru-RU" sz="28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658BC8E-E2F9-47EB-A0D9-1951B90FED1E}"/>
              </a:ext>
            </a:extLst>
          </p:cNvPr>
          <p:cNvSpPr/>
          <p:nvPr/>
        </p:nvSpPr>
        <p:spPr>
          <a:xfrm>
            <a:off x="713079" y="2076186"/>
            <a:ext cx="4573385" cy="70788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92100" sx="102000" sy="102000" algn="ctr" rotWithShape="0">
              <a:prstClr val="black">
                <a:alpha val="5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8BBEFEF-660D-4352-B16F-8664C2BB50D3}"/>
              </a:ext>
            </a:extLst>
          </p:cNvPr>
          <p:cNvSpPr/>
          <p:nvPr/>
        </p:nvSpPr>
        <p:spPr>
          <a:xfrm>
            <a:off x="713079" y="3254734"/>
            <a:ext cx="142703" cy="34027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286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3BD0BA-92C0-4B33-8AB0-C7DDB9BFD01F}"/>
              </a:ext>
            </a:extLst>
          </p:cNvPr>
          <p:cNvSpPr/>
          <p:nvPr/>
        </p:nvSpPr>
        <p:spPr>
          <a:xfrm>
            <a:off x="713079" y="3867675"/>
            <a:ext cx="142703" cy="4267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286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0323CD5-D409-4747-BC0B-8B881573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703" y="2164952"/>
            <a:ext cx="4332316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ru-RU" sz="1800" dirty="0">
                <a:solidFill>
                  <a:schemeClr val="bg1"/>
                </a:solidFill>
                <a:latin typeface="Mont Bold" panose="00000900000000000000" pitchFamily="50" charset="0"/>
              </a:rPr>
              <a:t>АНАЛИЗ И ПРИНЯТИЕ РЕШЕНИЙ</a:t>
            </a:r>
            <a:r>
              <a:rPr lang="en-US" sz="1800" dirty="0">
                <a:solidFill>
                  <a:schemeClr val="bg1"/>
                </a:solidFill>
                <a:latin typeface="Mont Bold" panose="00000900000000000000" pitchFamily="50" charset="0"/>
              </a:rPr>
              <a:t>        </a:t>
            </a:r>
            <a:r>
              <a:rPr lang="ru-RU" sz="1800" dirty="0">
                <a:solidFill>
                  <a:schemeClr val="bg1"/>
                </a:solidFill>
                <a:latin typeface="Mont Bold" panose="00000900000000000000" pitchFamily="50" charset="0"/>
              </a:rPr>
              <a:t> НА ОСНОВЕ БОЛЬШИХ ДАННЫХ</a:t>
            </a:r>
            <a:endParaRPr lang="en-US" sz="180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 marL="0" indent="0" fontAlgn="base">
              <a:buNone/>
            </a:pPr>
            <a:r>
              <a:rPr lang="ru-RU" sz="1800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</a:p>
          <a:p>
            <a:pPr marL="0" indent="0" fontAlgn="base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Mont" panose="00000700000000000000" pitchFamily="50" charset="0"/>
              </a:rPr>
              <a:t>Сбор и подготовка данных </a:t>
            </a:r>
          </a:p>
          <a:p>
            <a:pPr marL="0" indent="0" fontAlgn="base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Mont" panose="00000700000000000000" pitchFamily="50" charset="0"/>
              </a:rPr>
              <a:t>Анализ данных и визуализация информации </a:t>
            </a:r>
          </a:p>
          <a:p>
            <a:pPr marL="0" indent="0" fontAlgn="base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Mont" panose="00000700000000000000" pitchFamily="50" charset="0"/>
              </a:rPr>
              <a:t>Построение предсказательных моделей 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t" panose="00000700000000000000" pitchFamily="50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E616E4-BCFA-4C13-8E74-C318E01CA6CC}"/>
              </a:ext>
            </a:extLst>
          </p:cNvPr>
          <p:cNvSpPr txBox="1">
            <a:spLocks/>
          </p:cNvSpPr>
          <p:nvPr/>
        </p:nvSpPr>
        <p:spPr>
          <a:xfrm>
            <a:off x="6605774" y="2156549"/>
            <a:ext cx="46047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Mont Bold" panose="00000900000000000000" pitchFamily="50" charset="0"/>
              </a:rPr>
              <a:t>ЦИФРОВЫЕ СЕРВИСЫ В ОБЛАСТИ БЕЗОПАСНОСТИ ДВИЖЕНИЯ</a:t>
            </a:r>
            <a:endParaRPr lang="en-US" sz="180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 marL="0" indent="0" fontAlgn="base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Mont" panose="00000700000000000000" pitchFamily="50" charset="0"/>
              </a:rPr>
              <a:t>Мировой опыт в области развития цифровых сервисов безопасности </a:t>
            </a:r>
          </a:p>
          <a:p>
            <a:pPr marL="0" indent="0" fontAlgn="base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Mont" panose="00000700000000000000" pitchFamily="50" charset="0"/>
              </a:rPr>
              <a:t>Методы разработки сервисов с ориентацией на потребности внутренних и внешних клиентов</a:t>
            </a:r>
          </a:p>
          <a:p>
            <a:pPr marL="0" indent="0" fontAlgn="base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Mont" panose="00000700000000000000" pitchFamily="50" charset="0"/>
              </a:rPr>
              <a:t>Прототипирование цифровых сервисов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>
              <a:solidFill>
                <a:schemeClr val="bg1"/>
              </a:solidFill>
              <a:latin typeface="Mont" panose="00000700000000000000" pitchFamily="50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2CF9D61-7657-44F7-8770-54545031D1D7}"/>
              </a:ext>
            </a:extLst>
          </p:cNvPr>
          <p:cNvSpPr/>
          <p:nvPr/>
        </p:nvSpPr>
        <p:spPr>
          <a:xfrm>
            <a:off x="713079" y="4612057"/>
            <a:ext cx="142703" cy="4267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286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B3EC34-88E5-40FF-B4A8-37A967D34852}"/>
              </a:ext>
            </a:extLst>
          </p:cNvPr>
          <p:cNvSpPr/>
          <p:nvPr/>
        </p:nvSpPr>
        <p:spPr>
          <a:xfrm>
            <a:off x="6427732" y="3398962"/>
            <a:ext cx="142703" cy="4267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286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7D2738-34FD-4E6B-9FAD-3F8B2836445B}"/>
              </a:ext>
            </a:extLst>
          </p:cNvPr>
          <p:cNvSpPr/>
          <p:nvPr/>
        </p:nvSpPr>
        <p:spPr>
          <a:xfrm>
            <a:off x="6427732" y="4183676"/>
            <a:ext cx="142703" cy="65774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286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3EEF129-E659-4A1A-9F8D-1FAF7BAA556E}"/>
              </a:ext>
            </a:extLst>
          </p:cNvPr>
          <p:cNvSpPr/>
          <p:nvPr/>
        </p:nvSpPr>
        <p:spPr>
          <a:xfrm>
            <a:off x="6427732" y="5199398"/>
            <a:ext cx="142703" cy="4267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286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6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750B59-1BD7-4431-B81A-C99A00F5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" y="0"/>
            <a:ext cx="12191830" cy="685790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09087D-C185-4ABB-8AD4-D6CFA48C03B2}"/>
              </a:ext>
            </a:extLst>
          </p:cNvPr>
          <p:cNvSpPr/>
          <p:nvPr/>
        </p:nvSpPr>
        <p:spPr>
          <a:xfrm>
            <a:off x="0" y="0"/>
            <a:ext cx="12191830" cy="6857999"/>
          </a:xfrm>
          <a:prstGeom prst="rect">
            <a:avLst/>
          </a:prstGeom>
          <a:gradFill>
            <a:gsLst>
              <a:gs pos="0">
                <a:srgbClr val="4402BC">
                  <a:alpha val="33000"/>
                </a:srgbClr>
              </a:gs>
              <a:gs pos="100000">
                <a:srgbClr val="021144">
                  <a:alpha val="48000"/>
                </a:srgbClr>
              </a:gs>
            </a:gsLst>
            <a:lin ang="0" scaled="0"/>
          </a:gradFill>
          <a:ln w="38100">
            <a:noFill/>
          </a:ln>
          <a:effectLst>
            <a:outerShdw blurRad="723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80E0338-010F-423E-9394-B4160E945229}"/>
              </a:ext>
            </a:extLst>
          </p:cNvPr>
          <p:cNvSpPr/>
          <p:nvPr/>
        </p:nvSpPr>
        <p:spPr>
          <a:xfrm>
            <a:off x="2390499" y="222740"/>
            <a:ext cx="7411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ont Bold" panose="00000900000000000000" pitchFamily="50" charset="0"/>
              </a:rPr>
              <a:t>ЦИФРОВАЯ ТРАНСФОРМАЦИЯ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3546CD-A0FE-4451-80AF-CC14A0AD8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49674"/>
              </p:ext>
            </p:extLst>
          </p:nvPr>
        </p:nvGraphicFramePr>
        <p:xfrm>
          <a:off x="2307346" y="2535687"/>
          <a:ext cx="8241506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507">
                  <a:extLst>
                    <a:ext uri="{9D8B030D-6E8A-4147-A177-3AD203B41FA5}">
                      <a16:colId xmlns:a16="http://schemas.microsoft.com/office/drawing/2014/main" val="802436258"/>
                    </a:ext>
                  </a:extLst>
                </a:gridCol>
                <a:gridCol w="3129999">
                  <a:extLst>
                    <a:ext uri="{9D8B030D-6E8A-4147-A177-3AD203B41FA5}">
                      <a16:colId xmlns:a16="http://schemas.microsoft.com/office/drawing/2014/main" val="296166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АНАЛИЗ И ПРИНЯТИЕ РЕШЕНИЙ                      НА ОСНОВЕ БОЛЬШИХ ДАННЫХ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ru-RU" dirty="0">
                        <a:solidFill>
                          <a:schemeClr val="bg1"/>
                        </a:solidFill>
                        <a:latin typeface="Mont Bold" panose="00000900000000000000" pitchFamily="50" charset="0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ru-RU" dirty="0">
                        <a:solidFill>
                          <a:schemeClr val="bg1"/>
                        </a:solidFill>
                        <a:latin typeface="Mont Bold" panose="00000900000000000000" pitchFamily="50" charset="0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ЦИФРОВАЯ ТРАНСФОРМАЦИЯ КОМПАНИИ: ДИЗАЙН ЦИФРОВЫХ ИНИЦИАТИВ</a:t>
                      </a:r>
                      <a:b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</a:b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ВЫДЕЛЕННОЕ НАПРАВЛЕНИЕ  - </a:t>
                      </a:r>
                      <a:b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</a:b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«ЦИФРОВАЯ БЕЗОПАСНОСТЬ               ДВИЖЕНИЯ»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sz="4000" baseline="0" dirty="0">
                          <a:solidFill>
                            <a:srgbClr val="00B0F0"/>
                          </a:solidFill>
                          <a:latin typeface="Mont Bold" panose="00000900000000000000" pitchFamily="50" charset="0"/>
                        </a:rPr>
                        <a:t>36</a:t>
                      </a:r>
                    </a:p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sz="2000" b="1" kern="1200" baseline="0" dirty="0">
                          <a:solidFill>
                            <a:srgbClr val="00B0F0"/>
                          </a:solidFill>
                          <a:latin typeface="Mont" panose="00000700000000000000" pitchFamily="50" charset="0"/>
                          <a:ea typeface="+mn-ea"/>
                          <a:cs typeface="+mn-cs"/>
                        </a:rPr>
                        <a:t>(обучено в 2020 году)</a:t>
                      </a: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ru-RU" sz="4000" baseline="0" dirty="0">
                        <a:solidFill>
                          <a:srgbClr val="00B0F0"/>
                        </a:solidFill>
                        <a:latin typeface="Mont Bold" panose="00000900000000000000" pitchFamily="50" charset="0"/>
                      </a:endParaRPr>
                    </a:p>
                    <a:p>
                      <a:pPr marL="0" indent="0" algn="ctr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sz="4000" baseline="0" dirty="0">
                          <a:solidFill>
                            <a:srgbClr val="00B0F0"/>
                          </a:solidFill>
                          <a:latin typeface="Mont Bold" panose="00000900000000000000" pitchFamily="50" charset="0"/>
                        </a:rPr>
                        <a:t>30</a:t>
                      </a:r>
                      <a:br>
                        <a:rPr lang="ru-RU" sz="2400" baseline="0" dirty="0">
                          <a:solidFill>
                            <a:srgbClr val="00B0F0"/>
                          </a:solidFill>
                          <a:latin typeface="Mont Bold" panose="00000900000000000000" pitchFamily="50" charset="0"/>
                        </a:rPr>
                      </a:br>
                      <a:r>
                        <a:rPr lang="ru-RU" sz="2000" baseline="0" dirty="0">
                          <a:solidFill>
                            <a:srgbClr val="00B0F0"/>
                          </a:solidFill>
                          <a:latin typeface="Mont" panose="00000700000000000000" pitchFamily="50" charset="0"/>
                        </a:rPr>
                        <a:t>(пилот                                          в марте 2021 года)</a:t>
                      </a:r>
                      <a:endParaRPr lang="ru-RU" sz="2000" dirty="0">
                        <a:solidFill>
                          <a:srgbClr val="00B0F0"/>
                        </a:solidFill>
                        <a:latin typeface="Mont" panose="00000700000000000000" pitchFamily="50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ru-RU" sz="2800" dirty="0">
                        <a:solidFill>
                          <a:srgbClr val="00B0F0"/>
                        </a:solidFill>
                        <a:latin typeface="Mont" panose="00000700000000000000" pitchFamily="50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ru-RU" sz="2800" dirty="0">
                        <a:solidFill>
                          <a:srgbClr val="00B0F0"/>
                        </a:solidFill>
                        <a:latin typeface="Mont" panose="00000700000000000000" pitchFamily="50" charset="0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ru-RU" sz="1800" b="1" kern="1200" baseline="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ru-RU" sz="1800" b="1" kern="1200" baseline="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ru-RU" sz="1800" b="1" kern="1200" baseline="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ru-RU" sz="1800" b="1" kern="1200" baseline="0" dirty="0">
                        <a:solidFill>
                          <a:schemeClr val="bg1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59816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9DF2726-9B39-4E2E-B5CC-30AB8EC8E6E0}"/>
              </a:ext>
            </a:extLst>
          </p:cNvPr>
          <p:cNvSpPr txBox="1"/>
          <p:nvPr/>
        </p:nvSpPr>
        <p:spPr>
          <a:xfrm>
            <a:off x="169187" y="6264002"/>
            <a:ext cx="131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DC06C-917C-478B-AC77-2AF18EFD7F58}" type="slidenum">
              <a:rPr lang="ru-RU" sz="2800" smtClean="0">
                <a:solidFill>
                  <a:schemeClr val="bg1"/>
                </a:solidFill>
                <a:latin typeface="Mont Bold" panose="00000900000000000000" pitchFamily="50" charset="0"/>
              </a:rPr>
              <a:t>18</a:t>
            </a:fld>
            <a:endParaRPr lang="ru-RU" sz="28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C674A9F-7DEA-4878-B701-C55E8A74D4C4}"/>
              </a:ext>
            </a:extLst>
          </p:cNvPr>
          <p:cNvSpPr/>
          <p:nvPr/>
        </p:nvSpPr>
        <p:spPr>
          <a:xfrm>
            <a:off x="2390499" y="1428532"/>
            <a:ext cx="1838891" cy="438480"/>
          </a:xfrm>
          <a:prstGeom prst="rect">
            <a:avLst/>
          </a:prstGeom>
          <a:gradFill>
            <a:gsLst>
              <a:gs pos="0">
                <a:srgbClr val="CB1F79"/>
              </a:gs>
              <a:gs pos="100000">
                <a:srgbClr val="9D1344"/>
              </a:gs>
            </a:gsLst>
            <a:lin ang="4200000" scaled="0"/>
          </a:gra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C016575-73FB-4286-8965-BBE852F2559B}"/>
              </a:ext>
            </a:extLst>
          </p:cNvPr>
          <p:cNvSpPr/>
          <p:nvPr/>
        </p:nvSpPr>
        <p:spPr>
          <a:xfrm>
            <a:off x="2580850" y="1507237"/>
            <a:ext cx="1414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ont Bold" panose="00000900000000000000" pitchFamily="50" charset="0"/>
              </a:rPr>
              <a:t>ПРОГРАММЫ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079481A-872C-4DF3-801B-B9DEEF725888}"/>
              </a:ext>
            </a:extLst>
          </p:cNvPr>
          <p:cNvCxnSpPr>
            <a:cxnSpLocks/>
          </p:cNvCxnSpPr>
          <p:nvPr/>
        </p:nvCxnSpPr>
        <p:spPr>
          <a:xfrm>
            <a:off x="822959" y="3640975"/>
            <a:ext cx="10490662" cy="0"/>
          </a:xfrm>
          <a:prstGeom prst="line">
            <a:avLst/>
          </a:prstGeom>
          <a:ln>
            <a:solidFill>
              <a:srgbClr val="DE2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86BEFBE-9027-4045-8604-9E70507EBAFA}"/>
              </a:ext>
            </a:extLst>
          </p:cNvPr>
          <p:cNvCxnSpPr>
            <a:cxnSpLocks/>
          </p:cNvCxnSpPr>
          <p:nvPr/>
        </p:nvCxnSpPr>
        <p:spPr>
          <a:xfrm>
            <a:off x="822959" y="5760720"/>
            <a:ext cx="10490662" cy="0"/>
          </a:xfrm>
          <a:prstGeom prst="line">
            <a:avLst/>
          </a:prstGeom>
          <a:ln>
            <a:solidFill>
              <a:srgbClr val="DE2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129B595-BD88-4B3E-A304-8C1CA9BE4BA2}"/>
              </a:ext>
            </a:extLst>
          </p:cNvPr>
          <p:cNvCxnSpPr>
            <a:cxnSpLocks/>
          </p:cNvCxnSpPr>
          <p:nvPr/>
        </p:nvCxnSpPr>
        <p:spPr>
          <a:xfrm>
            <a:off x="822959" y="2286000"/>
            <a:ext cx="10490662" cy="0"/>
          </a:xfrm>
          <a:prstGeom prst="line">
            <a:avLst/>
          </a:prstGeom>
          <a:ln>
            <a:solidFill>
              <a:srgbClr val="DE2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54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76AB5-9329-4768-8913-78DFE95AA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" y="0"/>
            <a:ext cx="12191830" cy="685790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B6B192-A80A-446D-A90F-5225D9AC08C1}"/>
              </a:ext>
            </a:extLst>
          </p:cNvPr>
          <p:cNvSpPr/>
          <p:nvPr/>
        </p:nvSpPr>
        <p:spPr>
          <a:xfrm>
            <a:off x="0" y="0"/>
            <a:ext cx="12191830" cy="6857999"/>
          </a:xfrm>
          <a:prstGeom prst="rect">
            <a:avLst/>
          </a:prstGeom>
          <a:gradFill>
            <a:gsLst>
              <a:gs pos="0">
                <a:srgbClr val="4402BC">
                  <a:alpha val="33000"/>
                </a:srgbClr>
              </a:gs>
              <a:gs pos="100000">
                <a:srgbClr val="021144">
                  <a:alpha val="48000"/>
                </a:srgbClr>
              </a:gs>
            </a:gsLst>
            <a:lin ang="0" scaled="0"/>
          </a:gradFill>
          <a:ln w="38100">
            <a:noFill/>
          </a:ln>
          <a:effectLst>
            <a:outerShdw blurRad="723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7E987A-7035-41E2-8FA5-50B52E8D9C78}"/>
              </a:ext>
            </a:extLst>
          </p:cNvPr>
          <p:cNvSpPr/>
          <p:nvPr/>
        </p:nvSpPr>
        <p:spPr>
          <a:xfrm>
            <a:off x="904703" y="2977089"/>
            <a:ext cx="82141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 Bold" panose="00000900000000000000" pitchFamily="50" charset="0"/>
              </a:rPr>
              <a:t>ОКНО В МИР</a:t>
            </a:r>
          </a:p>
        </p:txBody>
      </p:sp>
    </p:spTree>
    <p:extLst>
      <p:ext uri="{BB962C8B-B14F-4D97-AF65-F5344CB8AC3E}">
        <p14:creationId xmlns:p14="http://schemas.microsoft.com/office/powerpoint/2010/main" val="342573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76AB5-9329-4768-8913-78DFE95AA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" y="0"/>
            <a:ext cx="12191830" cy="685790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B6B192-A80A-446D-A90F-5225D9AC08C1}"/>
              </a:ext>
            </a:extLst>
          </p:cNvPr>
          <p:cNvSpPr/>
          <p:nvPr/>
        </p:nvSpPr>
        <p:spPr>
          <a:xfrm>
            <a:off x="0" y="0"/>
            <a:ext cx="12191830" cy="6857999"/>
          </a:xfrm>
          <a:prstGeom prst="rect">
            <a:avLst/>
          </a:prstGeom>
          <a:gradFill>
            <a:gsLst>
              <a:gs pos="0">
                <a:srgbClr val="4402BC">
                  <a:alpha val="33000"/>
                </a:srgbClr>
              </a:gs>
              <a:gs pos="100000">
                <a:srgbClr val="021144">
                  <a:alpha val="48000"/>
                </a:srgbClr>
              </a:gs>
            </a:gsLst>
            <a:lin ang="0" scaled="0"/>
          </a:gradFill>
          <a:ln w="38100">
            <a:noFill/>
          </a:ln>
          <a:effectLst>
            <a:outerShdw blurRad="723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7E987A-7035-41E2-8FA5-50B52E8D9C78}"/>
              </a:ext>
            </a:extLst>
          </p:cNvPr>
          <p:cNvSpPr/>
          <p:nvPr/>
        </p:nvSpPr>
        <p:spPr>
          <a:xfrm>
            <a:off x="904703" y="2400146"/>
            <a:ext cx="89305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 Bold" panose="00000900000000000000" pitchFamily="50" charset="0"/>
              </a:rPr>
              <a:t>НОВАЯ «НОРМАЛЬНОСТЬ»</a:t>
            </a:r>
          </a:p>
        </p:txBody>
      </p:sp>
    </p:spTree>
    <p:extLst>
      <p:ext uri="{BB962C8B-B14F-4D97-AF65-F5344CB8AC3E}">
        <p14:creationId xmlns:p14="http://schemas.microsoft.com/office/powerpoint/2010/main" val="4158374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96968A-3285-4F34-B480-798D81C91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022B21-9C4D-454D-82D5-DD7A2A811CB6}"/>
              </a:ext>
            </a:extLst>
          </p:cNvPr>
          <p:cNvSpPr/>
          <p:nvPr/>
        </p:nvSpPr>
        <p:spPr>
          <a:xfrm>
            <a:off x="0" y="0"/>
            <a:ext cx="12177553" cy="6858001"/>
          </a:xfrm>
          <a:prstGeom prst="rect">
            <a:avLst/>
          </a:prstGeom>
          <a:gradFill flip="none" rotWithShape="1">
            <a:gsLst>
              <a:gs pos="2373">
                <a:srgbClr val="002060">
                  <a:alpha val="32000"/>
                </a:srgbClr>
              </a:gs>
              <a:gs pos="100000">
                <a:srgbClr val="0070C0">
                  <a:alpha val="53000"/>
                </a:srgbClr>
              </a:gs>
              <a:gs pos="33000">
                <a:srgbClr val="002060"/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80E0338-010F-423E-9394-B4160E945229}"/>
              </a:ext>
            </a:extLst>
          </p:cNvPr>
          <p:cNvSpPr/>
          <p:nvPr/>
        </p:nvSpPr>
        <p:spPr>
          <a:xfrm>
            <a:off x="1443926" y="222740"/>
            <a:ext cx="9304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ont Bold" panose="00000900000000000000" pitchFamily="50" charset="0"/>
              </a:rPr>
              <a:t>МЕЖДУНАРОДНОЕ ВЗАИМОДЕЙСТВИЕ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DF2726-9B39-4E2E-B5CC-30AB8EC8E6E0}"/>
              </a:ext>
            </a:extLst>
          </p:cNvPr>
          <p:cNvSpPr txBox="1"/>
          <p:nvPr/>
        </p:nvSpPr>
        <p:spPr>
          <a:xfrm>
            <a:off x="169187" y="6264002"/>
            <a:ext cx="131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DC06C-917C-478B-AC77-2AF18EFD7F58}" type="slidenum">
              <a:rPr lang="ru-RU" sz="2800" smtClean="0">
                <a:solidFill>
                  <a:schemeClr val="bg1"/>
                </a:solidFill>
                <a:latin typeface="Mont Bold" panose="00000900000000000000" pitchFamily="50" charset="0"/>
              </a:rPr>
              <a:t>20</a:t>
            </a:fld>
            <a:endParaRPr lang="ru-RU" sz="28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870E91-818E-47EC-B8BF-20FC15EC2D12}"/>
              </a:ext>
            </a:extLst>
          </p:cNvPr>
          <p:cNvSpPr/>
          <p:nvPr/>
        </p:nvSpPr>
        <p:spPr>
          <a:xfrm>
            <a:off x="355601" y="1087213"/>
            <a:ext cx="11282250" cy="687645"/>
          </a:xfrm>
          <a:prstGeom prst="rect">
            <a:avLst/>
          </a:prstGeom>
          <a:gradFill>
            <a:gsLst>
              <a:gs pos="0">
                <a:srgbClr val="CB1F79"/>
              </a:gs>
              <a:gs pos="100000">
                <a:srgbClr val="9D1344"/>
              </a:gs>
            </a:gsLst>
            <a:lin ang="4200000" scaled="0"/>
          </a:gra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0A45DB-E2DB-4E96-8AFD-6EE1DB7CE405}"/>
              </a:ext>
            </a:extLst>
          </p:cNvPr>
          <p:cNvSpPr/>
          <p:nvPr/>
        </p:nvSpPr>
        <p:spPr>
          <a:xfrm>
            <a:off x="914399" y="1066972"/>
            <a:ext cx="10522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Mont Bold" panose="00000900000000000000" pitchFamily="50" charset="0"/>
              </a:rPr>
              <a:t>16</a:t>
            </a:r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 мероприятий </a:t>
            </a:r>
            <a:r>
              <a:rPr lang="en-US" dirty="0">
                <a:solidFill>
                  <a:schemeClr val="bg1"/>
                </a:solidFill>
                <a:latin typeface="Mont Bold" panose="00000900000000000000" pitchFamily="50" charset="0"/>
              </a:rPr>
              <a:t>	</a:t>
            </a:r>
            <a:r>
              <a:rPr lang="ru-RU" sz="4000" dirty="0">
                <a:solidFill>
                  <a:schemeClr val="bg1"/>
                </a:solidFill>
                <a:latin typeface="Mont Bold" panose="00000900000000000000" pitchFamily="50" charset="0"/>
              </a:rPr>
              <a:t>25</a:t>
            </a:r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 стран </a:t>
            </a:r>
            <a:r>
              <a:rPr lang="en-US" dirty="0">
                <a:solidFill>
                  <a:schemeClr val="bg1"/>
                </a:solidFill>
                <a:latin typeface="Mont Bold" panose="00000900000000000000" pitchFamily="50" charset="0"/>
              </a:rPr>
              <a:t>	</a:t>
            </a:r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Mont Bold" panose="00000900000000000000" pitchFamily="50" charset="0"/>
              </a:rPr>
              <a:t>84</a:t>
            </a:r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 компании</a:t>
            </a:r>
            <a:r>
              <a:rPr lang="en-US" dirty="0">
                <a:solidFill>
                  <a:schemeClr val="bg1"/>
                </a:solidFill>
                <a:latin typeface="Mont Bold" panose="00000900000000000000" pitchFamily="50" charset="0"/>
              </a:rPr>
              <a:t>	</a:t>
            </a:r>
            <a:r>
              <a:rPr lang="en-US" sz="4000" dirty="0">
                <a:solidFill>
                  <a:schemeClr val="bg1"/>
                </a:solidFill>
                <a:latin typeface="Mont Bold" panose="00000900000000000000" pitchFamily="50" charset="0"/>
              </a:rPr>
              <a:t>&gt;</a:t>
            </a:r>
            <a:r>
              <a:rPr lang="ru-RU" sz="4000" dirty="0">
                <a:solidFill>
                  <a:schemeClr val="bg1"/>
                </a:solidFill>
                <a:latin typeface="Mont Bold" panose="00000900000000000000" pitchFamily="50" charset="0"/>
              </a:rPr>
              <a:t>800 </a:t>
            </a:r>
            <a:r>
              <a:rPr lang="ru-RU" dirty="0">
                <a:solidFill>
                  <a:schemeClr val="bg1"/>
                </a:solidFill>
                <a:latin typeface="Mont Bold" panose="00000900000000000000" pitchFamily="50" charset="0"/>
              </a:rPr>
              <a:t>участников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4D5C78B-5DF0-4E6E-A4E9-7F36788D75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199" y="1892210"/>
            <a:ext cx="923330" cy="92333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3F7AF9-053B-40BA-969B-969EDEC8FF1D}"/>
              </a:ext>
            </a:extLst>
          </p:cNvPr>
          <p:cNvSpPr/>
          <p:nvPr/>
        </p:nvSpPr>
        <p:spPr>
          <a:xfrm>
            <a:off x="386613" y="2872033"/>
            <a:ext cx="2962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4"/>
                </a:solidFill>
                <a:latin typeface="Mont Bold" panose="00000900000000000000" pitchFamily="50" charset="0"/>
              </a:rPr>
              <a:t>Институт железнодорожных технологий Монаша </a:t>
            </a:r>
          </a:p>
          <a:p>
            <a:pPr algn="ctr"/>
            <a:r>
              <a:rPr lang="ru-RU" sz="1600" dirty="0">
                <a:solidFill>
                  <a:schemeClr val="accent4"/>
                </a:solidFill>
                <a:latin typeface="Mont Bold" panose="00000900000000000000" pitchFamily="50" charset="0"/>
              </a:rPr>
              <a:t>(IRT, Австралия)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63A7EA-8845-4C2F-83DE-45423D216A25}"/>
              </a:ext>
            </a:extLst>
          </p:cNvPr>
          <p:cNvSpPr txBox="1"/>
          <p:nvPr/>
        </p:nvSpPr>
        <p:spPr>
          <a:xfrm>
            <a:off x="355601" y="3983373"/>
            <a:ext cx="339187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ru-RU" sz="1400" b="0" i="0" dirty="0">
                <a:solidFill>
                  <a:schemeClr val="bg1"/>
                </a:solidFill>
                <a:effectLst/>
                <a:latin typeface="Mont" panose="00000700000000000000" pitchFamily="50" charset="0"/>
              </a:rPr>
              <a:t>Современные технологии мониторинга состояния объектов железнодорожной инфраструктуры для повышения эффективности работы железнодорожного транспорта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2A4CAE9-2204-4727-97A6-C1AFCE06A7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126" y="2103873"/>
            <a:ext cx="1653890" cy="621501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9514358-527D-42A5-B19E-7A8C9137F0CB}"/>
              </a:ext>
            </a:extLst>
          </p:cNvPr>
          <p:cNvSpPr/>
          <p:nvPr/>
        </p:nvSpPr>
        <p:spPr>
          <a:xfrm>
            <a:off x="3807995" y="2872033"/>
            <a:ext cx="1982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Mont Bold" panose="00000900000000000000" pitchFamily="50" charset="0"/>
              </a:rPr>
              <a:t>Network Rail </a:t>
            </a:r>
            <a:r>
              <a:rPr lang="ru-RU" sz="1600" dirty="0">
                <a:solidFill>
                  <a:schemeClr val="accent4"/>
                </a:solidFill>
                <a:latin typeface="Mont Bold" panose="00000900000000000000" pitchFamily="50" charset="0"/>
              </a:rPr>
              <a:t>Великобритания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C29E96-8403-4C27-8D83-0B4BB2DA8897}"/>
              </a:ext>
            </a:extLst>
          </p:cNvPr>
          <p:cNvSpPr txBox="1"/>
          <p:nvPr/>
        </p:nvSpPr>
        <p:spPr>
          <a:xfrm>
            <a:off x="3885656" y="3983373"/>
            <a:ext cx="2210344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" panose="00000700000000000000" pitchFamily="50" charset="0"/>
              </a:rPr>
              <a:t>Интеллектуальная инфраструктура – применение технологий для прогнозирования </a:t>
            </a:r>
          </a:p>
          <a:p>
            <a:r>
              <a:rPr lang="ru-RU" sz="1400" dirty="0">
                <a:solidFill>
                  <a:schemeClr val="bg1"/>
                </a:solidFill>
                <a:latin typeface="Mont" panose="00000700000000000000" pitchFamily="50" charset="0"/>
              </a:rPr>
              <a:t>и эксплуатации железных дорог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04AEF22-96FC-4E48-BB0B-F0A5237C7EF4}"/>
              </a:ext>
            </a:extLst>
          </p:cNvPr>
          <p:cNvSpPr/>
          <p:nvPr/>
        </p:nvSpPr>
        <p:spPr>
          <a:xfrm>
            <a:off x="6249663" y="2872033"/>
            <a:ext cx="2665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Mont Bold" panose="00000900000000000000" pitchFamily="50" charset="0"/>
              </a:rPr>
              <a:t>Deutsche Bahn,</a:t>
            </a:r>
            <a:r>
              <a:rPr lang="ru-RU" sz="1600" dirty="0">
                <a:solidFill>
                  <a:schemeClr val="accent4"/>
                </a:solidFill>
                <a:latin typeface="Mont Bold" panose="00000900000000000000" pitchFamily="50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accent4"/>
                </a:solidFill>
                <a:latin typeface="Mont Bold" panose="00000900000000000000" pitchFamily="50" charset="0"/>
              </a:rPr>
              <a:t>Германия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AC9C0B-7FF5-4AF6-ACE5-35C95B9EE939}"/>
              </a:ext>
            </a:extLst>
          </p:cNvPr>
          <p:cNvSpPr txBox="1"/>
          <p:nvPr/>
        </p:nvSpPr>
        <p:spPr>
          <a:xfrm>
            <a:off x="6249663" y="3955066"/>
            <a:ext cx="3264400" cy="24776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" panose="00000700000000000000" pitchFamily="50" charset="0"/>
              </a:rPr>
              <a:t>Цифровая трансформация компаний и применение инновационных технологий</a:t>
            </a:r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" panose="00000700000000000000" pitchFamily="50" charset="0"/>
              </a:rPr>
              <a:t>Использование альтернативных видов топлива </a:t>
            </a:r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" panose="00000700000000000000" pitchFamily="50" charset="0"/>
              </a:rPr>
              <a:t>Использование технологий LTE/5G WLAN в поездах</a:t>
            </a:r>
          </a:p>
          <a:p>
            <a:pPr marL="285750" indent="-285750"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" panose="00000700000000000000" pitchFamily="50" charset="0"/>
              </a:rPr>
              <a:t>Повышение эффективности грузового движения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E15AB5C-E99E-4BB4-BD41-5C62B773E74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608" y="2103873"/>
            <a:ext cx="792466" cy="55604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9F5992B-592C-47DB-8FB0-F965154E3B8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4429" y="1985663"/>
            <a:ext cx="792466" cy="792466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C4BED26-931F-40D8-8ED3-A0C18FF2FB97}"/>
              </a:ext>
            </a:extLst>
          </p:cNvPr>
          <p:cNvSpPr/>
          <p:nvPr/>
        </p:nvSpPr>
        <p:spPr>
          <a:xfrm>
            <a:off x="9439485" y="2872033"/>
            <a:ext cx="2198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4"/>
                </a:solidFill>
                <a:latin typeface="Mont Bold" panose="00000900000000000000" pitchFamily="50" charset="0"/>
              </a:rPr>
              <a:t>Индийские </a:t>
            </a:r>
            <a:endParaRPr lang="en-US" sz="1600" dirty="0">
              <a:solidFill>
                <a:schemeClr val="accent4"/>
              </a:solidFill>
              <a:latin typeface="Mont Bold" panose="00000900000000000000" pitchFamily="50" charset="0"/>
            </a:endParaRPr>
          </a:p>
          <a:p>
            <a:pPr algn="ctr"/>
            <a:r>
              <a:rPr lang="ru-RU" sz="1600" dirty="0">
                <a:solidFill>
                  <a:schemeClr val="accent4"/>
                </a:solidFill>
                <a:latin typeface="Mont Bold" panose="00000900000000000000" pitchFamily="50" charset="0"/>
              </a:rPr>
              <a:t>железные дороги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77B278-7590-4163-8194-76E0846562BD}"/>
              </a:ext>
            </a:extLst>
          </p:cNvPr>
          <p:cNvSpPr txBox="1"/>
          <p:nvPr/>
        </p:nvSpPr>
        <p:spPr>
          <a:xfrm>
            <a:off x="9636266" y="3955066"/>
            <a:ext cx="2297011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bg1"/>
                </a:solidFill>
                <a:latin typeface="Mont" panose="00000700000000000000" pitchFamily="50" charset="0"/>
              </a:rPr>
              <a:t>Повышение эффективности грузового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113678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289317-412B-4268-B495-F34CEBE4B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9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FF2314-499C-4ADD-A654-6C1C13B51440}"/>
              </a:ext>
            </a:extLst>
          </p:cNvPr>
          <p:cNvSpPr txBox="1"/>
          <p:nvPr/>
        </p:nvSpPr>
        <p:spPr>
          <a:xfrm>
            <a:off x="169187" y="6264002"/>
            <a:ext cx="131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DC06C-917C-478B-AC77-2AF18EFD7F58}" type="slidenum">
              <a:rPr lang="ru-RU" sz="2800" smtClean="0">
                <a:solidFill>
                  <a:schemeClr val="bg1"/>
                </a:solidFill>
                <a:latin typeface="Mont Bold" panose="00000900000000000000" pitchFamily="50" charset="0"/>
              </a:rPr>
              <a:t>21</a:t>
            </a:fld>
            <a:endParaRPr lang="ru-RU" sz="28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90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1F47AC-7241-453E-BD6B-D7DCE41E3C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" y="0"/>
            <a:ext cx="12191830" cy="685790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FA8AA6-1FF5-44EA-82EB-B0D85C57F349}"/>
              </a:ext>
            </a:extLst>
          </p:cNvPr>
          <p:cNvSpPr/>
          <p:nvPr/>
        </p:nvSpPr>
        <p:spPr>
          <a:xfrm>
            <a:off x="0" y="0"/>
            <a:ext cx="12191830" cy="6857999"/>
          </a:xfrm>
          <a:prstGeom prst="rect">
            <a:avLst/>
          </a:prstGeom>
          <a:gradFill>
            <a:gsLst>
              <a:gs pos="0">
                <a:srgbClr val="4402BC">
                  <a:alpha val="33000"/>
                </a:srgbClr>
              </a:gs>
              <a:gs pos="100000">
                <a:srgbClr val="021144">
                  <a:alpha val="48000"/>
                </a:srgbClr>
              </a:gs>
            </a:gsLst>
            <a:lin ang="0" scaled="0"/>
          </a:gradFill>
          <a:ln w="38100">
            <a:noFill/>
          </a:ln>
          <a:effectLst>
            <a:outerShdw blurRad="723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28" y="277190"/>
            <a:ext cx="4356967" cy="184008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627A84C-A1BB-4084-91B9-E5000E544EAF}"/>
              </a:ext>
            </a:extLst>
          </p:cNvPr>
          <p:cNvGrpSpPr/>
          <p:nvPr/>
        </p:nvGrpSpPr>
        <p:grpSpPr>
          <a:xfrm>
            <a:off x="224169" y="4103859"/>
            <a:ext cx="5494892" cy="2585356"/>
            <a:chOff x="615048" y="4272644"/>
            <a:chExt cx="4863353" cy="22882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048" y="4272644"/>
              <a:ext cx="4863353" cy="2288216"/>
            </a:xfrm>
            <a:prstGeom prst="roundRect">
              <a:avLst>
                <a:gd name="adj" fmla="val 0"/>
              </a:avLst>
            </a:prstGeom>
            <a:effectLst>
              <a:outerShdw blurRad="546100" sx="102000" sy="102000" algn="ctr" rotWithShape="0">
                <a:prstClr val="black">
                  <a:alpha val="49000"/>
                </a:prstClr>
              </a:outerShdw>
            </a:effectLst>
          </p:spPr>
        </p:pic>
        <p:pic>
          <p:nvPicPr>
            <p:cNvPr id="2050" name="Picture 2" descr="Новый логотип, шрифт и дизайн версии для компьютера | Блог ВКонтакте |  ВКонтакте">
              <a:extLst>
                <a:ext uri="{FF2B5EF4-FFF2-40B4-BE49-F238E27FC236}">
                  <a16:creationId xmlns:a16="http://schemas.microsoft.com/office/drawing/2014/main" id="{244FD905-A5E6-4E7F-8679-E87190D1B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695" y="4982490"/>
              <a:ext cx="193144" cy="193144"/>
            </a:xfrm>
            <a:prstGeom prst="roundRect">
              <a:avLst>
                <a:gd name="adj" fmla="val 2757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Файл:Instagram icon.png — Википедия">
              <a:extLst>
                <a:ext uri="{FF2B5EF4-FFF2-40B4-BE49-F238E27FC236}">
                  <a16:creationId xmlns:a16="http://schemas.microsoft.com/office/drawing/2014/main" id="{0A57034A-C2B9-41FC-8FEF-A3A0BBA85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693" y="5434219"/>
              <a:ext cx="193146" cy="193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Социальные сети Facebook Компьютерные иконки Logo, facebook, синий, текст,  прямоугольник png | PNGWing">
              <a:extLst>
                <a:ext uri="{FF2B5EF4-FFF2-40B4-BE49-F238E27FC236}">
                  <a16:creationId xmlns:a16="http://schemas.microsoft.com/office/drawing/2014/main" id="{4939604E-5B80-4C8A-A3C3-105FCA85E4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01" t="13201" r="13201" b="13201"/>
            <a:stretch/>
          </p:blipFill>
          <p:spPr bwMode="auto">
            <a:xfrm>
              <a:off x="2167693" y="5208354"/>
              <a:ext cx="193146" cy="19314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781B2ED-8884-4A88-A0F6-F98A58EAF81C}"/>
              </a:ext>
            </a:extLst>
          </p:cNvPr>
          <p:cNvGrpSpPr/>
          <p:nvPr/>
        </p:nvGrpSpPr>
        <p:grpSpPr>
          <a:xfrm>
            <a:off x="3099432" y="-395332"/>
            <a:ext cx="9987827" cy="6412025"/>
            <a:chOff x="-974456" y="-424350"/>
            <a:chExt cx="9987827" cy="641202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F446DA7-A26B-40F3-A814-5D4366D35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74456" y="-424350"/>
              <a:ext cx="9987827" cy="641202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88319D0-010A-46DE-AC68-F04850383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9014" y="2676770"/>
              <a:ext cx="2177143" cy="1786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09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B0C294-B29C-49B8-BA43-6D441618F8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"/>
          <a:stretch/>
        </p:blipFill>
        <p:spPr>
          <a:xfrm>
            <a:off x="0" y="2"/>
            <a:ext cx="7560327" cy="42526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93F5E3-9C28-456D-A078-BB3F8E40A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00925"/>
            <a:ext cx="6393545" cy="3369775"/>
          </a:xfrm>
          <a:prstGeom prst="rect">
            <a:avLst/>
          </a:prstGeom>
        </p:spPr>
      </p:pic>
      <p:pic>
        <p:nvPicPr>
          <p:cNvPr id="9" name="Picture 2" descr="https://downloader.disk.yandex.ru/preview/c4e0bf65fb032df498449507fe5de2200d875752a370bff65da7957bbdd9918f/5e8b43eb/SNlPnSxCNuyGrXENKnX71Y0t8FJ5u6DTKY4x6qZUXOt_SlJ9DAUZTPeplUr07yxi4VxsTcPKwQ3_7H7-pPxcBg==?uid=0&amp;filename=sm_module4_28-02-2020_058.jpg&amp;disposition=inline&amp;hash=&amp;limit=0&amp;content_type=image%2Fjpeg&amp;tknv=v2&amp;owner_uid=1130000025033763&amp;size=1920x937">
            <a:extLst>
              <a:ext uri="{FF2B5EF4-FFF2-40B4-BE49-F238E27FC236}">
                <a16:creationId xmlns:a16="http://schemas.microsoft.com/office/drawing/2014/main" id="{14DF9922-9807-4CAC-86BC-3265336D8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3544" y="3477986"/>
            <a:ext cx="5798458" cy="33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4DCE25-B369-4F61-9B70-18C1A223E4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684" y="0"/>
            <a:ext cx="4637315" cy="3477986"/>
          </a:xfrm>
          <a:prstGeom prst="parallelogram">
            <a:avLst>
              <a:gd name="adj" fmla="val 0"/>
            </a:avLst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675CA8-0036-4306-BC5A-F4B2030367F1}"/>
              </a:ext>
            </a:extLst>
          </p:cNvPr>
          <p:cNvSpPr/>
          <p:nvPr/>
        </p:nvSpPr>
        <p:spPr>
          <a:xfrm>
            <a:off x="7554686" y="10886"/>
            <a:ext cx="4656363" cy="3595914"/>
          </a:xfrm>
          <a:prstGeom prst="rect">
            <a:avLst/>
          </a:prstGeom>
          <a:gradFill flip="none" rotWithShape="1">
            <a:gsLst>
              <a:gs pos="49000">
                <a:srgbClr val="4402BC">
                  <a:alpha val="0"/>
                </a:srgbClr>
              </a:gs>
              <a:gs pos="0">
                <a:srgbClr val="021144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138D9E-29DC-4AA9-AE99-9B680691AA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720" y="54792"/>
            <a:ext cx="2061167" cy="870494"/>
          </a:xfrm>
          <a:prstGeom prst="rect">
            <a:avLst/>
          </a:prstGeom>
          <a:effectLst>
            <a:outerShdw blurRad="76200" dist="38100" dir="5400000" algn="t" rotWithShape="0">
              <a:prstClr val="black">
                <a:alpha val="9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50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1666E4-8251-4149-9C14-D0D50AE7BC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" y="0"/>
            <a:ext cx="12191830" cy="685790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50C005-81D8-4CAF-9B38-D2A952203D60}"/>
              </a:ext>
            </a:extLst>
          </p:cNvPr>
          <p:cNvSpPr/>
          <p:nvPr/>
        </p:nvSpPr>
        <p:spPr>
          <a:xfrm>
            <a:off x="0" y="0"/>
            <a:ext cx="12191830" cy="6857999"/>
          </a:xfrm>
          <a:prstGeom prst="rect">
            <a:avLst/>
          </a:prstGeom>
          <a:gradFill>
            <a:gsLst>
              <a:gs pos="0">
                <a:srgbClr val="4402BC">
                  <a:alpha val="33000"/>
                </a:srgbClr>
              </a:gs>
              <a:gs pos="100000">
                <a:srgbClr val="021144">
                  <a:alpha val="48000"/>
                </a:srgbClr>
              </a:gs>
            </a:gsLst>
            <a:lin ang="0" scaled="0"/>
          </a:gradFill>
          <a:ln w="38100">
            <a:noFill/>
          </a:ln>
          <a:effectLst>
            <a:outerShdw blurRad="723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20" name="Picture 24" descr="https://downloader.disk.yandex.ru/preview/fdcf5f059db706c113ccb7e3a7f3bc861a6df93b7db6e6846a892ecfea8eab5b/5f908bf5/yrJFakbGgeTWwm_5hADC-InkkPDsHl11QGL4Mx3OimjvdBt4uKi9d8c7PTlYvh46SO_Fhnh0-62UMs0uygdXyw%3D%3D?uid=0&amp;filename=IMG_5384-HDR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639E391E-DCB2-4913-AB47-A404D5E1F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004" y="-2386"/>
            <a:ext cx="2105983" cy="140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ownloader.disk.yandex.ru/preview/d61424edea3377af18eed4b935066d0a93ad0b5101706bb9749fbfcef5b72b56/5f908bf5/mGllfJDx3mkKwazrP0j4XWlm6qFCCgTUfkN0nlQR37S7Q0PEtkOX2U3mndnzEfJ30H5V7l1bWVsi25S1LjZysQ%3D%3D?uid=0&amp;filename=IMG_5365-HDR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562DAC5F-DC9C-436E-A2A0-26297F57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441" y="1400953"/>
            <a:ext cx="5327073" cy="354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ownloader.disk.yandex.ru/preview/60b6ea4bbb9a88c2d701719d685ab12ebd130255189230bc4acc3b12f8883cf1/5f908bf5/xQuCB4r8IImgCJuEEPLr-aeI-vc3G_U7Eoq52fZx1Ro8igozbbnASnCxSdmCbxd2GY19QNwqW7SVlD7gwn4ExA%3D%3D?uid=0&amp;filename=IMG_5435-HDR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CCE8E1CE-BA0B-4BEC-8B4F-0EBB39DF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5" y="0"/>
            <a:ext cx="3323936" cy="221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ownloader.disk.yandex.ru/preview/f2dc7482c43e1f523214e876dc604fb9681c54c556862d16bf48710abfff8ed9/5f908bf5/AmOeRrLTOiGuhtIqYv-6m1FWqYSBkfLYZSf_lt5LeSP-Oct8ScitqyfJA0bxwkj92bdGcIWRLCxWjXL8AEWZ2g%3D%3D?uid=0&amp;filename=IMG_5448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8FD7CA3B-7FFC-4F87-8C46-2FA12F57B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21173" y="3365018"/>
            <a:ext cx="1770658" cy="34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ownloader.disk.yandex.ru/preview/9b3a9d6d1ae2eab90a2af2d127e52fcd3bb3470e27b31d69f12685e9d448908b/5f908bf5/gmj5om9Ll1pH6h4wTK1U4VFWqYSBkfLYZSf_lt5LeSOdqu7yCCBn6Z95e9CHafF3mL96w-7O8PIYoW5sav-xGw%3D%3D?uid=0&amp;filename=IMG_5454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8DF554E0-A938-4E7B-A764-60BC40CC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0" y="2214931"/>
            <a:ext cx="3323936" cy="221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downloader.disk.yandex.ru/preview/1db192265bebf98c5a8e0db0bcafd6c4ab98eb06310104f8d57e1be099fbbb0c/5f908ca0/_Jx0y3K_EZ-9dzpUrR-DSqjtRTTCnLecwn8Yp83JiodohOhyMNR6fEVt0ZP7bywRyFeZgk1UTv6k2Nma3uv5Kw%3D%3D?uid=0&amp;filename=DSC02751-HDR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75936E4F-04FD-4CD1-A51C-F52AA0DAE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0004" y="4733102"/>
            <a:ext cx="3601168" cy="21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downloader.disk.yandex.ru/preview/d7f96c567fcec6b563b7c2ce55bcb4eb778d6c5decb20b27260ec016bfcf30b2/5f908ca0/98u_UtdJfIMLXum6jd0gZOeayDuZMkcYQ8QVvwW1TyX2_XmL7pkfqaB6C3MdNB6IlJUqZUkEXJu7_ALTTZA0NQ%3D%3D?uid=0&amp;filename=DSC02761-HDR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3F0C34EC-379F-4D23-92C7-8160F6798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1476" y="-2386"/>
            <a:ext cx="3870912" cy="14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downloader.disk.yandex.ru/preview/c9e12167bd2d15b53eac2fb2bf530ffc47d478dfd944034fe7e9ba9815c4e58c/5f908bf5/EDdalHEdMZqvP7liKiMxZ4nkkPDsHl11QGL4Mx3OimgSQrpJxzOvMLTId1XIckyKl13FkfhV9JyErCswKaYT3w%3D%3D?uid=0&amp;filename=IMG_5379-HDR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06CBC296-77D8-471C-9384-3BCF61004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95" y="4429861"/>
            <a:ext cx="3323606" cy="242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downloader.disk.yandex.ru/preview/efa8f4a324d79bf9a8f610da751834858e36784a639e09c38ed058dd3fd1cf3f/5f908bf5/k58mA7LEcsUCyxIgUDxoGonkkPDsHl11QGL4Mx3Oimj1EXcQxHuL5927VUN27cO9dopYy9C00b1Uh501hs8-Sg%3D%3D?uid=0&amp;filename=IMG_5380-HDR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A5DB7C63-4549-4121-B8B8-0241CA471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0514" y="1036290"/>
            <a:ext cx="3541486" cy="36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downloader.disk.yandex.ru/preview/7e7f3804338d58b1ddf91af2c7ee60efb6319f2ab25e7474ef3324d93af23013/5f908a99/sXkkJUDDZ-2_JwEA5TsR4M_d76H3v4-TKF5cTxV-m3W29ms2foaQN1djjucYy9PmosxT0NWcEGP8gNxy-DWEiA%3D%3D?uid=0&amp;filename=IMG_5699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F2D95FE8-1AF9-4E02-A6A8-D6F701E92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3276" y="4733197"/>
            <a:ext cx="3496728" cy="21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downloader.disk.yandex.ru/preview/ad114b096435257cbc59f62f0ca924d0b4b54bcb382bb600d6f8c25f5bfff389/5f908bf5/q6_N0AnaSH7nukOhbl2aHq0WeZmImEq1u4j1zX_kwz0vi8KcrZqdTtUYKaRpHZR3xK0_Oj_bEzhrv7BHEIcxgQ%3D%3D?uid=0&amp;filename=IMG_5463-HDR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B431A2C1-B32A-48A0-BE37-F569BB918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0348" y="0"/>
            <a:ext cx="3527387" cy="25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BA75076-3DAA-408D-87AC-9D5ADA876834}"/>
              </a:ext>
            </a:extLst>
          </p:cNvPr>
          <p:cNvSpPr/>
          <p:nvPr/>
        </p:nvSpPr>
        <p:spPr>
          <a:xfrm>
            <a:off x="7554686" y="10886"/>
            <a:ext cx="4656363" cy="3595914"/>
          </a:xfrm>
          <a:prstGeom prst="rect">
            <a:avLst/>
          </a:prstGeom>
          <a:gradFill flip="none" rotWithShape="1">
            <a:gsLst>
              <a:gs pos="49000">
                <a:srgbClr val="4402BC">
                  <a:alpha val="0"/>
                </a:srgbClr>
              </a:gs>
              <a:gs pos="0">
                <a:srgbClr val="021144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94A847-93EE-48FF-8DD9-8A900A3B634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720" y="54792"/>
            <a:ext cx="2061167" cy="870494"/>
          </a:xfrm>
          <a:prstGeom prst="rect">
            <a:avLst/>
          </a:prstGeom>
          <a:effectLst>
            <a:outerShdw blurRad="76200" dist="38100" dir="5400000" algn="t" rotWithShape="0">
              <a:prstClr val="black">
                <a:alpha val="9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68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91FF080-FD4B-4E1F-884C-7C9FEE2B7993}"/>
              </a:ext>
            </a:extLst>
          </p:cNvPr>
          <p:cNvGrpSpPr/>
          <p:nvPr/>
        </p:nvGrpSpPr>
        <p:grpSpPr>
          <a:xfrm>
            <a:off x="0" y="-2"/>
            <a:ext cx="12227379" cy="6934200"/>
            <a:chOff x="0" y="-2"/>
            <a:chExt cx="12227379" cy="69342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3832AA1-2EE3-4B98-B688-782055D951D8}"/>
                </a:ext>
              </a:extLst>
            </p:cNvPr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0429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D008280-8061-498A-8F88-64926246267F}"/>
                </a:ext>
              </a:extLst>
            </p:cNvPr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6700" y="-1"/>
              <a:ext cx="4076700" cy="2340429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EE1B3DE-9B10-44CA-B6A1-9F33D22A4962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15300" y="-2"/>
              <a:ext cx="4076700" cy="2340429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E8A4DF3-850F-4E03-AD9F-50996206AD58}"/>
                </a:ext>
              </a:extLst>
            </p:cNvPr>
            <p:cNvPicPr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340427"/>
              <a:ext cx="4076700" cy="2340429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06A565A-1384-463C-8BCE-4A7CE65A284F}"/>
                </a:ext>
              </a:extLst>
            </p:cNvPr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6700" y="2340426"/>
              <a:ext cx="4076701" cy="234042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FD2F3FE-B65D-4366-ABC0-88F5C532F736}"/>
                </a:ext>
              </a:extLst>
            </p:cNvPr>
            <p:cNvPicPr/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34350" y="2340425"/>
              <a:ext cx="4076700" cy="234042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A754A11-6B69-4D68-998F-CEB403EA52CE}"/>
                </a:ext>
              </a:extLst>
            </p:cNvPr>
            <p:cNvPicPr/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669968"/>
              <a:ext cx="4076701" cy="2258787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370C3E6-3F4B-4FFE-B256-E69512D13FCD}"/>
                </a:ext>
              </a:extLst>
            </p:cNvPr>
            <p:cNvPicPr/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7586" y="4686295"/>
              <a:ext cx="4076701" cy="2226131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7E87BB4-D841-4578-8E50-628A5299A47E}"/>
                </a:ext>
              </a:extLst>
            </p:cNvPr>
            <p:cNvPicPr/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0679" y="4675411"/>
              <a:ext cx="4076700" cy="2258787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D87AF5B-66BD-4359-8E13-74CCC1E3786E}"/>
                </a:ext>
              </a:extLst>
            </p:cNvPr>
            <p:cNvPicPr/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00" y="-2"/>
              <a:ext cx="767443" cy="46264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1D84E26-E75C-4287-9040-C69872BDC4DB}"/>
                </a:ext>
              </a:extLst>
            </p:cNvPr>
            <p:cNvPicPr/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1803" y="1877782"/>
              <a:ext cx="767443" cy="462644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DEA49D1-1722-4188-932F-94C7E6F424AF}"/>
                </a:ext>
              </a:extLst>
            </p:cNvPr>
            <p:cNvPicPr/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90207" y="1415138"/>
              <a:ext cx="767443" cy="462644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71D89A4-A1A4-4B52-9B98-E9355B9B7BE2}"/>
                </a:ext>
              </a:extLst>
            </p:cNvPr>
            <p:cNvPicPr/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82243" y="10886"/>
              <a:ext cx="767443" cy="462644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0E9E5B-6C57-4DD7-962C-9B78AF1E012B}"/>
              </a:ext>
            </a:extLst>
          </p:cNvPr>
          <p:cNvSpPr/>
          <p:nvPr/>
        </p:nvSpPr>
        <p:spPr>
          <a:xfrm>
            <a:off x="7554686" y="10886"/>
            <a:ext cx="4656363" cy="3595914"/>
          </a:xfrm>
          <a:prstGeom prst="rect">
            <a:avLst/>
          </a:prstGeom>
          <a:gradFill flip="none" rotWithShape="1">
            <a:gsLst>
              <a:gs pos="49000">
                <a:srgbClr val="4402BC">
                  <a:alpha val="0"/>
                </a:srgbClr>
              </a:gs>
              <a:gs pos="0">
                <a:srgbClr val="021144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D663D7-31AA-4574-A554-B556260A79A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720" y="54792"/>
            <a:ext cx="2061167" cy="870494"/>
          </a:xfrm>
          <a:prstGeom prst="rect">
            <a:avLst/>
          </a:prstGeom>
          <a:effectLst>
            <a:outerShdw blurRad="76200" dist="38100" dir="5400000" algn="t" rotWithShape="0">
              <a:prstClr val="black">
                <a:alpha val="9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09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0B4291-2589-489E-9384-399476050A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" y="0"/>
            <a:ext cx="12191830" cy="685790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30DE41-84F4-468C-8A76-2D92A3623B44}"/>
              </a:ext>
            </a:extLst>
          </p:cNvPr>
          <p:cNvSpPr/>
          <p:nvPr/>
        </p:nvSpPr>
        <p:spPr>
          <a:xfrm>
            <a:off x="0" y="0"/>
            <a:ext cx="12191830" cy="6857999"/>
          </a:xfrm>
          <a:prstGeom prst="rect">
            <a:avLst/>
          </a:prstGeom>
          <a:gradFill>
            <a:gsLst>
              <a:gs pos="0">
                <a:srgbClr val="4402BC">
                  <a:alpha val="33000"/>
                </a:srgbClr>
              </a:gs>
              <a:gs pos="100000">
                <a:srgbClr val="021144">
                  <a:alpha val="48000"/>
                </a:srgbClr>
              </a:gs>
            </a:gsLst>
            <a:lin ang="0" scaled="0"/>
          </a:gradFill>
          <a:ln w="38100">
            <a:noFill/>
          </a:ln>
          <a:effectLst>
            <a:outerShdw blurRad="723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downloader.disk.yandex.ru/preview/86555c78ae1c32a49e485cc339308ea228cea6557d47757b09a853bc7c0df823/5f90905f/jOMN7R9Pk0BzMlojaM0DG_TkhDTE_DisGNwjT9Ph2r_IMgKUAo-0C28e7afUagH5MeeBOVvekToWcjPxey0Xxg%3D%3D?uid=0&amp;filename=DSC04904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8C6195F8-5582-4E5C-AA9D-7EE46C096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569" y="-14491"/>
            <a:ext cx="4332261" cy="288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556C13-50BA-484B-9EE2-600D3B4BA5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418" r="-51157"/>
          <a:stretch/>
        </p:blipFill>
        <p:spPr>
          <a:xfrm>
            <a:off x="3676727" y="3900003"/>
            <a:ext cx="3418610" cy="29579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CCEBC6-F6D6-465B-A4AA-E838AB2517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644" y="2836366"/>
            <a:ext cx="7125304" cy="4036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5FF2AB-0CF1-4808-A500-AEC4556DDD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" y="4871245"/>
            <a:ext cx="3676509" cy="1967422"/>
          </a:xfrm>
          <a:prstGeom prst="rect">
            <a:avLst/>
          </a:prstGeom>
        </p:spPr>
      </p:pic>
      <p:pic>
        <p:nvPicPr>
          <p:cNvPr id="2056" name="Picture 8" descr="https://downloader.disk.yandex.ru/preview/df14f02b329092a83e781d4e3ca02ca3c7f61aa926944409a37500a05abab135/5f90917b/PPskAOXa0C5LZKJGsVDKzcdix8gIF0YmeLkcPiCpBxewzIMjqRenxRn8mMGzRND_9BidPTMkGLhxBGAZZX1N2Q%3D%3D?uid=0&amp;filename=DSC04304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288669C6-1EE3-4DAE-8984-B7CA6E8CF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" y="1594935"/>
            <a:ext cx="5143256" cy="346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downloader.disk.yandex.ru/preview/daa8716f9889986fe7e424a259c7cff62f8be93c24efce2ae9da3dfbcbf40263/5f90917b/9ZWSjJi608eJHZAYwp4_TrrArQCwwIgiIfqmbEJ9Kn4j0AOivkBx5bm3RDYopA1sWMR-cdKV-R2zT3LO90ql5w%3D%3D?uid=0&amp;filename=DSC01585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481296C6-2B97-43BE-B900-F00A8ACD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5" y="0"/>
            <a:ext cx="3676892" cy="24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downloader.disk.yandex.ru/preview/0d943797643d736ffa2018694c2cc89c65bd071386932d870d8b02b1d60bc549/5f909243/nm6ba34WcLuAjocsxgWZ2hAe0AyW1uTq9Em5lcK5_Jj0FyU7ZKIDJKyUWReWZSRiLwfcucrhXEgHh0FPliwELQ%3D%3D?uid=0&amp;filename=%21DSC01862.jpg&amp;disposition=inline&amp;hash=&amp;limit=0&amp;content_type=image%2Fjpeg&amp;owner_uid=0&amp;tknv=v2&amp;size=3813x1912">
            <a:extLst>
              <a:ext uri="{FF2B5EF4-FFF2-40B4-BE49-F238E27FC236}">
                <a16:creationId xmlns:a16="http://schemas.microsoft.com/office/drawing/2014/main" id="{553B5C39-7D6D-49C0-8C62-040137EE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727" y="-1174"/>
            <a:ext cx="4182671" cy="28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00B073-0050-4F8F-8CD5-46582369AF7F}"/>
              </a:ext>
            </a:extLst>
          </p:cNvPr>
          <p:cNvSpPr/>
          <p:nvPr/>
        </p:nvSpPr>
        <p:spPr>
          <a:xfrm>
            <a:off x="7554686" y="10886"/>
            <a:ext cx="4656363" cy="3595914"/>
          </a:xfrm>
          <a:prstGeom prst="rect">
            <a:avLst/>
          </a:prstGeom>
          <a:gradFill flip="none" rotWithShape="1">
            <a:gsLst>
              <a:gs pos="49000">
                <a:srgbClr val="4402BC">
                  <a:alpha val="0"/>
                </a:srgbClr>
              </a:gs>
              <a:gs pos="0">
                <a:srgbClr val="021144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E1ACAD8-5A2C-48D1-B785-46C3B9D22BA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720" y="54792"/>
            <a:ext cx="2061167" cy="870494"/>
          </a:xfrm>
          <a:prstGeom prst="rect">
            <a:avLst/>
          </a:prstGeom>
          <a:effectLst>
            <a:outerShdw blurRad="76200" dist="38100" dir="5400000" algn="t" rotWithShape="0">
              <a:prstClr val="black">
                <a:alpha val="9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11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76AB5-9329-4768-8913-78DFE95AA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" y="0"/>
            <a:ext cx="12191830" cy="685790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B6B192-A80A-446D-A90F-5225D9AC08C1}"/>
              </a:ext>
            </a:extLst>
          </p:cNvPr>
          <p:cNvSpPr/>
          <p:nvPr/>
        </p:nvSpPr>
        <p:spPr>
          <a:xfrm>
            <a:off x="0" y="0"/>
            <a:ext cx="12191830" cy="6857999"/>
          </a:xfrm>
          <a:prstGeom prst="rect">
            <a:avLst/>
          </a:prstGeom>
          <a:gradFill>
            <a:gsLst>
              <a:gs pos="0">
                <a:srgbClr val="4402BC">
                  <a:alpha val="33000"/>
                </a:srgbClr>
              </a:gs>
              <a:gs pos="100000">
                <a:srgbClr val="021144">
                  <a:alpha val="48000"/>
                </a:srgbClr>
              </a:gs>
            </a:gsLst>
            <a:lin ang="0" scaled="0"/>
          </a:gradFill>
          <a:ln w="38100">
            <a:noFill/>
          </a:ln>
          <a:effectLst>
            <a:outerShdw blurRad="723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7E987A-7035-41E2-8FA5-50B52E8D9C78}"/>
              </a:ext>
            </a:extLst>
          </p:cNvPr>
          <p:cNvSpPr/>
          <p:nvPr/>
        </p:nvSpPr>
        <p:spPr>
          <a:xfrm>
            <a:off x="904703" y="2089903"/>
            <a:ext cx="89305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 Bold" panose="00000900000000000000" pitchFamily="50" charset="0"/>
              </a:rPr>
              <a:t>ПРОГРАММЫ </a:t>
            </a:r>
          </a:p>
          <a:p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 Bold" panose="00000900000000000000" pitchFamily="50" charset="0"/>
              </a:rPr>
              <a:t>ПО БЕЗОПАСНОСТИ:</a:t>
            </a:r>
          </a:p>
          <a:p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 Bold" panose="00000900000000000000" pitchFamily="50" charset="0"/>
              </a:rPr>
              <a:t>ЖИЗНЬ ПРОДОЛЖАЕТСЯ</a:t>
            </a:r>
          </a:p>
        </p:txBody>
      </p:sp>
    </p:spTree>
    <p:extLst>
      <p:ext uri="{BB962C8B-B14F-4D97-AF65-F5344CB8AC3E}">
        <p14:creationId xmlns:p14="http://schemas.microsoft.com/office/powerpoint/2010/main" val="390053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A284A4-5871-48BD-9947-C020ABBBCF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DE211B9C-2F4C-40FC-A9F5-DB4320EA39F9}"/>
              </a:ext>
            </a:extLst>
          </p:cNvPr>
          <p:cNvSpPr/>
          <p:nvPr/>
        </p:nvSpPr>
        <p:spPr>
          <a:xfrm>
            <a:off x="2226425" y="5187142"/>
            <a:ext cx="7739149" cy="1670857"/>
          </a:xfrm>
          <a:prstGeom prst="ellipse">
            <a:avLst/>
          </a:prstGeom>
          <a:gradFill flip="none" rotWithShape="1">
            <a:gsLst>
              <a:gs pos="79000">
                <a:srgbClr val="A228E5">
                  <a:alpha val="0"/>
                </a:srgbClr>
              </a:gs>
              <a:gs pos="30000">
                <a:srgbClr val="3E00B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7E007F1-6085-4022-ACEB-1186D8AD1F73}"/>
              </a:ext>
            </a:extLst>
          </p:cNvPr>
          <p:cNvGrpSpPr/>
          <p:nvPr/>
        </p:nvGrpSpPr>
        <p:grpSpPr>
          <a:xfrm>
            <a:off x="7222" y="0"/>
            <a:ext cx="12192001" cy="6858001"/>
            <a:chOff x="11309264" y="10882373"/>
            <a:chExt cx="12250060" cy="8215369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95FD96D8-D3CF-4BE5-9187-74E4E3262A14}"/>
                </a:ext>
              </a:extLst>
            </p:cNvPr>
            <p:cNvSpPr/>
            <p:nvPr/>
          </p:nvSpPr>
          <p:spPr>
            <a:xfrm>
              <a:off x="11323781" y="10882373"/>
              <a:ext cx="12235543" cy="8215367"/>
            </a:xfrm>
            <a:prstGeom prst="rect">
              <a:avLst/>
            </a:prstGeom>
            <a:gradFill flip="none" rotWithShape="1">
              <a:gsLst>
                <a:gs pos="100000">
                  <a:srgbClr val="36174D">
                    <a:lumMod val="75000"/>
                    <a:lumOff val="25000"/>
                    <a:alpha val="35000"/>
                  </a:srgbClr>
                </a:gs>
                <a:gs pos="0">
                  <a:srgbClr val="0B367B">
                    <a:alpha val="93000"/>
                  </a:srgb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1AC90FE-BF0A-4121-B016-A4607CCAA8B8}"/>
                </a:ext>
              </a:extLst>
            </p:cNvPr>
            <p:cNvSpPr/>
            <p:nvPr/>
          </p:nvSpPr>
          <p:spPr>
            <a:xfrm>
              <a:off x="11309264" y="10882373"/>
              <a:ext cx="12235543" cy="8215369"/>
            </a:xfrm>
            <a:prstGeom prst="rect">
              <a:avLst/>
            </a:prstGeom>
            <a:gradFill flip="none" rotWithShape="1">
              <a:gsLst>
                <a:gs pos="100000">
                  <a:srgbClr val="7030A0">
                    <a:alpha val="0"/>
                    <a:lumMod val="66000"/>
                    <a:lumOff val="34000"/>
                  </a:srgbClr>
                </a:gs>
                <a:gs pos="1111">
                  <a:srgbClr val="07224D">
                    <a:alpha val="91000"/>
                    <a:lumMod val="69000"/>
                  </a:srgbClr>
                </a:gs>
                <a:gs pos="53000">
                  <a:srgbClr val="07224D">
                    <a:alpha val="48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:a16="http://schemas.microsoft.com/office/drawing/2014/main" id="{49E82AE6-9E3E-45EC-9268-7FCAD85B79ED}"/>
              </a:ext>
            </a:extLst>
          </p:cNvPr>
          <p:cNvSpPr/>
          <p:nvPr/>
        </p:nvSpPr>
        <p:spPr>
          <a:xfrm>
            <a:off x="1447801" y="1273664"/>
            <a:ext cx="4573385" cy="1947371"/>
          </a:xfrm>
          <a:prstGeom prst="snip2DiagRect">
            <a:avLst/>
          </a:prstGeom>
          <a:gradFill>
            <a:gsLst>
              <a:gs pos="0">
                <a:srgbClr val="002060">
                  <a:alpha val="43000"/>
                </a:srgbClr>
              </a:gs>
              <a:gs pos="99000">
                <a:srgbClr val="4402BC">
                  <a:alpha val="14000"/>
                </a:srgbClr>
              </a:gs>
            </a:gsLst>
            <a:lin ang="192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усеченные противолежащие углы 18">
            <a:extLst>
              <a:ext uri="{FF2B5EF4-FFF2-40B4-BE49-F238E27FC236}">
                <a16:creationId xmlns:a16="http://schemas.microsoft.com/office/drawing/2014/main" id="{8181788A-9633-4DDA-8CDE-68BDB10CD843}"/>
              </a:ext>
            </a:extLst>
          </p:cNvPr>
          <p:cNvSpPr/>
          <p:nvPr/>
        </p:nvSpPr>
        <p:spPr>
          <a:xfrm>
            <a:off x="6406637" y="1273664"/>
            <a:ext cx="4573385" cy="1947371"/>
          </a:xfrm>
          <a:prstGeom prst="snip2DiagRect">
            <a:avLst/>
          </a:prstGeom>
          <a:gradFill>
            <a:gsLst>
              <a:gs pos="0">
                <a:srgbClr val="002060">
                  <a:alpha val="43000"/>
                </a:srgbClr>
              </a:gs>
              <a:gs pos="99000">
                <a:srgbClr val="4402BC">
                  <a:alpha val="14000"/>
                </a:srgbClr>
              </a:gs>
            </a:gsLst>
            <a:lin ang="192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усеченные противолежащие углы 23">
            <a:extLst>
              <a:ext uri="{FF2B5EF4-FFF2-40B4-BE49-F238E27FC236}">
                <a16:creationId xmlns:a16="http://schemas.microsoft.com/office/drawing/2014/main" id="{0B673FE4-7B94-49FC-945F-0A66E55489D5}"/>
              </a:ext>
            </a:extLst>
          </p:cNvPr>
          <p:cNvSpPr/>
          <p:nvPr/>
        </p:nvSpPr>
        <p:spPr>
          <a:xfrm>
            <a:off x="6406637" y="3666371"/>
            <a:ext cx="4573385" cy="1947371"/>
          </a:xfrm>
          <a:prstGeom prst="snip2DiagRect">
            <a:avLst/>
          </a:prstGeom>
          <a:gradFill>
            <a:gsLst>
              <a:gs pos="0">
                <a:srgbClr val="002060">
                  <a:alpha val="43000"/>
                </a:srgbClr>
              </a:gs>
              <a:gs pos="99000">
                <a:srgbClr val="4402BC">
                  <a:alpha val="14000"/>
                </a:srgbClr>
              </a:gs>
            </a:gsLst>
            <a:lin ang="192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усеченные противолежащие углы 22">
            <a:extLst>
              <a:ext uri="{FF2B5EF4-FFF2-40B4-BE49-F238E27FC236}">
                <a16:creationId xmlns:a16="http://schemas.microsoft.com/office/drawing/2014/main" id="{1EE3DA6E-5988-4824-AADA-C07E1FBDDA30}"/>
              </a:ext>
            </a:extLst>
          </p:cNvPr>
          <p:cNvSpPr/>
          <p:nvPr/>
        </p:nvSpPr>
        <p:spPr>
          <a:xfrm>
            <a:off x="1447801" y="3666371"/>
            <a:ext cx="4573385" cy="1947371"/>
          </a:xfrm>
          <a:prstGeom prst="snip2DiagRect">
            <a:avLst/>
          </a:prstGeom>
          <a:gradFill>
            <a:gsLst>
              <a:gs pos="0">
                <a:srgbClr val="002060">
                  <a:alpha val="43000"/>
                </a:srgbClr>
              </a:gs>
              <a:gs pos="99000">
                <a:srgbClr val="4402BC">
                  <a:alpha val="14000"/>
                </a:srgbClr>
              </a:gs>
            </a:gsLst>
            <a:lin ang="19200000" scaled="0"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0323CD5-D409-4747-BC0B-8B881573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857" y="1564748"/>
            <a:ext cx="3528460" cy="164892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dirty="0">
                <a:solidFill>
                  <a:schemeClr val="bg1"/>
                </a:solidFill>
                <a:latin typeface="Mont Bold" panose="00000900000000000000" pitchFamily="50" charset="0"/>
              </a:rPr>
              <a:t>СИСТЕМА МЕНЕДЖМЕНТА БЕЗОПАСНОСТИ ДВИЖЕНИЯ</a:t>
            </a:r>
            <a:endParaRPr lang="ru-RU" sz="3600" dirty="0">
              <a:solidFill>
                <a:schemeClr val="bg1"/>
              </a:solidFill>
              <a:latin typeface="Mont" panose="00000700000000000000" pitchFamily="50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E616E4-BCFA-4C13-8E74-C318E01CA6CC}"/>
              </a:ext>
            </a:extLst>
          </p:cNvPr>
          <p:cNvSpPr txBox="1">
            <a:spLocks/>
          </p:cNvSpPr>
          <p:nvPr/>
        </p:nvSpPr>
        <p:spPr>
          <a:xfrm>
            <a:off x="6230027" y="1841887"/>
            <a:ext cx="468152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Mont Bold" panose="00000900000000000000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800" dirty="0">
              <a:solidFill>
                <a:schemeClr val="bg1"/>
              </a:solidFill>
              <a:latin typeface="Mont" panose="000007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6C674-072A-4ED5-B0E5-A3A5587546CC}"/>
              </a:ext>
            </a:extLst>
          </p:cNvPr>
          <p:cNvSpPr txBox="1"/>
          <p:nvPr/>
        </p:nvSpPr>
        <p:spPr>
          <a:xfrm>
            <a:off x="169187" y="6264002"/>
            <a:ext cx="131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DC06C-917C-478B-AC77-2AF18EFD7F58}" type="slidenum">
              <a:rPr lang="ru-RU" sz="2800" smtClean="0">
                <a:solidFill>
                  <a:schemeClr val="bg1"/>
                </a:solidFill>
                <a:latin typeface="Mont Bold" panose="00000900000000000000" pitchFamily="50" charset="0"/>
              </a:rPr>
              <a:t>8</a:t>
            </a:fld>
            <a:endParaRPr lang="ru-RU" sz="28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1342B3-6702-4D8C-9623-CECE48DEE744}"/>
              </a:ext>
            </a:extLst>
          </p:cNvPr>
          <p:cNvSpPr/>
          <p:nvPr/>
        </p:nvSpPr>
        <p:spPr>
          <a:xfrm>
            <a:off x="7881475" y="4387209"/>
            <a:ext cx="2921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</a:pPr>
            <a:r>
              <a:rPr lang="ru-RU" sz="2400" dirty="0">
                <a:solidFill>
                  <a:schemeClr val="bg1"/>
                </a:solidFill>
                <a:latin typeface="Mont Bold" panose="00000900000000000000" pitchFamily="50" charset="0"/>
              </a:rPr>
              <a:t>ЦИФРОВИЗАЦИЯ</a:t>
            </a:r>
            <a:endParaRPr lang="en-US" sz="24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25" name="Объект 4">
            <a:extLst>
              <a:ext uri="{FF2B5EF4-FFF2-40B4-BE49-F238E27FC236}">
                <a16:creationId xmlns:a16="http://schemas.microsoft.com/office/drawing/2014/main" id="{E4D565E5-5308-4171-B4FF-EBDAE0AC5E27}"/>
              </a:ext>
            </a:extLst>
          </p:cNvPr>
          <p:cNvSpPr txBox="1">
            <a:spLocks/>
          </p:cNvSpPr>
          <p:nvPr/>
        </p:nvSpPr>
        <p:spPr>
          <a:xfrm>
            <a:off x="7873356" y="1947344"/>
            <a:ext cx="2936886" cy="80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bg1"/>
                </a:solidFill>
                <a:latin typeface="Mont Bold" panose="00000900000000000000" pitchFamily="50" charset="0"/>
              </a:rPr>
              <a:t>КУЛЬТУРА БЕЗОПАСНОСТИ</a:t>
            </a:r>
            <a:endParaRPr lang="ru-RU" sz="3600" dirty="0">
              <a:solidFill>
                <a:schemeClr val="bg1"/>
              </a:solidFill>
              <a:latin typeface="Mont" panose="00000700000000000000" pitchFamily="50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42D78C4-F57E-4DD5-B270-AA8193FDB5D0}"/>
              </a:ext>
            </a:extLst>
          </p:cNvPr>
          <p:cNvSpPr/>
          <p:nvPr/>
        </p:nvSpPr>
        <p:spPr>
          <a:xfrm>
            <a:off x="1772857" y="4282836"/>
            <a:ext cx="3027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</a:pPr>
            <a:r>
              <a:rPr lang="ru-RU" sz="2400" dirty="0">
                <a:solidFill>
                  <a:schemeClr val="bg1"/>
                </a:solidFill>
                <a:latin typeface="Mont Bold" panose="00000900000000000000" pitchFamily="50" charset="0"/>
              </a:rPr>
              <a:t>РИСК-МЕНЕДЖМЕНТ</a:t>
            </a:r>
            <a:endParaRPr lang="en-US" sz="24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EEC9F4-9791-4212-9FB8-73E75CB6FE37}"/>
              </a:ext>
            </a:extLst>
          </p:cNvPr>
          <p:cNvSpPr/>
          <p:nvPr/>
        </p:nvSpPr>
        <p:spPr>
          <a:xfrm>
            <a:off x="4625540" y="1923404"/>
            <a:ext cx="3164114" cy="3164114"/>
          </a:xfrm>
          <a:prstGeom prst="ellipse">
            <a:avLst/>
          </a:prstGeom>
          <a:gradFill>
            <a:gsLst>
              <a:gs pos="0">
                <a:srgbClr val="CB1F79"/>
              </a:gs>
              <a:gs pos="100000">
                <a:srgbClr val="9D1344"/>
              </a:gs>
            </a:gsLst>
            <a:lin ang="4200000" scaled="0"/>
          </a:gradFill>
          <a:ln w="38100">
            <a:solidFill>
              <a:schemeClr val="bg1"/>
            </a:solidFill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F0E2AC-88A5-4DB8-87F5-62242C994D28}"/>
              </a:ext>
            </a:extLst>
          </p:cNvPr>
          <p:cNvSpPr/>
          <p:nvPr/>
        </p:nvSpPr>
        <p:spPr>
          <a:xfrm>
            <a:off x="4800405" y="2828808"/>
            <a:ext cx="2807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 Bold" panose="00000900000000000000" pitchFamily="50" charset="0"/>
              </a:rPr>
              <a:t>ИДЕОЛОГИЯ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Mont Bold" panose="00000900000000000000" pitchFamily="50" charset="0"/>
              </a:rPr>
              <a:t>НАШИХ ПРОГРАММ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Mont Bold" panose="00000900000000000000" pitchFamily="50" charset="0"/>
              </a:rPr>
              <a:t>В ОБЛАСТИ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32062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2CFEFDF-1B8C-42FB-A19C-DFE1D051F428}"/>
              </a:ext>
            </a:extLst>
          </p:cNvPr>
          <p:cNvGrpSpPr/>
          <p:nvPr/>
        </p:nvGrpSpPr>
        <p:grpSpPr>
          <a:xfrm>
            <a:off x="0" y="0"/>
            <a:ext cx="12199223" cy="6858001"/>
            <a:chOff x="0" y="0"/>
            <a:chExt cx="12199223" cy="6858001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67CCE33-8D28-425C-8FDA-820FC9D85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EF86C2-2781-477C-9ECD-0F70D038C93C}"/>
                </a:ext>
              </a:extLst>
            </p:cNvPr>
            <p:cNvSpPr/>
            <p:nvPr/>
          </p:nvSpPr>
          <p:spPr>
            <a:xfrm>
              <a:off x="2226425" y="5187142"/>
              <a:ext cx="7739149" cy="1670857"/>
            </a:xfrm>
            <a:prstGeom prst="ellipse">
              <a:avLst/>
            </a:prstGeom>
            <a:gradFill flip="none" rotWithShape="1">
              <a:gsLst>
                <a:gs pos="79000">
                  <a:srgbClr val="A228E5">
                    <a:alpha val="0"/>
                  </a:srgbClr>
                </a:gs>
                <a:gs pos="30000">
                  <a:srgbClr val="3E00B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F4D6941F-DF9A-42E3-97FB-26925A3EB446}"/>
                </a:ext>
              </a:extLst>
            </p:cNvPr>
            <p:cNvGrpSpPr/>
            <p:nvPr/>
          </p:nvGrpSpPr>
          <p:grpSpPr>
            <a:xfrm>
              <a:off x="7222" y="0"/>
              <a:ext cx="12192001" cy="6858001"/>
              <a:chOff x="11309264" y="10882373"/>
              <a:chExt cx="12250060" cy="8215369"/>
            </a:xfrm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CB311FF1-1D58-4111-AD38-03304B177425}"/>
                  </a:ext>
                </a:extLst>
              </p:cNvPr>
              <p:cNvSpPr/>
              <p:nvPr/>
            </p:nvSpPr>
            <p:spPr>
              <a:xfrm>
                <a:off x="11323781" y="10882373"/>
                <a:ext cx="12235543" cy="8215367"/>
              </a:xfrm>
              <a:prstGeom prst="rect">
                <a:avLst/>
              </a:prstGeom>
              <a:gradFill flip="none" rotWithShape="1">
                <a:gsLst>
                  <a:gs pos="100000">
                    <a:srgbClr val="36174D">
                      <a:lumMod val="75000"/>
                      <a:lumOff val="25000"/>
                      <a:alpha val="35000"/>
                    </a:srgbClr>
                  </a:gs>
                  <a:gs pos="0">
                    <a:srgbClr val="0B367B">
                      <a:alpha val="93000"/>
                    </a:srgbClr>
                  </a:gs>
                </a:gsLst>
                <a:lin ang="3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FC9E4306-E01D-4C6E-BE92-E7DDF355F3DD}"/>
                  </a:ext>
                </a:extLst>
              </p:cNvPr>
              <p:cNvSpPr/>
              <p:nvPr/>
            </p:nvSpPr>
            <p:spPr>
              <a:xfrm>
                <a:off x="11309264" y="10882373"/>
                <a:ext cx="12235543" cy="8215369"/>
              </a:xfrm>
              <a:prstGeom prst="rect">
                <a:avLst/>
              </a:prstGeom>
              <a:gradFill flip="none" rotWithShape="1">
                <a:gsLst>
                  <a:gs pos="100000">
                    <a:srgbClr val="7030A0">
                      <a:alpha val="0"/>
                      <a:lumMod val="66000"/>
                      <a:lumOff val="34000"/>
                    </a:srgbClr>
                  </a:gs>
                  <a:gs pos="1111">
                    <a:srgbClr val="07224D">
                      <a:alpha val="91000"/>
                      <a:lumMod val="69000"/>
                    </a:srgbClr>
                  </a:gs>
                  <a:gs pos="53000">
                    <a:srgbClr val="07224D">
                      <a:alpha val="48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3546CD-A0FE-4451-80AF-CC14A0AD8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66525"/>
              </p:ext>
            </p:extLst>
          </p:nvPr>
        </p:nvGraphicFramePr>
        <p:xfrm>
          <a:off x="1632068" y="2169502"/>
          <a:ext cx="8597957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468">
                  <a:extLst>
                    <a:ext uri="{9D8B030D-6E8A-4147-A177-3AD203B41FA5}">
                      <a16:colId xmlns:a16="http://schemas.microsoft.com/office/drawing/2014/main" val="802436258"/>
                    </a:ext>
                  </a:extLst>
                </a:gridCol>
                <a:gridCol w="2606489">
                  <a:extLst>
                    <a:ext uri="{9D8B030D-6E8A-4147-A177-3AD203B41FA5}">
                      <a16:colId xmlns:a16="http://schemas.microsoft.com/office/drawing/2014/main" val="296166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ОБЕСПЕЧЕНИЕ ФУНКЦИОНАЛЬНОЙ  БЕЗОПАСНОСТИ НА ЖЕЛЕЗНОДОРОЖНОМ ТРАНСПОРТЕ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ru-RU" dirty="0">
                        <a:solidFill>
                          <a:schemeClr val="bg1"/>
                        </a:solidFill>
                        <a:latin typeface="Mont Bold" panose="00000900000000000000" pitchFamily="50" charset="0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УПРАВЛЕНИЕ ФУНКЦИОНАЛЬНОЙ БЕЗОПАСНОСТЬЮ НА            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          ЖЕЛЕЗНОДОРОЖНОМ ТРАНСПОРТЕ 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ru-RU" dirty="0">
                        <a:solidFill>
                          <a:schemeClr val="bg1"/>
                        </a:solidFill>
                        <a:latin typeface="Mont Bold" panose="00000900000000000000" pitchFamily="50" charset="0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СИСТЕМА МЕНЕДЖМЕНТА         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             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     БЕЗОПАСНОСТИ ДВИЖЕНИЯ 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ru-RU" dirty="0">
                        <a:solidFill>
                          <a:schemeClr val="bg1"/>
                        </a:solidFill>
                        <a:latin typeface="Mont Bold" panose="00000900000000000000" pitchFamily="50" charset="0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</a:rPr>
                        <a:t>АУДИТЫ СИСТЕМЫ МЕНЕДЖМЕНТА БЕЗОПАСНОСТИ ДВИЖЕНИЯ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ru-RU" sz="4000" baseline="0" dirty="0">
                          <a:solidFill>
                            <a:srgbClr val="00B0F0"/>
                          </a:solidFill>
                          <a:latin typeface="Mont Bold" panose="00000900000000000000" pitchFamily="50" charset="0"/>
                        </a:rPr>
                        <a:t>206</a:t>
                      </a:r>
                      <a:endParaRPr lang="ru-RU" sz="2800" dirty="0">
                        <a:solidFill>
                          <a:srgbClr val="00B0F0"/>
                        </a:solidFill>
                        <a:latin typeface="Mont Bold" panose="00000900000000000000" pitchFamily="50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endParaRPr lang="ru-RU" sz="2800" b="1" kern="1200" baseline="0" dirty="0">
                        <a:solidFill>
                          <a:srgbClr val="00B0F0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4000" b="1" kern="1200" baseline="0" dirty="0">
                          <a:solidFill>
                            <a:srgbClr val="00B0F0"/>
                          </a:solidFill>
                          <a:latin typeface="Mont Bold" panose="00000900000000000000" pitchFamily="50" charset="0"/>
                          <a:ea typeface="+mn-ea"/>
                          <a:cs typeface="+mn-cs"/>
                        </a:rPr>
                        <a:t>20</a:t>
                      </a:r>
                      <a:endParaRPr lang="ru-RU" sz="2800" b="1" kern="1200" baseline="0" dirty="0">
                        <a:solidFill>
                          <a:srgbClr val="00B0F0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endParaRPr lang="ru-RU" sz="2800" b="1" kern="1200" baseline="0" dirty="0">
                        <a:solidFill>
                          <a:srgbClr val="00B0F0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4000" b="1" kern="1200" baseline="0" dirty="0">
                          <a:solidFill>
                            <a:srgbClr val="00B0F0"/>
                          </a:solidFill>
                          <a:latin typeface="Mont Bold" panose="00000900000000000000" pitchFamily="50" charset="0"/>
                          <a:ea typeface="+mn-ea"/>
                          <a:cs typeface="+mn-cs"/>
                        </a:rPr>
                        <a:t>3275</a:t>
                      </a:r>
                      <a:endParaRPr lang="ru-RU" sz="2000" b="1" kern="1200" baseline="0" dirty="0">
                        <a:solidFill>
                          <a:srgbClr val="00B0F0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endParaRPr lang="ru-RU" sz="2800" b="1" kern="1200" baseline="0" dirty="0">
                        <a:solidFill>
                          <a:srgbClr val="00B0F0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4000" b="1" kern="1200" baseline="0" dirty="0">
                          <a:solidFill>
                            <a:srgbClr val="00B0F0"/>
                          </a:solidFill>
                          <a:latin typeface="Mont Bold" panose="00000900000000000000" pitchFamily="50" charset="0"/>
                          <a:ea typeface="+mn-ea"/>
                          <a:cs typeface="+mn-cs"/>
                        </a:rPr>
                        <a:t>4865</a:t>
                      </a:r>
                      <a:endParaRPr lang="ru-RU" sz="2000" b="1" kern="1200" baseline="0" dirty="0">
                        <a:solidFill>
                          <a:srgbClr val="00B0F0"/>
                        </a:solidFill>
                        <a:latin typeface="Mont Bold" panose="00000900000000000000" pitchFamily="50" charset="0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ru-RU" dirty="0">
                        <a:solidFill>
                          <a:schemeClr val="bg1"/>
                        </a:solidFill>
                        <a:latin typeface="Mont" panose="00000700000000000000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59816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9DF2726-9B39-4E2E-B5CC-30AB8EC8E6E0}"/>
              </a:ext>
            </a:extLst>
          </p:cNvPr>
          <p:cNvSpPr txBox="1"/>
          <p:nvPr/>
        </p:nvSpPr>
        <p:spPr>
          <a:xfrm>
            <a:off x="169187" y="6264002"/>
            <a:ext cx="131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DC06C-917C-478B-AC77-2AF18EFD7F58}" type="slidenum">
              <a:rPr lang="ru-RU" sz="2800" smtClean="0">
                <a:solidFill>
                  <a:schemeClr val="bg1"/>
                </a:solidFill>
                <a:latin typeface="Mont Bold" panose="00000900000000000000" pitchFamily="50" charset="0"/>
              </a:rPr>
              <a:t>9</a:t>
            </a:fld>
            <a:endParaRPr lang="ru-RU" sz="2800" dirty="0">
              <a:solidFill>
                <a:schemeClr val="bg1"/>
              </a:solidFill>
              <a:latin typeface="Mont Bold" panose="00000900000000000000" pitchFamily="50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DF2117E-9F2B-480B-BD7A-1293BCCD931A}"/>
              </a:ext>
            </a:extLst>
          </p:cNvPr>
          <p:cNvSpPr/>
          <p:nvPr/>
        </p:nvSpPr>
        <p:spPr>
          <a:xfrm>
            <a:off x="1753792" y="1428532"/>
            <a:ext cx="1838891" cy="438480"/>
          </a:xfrm>
          <a:prstGeom prst="rect">
            <a:avLst/>
          </a:prstGeom>
          <a:gradFill>
            <a:gsLst>
              <a:gs pos="0">
                <a:srgbClr val="CB1F79"/>
              </a:gs>
              <a:gs pos="100000">
                <a:srgbClr val="9D1344"/>
              </a:gs>
            </a:gsLst>
            <a:lin ang="4200000" scaled="0"/>
          </a:gra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29D4874-B246-4E9F-B3CB-1C60773CA4B8}"/>
              </a:ext>
            </a:extLst>
          </p:cNvPr>
          <p:cNvSpPr/>
          <p:nvPr/>
        </p:nvSpPr>
        <p:spPr>
          <a:xfrm>
            <a:off x="1944143" y="1507237"/>
            <a:ext cx="1414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ont Bold" panose="00000900000000000000" pitchFamily="50" charset="0"/>
              </a:rPr>
              <a:t>ПРОГРАММЫ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671476C-552E-4006-B4D7-DF9480F1DFC0}"/>
              </a:ext>
            </a:extLst>
          </p:cNvPr>
          <p:cNvCxnSpPr>
            <a:cxnSpLocks/>
          </p:cNvCxnSpPr>
          <p:nvPr/>
        </p:nvCxnSpPr>
        <p:spPr>
          <a:xfrm>
            <a:off x="822959" y="3225339"/>
            <a:ext cx="10490662" cy="0"/>
          </a:xfrm>
          <a:prstGeom prst="line">
            <a:avLst/>
          </a:prstGeom>
          <a:ln>
            <a:solidFill>
              <a:srgbClr val="DE2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A2640A65-3BAE-41EE-A5F6-60C98D1908B1}"/>
              </a:ext>
            </a:extLst>
          </p:cNvPr>
          <p:cNvCxnSpPr>
            <a:cxnSpLocks/>
          </p:cNvCxnSpPr>
          <p:nvPr/>
        </p:nvCxnSpPr>
        <p:spPr>
          <a:xfrm>
            <a:off x="822959" y="4478362"/>
            <a:ext cx="10490662" cy="0"/>
          </a:xfrm>
          <a:prstGeom prst="line">
            <a:avLst/>
          </a:prstGeom>
          <a:ln>
            <a:solidFill>
              <a:srgbClr val="DE2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DE3271B7-60E0-4A98-A57F-1AFB4763987F}"/>
              </a:ext>
            </a:extLst>
          </p:cNvPr>
          <p:cNvCxnSpPr>
            <a:cxnSpLocks/>
          </p:cNvCxnSpPr>
          <p:nvPr/>
        </p:nvCxnSpPr>
        <p:spPr>
          <a:xfrm>
            <a:off x="822959" y="5401075"/>
            <a:ext cx="10490662" cy="0"/>
          </a:xfrm>
          <a:prstGeom prst="line">
            <a:avLst/>
          </a:prstGeom>
          <a:ln>
            <a:solidFill>
              <a:srgbClr val="DE2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95AE8FF-5E62-4A3E-80CD-A75D7EB64099}"/>
              </a:ext>
            </a:extLst>
          </p:cNvPr>
          <p:cNvCxnSpPr>
            <a:cxnSpLocks/>
          </p:cNvCxnSpPr>
          <p:nvPr/>
        </p:nvCxnSpPr>
        <p:spPr>
          <a:xfrm>
            <a:off x="822959" y="6415228"/>
            <a:ext cx="10490662" cy="0"/>
          </a:xfrm>
          <a:prstGeom prst="line">
            <a:avLst/>
          </a:prstGeom>
          <a:ln>
            <a:solidFill>
              <a:srgbClr val="DE2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367048F-A084-452E-A3B7-002F9395CA5F}"/>
              </a:ext>
            </a:extLst>
          </p:cNvPr>
          <p:cNvGrpSpPr/>
          <p:nvPr/>
        </p:nvGrpSpPr>
        <p:grpSpPr>
          <a:xfrm>
            <a:off x="7564582" y="1463079"/>
            <a:ext cx="2724076" cy="438480"/>
            <a:chOff x="7948546" y="9336224"/>
            <a:chExt cx="2724076" cy="438480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114B3260-9174-4151-9FD8-46D4F60A036C}"/>
                </a:ext>
              </a:extLst>
            </p:cNvPr>
            <p:cNvSpPr/>
            <p:nvPr/>
          </p:nvSpPr>
          <p:spPr>
            <a:xfrm>
              <a:off x="7948546" y="9336224"/>
              <a:ext cx="2724076" cy="43848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4200000" scaled="0"/>
            </a:gradFill>
            <a:ln>
              <a:noFill/>
            </a:ln>
            <a:effectLst>
              <a:outerShdw blurRad="2159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B7AAB066-4391-4FD6-BABE-5920ED6CB0EE}"/>
                </a:ext>
              </a:extLst>
            </p:cNvPr>
            <p:cNvSpPr/>
            <p:nvPr/>
          </p:nvSpPr>
          <p:spPr>
            <a:xfrm>
              <a:off x="8007185" y="9414929"/>
              <a:ext cx="26068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ОБУЧЕНО В 2020, ЧЕЛОВЕК</a:t>
              </a: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51D83F2-6C2B-46FC-92EC-11F47F16DAF2}"/>
              </a:ext>
            </a:extLst>
          </p:cNvPr>
          <p:cNvSpPr/>
          <p:nvPr/>
        </p:nvSpPr>
        <p:spPr>
          <a:xfrm>
            <a:off x="-7226" y="215691"/>
            <a:ext cx="12068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ont Bold" panose="00000900000000000000" pitchFamily="50" charset="0"/>
              </a:rPr>
              <a:t>СИСТЕМА МЕНЕДЖМЕНТА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Mont Bold" panose="00000900000000000000" pitchFamily="50" charset="0"/>
              </a:rPr>
              <a:t>БЕЗОПАСНОСТИ ДВИЖЕНИЯ + РИСК-МЕНЕДЖМЕНТ</a:t>
            </a:r>
          </a:p>
        </p:txBody>
      </p:sp>
      <p:pic>
        <p:nvPicPr>
          <p:cNvPr id="20" name="Рисунок 19" descr="Аудитория">
            <a:extLst>
              <a:ext uri="{FF2B5EF4-FFF2-40B4-BE49-F238E27FC236}">
                <a16:creationId xmlns:a16="http://schemas.microsoft.com/office/drawing/2014/main" id="{1251B252-93EE-4F4E-B8BA-D369DA750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574" y="3544804"/>
            <a:ext cx="685769" cy="685769"/>
          </a:xfrm>
          <a:prstGeom prst="rect">
            <a:avLst/>
          </a:prstGeom>
        </p:spPr>
      </p:pic>
      <p:pic>
        <p:nvPicPr>
          <p:cNvPr id="21" name="Рисунок 20" descr="Интернет">
            <a:extLst>
              <a:ext uri="{FF2B5EF4-FFF2-40B4-BE49-F238E27FC236}">
                <a16:creationId xmlns:a16="http://schemas.microsoft.com/office/drawing/2014/main" id="{1F85ADA8-FF01-4B28-AA51-71573FA70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734" y="5552302"/>
            <a:ext cx="748626" cy="748626"/>
          </a:xfrm>
          <a:prstGeom prst="rect">
            <a:avLst/>
          </a:prstGeom>
        </p:spPr>
      </p:pic>
      <p:pic>
        <p:nvPicPr>
          <p:cNvPr id="22" name="Рисунок 21" descr="Интернет">
            <a:extLst>
              <a:ext uri="{FF2B5EF4-FFF2-40B4-BE49-F238E27FC236}">
                <a16:creationId xmlns:a16="http://schemas.microsoft.com/office/drawing/2014/main" id="{48E78D22-1E4C-4BFE-A3B7-6B473C31D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734" y="4545483"/>
            <a:ext cx="748626" cy="748626"/>
          </a:xfrm>
          <a:prstGeom prst="rect">
            <a:avLst/>
          </a:prstGeom>
        </p:spPr>
      </p:pic>
      <p:pic>
        <p:nvPicPr>
          <p:cNvPr id="23" name="Рисунок 22" descr="Аудитория">
            <a:extLst>
              <a:ext uri="{FF2B5EF4-FFF2-40B4-BE49-F238E27FC236}">
                <a16:creationId xmlns:a16="http://schemas.microsoft.com/office/drawing/2014/main" id="{AB3D285D-FDE2-4EBD-A0B4-30B1EA2B0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574" y="2241494"/>
            <a:ext cx="685769" cy="68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72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1123</Words>
  <Application>Microsoft Office PowerPoint</Application>
  <PresentationFormat>Широкоэкранный</PresentationFormat>
  <Paragraphs>198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Mont</vt:lpstr>
      <vt:lpstr>Mont Bold</vt:lpstr>
      <vt:lpstr>Mont Heavy DEMO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АКТИВНОСТИ </vt:lpstr>
      <vt:lpstr>ИГРА «ПРЫЖОК В ПРОШЛОЕ»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культуры безопасности руководителей</dc:title>
  <dc:creator>Petr Savchenko</dc:creator>
  <cp:lastModifiedBy>Татьяна</cp:lastModifiedBy>
  <cp:revision>80</cp:revision>
  <dcterms:created xsi:type="dcterms:W3CDTF">2020-11-12T07:55:48Z</dcterms:created>
  <dcterms:modified xsi:type="dcterms:W3CDTF">2020-11-22T05:08:47Z</dcterms:modified>
</cp:coreProperties>
</file>