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90" r:id="rId2"/>
    <p:sldId id="308"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userDrawn="1">
          <p15:clr>
            <a:srgbClr val="A4A3A4"/>
          </p15:clr>
        </p15:guide>
        <p15:guide id="2" pos="14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D97"/>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autoAdjust="0"/>
    <p:restoredTop sz="64399" autoAdjust="0"/>
  </p:normalViewPr>
  <p:slideViewPr>
    <p:cSldViewPr snapToGrid="0">
      <p:cViewPr varScale="1">
        <p:scale>
          <a:sx n="55" d="100"/>
          <a:sy n="55" d="100"/>
        </p:scale>
        <p:origin x="1790" y="48"/>
      </p:cViewPr>
      <p:guideLst>
        <p:guide orient="horz" pos="550"/>
        <p:guide pos="14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9EAC6-466F-4BCE-95D6-6B5DEF1AB7EA}" type="datetimeFigureOut">
              <a:rPr lang="ru-RU" smtClean="0"/>
              <a:pPr/>
              <a:t>20.11.2020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5FEA8-16BA-4FC2-8B66-BE5E5D9BA7A7}" type="slidenum">
              <a:rPr lang="ru-RU" smtClean="0"/>
              <a:pPr/>
              <a:t>‹#›</a:t>
            </a:fld>
            <a:endParaRPr lang="ru-RU"/>
          </a:p>
        </p:txBody>
      </p:sp>
    </p:spTree>
    <p:extLst>
      <p:ext uri="{BB962C8B-B14F-4D97-AF65-F5344CB8AC3E}">
        <p14:creationId xmlns:p14="http://schemas.microsoft.com/office/powerpoint/2010/main" val="3248955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рамках исследования темы, представленной на слайде, мы утверждаем, что согласованность движения поездов в потоке между собой и с возможностями инфраструктуры позволяет получить максимальный эффект в перевозочном процессе. </a:t>
            </a:r>
          </a:p>
          <a:p>
            <a:r>
              <a:rPr lang="ru-RU" dirty="0"/>
              <a:t>Точность</a:t>
            </a:r>
            <a:r>
              <a:rPr lang="ru-RU" baseline="0" dirty="0"/>
              <a:t> представления о ходе технологического процесса и возможность его регулировать позволяет использовать имеющиеся запасы повышая эффект.</a:t>
            </a:r>
          </a:p>
          <a:p>
            <a:r>
              <a:rPr lang="ru-RU" baseline="0" dirty="0"/>
              <a:t>В качестве примера таких запасов можно рассматривать и движение со скоростью ниже допустимой в конкретных условиях, и интервал попутного следования значительно превышающий длину тормозного пути в существующих системах автоблокировки. </a:t>
            </a:r>
          </a:p>
          <a:p>
            <a:r>
              <a:rPr lang="ru-RU" baseline="0" dirty="0"/>
              <a:t>Но ключевым в нашем утверждении является слово «согласованность», потому что одно маленькое препятствие на пути потока приводит к потере эффекта.</a:t>
            </a:r>
          </a:p>
        </p:txBody>
      </p:sp>
      <p:sp>
        <p:nvSpPr>
          <p:cNvPr id="4" name="Номер слайда 3"/>
          <p:cNvSpPr>
            <a:spLocks noGrp="1"/>
          </p:cNvSpPr>
          <p:nvPr>
            <p:ph type="sldNum" sz="quarter" idx="10"/>
          </p:nvPr>
        </p:nvSpPr>
        <p:spPr/>
        <p:txBody>
          <a:bodyPr/>
          <a:lstStyle/>
          <a:p>
            <a:fld id="{D195FEA8-16BA-4FC2-8B66-BE5E5D9BA7A7}" type="slidenum">
              <a:rPr lang="ru-RU" smtClean="0"/>
              <a:pPr/>
              <a:t>1</a:t>
            </a:fld>
            <a:endParaRPr lang="ru-RU"/>
          </a:p>
        </p:txBody>
      </p:sp>
    </p:spTree>
    <p:extLst>
      <p:ext uri="{BB962C8B-B14F-4D97-AF65-F5344CB8AC3E}">
        <p14:creationId xmlns:p14="http://schemas.microsoft.com/office/powerpoint/2010/main" val="15821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ru-RU" baseline="0" dirty="0"/>
              <a:t>В модель входит 17 станций (две сортировочные </a:t>
            </a:r>
            <a:r>
              <a:rPr lang="ru-RU" baseline="0" dirty="0" err="1"/>
              <a:t>Войновка</a:t>
            </a:r>
            <a:r>
              <a:rPr lang="ru-RU" baseline="0" dirty="0"/>
              <a:t> и </a:t>
            </a:r>
            <a:r>
              <a:rPr lang="ru-RU" baseline="0" dirty="0" err="1"/>
              <a:t>Екб</a:t>
            </a:r>
            <a:r>
              <a:rPr lang="ru-RU" baseline="0" dirty="0"/>
              <a:t>-Сорт, две пассажирские Тюмень, </a:t>
            </a:r>
            <a:r>
              <a:rPr lang="ru-RU" baseline="0" dirty="0" err="1"/>
              <a:t>Екб</a:t>
            </a:r>
            <a:r>
              <a:rPr lang="ru-RU" baseline="0" dirty="0"/>
              <a:t>-пасс, пять участковых (Камышлов, </a:t>
            </a:r>
            <a:r>
              <a:rPr lang="ru-RU" baseline="0" dirty="0" err="1"/>
              <a:t>Кокшаровский</a:t>
            </a:r>
            <a:r>
              <a:rPr lang="ru-RU" baseline="0" dirty="0"/>
              <a:t>, Богданович, Баженово, Седельниково), а также прочие раздельные пункты. За основу взята структура и количественные соотношения существующих </a:t>
            </a:r>
            <a:r>
              <a:rPr lang="ru-RU" baseline="0" dirty="0" err="1"/>
              <a:t>поездопотоков</a:t>
            </a:r>
            <a:r>
              <a:rPr lang="ru-RU" baseline="0" dirty="0"/>
              <a:t>, учтены технологические принципы пропуска и обработки поездов для этого участка и станций, принятые в нормативных документах</a:t>
            </a:r>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10</a:t>
            </a:fld>
            <a:endParaRPr lang="ru-RU"/>
          </a:p>
        </p:txBody>
      </p:sp>
    </p:spTree>
    <p:extLst>
      <p:ext uri="{BB962C8B-B14F-4D97-AF65-F5344CB8AC3E}">
        <p14:creationId xmlns:p14="http://schemas.microsoft.com/office/powerpoint/2010/main" val="282419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ru-RU" sz="1200" b="0" i="0" u="none" strike="noStrike" kern="1200" dirty="0">
                <a:solidFill>
                  <a:schemeClr val="tx1"/>
                </a:solidFill>
                <a:effectLst/>
                <a:latin typeface="+mn-lt"/>
                <a:ea typeface="+mn-ea"/>
                <a:cs typeface="+mn-cs"/>
              </a:rPr>
              <a:t>В соответствии с принятой на направлении технологией обслуживания </a:t>
            </a:r>
            <a:r>
              <a:rPr lang="ru-RU" sz="1200" b="0" i="0" u="none" strike="noStrike" kern="1200" dirty="0" err="1">
                <a:solidFill>
                  <a:schemeClr val="tx1"/>
                </a:solidFill>
                <a:effectLst/>
                <a:latin typeface="+mn-lt"/>
                <a:ea typeface="+mn-ea"/>
                <a:cs typeface="+mn-cs"/>
              </a:rPr>
              <a:t>поездопотоков</a:t>
            </a:r>
            <a:r>
              <a:rPr lang="ru-RU" sz="1200" b="0" i="0" u="none" strike="noStrike" kern="1200" dirty="0">
                <a:solidFill>
                  <a:schemeClr val="tx1"/>
                </a:solidFill>
                <a:effectLst/>
                <a:latin typeface="+mn-lt"/>
                <a:ea typeface="+mn-ea"/>
                <a:cs typeface="+mn-cs"/>
              </a:rPr>
              <a:t> в грузовом движении учтены операции на станциях, которые могут проводиться с поездами разных категорий (тяжеловесные в нечетном направлении, </a:t>
            </a:r>
            <a:r>
              <a:rPr lang="ru-RU" sz="1200" b="0" i="0" u="none" strike="noStrike" kern="1200" dirty="0" err="1">
                <a:solidFill>
                  <a:schemeClr val="tx1"/>
                </a:solidFill>
                <a:effectLst/>
                <a:latin typeface="+mn-lt"/>
                <a:ea typeface="+mn-ea"/>
                <a:cs typeface="+mn-cs"/>
              </a:rPr>
              <a:t>длинносоставные</a:t>
            </a:r>
            <a:r>
              <a:rPr lang="ru-RU" sz="1200" b="0" i="0" u="none" strike="noStrike" kern="1200" dirty="0">
                <a:solidFill>
                  <a:schemeClr val="tx1"/>
                </a:solidFill>
                <a:effectLst/>
                <a:latin typeface="+mn-lt"/>
                <a:ea typeface="+mn-ea"/>
                <a:cs typeface="+mn-cs"/>
              </a:rPr>
              <a:t> 100 </a:t>
            </a:r>
            <a:r>
              <a:rPr lang="ru-RU" sz="1200" b="0" i="0" u="none" strike="noStrike" kern="1200" dirty="0" err="1">
                <a:solidFill>
                  <a:schemeClr val="tx1"/>
                </a:solidFill>
                <a:effectLst/>
                <a:latin typeface="+mn-lt"/>
                <a:ea typeface="+mn-ea"/>
                <a:cs typeface="+mn-cs"/>
              </a:rPr>
              <a:t>у.в</a:t>
            </a:r>
            <a:r>
              <a:rPr lang="ru-RU" sz="1200" b="0" i="0" u="none" strike="noStrike" kern="1200" dirty="0">
                <a:solidFill>
                  <a:schemeClr val="tx1"/>
                </a:solidFill>
                <a:effectLst/>
                <a:latin typeface="+mn-lt"/>
                <a:ea typeface="+mn-ea"/>
                <a:cs typeface="+mn-cs"/>
              </a:rPr>
              <a:t>. в четном, поезда нормативного веса и длины). В том числе: операции по расформированию, накоплению, формированию; осмотр, закрепление, раскрепление состава; смена поездного локомотива и локомотивных бригад; опробование тормозов и другие.</a:t>
            </a:r>
          </a:p>
          <a:p>
            <a:pPr rtl="0"/>
            <a:r>
              <a:rPr lang="ru-RU" sz="1200" b="0" i="0" u="none" strike="noStrike" kern="1200" dirty="0">
                <a:solidFill>
                  <a:schemeClr val="tx1"/>
                </a:solidFill>
                <a:effectLst/>
                <a:latin typeface="+mn-lt"/>
                <a:ea typeface="+mn-ea"/>
                <a:cs typeface="+mn-cs"/>
              </a:rPr>
              <a:t>Для оценки эффективности</a:t>
            </a:r>
            <a:r>
              <a:rPr lang="ru-RU" sz="1200" b="0" i="0" u="none" strike="noStrike" kern="1200" baseline="0" dirty="0">
                <a:solidFill>
                  <a:schemeClr val="tx1"/>
                </a:solidFill>
                <a:effectLst/>
                <a:latin typeface="+mn-lt"/>
                <a:ea typeface="+mn-ea"/>
                <a:cs typeface="+mn-cs"/>
              </a:rPr>
              <a:t> снижения межпоездного интервала определялся предельный уровень пропускной способности направления путем последовательного попарного добавления поездов к базовому (существующему на направлении) потоку поездов до тех пор, пока не возникала ситуация неприема </a:t>
            </a:r>
            <a:r>
              <a:rPr lang="ru-RU" sz="1200" b="0" i="0" u="none" strike="noStrike" kern="1200" baseline="0" dirty="0" err="1">
                <a:solidFill>
                  <a:schemeClr val="tx1"/>
                </a:solidFill>
                <a:effectLst/>
                <a:latin typeface="+mn-lt"/>
                <a:ea typeface="+mn-ea"/>
                <a:cs typeface="+mn-cs"/>
              </a:rPr>
              <a:t>поездопотока</a:t>
            </a:r>
            <a:r>
              <a:rPr lang="ru-RU" sz="1200" b="0" i="0" u="none" strike="noStrike" kern="1200" baseline="0" dirty="0">
                <a:solidFill>
                  <a:schemeClr val="tx1"/>
                </a:solidFill>
                <a:effectLst/>
                <a:latin typeface="+mn-lt"/>
                <a:ea typeface="+mn-ea"/>
                <a:cs typeface="+mn-cs"/>
              </a:rPr>
              <a:t> на станции ограничивающие направление. </a:t>
            </a:r>
            <a:r>
              <a:rPr lang="ru-RU" sz="1200" b="0" i="0" u="none" strike="noStrike" kern="1200" dirty="0">
                <a:solidFill>
                  <a:schemeClr val="tx1"/>
                </a:solidFill>
                <a:effectLst/>
                <a:latin typeface="+mn-lt"/>
                <a:ea typeface="+mn-ea"/>
                <a:cs typeface="+mn-cs"/>
              </a:rPr>
              <a:t>На основе анализа результатов расчета задержек, простоев по видам</a:t>
            </a:r>
            <a:r>
              <a:rPr lang="ru-RU" sz="1200" b="0" i="0" u="none" strike="noStrike" kern="1200" baseline="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поездопотока</a:t>
            </a:r>
            <a:r>
              <a:rPr lang="ru-RU" sz="1200" b="0" i="0" u="none" strike="noStrike" kern="1200" dirty="0">
                <a:solidFill>
                  <a:schemeClr val="tx1"/>
                </a:solidFill>
                <a:effectLst/>
                <a:latin typeface="+mn-lt"/>
                <a:ea typeface="+mn-ea"/>
                <a:cs typeface="+mn-cs"/>
              </a:rPr>
              <a:t> и технологических операций на станциях определялись инфраструктурные ограничения замедляющие продвижение </a:t>
            </a:r>
            <a:r>
              <a:rPr lang="ru-RU" sz="1200" b="0" i="0" u="none" strike="noStrike" kern="1200" dirty="0" err="1">
                <a:solidFill>
                  <a:schemeClr val="tx1"/>
                </a:solidFill>
                <a:effectLst/>
                <a:latin typeface="+mn-lt"/>
                <a:ea typeface="+mn-ea"/>
                <a:cs typeface="+mn-cs"/>
              </a:rPr>
              <a:t>поездопотока</a:t>
            </a:r>
            <a:r>
              <a:rPr lang="ru-RU" sz="1200" b="0" i="0" u="none" strike="noStrike" kern="1200" dirty="0">
                <a:solidFill>
                  <a:schemeClr val="tx1"/>
                </a:solidFill>
                <a:effectLst/>
                <a:latin typeface="+mn-lt"/>
                <a:ea typeface="+mn-ea"/>
                <a:cs typeface="+mn-cs"/>
              </a:rPr>
              <a:t>.</a:t>
            </a:r>
          </a:p>
          <a:p>
            <a:pPr rtl="0"/>
            <a:endParaRPr lang="ru-RU" sz="1200" b="0" i="0" u="none" strike="noStrike"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11</a:t>
            </a:fld>
            <a:endParaRPr lang="ru-RU"/>
          </a:p>
        </p:txBody>
      </p:sp>
    </p:spTree>
    <p:extLst>
      <p:ext uri="{BB962C8B-B14F-4D97-AF65-F5344CB8AC3E}">
        <p14:creationId xmlns:p14="http://schemas.microsoft.com/office/powerpoint/2010/main" val="46857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Таким образом, экспериментами установлено, что при 8-минутном межпоездном интервале наличная пропускная способность рассматриваемого направления не имеет резерва. При сокращении межпоездного интервала с 8 до 5 и 2 минут, резерв появляется, но в обоих случаях практически одинаковый и составляет 12 пар поездов. На</a:t>
            </a:r>
            <a:r>
              <a:rPr lang="ru-RU" baseline="0" dirty="0"/>
              <a:t> слайде видно, что некоторые пакеты поездов из-за инфраструктурных ограничений и пассажирского движения начинают расформировываться в процессе движения по участку снижая эффект координатного интервального регулирования.</a:t>
            </a:r>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12</a:t>
            </a:fld>
            <a:endParaRPr lang="ru-RU"/>
          </a:p>
        </p:txBody>
      </p:sp>
    </p:spTree>
    <p:extLst>
      <p:ext uri="{BB962C8B-B14F-4D97-AF65-F5344CB8AC3E}">
        <p14:creationId xmlns:p14="http://schemas.microsoft.com/office/powerpoint/2010/main" val="12291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В таблице видно, что снижение интервала с 8 до 5 минут дает прирост участковой скорости на 13%, а дальнейшее понижение до</a:t>
            </a:r>
            <a:r>
              <a:rPr lang="ru-RU" baseline="0" dirty="0"/>
              <a:t> 2 минут только на 2 %</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ru-RU" dirty="0"/>
              <a:t>Чтобы разделить причины снижения эффекта координатного интервального регулирования </a:t>
            </a:r>
            <a:r>
              <a:rPr lang="ru-RU" sz="1200" b="0" i="0" u="none" strike="noStrike" kern="1200" dirty="0">
                <a:solidFill>
                  <a:schemeClr val="tx1"/>
                </a:solidFill>
                <a:effectLst/>
                <a:latin typeface="+mn-lt"/>
                <a:ea typeface="+mn-ea"/>
                <a:cs typeface="+mn-cs"/>
              </a:rPr>
              <a:t>необходимо снизить влияние пассажирского движения, ограничивающего уровень пропускной способности. Тогда инфраструктурные ограничения и ограничения технологии выявятся более</a:t>
            </a:r>
            <a:r>
              <a:rPr lang="ru-RU" sz="1200" b="0" i="0" u="none" strike="noStrike" kern="1200" baseline="0" dirty="0">
                <a:solidFill>
                  <a:schemeClr val="tx1"/>
                </a:solidFill>
                <a:effectLst/>
                <a:latin typeface="+mn-lt"/>
                <a:ea typeface="+mn-ea"/>
                <a:cs typeface="+mn-cs"/>
              </a:rPr>
              <a:t> наглядно.</a:t>
            </a:r>
            <a:br>
              <a:rPr lang="ru-RU" dirty="0"/>
            </a:br>
            <a:endParaRPr lang="ru-RU" dirty="0"/>
          </a:p>
          <a:p>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13</a:t>
            </a:fld>
            <a:endParaRPr lang="ru-RU"/>
          </a:p>
        </p:txBody>
      </p:sp>
    </p:spTree>
    <p:extLst>
      <p:ext uri="{BB962C8B-B14F-4D97-AF65-F5344CB8AC3E}">
        <p14:creationId xmlns:p14="http://schemas.microsoft.com/office/powerpoint/2010/main" val="159343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ru-RU" sz="1200" b="0" i="0" u="none" strike="noStrike" kern="1200" dirty="0">
                <a:solidFill>
                  <a:schemeClr val="tx1"/>
                </a:solidFill>
                <a:effectLst/>
                <a:latin typeface="+mn-lt"/>
                <a:ea typeface="+mn-ea"/>
                <a:cs typeface="+mn-cs"/>
              </a:rPr>
              <a:t>Для этого,  из расчетов с 5-минутным и 2-минутным интервалами были исключены пассажирские поезда и увеличена доля грузовых унифицированных поездов. Следует отметить, что по результатам расчетов резерв составил всего 15 пар поездов (против 12 в предыдущем</a:t>
            </a:r>
            <a:r>
              <a:rPr lang="ru-RU" sz="1200" b="0" i="0" u="none" strike="noStrike" kern="1200" baseline="0" dirty="0">
                <a:solidFill>
                  <a:schemeClr val="tx1"/>
                </a:solidFill>
                <a:effectLst/>
                <a:latin typeface="+mn-lt"/>
                <a:ea typeface="+mn-ea"/>
                <a:cs typeface="+mn-cs"/>
              </a:rPr>
              <a:t> эксперименте). На нижнем графике теперь наглядно видно, как станция Камышлов бьет пакеты в четном направлении, а </a:t>
            </a:r>
            <a:r>
              <a:rPr lang="ru-RU" sz="1200" b="0" i="0" u="none" strike="noStrike" kern="1200" baseline="0" dirty="0" err="1">
                <a:solidFill>
                  <a:schemeClr val="tx1"/>
                </a:solidFill>
                <a:effectLst/>
                <a:latin typeface="+mn-lt"/>
                <a:ea typeface="+mn-ea"/>
                <a:cs typeface="+mn-cs"/>
              </a:rPr>
              <a:t>Кокшаровский</a:t>
            </a:r>
            <a:r>
              <a:rPr lang="ru-RU" sz="1200" b="0" i="0" u="none" strike="noStrike" kern="1200" baseline="0" dirty="0">
                <a:solidFill>
                  <a:schemeClr val="tx1"/>
                </a:solidFill>
                <a:effectLst/>
                <a:latin typeface="+mn-lt"/>
                <a:ea typeface="+mn-ea"/>
                <a:cs typeface="+mn-cs"/>
              </a:rPr>
              <a:t> в нечетном.</a:t>
            </a:r>
            <a:r>
              <a:rPr lang="ru-RU" sz="1200" b="0" i="0" u="none" strike="noStrike" kern="1200" dirty="0">
                <a:solidFill>
                  <a:schemeClr val="tx1"/>
                </a:solidFill>
                <a:effectLst/>
                <a:latin typeface="+mn-lt"/>
                <a:ea typeface="+mn-ea"/>
                <a:cs typeface="+mn-cs"/>
              </a:rPr>
              <a:t> </a:t>
            </a:r>
          </a:p>
          <a:p>
            <a:pPr rtl="0"/>
            <a:endParaRPr lang="ru-RU" sz="1200" b="0" i="0" u="none" strike="noStrike"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95FEA8-16BA-4FC2-8B66-BE5E5D9BA7A7}" type="slidenum">
              <a:rPr lang="ru-RU" smtClean="0"/>
              <a:pPr/>
              <a:t>14</a:t>
            </a:fld>
            <a:endParaRPr lang="ru-RU"/>
          </a:p>
        </p:txBody>
      </p:sp>
    </p:spTree>
    <p:extLst>
      <p:ext uri="{BB962C8B-B14F-4D97-AF65-F5344CB8AC3E}">
        <p14:creationId xmlns:p14="http://schemas.microsoft.com/office/powerpoint/2010/main" val="1406167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a:r>
              <a:rPr lang="ru-RU" sz="1200" b="0" i="0" u="none" strike="noStrike" kern="1200" dirty="0">
                <a:solidFill>
                  <a:schemeClr val="tx1"/>
                </a:solidFill>
                <a:effectLst/>
                <a:latin typeface="+mn-lt"/>
                <a:ea typeface="+mn-ea"/>
                <a:cs typeface="+mn-cs"/>
              </a:rPr>
              <a:t>На слайде показана загрузка элементов технологии, откуда видно, что наиболее сдерживающими элементами становятся бригады ПТО станций (</a:t>
            </a:r>
            <a:r>
              <a:rPr lang="ru-RU" sz="1200" b="0" i="0" u="none" strike="noStrike" kern="1200" dirty="0" err="1">
                <a:solidFill>
                  <a:schemeClr val="tx1"/>
                </a:solidFill>
                <a:effectLst/>
                <a:latin typeface="+mn-lt"/>
                <a:ea typeface="+mn-ea"/>
                <a:cs typeface="+mn-cs"/>
              </a:rPr>
              <a:t>Войновка</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Кокшаровский</a:t>
            </a:r>
            <a:r>
              <a:rPr lang="ru-RU" sz="1200" b="0" i="0" u="none" strike="noStrike" kern="1200" dirty="0">
                <a:solidFill>
                  <a:schemeClr val="tx1"/>
                </a:solidFill>
                <a:effectLst/>
                <a:latin typeface="+mn-lt"/>
                <a:ea typeface="+mn-ea"/>
                <a:cs typeface="+mn-cs"/>
              </a:rPr>
              <a:t>, Седельниково, Камышлов), и пути парков станции </a:t>
            </a:r>
            <a:r>
              <a:rPr lang="ru-RU" sz="1200" b="0" i="0" u="none" strike="noStrike" kern="1200" dirty="0" err="1">
                <a:solidFill>
                  <a:schemeClr val="tx1"/>
                </a:solidFill>
                <a:effectLst/>
                <a:latin typeface="+mn-lt"/>
                <a:ea typeface="+mn-ea"/>
                <a:cs typeface="+mn-cs"/>
              </a:rPr>
              <a:t>Войновка</a:t>
            </a:r>
            <a:r>
              <a:rPr lang="ru-RU" sz="1200" b="0" i="0" u="none" strike="noStrike" kern="1200" dirty="0">
                <a:solidFill>
                  <a:schemeClr val="tx1"/>
                </a:solidFill>
                <a:effectLst/>
                <a:latin typeface="+mn-lt"/>
                <a:ea typeface="+mn-ea"/>
                <a:cs typeface="+mn-cs"/>
              </a:rPr>
              <a:t>, станций (Косулино, Богданович, </a:t>
            </a:r>
            <a:r>
              <a:rPr lang="ru-RU" sz="1200" b="0" i="0" u="none" strike="noStrike" kern="1200" dirty="0" err="1">
                <a:solidFill>
                  <a:schemeClr val="tx1"/>
                </a:solidFill>
                <a:effectLst/>
                <a:latin typeface="+mn-lt"/>
                <a:ea typeface="+mn-ea"/>
                <a:cs typeface="+mn-cs"/>
              </a:rPr>
              <a:t>Кокшаровский</a:t>
            </a:r>
            <a:r>
              <a:rPr lang="ru-RU" sz="1200" b="0" i="0" u="none" strike="noStrike" kern="1200" dirty="0">
                <a:solidFill>
                  <a:schemeClr val="tx1"/>
                </a:solidFill>
                <a:effectLst/>
                <a:latin typeface="+mn-lt"/>
                <a:ea typeface="+mn-ea"/>
                <a:cs typeface="+mn-cs"/>
              </a:rPr>
              <a:t>, Камышлов), горловины станции Седельниково. И</a:t>
            </a:r>
            <a:r>
              <a:rPr lang="ru-RU" sz="1200" b="0" i="0" u="none" strike="noStrike" kern="1200" baseline="0" dirty="0">
                <a:solidFill>
                  <a:schemeClr val="tx1"/>
                </a:solidFill>
                <a:effectLst/>
                <a:latin typeface="+mn-lt"/>
                <a:ea typeface="+mn-ea"/>
                <a:cs typeface="+mn-cs"/>
              </a:rPr>
              <a:t>менно поэтому снижение интервала до 2 минут не дает ощутимого эффекта по сравнению с 5 минутным интервалом.</a:t>
            </a:r>
            <a:endParaRPr lang="ru-RU" sz="1200" b="0" i="0" u="none" strike="noStrike" kern="1200" dirty="0">
              <a:solidFill>
                <a:schemeClr val="tx1"/>
              </a:solidFill>
              <a:effectLst/>
              <a:latin typeface="+mn-lt"/>
              <a:ea typeface="+mn-ea"/>
              <a:cs typeface="+mn-cs"/>
            </a:endParaRPr>
          </a:p>
          <a:p>
            <a:pPr rtl="0"/>
            <a:r>
              <a:rPr lang="ru-RU" sz="1200" b="0" i="0" u="none" strike="noStrike" kern="1200" dirty="0">
                <a:solidFill>
                  <a:schemeClr val="tx1"/>
                </a:solidFill>
                <a:effectLst/>
                <a:latin typeface="+mn-lt"/>
                <a:ea typeface="+mn-ea"/>
                <a:cs typeface="+mn-cs"/>
              </a:rPr>
              <a:t>Без изменения технического оснащения станций (путевого развития, технологии организации технического</a:t>
            </a:r>
            <a:r>
              <a:rPr lang="ru-RU" sz="1200" b="0" i="0" u="none" strike="noStrike" kern="1200" baseline="0" dirty="0">
                <a:solidFill>
                  <a:schemeClr val="tx1"/>
                </a:solidFill>
                <a:effectLst/>
                <a:latin typeface="+mn-lt"/>
                <a:ea typeface="+mn-ea"/>
                <a:cs typeface="+mn-cs"/>
              </a:rPr>
              <a:t> осмотра)</a:t>
            </a:r>
            <a:r>
              <a:rPr lang="ru-RU" sz="1200" b="0" i="0" u="none" strike="noStrike" kern="1200" dirty="0">
                <a:solidFill>
                  <a:schemeClr val="tx1"/>
                </a:solidFill>
                <a:effectLst/>
                <a:latin typeface="+mn-lt"/>
                <a:ea typeface="+mn-ea"/>
                <a:cs typeface="+mn-cs"/>
              </a:rPr>
              <a:t> не представляется возможным дальнейшее увеличение наличной пропускной способности с применением технологии координатного интервального регулирования. </a:t>
            </a:r>
            <a:endParaRPr lang="ru-RU" b="0" dirty="0">
              <a:effectLst/>
            </a:endParaRPr>
          </a:p>
          <a:p>
            <a:br>
              <a:rPr lang="ru-RU" dirty="0"/>
            </a:br>
            <a:endParaRPr lang="ru-RU" dirty="0"/>
          </a:p>
          <a:p>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15</a:t>
            </a:fld>
            <a:endParaRPr lang="ru-RU"/>
          </a:p>
        </p:txBody>
      </p:sp>
    </p:spTree>
    <p:extLst>
      <p:ext uri="{BB962C8B-B14F-4D97-AF65-F5344CB8AC3E}">
        <p14:creationId xmlns:p14="http://schemas.microsoft.com/office/powerpoint/2010/main" val="3674179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a:solidFill>
                  <a:schemeClr val="tx1"/>
                </a:solidFill>
                <a:effectLst/>
                <a:latin typeface="+mn-lt"/>
                <a:ea typeface="+mn-ea"/>
                <a:cs typeface="+mn-cs"/>
              </a:rPr>
              <a:t>Для оценки влияния перерывов в движении поездов, оказывающих влияние на пропускную способность направления, проведен эксперимент с закрытием одного из перегонов на 8 часов. Результаты расчета представленные на слайде показали, что применение интервального регулирования позволяет через сутки восстанавливать движение поездов за счет имеющегося резерва пропускной способности, наглядно видно, как возникает и гаснет волна задержек поездов и сданных поездов исследуемого направления. </a:t>
            </a:r>
            <a:endParaRPr lang="ru-RU" dirty="0"/>
          </a:p>
          <a:p>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16</a:t>
            </a:fld>
            <a:endParaRPr lang="ru-RU"/>
          </a:p>
        </p:txBody>
      </p:sp>
    </p:spTree>
    <p:extLst>
      <p:ext uri="{BB962C8B-B14F-4D97-AF65-F5344CB8AC3E}">
        <p14:creationId xmlns:p14="http://schemas.microsoft.com/office/powerpoint/2010/main" val="2963788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Поэтому доклад построен из двух частей: в первой определяется наличие запасов и ограничений для уменьшения</a:t>
            </a:r>
            <a:r>
              <a:rPr lang="ru-RU" baseline="0" dirty="0"/>
              <a:t> интервала попутного следования, а во второй оценивается эффект для участка </a:t>
            </a:r>
            <a:r>
              <a:rPr lang="ru-RU" baseline="0" dirty="0" err="1"/>
              <a:t>Войновка</a:t>
            </a:r>
            <a:r>
              <a:rPr lang="ru-RU" baseline="0" dirty="0"/>
              <a:t>-Хрустальная.</a:t>
            </a:r>
            <a:endParaRPr lang="ru-RU" dirty="0"/>
          </a:p>
          <a:p>
            <a:pPr marL="0" marR="0" indent="0" algn="l" defTabSz="914400" rtl="0" eaLnBrk="1" fontAlgn="auto" latinLnBrk="0" hangingPunct="1">
              <a:lnSpc>
                <a:spcPct val="100000"/>
              </a:lnSpc>
              <a:spcBef>
                <a:spcPts val="0"/>
              </a:spcBef>
              <a:spcAft>
                <a:spcPts val="0"/>
              </a:spcAft>
              <a:buClrTx/>
              <a:buSzTx/>
              <a:buFontTx/>
              <a:buNone/>
              <a:tabLst/>
              <a:defRPr/>
            </a:pPr>
            <a:r>
              <a:rPr lang="ru-RU" dirty="0"/>
              <a:t>Приборы безопасности (КЛУБ, БЛОК, САУТ), системы </a:t>
            </a:r>
            <a:r>
              <a:rPr lang="ru-RU" dirty="0" err="1"/>
              <a:t>автоведения</a:t>
            </a:r>
            <a:r>
              <a:rPr lang="ru-RU" dirty="0"/>
              <a:t> и виртуальной сцепки,</a:t>
            </a:r>
            <a:r>
              <a:rPr lang="ru-RU" baseline="0" dirty="0"/>
              <a:t> ц</a:t>
            </a:r>
            <a:r>
              <a:rPr lang="ru-RU" dirty="0"/>
              <a:t>ифровой радиоканал уже сегодня позволяют сделать интеллектуальный локомотив, реализующий функцию </a:t>
            </a:r>
            <a:r>
              <a:rPr lang="ru-RU" dirty="0" err="1"/>
              <a:t>автоведения</a:t>
            </a:r>
            <a:r>
              <a:rPr lang="ru-RU" dirty="0"/>
              <a:t> по оптимальной, с точки зрения пропуска потока поездов, нитке графика с соблюдением условий безопасности на основе координатного интервального регулирования движения поездов, а в перспективе 5-10 лет в реализации такой задачи можно не сомневаться.</a:t>
            </a:r>
          </a:p>
          <a:p>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2</a:t>
            </a:fld>
            <a:endParaRPr lang="ru-RU"/>
          </a:p>
        </p:txBody>
      </p:sp>
    </p:spTree>
    <p:extLst>
      <p:ext uri="{BB962C8B-B14F-4D97-AF65-F5344CB8AC3E}">
        <p14:creationId xmlns:p14="http://schemas.microsoft.com/office/powerpoint/2010/main" val="791707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solidFill>
                  <a:srgbClr val="000000"/>
                </a:solidFill>
                <a:latin typeface="Arial" panose="020B0604020202020204" pitchFamily="34" charset="0"/>
              </a:rPr>
              <a:t>Эффект от уменьшения интервала попутного следования за счет координатного принципа разграничения поездов может быть достигнут при пропуске заданного потока поездов в нормальном режиме (когда все работает исправно), или же эффект достигается в режиме расшивки “узких мест”, например при </a:t>
            </a:r>
            <a:r>
              <a:rPr lang="ru-RU" dirty="0" err="1">
                <a:solidFill>
                  <a:srgbClr val="000000"/>
                </a:solidFill>
                <a:latin typeface="Arial" panose="020B0604020202020204" pitchFamily="34" charset="0"/>
              </a:rPr>
              <a:t>кап.ремонте</a:t>
            </a:r>
            <a:r>
              <a:rPr lang="ru-RU" dirty="0">
                <a:solidFill>
                  <a:srgbClr val="000000"/>
                </a:solidFill>
                <a:latin typeface="Arial" panose="020B0604020202020204" pitchFamily="34" charset="0"/>
              </a:rPr>
              <a:t> с закрытием пути на двухпутном перегоне, или при восстановлении движения после отказа.</a:t>
            </a:r>
            <a:endParaRPr lang="ru-RU" dirty="0"/>
          </a:p>
          <a:p>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3</a:t>
            </a:fld>
            <a:endParaRPr lang="ru-RU"/>
          </a:p>
        </p:txBody>
      </p:sp>
    </p:spTree>
    <p:extLst>
      <p:ext uri="{BB962C8B-B14F-4D97-AF65-F5344CB8AC3E}">
        <p14:creationId xmlns:p14="http://schemas.microsoft.com/office/powerpoint/2010/main" val="44262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Однако эффект координатного интервального</a:t>
            </a:r>
            <a:r>
              <a:rPr lang="ru-RU" baseline="0" dirty="0"/>
              <a:t> регулирования ограничен рядом факторов. На слайде видно, что за счет движения по траектории прицельного торможения интервал попутного следования сокращается, но не менее тормозного пути для заданной скорости, чтобы снизить размер ущерба при сходе впереди идущего поезда. Ограничение тяги приводит к невозможности входа в синхронное движение с минимальными интервалами попутного следования, Здесь также приведены результаты моделирования НИИАС по задержке идущего в виртуальной сцепке поезда при входе на станцию. И главное вопрос технологии работы участка и даже полигона, чтобы после быстрой езды, не пришлось стоять в ожидании обслуживания…</a:t>
            </a:r>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4</a:t>
            </a:fld>
            <a:endParaRPr lang="ru-RU"/>
          </a:p>
        </p:txBody>
      </p:sp>
    </p:spTree>
    <p:extLst>
      <p:ext uri="{BB962C8B-B14F-4D97-AF65-F5344CB8AC3E}">
        <p14:creationId xmlns:p14="http://schemas.microsoft.com/office/powerpoint/2010/main" val="173742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В основу нашей работы положены данные полученные на основе анализа регистраторов локомотивных систем безопасности. Это позволяет получить оценки распределения</a:t>
            </a:r>
            <a:r>
              <a:rPr lang="ru-RU" baseline="0" dirty="0"/>
              <a:t> тормозного коэффициента и тормозных путей для верификации моделей. </a:t>
            </a:r>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5</a:t>
            </a:fld>
            <a:endParaRPr lang="ru-RU"/>
          </a:p>
        </p:txBody>
      </p:sp>
    </p:spTree>
    <p:extLst>
      <p:ext uri="{BB962C8B-B14F-4D97-AF65-F5344CB8AC3E}">
        <p14:creationId xmlns:p14="http://schemas.microsoft.com/office/powerpoint/2010/main" val="421575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Ограничение</a:t>
            </a:r>
            <a:r>
              <a:rPr lang="ru-RU" baseline="0" dirty="0"/>
              <a:t> эффективности координатного регулирования во многом определяется разностью ускорений при разгоне и торможении. </a:t>
            </a:r>
            <a:r>
              <a:rPr lang="ru-RU" dirty="0"/>
              <a:t>Если посмотреть на ускорения, полученные с регистраторов локомотивных систем безопасности то можно принять интервал от -0,35 до 0,15 м/с2. Здесь еще интересно обратить</a:t>
            </a:r>
            <a:r>
              <a:rPr lang="ru-RU" baseline="0" dirty="0"/>
              <a:t> внимание на распределение  коэффициента использования допустимой скорости, рассчитанного на участках с постоянной скоростью движения, который косвенно показывает наличие неиспользованного запаса пропускной способности при имеющейся системе интервального регулирования… Средний коэффициент получился 0,8</a:t>
            </a:r>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6</a:t>
            </a:fld>
            <a:endParaRPr lang="ru-RU"/>
          </a:p>
        </p:txBody>
      </p:sp>
    </p:spTree>
    <p:extLst>
      <p:ext uri="{BB962C8B-B14F-4D97-AF65-F5344CB8AC3E}">
        <p14:creationId xmlns:p14="http://schemas.microsoft.com/office/powerpoint/2010/main" val="186258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Опираясь</a:t>
            </a:r>
            <a:r>
              <a:rPr lang="ru-RU" baseline="0" dirty="0"/>
              <a:t> на статистические данные можно смоделировать движение поездов в координатной системе интервального регулирования или по технологии виртуальной. Есть н</a:t>
            </a:r>
            <a:r>
              <a:rPr lang="ru-RU" sz="1200" kern="1200" dirty="0">
                <a:solidFill>
                  <a:schemeClr val="tx1"/>
                </a:solidFill>
                <a:effectLst/>
                <a:latin typeface="+mn-lt"/>
                <a:ea typeface="+mn-ea"/>
                <a:cs typeface="+mn-cs"/>
              </a:rPr>
              <a:t>еобходимость разделить эти</a:t>
            </a:r>
            <a:r>
              <a:rPr lang="ru-RU" sz="1200" kern="1200" baseline="0" dirty="0">
                <a:solidFill>
                  <a:schemeClr val="tx1"/>
                </a:solidFill>
                <a:effectLst/>
                <a:latin typeface="+mn-lt"/>
                <a:ea typeface="+mn-ea"/>
                <a:cs typeface="+mn-cs"/>
              </a:rPr>
              <a:t> 2 </a:t>
            </a:r>
            <a:r>
              <a:rPr lang="ru-RU" sz="1200" kern="1200" dirty="0">
                <a:solidFill>
                  <a:schemeClr val="tx1"/>
                </a:solidFill>
                <a:effectLst/>
                <a:latin typeface="+mn-lt"/>
                <a:ea typeface="+mn-ea"/>
                <a:cs typeface="+mn-cs"/>
              </a:rPr>
              <a:t>термина: виртуальная сцепка – это движение поездов на фиксированном расстоянии за счет синхронного управления, и координатное интервальное регулирование – это движение на фиксированном по времени интервале попутного следования (расстояние между поездами в этом случае зависит от скорости). В обоих случаях управление основано на знании координаты и других характеристик движения поездов и контроле целостности состава, а расстояние между поездами поддерживается не менее тормозного пути, для исключения усугубления последствий в случае схода впереди идущего состава с рельс.</a:t>
            </a:r>
          </a:p>
          <a:p>
            <a:r>
              <a:rPr lang="ru-RU" baseline="0" dirty="0"/>
              <a:t>Представленные результаты показывают что при координатном регулировании ограничение 40 км/ч при нормальной скорости 80 км/ч не приводит к волнообразному накоплению задержек, благодаря тому, что точка прицельного торможения не догоняет впереди идущий поезд. А алгоритм виртуальной сцепки двух поездов приводит к дополнительным потерям времени (на 22% больше, чем в координатном регулировании). В тоже время обсуждаемые варианты движения до 6 поездов в виртуальной сцепке приведут к многократному росту потерь в рассматриваемом случае. </a:t>
            </a:r>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7</a:t>
            </a:fld>
            <a:endParaRPr lang="ru-RU"/>
          </a:p>
        </p:txBody>
      </p:sp>
    </p:spTree>
    <p:extLst>
      <p:ext uri="{BB962C8B-B14F-4D97-AF65-F5344CB8AC3E}">
        <p14:creationId xmlns:p14="http://schemas.microsoft.com/office/powerpoint/2010/main" val="28434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Важнейшую роль в достигаемых</a:t>
            </a:r>
            <a:r>
              <a:rPr lang="ru-RU" baseline="0" dirty="0"/>
              <a:t> показателях интервального регулирования играют ограничения горловин станций. На слайде приведены результаты моделирования движения с координатным разграничением на основе тяговых расчетов для реального участка и поезда, откуда видно, что для обеспечения интервала попутного следования менее 5 минут необходима реконструкция горловин с созданием разгонных путей, когда второй поезд начинает движения не дожидаясь выхода первого на перегон. Для оценки эффективности координатного регулирования в дальнейших исследованиях было принято решение рассматривать 5 минутный и почти фантастический, но все же физически достижимый, двухминутный интервал.</a:t>
            </a:r>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8</a:t>
            </a:fld>
            <a:endParaRPr lang="ru-RU"/>
          </a:p>
        </p:txBody>
      </p:sp>
    </p:spTree>
    <p:extLst>
      <p:ext uri="{BB962C8B-B14F-4D97-AF65-F5344CB8AC3E}">
        <p14:creationId xmlns:p14="http://schemas.microsoft.com/office/powerpoint/2010/main" val="404614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Главное и пожалуй самое сложное – это ограничение эффекта интервального регулирования технологией организации движения на участке и даже полигоне, т.к. ускорение потока на отдельной</a:t>
            </a:r>
            <a:r>
              <a:rPr lang="ru-RU" baseline="0" dirty="0"/>
              <a:t> части</a:t>
            </a:r>
            <a:r>
              <a:rPr lang="ru-RU" dirty="0"/>
              <a:t> пути может не давать эффекта из-за роста потерь в другой – это и есть отсутствие «согласованности» в продвижении потока, которую</a:t>
            </a:r>
            <a:r>
              <a:rPr lang="ru-RU" baseline="0" dirty="0"/>
              <a:t> я упоминал в начале доклада</a:t>
            </a:r>
            <a:r>
              <a:rPr lang="ru-RU" dirty="0"/>
              <a:t>. Сложность проблемы в разнообразии ситуаций и решений,</a:t>
            </a:r>
            <a:r>
              <a:rPr lang="ru-RU" baseline="0" dirty="0"/>
              <a:t> в многокритериальности и зачастую в противоречивости критериев оценки. Оценить эффект от применения координатного интервального регулирования можно только на основе детального моделирования технологии работы конкретного участка, включая ограничивающие станции переработки поездов, …</a:t>
            </a:r>
          </a:p>
          <a:p>
            <a:r>
              <a:rPr lang="ru-RU" baseline="0" dirty="0"/>
              <a:t>И у нас есть такая подробная модель для участка </a:t>
            </a:r>
            <a:r>
              <a:rPr lang="ru-RU" baseline="0" dirty="0" err="1"/>
              <a:t>Войновка</a:t>
            </a:r>
            <a:r>
              <a:rPr lang="ru-RU" baseline="0" dirty="0"/>
              <a:t>-Хрустальная, верифицированная на реальных потоках поездов и графиках.</a:t>
            </a:r>
          </a:p>
          <a:p>
            <a:pPr rtl="0"/>
            <a:endParaRPr lang="ru-RU" dirty="0"/>
          </a:p>
          <a:p>
            <a:endParaRPr lang="ru-RU" dirty="0"/>
          </a:p>
        </p:txBody>
      </p:sp>
      <p:sp>
        <p:nvSpPr>
          <p:cNvPr id="4" name="Номер слайда 3"/>
          <p:cNvSpPr>
            <a:spLocks noGrp="1"/>
          </p:cNvSpPr>
          <p:nvPr>
            <p:ph type="sldNum" sz="quarter" idx="10"/>
          </p:nvPr>
        </p:nvSpPr>
        <p:spPr/>
        <p:txBody>
          <a:bodyPr/>
          <a:lstStyle/>
          <a:p>
            <a:fld id="{D195FEA8-16BA-4FC2-8B66-BE5E5D9BA7A7}" type="slidenum">
              <a:rPr lang="ru-RU" smtClean="0"/>
              <a:pPr/>
              <a:t>9</a:t>
            </a:fld>
            <a:endParaRPr lang="ru-RU"/>
          </a:p>
        </p:txBody>
      </p:sp>
    </p:spTree>
    <p:extLst>
      <p:ext uri="{BB962C8B-B14F-4D97-AF65-F5344CB8AC3E}">
        <p14:creationId xmlns:p14="http://schemas.microsoft.com/office/powerpoint/2010/main" val="145162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D8E1F42-6581-4811-B838-428ABC47B1D7}" type="datetime1">
              <a:rPr lang="ru-RU" smtClean="0"/>
              <a:t>20.11.2020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A76216-9166-4B02-8FDE-7BC5386177A0}" type="slidenum">
              <a:rPr lang="ru-RU" smtClean="0"/>
              <a:pPr/>
              <a:t>‹#›</a:t>
            </a:fld>
            <a:endParaRPr lang="ru-RU"/>
          </a:p>
        </p:txBody>
      </p:sp>
    </p:spTree>
    <p:extLst>
      <p:ext uri="{BB962C8B-B14F-4D97-AF65-F5344CB8AC3E}">
        <p14:creationId xmlns:p14="http://schemas.microsoft.com/office/powerpoint/2010/main" val="3659836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98DB1EB-668D-4F0F-9D2E-2FB2F765B35C}" type="datetime1">
              <a:rPr lang="ru-RU" smtClean="0"/>
              <a:t>20.11.2020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A76216-9166-4B02-8FDE-7BC5386177A0}" type="slidenum">
              <a:rPr lang="ru-RU" smtClean="0"/>
              <a:pPr/>
              <a:t>‹#›</a:t>
            </a:fld>
            <a:endParaRPr lang="ru-RU"/>
          </a:p>
        </p:txBody>
      </p:sp>
    </p:spTree>
    <p:extLst>
      <p:ext uri="{BB962C8B-B14F-4D97-AF65-F5344CB8AC3E}">
        <p14:creationId xmlns:p14="http://schemas.microsoft.com/office/powerpoint/2010/main" val="159992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76AD005-19FC-496E-A480-FF4C18DE9060}" type="datetime1">
              <a:rPr lang="ru-RU" smtClean="0"/>
              <a:t>20.11.2020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A76216-9166-4B02-8FDE-7BC5386177A0}" type="slidenum">
              <a:rPr lang="ru-RU" smtClean="0"/>
              <a:pPr/>
              <a:t>‹#›</a:t>
            </a:fld>
            <a:endParaRPr lang="ru-RU"/>
          </a:p>
        </p:txBody>
      </p:sp>
    </p:spTree>
    <p:extLst>
      <p:ext uri="{BB962C8B-B14F-4D97-AF65-F5344CB8AC3E}">
        <p14:creationId xmlns:p14="http://schemas.microsoft.com/office/powerpoint/2010/main" val="112608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7F70E82-3ED5-4666-ACC7-AD351D91CC61}" type="datetime1">
              <a:rPr lang="ru-RU" smtClean="0"/>
              <a:t>20.11.2020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A76216-9166-4B02-8FDE-7BC5386177A0}" type="slidenum">
              <a:rPr lang="ru-RU" smtClean="0"/>
              <a:pPr/>
              <a:t>‹#›</a:t>
            </a:fld>
            <a:endParaRPr lang="ru-RU"/>
          </a:p>
        </p:txBody>
      </p:sp>
    </p:spTree>
    <p:extLst>
      <p:ext uri="{BB962C8B-B14F-4D97-AF65-F5344CB8AC3E}">
        <p14:creationId xmlns:p14="http://schemas.microsoft.com/office/powerpoint/2010/main" val="22867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E79701B-A6DA-4941-B5FA-5ECB2E953B40}" type="datetime1">
              <a:rPr lang="ru-RU" smtClean="0"/>
              <a:t>20.11.2020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A76216-9166-4B02-8FDE-7BC5386177A0}" type="slidenum">
              <a:rPr lang="ru-RU" smtClean="0"/>
              <a:pPr/>
              <a:t>‹#›</a:t>
            </a:fld>
            <a:endParaRPr lang="ru-RU"/>
          </a:p>
        </p:txBody>
      </p:sp>
    </p:spTree>
    <p:extLst>
      <p:ext uri="{BB962C8B-B14F-4D97-AF65-F5344CB8AC3E}">
        <p14:creationId xmlns:p14="http://schemas.microsoft.com/office/powerpoint/2010/main" val="371419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4A011D8-5880-4CF8-90B4-762BDEB54688}" type="datetime1">
              <a:rPr lang="ru-RU" smtClean="0"/>
              <a:t>20.11.2020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A76216-9166-4B02-8FDE-7BC5386177A0}" type="slidenum">
              <a:rPr lang="ru-RU" smtClean="0"/>
              <a:pPr/>
              <a:t>‹#›</a:t>
            </a:fld>
            <a:endParaRPr lang="ru-RU"/>
          </a:p>
        </p:txBody>
      </p:sp>
    </p:spTree>
    <p:extLst>
      <p:ext uri="{BB962C8B-B14F-4D97-AF65-F5344CB8AC3E}">
        <p14:creationId xmlns:p14="http://schemas.microsoft.com/office/powerpoint/2010/main" val="85935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8CE8F12-9613-47B1-9D55-FB0BDE05643A}" type="datetime1">
              <a:rPr lang="ru-RU" smtClean="0"/>
              <a:t>20.11.2020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3A76216-9166-4B02-8FDE-7BC5386177A0}" type="slidenum">
              <a:rPr lang="ru-RU" smtClean="0"/>
              <a:pPr/>
              <a:t>‹#›</a:t>
            </a:fld>
            <a:endParaRPr lang="ru-RU"/>
          </a:p>
        </p:txBody>
      </p:sp>
    </p:spTree>
    <p:extLst>
      <p:ext uri="{BB962C8B-B14F-4D97-AF65-F5344CB8AC3E}">
        <p14:creationId xmlns:p14="http://schemas.microsoft.com/office/powerpoint/2010/main" val="24600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006D948-1FB8-43B9-BD05-3D0E2391A578}" type="datetime1">
              <a:rPr lang="ru-RU" smtClean="0"/>
              <a:t>20.11.2020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3A76216-9166-4B02-8FDE-7BC5386177A0}" type="slidenum">
              <a:rPr lang="ru-RU" smtClean="0"/>
              <a:pPr/>
              <a:t>‹#›</a:t>
            </a:fld>
            <a:endParaRPr lang="ru-RU"/>
          </a:p>
        </p:txBody>
      </p:sp>
    </p:spTree>
    <p:extLst>
      <p:ext uri="{BB962C8B-B14F-4D97-AF65-F5344CB8AC3E}">
        <p14:creationId xmlns:p14="http://schemas.microsoft.com/office/powerpoint/2010/main" val="344972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0F0140-C2D2-465D-986D-82C44981ED7D}" type="datetime1">
              <a:rPr lang="ru-RU" smtClean="0"/>
              <a:t>20.11.2020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3A76216-9166-4B02-8FDE-7BC5386177A0}" type="slidenum">
              <a:rPr lang="ru-RU" smtClean="0"/>
              <a:pPr/>
              <a:t>‹#›</a:t>
            </a:fld>
            <a:endParaRPr lang="ru-RU"/>
          </a:p>
        </p:txBody>
      </p:sp>
    </p:spTree>
    <p:extLst>
      <p:ext uri="{BB962C8B-B14F-4D97-AF65-F5344CB8AC3E}">
        <p14:creationId xmlns:p14="http://schemas.microsoft.com/office/powerpoint/2010/main" val="360439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A8398B1-5D5B-45E8-8ED8-59185D6F0D22}" type="datetime1">
              <a:rPr lang="ru-RU" smtClean="0"/>
              <a:t>20.11.2020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A76216-9166-4B02-8FDE-7BC5386177A0}" type="slidenum">
              <a:rPr lang="ru-RU" smtClean="0"/>
              <a:pPr/>
              <a:t>‹#›</a:t>
            </a:fld>
            <a:endParaRPr lang="ru-RU"/>
          </a:p>
        </p:txBody>
      </p:sp>
    </p:spTree>
    <p:extLst>
      <p:ext uri="{BB962C8B-B14F-4D97-AF65-F5344CB8AC3E}">
        <p14:creationId xmlns:p14="http://schemas.microsoft.com/office/powerpoint/2010/main" val="76423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5A6CB22-FDA3-43EF-9E6E-017E66CBBB9A}" type="datetime1">
              <a:rPr lang="ru-RU" smtClean="0"/>
              <a:t>20.11.2020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A76216-9166-4B02-8FDE-7BC5386177A0}" type="slidenum">
              <a:rPr lang="ru-RU" smtClean="0"/>
              <a:pPr/>
              <a:t>‹#›</a:t>
            </a:fld>
            <a:endParaRPr lang="ru-RU"/>
          </a:p>
        </p:txBody>
      </p:sp>
    </p:spTree>
    <p:extLst>
      <p:ext uri="{BB962C8B-B14F-4D97-AF65-F5344CB8AC3E}">
        <p14:creationId xmlns:p14="http://schemas.microsoft.com/office/powerpoint/2010/main" val="405043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6044B-8BE3-4AD3-9E67-D1DCFAAD95F6}" type="datetime1">
              <a:rPr lang="ru-RU" smtClean="0"/>
              <a:t>20.11.2020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76216-9166-4B02-8FDE-7BC5386177A0}" type="slidenum">
              <a:rPr lang="ru-RU" smtClean="0"/>
              <a:pPr/>
              <a:t>‹#›</a:t>
            </a:fld>
            <a:endParaRPr lang="ru-RU"/>
          </a:p>
        </p:txBody>
      </p:sp>
    </p:spTree>
    <p:extLst>
      <p:ext uri="{BB962C8B-B14F-4D97-AF65-F5344CB8AC3E}">
        <p14:creationId xmlns:p14="http://schemas.microsoft.com/office/powerpoint/2010/main" val="2855280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17.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62200" y="1985483"/>
            <a:ext cx="10960100" cy="1837217"/>
          </a:xfrm>
        </p:spPr>
        <p:txBody>
          <a:bodyPr>
            <a:noAutofit/>
          </a:bodyPr>
          <a:lstStyle/>
          <a:p>
            <a:pPr algn="l"/>
            <a:r>
              <a:rPr lang="ru-RU" sz="3800" b="1" dirty="0">
                <a:solidFill>
                  <a:schemeClr val="accent5">
                    <a:lumMod val="50000"/>
                  </a:schemeClr>
                </a:solidFill>
                <a:latin typeface="Arial" panose="020B0604020202020204" pitchFamily="34" charset="0"/>
                <a:cs typeface="Arial" panose="020B0604020202020204" pitchFamily="34" charset="0"/>
              </a:rPr>
              <a:t>Управление потоком поездов на основе интеллектуализации локомотива и цифровой радиосвязи</a:t>
            </a:r>
          </a:p>
        </p:txBody>
      </p:sp>
      <p:sp>
        <p:nvSpPr>
          <p:cNvPr id="3" name="Подзаголовок 2"/>
          <p:cNvSpPr>
            <a:spLocks noGrp="1"/>
          </p:cNvSpPr>
          <p:nvPr>
            <p:ph type="subTitle" idx="1"/>
          </p:nvPr>
        </p:nvSpPr>
        <p:spPr>
          <a:xfrm>
            <a:off x="2363878" y="4172525"/>
            <a:ext cx="9144000" cy="1655762"/>
          </a:xfrm>
        </p:spPr>
        <p:txBody>
          <a:bodyPr>
            <a:normAutofit lnSpcReduction="10000"/>
          </a:bodyPr>
          <a:lstStyle/>
          <a:p>
            <a:pPr algn="l"/>
            <a:r>
              <a:rPr lang="ru-RU" dirty="0">
                <a:latin typeface="Arial" panose="020B0604020202020204" pitchFamily="34" charset="0"/>
                <a:cs typeface="Arial" panose="020B0604020202020204" pitchFamily="34" charset="0"/>
              </a:rPr>
              <a:t>Проректор по научной работе, </a:t>
            </a:r>
          </a:p>
          <a:p>
            <a:pPr algn="l"/>
            <a:r>
              <a:rPr lang="ru-RU" dirty="0">
                <a:latin typeface="Arial" panose="020B0604020202020204" pitchFamily="34" charset="0"/>
                <a:cs typeface="Arial" panose="020B0604020202020204" pitchFamily="34" charset="0"/>
              </a:rPr>
              <a:t>к. т. н., доцент Бушуев Сергей Валентинович</a:t>
            </a:r>
          </a:p>
          <a:p>
            <a:pPr algn="l"/>
            <a:r>
              <a:rPr lang="ru-RU" dirty="0">
                <a:latin typeface="Arial" panose="020B0604020202020204" pitchFamily="34" charset="0"/>
                <a:cs typeface="Arial" panose="020B0604020202020204" pitchFamily="34" charset="0"/>
              </a:rPr>
              <a:t>Доцент кафедры «УЭР», к. т. н., доцент Ковалев И. А.</a:t>
            </a:r>
          </a:p>
          <a:p>
            <a:pPr algn="l"/>
            <a:r>
              <a:rPr lang="ru-RU" dirty="0">
                <a:latin typeface="Arial" panose="020B0604020202020204" pitchFamily="34" charset="0"/>
                <a:cs typeface="Arial" panose="020B0604020202020204" pitchFamily="34" charset="0"/>
              </a:rPr>
              <a:t>Научный сотрудник УрГУПС, к. т. н. Попов А. Н.</a:t>
            </a:r>
          </a:p>
        </p:txBody>
      </p:sp>
    </p:spTree>
    <p:extLst>
      <p:ext uri="{BB962C8B-B14F-4D97-AF65-F5344CB8AC3E}">
        <p14:creationId xmlns:p14="http://schemas.microsoft.com/office/powerpoint/2010/main" val="368934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01863" y="418193"/>
            <a:ext cx="9990137" cy="1204868"/>
          </a:xfrm>
        </p:spPr>
        <p:txBody>
          <a:bodyPr vert="horz" lIns="91440" tIns="45720" rIns="91440" bIns="45720" rtlCol="0" anchor="ctr">
            <a:noAutofit/>
          </a:bodyPr>
          <a:lstStyle/>
          <a:p>
            <a:r>
              <a:rPr lang="ru-RU" sz="3000" b="1" dirty="0">
                <a:solidFill>
                  <a:schemeClr val="accent5">
                    <a:lumMod val="50000"/>
                  </a:schemeClr>
                </a:solidFill>
                <a:latin typeface="Arial" panose="020B0604020202020204" pitchFamily="34" charset="0"/>
                <a:cs typeface="Arial" panose="020B0604020202020204" pitchFamily="34" charset="0"/>
              </a:rPr>
              <a:t>ГДП при существующей структуре </a:t>
            </a:r>
            <a:r>
              <a:rPr lang="ru-RU" sz="3000" b="1" dirty="0" err="1">
                <a:solidFill>
                  <a:schemeClr val="accent5">
                    <a:lumMod val="50000"/>
                  </a:schemeClr>
                </a:solidFill>
                <a:latin typeface="Arial" panose="020B0604020202020204" pitchFamily="34" charset="0"/>
                <a:cs typeface="Arial" panose="020B0604020202020204" pitchFamily="34" charset="0"/>
              </a:rPr>
              <a:t>поездопотоков</a:t>
            </a:r>
            <a:r>
              <a:rPr lang="ru-RU" sz="3000" b="1" dirty="0">
                <a:solidFill>
                  <a:schemeClr val="accent5">
                    <a:lumMod val="50000"/>
                  </a:schemeClr>
                </a:solidFill>
                <a:latin typeface="Arial" panose="020B0604020202020204" pitchFamily="34" charset="0"/>
                <a:cs typeface="Arial" panose="020B0604020202020204" pitchFamily="34" charset="0"/>
              </a:rPr>
              <a:t> и величине интервального регулирования 5 мин</a:t>
            </a:r>
            <a:br>
              <a:rPr lang="ru-RU" sz="3000" b="1" dirty="0">
                <a:solidFill>
                  <a:schemeClr val="accent5">
                    <a:lumMod val="50000"/>
                  </a:schemeClr>
                </a:solidFill>
                <a:latin typeface="Arial" panose="020B0604020202020204" pitchFamily="34" charset="0"/>
                <a:cs typeface="Arial" panose="020B0604020202020204" pitchFamily="34" charset="0"/>
              </a:rPr>
            </a:br>
            <a:endParaRPr lang="ru-RU" sz="3000" b="1" dirty="0">
              <a:solidFill>
                <a:schemeClr val="accent5">
                  <a:lumMod val="50000"/>
                </a:schemeClr>
              </a:solidFill>
              <a:latin typeface="Arial" panose="020B0604020202020204" pitchFamily="34" charset="0"/>
              <a:cs typeface="Arial" panose="020B0604020202020204" pitchFamily="34" charset="0"/>
            </a:endParaRPr>
          </a:p>
        </p:txBody>
      </p:sp>
      <p:pic>
        <p:nvPicPr>
          <p:cNvPr id="7" name="Рисунок 6" descr="5min-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10" y="2149752"/>
            <a:ext cx="10358377" cy="4423768"/>
          </a:xfrm>
          <a:prstGeom prst="rect">
            <a:avLst/>
          </a:prstGeom>
        </p:spPr>
        <p:style>
          <a:lnRef idx="2">
            <a:schemeClr val="accent1"/>
          </a:lnRef>
          <a:fillRef idx="1">
            <a:schemeClr val="lt1"/>
          </a:fillRef>
          <a:effectRef idx="0">
            <a:schemeClr val="accent1"/>
          </a:effectRef>
          <a:fontRef idx="minor">
            <a:schemeClr val="dk1"/>
          </a:fontRef>
        </p:style>
      </p:pic>
      <p:sp>
        <p:nvSpPr>
          <p:cNvPr id="8" name="Прямоугольник 7"/>
          <p:cNvSpPr/>
          <p:nvPr/>
        </p:nvSpPr>
        <p:spPr>
          <a:xfrm>
            <a:off x="981810" y="4406901"/>
            <a:ext cx="10358377" cy="1454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2" descr="C:\Чагина Елена\Диск Д\Полиграфия\Логотипы разные\лого_УрГУПС.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24723" y="1423006"/>
            <a:ext cx="5396798" cy="461665"/>
          </a:xfrm>
          <a:prstGeom prst="rect">
            <a:avLst/>
          </a:prstGeom>
        </p:spPr>
        <p:txBody>
          <a:bodyPr wrap="none">
            <a:spAutoFit/>
          </a:bodyPr>
          <a:lstStyle/>
          <a:p>
            <a:r>
              <a:rPr lang="ru-RU" sz="2400" b="1" dirty="0">
                <a:latin typeface="Arial" panose="020B0604020202020204" pitchFamily="34" charset="0"/>
                <a:cs typeface="Arial" panose="020B0604020202020204" pitchFamily="34" charset="0"/>
              </a:rPr>
              <a:t>Подход к Екатеринбургскому узлу</a:t>
            </a:r>
            <a:endParaRPr lang="ru-RU" sz="2400" dirty="0"/>
          </a:p>
        </p:txBody>
      </p:sp>
      <p:sp>
        <p:nvSpPr>
          <p:cNvPr id="5" name="Номер слайда 4"/>
          <p:cNvSpPr>
            <a:spLocks noGrp="1"/>
          </p:cNvSpPr>
          <p:nvPr>
            <p:ph type="sldNum" sz="quarter" idx="12"/>
          </p:nvPr>
        </p:nvSpPr>
        <p:spPr>
          <a:xfrm>
            <a:off x="9110221" y="6473476"/>
            <a:ext cx="2743200" cy="365125"/>
          </a:xfrm>
        </p:spPr>
        <p:txBody>
          <a:bodyPr/>
          <a:lstStyle/>
          <a:p>
            <a:fld id="{33A76216-9166-4B02-8FDE-7BC5386177A0}" type="slidenum">
              <a:rPr lang="ru-RU" sz="1600" b="1" smtClean="0"/>
              <a:pPr/>
              <a:t>10</a:t>
            </a:fld>
            <a:endParaRPr lang="ru-RU" sz="1600" b="1"/>
          </a:p>
        </p:txBody>
      </p:sp>
    </p:spTree>
    <p:extLst>
      <p:ext uri="{BB962C8B-B14F-4D97-AF65-F5344CB8AC3E}">
        <p14:creationId xmlns:p14="http://schemas.microsoft.com/office/powerpoint/2010/main" val="2952285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5min-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1041" y="2149563"/>
            <a:ext cx="7521824" cy="4363657"/>
          </a:xfrm>
          <a:prstGeom prst="rect">
            <a:avLst/>
          </a:prstGeom>
        </p:spPr>
      </p:pic>
      <p:pic>
        <p:nvPicPr>
          <p:cNvPr id="5" name="Рисунок 4" descr="5min-1.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8383" y="2149562"/>
            <a:ext cx="4053058" cy="4363657"/>
          </a:xfrm>
          <a:prstGeom prst="rect">
            <a:avLst/>
          </a:prstGeom>
        </p:spPr>
      </p:pic>
      <p:sp>
        <p:nvSpPr>
          <p:cNvPr id="10" name="Заголовок 1"/>
          <p:cNvSpPr>
            <a:spLocks noGrp="1"/>
          </p:cNvSpPr>
          <p:nvPr>
            <p:ph type="title"/>
          </p:nvPr>
        </p:nvSpPr>
        <p:spPr>
          <a:xfrm>
            <a:off x="2213292" y="115935"/>
            <a:ext cx="9875837" cy="1770927"/>
          </a:xfrm>
        </p:spPr>
        <p:txBody>
          <a:bodyPr vert="horz" lIns="91440" tIns="45720" rIns="91440" bIns="45720" rtlCol="0" anchor="ctr">
            <a:noAutofit/>
          </a:bodyPr>
          <a:lstStyle/>
          <a:p>
            <a:r>
              <a:rPr lang="ru-RU" sz="3000" b="1" dirty="0">
                <a:solidFill>
                  <a:schemeClr val="accent5">
                    <a:lumMod val="50000"/>
                  </a:schemeClr>
                </a:solidFill>
                <a:latin typeface="Arial" panose="020B0604020202020204" pitchFamily="34" charset="0"/>
                <a:cs typeface="Arial" panose="020B0604020202020204" pitchFamily="34" charset="0"/>
              </a:rPr>
              <a:t>ГДП при существующей структуре </a:t>
            </a:r>
            <a:r>
              <a:rPr lang="ru-RU" sz="3000" b="1" dirty="0" err="1">
                <a:solidFill>
                  <a:schemeClr val="accent5">
                    <a:lumMod val="50000"/>
                  </a:schemeClr>
                </a:solidFill>
                <a:latin typeface="Arial" panose="020B0604020202020204" pitchFamily="34" charset="0"/>
                <a:cs typeface="Arial" panose="020B0604020202020204" pitchFamily="34" charset="0"/>
              </a:rPr>
              <a:t>поездопотоков</a:t>
            </a:r>
            <a:r>
              <a:rPr lang="ru-RU" sz="3000" b="1" dirty="0">
                <a:solidFill>
                  <a:schemeClr val="accent5">
                    <a:lumMod val="50000"/>
                  </a:schemeClr>
                </a:solidFill>
                <a:latin typeface="Arial" panose="020B0604020202020204" pitchFamily="34" charset="0"/>
                <a:cs typeface="Arial" panose="020B0604020202020204" pitchFamily="34" charset="0"/>
              </a:rPr>
              <a:t> и величине интервального регулирования 5 мин</a:t>
            </a:r>
            <a:br>
              <a:rPr lang="ru-RU" sz="3000" b="1" dirty="0">
                <a:solidFill>
                  <a:schemeClr val="accent5">
                    <a:lumMod val="50000"/>
                  </a:schemeClr>
                </a:solidFill>
                <a:latin typeface="Arial" panose="020B0604020202020204" pitchFamily="34" charset="0"/>
                <a:cs typeface="Arial" panose="020B0604020202020204" pitchFamily="34" charset="0"/>
              </a:rPr>
            </a:br>
            <a:endParaRPr lang="ru-RU" sz="3000" b="1" dirty="0">
              <a:solidFill>
                <a:schemeClr val="accent5">
                  <a:lumMod val="50000"/>
                </a:schemeClr>
              </a:solidFill>
              <a:latin typeface="Arial" panose="020B0604020202020204" pitchFamily="34" charset="0"/>
              <a:cs typeface="Arial" panose="020B0604020202020204" pitchFamily="34" charset="0"/>
            </a:endParaRPr>
          </a:p>
        </p:txBody>
      </p:sp>
      <p:pic>
        <p:nvPicPr>
          <p:cNvPr id="6" name="Picture 2" descr="C:\Чагина Елена\Диск Д\Полиграфия\Логотипы разные\лого_УрГУПС.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10408" y="1378394"/>
            <a:ext cx="5396798" cy="461665"/>
          </a:xfrm>
          <a:prstGeom prst="rect">
            <a:avLst/>
          </a:prstGeom>
        </p:spPr>
        <p:txBody>
          <a:bodyPr wrap="none">
            <a:spAutoFit/>
          </a:bodyPr>
          <a:lstStyle/>
          <a:p>
            <a:r>
              <a:rPr lang="ru-RU" sz="2400" b="1" dirty="0">
                <a:latin typeface="Arial" panose="020B0604020202020204" pitchFamily="34" charset="0"/>
                <a:cs typeface="Arial" panose="020B0604020202020204" pitchFamily="34" charset="0"/>
              </a:rPr>
              <a:t>Подход к Екатеринбургскому узлу</a:t>
            </a:r>
            <a:endParaRPr lang="ru-RU" sz="2400" dirty="0"/>
          </a:p>
        </p:txBody>
      </p:sp>
      <p:sp>
        <p:nvSpPr>
          <p:cNvPr id="4" name="Номер слайда 3"/>
          <p:cNvSpPr>
            <a:spLocks noGrp="1"/>
          </p:cNvSpPr>
          <p:nvPr>
            <p:ph type="sldNum" sz="quarter" idx="12"/>
          </p:nvPr>
        </p:nvSpPr>
        <p:spPr>
          <a:xfrm>
            <a:off x="9185635" y="6492875"/>
            <a:ext cx="2743200" cy="365125"/>
          </a:xfrm>
        </p:spPr>
        <p:txBody>
          <a:bodyPr/>
          <a:lstStyle/>
          <a:p>
            <a:fld id="{33A76216-9166-4B02-8FDE-7BC5386177A0}" type="slidenum">
              <a:rPr lang="ru-RU" sz="1600" b="1" smtClean="0"/>
              <a:pPr/>
              <a:t>11</a:t>
            </a:fld>
            <a:endParaRPr lang="ru-RU" sz="1600" b="1" dirty="0"/>
          </a:p>
        </p:txBody>
      </p:sp>
    </p:spTree>
    <p:extLst>
      <p:ext uri="{BB962C8B-B14F-4D97-AF65-F5344CB8AC3E}">
        <p14:creationId xmlns:p14="http://schemas.microsoft.com/office/powerpoint/2010/main" val="113341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6153" y="116205"/>
            <a:ext cx="9547888" cy="1325563"/>
          </a:xfrm>
        </p:spPr>
        <p:txBody>
          <a:bodyPr vert="horz" lIns="91440" tIns="45720" rIns="91440" bIns="45720" rtlCol="0" anchor="ctr">
            <a:noAutofit/>
          </a:bodyPr>
          <a:lstStyle/>
          <a:p>
            <a:r>
              <a:rPr lang="ru-RU" sz="3200" b="1" dirty="0">
                <a:solidFill>
                  <a:schemeClr val="accent5">
                    <a:lumMod val="50000"/>
                  </a:schemeClr>
                </a:solidFill>
                <a:latin typeface="Arial" panose="020B0604020202020204" pitchFamily="34" charset="0"/>
                <a:cs typeface="Arial" panose="020B0604020202020204" pitchFamily="34" charset="0"/>
              </a:rPr>
              <a:t>Фрагменты ГДП, подтверждающие влияние технологии и ограничений инфраструктуры</a:t>
            </a:r>
          </a:p>
        </p:txBody>
      </p:sp>
      <p:pic>
        <p:nvPicPr>
          <p:cNvPr id="44033" name="Picture 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3736" y="4460229"/>
            <a:ext cx="11315477" cy="2127308"/>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4403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3566" y="1910137"/>
            <a:ext cx="11305647" cy="2043538"/>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7" name="Прямоугольник 6"/>
          <p:cNvSpPr/>
          <p:nvPr/>
        </p:nvSpPr>
        <p:spPr>
          <a:xfrm>
            <a:off x="463566" y="1358312"/>
            <a:ext cx="4942828" cy="461665"/>
          </a:xfrm>
          <a:prstGeom prst="rect">
            <a:avLst/>
          </a:prstGeom>
        </p:spPr>
        <p:txBody>
          <a:bodyPr wrap="none">
            <a:spAutoFit/>
          </a:bodyPr>
          <a:lstStyle/>
          <a:p>
            <a:r>
              <a:rPr lang="ru-RU" sz="2400" dirty="0">
                <a:solidFill>
                  <a:srgbClr val="FF0000"/>
                </a:solidFill>
                <a:latin typeface="Arial" panose="020B0604020202020204" pitchFamily="34" charset="0"/>
                <a:cs typeface="Arial" panose="020B0604020202020204" pitchFamily="34" charset="0"/>
              </a:rPr>
              <a:t>Межпоездной интервал - 8 минут</a:t>
            </a:r>
          </a:p>
        </p:txBody>
      </p:sp>
      <p:sp>
        <p:nvSpPr>
          <p:cNvPr id="8" name="Прямоугольник 7"/>
          <p:cNvSpPr/>
          <p:nvPr/>
        </p:nvSpPr>
        <p:spPr>
          <a:xfrm>
            <a:off x="463566" y="3964274"/>
            <a:ext cx="4942828" cy="461665"/>
          </a:xfrm>
          <a:prstGeom prst="rect">
            <a:avLst/>
          </a:prstGeom>
        </p:spPr>
        <p:txBody>
          <a:bodyPr wrap="none">
            <a:spAutoFit/>
          </a:bodyPr>
          <a:lstStyle/>
          <a:p>
            <a:r>
              <a:rPr lang="ru-RU" sz="2400" dirty="0">
                <a:solidFill>
                  <a:srgbClr val="FF0000"/>
                </a:solidFill>
                <a:latin typeface="Arial" panose="020B0604020202020204" pitchFamily="34" charset="0"/>
                <a:cs typeface="Arial" panose="020B0604020202020204" pitchFamily="34" charset="0"/>
              </a:rPr>
              <a:t>Межпоездной интервал - 5 минут</a:t>
            </a:r>
          </a:p>
        </p:txBody>
      </p:sp>
      <p:sp>
        <p:nvSpPr>
          <p:cNvPr id="3" name="Номер слайда 2"/>
          <p:cNvSpPr>
            <a:spLocks noGrp="1"/>
          </p:cNvSpPr>
          <p:nvPr>
            <p:ph type="sldNum" sz="quarter" idx="12"/>
          </p:nvPr>
        </p:nvSpPr>
        <p:spPr>
          <a:xfrm>
            <a:off x="9270476" y="6492875"/>
            <a:ext cx="2743200" cy="365125"/>
          </a:xfrm>
        </p:spPr>
        <p:txBody>
          <a:bodyPr/>
          <a:lstStyle/>
          <a:p>
            <a:fld id="{33A76216-9166-4B02-8FDE-7BC5386177A0}" type="slidenum">
              <a:rPr lang="ru-RU" sz="1600" b="1" smtClean="0"/>
              <a:pPr/>
              <a:t>12</a:t>
            </a:fld>
            <a:endParaRPr lang="ru-RU" sz="1600" b="1" dirty="0"/>
          </a:p>
        </p:txBody>
      </p:sp>
      <p:pic>
        <p:nvPicPr>
          <p:cNvPr id="9" name="Picture 2" descr="C:\Чагина Елена\Диск Д\Полиграфия\Логотипы разные\лого_УрГУПС.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24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01863" y="80010"/>
            <a:ext cx="8048624" cy="1325563"/>
          </a:xfrm>
        </p:spPr>
        <p:txBody>
          <a:bodyPr vert="horz" lIns="91440" tIns="45720" rIns="91440" bIns="45720" rtlCol="0" anchor="ctr">
            <a:normAutofit/>
          </a:bodyPr>
          <a:lstStyle/>
          <a:p>
            <a:r>
              <a:rPr lang="ru-RU" sz="3600" b="1" dirty="0">
                <a:solidFill>
                  <a:schemeClr val="accent5">
                    <a:lumMod val="50000"/>
                  </a:schemeClr>
                </a:solidFill>
                <a:latin typeface="Arial" panose="020B0604020202020204" pitchFamily="34" charset="0"/>
                <a:cs typeface="Arial" panose="020B0604020202020204" pitchFamily="34" charset="0"/>
              </a:rPr>
              <a:t>Результаты экспериментов</a:t>
            </a:r>
          </a:p>
        </p:txBody>
      </p:sp>
      <p:graphicFrame>
        <p:nvGraphicFramePr>
          <p:cNvPr id="6" name="Таблица 5"/>
          <p:cNvGraphicFramePr>
            <a:graphicFrameLocks noGrp="1"/>
          </p:cNvGraphicFramePr>
          <p:nvPr>
            <p:extLst>
              <p:ext uri="{D42A27DB-BD31-4B8C-83A1-F6EECF244321}">
                <p14:modId xmlns:p14="http://schemas.microsoft.com/office/powerpoint/2010/main" val="4171587746"/>
              </p:ext>
            </p:extLst>
          </p:nvPr>
        </p:nvGraphicFramePr>
        <p:xfrm>
          <a:off x="520861" y="1317420"/>
          <a:ext cx="11215869" cy="5271179"/>
        </p:xfrm>
        <a:graphic>
          <a:graphicData uri="http://schemas.openxmlformats.org/drawingml/2006/table">
            <a:tbl>
              <a:tblPr firstRow="1" firstCol="1">
                <a:tableStyleId>{5C22544A-7EE6-4342-B048-85BDC9FD1C3A}</a:tableStyleId>
              </a:tblPr>
              <a:tblGrid>
                <a:gridCol w="3319719">
                  <a:extLst>
                    <a:ext uri="{9D8B030D-6E8A-4147-A177-3AD203B41FA5}">
                      <a16:colId xmlns:a16="http://schemas.microsoft.com/office/drawing/2014/main" val="1879573231"/>
                    </a:ext>
                  </a:extLst>
                </a:gridCol>
                <a:gridCol w="1108176">
                  <a:extLst>
                    <a:ext uri="{9D8B030D-6E8A-4147-A177-3AD203B41FA5}">
                      <a16:colId xmlns:a16="http://schemas.microsoft.com/office/drawing/2014/main" val="973911325"/>
                    </a:ext>
                  </a:extLst>
                </a:gridCol>
                <a:gridCol w="1432124">
                  <a:extLst>
                    <a:ext uri="{9D8B030D-6E8A-4147-A177-3AD203B41FA5}">
                      <a16:colId xmlns:a16="http://schemas.microsoft.com/office/drawing/2014/main" val="1149796303"/>
                    </a:ext>
                  </a:extLst>
                </a:gridCol>
                <a:gridCol w="1961863">
                  <a:extLst>
                    <a:ext uri="{9D8B030D-6E8A-4147-A177-3AD203B41FA5}">
                      <a16:colId xmlns:a16="http://schemas.microsoft.com/office/drawing/2014/main" val="3104504084"/>
                    </a:ext>
                  </a:extLst>
                </a:gridCol>
                <a:gridCol w="1432124">
                  <a:extLst>
                    <a:ext uri="{9D8B030D-6E8A-4147-A177-3AD203B41FA5}">
                      <a16:colId xmlns:a16="http://schemas.microsoft.com/office/drawing/2014/main" val="4217996558"/>
                    </a:ext>
                  </a:extLst>
                </a:gridCol>
                <a:gridCol w="1961863">
                  <a:extLst>
                    <a:ext uri="{9D8B030D-6E8A-4147-A177-3AD203B41FA5}">
                      <a16:colId xmlns:a16="http://schemas.microsoft.com/office/drawing/2014/main" val="374637700"/>
                    </a:ext>
                  </a:extLst>
                </a:gridCol>
              </a:tblGrid>
              <a:tr h="741193">
                <a:tc>
                  <a:txBody>
                    <a:bodyPr/>
                    <a:lstStyle/>
                    <a:p>
                      <a:pPr algn="ctr" fontAlgn="ctr"/>
                      <a:r>
                        <a:rPr lang="ru-RU" sz="2000" b="1" u="none" strike="noStrike" dirty="0">
                          <a:effectLst/>
                        </a:rPr>
                        <a:t>Показатель</a:t>
                      </a:r>
                      <a:endParaRPr lang="ru-RU" sz="2000" b="1" i="0" u="none" strike="noStrike" dirty="0">
                        <a:solidFill>
                          <a:srgbClr val="000000"/>
                        </a:solidFill>
                        <a:effectLst/>
                        <a:latin typeface="Times New Roman" panose="02020603050405020304" pitchFamily="18" charset="0"/>
                      </a:endParaRPr>
                    </a:p>
                  </a:txBody>
                  <a:tcPr marL="8449" marR="8449" marT="8449" marB="0" anchor="ctr">
                    <a:solidFill>
                      <a:srgbClr val="3B4D97"/>
                    </a:solidFill>
                  </a:tcPr>
                </a:tc>
                <a:tc>
                  <a:txBody>
                    <a:bodyPr/>
                    <a:lstStyle/>
                    <a:p>
                      <a:pPr algn="ctr" fontAlgn="ctr"/>
                      <a:r>
                        <a:rPr lang="ru-RU" sz="2000" b="1" u="none" strike="noStrike" dirty="0">
                          <a:effectLst/>
                        </a:rPr>
                        <a:t>8 мин</a:t>
                      </a:r>
                      <a:endParaRPr lang="ru-RU" sz="2000" b="1" i="0" u="none" strike="noStrike" dirty="0">
                        <a:solidFill>
                          <a:srgbClr val="000000"/>
                        </a:solidFill>
                        <a:effectLst/>
                        <a:latin typeface="Times New Roman" panose="02020603050405020304" pitchFamily="18" charset="0"/>
                      </a:endParaRPr>
                    </a:p>
                  </a:txBody>
                  <a:tcPr marL="8449" marR="8449" marT="8449" marB="0" anchor="ctr">
                    <a:solidFill>
                      <a:srgbClr val="3B4D97"/>
                    </a:solidFill>
                  </a:tcPr>
                </a:tc>
                <a:tc>
                  <a:txBody>
                    <a:bodyPr/>
                    <a:lstStyle/>
                    <a:p>
                      <a:pPr algn="ctr" fontAlgn="ctr"/>
                      <a:r>
                        <a:rPr lang="ru-RU" sz="2000" b="1" u="none" strike="noStrike" dirty="0">
                          <a:effectLst/>
                        </a:rPr>
                        <a:t>5 мин</a:t>
                      </a:r>
                      <a:endParaRPr lang="ru-RU" sz="2000" b="1" i="0" u="none" strike="noStrike" dirty="0">
                        <a:solidFill>
                          <a:srgbClr val="000000"/>
                        </a:solidFill>
                        <a:effectLst/>
                        <a:latin typeface="Times New Roman" panose="02020603050405020304" pitchFamily="18" charset="0"/>
                      </a:endParaRPr>
                    </a:p>
                  </a:txBody>
                  <a:tcPr marL="8449" marR="8449" marT="8449" marB="0" anchor="ctr">
                    <a:solidFill>
                      <a:srgbClr val="3B4D97"/>
                    </a:solidFill>
                  </a:tcPr>
                </a:tc>
                <a:tc>
                  <a:txBody>
                    <a:bodyPr/>
                    <a:lstStyle/>
                    <a:p>
                      <a:pPr algn="ctr" fontAlgn="ctr"/>
                      <a:r>
                        <a:rPr lang="ru-RU" sz="2000" b="1" u="none" strike="noStrike" dirty="0">
                          <a:effectLst/>
                        </a:rPr>
                        <a:t>разница в % между</a:t>
                      </a:r>
                      <a:br>
                        <a:rPr lang="ru-RU" sz="2000" b="1" u="none" strike="noStrike" dirty="0">
                          <a:effectLst/>
                        </a:rPr>
                      </a:br>
                      <a:r>
                        <a:rPr lang="ru-RU" sz="2000" b="1" u="none" strike="noStrike" dirty="0">
                          <a:effectLst/>
                        </a:rPr>
                        <a:t>8 мин и 5 мин</a:t>
                      </a:r>
                      <a:endParaRPr lang="ru-RU" sz="2000" b="1" i="0" u="none" strike="noStrike" dirty="0">
                        <a:solidFill>
                          <a:srgbClr val="000000"/>
                        </a:solidFill>
                        <a:effectLst/>
                        <a:latin typeface="Times New Roman" panose="02020603050405020304" pitchFamily="18" charset="0"/>
                      </a:endParaRPr>
                    </a:p>
                  </a:txBody>
                  <a:tcPr marL="8449" marR="8449" marT="8449" marB="0" anchor="ctr">
                    <a:solidFill>
                      <a:srgbClr val="3B4D97"/>
                    </a:solidFill>
                  </a:tcPr>
                </a:tc>
                <a:tc>
                  <a:txBody>
                    <a:bodyPr/>
                    <a:lstStyle/>
                    <a:p>
                      <a:pPr algn="ctr" fontAlgn="ctr"/>
                      <a:r>
                        <a:rPr lang="ru-RU" sz="2000" b="1" u="none" strike="noStrike" dirty="0">
                          <a:effectLst/>
                        </a:rPr>
                        <a:t>2 мин</a:t>
                      </a:r>
                      <a:endParaRPr lang="ru-RU" sz="2000" b="1" i="0" u="none" strike="noStrike" dirty="0">
                        <a:solidFill>
                          <a:srgbClr val="000000"/>
                        </a:solidFill>
                        <a:effectLst/>
                        <a:latin typeface="Times New Roman" panose="02020603050405020304" pitchFamily="18" charset="0"/>
                      </a:endParaRPr>
                    </a:p>
                  </a:txBody>
                  <a:tcPr marL="8449" marR="8449" marT="8449" marB="0" anchor="ctr">
                    <a:solidFill>
                      <a:srgbClr val="3B4D97"/>
                    </a:solidFill>
                  </a:tcPr>
                </a:tc>
                <a:tc>
                  <a:txBody>
                    <a:bodyPr/>
                    <a:lstStyle/>
                    <a:p>
                      <a:pPr algn="ctr" fontAlgn="ctr"/>
                      <a:r>
                        <a:rPr lang="ru-RU" sz="2000" b="1" u="none" strike="noStrike" dirty="0">
                          <a:effectLst/>
                        </a:rPr>
                        <a:t>разница в % между</a:t>
                      </a:r>
                      <a:br>
                        <a:rPr lang="ru-RU" sz="2000" b="1" u="none" strike="noStrike" dirty="0">
                          <a:effectLst/>
                        </a:rPr>
                      </a:br>
                      <a:r>
                        <a:rPr lang="ru-RU" sz="2000" b="1" u="none" strike="noStrike" dirty="0">
                          <a:effectLst/>
                        </a:rPr>
                        <a:t>5 мин и 2 мин</a:t>
                      </a:r>
                      <a:endParaRPr lang="ru-RU" sz="2000" b="1" i="0" u="none" strike="noStrike" dirty="0">
                        <a:solidFill>
                          <a:srgbClr val="000000"/>
                        </a:solidFill>
                        <a:effectLst/>
                        <a:latin typeface="Times New Roman" panose="02020603050405020304" pitchFamily="18" charset="0"/>
                      </a:endParaRPr>
                    </a:p>
                  </a:txBody>
                  <a:tcPr marL="8449" marR="8449" marT="8449" marB="0" anchor="ctr">
                    <a:solidFill>
                      <a:srgbClr val="3B4D97"/>
                    </a:solidFill>
                  </a:tcPr>
                </a:tc>
                <a:extLst>
                  <a:ext uri="{0D108BD9-81ED-4DB2-BD59-A6C34878D82A}">
                    <a16:rowId xmlns:a16="http://schemas.microsoft.com/office/drawing/2014/main" val="2504165957"/>
                  </a:ext>
                </a:extLst>
              </a:tr>
              <a:tr h="869666">
                <a:tc>
                  <a:txBody>
                    <a:bodyPr/>
                    <a:lstStyle/>
                    <a:p>
                      <a:pPr algn="ctr" fontAlgn="ctr"/>
                      <a:r>
                        <a:rPr lang="ru-RU" sz="2000" b="1" u="none" strike="noStrike" dirty="0">
                          <a:effectLst/>
                        </a:rPr>
                        <a:t>Участковая скорость</a:t>
                      </a:r>
                      <a:endParaRPr lang="ru-RU" sz="2000" b="1" i="0" u="none" strike="noStrike" dirty="0">
                        <a:solidFill>
                          <a:srgbClr val="000000"/>
                        </a:solidFill>
                        <a:effectLst/>
                        <a:latin typeface="Times New Roman" panose="02020603050405020304" pitchFamily="18" charset="0"/>
                      </a:endParaRPr>
                    </a:p>
                  </a:txBody>
                  <a:tcPr marL="8449" marR="8449" marT="8449" marB="0" anchor="ctr">
                    <a:solidFill>
                      <a:srgbClr val="3B4D97"/>
                    </a:solidFill>
                  </a:tcPr>
                </a:tc>
                <a:tc>
                  <a:txBody>
                    <a:bodyPr/>
                    <a:lstStyle/>
                    <a:p>
                      <a:pPr algn="ctr" fontAlgn="ctr"/>
                      <a:r>
                        <a:rPr lang="ru-RU" sz="2000" u="none" strike="noStrike">
                          <a:effectLst/>
                        </a:rPr>
                        <a:t>27,8</a:t>
                      </a:r>
                      <a:endParaRPr lang="ru-RU" sz="2000" b="0" i="0" u="none" strike="noStrike">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31,4</a:t>
                      </a:r>
                      <a:endParaRPr lang="ru-RU" sz="2000" b="0" i="0" u="none" strike="noStrike" dirty="0">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12,95</a:t>
                      </a:r>
                      <a:endParaRPr lang="ru-RU" sz="2000" b="0" i="0" u="none" strike="noStrike" dirty="0">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32</a:t>
                      </a:r>
                      <a:endParaRPr lang="ru-RU" sz="2000" b="0" i="0" u="none" strike="noStrike" dirty="0">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1,88</a:t>
                      </a:r>
                      <a:endParaRPr lang="ru-RU" sz="2000" b="0" i="0" u="none" strike="noStrike" dirty="0">
                        <a:solidFill>
                          <a:srgbClr val="000000"/>
                        </a:solidFill>
                        <a:effectLst/>
                        <a:latin typeface="Times New Roman" panose="02020603050405020304" pitchFamily="18" charset="0"/>
                      </a:endParaRPr>
                    </a:p>
                  </a:txBody>
                  <a:tcPr marL="8449" marR="8449" marT="8449" marB="0" anchor="ctr"/>
                </a:tc>
                <a:extLst>
                  <a:ext uri="{0D108BD9-81ED-4DB2-BD59-A6C34878D82A}">
                    <a16:rowId xmlns:a16="http://schemas.microsoft.com/office/drawing/2014/main" val="2193090213"/>
                  </a:ext>
                </a:extLst>
              </a:tr>
              <a:tr h="869666">
                <a:tc>
                  <a:txBody>
                    <a:bodyPr/>
                    <a:lstStyle/>
                    <a:p>
                      <a:pPr algn="ctr" fontAlgn="ctr"/>
                      <a:r>
                        <a:rPr lang="ru-RU" sz="2000" b="1" u="none" strike="noStrike" dirty="0">
                          <a:effectLst/>
                        </a:rPr>
                        <a:t>Время нахождения, час</a:t>
                      </a:r>
                      <a:endParaRPr lang="ru-RU" sz="2000" b="1" i="0" u="none" strike="noStrike" dirty="0">
                        <a:solidFill>
                          <a:srgbClr val="000000"/>
                        </a:solidFill>
                        <a:effectLst/>
                        <a:latin typeface="Times New Roman" panose="02020603050405020304" pitchFamily="18" charset="0"/>
                      </a:endParaRPr>
                    </a:p>
                  </a:txBody>
                  <a:tcPr marL="8449" marR="8449" marT="8449" marB="0" anchor="ctr">
                    <a:solidFill>
                      <a:srgbClr val="3B4D97"/>
                    </a:solidFill>
                  </a:tcPr>
                </a:tc>
                <a:tc>
                  <a:txBody>
                    <a:bodyPr/>
                    <a:lstStyle/>
                    <a:p>
                      <a:pPr algn="ctr" fontAlgn="ctr"/>
                      <a:r>
                        <a:rPr lang="ru-RU" sz="2000" u="none" strike="noStrike">
                          <a:effectLst/>
                        </a:rPr>
                        <a:t>10,8</a:t>
                      </a:r>
                      <a:endParaRPr lang="ru-RU" sz="2000" b="0" i="0" u="none" strike="noStrike">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10,1</a:t>
                      </a:r>
                      <a:endParaRPr lang="ru-RU" sz="2000" b="0" i="0" u="none" strike="noStrike" dirty="0">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6,48</a:t>
                      </a:r>
                      <a:endParaRPr lang="ru-RU" sz="2000" b="0" i="0" u="none" strike="noStrike" dirty="0">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a:effectLst/>
                        </a:rPr>
                        <a:t>10,02</a:t>
                      </a:r>
                      <a:endParaRPr lang="ru-RU" sz="2000" b="0" i="0" u="none" strike="noStrike">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0,80</a:t>
                      </a:r>
                      <a:endParaRPr lang="ru-RU" sz="2000" b="0" i="0" u="none" strike="noStrike" dirty="0">
                        <a:solidFill>
                          <a:srgbClr val="000000"/>
                        </a:solidFill>
                        <a:effectLst/>
                        <a:latin typeface="Times New Roman" panose="02020603050405020304" pitchFamily="18" charset="0"/>
                      </a:endParaRPr>
                    </a:p>
                  </a:txBody>
                  <a:tcPr marL="8449" marR="8449" marT="8449" marB="0" anchor="ctr"/>
                </a:tc>
                <a:extLst>
                  <a:ext uri="{0D108BD9-81ED-4DB2-BD59-A6C34878D82A}">
                    <a16:rowId xmlns:a16="http://schemas.microsoft.com/office/drawing/2014/main" val="3933752520"/>
                  </a:ext>
                </a:extLst>
              </a:tr>
              <a:tr h="869666">
                <a:tc>
                  <a:txBody>
                    <a:bodyPr/>
                    <a:lstStyle/>
                    <a:p>
                      <a:pPr algn="ctr" fontAlgn="ctr"/>
                      <a:r>
                        <a:rPr lang="ru-RU" sz="2000" b="1" u="none" strike="noStrike" dirty="0">
                          <a:effectLst/>
                        </a:rPr>
                        <a:t>Задержки грузовых поездов</a:t>
                      </a:r>
                      <a:br>
                        <a:rPr lang="ru-RU" sz="2000" b="1" u="none" strike="noStrike" dirty="0">
                          <a:effectLst/>
                        </a:rPr>
                      </a:br>
                      <a:r>
                        <a:rPr lang="ru-RU" sz="2000" b="1" u="none" strike="noStrike" dirty="0">
                          <a:effectLst/>
                        </a:rPr>
                        <a:t>(без тяжеловесных), час</a:t>
                      </a:r>
                      <a:endParaRPr lang="ru-RU" sz="2000" b="1" i="0" u="none" strike="noStrike" dirty="0">
                        <a:solidFill>
                          <a:srgbClr val="000000"/>
                        </a:solidFill>
                        <a:effectLst/>
                        <a:latin typeface="Times New Roman" panose="02020603050405020304" pitchFamily="18" charset="0"/>
                      </a:endParaRPr>
                    </a:p>
                  </a:txBody>
                  <a:tcPr marL="8449" marR="8449" marT="8449" marB="0" anchor="ctr">
                    <a:solidFill>
                      <a:srgbClr val="3B4D97"/>
                    </a:solidFill>
                  </a:tcPr>
                </a:tc>
                <a:tc>
                  <a:txBody>
                    <a:bodyPr/>
                    <a:lstStyle/>
                    <a:p>
                      <a:pPr algn="ctr" fontAlgn="ctr"/>
                      <a:r>
                        <a:rPr lang="ru-RU" sz="2000" u="none" strike="noStrike" dirty="0">
                          <a:effectLst/>
                        </a:rPr>
                        <a:t>617,3</a:t>
                      </a:r>
                      <a:endParaRPr lang="ru-RU" sz="2000" b="0" i="0" u="none" strike="noStrike" dirty="0">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460,9</a:t>
                      </a:r>
                      <a:endParaRPr lang="ru-RU" sz="2000" b="0" i="0" u="none" strike="noStrike" dirty="0">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25,34</a:t>
                      </a:r>
                      <a:endParaRPr lang="ru-RU" sz="2000" b="0" i="0" u="none" strike="noStrike" dirty="0">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354,36</a:t>
                      </a:r>
                      <a:endParaRPr lang="ru-RU" sz="2000" b="0" i="0" u="none" strike="noStrike" dirty="0">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30,07</a:t>
                      </a:r>
                      <a:endParaRPr lang="ru-RU" sz="2000" b="0" i="0" u="none" strike="noStrike" dirty="0">
                        <a:solidFill>
                          <a:srgbClr val="000000"/>
                        </a:solidFill>
                        <a:effectLst/>
                        <a:latin typeface="Times New Roman" panose="02020603050405020304" pitchFamily="18" charset="0"/>
                      </a:endParaRPr>
                    </a:p>
                  </a:txBody>
                  <a:tcPr marL="8449" marR="8449" marT="8449" marB="0" anchor="ctr"/>
                </a:tc>
                <a:extLst>
                  <a:ext uri="{0D108BD9-81ED-4DB2-BD59-A6C34878D82A}">
                    <a16:rowId xmlns:a16="http://schemas.microsoft.com/office/drawing/2014/main" val="593293776"/>
                  </a:ext>
                </a:extLst>
              </a:tr>
              <a:tr h="869666">
                <a:tc>
                  <a:txBody>
                    <a:bodyPr/>
                    <a:lstStyle/>
                    <a:p>
                      <a:pPr algn="ctr" fontAlgn="ctr"/>
                      <a:r>
                        <a:rPr lang="ru-RU" sz="2000" b="1" u="none" strike="noStrike" dirty="0">
                          <a:effectLst/>
                        </a:rPr>
                        <a:t>Екатеринбург (с транзитом), час</a:t>
                      </a:r>
                      <a:endParaRPr lang="ru-RU" sz="2000" b="1" i="0" u="none" strike="noStrike" dirty="0">
                        <a:solidFill>
                          <a:srgbClr val="000000"/>
                        </a:solidFill>
                        <a:effectLst/>
                        <a:latin typeface="Times New Roman" panose="02020603050405020304" pitchFamily="18" charset="0"/>
                      </a:endParaRPr>
                    </a:p>
                  </a:txBody>
                  <a:tcPr marL="8449" marR="8449" marT="8449" marB="0" anchor="ctr">
                    <a:solidFill>
                      <a:srgbClr val="3B4D97"/>
                    </a:solidFill>
                  </a:tcPr>
                </a:tc>
                <a:tc>
                  <a:txBody>
                    <a:bodyPr/>
                    <a:lstStyle/>
                    <a:p>
                      <a:pPr algn="ctr" fontAlgn="ctr"/>
                      <a:r>
                        <a:rPr lang="ru-RU" sz="2000" u="none" strike="noStrike">
                          <a:effectLst/>
                        </a:rPr>
                        <a:t>3,7</a:t>
                      </a:r>
                      <a:endParaRPr lang="ru-RU" sz="2000" b="0" i="0" u="none" strike="noStrike">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a:effectLst/>
                        </a:rPr>
                        <a:t>3,3</a:t>
                      </a:r>
                      <a:endParaRPr lang="ru-RU" sz="2000" b="0" i="0" u="none" strike="noStrike">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a:effectLst/>
                        </a:rPr>
                        <a:t>10,81</a:t>
                      </a:r>
                      <a:endParaRPr lang="ru-RU" sz="2000" b="0" i="0" u="none" strike="noStrike">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3,08</a:t>
                      </a:r>
                      <a:endParaRPr lang="ru-RU" sz="2000" b="0" i="0" u="none" strike="noStrike" dirty="0">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7,14</a:t>
                      </a:r>
                      <a:endParaRPr lang="ru-RU" sz="2000" b="0" i="0" u="none" strike="noStrike" dirty="0">
                        <a:solidFill>
                          <a:srgbClr val="000000"/>
                        </a:solidFill>
                        <a:effectLst/>
                        <a:latin typeface="Times New Roman" panose="02020603050405020304" pitchFamily="18" charset="0"/>
                      </a:endParaRPr>
                    </a:p>
                  </a:txBody>
                  <a:tcPr marL="8449" marR="8449" marT="8449" marB="0" anchor="ctr"/>
                </a:tc>
                <a:extLst>
                  <a:ext uri="{0D108BD9-81ED-4DB2-BD59-A6C34878D82A}">
                    <a16:rowId xmlns:a16="http://schemas.microsoft.com/office/drawing/2014/main" val="1977945820"/>
                  </a:ext>
                </a:extLst>
              </a:tr>
              <a:tr h="869666">
                <a:tc>
                  <a:txBody>
                    <a:bodyPr/>
                    <a:lstStyle/>
                    <a:p>
                      <a:pPr algn="ctr" fontAlgn="ctr"/>
                      <a:r>
                        <a:rPr lang="ru-RU" sz="2000" b="1" u="none" strike="noStrike" dirty="0" err="1">
                          <a:effectLst/>
                        </a:rPr>
                        <a:t>Войновка</a:t>
                      </a:r>
                      <a:r>
                        <a:rPr lang="ru-RU" sz="2000" b="1" u="none" strike="noStrike" dirty="0">
                          <a:effectLst/>
                        </a:rPr>
                        <a:t> (с транзитом),  час</a:t>
                      </a:r>
                      <a:endParaRPr lang="ru-RU" sz="2000" b="1" i="0" u="none" strike="noStrike" dirty="0">
                        <a:solidFill>
                          <a:srgbClr val="000000"/>
                        </a:solidFill>
                        <a:effectLst/>
                        <a:latin typeface="Times New Roman" panose="02020603050405020304" pitchFamily="18" charset="0"/>
                      </a:endParaRPr>
                    </a:p>
                  </a:txBody>
                  <a:tcPr marL="8449" marR="8449" marT="8449" marB="0" anchor="ctr">
                    <a:solidFill>
                      <a:srgbClr val="3B4D97"/>
                    </a:solidFill>
                  </a:tcPr>
                </a:tc>
                <a:tc>
                  <a:txBody>
                    <a:bodyPr/>
                    <a:lstStyle/>
                    <a:p>
                      <a:pPr algn="ctr" fontAlgn="ctr"/>
                      <a:r>
                        <a:rPr lang="ru-RU" sz="2000" u="none" strike="noStrike">
                          <a:effectLst/>
                        </a:rPr>
                        <a:t>4,48</a:t>
                      </a:r>
                      <a:endParaRPr lang="ru-RU" sz="2000" b="0" i="0" u="none" strike="noStrike">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a:effectLst/>
                        </a:rPr>
                        <a:t>4,45</a:t>
                      </a:r>
                      <a:endParaRPr lang="ru-RU" sz="2000" b="0" i="0" u="none" strike="noStrike">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a:effectLst/>
                        </a:rPr>
                        <a:t>0,67</a:t>
                      </a:r>
                      <a:endParaRPr lang="ru-RU" sz="2000" b="0" i="0" u="none" strike="noStrike">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a:effectLst/>
                        </a:rPr>
                        <a:t>4,38</a:t>
                      </a:r>
                      <a:endParaRPr lang="ru-RU" sz="2000" b="0" i="0" u="none" strike="noStrike">
                        <a:solidFill>
                          <a:srgbClr val="000000"/>
                        </a:solidFill>
                        <a:effectLst/>
                        <a:latin typeface="Times New Roman" panose="02020603050405020304" pitchFamily="18" charset="0"/>
                      </a:endParaRPr>
                    </a:p>
                  </a:txBody>
                  <a:tcPr marL="8449" marR="8449" marT="8449" marB="0" anchor="ctr"/>
                </a:tc>
                <a:tc>
                  <a:txBody>
                    <a:bodyPr/>
                    <a:lstStyle/>
                    <a:p>
                      <a:pPr algn="ctr" fontAlgn="ctr"/>
                      <a:r>
                        <a:rPr lang="ru-RU" sz="2000" u="none" strike="noStrike" dirty="0">
                          <a:effectLst/>
                        </a:rPr>
                        <a:t>1,60</a:t>
                      </a:r>
                      <a:endParaRPr lang="ru-RU" sz="2000" b="0" i="0" u="none" strike="noStrike" dirty="0">
                        <a:solidFill>
                          <a:srgbClr val="000000"/>
                        </a:solidFill>
                        <a:effectLst/>
                        <a:latin typeface="Times New Roman" panose="02020603050405020304" pitchFamily="18" charset="0"/>
                      </a:endParaRPr>
                    </a:p>
                  </a:txBody>
                  <a:tcPr marL="8449" marR="8449" marT="8449" marB="0" anchor="ctr"/>
                </a:tc>
                <a:extLst>
                  <a:ext uri="{0D108BD9-81ED-4DB2-BD59-A6C34878D82A}">
                    <a16:rowId xmlns:a16="http://schemas.microsoft.com/office/drawing/2014/main" val="1044380276"/>
                  </a:ext>
                </a:extLst>
              </a:tr>
            </a:tbl>
          </a:graphicData>
        </a:graphic>
      </p:graphicFrame>
      <p:sp>
        <p:nvSpPr>
          <p:cNvPr id="2" name="Равнобедренный треугольник 1"/>
          <p:cNvSpPr/>
          <p:nvPr/>
        </p:nvSpPr>
        <p:spPr>
          <a:xfrm>
            <a:off x="7841848" y="2406570"/>
            <a:ext cx="266218" cy="335666"/>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Равнобедренный треугольник 4"/>
          <p:cNvSpPr/>
          <p:nvPr/>
        </p:nvSpPr>
        <p:spPr>
          <a:xfrm>
            <a:off x="7841848" y="4144846"/>
            <a:ext cx="266218" cy="335666"/>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Равнобедренный треугольник 6"/>
          <p:cNvSpPr/>
          <p:nvPr/>
        </p:nvSpPr>
        <p:spPr>
          <a:xfrm>
            <a:off x="7841848" y="3275708"/>
            <a:ext cx="266218" cy="335666"/>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Равнобедренный треугольник 7"/>
          <p:cNvSpPr/>
          <p:nvPr/>
        </p:nvSpPr>
        <p:spPr>
          <a:xfrm>
            <a:off x="7841848" y="5013984"/>
            <a:ext cx="266218" cy="335666"/>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Равнобедренный треугольник 8"/>
          <p:cNvSpPr/>
          <p:nvPr/>
        </p:nvSpPr>
        <p:spPr>
          <a:xfrm>
            <a:off x="11140150" y="5013984"/>
            <a:ext cx="266218" cy="335666"/>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Равнобедренный треугольник 9"/>
          <p:cNvSpPr/>
          <p:nvPr/>
        </p:nvSpPr>
        <p:spPr>
          <a:xfrm>
            <a:off x="11140150" y="4147547"/>
            <a:ext cx="266218" cy="335666"/>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1139907" y="2574403"/>
            <a:ext cx="266219" cy="1065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1140150" y="3420366"/>
            <a:ext cx="266219" cy="10731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2" descr="C:\Чагина Елена\Диск Д\Полиграфия\Логотипы разные\лого_УрГУПС.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14" name="Номер слайда 13"/>
          <p:cNvSpPr>
            <a:spLocks noGrp="1"/>
          </p:cNvSpPr>
          <p:nvPr>
            <p:ph type="sldNum" sz="quarter" idx="12"/>
          </p:nvPr>
        </p:nvSpPr>
        <p:spPr>
          <a:xfrm>
            <a:off x="9261050" y="6488859"/>
            <a:ext cx="2743200" cy="365125"/>
          </a:xfrm>
        </p:spPr>
        <p:txBody>
          <a:bodyPr/>
          <a:lstStyle/>
          <a:p>
            <a:fld id="{33A76216-9166-4B02-8FDE-7BC5386177A0}" type="slidenum">
              <a:rPr lang="ru-RU" sz="1600" b="1" smtClean="0"/>
              <a:pPr/>
              <a:t>13</a:t>
            </a:fld>
            <a:endParaRPr lang="ru-RU" sz="1600" b="1" dirty="0"/>
          </a:p>
        </p:txBody>
      </p:sp>
    </p:spTree>
    <p:extLst>
      <p:ext uri="{BB962C8B-B14F-4D97-AF65-F5344CB8AC3E}">
        <p14:creationId xmlns:p14="http://schemas.microsoft.com/office/powerpoint/2010/main" val="363254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201863" y="512039"/>
            <a:ext cx="11801474" cy="908085"/>
          </a:xfrm>
          <a:prstGeom prst="rect">
            <a:avLst/>
          </a:prstGeom>
        </p:spPr>
        <p:txBody>
          <a:bodyPr vert="horz" lIns="91440" tIns="45720" rIns="91440" bIns="45720" rtlCol="0" anchor="ctr">
            <a:noAutofit/>
          </a:bodyPr>
          <a:lstStyle>
            <a:lvl1pPr>
              <a:lnSpc>
                <a:spcPct val="90000"/>
              </a:lnSpc>
              <a:spcBef>
                <a:spcPct val="0"/>
              </a:spcBef>
              <a:buNone/>
              <a:defRPr sz="3600" b="1">
                <a:solidFill>
                  <a:schemeClr val="accent5">
                    <a:lumMod val="50000"/>
                  </a:schemeClr>
                </a:solidFill>
                <a:latin typeface="Arial" panose="020B0604020202020204" pitchFamily="34" charset="0"/>
                <a:ea typeface="+mj-ea"/>
                <a:cs typeface="Arial" panose="020B0604020202020204" pitchFamily="34" charset="0"/>
              </a:defRPr>
            </a:lvl1pPr>
          </a:lstStyle>
          <a:p>
            <a:r>
              <a:rPr lang="ru-RU" sz="3100" dirty="0"/>
              <a:t>ГДП с минимальным интервалом в пакете 5 мин </a:t>
            </a:r>
            <a:br>
              <a:rPr lang="ru-RU" sz="3100" dirty="0"/>
            </a:br>
            <a:endParaRPr lang="ru-RU" sz="3100" dirty="0"/>
          </a:p>
        </p:txBody>
      </p:sp>
      <p:pic>
        <p:nvPicPr>
          <p:cNvPr id="40961" name="Picture 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56869" y="4214546"/>
            <a:ext cx="11514967" cy="1951631"/>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6" name="Picture 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60710" y="2099310"/>
            <a:ext cx="11511126" cy="1696416"/>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7" name="Прямоугольник 6"/>
          <p:cNvSpPr/>
          <p:nvPr/>
        </p:nvSpPr>
        <p:spPr>
          <a:xfrm>
            <a:off x="276859" y="3775288"/>
            <a:ext cx="10513527" cy="400110"/>
          </a:xfrm>
          <a:prstGeom prst="rect">
            <a:avLst/>
          </a:prstGeom>
        </p:spPr>
        <p:txBody>
          <a:bodyPr wrap="square">
            <a:spAutoFit/>
          </a:bodyPr>
          <a:lstStyle/>
          <a:p>
            <a:r>
              <a:rPr lang="ru-RU" sz="2000" dirty="0">
                <a:solidFill>
                  <a:srgbClr val="FF0000"/>
                </a:solidFill>
                <a:latin typeface="Arial" panose="020B0604020202020204" pitchFamily="34" charset="0"/>
                <a:cs typeface="Arial" panose="020B0604020202020204" pitchFamily="34" charset="0"/>
              </a:rPr>
              <a:t>Вариант без пассажирского движения для оценки влияния инфраструктуры</a:t>
            </a:r>
          </a:p>
        </p:txBody>
      </p:sp>
      <p:sp>
        <p:nvSpPr>
          <p:cNvPr id="8" name="Прямоугольник 7"/>
          <p:cNvSpPr/>
          <p:nvPr/>
        </p:nvSpPr>
        <p:spPr>
          <a:xfrm>
            <a:off x="265429" y="1631703"/>
            <a:ext cx="8166458" cy="400110"/>
          </a:xfrm>
          <a:prstGeom prst="rect">
            <a:avLst/>
          </a:prstGeom>
        </p:spPr>
        <p:txBody>
          <a:bodyPr wrap="square">
            <a:spAutoFit/>
          </a:bodyPr>
          <a:lstStyle/>
          <a:p>
            <a:r>
              <a:rPr lang="ru-RU" sz="2000" dirty="0">
                <a:solidFill>
                  <a:srgbClr val="FF0000"/>
                </a:solidFill>
                <a:latin typeface="Arial" panose="020B0604020202020204" pitchFamily="34" charset="0"/>
                <a:cs typeface="Arial" panose="020B0604020202020204" pitchFamily="34" charset="0"/>
              </a:rPr>
              <a:t>Вариант с реальными размерами пассажирского движения</a:t>
            </a:r>
          </a:p>
        </p:txBody>
      </p:sp>
      <p:sp>
        <p:nvSpPr>
          <p:cNvPr id="9" name="Прямоугольник 8"/>
          <p:cNvSpPr/>
          <p:nvPr/>
        </p:nvSpPr>
        <p:spPr>
          <a:xfrm>
            <a:off x="311149" y="6205527"/>
            <a:ext cx="9048887" cy="400110"/>
          </a:xfrm>
          <a:prstGeom prst="rect">
            <a:avLst/>
          </a:prstGeom>
        </p:spPr>
        <p:txBody>
          <a:bodyPr wrap="none">
            <a:spAutoFit/>
          </a:bodyPr>
          <a:lstStyle/>
          <a:p>
            <a:r>
              <a:rPr lang="ru-RU" sz="2000" dirty="0">
                <a:solidFill>
                  <a:srgbClr val="FF0000"/>
                </a:solidFill>
                <a:latin typeface="Arial" panose="020B0604020202020204" pitchFamily="34" charset="0"/>
                <a:cs typeface="Arial" panose="020B0604020202020204" pitchFamily="34" charset="0"/>
              </a:rPr>
              <a:t>Вывод: инфраструктурные ограничения оказывают значительное влияние</a:t>
            </a:r>
          </a:p>
        </p:txBody>
      </p:sp>
      <p:pic>
        <p:nvPicPr>
          <p:cNvPr id="10" name="Picture 2" descr="C:\Чагина Елена\Диск Д\Полиграфия\Логотипы разные\лого_УрГУПС.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13293" y="1063561"/>
            <a:ext cx="5396798" cy="461665"/>
          </a:xfrm>
          <a:prstGeom prst="rect">
            <a:avLst/>
          </a:prstGeom>
        </p:spPr>
        <p:txBody>
          <a:bodyPr wrap="none">
            <a:spAutoFit/>
          </a:bodyPr>
          <a:lstStyle/>
          <a:p>
            <a:pPr algn="ctr"/>
            <a:r>
              <a:rPr lang="ru-RU" sz="2400" b="1" dirty="0">
                <a:latin typeface="Arial" panose="020B0604020202020204" pitchFamily="34" charset="0"/>
                <a:cs typeface="Arial" panose="020B0604020202020204" pitchFamily="34" charset="0"/>
              </a:rPr>
              <a:t>Подход к Екатеринбургскому узлу</a:t>
            </a:r>
            <a:endParaRPr lang="ru-RU" sz="4000" b="1" dirty="0">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2"/>
          </p:nvPr>
        </p:nvSpPr>
        <p:spPr/>
        <p:txBody>
          <a:bodyPr/>
          <a:lstStyle/>
          <a:p>
            <a:fld id="{33A76216-9166-4B02-8FDE-7BC5386177A0}" type="slidenum">
              <a:rPr lang="ru-RU" sz="1600" b="1" smtClean="0"/>
              <a:pPr/>
              <a:t>14</a:t>
            </a:fld>
            <a:endParaRPr lang="ru-RU" sz="1600" b="1"/>
          </a:p>
        </p:txBody>
      </p:sp>
      <p:sp>
        <p:nvSpPr>
          <p:cNvPr id="2" name="Овал 1"/>
          <p:cNvSpPr/>
          <p:nvPr/>
        </p:nvSpPr>
        <p:spPr>
          <a:xfrm>
            <a:off x="6033155" y="5684363"/>
            <a:ext cx="1291472" cy="2073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9756743" y="5910607"/>
            <a:ext cx="1291472" cy="20739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5260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01863" y="379331"/>
            <a:ext cx="10515600" cy="722895"/>
          </a:xfrm>
        </p:spPr>
        <p:txBody>
          <a:bodyPr vert="horz" lIns="91440" tIns="45720" rIns="91440" bIns="45720" rtlCol="0" anchor="ctr">
            <a:noAutofit/>
          </a:bodyPr>
          <a:lstStyle/>
          <a:p>
            <a:r>
              <a:rPr lang="ru-RU" sz="3600" b="1" dirty="0">
                <a:solidFill>
                  <a:schemeClr val="accent5">
                    <a:lumMod val="50000"/>
                  </a:schemeClr>
                </a:solidFill>
                <a:latin typeface="Arial" panose="020B0604020202020204" pitchFamily="34" charset="0"/>
                <a:cs typeface="Arial" panose="020B0604020202020204" pitchFamily="34" charset="0"/>
              </a:rPr>
              <a:t>Инфраструктурные ограничения</a:t>
            </a:r>
          </a:p>
        </p:txBody>
      </p:sp>
      <p:graphicFrame>
        <p:nvGraphicFramePr>
          <p:cNvPr id="2" name="Таблица 1"/>
          <p:cNvGraphicFramePr>
            <a:graphicFrameLocks noGrp="1"/>
          </p:cNvGraphicFramePr>
          <p:nvPr>
            <p:extLst>
              <p:ext uri="{D42A27DB-BD31-4B8C-83A1-F6EECF244321}">
                <p14:modId xmlns:p14="http://schemas.microsoft.com/office/powerpoint/2010/main" val="4116122926"/>
              </p:ext>
            </p:extLst>
          </p:nvPr>
        </p:nvGraphicFramePr>
        <p:xfrm>
          <a:off x="555586" y="1316625"/>
          <a:ext cx="11320040" cy="5289625"/>
        </p:xfrm>
        <a:graphic>
          <a:graphicData uri="http://schemas.openxmlformats.org/drawingml/2006/table">
            <a:tbl>
              <a:tblPr>
                <a:tableStyleId>{5C22544A-7EE6-4342-B048-85BDC9FD1C3A}</a:tableStyleId>
              </a:tblPr>
              <a:tblGrid>
                <a:gridCol w="3862811">
                  <a:extLst>
                    <a:ext uri="{9D8B030D-6E8A-4147-A177-3AD203B41FA5}">
                      <a16:colId xmlns:a16="http://schemas.microsoft.com/office/drawing/2014/main" val="1300091406"/>
                    </a:ext>
                  </a:extLst>
                </a:gridCol>
                <a:gridCol w="2291558">
                  <a:extLst>
                    <a:ext uri="{9D8B030D-6E8A-4147-A177-3AD203B41FA5}">
                      <a16:colId xmlns:a16="http://schemas.microsoft.com/office/drawing/2014/main" val="53704393"/>
                    </a:ext>
                  </a:extLst>
                </a:gridCol>
                <a:gridCol w="1688020">
                  <a:extLst>
                    <a:ext uri="{9D8B030D-6E8A-4147-A177-3AD203B41FA5}">
                      <a16:colId xmlns:a16="http://schemas.microsoft.com/office/drawing/2014/main" val="3927343170"/>
                    </a:ext>
                  </a:extLst>
                </a:gridCol>
                <a:gridCol w="2053964">
                  <a:extLst>
                    <a:ext uri="{9D8B030D-6E8A-4147-A177-3AD203B41FA5}">
                      <a16:colId xmlns:a16="http://schemas.microsoft.com/office/drawing/2014/main" val="4138167316"/>
                    </a:ext>
                  </a:extLst>
                </a:gridCol>
                <a:gridCol w="1423687">
                  <a:extLst>
                    <a:ext uri="{9D8B030D-6E8A-4147-A177-3AD203B41FA5}">
                      <a16:colId xmlns:a16="http://schemas.microsoft.com/office/drawing/2014/main" val="1230364539"/>
                    </a:ext>
                  </a:extLst>
                </a:gridCol>
              </a:tblGrid>
              <a:tr h="281880">
                <a:tc rowSpan="2">
                  <a:txBody>
                    <a:bodyPr/>
                    <a:lstStyle/>
                    <a:p>
                      <a:pPr algn="ctr" fontAlgn="ctr"/>
                      <a:r>
                        <a:rPr lang="ru-RU" sz="1800" u="none" strike="noStrike" dirty="0">
                          <a:solidFill>
                            <a:schemeClr val="bg1"/>
                          </a:solidFill>
                          <a:effectLst/>
                        </a:rPr>
                        <a:t>Название</a:t>
                      </a:r>
                      <a:endParaRPr lang="ru-RU" sz="1800" b="0" i="0" u="none" strike="noStrike" dirty="0">
                        <a:solidFill>
                          <a:schemeClr val="bg1"/>
                        </a:solidFill>
                        <a:effectLst/>
                        <a:latin typeface="Calibri" panose="020F0502020204030204" pitchFamily="34" charset="0"/>
                      </a:endParaRPr>
                    </a:p>
                  </a:txBody>
                  <a:tcPr marL="6350" marR="6350" marT="6350" marB="0" anchor="ctr">
                    <a:solidFill>
                      <a:srgbClr val="3B4D97"/>
                    </a:solidFill>
                  </a:tcPr>
                </a:tc>
                <a:tc gridSpan="2">
                  <a:txBody>
                    <a:bodyPr/>
                    <a:lstStyle/>
                    <a:p>
                      <a:pPr algn="ctr" fontAlgn="b"/>
                      <a:r>
                        <a:rPr lang="ru-RU" sz="1800" u="none" strike="noStrike" dirty="0">
                          <a:solidFill>
                            <a:schemeClr val="bg1"/>
                          </a:solidFill>
                          <a:effectLst/>
                        </a:rPr>
                        <a:t>Интервал 5 мин</a:t>
                      </a:r>
                      <a:endParaRPr lang="ru-RU" sz="1800" b="0" i="0" u="none" strike="noStrike" dirty="0">
                        <a:solidFill>
                          <a:schemeClr val="bg1"/>
                        </a:solidFill>
                        <a:effectLst/>
                        <a:latin typeface="Calibri" panose="020F0502020204030204" pitchFamily="34" charset="0"/>
                      </a:endParaRPr>
                    </a:p>
                  </a:txBody>
                  <a:tcPr marL="6350" marR="6350" marT="6350" marB="0" anchor="b">
                    <a:solidFill>
                      <a:srgbClr val="3B4D97"/>
                    </a:solidFill>
                  </a:tcPr>
                </a:tc>
                <a:tc hMerge="1">
                  <a:txBody>
                    <a:bodyPr/>
                    <a:lstStyle/>
                    <a:p>
                      <a:endParaRPr lang="ru-RU"/>
                    </a:p>
                  </a:txBody>
                  <a:tcPr/>
                </a:tc>
                <a:tc gridSpan="2">
                  <a:txBody>
                    <a:bodyPr/>
                    <a:lstStyle/>
                    <a:p>
                      <a:pPr algn="ctr" fontAlgn="b"/>
                      <a:r>
                        <a:rPr lang="ru-RU" sz="1800" u="none" strike="noStrike" dirty="0">
                          <a:solidFill>
                            <a:schemeClr val="bg1"/>
                          </a:solidFill>
                          <a:effectLst/>
                        </a:rPr>
                        <a:t>Интервал 2 мин</a:t>
                      </a:r>
                      <a:endParaRPr lang="ru-RU" sz="1800" b="0" i="0" u="none" strike="noStrike" dirty="0">
                        <a:solidFill>
                          <a:schemeClr val="bg1"/>
                        </a:solidFill>
                        <a:effectLst/>
                        <a:latin typeface="Calibri" panose="020F0502020204030204" pitchFamily="34" charset="0"/>
                      </a:endParaRPr>
                    </a:p>
                  </a:txBody>
                  <a:tcPr marL="6350" marR="6350" marT="6350" marB="0" anchor="b">
                    <a:solidFill>
                      <a:srgbClr val="3B4D97"/>
                    </a:solidFill>
                  </a:tcPr>
                </a:tc>
                <a:tc hMerge="1">
                  <a:txBody>
                    <a:bodyPr/>
                    <a:lstStyle/>
                    <a:p>
                      <a:endParaRPr lang="ru-RU"/>
                    </a:p>
                  </a:txBody>
                  <a:tcPr/>
                </a:tc>
                <a:extLst>
                  <a:ext uri="{0D108BD9-81ED-4DB2-BD59-A6C34878D82A}">
                    <a16:rowId xmlns:a16="http://schemas.microsoft.com/office/drawing/2014/main" val="2251199679"/>
                  </a:ext>
                </a:extLst>
              </a:tr>
              <a:tr h="779545">
                <a:tc vMerge="1">
                  <a:txBody>
                    <a:bodyPr/>
                    <a:lstStyle/>
                    <a:p>
                      <a:endParaRPr lang="ru-RU"/>
                    </a:p>
                  </a:txBody>
                  <a:tcPr/>
                </a:tc>
                <a:tc>
                  <a:txBody>
                    <a:bodyPr/>
                    <a:lstStyle/>
                    <a:p>
                      <a:pPr algn="ctr" fontAlgn="ctr"/>
                      <a:r>
                        <a:rPr lang="ru-RU" sz="1800" u="none" strike="noStrike" dirty="0">
                          <a:solidFill>
                            <a:schemeClr val="bg1"/>
                          </a:solidFill>
                          <a:effectLst/>
                        </a:rPr>
                        <a:t>Среднесуточные задержки, час</a:t>
                      </a:r>
                      <a:endParaRPr lang="ru-RU" sz="1800" b="0" i="0" u="none" strike="noStrike" dirty="0">
                        <a:solidFill>
                          <a:schemeClr val="bg1"/>
                        </a:solidFill>
                        <a:effectLst/>
                        <a:latin typeface="Calibri" panose="020F0502020204030204" pitchFamily="34" charset="0"/>
                      </a:endParaRPr>
                    </a:p>
                  </a:txBody>
                  <a:tcPr marL="6350" marR="6350" marT="6350" marB="0" anchor="ctr">
                    <a:solidFill>
                      <a:srgbClr val="3B4D97"/>
                    </a:solidFill>
                  </a:tcPr>
                </a:tc>
                <a:tc>
                  <a:txBody>
                    <a:bodyPr/>
                    <a:lstStyle/>
                    <a:p>
                      <a:pPr algn="ctr" fontAlgn="ctr"/>
                      <a:r>
                        <a:rPr lang="ru-RU" sz="1800" u="none" strike="noStrike" dirty="0">
                          <a:solidFill>
                            <a:schemeClr val="bg1"/>
                          </a:solidFill>
                          <a:effectLst/>
                        </a:rPr>
                        <a:t>Загрузка</a:t>
                      </a:r>
                      <a:endParaRPr lang="ru-RU" sz="1800" b="0" i="0" u="none" strike="noStrike" dirty="0">
                        <a:solidFill>
                          <a:schemeClr val="bg1"/>
                        </a:solidFill>
                        <a:effectLst/>
                        <a:latin typeface="Calibri" panose="020F0502020204030204" pitchFamily="34" charset="0"/>
                      </a:endParaRPr>
                    </a:p>
                  </a:txBody>
                  <a:tcPr marL="6350" marR="6350" marT="6350" marB="0" anchor="ctr">
                    <a:solidFill>
                      <a:srgbClr val="3B4D97"/>
                    </a:solidFill>
                  </a:tcPr>
                </a:tc>
                <a:tc>
                  <a:txBody>
                    <a:bodyPr/>
                    <a:lstStyle/>
                    <a:p>
                      <a:pPr algn="ctr" fontAlgn="ctr"/>
                      <a:r>
                        <a:rPr lang="ru-RU" sz="1800" u="none" strike="noStrike" dirty="0">
                          <a:solidFill>
                            <a:schemeClr val="bg1"/>
                          </a:solidFill>
                          <a:effectLst/>
                        </a:rPr>
                        <a:t>Среднесуточные задержки, час</a:t>
                      </a:r>
                      <a:endParaRPr lang="ru-RU" sz="1800" b="0" i="0" u="none" strike="noStrike" dirty="0">
                        <a:solidFill>
                          <a:schemeClr val="bg1"/>
                        </a:solidFill>
                        <a:effectLst/>
                        <a:latin typeface="Calibri" panose="020F0502020204030204" pitchFamily="34" charset="0"/>
                      </a:endParaRPr>
                    </a:p>
                  </a:txBody>
                  <a:tcPr marL="6350" marR="6350" marT="6350" marB="0" anchor="ctr">
                    <a:solidFill>
                      <a:srgbClr val="3B4D97"/>
                    </a:solidFill>
                  </a:tcPr>
                </a:tc>
                <a:tc>
                  <a:txBody>
                    <a:bodyPr/>
                    <a:lstStyle/>
                    <a:p>
                      <a:pPr algn="ctr" fontAlgn="ctr"/>
                      <a:r>
                        <a:rPr lang="ru-RU" sz="1800" u="none" strike="noStrike" dirty="0">
                          <a:solidFill>
                            <a:schemeClr val="bg1"/>
                          </a:solidFill>
                          <a:effectLst/>
                        </a:rPr>
                        <a:t>Загрузка</a:t>
                      </a:r>
                      <a:endParaRPr lang="ru-RU" sz="1800" b="0" i="0" u="none" strike="noStrike" dirty="0">
                        <a:solidFill>
                          <a:schemeClr val="bg1"/>
                        </a:solidFill>
                        <a:effectLst/>
                        <a:latin typeface="Calibri" panose="020F0502020204030204" pitchFamily="34" charset="0"/>
                      </a:endParaRPr>
                    </a:p>
                  </a:txBody>
                  <a:tcPr marL="6350" marR="6350" marT="6350" marB="0" anchor="ctr">
                    <a:solidFill>
                      <a:srgbClr val="3B4D97"/>
                    </a:solidFill>
                  </a:tcPr>
                </a:tc>
                <a:extLst>
                  <a:ext uri="{0D108BD9-81ED-4DB2-BD59-A6C34878D82A}">
                    <a16:rowId xmlns:a16="http://schemas.microsoft.com/office/drawing/2014/main" val="3864348813"/>
                  </a:ext>
                </a:extLst>
              </a:tr>
              <a:tr h="281880">
                <a:tc>
                  <a:txBody>
                    <a:bodyPr/>
                    <a:lstStyle/>
                    <a:p>
                      <a:pPr algn="l" fontAlgn="b"/>
                      <a:r>
                        <a:rPr lang="ru-RU" sz="1800" u="none" strike="noStrike">
                          <a:effectLst/>
                        </a:rPr>
                        <a:t>Бриг. ПТО Войновка-А</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103,44</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dirty="0">
                          <a:solidFill>
                            <a:srgbClr val="FF0000"/>
                          </a:solidFill>
                          <a:effectLst/>
                        </a:rPr>
                        <a:t>99,0%</a:t>
                      </a:r>
                      <a:endParaRPr lang="ru-RU" sz="1800" b="0"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105,37</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dirty="0">
                          <a:effectLst/>
                        </a:rPr>
                        <a:t>99,4%</a:t>
                      </a:r>
                      <a:endParaRPr lang="ru-RU"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98315793"/>
                  </a:ext>
                </a:extLst>
              </a:tr>
              <a:tr h="281880">
                <a:tc>
                  <a:txBody>
                    <a:bodyPr/>
                    <a:lstStyle/>
                    <a:p>
                      <a:pPr algn="l" fontAlgn="b"/>
                      <a:r>
                        <a:rPr lang="ru-RU" sz="1800" u="none" strike="noStrike">
                          <a:effectLst/>
                        </a:rPr>
                        <a:t>Бриг. ПТО Войновка-О</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dirty="0">
                          <a:effectLst/>
                        </a:rPr>
                        <a:t>74,23</a:t>
                      </a:r>
                      <a:endParaRPr lang="ru-RU"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dirty="0">
                          <a:solidFill>
                            <a:srgbClr val="FF0000"/>
                          </a:solidFill>
                          <a:effectLst/>
                        </a:rPr>
                        <a:t>98,9%</a:t>
                      </a:r>
                      <a:endParaRPr lang="ru-RU" sz="1800" b="0"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56,46</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dirty="0">
                          <a:effectLst/>
                        </a:rPr>
                        <a:t>96,0%</a:t>
                      </a:r>
                      <a:endParaRPr lang="ru-RU"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40236194"/>
                  </a:ext>
                </a:extLst>
              </a:tr>
              <a:tr h="281880">
                <a:tc>
                  <a:txBody>
                    <a:bodyPr/>
                    <a:lstStyle/>
                    <a:p>
                      <a:pPr algn="l" fontAlgn="b"/>
                      <a:r>
                        <a:rPr lang="ru-RU" sz="1800" u="none" strike="noStrike" dirty="0">
                          <a:effectLst/>
                        </a:rPr>
                        <a:t>Бриг. ПТО </a:t>
                      </a:r>
                      <a:r>
                        <a:rPr lang="ru-RU" sz="1800" u="none" strike="noStrike" dirty="0" err="1">
                          <a:effectLst/>
                        </a:rPr>
                        <a:t>Войновка</a:t>
                      </a:r>
                      <a:r>
                        <a:rPr lang="ru-RU" sz="1800" u="none" strike="noStrike" dirty="0">
                          <a:effectLst/>
                        </a:rPr>
                        <a:t>-Т</a:t>
                      </a:r>
                      <a:endParaRPr lang="ru-RU"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93,09</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solidFill>
                            <a:srgbClr val="FF0000"/>
                          </a:solidFill>
                          <a:effectLst/>
                        </a:rPr>
                        <a:t>91,5%</a:t>
                      </a:r>
                      <a:endParaRPr lang="ru-RU" sz="1800" b="0" i="0" u="none" strike="noStrike">
                        <a:solidFill>
                          <a:srgbClr val="FF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80,43</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88,3%</a:t>
                      </a:r>
                      <a:endParaRPr lang="ru-RU"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66716230"/>
                  </a:ext>
                </a:extLst>
              </a:tr>
              <a:tr h="281880">
                <a:tc>
                  <a:txBody>
                    <a:bodyPr/>
                    <a:lstStyle/>
                    <a:p>
                      <a:pPr algn="l" fontAlgn="b"/>
                      <a:r>
                        <a:rPr lang="ru-RU" sz="1800" u="none" strike="noStrike">
                          <a:effectLst/>
                        </a:rPr>
                        <a:t>Пути парка О станции Войновка</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80,15</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solidFill>
                            <a:srgbClr val="FF0000"/>
                          </a:solidFill>
                          <a:effectLst/>
                        </a:rPr>
                        <a:t>89,0%</a:t>
                      </a:r>
                      <a:endParaRPr lang="ru-RU" sz="1800" b="0" i="0" u="none" strike="noStrike">
                        <a:solidFill>
                          <a:srgbClr val="FF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25,22</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72,3%</a:t>
                      </a:r>
                      <a:endParaRPr lang="ru-RU"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4404015"/>
                  </a:ext>
                </a:extLst>
              </a:tr>
              <a:tr h="281880">
                <a:tc>
                  <a:txBody>
                    <a:bodyPr/>
                    <a:lstStyle/>
                    <a:p>
                      <a:pPr algn="l" fontAlgn="b"/>
                      <a:r>
                        <a:rPr lang="ru-RU" sz="1800" u="none" strike="noStrike" dirty="0">
                          <a:solidFill>
                            <a:srgbClr val="C00000"/>
                          </a:solidFill>
                          <a:effectLst/>
                        </a:rPr>
                        <a:t>Бриг. ПТО </a:t>
                      </a:r>
                      <a:r>
                        <a:rPr lang="ru-RU" sz="1800" u="none" strike="noStrike" dirty="0" err="1">
                          <a:solidFill>
                            <a:srgbClr val="C00000"/>
                          </a:solidFill>
                          <a:effectLst/>
                        </a:rPr>
                        <a:t>Кокшаровский</a:t>
                      </a:r>
                      <a:endParaRPr lang="ru-RU" sz="1800" b="0" i="0" u="none" strike="noStrike" dirty="0">
                        <a:solidFill>
                          <a:srgbClr val="C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51,45</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solidFill>
                            <a:srgbClr val="FF0000"/>
                          </a:solidFill>
                          <a:effectLst/>
                        </a:rPr>
                        <a:t>88,7%</a:t>
                      </a:r>
                      <a:endParaRPr lang="ru-RU" sz="1800" b="0" i="0" u="none" strike="noStrike">
                        <a:solidFill>
                          <a:srgbClr val="FF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41,87</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85,5%</a:t>
                      </a:r>
                      <a:endParaRPr lang="ru-RU"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66732774"/>
                  </a:ext>
                </a:extLst>
              </a:tr>
              <a:tr h="281880">
                <a:tc>
                  <a:txBody>
                    <a:bodyPr/>
                    <a:lstStyle/>
                    <a:p>
                      <a:pPr algn="l" fontAlgn="b"/>
                      <a:r>
                        <a:rPr lang="ru-RU" sz="1800" u="none" strike="noStrike">
                          <a:effectLst/>
                        </a:rPr>
                        <a:t>Пути парка А станции Войновка</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73,46</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dirty="0">
                          <a:solidFill>
                            <a:srgbClr val="FF0000"/>
                          </a:solidFill>
                          <a:effectLst/>
                        </a:rPr>
                        <a:t>82,0%</a:t>
                      </a:r>
                      <a:endParaRPr lang="ru-RU" sz="1800" b="0"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64,94</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82,3%</a:t>
                      </a:r>
                      <a:endParaRPr lang="ru-RU"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37933863"/>
                  </a:ext>
                </a:extLst>
              </a:tr>
              <a:tr h="281880">
                <a:tc>
                  <a:txBody>
                    <a:bodyPr/>
                    <a:lstStyle/>
                    <a:p>
                      <a:pPr algn="l" fontAlgn="b"/>
                      <a:r>
                        <a:rPr lang="ru-RU" sz="1800" u="none" strike="noStrike">
                          <a:effectLst/>
                        </a:rPr>
                        <a:t>Бриг. ПТО Войновка-Б</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14,77</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dirty="0">
                          <a:solidFill>
                            <a:srgbClr val="FF0000"/>
                          </a:solidFill>
                          <a:effectLst/>
                        </a:rPr>
                        <a:t>78,2%</a:t>
                      </a:r>
                      <a:endParaRPr lang="ru-RU" sz="1800" b="0"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9,43</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74,0%</a:t>
                      </a:r>
                      <a:endParaRPr lang="ru-RU"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6276234"/>
                  </a:ext>
                </a:extLst>
              </a:tr>
              <a:tr h="281880">
                <a:tc>
                  <a:txBody>
                    <a:bodyPr/>
                    <a:lstStyle/>
                    <a:p>
                      <a:pPr algn="l" fontAlgn="b"/>
                      <a:r>
                        <a:rPr lang="ru-RU" sz="1800" u="none" strike="noStrike" dirty="0">
                          <a:solidFill>
                            <a:srgbClr val="FF0000"/>
                          </a:solidFill>
                          <a:effectLst/>
                        </a:rPr>
                        <a:t>Бриг. ПТО Камышлов</a:t>
                      </a:r>
                      <a:endParaRPr lang="ru-RU" sz="1800" b="0"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12,88</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dirty="0">
                          <a:effectLst/>
                        </a:rPr>
                        <a:t>74,3%</a:t>
                      </a:r>
                      <a:endParaRPr lang="ru-RU"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11,62</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71,9%</a:t>
                      </a:r>
                      <a:endParaRPr lang="ru-RU"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45962964"/>
                  </a:ext>
                </a:extLst>
              </a:tr>
              <a:tr h="281880">
                <a:tc>
                  <a:txBody>
                    <a:bodyPr/>
                    <a:lstStyle/>
                    <a:p>
                      <a:pPr algn="l" fontAlgn="b"/>
                      <a:r>
                        <a:rPr lang="ru-RU" sz="1800" u="none" strike="noStrike" dirty="0">
                          <a:effectLst/>
                        </a:rPr>
                        <a:t>Бриг. ПТО Седельниково</a:t>
                      </a:r>
                      <a:endParaRPr lang="ru-RU"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13,41</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dirty="0">
                          <a:effectLst/>
                        </a:rPr>
                        <a:t>71,3%</a:t>
                      </a:r>
                      <a:endParaRPr lang="ru-RU"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12,65</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69,4%</a:t>
                      </a:r>
                      <a:endParaRPr lang="ru-RU"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93557800"/>
                  </a:ext>
                </a:extLst>
              </a:tr>
              <a:tr h="281880">
                <a:tc>
                  <a:txBody>
                    <a:bodyPr/>
                    <a:lstStyle/>
                    <a:p>
                      <a:pPr algn="l" fontAlgn="b"/>
                      <a:r>
                        <a:rPr lang="ru-RU" sz="1800" u="none" strike="noStrike">
                          <a:effectLst/>
                        </a:rPr>
                        <a:t>Пути парка Т+Г станции Войновка</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11,47</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57,7%</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dirty="0">
                          <a:effectLst/>
                        </a:rPr>
                        <a:t>6,61</a:t>
                      </a:r>
                      <a:endParaRPr lang="ru-RU"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52,1%</a:t>
                      </a:r>
                      <a:endParaRPr lang="ru-RU"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17317356"/>
                  </a:ext>
                </a:extLst>
              </a:tr>
              <a:tr h="281880">
                <a:tc>
                  <a:txBody>
                    <a:bodyPr/>
                    <a:lstStyle/>
                    <a:p>
                      <a:pPr algn="l" fontAlgn="b"/>
                      <a:r>
                        <a:rPr lang="ru-RU" sz="1800" u="none" strike="noStrike" dirty="0">
                          <a:solidFill>
                            <a:srgbClr val="C00000"/>
                          </a:solidFill>
                          <a:effectLst/>
                        </a:rPr>
                        <a:t>Пути станции </a:t>
                      </a:r>
                      <a:r>
                        <a:rPr lang="ru-RU" sz="1800" u="none" strike="noStrike" dirty="0" err="1">
                          <a:solidFill>
                            <a:srgbClr val="C00000"/>
                          </a:solidFill>
                          <a:effectLst/>
                        </a:rPr>
                        <a:t>Кокшаровский</a:t>
                      </a:r>
                      <a:endParaRPr lang="ru-RU" sz="1800" b="0" i="0" u="none" strike="noStrike" dirty="0">
                        <a:solidFill>
                          <a:srgbClr val="C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9,44</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52,8%</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9,13</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47,1%</a:t>
                      </a:r>
                      <a:endParaRPr lang="ru-RU"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92433572"/>
                  </a:ext>
                </a:extLst>
              </a:tr>
              <a:tr h="281880">
                <a:tc>
                  <a:txBody>
                    <a:bodyPr/>
                    <a:lstStyle/>
                    <a:p>
                      <a:pPr algn="l" fontAlgn="b"/>
                      <a:r>
                        <a:rPr lang="ru-RU" sz="1800" u="none" strike="noStrike" dirty="0">
                          <a:solidFill>
                            <a:srgbClr val="FF0000"/>
                          </a:solidFill>
                          <a:effectLst/>
                        </a:rPr>
                        <a:t>Пути станции Камышлов</a:t>
                      </a:r>
                      <a:endParaRPr lang="ru-RU" sz="1800" b="0"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6,51</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44,9%</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5,33</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42,2%</a:t>
                      </a:r>
                      <a:endParaRPr lang="ru-RU"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61161633"/>
                  </a:ext>
                </a:extLst>
              </a:tr>
              <a:tr h="281880">
                <a:tc>
                  <a:txBody>
                    <a:bodyPr/>
                    <a:lstStyle/>
                    <a:p>
                      <a:pPr algn="l" fontAlgn="b"/>
                      <a:r>
                        <a:rPr lang="ru-RU" sz="1800" u="none" strike="noStrike" dirty="0">
                          <a:effectLst/>
                        </a:rPr>
                        <a:t>нечетная горловина Седельниково</a:t>
                      </a:r>
                      <a:endParaRPr lang="ru-RU"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13,75</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31,0%</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9,12</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dirty="0">
                          <a:effectLst/>
                        </a:rPr>
                        <a:t>21,2%</a:t>
                      </a:r>
                      <a:endParaRPr lang="ru-RU"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5166474"/>
                  </a:ext>
                </a:extLst>
              </a:tr>
              <a:tr h="281880">
                <a:tc>
                  <a:txBody>
                    <a:bodyPr/>
                    <a:lstStyle/>
                    <a:p>
                      <a:pPr algn="l" fontAlgn="b"/>
                      <a:r>
                        <a:rPr lang="ru-RU" sz="1800" u="none" strike="noStrike">
                          <a:effectLst/>
                        </a:rPr>
                        <a:t>Пути парка ПОП станции Богданович</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9,68</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11,9%</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7,84</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9,0%</a:t>
                      </a:r>
                      <a:endParaRPr lang="ru-RU"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2156771"/>
                  </a:ext>
                </a:extLst>
              </a:tr>
              <a:tr h="281880">
                <a:tc>
                  <a:txBody>
                    <a:bodyPr/>
                    <a:lstStyle/>
                    <a:p>
                      <a:pPr algn="l" fontAlgn="b"/>
                      <a:r>
                        <a:rPr lang="ru-RU" sz="1800" u="none" strike="noStrike">
                          <a:effectLst/>
                        </a:rPr>
                        <a:t>Пути станции Косулино</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14,52</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10,6%</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a:effectLst/>
                        </a:rPr>
                        <a:t>5,96</a:t>
                      </a:r>
                      <a:endParaRPr lang="ru-RU"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ru-RU" sz="1800" u="none" strike="noStrike" dirty="0">
                          <a:effectLst/>
                        </a:rPr>
                        <a:t>6,1%</a:t>
                      </a:r>
                      <a:endParaRPr lang="ru-RU"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39635647"/>
                  </a:ext>
                </a:extLst>
              </a:tr>
            </a:tbl>
          </a:graphicData>
        </a:graphic>
      </p:graphicFrame>
      <p:sp>
        <p:nvSpPr>
          <p:cNvPr id="6" name="Равнобедренный треугольник 5"/>
          <p:cNvSpPr/>
          <p:nvPr/>
        </p:nvSpPr>
        <p:spPr>
          <a:xfrm>
            <a:off x="11633200" y="2446867"/>
            <a:ext cx="91954" cy="1545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rotWithShape="1">
          <a:blip r:embed="rId3" cstate="screen">
            <a:extLst>
              <a:ext uri="{28A0092B-C50C-407E-A947-70E740481C1C}">
                <a14:useLocalDpi xmlns:a14="http://schemas.microsoft.com/office/drawing/2010/main"/>
              </a:ext>
            </a:extLst>
          </a:blip>
          <a:srcRect r="99090" b="38280"/>
          <a:stretch/>
        </p:blipFill>
        <p:spPr>
          <a:xfrm>
            <a:off x="7986989" y="2720748"/>
            <a:ext cx="423612" cy="1334786"/>
          </a:xfrm>
          <a:prstGeom prst="rect">
            <a:avLst/>
          </a:prstGeom>
        </p:spPr>
      </p:pic>
      <p:sp>
        <p:nvSpPr>
          <p:cNvPr id="10" name="Равнобедренный треугольник 9"/>
          <p:cNvSpPr/>
          <p:nvPr/>
        </p:nvSpPr>
        <p:spPr>
          <a:xfrm flipV="1">
            <a:off x="11633200" y="2720748"/>
            <a:ext cx="91954" cy="15454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Равнобедренный треугольник 10"/>
          <p:cNvSpPr/>
          <p:nvPr/>
        </p:nvSpPr>
        <p:spPr>
          <a:xfrm flipV="1">
            <a:off x="11633200" y="2994629"/>
            <a:ext cx="91954" cy="15454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Равнобедренный треугольник 11"/>
          <p:cNvSpPr/>
          <p:nvPr/>
        </p:nvSpPr>
        <p:spPr>
          <a:xfrm flipV="1">
            <a:off x="11633200" y="3288177"/>
            <a:ext cx="91954" cy="15454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Равнобедренный треугольник 12"/>
          <p:cNvSpPr/>
          <p:nvPr/>
        </p:nvSpPr>
        <p:spPr>
          <a:xfrm flipV="1">
            <a:off x="11633200" y="3577109"/>
            <a:ext cx="91954" cy="15454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Равнобедренный треугольник 13"/>
          <p:cNvSpPr/>
          <p:nvPr/>
        </p:nvSpPr>
        <p:spPr>
          <a:xfrm flipV="1">
            <a:off x="11632610" y="4125407"/>
            <a:ext cx="91954" cy="15454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Равнобедренный треугольник 14"/>
          <p:cNvSpPr/>
          <p:nvPr/>
        </p:nvSpPr>
        <p:spPr>
          <a:xfrm>
            <a:off x="11633200" y="3831859"/>
            <a:ext cx="91954" cy="15454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Равнобедренный треугольник 15"/>
          <p:cNvSpPr/>
          <p:nvPr/>
        </p:nvSpPr>
        <p:spPr>
          <a:xfrm flipV="1">
            <a:off x="11632610" y="4404375"/>
            <a:ext cx="91954" cy="15454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Равнобедренный треугольник 16"/>
          <p:cNvSpPr/>
          <p:nvPr/>
        </p:nvSpPr>
        <p:spPr>
          <a:xfrm flipV="1">
            <a:off x="11632610" y="4678256"/>
            <a:ext cx="91954" cy="15454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Равнобедренный треугольник 17"/>
          <p:cNvSpPr/>
          <p:nvPr/>
        </p:nvSpPr>
        <p:spPr>
          <a:xfrm flipV="1">
            <a:off x="11632610" y="4971804"/>
            <a:ext cx="91954" cy="15454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Равнобедренный треугольник 18"/>
          <p:cNvSpPr/>
          <p:nvPr/>
        </p:nvSpPr>
        <p:spPr>
          <a:xfrm flipV="1">
            <a:off x="11632610" y="5260736"/>
            <a:ext cx="91954" cy="15454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Равнобедренный треугольник 19"/>
          <p:cNvSpPr/>
          <p:nvPr/>
        </p:nvSpPr>
        <p:spPr>
          <a:xfrm flipV="1">
            <a:off x="11632610" y="5523292"/>
            <a:ext cx="91954" cy="15454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Равнобедренный треугольник 20"/>
          <p:cNvSpPr/>
          <p:nvPr/>
        </p:nvSpPr>
        <p:spPr>
          <a:xfrm flipV="1">
            <a:off x="11632610" y="5797173"/>
            <a:ext cx="91954" cy="15454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Равнобедренный треугольник 21"/>
          <p:cNvSpPr/>
          <p:nvPr/>
        </p:nvSpPr>
        <p:spPr>
          <a:xfrm flipV="1">
            <a:off x="11632610" y="6090721"/>
            <a:ext cx="91954" cy="15454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Равнобедренный треугольник 22"/>
          <p:cNvSpPr/>
          <p:nvPr/>
        </p:nvSpPr>
        <p:spPr>
          <a:xfrm flipV="1">
            <a:off x="11632610" y="6379653"/>
            <a:ext cx="91954" cy="154543"/>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Picture 2" descr="C:\Чагина Елена\Диск Д\Полиграфия\Логотипы разные\лого_УрГУПС.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a:xfrm>
            <a:off x="9279903" y="6492875"/>
            <a:ext cx="2743200" cy="365125"/>
          </a:xfrm>
        </p:spPr>
        <p:txBody>
          <a:bodyPr/>
          <a:lstStyle/>
          <a:p>
            <a:fld id="{33A76216-9166-4B02-8FDE-7BC5386177A0}" type="slidenum">
              <a:rPr lang="ru-RU" sz="1600" b="1" smtClean="0"/>
              <a:pPr/>
              <a:t>15</a:t>
            </a:fld>
            <a:endParaRPr lang="ru-RU" sz="1600" b="1" dirty="0"/>
          </a:p>
        </p:txBody>
      </p:sp>
    </p:spTree>
    <p:extLst>
      <p:ext uri="{BB962C8B-B14F-4D97-AF65-F5344CB8AC3E}">
        <p14:creationId xmlns:p14="http://schemas.microsoft.com/office/powerpoint/2010/main" val="4242454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13292" y="354330"/>
            <a:ext cx="9978707" cy="855050"/>
          </a:xfrm>
        </p:spPr>
        <p:txBody>
          <a:bodyPr vert="horz" lIns="91440" tIns="45720" rIns="91440" bIns="45720" rtlCol="0" anchor="ctr">
            <a:noAutofit/>
          </a:bodyPr>
          <a:lstStyle/>
          <a:p>
            <a:r>
              <a:rPr lang="ru-RU" sz="3000" b="1" dirty="0">
                <a:solidFill>
                  <a:schemeClr val="accent5">
                    <a:lumMod val="50000"/>
                  </a:schemeClr>
                </a:solidFill>
                <a:latin typeface="Arial" panose="020B0604020202020204" pitchFamily="34" charset="0"/>
                <a:cs typeface="Arial" panose="020B0604020202020204" pitchFamily="34" charset="0"/>
              </a:rPr>
              <a:t>Восстановление работы участка после 8-часового перерыва в движении при наличии системы координатного интервального регулирования</a:t>
            </a:r>
          </a:p>
        </p:txBody>
      </p:sp>
      <p:graphicFrame>
        <p:nvGraphicFramePr>
          <p:cNvPr id="3" name="Таблица 2"/>
          <p:cNvGraphicFramePr>
            <a:graphicFrameLocks noGrp="1"/>
          </p:cNvGraphicFramePr>
          <p:nvPr>
            <p:extLst>
              <p:ext uri="{D42A27DB-BD31-4B8C-83A1-F6EECF244321}">
                <p14:modId xmlns:p14="http://schemas.microsoft.com/office/powerpoint/2010/main" val="2512867459"/>
              </p:ext>
            </p:extLst>
          </p:nvPr>
        </p:nvGraphicFramePr>
        <p:xfrm>
          <a:off x="733424" y="2046057"/>
          <a:ext cx="10782302" cy="4484761"/>
        </p:xfrm>
        <a:graphic>
          <a:graphicData uri="http://schemas.openxmlformats.org/drawingml/2006/table">
            <a:tbl>
              <a:tblPr firstCol="1">
                <a:tableStyleId>{93296810-A885-4BE3-A3E7-6D5BEEA58F35}</a:tableStyleId>
              </a:tblPr>
              <a:tblGrid>
                <a:gridCol w="3036836">
                  <a:extLst>
                    <a:ext uri="{9D8B030D-6E8A-4147-A177-3AD203B41FA5}">
                      <a16:colId xmlns:a16="http://schemas.microsoft.com/office/drawing/2014/main" val="3670966631"/>
                    </a:ext>
                  </a:extLst>
                </a:gridCol>
                <a:gridCol w="1610444">
                  <a:extLst>
                    <a:ext uri="{9D8B030D-6E8A-4147-A177-3AD203B41FA5}">
                      <a16:colId xmlns:a16="http://schemas.microsoft.com/office/drawing/2014/main" val="3556334355"/>
                    </a:ext>
                  </a:extLst>
                </a:gridCol>
                <a:gridCol w="1625782">
                  <a:extLst>
                    <a:ext uri="{9D8B030D-6E8A-4147-A177-3AD203B41FA5}">
                      <a16:colId xmlns:a16="http://schemas.microsoft.com/office/drawing/2014/main" val="3514602318"/>
                    </a:ext>
                  </a:extLst>
                </a:gridCol>
                <a:gridCol w="1503080">
                  <a:extLst>
                    <a:ext uri="{9D8B030D-6E8A-4147-A177-3AD203B41FA5}">
                      <a16:colId xmlns:a16="http://schemas.microsoft.com/office/drawing/2014/main" val="3327705542"/>
                    </a:ext>
                  </a:extLst>
                </a:gridCol>
                <a:gridCol w="1503080">
                  <a:extLst>
                    <a:ext uri="{9D8B030D-6E8A-4147-A177-3AD203B41FA5}">
                      <a16:colId xmlns:a16="http://schemas.microsoft.com/office/drawing/2014/main" val="4156589385"/>
                    </a:ext>
                  </a:extLst>
                </a:gridCol>
                <a:gridCol w="1503080">
                  <a:extLst>
                    <a:ext uri="{9D8B030D-6E8A-4147-A177-3AD203B41FA5}">
                      <a16:colId xmlns:a16="http://schemas.microsoft.com/office/drawing/2014/main" val="1933951294"/>
                    </a:ext>
                  </a:extLst>
                </a:gridCol>
              </a:tblGrid>
              <a:tr h="375687">
                <a:tc>
                  <a:txBody>
                    <a:bodyPr/>
                    <a:lstStyle/>
                    <a:p>
                      <a:pPr algn="ctr" fontAlgn="ctr"/>
                      <a:r>
                        <a:rPr lang="ru-RU" sz="1600" u="none" strike="noStrike" dirty="0">
                          <a:effectLst/>
                        </a:rPr>
                        <a:t>Показатель</a:t>
                      </a:r>
                      <a:endParaRPr lang="ru-RU" sz="1600" b="1" i="0" u="none" strike="noStrike" dirty="0">
                        <a:solidFill>
                          <a:srgbClr val="000000"/>
                        </a:solidFill>
                        <a:effectLst/>
                        <a:latin typeface="Times New Roman" panose="02020603050405020304" pitchFamily="18" charset="0"/>
                      </a:endParaRPr>
                    </a:p>
                  </a:txBody>
                  <a:tcPr marL="4295" marR="4295" marT="4295" marB="0" anchor="ctr">
                    <a:solidFill>
                      <a:srgbClr val="3B4D97"/>
                    </a:solidFill>
                  </a:tcPr>
                </a:tc>
                <a:tc>
                  <a:txBody>
                    <a:bodyPr/>
                    <a:lstStyle/>
                    <a:p>
                      <a:pPr algn="ctr" fontAlgn="b"/>
                      <a:r>
                        <a:rPr lang="ru-RU" sz="1600" u="none" strike="noStrike">
                          <a:effectLst/>
                        </a:rPr>
                        <a:t>2 сутки </a:t>
                      </a:r>
                      <a:endParaRPr lang="ru-RU" sz="1600" b="1" i="0" u="none" strike="noStrike">
                        <a:solidFill>
                          <a:srgbClr val="000000"/>
                        </a:solidFill>
                        <a:effectLst/>
                        <a:latin typeface="Times New Roman" panose="02020603050405020304" pitchFamily="18" charset="0"/>
                      </a:endParaRPr>
                    </a:p>
                  </a:txBody>
                  <a:tcPr marL="4295" marR="4295" marT="4295" marB="0" anchor="b"/>
                </a:tc>
                <a:tc>
                  <a:txBody>
                    <a:bodyPr/>
                    <a:lstStyle/>
                    <a:p>
                      <a:pPr algn="ctr" fontAlgn="b"/>
                      <a:r>
                        <a:rPr lang="ru-RU" sz="1600" u="none" strike="noStrike">
                          <a:effectLst/>
                        </a:rPr>
                        <a:t>3 сутки</a:t>
                      </a:r>
                      <a:endParaRPr lang="ru-RU" sz="1600" b="1" i="0" u="none" strike="noStrike">
                        <a:solidFill>
                          <a:srgbClr val="000000"/>
                        </a:solidFill>
                        <a:effectLst/>
                        <a:latin typeface="Times New Roman" panose="02020603050405020304" pitchFamily="18" charset="0"/>
                      </a:endParaRPr>
                    </a:p>
                  </a:txBody>
                  <a:tcPr marL="4295" marR="4295" marT="4295" marB="0" anchor="b"/>
                </a:tc>
                <a:tc>
                  <a:txBody>
                    <a:bodyPr/>
                    <a:lstStyle/>
                    <a:p>
                      <a:pPr algn="ctr" fontAlgn="b"/>
                      <a:r>
                        <a:rPr lang="ru-RU" sz="1600" u="none" strike="noStrike">
                          <a:effectLst/>
                        </a:rPr>
                        <a:t>4 сутки</a:t>
                      </a:r>
                      <a:endParaRPr lang="ru-RU" sz="1600" b="1" i="0" u="none" strike="noStrike">
                        <a:solidFill>
                          <a:srgbClr val="000000"/>
                        </a:solidFill>
                        <a:effectLst/>
                        <a:latin typeface="Times New Roman" panose="02020603050405020304" pitchFamily="18" charset="0"/>
                      </a:endParaRPr>
                    </a:p>
                  </a:txBody>
                  <a:tcPr marL="4295" marR="4295" marT="4295" marB="0" anchor="b"/>
                </a:tc>
                <a:tc>
                  <a:txBody>
                    <a:bodyPr/>
                    <a:lstStyle/>
                    <a:p>
                      <a:pPr algn="ctr" fontAlgn="b"/>
                      <a:r>
                        <a:rPr lang="ru-RU" sz="1600" u="none" strike="noStrike">
                          <a:effectLst/>
                        </a:rPr>
                        <a:t>5 сутки</a:t>
                      </a:r>
                      <a:endParaRPr lang="ru-RU" sz="1600" b="1" i="0" u="none" strike="noStrike">
                        <a:solidFill>
                          <a:srgbClr val="000000"/>
                        </a:solidFill>
                        <a:effectLst/>
                        <a:latin typeface="Times New Roman" panose="02020603050405020304" pitchFamily="18" charset="0"/>
                      </a:endParaRPr>
                    </a:p>
                  </a:txBody>
                  <a:tcPr marL="4295" marR="4295" marT="4295" marB="0" anchor="b"/>
                </a:tc>
                <a:tc>
                  <a:txBody>
                    <a:bodyPr/>
                    <a:lstStyle/>
                    <a:p>
                      <a:pPr algn="ctr" fontAlgn="b"/>
                      <a:r>
                        <a:rPr lang="ru-RU" sz="1600" u="none" strike="noStrike">
                          <a:effectLst/>
                        </a:rPr>
                        <a:t>6 сутки</a:t>
                      </a:r>
                      <a:endParaRPr lang="ru-RU" sz="1600" b="1" i="0" u="none" strike="noStrike">
                        <a:solidFill>
                          <a:srgbClr val="000000"/>
                        </a:solidFill>
                        <a:effectLst/>
                        <a:latin typeface="Times New Roman" panose="02020603050405020304" pitchFamily="18" charset="0"/>
                      </a:endParaRPr>
                    </a:p>
                  </a:txBody>
                  <a:tcPr marL="4295" marR="4295" marT="4295" marB="0" anchor="b"/>
                </a:tc>
                <a:extLst>
                  <a:ext uri="{0D108BD9-81ED-4DB2-BD59-A6C34878D82A}">
                    <a16:rowId xmlns:a16="http://schemas.microsoft.com/office/drawing/2014/main" val="2530949878"/>
                  </a:ext>
                </a:extLst>
              </a:tr>
              <a:tr h="264421">
                <a:tc>
                  <a:txBody>
                    <a:bodyPr/>
                    <a:lstStyle/>
                    <a:p>
                      <a:pPr algn="ctr" fontAlgn="ctr"/>
                      <a:r>
                        <a:rPr lang="ru-RU" sz="1600" u="none" strike="noStrike" dirty="0">
                          <a:effectLst/>
                        </a:rPr>
                        <a:t>Время нахождения, час</a:t>
                      </a:r>
                      <a:endParaRPr lang="ru-RU" sz="1600" b="0" i="0" u="none" strike="noStrike" dirty="0">
                        <a:solidFill>
                          <a:srgbClr val="000000"/>
                        </a:solidFill>
                        <a:effectLst/>
                        <a:latin typeface="Times New Roman" panose="02020603050405020304" pitchFamily="18" charset="0"/>
                      </a:endParaRPr>
                    </a:p>
                  </a:txBody>
                  <a:tcPr marL="4295" marR="4295" marT="4295" marB="0" anchor="ctr">
                    <a:solidFill>
                      <a:srgbClr val="3B4D97"/>
                    </a:solidFill>
                  </a:tcPr>
                </a:tc>
                <a:tc>
                  <a:txBody>
                    <a:bodyPr/>
                    <a:lstStyle/>
                    <a:p>
                      <a:pPr algn="ctr" fontAlgn="ctr"/>
                      <a:r>
                        <a:rPr lang="ru-RU" sz="1600" u="none" strike="noStrike">
                          <a:effectLst/>
                        </a:rPr>
                        <a:t>10,00</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10,46</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11,65</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10,35</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9,79</a:t>
                      </a:r>
                      <a:endParaRPr lang="ru-RU" sz="1600" b="0" i="0" u="none" strike="noStrike">
                        <a:solidFill>
                          <a:srgbClr val="000000"/>
                        </a:solidFill>
                        <a:effectLst/>
                        <a:latin typeface="Times New Roman" panose="02020603050405020304" pitchFamily="18" charset="0"/>
                      </a:endParaRPr>
                    </a:p>
                  </a:txBody>
                  <a:tcPr marL="4295" marR="4295" marT="4295" marB="0" anchor="ctr"/>
                </a:tc>
                <a:extLst>
                  <a:ext uri="{0D108BD9-81ED-4DB2-BD59-A6C34878D82A}">
                    <a16:rowId xmlns:a16="http://schemas.microsoft.com/office/drawing/2014/main" val="2327603400"/>
                  </a:ext>
                </a:extLst>
              </a:tr>
              <a:tr h="538390">
                <a:tc>
                  <a:txBody>
                    <a:bodyPr/>
                    <a:lstStyle/>
                    <a:p>
                      <a:pPr algn="ctr" fontAlgn="ctr"/>
                      <a:r>
                        <a:rPr lang="ru-RU" sz="1600" u="none" strike="noStrike" dirty="0">
                          <a:effectLst/>
                        </a:rPr>
                        <a:t>Задержки грузовых поездов</a:t>
                      </a:r>
                      <a:br>
                        <a:rPr lang="ru-RU" sz="1600" u="none" strike="noStrike" dirty="0">
                          <a:effectLst/>
                        </a:rPr>
                      </a:br>
                      <a:r>
                        <a:rPr lang="ru-RU" sz="1600" u="none" strike="noStrike" dirty="0">
                          <a:effectLst/>
                        </a:rPr>
                        <a:t>(без тяжеловесных), час</a:t>
                      </a:r>
                      <a:endParaRPr lang="ru-RU" sz="1600" b="0" i="0" u="none" strike="noStrike" dirty="0">
                        <a:solidFill>
                          <a:srgbClr val="FF0000"/>
                        </a:solidFill>
                        <a:effectLst/>
                        <a:latin typeface="Times New Roman" panose="02020603050405020304" pitchFamily="18" charset="0"/>
                      </a:endParaRPr>
                    </a:p>
                  </a:txBody>
                  <a:tcPr marL="4295" marR="4295" marT="4295" marB="0" anchor="ctr">
                    <a:solidFill>
                      <a:srgbClr val="3B4D97"/>
                    </a:solidFill>
                  </a:tcPr>
                </a:tc>
                <a:tc>
                  <a:txBody>
                    <a:bodyPr/>
                    <a:lstStyle/>
                    <a:p>
                      <a:pPr algn="ctr" fontAlgn="ctr"/>
                      <a:r>
                        <a:rPr lang="ru-RU" sz="1600" u="none" strike="noStrike" dirty="0">
                          <a:effectLst/>
                        </a:rPr>
                        <a:t>288,68</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487,51</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734,39</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413,04</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364,79</a:t>
                      </a:r>
                      <a:endParaRPr lang="ru-RU" sz="1600" b="0" i="0" u="none" strike="noStrike" dirty="0">
                        <a:solidFill>
                          <a:srgbClr val="000000"/>
                        </a:solidFill>
                        <a:effectLst/>
                        <a:latin typeface="Times New Roman" panose="02020603050405020304" pitchFamily="18" charset="0"/>
                      </a:endParaRPr>
                    </a:p>
                  </a:txBody>
                  <a:tcPr marL="4295" marR="4295" marT="4295" marB="0" anchor="ctr"/>
                </a:tc>
                <a:extLst>
                  <a:ext uri="{0D108BD9-81ED-4DB2-BD59-A6C34878D82A}">
                    <a16:rowId xmlns:a16="http://schemas.microsoft.com/office/drawing/2014/main" val="399928350"/>
                  </a:ext>
                </a:extLst>
              </a:tr>
              <a:tr h="376010">
                <a:tc>
                  <a:txBody>
                    <a:bodyPr/>
                    <a:lstStyle/>
                    <a:p>
                      <a:pPr algn="ctr" fontAlgn="ctr"/>
                      <a:r>
                        <a:rPr lang="ru-RU" sz="1600" u="none" strike="noStrike" dirty="0">
                          <a:effectLst/>
                        </a:rPr>
                        <a:t>Екатеринбург (с транзитом), час</a:t>
                      </a:r>
                      <a:endParaRPr lang="ru-RU" sz="1600" b="0" i="0" u="none" strike="noStrike" dirty="0">
                        <a:solidFill>
                          <a:srgbClr val="000000"/>
                        </a:solidFill>
                        <a:effectLst/>
                        <a:latin typeface="Times New Roman" panose="02020603050405020304" pitchFamily="18" charset="0"/>
                      </a:endParaRPr>
                    </a:p>
                  </a:txBody>
                  <a:tcPr marL="4295" marR="4295" marT="4295" marB="0" anchor="ctr">
                    <a:solidFill>
                      <a:srgbClr val="3B4D97"/>
                    </a:solidFill>
                  </a:tcPr>
                </a:tc>
                <a:tc>
                  <a:txBody>
                    <a:bodyPr/>
                    <a:lstStyle/>
                    <a:p>
                      <a:pPr algn="ctr" fontAlgn="ctr"/>
                      <a:r>
                        <a:rPr lang="ru-RU" sz="1600" u="none" strike="noStrike">
                          <a:effectLst/>
                        </a:rPr>
                        <a:t>3,38</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4,49</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4,16</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2,81</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2,31</a:t>
                      </a:r>
                      <a:endParaRPr lang="ru-RU" sz="1600" b="0" i="0" u="none" strike="noStrike" dirty="0">
                        <a:solidFill>
                          <a:srgbClr val="000000"/>
                        </a:solidFill>
                        <a:effectLst/>
                        <a:latin typeface="Times New Roman" panose="02020603050405020304" pitchFamily="18" charset="0"/>
                      </a:endParaRPr>
                    </a:p>
                  </a:txBody>
                  <a:tcPr marL="4295" marR="4295" marT="4295" marB="0" anchor="ctr"/>
                </a:tc>
                <a:extLst>
                  <a:ext uri="{0D108BD9-81ED-4DB2-BD59-A6C34878D82A}">
                    <a16:rowId xmlns:a16="http://schemas.microsoft.com/office/drawing/2014/main" val="2107602639"/>
                  </a:ext>
                </a:extLst>
              </a:tr>
              <a:tr h="331470">
                <a:tc>
                  <a:txBody>
                    <a:bodyPr/>
                    <a:lstStyle/>
                    <a:p>
                      <a:pPr algn="ctr" fontAlgn="ctr"/>
                      <a:r>
                        <a:rPr lang="ru-RU" sz="1600" u="none" strike="noStrike" dirty="0" err="1">
                          <a:effectLst/>
                        </a:rPr>
                        <a:t>Войновка</a:t>
                      </a:r>
                      <a:r>
                        <a:rPr lang="ru-RU" sz="1600" u="none" strike="noStrike" dirty="0">
                          <a:effectLst/>
                        </a:rPr>
                        <a:t> (с транзитом),  час</a:t>
                      </a:r>
                      <a:endParaRPr lang="ru-RU" sz="1600" b="0" i="0" u="none" strike="noStrike" dirty="0">
                        <a:solidFill>
                          <a:srgbClr val="000000"/>
                        </a:solidFill>
                        <a:effectLst/>
                        <a:latin typeface="Times New Roman" panose="02020603050405020304" pitchFamily="18" charset="0"/>
                      </a:endParaRPr>
                    </a:p>
                  </a:txBody>
                  <a:tcPr marL="4295" marR="4295" marT="4295" marB="0" anchor="ctr">
                    <a:solidFill>
                      <a:srgbClr val="3B4D97"/>
                    </a:solidFill>
                  </a:tcPr>
                </a:tc>
                <a:tc>
                  <a:txBody>
                    <a:bodyPr/>
                    <a:lstStyle/>
                    <a:p>
                      <a:pPr algn="ctr" fontAlgn="ctr"/>
                      <a:r>
                        <a:rPr lang="ru-RU" sz="1600" u="none" strike="noStrike">
                          <a:effectLst/>
                        </a:rPr>
                        <a:t>4,30</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4,59</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4,40</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4,89</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4,58</a:t>
                      </a:r>
                      <a:endParaRPr lang="ru-RU" sz="1600" b="0" i="0" u="none" strike="noStrike">
                        <a:solidFill>
                          <a:srgbClr val="000000"/>
                        </a:solidFill>
                        <a:effectLst/>
                        <a:latin typeface="Times New Roman" panose="02020603050405020304" pitchFamily="18" charset="0"/>
                      </a:endParaRPr>
                    </a:p>
                  </a:txBody>
                  <a:tcPr marL="4295" marR="4295" marT="4295" marB="0" anchor="ctr"/>
                </a:tc>
                <a:extLst>
                  <a:ext uri="{0D108BD9-81ED-4DB2-BD59-A6C34878D82A}">
                    <a16:rowId xmlns:a16="http://schemas.microsoft.com/office/drawing/2014/main" val="1504411244"/>
                  </a:ext>
                </a:extLst>
              </a:tr>
              <a:tr h="320040">
                <a:tc>
                  <a:txBody>
                    <a:bodyPr/>
                    <a:lstStyle/>
                    <a:p>
                      <a:pPr algn="ctr" fontAlgn="ctr"/>
                      <a:r>
                        <a:rPr lang="ru-RU" sz="1600" u="none" strike="noStrike" dirty="0">
                          <a:effectLst/>
                        </a:rPr>
                        <a:t>Седельниково, час</a:t>
                      </a:r>
                      <a:endParaRPr lang="ru-RU" sz="1600" b="0" i="0" u="none" strike="noStrike" dirty="0">
                        <a:solidFill>
                          <a:srgbClr val="000000"/>
                        </a:solidFill>
                        <a:effectLst/>
                        <a:latin typeface="Times New Roman" panose="02020603050405020304" pitchFamily="18" charset="0"/>
                      </a:endParaRPr>
                    </a:p>
                  </a:txBody>
                  <a:tcPr marL="4295" marR="4295" marT="4295" marB="0" anchor="ctr">
                    <a:solidFill>
                      <a:srgbClr val="3B4D97"/>
                    </a:solidFill>
                  </a:tcPr>
                </a:tc>
                <a:tc>
                  <a:txBody>
                    <a:bodyPr/>
                    <a:lstStyle/>
                    <a:p>
                      <a:pPr algn="ctr" fontAlgn="ctr"/>
                      <a:r>
                        <a:rPr lang="ru-RU" sz="1600" u="none" strike="noStrike">
                          <a:effectLst/>
                        </a:rPr>
                        <a:t>1,32</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1,42</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1,67</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1,41</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1,42</a:t>
                      </a:r>
                      <a:endParaRPr lang="ru-RU" sz="1600" b="0" i="0" u="none" strike="noStrike">
                        <a:solidFill>
                          <a:srgbClr val="000000"/>
                        </a:solidFill>
                        <a:effectLst/>
                        <a:latin typeface="Times New Roman" panose="02020603050405020304" pitchFamily="18" charset="0"/>
                      </a:endParaRPr>
                    </a:p>
                  </a:txBody>
                  <a:tcPr marL="4295" marR="4295" marT="4295" marB="0" anchor="ctr"/>
                </a:tc>
                <a:extLst>
                  <a:ext uri="{0D108BD9-81ED-4DB2-BD59-A6C34878D82A}">
                    <a16:rowId xmlns:a16="http://schemas.microsoft.com/office/drawing/2014/main" val="2250844379"/>
                  </a:ext>
                </a:extLst>
              </a:tr>
              <a:tr h="308610">
                <a:tc>
                  <a:txBody>
                    <a:bodyPr/>
                    <a:lstStyle/>
                    <a:p>
                      <a:pPr algn="ctr" fontAlgn="ctr"/>
                      <a:r>
                        <a:rPr lang="ru-RU" sz="1600" u="none" strike="noStrike" dirty="0">
                          <a:effectLst/>
                        </a:rPr>
                        <a:t>Камышлов, час</a:t>
                      </a:r>
                      <a:endParaRPr lang="ru-RU" sz="1600" b="0" i="0" u="none" strike="noStrike" dirty="0">
                        <a:solidFill>
                          <a:srgbClr val="000000"/>
                        </a:solidFill>
                        <a:effectLst/>
                        <a:latin typeface="Times New Roman" panose="02020603050405020304" pitchFamily="18" charset="0"/>
                      </a:endParaRPr>
                    </a:p>
                  </a:txBody>
                  <a:tcPr marL="4295" marR="4295" marT="4295" marB="0" anchor="ctr">
                    <a:solidFill>
                      <a:srgbClr val="3B4D97"/>
                    </a:solidFill>
                  </a:tcPr>
                </a:tc>
                <a:tc>
                  <a:txBody>
                    <a:bodyPr/>
                    <a:lstStyle/>
                    <a:p>
                      <a:pPr algn="ctr" fontAlgn="ctr"/>
                      <a:r>
                        <a:rPr lang="ru-RU" sz="1600" u="none" strike="noStrike">
                          <a:effectLst/>
                        </a:rPr>
                        <a:t>0,82</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0,88</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0,79</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0,86</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0,85</a:t>
                      </a:r>
                      <a:endParaRPr lang="ru-RU" sz="1600" b="0" i="0" u="none" strike="noStrike">
                        <a:solidFill>
                          <a:srgbClr val="000000"/>
                        </a:solidFill>
                        <a:effectLst/>
                        <a:latin typeface="Times New Roman" panose="02020603050405020304" pitchFamily="18" charset="0"/>
                      </a:endParaRPr>
                    </a:p>
                  </a:txBody>
                  <a:tcPr marL="4295" marR="4295" marT="4295" marB="0" anchor="ctr"/>
                </a:tc>
                <a:extLst>
                  <a:ext uri="{0D108BD9-81ED-4DB2-BD59-A6C34878D82A}">
                    <a16:rowId xmlns:a16="http://schemas.microsoft.com/office/drawing/2014/main" val="1712198958"/>
                  </a:ext>
                </a:extLst>
              </a:tr>
              <a:tr h="538390">
                <a:tc>
                  <a:txBody>
                    <a:bodyPr/>
                    <a:lstStyle/>
                    <a:p>
                      <a:pPr algn="ctr" fontAlgn="ctr"/>
                      <a:r>
                        <a:rPr lang="ru-RU" sz="1600" u="none" strike="noStrike" dirty="0">
                          <a:effectLst/>
                        </a:rPr>
                        <a:t>Сданные четные поезда, </a:t>
                      </a:r>
                      <a:br>
                        <a:rPr lang="ru-RU" sz="1600" u="none" strike="noStrike" dirty="0">
                          <a:effectLst/>
                        </a:rPr>
                      </a:br>
                      <a:r>
                        <a:rPr lang="ru-RU" sz="1600" u="none" strike="noStrike" dirty="0">
                          <a:effectLst/>
                        </a:rPr>
                        <a:t>из них:</a:t>
                      </a:r>
                      <a:endParaRPr lang="ru-RU" sz="1600" b="0" i="0" u="none" strike="noStrike" dirty="0">
                        <a:solidFill>
                          <a:srgbClr val="000000"/>
                        </a:solidFill>
                        <a:effectLst/>
                        <a:latin typeface="Times New Roman" panose="02020603050405020304" pitchFamily="18" charset="0"/>
                      </a:endParaRPr>
                    </a:p>
                  </a:txBody>
                  <a:tcPr marL="4295" marR="4295" marT="4295" marB="0" anchor="ctr">
                    <a:solidFill>
                      <a:srgbClr val="3B4D97"/>
                    </a:solidFill>
                  </a:tcPr>
                </a:tc>
                <a:tc>
                  <a:txBody>
                    <a:bodyPr/>
                    <a:lstStyle/>
                    <a:p>
                      <a:pPr algn="ctr" fontAlgn="ctr"/>
                      <a:r>
                        <a:rPr lang="ru-RU" sz="1600" u="none" strike="noStrike" dirty="0">
                          <a:effectLst/>
                        </a:rPr>
                        <a:t>134,2</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123,2</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136,6</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146,3</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138,3</a:t>
                      </a:r>
                      <a:endParaRPr lang="ru-RU" sz="1600" b="0" i="0" u="none" strike="noStrike" dirty="0">
                        <a:solidFill>
                          <a:srgbClr val="000000"/>
                        </a:solidFill>
                        <a:effectLst/>
                        <a:latin typeface="Times New Roman" panose="02020603050405020304" pitchFamily="18" charset="0"/>
                      </a:endParaRPr>
                    </a:p>
                  </a:txBody>
                  <a:tcPr marL="4295" marR="4295" marT="4295" marB="0" anchor="ctr"/>
                </a:tc>
                <a:extLst>
                  <a:ext uri="{0D108BD9-81ED-4DB2-BD59-A6C34878D82A}">
                    <a16:rowId xmlns:a16="http://schemas.microsoft.com/office/drawing/2014/main" val="2035107134"/>
                  </a:ext>
                </a:extLst>
              </a:tr>
              <a:tr h="350781">
                <a:tc>
                  <a:txBody>
                    <a:bodyPr/>
                    <a:lstStyle/>
                    <a:p>
                      <a:pPr algn="ctr" fontAlgn="ctr"/>
                      <a:r>
                        <a:rPr lang="ru-RU" sz="1600" u="none" strike="noStrike" dirty="0">
                          <a:effectLst/>
                        </a:rPr>
                        <a:t>Сданные на Каменск-Уральский</a:t>
                      </a:r>
                      <a:endParaRPr lang="ru-RU" sz="1600" b="0" i="0" u="none" strike="noStrike" dirty="0">
                        <a:solidFill>
                          <a:srgbClr val="000000"/>
                        </a:solidFill>
                        <a:effectLst/>
                        <a:latin typeface="Times New Roman" panose="02020603050405020304" pitchFamily="18" charset="0"/>
                      </a:endParaRPr>
                    </a:p>
                  </a:txBody>
                  <a:tcPr marL="4295" marR="4295" marT="4295" marB="0" anchor="ctr">
                    <a:solidFill>
                      <a:srgbClr val="3B4D97"/>
                    </a:solidFill>
                  </a:tcPr>
                </a:tc>
                <a:tc>
                  <a:txBody>
                    <a:bodyPr/>
                    <a:lstStyle/>
                    <a:p>
                      <a:pPr algn="ctr" fontAlgn="ctr"/>
                      <a:r>
                        <a:rPr lang="ru-RU" sz="1600" u="none" strike="noStrike">
                          <a:effectLst/>
                        </a:rPr>
                        <a:t>13,0</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12,9</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12,9</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13,8</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12,7</a:t>
                      </a:r>
                      <a:endParaRPr lang="ru-RU" sz="1600" b="0" i="0" u="none" strike="noStrike">
                        <a:solidFill>
                          <a:srgbClr val="000000"/>
                        </a:solidFill>
                        <a:effectLst/>
                        <a:latin typeface="Times New Roman" panose="02020603050405020304" pitchFamily="18" charset="0"/>
                      </a:endParaRPr>
                    </a:p>
                  </a:txBody>
                  <a:tcPr marL="4295" marR="4295" marT="4295" marB="0" anchor="ctr"/>
                </a:tc>
                <a:extLst>
                  <a:ext uri="{0D108BD9-81ED-4DB2-BD59-A6C34878D82A}">
                    <a16:rowId xmlns:a16="http://schemas.microsoft.com/office/drawing/2014/main" val="3713530028"/>
                  </a:ext>
                </a:extLst>
              </a:tr>
              <a:tr h="538390">
                <a:tc>
                  <a:txBody>
                    <a:bodyPr/>
                    <a:lstStyle/>
                    <a:p>
                      <a:pPr algn="ctr" fontAlgn="ctr"/>
                      <a:r>
                        <a:rPr lang="ru-RU" sz="1600" u="none" strike="noStrike" dirty="0">
                          <a:effectLst/>
                        </a:rPr>
                        <a:t>Сданные на </a:t>
                      </a:r>
                      <a:r>
                        <a:rPr lang="ru-RU" sz="1600" u="none" strike="noStrike" dirty="0" err="1">
                          <a:effectLst/>
                        </a:rPr>
                        <a:t>Называевскую</a:t>
                      </a:r>
                      <a:br>
                        <a:rPr lang="ru-RU" sz="1600" u="none" strike="noStrike" dirty="0">
                          <a:effectLst/>
                        </a:rPr>
                      </a:br>
                      <a:r>
                        <a:rPr lang="ru-RU" sz="1600" u="none" strike="noStrike" dirty="0">
                          <a:effectLst/>
                        </a:rPr>
                        <a:t> (стык в модели Винзили)</a:t>
                      </a:r>
                      <a:endParaRPr lang="ru-RU" sz="1600" b="0" i="0" u="none" strike="noStrike" dirty="0">
                        <a:solidFill>
                          <a:srgbClr val="000000"/>
                        </a:solidFill>
                        <a:effectLst/>
                        <a:latin typeface="Times New Roman" panose="02020603050405020304" pitchFamily="18" charset="0"/>
                      </a:endParaRPr>
                    </a:p>
                  </a:txBody>
                  <a:tcPr marL="4295" marR="4295" marT="4295" marB="0" anchor="ctr">
                    <a:solidFill>
                      <a:srgbClr val="3B4D97"/>
                    </a:solidFill>
                  </a:tcPr>
                </a:tc>
                <a:tc>
                  <a:txBody>
                    <a:bodyPr/>
                    <a:lstStyle/>
                    <a:p>
                      <a:pPr algn="ctr" fontAlgn="ctr"/>
                      <a:r>
                        <a:rPr lang="ru-RU" sz="1600" u="none" strike="noStrike">
                          <a:effectLst/>
                        </a:rPr>
                        <a:t>38,1</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32,3</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36,8</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42,1</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38,6</a:t>
                      </a:r>
                      <a:endParaRPr lang="ru-RU" sz="1600" b="0" i="0" u="none" strike="noStrike">
                        <a:solidFill>
                          <a:srgbClr val="000000"/>
                        </a:solidFill>
                        <a:effectLst/>
                        <a:latin typeface="Times New Roman" panose="02020603050405020304" pitchFamily="18" charset="0"/>
                      </a:endParaRPr>
                    </a:p>
                  </a:txBody>
                  <a:tcPr marL="4295" marR="4295" marT="4295" marB="0" anchor="ctr"/>
                </a:tc>
                <a:extLst>
                  <a:ext uri="{0D108BD9-81ED-4DB2-BD59-A6C34878D82A}">
                    <a16:rowId xmlns:a16="http://schemas.microsoft.com/office/drawing/2014/main" val="1810510837"/>
                  </a:ext>
                </a:extLst>
              </a:tr>
              <a:tr h="271286">
                <a:tc>
                  <a:txBody>
                    <a:bodyPr/>
                    <a:lstStyle/>
                    <a:p>
                      <a:pPr algn="ctr" fontAlgn="ctr"/>
                      <a:r>
                        <a:rPr lang="ru-RU" sz="1600" u="none" strike="noStrike" dirty="0">
                          <a:effectLst/>
                        </a:rPr>
                        <a:t>Сданные на Тюмень-Сев</a:t>
                      </a:r>
                      <a:endParaRPr lang="ru-RU" sz="1600" b="0" i="0" u="none" strike="noStrike" dirty="0">
                        <a:solidFill>
                          <a:srgbClr val="000000"/>
                        </a:solidFill>
                        <a:effectLst/>
                        <a:latin typeface="Times New Roman" panose="02020603050405020304" pitchFamily="18" charset="0"/>
                      </a:endParaRPr>
                    </a:p>
                  </a:txBody>
                  <a:tcPr marL="4295" marR="4295" marT="4295" marB="0" anchor="ctr">
                    <a:solidFill>
                      <a:srgbClr val="3B4D97"/>
                    </a:solidFill>
                  </a:tcPr>
                </a:tc>
                <a:tc>
                  <a:txBody>
                    <a:bodyPr/>
                    <a:lstStyle/>
                    <a:p>
                      <a:pPr algn="ctr" fontAlgn="ctr"/>
                      <a:r>
                        <a:rPr lang="ru-RU" sz="1600" u="none" strike="noStrike">
                          <a:effectLst/>
                        </a:rPr>
                        <a:t>36,9</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34,8</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38,7</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44,6</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41,1</a:t>
                      </a:r>
                      <a:endParaRPr lang="ru-RU" sz="1600" b="0" i="0" u="none" strike="noStrike">
                        <a:solidFill>
                          <a:srgbClr val="000000"/>
                        </a:solidFill>
                        <a:effectLst/>
                        <a:latin typeface="Times New Roman" panose="02020603050405020304" pitchFamily="18" charset="0"/>
                      </a:endParaRPr>
                    </a:p>
                  </a:txBody>
                  <a:tcPr marL="4295" marR="4295" marT="4295" marB="0" anchor="ctr"/>
                </a:tc>
                <a:extLst>
                  <a:ext uri="{0D108BD9-81ED-4DB2-BD59-A6C34878D82A}">
                    <a16:rowId xmlns:a16="http://schemas.microsoft.com/office/drawing/2014/main" val="4186539813"/>
                  </a:ext>
                </a:extLst>
              </a:tr>
              <a:tr h="271286">
                <a:tc>
                  <a:txBody>
                    <a:bodyPr/>
                    <a:lstStyle/>
                    <a:p>
                      <a:pPr algn="ctr" fontAlgn="ctr"/>
                      <a:r>
                        <a:rPr lang="ru-RU" sz="1600" u="none" strike="noStrike" dirty="0">
                          <a:effectLst/>
                        </a:rPr>
                        <a:t>Сданные на Хризолитовый</a:t>
                      </a:r>
                      <a:endParaRPr lang="ru-RU" sz="1600" b="0" i="0" u="none" strike="noStrike" dirty="0">
                        <a:solidFill>
                          <a:srgbClr val="000000"/>
                        </a:solidFill>
                        <a:effectLst/>
                        <a:latin typeface="Times New Roman" panose="02020603050405020304" pitchFamily="18" charset="0"/>
                      </a:endParaRPr>
                    </a:p>
                  </a:txBody>
                  <a:tcPr marL="4295" marR="4295" marT="4295" marB="0" anchor="ctr">
                    <a:solidFill>
                      <a:srgbClr val="3B4D97"/>
                    </a:solidFill>
                  </a:tcPr>
                </a:tc>
                <a:tc>
                  <a:txBody>
                    <a:bodyPr/>
                    <a:lstStyle/>
                    <a:p>
                      <a:pPr algn="ctr" fontAlgn="ctr"/>
                      <a:r>
                        <a:rPr lang="ru-RU" sz="1600" u="none" strike="noStrike" dirty="0">
                          <a:effectLst/>
                        </a:rPr>
                        <a:t>46,2</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43,2</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48,2</a:t>
                      </a:r>
                      <a:endParaRPr lang="ru-RU" sz="1600" b="0" i="0" u="none" strike="noStrike" dirty="0">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a:effectLst/>
                        </a:rPr>
                        <a:t>45,8</a:t>
                      </a:r>
                      <a:endParaRPr lang="ru-RU" sz="1600" b="0" i="0" u="none" strike="noStrike">
                        <a:solidFill>
                          <a:srgbClr val="000000"/>
                        </a:solidFill>
                        <a:effectLst/>
                        <a:latin typeface="Times New Roman" panose="02020603050405020304" pitchFamily="18" charset="0"/>
                      </a:endParaRPr>
                    </a:p>
                  </a:txBody>
                  <a:tcPr marL="4295" marR="4295" marT="4295" marB="0" anchor="ctr"/>
                </a:tc>
                <a:tc>
                  <a:txBody>
                    <a:bodyPr/>
                    <a:lstStyle/>
                    <a:p>
                      <a:pPr algn="ctr" fontAlgn="ctr"/>
                      <a:r>
                        <a:rPr lang="ru-RU" sz="1600" u="none" strike="noStrike" dirty="0">
                          <a:effectLst/>
                        </a:rPr>
                        <a:t>45,9</a:t>
                      </a:r>
                      <a:endParaRPr lang="ru-RU" sz="1600" b="0" i="0" u="none" strike="noStrike" dirty="0">
                        <a:solidFill>
                          <a:srgbClr val="000000"/>
                        </a:solidFill>
                        <a:effectLst/>
                        <a:latin typeface="Times New Roman" panose="02020603050405020304" pitchFamily="18" charset="0"/>
                      </a:endParaRPr>
                    </a:p>
                  </a:txBody>
                  <a:tcPr marL="4295" marR="4295" marT="4295" marB="0" anchor="ctr"/>
                </a:tc>
                <a:extLst>
                  <a:ext uri="{0D108BD9-81ED-4DB2-BD59-A6C34878D82A}">
                    <a16:rowId xmlns:a16="http://schemas.microsoft.com/office/drawing/2014/main" val="3206316096"/>
                  </a:ext>
                </a:extLst>
              </a:tr>
            </a:tbl>
          </a:graphicData>
        </a:graphic>
      </p:graphicFrame>
      <p:pic>
        <p:nvPicPr>
          <p:cNvPr id="7" name="Рисунок 6"/>
          <p:cNvPicPr>
            <a:picLocks noChangeAspect="1"/>
          </p:cNvPicPr>
          <p:nvPr/>
        </p:nvPicPr>
        <p:blipFill>
          <a:blip r:embed="rId3"/>
          <a:stretch>
            <a:fillRect/>
          </a:stretch>
        </p:blipFill>
        <p:spPr>
          <a:xfrm>
            <a:off x="4358832" y="2740711"/>
            <a:ext cx="6701741" cy="516044"/>
          </a:xfrm>
          <a:prstGeom prst="rect">
            <a:avLst/>
          </a:prstGeom>
        </p:spPr>
      </p:pic>
      <p:sp>
        <p:nvSpPr>
          <p:cNvPr id="9" name="Выноска со стрелкой вниз 8"/>
          <p:cNvSpPr/>
          <p:nvPr/>
        </p:nvSpPr>
        <p:spPr>
          <a:xfrm>
            <a:off x="5394766" y="1601473"/>
            <a:ext cx="2407534" cy="563167"/>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Перерыв в движении</a:t>
            </a:r>
          </a:p>
        </p:txBody>
      </p:sp>
      <p:sp>
        <p:nvSpPr>
          <p:cNvPr id="10" name="Прямоугольник 9"/>
          <p:cNvSpPr/>
          <p:nvPr/>
        </p:nvSpPr>
        <p:spPr>
          <a:xfrm>
            <a:off x="3774794" y="2052598"/>
            <a:ext cx="2500131" cy="426650"/>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899959" y="2055137"/>
            <a:ext cx="4615767" cy="424111"/>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274926" y="2055138"/>
            <a:ext cx="625034" cy="42411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p:cNvPicPr>
            <a:picLocks noChangeAspect="1"/>
          </p:cNvPicPr>
          <p:nvPr/>
        </p:nvPicPr>
        <p:blipFill>
          <a:blip r:embed="rId4"/>
          <a:stretch>
            <a:fillRect/>
          </a:stretch>
        </p:blipFill>
        <p:spPr>
          <a:xfrm>
            <a:off x="4486153" y="4571645"/>
            <a:ext cx="6447098" cy="540621"/>
          </a:xfrm>
          <a:prstGeom prst="rect">
            <a:avLst/>
          </a:prstGeom>
        </p:spPr>
      </p:pic>
      <p:pic>
        <p:nvPicPr>
          <p:cNvPr id="13" name="Picture 2" descr="C:\Чагина Елена\Диск Д\Полиграфия\Логотипы разные\лого_УрГУПС.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a:xfrm>
            <a:off x="9207842" y="6427156"/>
            <a:ext cx="2743200" cy="365125"/>
          </a:xfrm>
        </p:spPr>
        <p:txBody>
          <a:bodyPr/>
          <a:lstStyle/>
          <a:p>
            <a:fld id="{33A76216-9166-4B02-8FDE-7BC5386177A0}" type="slidenum">
              <a:rPr lang="ru-RU" sz="1600" b="1" smtClean="0"/>
              <a:pPr/>
              <a:t>16</a:t>
            </a:fld>
            <a:endParaRPr lang="ru-RU" sz="1600" b="1" dirty="0"/>
          </a:p>
        </p:txBody>
      </p:sp>
    </p:spTree>
    <p:extLst>
      <p:ext uri="{BB962C8B-B14F-4D97-AF65-F5344CB8AC3E}">
        <p14:creationId xmlns:p14="http://schemas.microsoft.com/office/powerpoint/2010/main" val="380567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5253"/>
            <a:ext cx="12192000" cy="1325563"/>
          </a:xfrm>
        </p:spPr>
        <p:txBody>
          <a:bodyPr vert="horz" lIns="91440" tIns="45720" rIns="91440" bIns="45720" rtlCol="0" anchor="ctr">
            <a:noAutofit/>
          </a:bodyPr>
          <a:lstStyle/>
          <a:p>
            <a:pPr algn="ctr"/>
            <a:r>
              <a:rPr lang="ru-RU" sz="3600" b="1" dirty="0">
                <a:solidFill>
                  <a:schemeClr val="accent5">
                    <a:lumMod val="50000"/>
                  </a:schemeClr>
                </a:solidFill>
                <a:latin typeface="Arial" panose="020B0604020202020204" pitchFamily="34" charset="0"/>
                <a:cs typeface="Arial" panose="020B0604020202020204" pitchFamily="34" charset="0"/>
              </a:rPr>
              <a:t>Спасибо за внимание!</a:t>
            </a:r>
          </a:p>
        </p:txBody>
      </p:sp>
    </p:spTree>
    <p:extLst>
      <p:ext uri="{BB962C8B-B14F-4D97-AF65-F5344CB8AC3E}">
        <p14:creationId xmlns:p14="http://schemas.microsoft.com/office/powerpoint/2010/main" val="127861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выглядит как снимок экрана&#10;&#10;Автоматически созданное описание">
            <a:extLst>
              <a:ext uri="{FF2B5EF4-FFF2-40B4-BE49-F238E27FC236}">
                <a16:creationId xmlns:a16="http://schemas.microsoft.com/office/drawing/2014/main" id="{12B91BB3-8989-4709-ACAA-222938AEBE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0" y="1576387"/>
            <a:ext cx="5664200" cy="3186113"/>
          </a:xfrm>
          <a:prstGeom prst="rect">
            <a:avLst/>
          </a:prstGeom>
        </p:spPr>
        <p:style>
          <a:lnRef idx="2">
            <a:schemeClr val="accent1"/>
          </a:lnRef>
          <a:fillRef idx="1">
            <a:schemeClr val="lt1"/>
          </a:fillRef>
          <a:effectRef idx="0">
            <a:schemeClr val="accent1"/>
          </a:effectRef>
          <a:fontRef idx="minor">
            <a:schemeClr val="dk1"/>
          </a:fontRef>
        </p:style>
      </p:pic>
      <p:sp>
        <p:nvSpPr>
          <p:cNvPr id="2" name="Заголовок 1"/>
          <p:cNvSpPr>
            <a:spLocks noGrp="1"/>
          </p:cNvSpPr>
          <p:nvPr>
            <p:ph type="title"/>
          </p:nvPr>
        </p:nvSpPr>
        <p:spPr>
          <a:xfrm>
            <a:off x="2200731" y="178429"/>
            <a:ext cx="10515600" cy="1142196"/>
          </a:xfrm>
        </p:spPr>
        <p:txBody>
          <a:bodyPr>
            <a:normAutofit/>
          </a:bodyPr>
          <a:lstStyle/>
          <a:p>
            <a:r>
              <a:rPr lang="ru-RU" sz="3600" b="1" dirty="0">
                <a:solidFill>
                  <a:schemeClr val="accent5">
                    <a:lumMod val="50000"/>
                  </a:schemeClr>
                </a:solidFill>
                <a:latin typeface="Arial" panose="020B0604020202020204" pitchFamily="34" charset="0"/>
                <a:cs typeface="Arial" panose="020B0604020202020204" pitchFamily="34" charset="0"/>
              </a:rPr>
              <a:t>Готовность к переходу на координатное интервальное регулирование движения</a:t>
            </a:r>
          </a:p>
        </p:txBody>
      </p:sp>
      <p:sp>
        <p:nvSpPr>
          <p:cNvPr id="3" name="Объект 2"/>
          <p:cNvSpPr>
            <a:spLocks noGrp="1"/>
          </p:cNvSpPr>
          <p:nvPr>
            <p:ph idx="1"/>
          </p:nvPr>
        </p:nvSpPr>
        <p:spPr>
          <a:xfrm>
            <a:off x="6413500" y="1611900"/>
            <a:ext cx="5765800" cy="1300955"/>
          </a:xfrm>
        </p:spPr>
        <p:txBody>
          <a:bodyPr>
            <a:noAutofit/>
          </a:bodyPr>
          <a:lstStyle/>
          <a:p>
            <a:r>
              <a:rPr lang="ru-RU" sz="2400" dirty="0">
                <a:latin typeface="Arial" panose="020B0604020202020204" pitchFamily="34" charset="0"/>
                <a:cs typeface="Arial" panose="020B0604020202020204" pitchFamily="34" charset="0"/>
              </a:rPr>
              <a:t>Системы </a:t>
            </a:r>
            <a:r>
              <a:rPr lang="ru-RU" sz="2400" dirty="0" err="1">
                <a:latin typeface="Arial" panose="020B0604020202020204" pitchFamily="34" charset="0"/>
                <a:cs typeface="Arial" panose="020B0604020202020204" pitchFamily="34" charset="0"/>
              </a:rPr>
              <a:t>автоведения</a:t>
            </a:r>
            <a:endParaRPr lang="ru-RU" sz="2400" dirty="0">
              <a:latin typeface="Arial" panose="020B0604020202020204" pitchFamily="34" charset="0"/>
              <a:cs typeface="Arial" panose="020B0604020202020204" pitchFamily="34" charset="0"/>
            </a:endParaRPr>
          </a:p>
          <a:p>
            <a:r>
              <a:rPr lang="ru-RU" sz="2400" dirty="0">
                <a:latin typeface="Arial" panose="020B0604020202020204" pitchFamily="34" charset="0"/>
                <a:cs typeface="Arial" panose="020B0604020202020204" pitchFamily="34" charset="0"/>
              </a:rPr>
              <a:t>Системы виртуальной сцепки</a:t>
            </a:r>
          </a:p>
          <a:p>
            <a:r>
              <a:rPr lang="ru-RU" sz="2400" dirty="0">
                <a:latin typeface="Arial" panose="020B0604020202020204" pitchFamily="34" charset="0"/>
                <a:cs typeface="Arial" panose="020B0604020202020204" pitchFamily="34" charset="0"/>
              </a:rPr>
              <a:t>Цифровой радиоканал </a:t>
            </a:r>
            <a:r>
              <a:rPr lang="en-US" sz="2400" dirty="0">
                <a:latin typeface="Arial" panose="020B0604020202020204" pitchFamily="34" charset="0"/>
                <a:cs typeface="Arial" panose="020B0604020202020204" pitchFamily="34" charset="0"/>
              </a:rPr>
              <a:t>DMR</a:t>
            </a:r>
            <a:r>
              <a:rPr lang="ru-RU" sz="2400" dirty="0">
                <a:latin typeface="Arial" panose="020B0604020202020204" pitchFamily="34" charset="0"/>
                <a:cs typeface="Arial" panose="020B0604020202020204" pitchFamily="34" charset="0"/>
              </a:rPr>
              <a:t> и др. </a:t>
            </a:r>
          </a:p>
          <a:p>
            <a:endParaRPr lang="ru-RU" sz="2400" dirty="0">
              <a:latin typeface="Arial" panose="020B0604020202020204" pitchFamily="34" charset="0"/>
              <a:cs typeface="Arial" panose="020B0604020202020204" pitchFamily="34" charset="0"/>
            </a:endParaRPr>
          </a:p>
        </p:txBody>
      </p:sp>
      <p:sp>
        <p:nvSpPr>
          <p:cNvPr id="5" name="Объект 2"/>
          <p:cNvSpPr txBox="1">
            <a:spLocks/>
          </p:cNvSpPr>
          <p:nvPr/>
        </p:nvSpPr>
        <p:spPr>
          <a:xfrm>
            <a:off x="330200" y="4948238"/>
            <a:ext cx="6083300" cy="1721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400" dirty="0">
                <a:latin typeface="Arial" panose="020B0604020202020204" pitchFamily="34" charset="0"/>
                <a:cs typeface="Arial" panose="020B0604020202020204" pitchFamily="34" charset="0"/>
              </a:rPr>
              <a:t>Интеллектуальный локомотив с вычислительным комплексом на борту</a:t>
            </a:r>
          </a:p>
          <a:p>
            <a:r>
              <a:rPr lang="ru-RU" sz="2400" dirty="0">
                <a:latin typeface="Arial" panose="020B0604020202020204" pitchFamily="34" charset="0"/>
                <a:cs typeface="Arial" panose="020B0604020202020204" pitchFamily="34" charset="0"/>
              </a:rPr>
              <a:t>Локомотивные приборы безопасности</a:t>
            </a:r>
          </a:p>
          <a:p>
            <a:endParaRPr lang="ru-RU" sz="2400"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26633" y="3233056"/>
            <a:ext cx="5262596" cy="3036540"/>
          </a:xfrm>
          <a:prstGeom prst="rect">
            <a:avLst/>
          </a:prstGeom>
        </p:spPr>
        <p:style>
          <a:lnRef idx="2">
            <a:schemeClr val="accent1"/>
          </a:lnRef>
          <a:fillRef idx="1">
            <a:schemeClr val="lt1"/>
          </a:fillRef>
          <a:effectRef idx="0">
            <a:schemeClr val="accent1"/>
          </a:effectRef>
          <a:fontRef idx="minor">
            <a:schemeClr val="dk1"/>
          </a:fontRef>
        </p:style>
      </p:pic>
      <p:pic>
        <p:nvPicPr>
          <p:cNvPr id="8" name="Picture 2" descr="C:\Чагина Елена\Диск Д\Полиграфия\Логотипы разные\лого_УрГУПС.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9" name="Номер слайда 8"/>
          <p:cNvSpPr>
            <a:spLocks noGrp="1"/>
          </p:cNvSpPr>
          <p:nvPr>
            <p:ph type="sldNum" sz="quarter" idx="12"/>
          </p:nvPr>
        </p:nvSpPr>
        <p:spPr/>
        <p:txBody>
          <a:bodyPr/>
          <a:lstStyle/>
          <a:p>
            <a:fld id="{33A76216-9166-4B02-8FDE-7BC5386177A0}" type="slidenum">
              <a:rPr lang="ru-RU" sz="1600" b="1" smtClean="0"/>
              <a:pPr/>
              <a:t>2</a:t>
            </a:fld>
            <a:endParaRPr lang="ru-RU" sz="1600" b="1" dirty="0"/>
          </a:p>
        </p:txBody>
      </p:sp>
    </p:spTree>
    <p:extLst>
      <p:ext uri="{BB962C8B-B14F-4D97-AF65-F5344CB8AC3E}">
        <p14:creationId xmlns:p14="http://schemas.microsoft.com/office/powerpoint/2010/main" val="385261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3610" y="104521"/>
            <a:ext cx="8763000" cy="1258703"/>
          </a:xfrm>
        </p:spPr>
        <p:txBody>
          <a:bodyPr vert="horz" lIns="91440" tIns="45720" rIns="91440" bIns="45720" rtlCol="0" anchor="ctr">
            <a:normAutofit/>
          </a:bodyPr>
          <a:lstStyle/>
          <a:p>
            <a:r>
              <a:rPr lang="ru-RU" sz="3600" b="1" dirty="0">
                <a:solidFill>
                  <a:schemeClr val="accent5">
                    <a:lumMod val="50000"/>
                  </a:schemeClr>
                </a:solidFill>
                <a:latin typeface="Arial" panose="020B0604020202020204" pitchFamily="34" charset="0"/>
                <a:cs typeface="Arial" panose="020B0604020202020204" pitchFamily="34" charset="0"/>
              </a:rPr>
              <a:t>Эффект от уменьшения интервала попутного следования</a:t>
            </a:r>
          </a:p>
        </p:txBody>
      </p:sp>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106" y="2030485"/>
            <a:ext cx="3651219" cy="3719851"/>
          </a:xfrm>
          <a:prstGeom prst="rect">
            <a:avLst/>
          </a:prstGeom>
        </p:spPr>
        <p:style>
          <a:lnRef idx="2">
            <a:schemeClr val="accent1"/>
          </a:lnRef>
          <a:fillRef idx="1">
            <a:schemeClr val="lt1"/>
          </a:fillRef>
          <a:effectRef idx="0">
            <a:schemeClr val="accent1"/>
          </a:effectRef>
          <a:fontRef idx="minor">
            <a:schemeClr val="dk1"/>
          </a:fontRef>
        </p:style>
      </p:pic>
      <p:sp>
        <p:nvSpPr>
          <p:cNvPr id="6" name="TextBox 5"/>
          <p:cNvSpPr txBox="1"/>
          <p:nvPr/>
        </p:nvSpPr>
        <p:spPr>
          <a:xfrm>
            <a:off x="193627" y="5852477"/>
            <a:ext cx="5738543" cy="830997"/>
          </a:xfrm>
          <a:prstGeom prst="rect">
            <a:avLst/>
          </a:prstGeom>
          <a:noFill/>
        </p:spPr>
        <p:txBody>
          <a:bodyPr wrap="square" rtlCol="0">
            <a:spAutoFit/>
          </a:bodyPr>
          <a:lstStyle/>
          <a:p>
            <a:r>
              <a:rPr lang="ru-RU" sz="1600" dirty="0">
                <a:latin typeface="Arial" panose="020B0604020202020204" pitchFamily="34" charset="0"/>
                <a:cs typeface="Arial" panose="020B0604020202020204" pitchFamily="34" charset="0"/>
              </a:rPr>
              <a:t>Модель (НИИАС) работы участка Тюмень</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a:t>
            </a:r>
            <a:br>
              <a:rPr lang="ru-RU" sz="1600" dirty="0">
                <a:latin typeface="Arial" panose="020B0604020202020204" pitchFamily="34" charset="0"/>
                <a:cs typeface="Arial" panose="020B0604020202020204" pitchFamily="34" charset="0"/>
              </a:rPr>
            </a:br>
            <a:r>
              <a:rPr lang="ru-RU" sz="1600" dirty="0">
                <a:latin typeface="Arial" panose="020B0604020202020204" pitchFamily="34" charset="0"/>
                <a:cs typeface="Arial" panose="020B0604020202020204" pitchFamily="34" charset="0"/>
              </a:rPr>
              <a:t>Богданович с уменьшением интервала до 4 минут.</a:t>
            </a:r>
          </a:p>
          <a:p>
            <a:r>
              <a:rPr lang="ru-RU" sz="1600" dirty="0">
                <a:latin typeface="Arial" panose="020B0604020202020204" pitchFamily="34" charset="0"/>
                <a:cs typeface="Arial" panose="020B0604020202020204" pitchFamily="34" charset="0"/>
              </a:rPr>
              <a:t>РЕЗУЛЬТАТ: увеличение сквозных ниток графика на 30%</a:t>
            </a:r>
          </a:p>
        </p:txBody>
      </p:sp>
      <p:sp>
        <p:nvSpPr>
          <p:cNvPr id="7" name="TextBox 6"/>
          <p:cNvSpPr txBox="1"/>
          <p:nvPr/>
        </p:nvSpPr>
        <p:spPr>
          <a:xfrm>
            <a:off x="268742" y="1312433"/>
            <a:ext cx="4176215" cy="707886"/>
          </a:xfrm>
          <a:prstGeom prst="rect">
            <a:avLst/>
          </a:prstGeom>
          <a:noFill/>
        </p:spPr>
        <p:txBody>
          <a:bodyPr wrap="square" rtlCol="0">
            <a:spAutoFit/>
          </a:bodyPr>
          <a:lstStyle/>
          <a:p>
            <a:pPr algn="ctr"/>
            <a:r>
              <a:rPr lang="ru-RU" sz="2000" dirty="0">
                <a:latin typeface="Arial" panose="020B0604020202020204" pitchFamily="34" charset="0"/>
                <a:cs typeface="Arial" panose="020B0604020202020204" pitchFamily="34" charset="0"/>
              </a:rPr>
              <a:t>В нормальном режиме эксплуатации</a:t>
            </a:r>
          </a:p>
        </p:txBody>
      </p:sp>
      <p:sp>
        <p:nvSpPr>
          <p:cNvPr id="8" name="TextBox 7"/>
          <p:cNvSpPr txBox="1"/>
          <p:nvPr/>
        </p:nvSpPr>
        <p:spPr>
          <a:xfrm>
            <a:off x="4444957" y="1312433"/>
            <a:ext cx="7590663" cy="707886"/>
          </a:xfrm>
          <a:prstGeom prst="rect">
            <a:avLst/>
          </a:prstGeom>
          <a:noFill/>
        </p:spPr>
        <p:txBody>
          <a:bodyPr wrap="square" rtlCol="0">
            <a:spAutoFit/>
          </a:bodyPr>
          <a:lstStyle/>
          <a:p>
            <a:pPr algn="ctr"/>
            <a:r>
              <a:rPr lang="ru-RU" sz="2000" dirty="0">
                <a:latin typeface="Arial" panose="020B0604020202020204" pitchFamily="34" charset="0"/>
                <a:cs typeface="Arial" panose="020B0604020202020204" pitchFamily="34" charset="0"/>
              </a:rPr>
              <a:t>В режиме расшивки «узких» мест (капремонт с закрытием пути) и восстановление движения после отказов</a:t>
            </a:r>
          </a:p>
        </p:txBody>
      </p:sp>
      <p:pic>
        <p:nvPicPr>
          <p:cNvPr id="9" name="Рисунок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0223" y="1989541"/>
            <a:ext cx="7906341" cy="3760795"/>
          </a:xfrm>
          <a:prstGeom prst="rect">
            <a:avLst/>
          </a:prstGeom>
        </p:spPr>
        <p:style>
          <a:lnRef idx="2">
            <a:schemeClr val="accent1"/>
          </a:lnRef>
          <a:fillRef idx="1">
            <a:schemeClr val="lt1"/>
          </a:fillRef>
          <a:effectRef idx="0">
            <a:schemeClr val="accent1"/>
          </a:effectRef>
          <a:fontRef idx="minor">
            <a:schemeClr val="dk1"/>
          </a:fontRef>
        </p:style>
      </p:pic>
      <p:sp>
        <p:nvSpPr>
          <p:cNvPr id="10" name="TextBox 9"/>
          <p:cNvSpPr txBox="1"/>
          <p:nvPr/>
        </p:nvSpPr>
        <p:spPr>
          <a:xfrm>
            <a:off x="6145075" y="5813660"/>
            <a:ext cx="6153435" cy="584775"/>
          </a:xfrm>
          <a:prstGeom prst="rect">
            <a:avLst/>
          </a:prstGeom>
          <a:noFill/>
        </p:spPr>
        <p:txBody>
          <a:bodyPr wrap="square" rtlCol="0">
            <a:spAutoFit/>
          </a:bodyPr>
          <a:lstStyle/>
          <a:p>
            <a:r>
              <a:rPr lang="ru-RU" sz="1600" dirty="0">
                <a:latin typeface="Arial" panose="020B0604020202020204" pitchFamily="34" charset="0"/>
                <a:cs typeface="Arial" panose="020B0604020202020204" pitchFamily="34" charset="0"/>
              </a:rPr>
              <a:t>НИИАС: Технология пропуска поездов по временно однопутному перегону при интервальном регулировании</a:t>
            </a:r>
          </a:p>
        </p:txBody>
      </p:sp>
      <p:pic>
        <p:nvPicPr>
          <p:cNvPr id="11" name="Picture 2" descr="C:\Чагина Елена\Диск Д\Полиграфия\Логотипы разные\лого_УрГУПС.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33A76216-9166-4B02-8FDE-7BC5386177A0}" type="slidenum">
              <a:rPr lang="ru-RU" sz="1600" b="1" smtClean="0"/>
              <a:pPr/>
              <a:t>3</a:t>
            </a:fld>
            <a:endParaRPr lang="ru-RU" sz="1600" b="1"/>
          </a:p>
        </p:txBody>
      </p:sp>
    </p:spTree>
    <p:extLst>
      <p:ext uri="{BB962C8B-B14F-4D97-AF65-F5344CB8AC3E}">
        <p14:creationId xmlns:p14="http://schemas.microsoft.com/office/powerpoint/2010/main" val="327006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3293" y="86519"/>
            <a:ext cx="10515600" cy="1325563"/>
          </a:xfrm>
        </p:spPr>
        <p:txBody>
          <a:bodyPr>
            <a:normAutofit/>
          </a:bodyPr>
          <a:lstStyle/>
          <a:p>
            <a:r>
              <a:rPr lang="ru-RU" sz="3600" b="1" dirty="0">
                <a:solidFill>
                  <a:schemeClr val="accent5">
                    <a:lumMod val="50000"/>
                  </a:schemeClr>
                </a:solidFill>
                <a:latin typeface="Arial" panose="020B0604020202020204" pitchFamily="34" charset="0"/>
                <a:cs typeface="Arial" panose="020B0604020202020204" pitchFamily="34" charset="0"/>
              </a:rPr>
              <a:t>Ограничители эффекта от координатной системы интервального регулирования</a:t>
            </a:r>
          </a:p>
        </p:txBody>
      </p:sp>
      <p:sp>
        <p:nvSpPr>
          <p:cNvPr id="3" name="Объект 2"/>
          <p:cNvSpPr>
            <a:spLocks noGrp="1"/>
          </p:cNvSpPr>
          <p:nvPr>
            <p:ph idx="1"/>
          </p:nvPr>
        </p:nvSpPr>
        <p:spPr>
          <a:xfrm>
            <a:off x="449580" y="1517015"/>
            <a:ext cx="7120541" cy="2620530"/>
          </a:xfrm>
        </p:spPr>
        <p:txBody>
          <a:bodyPr>
            <a:normAutofit/>
          </a:bodyPr>
          <a:lstStyle/>
          <a:p>
            <a:r>
              <a:rPr lang="ru-RU" sz="2400" dirty="0">
                <a:latin typeface="Arial" panose="020B0604020202020204" pitchFamily="34" charset="0"/>
                <a:cs typeface="Arial" panose="020B0604020202020204" pitchFamily="34" charset="0"/>
              </a:rPr>
              <a:t>Ограничения тормозного пути</a:t>
            </a:r>
          </a:p>
          <a:p>
            <a:r>
              <a:rPr lang="ru-RU" sz="2400" dirty="0">
                <a:latin typeface="Arial" panose="020B0604020202020204" pitchFamily="34" charset="0"/>
                <a:cs typeface="Arial" panose="020B0604020202020204" pitchFamily="34" charset="0"/>
              </a:rPr>
              <a:t>Ограничения тяги </a:t>
            </a:r>
          </a:p>
          <a:p>
            <a:r>
              <a:rPr lang="ru-RU" sz="2400" dirty="0">
                <a:latin typeface="Arial" panose="020B0604020202020204" pitchFamily="34" charset="0"/>
                <a:cs typeface="Arial" panose="020B0604020202020204" pitchFamily="34" charset="0"/>
              </a:rPr>
              <a:t>Ограничения инфраструктуры станций </a:t>
            </a:r>
          </a:p>
          <a:p>
            <a:r>
              <a:rPr lang="ru-RU" sz="2400" dirty="0">
                <a:latin typeface="Arial" panose="020B0604020202020204" pitchFamily="34" charset="0"/>
                <a:cs typeface="Arial" panose="020B0604020202020204" pitchFamily="34" charset="0"/>
              </a:rPr>
              <a:t>Ограничения энергоснабжения</a:t>
            </a:r>
          </a:p>
          <a:p>
            <a:r>
              <a:rPr lang="ru-RU" sz="2400" dirty="0">
                <a:latin typeface="Arial" panose="020B0604020202020204" pitchFamily="34" charset="0"/>
                <a:cs typeface="Arial" panose="020B0604020202020204" pitchFamily="34" charset="0"/>
              </a:rPr>
              <a:t>Ограничения технологии</a:t>
            </a:r>
          </a:p>
          <a:p>
            <a:endParaRPr lang="ru-RU" sz="24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49441" y="1586475"/>
            <a:ext cx="4880440" cy="4065135"/>
          </a:xfrm>
          <a:prstGeom prst="rect">
            <a:avLst/>
          </a:prstGeom>
        </p:spPr>
        <p:style>
          <a:lnRef idx="2">
            <a:schemeClr val="accent1"/>
          </a:lnRef>
          <a:fillRef idx="1">
            <a:schemeClr val="lt1"/>
          </a:fillRef>
          <a:effectRef idx="0">
            <a:schemeClr val="accent1"/>
          </a:effectRef>
          <a:fontRef idx="minor">
            <a:schemeClr val="dk1"/>
          </a:fontRef>
        </p:style>
      </p:pic>
      <p:sp>
        <p:nvSpPr>
          <p:cNvPr id="5" name="TextBox 4"/>
          <p:cNvSpPr txBox="1"/>
          <p:nvPr/>
        </p:nvSpPr>
        <p:spPr>
          <a:xfrm>
            <a:off x="6890129" y="5813780"/>
            <a:ext cx="4882602" cy="923330"/>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Моделирование НИИАС: задержка вслед идущего поезда с технологией виртуальной сцепки на 4 минуты</a:t>
            </a:r>
          </a:p>
        </p:txBody>
      </p:sp>
      <p:pic>
        <p:nvPicPr>
          <p:cNvPr id="6" name="Рисунок 5"/>
          <p:cNvPicPr>
            <a:picLocks noChangeAspect="1"/>
          </p:cNvPicPr>
          <p:nvPr/>
        </p:nvPicPr>
        <p:blipFill>
          <a:blip r:embed="rId4"/>
          <a:stretch>
            <a:fillRect/>
          </a:stretch>
        </p:blipFill>
        <p:spPr>
          <a:xfrm>
            <a:off x="554994" y="3993703"/>
            <a:ext cx="6115364" cy="1663786"/>
          </a:xfrm>
          <a:prstGeom prst="rect">
            <a:avLst/>
          </a:prstGeom>
        </p:spPr>
        <p:style>
          <a:lnRef idx="2">
            <a:schemeClr val="accent1"/>
          </a:lnRef>
          <a:fillRef idx="1">
            <a:schemeClr val="lt1"/>
          </a:fillRef>
          <a:effectRef idx="0">
            <a:schemeClr val="accent1"/>
          </a:effectRef>
          <a:fontRef idx="minor">
            <a:schemeClr val="dk1"/>
          </a:fontRef>
        </p:style>
      </p:pic>
      <p:sp>
        <p:nvSpPr>
          <p:cNvPr id="7" name="TextBox 6"/>
          <p:cNvSpPr txBox="1"/>
          <p:nvPr/>
        </p:nvSpPr>
        <p:spPr>
          <a:xfrm>
            <a:off x="554994" y="5870416"/>
            <a:ext cx="5548952" cy="646331"/>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НИИАС: сокращение интервала попутного следования за счет прицельного торможения</a:t>
            </a:r>
          </a:p>
        </p:txBody>
      </p:sp>
      <p:pic>
        <p:nvPicPr>
          <p:cNvPr id="9" name="Picture 2" descr="C:\Чагина Елена\Диск Д\Полиграфия\Логотипы разные\лого_УрГУПС.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10" name="Номер слайда 9"/>
          <p:cNvSpPr>
            <a:spLocks noGrp="1"/>
          </p:cNvSpPr>
          <p:nvPr>
            <p:ph type="sldNum" sz="quarter" idx="12"/>
          </p:nvPr>
        </p:nvSpPr>
        <p:spPr>
          <a:xfrm>
            <a:off x="8912258" y="6516747"/>
            <a:ext cx="2743200" cy="365125"/>
          </a:xfrm>
        </p:spPr>
        <p:txBody>
          <a:bodyPr/>
          <a:lstStyle/>
          <a:p>
            <a:fld id="{33A76216-9166-4B02-8FDE-7BC5386177A0}" type="slidenum">
              <a:rPr lang="ru-RU" sz="1600" b="1" smtClean="0"/>
              <a:pPr/>
              <a:t>4</a:t>
            </a:fld>
            <a:endParaRPr lang="ru-RU" sz="1600" b="1" dirty="0"/>
          </a:p>
        </p:txBody>
      </p:sp>
    </p:spTree>
    <p:extLst>
      <p:ext uri="{BB962C8B-B14F-4D97-AF65-F5344CB8AC3E}">
        <p14:creationId xmlns:p14="http://schemas.microsoft.com/office/powerpoint/2010/main" val="149581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307976"/>
            <a:ext cx="10515600" cy="863174"/>
          </a:xfrm>
        </p:spPr>
        <p:txBody>
          <a:bodyPr>
            <a:normAutofit/>
          </a:bodyPr>
          <a:lstStyle/>
          <a:p>
            <a:pPr algn="ctr"/>
            <a:r>
              <a:rPr lang="ru-RU" sz="3600" b="1" dirty="0">
                <a:solidFill>
                  <a:schemeClr val="accent5">
                    <a:lumMod val="50000"/>
                  </a:schemeClr>
                </a:solidFill>
                <a:latin typeface="Arial" panose="020B0604020202020204" pitchFamily="34" charset="0"/>
                <a:cs typeface="Arial" panose="020B0604020202020204" pitchFamily="34" charset="0"/>
              </a:rPr>
              <a:t>Ограничения тормозного пути</a:t>
            </a:r>
          </a:p>
        </p:txBody>
      </p:sp>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791" y="2249440"/>
            <a:ext cx="4983302" cy="3461555"/>
          </a:xfrm>
          <a:prstGeom prst="rect">
            <a:avLst/>
          </a:prstGeom>
        </p:spPr>
        <p:style>
          <a:lnRef idx="2">
            <a:schemeClr val="accent1"/>
          </a:lnRef>
          <a:fillRef idx="1">
            <a:schemeClr val="lt1"/>
          </a:fillRef>
          <a:effectRef idx="0">
            <a:schemeClr val="accent1"/>
          </a:effectRef>
          <a:fontRef idx="minor">
            <a:schemeClr val="dk1"/>
          </a:fontRef>
        </p:style>
      </p:pic>
      <p:sp>
        <p:nvSpPr>
          <p:cNvPr id="6" name="TextBox 5">
            <a:extLst>
              <a:ext uri="{FF2B5EF4-FFF2-40B4-BE49-F238E27FC236}">
                <a16:creationId xmlns:a16="http://schemas.microsoft.com/office/drawing/2014/main" id="{9AC35D14-8F39-4832-88E1-85E3D5552C5D}"/>
              </a:ext>
            </a:extLst>
          </p:cNvPr>
          <p:cNvSpPr txBox="1"/>
          <p:nvPr/>
        </p:nvSpPr>
        <p:spPr>
          <a:xfrm>
            <a:off x="599623" y="1398492"/>
            <a:ext cx="4827638" cy="646331"/>
          </a:xfrm>
          <a:prstGeom prst="rect">
            <a:avLst/>
          </a:prstGeom>
          <a:noFill/>
        </p:spPr>
        <p:txBody>
          <a:bodyPr wrap="square">
            <a:spAutoFit/>
          </a:bodyPr>
          <a:lstStyle/>
          <a:p>
            <a:pPr algn="ctr"/>
            <a:r>
              <a:rPr lang="ru-RU" dirty="0">
                <a:latin typeface="Arial" panose="020B0604020202020204" pitchFamily="34" charset="0"/>
                <a:cs typeface="Arial" panose="020B0604020202020204" pitchFamily="34" charset="0"/>
              </a:rPr>
              <a:t>Длина тормозного пути при экстренном торможении</a:t>
            </a:r>
          </a:p>
        </p:txBody>
      </p:sp>
      <p:pic>
        <p:nvPicPr>
          <p:cNvPr id="7" name="Рисунок 6"/>
          <p:cNvPicPr>
            <a:picLocks noChangeAspect="1"/>
          </p:cNvPicPr>
          <p:nvPr/>
        </p:nvPicPr>
        <p:blipFill>
          <a:blip r:embed="rId4"/>
          <a:stretch>
            <a:fillRect/>
          </a:stretch>
        </p:blipFill>
        <p:spPr>
          <a:xfrm>
            <a:off x="5505093" y="2136058"/>
            <a:ext cx="6431837" cy="3462828"/>
          </a:xfrm>
          <a:prstGeom prst="rect">
            <a:avLst/>
          </a:prstGeom>
        </p:spPr>
      </p:pic>
      <p:sp>
        <p:nvSpPr>
          <p:cNvPr id="8" name="Прямоугольник 7"/>
          <p:cNvSpPr/>
          <p:nvPr/>
        </p:nvSpPr>
        <p:spPr>
          <a:xfrm>
            <a:off x="735330" y="5956240"/>
            <a:ext cx="10953466" cy="400110"/>
          </a:xfrm>
          <a:prstGeom prst="rect">
            <a:avLst/>
          </a:prstGeom>
        </p:spPr>
        <p:txBody>
          <a:bodyPr wrap="square">
            <a:spAutoFit/>
          </a:bodyPr>
          <a:lstStyle/>
          <a:p>
            <a:pPr algn="ctr"/>
            <a:r>
              <a:rPr lang="ru-RU" sz="2000" dirty="0">
                <a:latin typeface="Arial" panose="020B0604020202020204" pitchFamily="34" charset="0"/>
                <a:cs typeface="Arial" panose="020B0604020202020204" pitchFamily="34" charset="0"/>
              </a:rPr>
              <a:t>Данные исследования 1000 поездок регистраторов локомотивных систем безопасности</a:t>
            </a:r>
          </a:p>
        </p:txBody>
      </p:sp>
      <p:sp>
        <p:nvSpPr>
          <p:cNvPr id="9" name="TextBox 8">
            <a:extLst>
              <a:ext uri="{FF2B5EF4-FFF2-40B4-BE49-F238E27FC236}">
                <a16:creationId xmlns:a16="http://schemas.microsoft.com/office/drawing/2014/main" id="{93789640-5A87-4687-9E42-D3F0EF84D6A8}"/>
              </a:ext>
            </a:extLst>
          </p:cNvPr>
          <p:cNvSpPr txBox="1"/>
          <p:nvPr/>
        </p:nvSpPr>
        <p:spPr>
          <a:xfrm>
            <a:off x="6900281" y="1398492"/>
            <a:ext cx="4316359" cy="646331"/>
          </a:xfrm>
          <a:prstGeom prst="rect">
            <a:avLst/>
          </a:prstGeom>
          <a:noFill/>
        </p:spPr>
        <p:txBody>
          <a:bodyPr wrap="square">
            <a:spAutoFit/>
          </a:bodyPr>
          <a:lstStyle/>
          <a:p>
            <a:pPr algn="ctr"/>
            <a:r>
              <a:rPr lang="ru-RU" dirty="0">
                <a:latin typeface="Arial" panose="020B0604020202020204" pitchFamily="34" charset="0"/>
                <a:cs typeface="Arial" panose="020B0604020202020204" pitchFamily="34" charset="0"/>
              </a:rPr>
              <a:t>Распределение действительного тормозного коэффициента поездов</a:t>
            </a:r>
          </a:p>
        </p:txBody>
      </p:sp>
      <p:pic>
        <p:nvPicPr>
          <p:cNvPr id="11" name="Picture 2" descr="C:\Чагина Елена\Диск Д\Полиграфия\Логотипы разные\лого_УрГУПС.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33A76216-9166-4B02-8FDE-7BC5386177A0}" type="slidenum">
              <a:rPr lang="ru-RU" sz="1600" b="1" smtClean="0"/>
              <a:pPr/>
              <a:t>5</a:t>
            </a:fld>
            <a:endParaRPr lang="ru-RU" sz="1600" b="1"/>
          </a:p>
        </p:txBody>
      </p:sp>
    </p:spTree>
    <p:extLst>
      <p:ext uri="{BB962C8B-B14F-4D97-AF65-F5344CB8AC3E}">
        <p14:creationId xmlns:p14="http://schemas.microsoft.com/office/powerpoint/2010/main" val="278053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7693" y="356672"/>
            <a:ext cx="9690937" cy="771767"/>
          </a:xfrm>
        </p:spPr>
        <p:txBody>
          <a:bodyPr vert="horz" lIns="91440" tIns="45720" rIns="91440" bIns="45720" rtlCol="0" anchor="ctr">
            <a:noAutofit/>
          </a:bodyPr>
          <a:lstStyle/>
          <a:p>
            <a:r>
              <a:rPr lang="ru-RU" sz="3300" b="1" dirty="0">
                <a:solidFill>
                  <a:schemeClr val="accent5">
                    <a:lumMod val="50000"/>
                  </a:schemeClr>
                </a:solidFill>
                <a:latin typeface="Arial" panose="020B0604020202020204" pitchFamily="34" charset="0"/>
                <a:cs typeface="Arial" panose="020B0604020202020204" pitchFamily="34" charset="0"/>
              </a:rPr>
              <a:t>Ограничения тяги</a:t>
            </a:r>
            <a:r>
              <a:rPr lang="en-US" sz="3300" b="1" dirty="0">
                <a:solidFill>
                  <a:schemeClr val="accent5">
                    <a:lumMod val="50000"/>
                  </a:schemeClr>
                </a:solidFill>
                <a:latin typeface="Arial" panose="020B0604020202020204" pitchFamily="34" charset="0"/>
                <a:cs typeface="Arial" panose="020B0604020202020204" pitchFamily="34" charset="0"/>
              </a:rPr>
              <a:t> </a:t>
            </a:r>
            <a:r>
              <a:rPr lang="ru-RU" sz="3300" b="1" dirty="0">
                <a:solidFill>
                  <a:schemeClr val="accent5">
                    <a:lumMod val="50000"/>
                  </a:schemeClr>
                </a:solidFill>
                <a:latin typeface="Arial" panose="020B0604020202020204" pitchFamily="34" charset="0"/>
                <a:cs typeface="Arial" panose="020B0604020202020204" pitchFamily="34" charset="0"/>
              </a:rPr>
              <a:t>и служебного торможения</a:t>
            </a:r>
          </a:p>
        </p:txBody>
      </p:sp>
      <p:pic>
        <p:nvPicPr>
          <p:cNvPr id="4" name="Рисунок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176" y="1886789"/>
            <a:ext cx="5999113" cy="4242998"/>
          </a:xfrm>
          <a:prstGeom prst="rect">
            <a:avLst/>
          </a:prstGeom>
        </p:spPr>
        <p:style>
          <a:lnRef idx="2">
            <a:schemeClr val="accent1"/>
          </a:lnRef>
          <a:fillRef idx="1">
            <a:schemeClr val="lt1"/>
          </a:fillRef>
          <a:effectRef idx="0">
            <a:schemeClr val="accent1"/>
          </a:effectRef>
          <a:fontRef idx="minor">
            <a:schemeClr val="dk1"/>
          </a:fontRef>
        </p:style>
      </p:pic>
      <p:pic>
        <p:nvPicPr>
          <p:cNvPr id="5" name="Рисунок 4"/>
          <p:cNvPicPr>
            <a:picLocks noChangeAspect="1"/>
          </p:cNvPicPr>
          <p:nvPr/>
        </p:nvPicPr>
        <p:blipFill>
          <a:blip r:embed="rId4"/>
          <a:stretch>
            <a:fillRect/>
          </a:stretch>
        </p:blipFill>
        <p:spPr>
          <a:xfrm>
            <a:off x="7943973" y="1905996"/>
            <a:ext cx="2902973" cy="2164898"/>
          </a:xfrm>
          <a:prstGeom prst="rect">
            <a:avLst/>
          </a:prstGeom>
        </p:spPr>
        <p:style>
          <a:lnRef idx="2">
            <a:schemeClr val="accent1"/>
          </a:lnRef>
          <a:fillRef idx="1">
            <a:schemeClr val="lt1"/>
          </a:fillRef>
          <a:effectRef idx="0">
            <a:schemeClr val="accent1"/>
          </a:effectRef>
          <a:fontRef idx="minor">
            <a:schemeClr val="dk1"/>
          </a:fontRef>
        </p:style>
      </p:pic>
      <p:sp>
        <p:nvSpPr>
          <p:cNvPr id="6" name="Прямоугольник 5"/>
          <p:cNvSpPr/>
          <p:nvPr/>
        </p:nvSpPr>
        <p:spPr>
          <a:xfrm>
            <a:off x="605619" y="6256982"/>
            <a:ext cx="10953466" cy="646331"/>
          </a:xfrm>
          <a:prstGeom prst="rect">
            <a:avLst/>
          </a:prstGeom>
        </p:spPr>
        <p:txBody>
          <a:bodyPr wrap="square">
            <a:spAutoFit/>
          </a:bodyPr>
          <a:lstStyle/>
          <a:p>
            <a:pPr algn="ctr"/>
            <a:r>
              <a:rPr lang="ru-RU" dirty="0">
                <a:latin typeface="Arial" panose="020B0604020202020204" pitchFamily="34" charset="0"/>
                <a:cs typeface="Arial" panose="020B0604020202020204" pitchFamily="34" charset="0"/>
              </a:rPr>
              <a:t>Данные исследования 100 поездок на участке Тюмень - Екатеринбург регистраторов </a:t>
            </a:r>
          </a:p>
          <a:p>
            <a:pPr algn="ctr"/>
            <a:r>
              <a:rPr lang="ru-RU" dirty="0">
                <a:latin typeface="Arial" panose="020B0604020202020204" pitchFamily="34" charset="0"/>
                <a:cs typeface="Arial" panose="020B0604020202020204" pitchFamily="34" charset="0"/>
              </a:rPr>
              <a:t>локомотивных систем безопасности</a:t>
            </a:r>
          </a:p>
        </p:txBody>
      </p:sp>
      <p:sp>
        <p:nvSpPr>
          <p:cNvPr id="7" name="Прямоугольник 6"/>
          <p:cNvSpPr/>
          <p:nvPr/>
        </p:nvSpPr>
        <p:spPr>
          <a:xfrm>
            <a:off x="7369792" y="5481211"/>
            <a:ext cx="4448828" cy="646331"/>
          </a:xfrm>
          <a:prstGeom prst="rect">
            <a:avLst/>
          </a:prstGeom>
        </p:spPr>
        <p:txBody>
          <a:bodyPr wrap="square">
            <a:spAutoFit/>
          </a:bodyPr>
          <a:lstStyle/>
          <a:p>
            <a:r>
              <a:rPr lang="ru-RU" dirty="0">
                <a:latin typeface="Arial" panose="020B0604020202020204" pitchFamily="34" charset="0"/>
                <a:cs typeface="Arial" panose="020B0604020202020204" pitchFamily="34" charset="0"/>
              </a:rPr>
              <a:t>Типичное ускорение в интервале -0,35 до 0,15</a:t>
            </a:r>
          </a:p>
        </p:txBody>
      </p:sp>
      <p:sp>
        <p:nvSpPr>
          <p:cNvPr id="8" name="Прямоугольник 7"/>
          <p:cNvSpPr/>
          <p:nvPr/>
        </p:nvSpPr>
        <p:spPr>
          <a:xfrm>
            <a:off x="6972300" y="1249906"/>
            <a:ext cx="4846320" cy="646331"/>
          </a:xfrm>
          <a:prstGeom prst="rect">
            <a:avLst/>
          </a:prstGeom>
        </p:spPr>
        <p:txBody>
          <a:bodyPr wrap="square">
            <a:spAutoFit/>
          </a:bodyPr>
          <a:lstStyle/>
          <a:p>
            <a:pPr algn="ctr"/>
            <a:r>
              <a:rPr lang="ru-RU" dirty="0">
                <a:latin typeface="Arial" panose="020B0604020202020204" pitchFamily="34" charset="0"/>
                <a:cs typeface="Arial" panose="020B0604020202020204" pitchFamily="34" charset="0"/>
              </a:rPr>
              <a:t>Распределение коэффициента использования допустимой скорости</a:t>
            </a:r>
            <a:r>
              <a:rPr lang="ru-RU" baseline="30000"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p>
        </p:txBody>
      </p:sp>
      <p:sp>
        <p:nvSpPr>
          <p:cNvPr id="9" name="Прямоугольник 8"/>
          <p:cNvSpPr/>
          <p:nvPr/>
        </p:nvSpPr>
        <p:spPr>
          <a:xfrm>
            <a:off x="7860628" y="4016762"/>
            <a:ext cx="4038002" cy="523220"/>
          </a:xfrm>
          <a:prstGeom prst="rect">
            <a:avLst/>
          </a:prstGeom>
        </p:spPr>
        <p:txBody>
          <a:bodyPr wrap="square">
            <a:spAutoFit/>
          </a:bodyPr>
          <a:lstStyle/>
          <a:p>
            <a:r>
              <a:rPr lang="ru-RU" sz="1400" dirty="0">
                <a:latin typeface="Arial" panose="020B0604020202020204" pitchFamily="34" charset="0"/>
                <a:cs typeface="Arial" panose="020B0604020202020204" pitchFamily="34" charset="0"/>
              </a:rPr>
              <a:t>* Исключены остановки и движение с значительным ускорением </a:t>
            </a:r>
          </a:p>
        </p:txBody>
      </p:sp>
      <p:sp>
        <p:nvSpPr>
          <p:cNvPr id="10" name="Прямоугольник 9"/>
          <p:cNvSpPr/>
          <p:nvPr/>
        </p:nvSpPr>
        <p:spPr>
          <a:xfrm>
            <a:off x="7369792" y="4786253"/>
            <a:ext cx="4644408" cy="646331"/>
          </a:xfrm>
          <a:prstGeom prst="rect">
            <a:avLst/>
          </a:prstGeom>
        </p:spPr>
        <p:txBody>
          <a:bodyPr wrap="square">
            <a:spAutoFit/>
          </a:bodyPr>
          <a:lstStyle/>
          <a:p>
            <a:r>
              <a:rPr lang="ru-RU" dirty="0">
                <a:latin typeface="Arial" panose="020B0604020202020204" pitchFamily="34" charset="0"/>
                <a:cs typeface="Arial" panose="020B0604020202020204" pitchFamily="34" charset="0"/>
              </a:rPr>
              <a:t>Типичный коэффициент использования допустимой скорости 0,8</a:t>
            </a:r>
          </a:p>
        </p:txBody>
      </p:sp>
      <p:sp>
        <p:nvSpPr>
          <p:cNvPr id="11" name="Прямоугольник 10"/>
          <p:cNvSpPr/>
          <p:nvPr/>
        </p:nvSpPr>
        <p:spPr>
          <a:xfrm>
            <a:off x="967286" y="1229028"/>
            <a:ext cx="5688301" cy="646331"/>
          </a:xfrm>
          <a:prstGeom prst="rect">
            <a:avLst/>
          </a:prstGeom>
        </p:spPr>
        <p:txBody>
          <a:bodyPr wrap="square">
            <a:spAutoFit/>
          </a:bodyPr>
          <a:lstStyle/>
          <a:p>
            <a:pPr algn="ctr"/>
            <a:r>
              <a:rPr lang="ru-RU" dirty="0">
                <a:latin typeface="Arial" panose="020B0604020202020204" pitchFamily="34" charset="0"/>
                <a:cs typeface="Arial" panose="020B0604020202020204" pitchFamily="34" charset="0"/>
              </a:rPr>
              <a:t>Расшифровка записи регистратора локомотивной системы безопасности</a:t>
            </a:r>
          </a:p>
        </p:txBody>
      </p:sp>
      <p:pic>
        <p:nvPicPr>
          <p:cNvPr id="12" name="Picture 2" descr="C:\Чагина Елена\Диск Д\Полиграфия\Логотипы разные\лого_УрГУПС.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13" name="Номер слайда 12"/>
          <p:cNvSpPr>
            <a:spLocks noGrp="1"/>
          </p:cNvSpPr>
          <p:nvPr>
            <p:ph type="sldNum" sz="quarter" idx="12"/>
          </p:nvPr>
        </p:nvSpPr>
        <p:spPr>
          <a:xfrm>
            <a:off x="9155430" y="6468185"/>
            <a:ext cx="2743200" cy="365125"/>
          </a:xfrm>
        </p:spPr>
        <p:txBody>
          <a:bodyPr/>
          <a:lstStyle/>
          <a:p>
            <a:fld id="{33A76216-9166-4B02-8FDE-7BC5386177A0}" type="slidenum">
              <a:rPr lang="ru-RU" sz="1600" b="1" smtClean="0"/>
              <a:pPr/>
              <a:t>6</a:t>
            </a:fld>
            <a:endParaRPr lang="ru-RU" sz="1600" b="1" dirty="0"/>
          </a:p>
        </p:txBody>
      </p:sp>
    </p:spTree>
    <p:extLst>
      <p:ext uri="{BB962C8B-B14F-4D97-AF65-F5344CB8AC3E}">
        <p14:creationId xmlns:p14="http://schemas.microsoft.com/office/powerpoint/2010/main" val="31030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0655" y="83773"/>
            <a:ext cx="9037637" cy="1325563"/>
          </a:xfrm>
        </p:spPr>
        <p:txBody>
          <a:bodyPr vert="horz" lIns="91440" tIns="45720" rIns="91440" bIns="45720" rtlCol="0" anchor="ctr">
            <a:normAutofit/>
          </a:bodyPr>
          <a:lstStyle/>
          <a:p>
            <a:r>
              <a:rPr lang="ru-RU" sz="3600" b="1" dirty="0">
                <a:solidFill>
                  <a:schemeClr val="accent5">
                    <a:lumMod val="50000"/>
                  </a:schemeClr>
                </a:solidFill>
                <a:latin typeface="Arial" panose="020B0604020202020204" pitchFamily="34" charset="0"/>
                <a:cs typeface="Arial" panose="020B0604020202020204" pitchFamily="34" charset="0"/>
              </a:rPr>
              <a:t>Ограничения тяги и алгоритма интервального регулирования</a:t>
            </a:r>
          </a:p>
        </p:txBody>
      </p:sp>
      <p:sp>
        <p:nvSpPr>
          <p:cNvPr id="3" name="Объект 2"/>
          <p:cNvSpPr>
            <a:spLocks noGrp="1"/>
          </p:cNvSpPr>
          <p:nvPr>
            <p:ph idx="1"/>
          </p:nvPr>
        </p:nvSpPr>
        <p:spPr>
          <a:xfrm>
            <a:off x="6835140" y="1524687"/>
            <a:ext cx="5104814" cy="5196788"/>
          </a:xfrm>
        </p:spPr>
        <p:txBody>
          <a:bodyPr>
            <a:normAutofit/>
          </a:bodyPr>
          <a:lstStyle/>
          <a:p>
            <a:r>
              <a:rPr lang="ru-RU" sz="2000" dirty="0">
                <a:latin typeface="Arial" panose="020B0604020202020204" pitchFamily="34" charset="0"/>
                <a:cs typeface="Arial" panose="020B0604020202020204" pitchFamily="34" charset="0"/>
              </a:rPr>
              <a:t>Разность ускорений в режиме тяги и торможения снижает эффективность координатного регулирования</a:t>
            </a:r>
          </a:p>
          <a:p>
            <a:r>
              <a:rPr lang="ru-RU" sz="2000" dirty="0">
                <a:latin typeface="Arial" panose="020B0604020202020204" pitchFamily="34" charset="0"/>
                <a:cs typeface="Arial" panose="020B0604020202020204" pitchFamily="34" charset="0"/>
              </a:rPr>
              <a:t>Эффективность алгоритма «виртуальная сцепка» с фиксированным расстоянием ниже эффективности алгоритма координатного регулирования по интервалу попутного следования</a:t>
            </a:r>
          </a:p>
          <a:p>
            <a:r>
              <a:rPr lang="ru-RU" sz="2000" dirty="0">
                <a:latin typeface="Arial" panose="020B0604020202020204" pitchFamily="34" charset="0"/>
                <a:cs typeface="Arial" panose="020B0604020202020204" pitchFamily="34" charset="0"/>
              </a:rPr>
              <a:t>Превышение ускорения второго поезда в виртуальной сцепке по отношению к первому - повышает эффективность применения этого алгоритма, например для незамедлительного возврата подталкивающих локомотивов без нарушения графика потока поездов</a:t>
            </a:r>
          </a:p>
        </p:txBody>
      </p:sp>
      <p:pic>
        <p:nvPicPr>
          <p:cNvPr id="5" name="Рисунок 4"/>
          <p:cNvPicPr>
            <a:picLocks noChangeAspect="1"/>
          </p:cNvPicPr>
          <p:nvPr/>
        </p:nvPicPr>
        <p:blipFill>
          <a:blip r:embed="rId3"/>
          <a:stretch>
            <a:fillRect/>
          </a:stretch>
        </p:blipFill>
        <p:spPr>
          <a:xfrm>
            <a:off x="444500" y="1568973"/>
            <a:ext cx="5532094" cy="3139104"/>
          </a:xfrm>
          <a:prstGeom prst="rect">
            <a:avLst/>
          </a:prstGeom>
        </p:spPr>
        <p:style>
          <a:lnRef idx="2">
            <a:schemeClr val="accent1"/>
          </a:lnRef>
          <a:fillRef idx="1">
            <a:schemeClr val="lt1"/>
          </a:fillRef>
          <a:effectRef idx="0">
            <a:schemeClr val="accent1"/>
          </a:effectRef>
          <a:fontRef idx="minor">
            <a:schemeClr val="dk1"/>
          </a:fontRef>
        </p:style>
      </p:pic>
      <p:sp>
        <p:nvSpPr>
          <p:cNvPr id="6" name="Прямоугольник 5"/>
          <p:cNvSpPr/>
          <p:nvPr/>
        </p:nvSpPr>
        <p:spPr>
          <a:xfrm>
            <a:off x="444500" y="4867714"/>
            <a:ext cx="5562600" cy="923330"/>
          </a:xfrm>
          <a:prstGeom prst="rect">
            <a:avLst/>
          </a:prstGeom>
        </p:spPr>
        <p:txBody>
          <a:bodyPr wrap="square">
            <a:spAutoFit/>
          </a:bodyPr>
          <a:lstStyle/>
          <a:p>
            <a:pPr algn="ctr"/>
            <a:r>
              <a:rPr lang="ru-RU" dirty="0">
                <a:latin typeface="Arial" panose="020B0604020202020204" pitchFamily="34" charset="0"/>
                <a:cs typeface="Arial" panose="020B0604020202020204" pitchFamily="34" charset="0"/>
              </a:rPr>
              <a:t>Проследование участка с ограничением скорости с алгоритмом интервального регулирования по интервалу попутного следования*</a:t>
            </a:r>
          </a:p>
        </p:txBody>
      </p:sp>
      <p:sp>
        <p:nvSpPr>
          <p:cNvPr id="8" name="Прямоугольник 7"/>
          <p:cNvSpPr/>
          <p:nvPr/>
        </p:nvSpPr>
        <p:spPr>
          <a:xfrm>
            <a:off x="444500" y="6198255"/>
            <a:ext cx="6390640" cy="523220"/>
          </a:xfrm>
          <a:prstGeom prst="rect">
            <a:avLst/>
          </a:prstGeom>
        </p:spPr>
        <p:txBody>
          <a:bodyPr wrap="square">
            <a:spAutoFit/>
          </a:bodyPr>
          <a:lstStyle/>
          <a:p>
            <a:r>
              <a:rPr lang="ru-RU" sz="1400" dirty="0">
                <a:latin typeface="Arial" panose="020B0604020202020204" pitchFamily="34" charset="0"/>
                <a:cs typeface="Arial" panose="020B0604020202020204" pitchFamily="34" charset="0"/>
              </a:rPr>
              <a:t>* Равноускоренная модель на основе статистических данных об ускорениях поездов</a:t>
            </a:r>
          </a:p>
        </p:txBody>
      </p:sp>
      <p:pic>
        <p:nvPicPr>
          <p:cNvPr id="9" name="Picture 2" descr="C:\Чагина Елена\Диск Д\Полиграфия\Логотипы разные\лого_УрГУПС.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10" name="Номер слайда 9"/>
          <p:cNvSpPr>
            <a:spLocks noGrp="1"/>
          </p:cNvSpPr>
          <p:nvPr>
            <p:ph type="sldNum" sz="quarter" idx="12"/>
          </p:nvPr>
        </p:nvSpPr>
        <p:spPr/>
        <p:txBody>
          <a:bodyPr/>
          <a:lstStyle/>
          <a:p>
            <a:fld id="{33A76216-9166-4B02-8FDE-7BC5386177A0}" type="slidenum">
              <a:rPr lang="ru-RU" sz="1600" b="1" smtClean="0"/>
              <a:pPr/>
              <a:t>7</a:t>
            </a:fld>
            <a:endParaRPr lang="ru-RU" sz="1600" b="1"/>
          </a:p>
        </p:txBody>
      </p:sp>
    </p:spTree>
    <p:extLst>
      <p:ext uri="{BB962C8B-B14F-4D97-AF65-F5344CB8AC3E}">
        <p14:creationId xmlns:p14="http://schemas.microsoft.com/office/powerpoint/2010/main" val="421971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9124" y="262255"/>
            <a:ext cx="10515600" cy="1036932"/>
          </a:xfrm>
        </p:spPr>
        <p:txBody>
          <a:bodyPr vert="horz" lIns="91440" tIns="45720" rIns="91440" bIns="45720" rtlCol="0" anchor="ctr">
            <a:normAutofit fontScale="90000"/>
          </a:bodyPr>
          <a:lstStyle/>
          <a:p>
            <a:r>
              <a:rPr lang="ru-RU" sz="3600" b="1" dirty="0">
                <a:solidFill>
                  <a:schemeClr val="accent5">
                    <a:lumMod val="50000"/>
                  </a:schemeClr>
                </a:solidFill>
                <a:latin typeface="Arial" panose="020B0604020202020204" pitchFamily="34" charset="0"/>
                <a:cs typeface="Arial" panose="020B0604020202020204" pitchFamily="34" charset="0"/>
              </a:rPr>
              <a:t>Ограничения инфраструктуры: </a:t>
            </a:r>
            <a:br>
              <a:rPr lang="ru-RU" sz="3600" b="1" dirty="0">
                <a:solidFill>
                  <a:schemeClr val="accent5">
                    <a:lumMod val="50000"/>
                  </a:schemeClr>
                </a:solidFill>
                <a:latin typeface="Arial" panose="020B0604020202020204" pitchFamily="34" charset="0"/>
                <a:cs typeface="Arial" panose="020B0604020202020204" pitchFamily="34" charset="0"/>
              </a:rPr>
            </a:br>
            <a:r>
              <a:rPr lang="ru-RU" sz="3600" b="1" dirty="0">
                <a:solidFill>
                  <a:schemeClr val="accent5">
                    <a:lumMod val="50000"/>
                  </a:schemeClr>
                </a:solidFill>
                <a:latin typeface="Arial" panose="020B0604020202020204" pitchFamily="34" charset="0"/>
                <a:cs typeface="Arial" panose="020B0604020202020204" pitchFamily="34" charset="0"/>
              </a:rPr>
              <a:t>горловины станций и энергоснабжение</a:t>
            </a:r>
          </a:p>
        </p:txBody>
      </p:sp>
      <p:pic>
        <p:nvPicPr>
          <p:cNvPr id="4" name="Рисунок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497" y="1424294"/>
            <a:ext cx="5271241" cy="4231604"/>
          </a:xfrm>
          <a:prstGeom prst="rect">
            <a:avLst/>
          </a:prstGeom>
        </p:spPr>
        <p:style>
          <a:lnRef idx="2">
            <a:schemeClr val="accent1"/>
          </a:lnRef>
          <a:fillRef idx="1">
            <a:schemeClr val="lt1"/>
          </a:fillRef>
          <a:effectRef idx="0">
            <a:schemeClr val="accent1"/>
          </a:effectRef>
          <a:fontRef idx="minor">
            <a:schemeClr val="dk1"/>
          </a:fontRef>
        </p:style>
      </p:pic>
      <p:sp>
        <p:nvSpPr>
          <p:cNvPr id="5" name="Прямоугольник 4"/>
          <p:cNvSpPr/>
          <p:nvPr/>
        </p:nvSpPr>
        <p:spPr>
          <a:xfrm>
            <a:off x="501497" y="6424205"/>
            <a:ext cx="6997700" cy="307777"/>
          </a:xfrm>
          <a:prstGeom prst="rect">
            <a:avLst/>
          </a:prstGeom>
        </p:spPr>
        <p:txBody>
          <a:bodyPr wrap="square">
            <a:spAutoFit/>
          </a:bodyPr>
          <a:lstStyle/>
          <a:p>
            <a:r>
              <a:rPr lang="ru-RU" sz="1400" dirty="0">
                <a:latin typeface="Arial" panose="020B0604020202020204" pitchFamily="34" charset="0"/>
                <a:cs typeface="Arial" panose="020B0604020202020204" pitchFamily="34" charset="0"/>
              </a:rPr>
              <a:t>* Модель на основе тягового расчета для реального участка ж. д.</a:t>
            </a:r>
          </a:p>
        </p:txBody>
      </p:sp>
      <p:sp>
        <p:nvSpPr>
          <p:cNvPr id="6" name="Прямоугольник 5"/>
          <p:cNvSpPr/>
          <p:nvPr/>
        </p:nvSpPr>
        <p:spPr>
          <a:xfrm>
            <a:off x="501497" y="5716886"/>
            <a:ext cx="5271241" cy="646331"/>
          </a:xfrm>
          <a:prstGeom prst="rect">
            <a:avLst/>
          </a:prstGeom>
        </p:spPr>
        <p:txBody>
          <a:bodyPr wrap="square">
            <a:spAutoFit/>
          </a:bodyPr>
          <a:lstStyle/>
          <a:p>
            <a:pPr algn="ctr"/>
            <a:r>
              <a:rPr lang="ru-RU" dirty="0">
                <a:latin typeface="Arial" panose="020B0604020202020204" pitchFamily="34" charset="0"/>
                <a:cs typeface="Arial" panose="020B0604020202020204" pitchFamily="34" charset="0"/>
              </a:rPr>
              <a:t>Отправление поездов в пакете с интервалом попутного следования 3 мин*</a:t>
            </a:r>
          </a:p>
        </p:txBody>
      </p:sp>
      <p:graphicFrame>
        <p:nvGraphicFramePr>
          <p:cNvPr id="7" name="Таблица 6"/>
          <p:cNvGraphicFramePr>
            <a:graphicFrameLocks noGrp="1"/>
          </p:cNvGraphicFramePr>
          <p:nvPr>
            <p:extLst>
              <p:ext uri="{D42A27DB-BD31-4B8C-83A1-F6EECF244321}">
                <p14:modId xmlns:p14="http://schemas.microsoft.com/office/powerpoint/2010/main" val="2799273311"/>
              </p:ext>
            </p:extLst>
          </p:nvPr>
        </p:nvGraphicFramePr>
        <p:xfrm>
          <a:off x="6235700" y="1424294"/>
          <a:ext cx="5499100" cy="2489200"/>
        </p:xfrm>
        <a:graphic>
          <a:graphicData uri="http://schemas.openxmlformats.org/drawingml/2006/table">
            <a:tbl>
              <a:tblPr firstRow="1" bandRow="1">
                <a:tableStyleId>{5C22544A-7EE6-4342-B048-85BDC9FD1C3A}</a:tableStyleId>
              </a:tblPr>
              <a:tblGrid>
                <a:gridCol w="2349500">
                  <a:extLst>
                    <a:ext uri="{9D8B030D-6E8A-4147-A177-3AD203B41FA5}">
                      <a16:colId xmlns:a16="http://schemas.microsoft.com/office/drawing/2014/main" val="990150077"/>
                    </a:ext>
                  </a:extLst>
                </a:gridCol>
                <a:gridCol w="3149600">
                  <a:extLst>
                    <a:ext uri="{9D8B030D-6E8A-4147-A177-3AD203B41FA5}">
                      <a16:colId xmlns:a16="http://schemas.microsoft.com/office/drawing/2014/main" val="2419489092"/>
                    </a:ext>
                  </a:extLst>
                </a:gridCol>
              </a:tblGrid>
              <a:tr h="370840">
                <a:tc>
                  <a:txBody>
                    <a:bodyPr/>
                    <a:lstStyle/>
                    <a:p>
                      <a:r>
                        <a:rPr lang="ru-RU" dirty="0"/>
                        <a:t>Интервал попутного следования,</a:t>
                      </a:r>
                      <a:r>
                        <a:rPr lang="ru-RU" baseline="0" dirty="0"/>
                        <a:t> мин</a:t>
                      </a:r>
                      <a:endParaRPr lang="ru-RU" dirty="0"/>
                    </a:p>
                  </a:txBody>
                  <a:tcPr/>
                </a:tc>
                <a:tc>
                  <a:txBody>
                    <a:bodyPr/>
                    <a:lstStyle/>
                    <a:p>
                      <a:r>
                        <a:rPr lang="ru-RU" dirty="0"/>
                        <a:t>Длина разгонного пути, км</a:t>
                      </a:r>
                    </a:p>
                  </a:txBody>
                  <a:tcPr/>
                </a:tc>
                <a:extLst>
                  <a:ext uri="{0D108BD9-81ED-4DB2-BD59-A6C34878D82A}">
                    <a16:rowId xmlns:a16="http://schemas.microsoft.com/office/drawing/2014/main" val="1575454097"/>
                  </a:ext>
                </a:extLst>
              </a:tr>
              <a:tr h="370840">
                <a:tc>
                  <a:txBody>
                    <a:bodyPr/>
                    <a:lstStyle/>
                    <a:p>
                      <a:r>
                        <a:rPr lang="ru-RU" dirty="0"/>
                        <a:t>6 мин</a:t>
                      </a:r>
                    </a:p>
                  </a:txBody>
                  <a:tcPr/>
                </a:tc>
                <a:tc>
                  <a:txBody>
                    <a:bodyPr/>
                    <a:lstStyle/>
                    <a:p>
                      <a:r>
                        <a:rPr lang="ru-RU" dirty="0"/>
                        <a:t>0,</a:t>
                      </a:r>
                      <a:r>
                        <a:rPr lang="ru-RU" baseline="0" dirty="0"/>
                        <a:t> участок удаления свободен</a:t>
                      </a:r>
                      <a:endParaRPr lang="ru-RU" dirty="0"/>
                    </a:p>
                  </a:txBody>
                  <a:tcPr/>
                </a:tc>
                <a:extLst>
                  <a:ext uri="{0D108BD9-81ED-4DB2-BD59-A6C34878D82A}">
                    <a16:rowId xmlns:a16="http://schemas.microsoft.com/office/drawing/2014/main" val="4193441270"/>
                  </a:ext>
                </a:extLst>
              </a:tr>
              <a:tr h="327310">
                <a:tc>
                  <a:txBody>
                    <a:bodyPr/>
                    <a:lstStyle/>
                    <a:p>
                      <a:r>
                        <a:rPr lang="ru-RU" dirty="0"/>
                        <a:t>5 мин</a:t>
                      </a:r>
                    </a:p>
                  </a:txBody>
                  <a:tcPr/>
                </a:tc>
                <a:tc>
                  <a:txBody>
                    <a:bodyPr/>
                    <a:lstStyle/>
                    <a:p>
                      <a:r>
                        <a:rPr lang="en-US" dirty="0"/>
                        <a:t>0</a:t>
                      </a:r>
                      <a:r>
                        <a:rPr lang="ru-RU" dirty="0"/>
                        <a:t>,</a:t>
                      </a:r>
                      <a:r>
                        <a:rPr lang="ru-RU" baseline="0" dirty="0"/>
                        <a:t> участок удаления занят</a:t>
                      </a:r>
                      <a:endParaRPr lang="ru-RU" dirty="0"/>
                    </a:p>
                  </a:txBody>
                  <a:tcPr/>
                </a:tc>
                <a:extLst>
                  <a:ext uri="{0D108BD9-81ED-4DB2-BD59-A6C34878D82A}">
                    <a16:rowId xmlns:a16="http://schemas.microsoft.com/office/drawing/2014/main" val="3968121244"/>
                  </a:ext>
                </a:extLst>
              </a:tr>
              <a:tr h="370840">
                <a:tc>
                  <a:txBody>
                    <a:bodyPr/>
                    <a:lstStyle/>
                    <a:p>
                      <a:r>
                        <a:rPr lang="ru-RU" dirty="0"/>
                        <a:t>4 мин</a:t>
                      </a:r>
                    </a:p>
                  </a:txBody>
                  <a:tcPr/>
                </a:tc>
                <a:tc>
                  <a:txBody>
                    <a:bodyPr/>
                    <a:lstStyle/>
                    <a:p>
                      <a:r>
                        <a:rPr lang="en-US" dirty="0"/>
                        <a:t>1,2 </a:t>
                      </a:r>
                      <a:r>
                        <a:rPr lang="ru-RU" dirty="0"/>
                        <a:t>км</a:t>
                      </a:r>
                    </a:p>
                  </a:txBody>
                  <a:tcPr/>
                </a:tc>
                <a:extLst>
                  <a:ext uri="{0D108BD9-81ED-4DB2-BD59-A6C34878D82A}">
                    <a16:rowId xmlns:a16="http://schemas.microsoft.com/office/drawing/2014/main" val="1485189520"/>
                  </a:ext>
                </a:extLst>
              </a:tr>
              <a:tr h="370840">
                <a:tc>
                  <a:txBody>
                    <a:bodyPr/>
                    <a:lstStyle/>
                    <a:p>
                      <a:r>
                        <a:rPr lang="ru-RU" dirty="0"/>
                        <a:t>3 мин.</a:t>
                      </a:r>
                    </a:p>
                  </a:txBody>
                  <a:tcPr/>
                </a:tc>
                <a:tc>
                  <a:txBody>
                    <a:bodyPr/>
                    <a:lstStyle/>
                    <a:p>
                      <a:r>
                        <a:rPr lang="en-US" dirty="0"/>
                        <a:t>2,5</a:t>
                      </a:r>
                      <a:r>
                        <a:rPr lang="ru-RU" baseline="0" dirty="0"/>
                        <a:t> км</a:t>
                      </a:r>
                      <a:endParaRPr lang="ru-RU" dirty="0"/>
                    </a:p>
                  </a:txBody>
                  <a:tcPr/>
                </a:tc>
                <a:extLst>
                  <a:ext uri="{0D108BD9-81ED-4DB2-BD59-A6C34878D82A}">
                    <a16:rowId xmlns:a16="http://schemas.microsoft.com/office/drawing/2014/main" val="698129641"/>
                  </a:ext>
                </a:extLst>
              </a:tr>
              <a:tr h="370840">
                <a:tc>
                  <a:txBody>
                    <a:bodyPr/>
                    <a:lstStyle/>
                    <a:p>
                      <a:r>
                        <a:rPr lang="ru-RU" dirty="0"/>
                        <a:t>2 мин</a:t>
                      </a:r>
                    </a:p>
                  </a:txBody>
                  <a:tcPr/>
                </a:tc>
                <a:tc>
                  <a:txBody>
                    <a:bodyPr/>
                    <a:lstStyle/>
                    <a:p>
                      <a:r>
                        <a:rPr lang="en-US" dirty="0"/>
                        <a:t>4,5 </a:t>
                      </a:r>
                      <a:r>
                        <a:rPr lang="ru-RU" dirty="0"/>
                        <a:t>км</a:t>
                      </a:r>
                    </a:p>
                  </a:txBody>
                  <a:tcPr/>
                </a:tc>
                <a:extLst>
                  <a:ext uri="{0D108BD9-81ED-4DB2-BD59-A6C34878D82A}">
                    <a16:rowId xmlns:a16="http://schemas.microsoft.com/office/drawing/2014/main" val="88276050"/>
                  </a:ext>
                </a:extLst>
              </a:tr>
            </a:tbl>
          </a:graphicData>
        </a:graphic>
      </p:graphicFrame>
      <p:pic>
        <p:nvPicPr>
          <p:cNvPr id="12" name="Рисунок 11"/>
          <p:cNvPicPr>
            <a:picLocks noChangeAspect="1"/>
          </p:cNvPicPr>
          <p:nvPr/>
        </p:nvPicPr>
        <p:blipFill>
          <a:blip r:embed="rId4"/>
          <a:stretch>
            <a:fillRect/>
          </a:stretch>
        </p:blipFill>
        <p:spPr>
          <a:xfrm>
            <a:off x="6235700" y="4272962"/>
            <a:ext cx="5499100" cy="1927802"/>
          </a:xfrm>
          <a:prstGeom prst="rect">
            <a:avLst/>
          </a:prstGeom>
        </p:spPr>
        <p:style>
          <a:lnRef idx="2">
            <a:schemeClr val="accent1"/>
          </a:lnRef>
          <a:fillRef idx="1">
            <a:schemeClr val="lt1"/>
          </a:fillRef>
          <a:effectRef idx="0">
            <a:schemeClr val="accent1"/>
          </a:effectRef>
          <a:fontRef idx="minor">
            <a:schemeClr val="dk1"/>
          </a:fontRef>
        </p:style>
      </p:pic>
      <p:pic>
        <p:nvPicPr>
          <p:cNvPr id="9" name="Picture 2" descr="C:\Чагина Елена\Диск Д\Полиграфия\Логотипы разные\лого_УрГУПС.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8" name="Номер слайда 7"/>
          <p:cNvSpPr>
            <a:spLocks noGrp="1"/>
          </p:cNvSpPr>
          <p:nvPr>
            <p:ph type="sldNum" sz="quarter" idx="12"/>
          </p:nvPr>
        </p:nvSpPr>
        <p:spPr/>
        <p:txBody>
          <a:bodyPr/>
          <a:lstStyle/>
          <a:p>
            <a:fld id="{33A76216-9166-4B02-8FDE-7BC5386177A0}" type="slidenum">
              <a:rPr lang="ru-RU" sz="1600" b="1" smtClean="0"/>
              <a:pPr/>
              <a:t>8</a:t>
            </a:fld>
            <a:endParaRPr lang="ru-RU" sz="1600" b="1"/>
          </a:p>
        </p:txBody>
      </p:sp>
    </p:spTree>
    <p:extLst>
      <p:ext uri="{BB962C8B-B14F-4D97-AF65-F5344CB8AC3E}">
        <p14:creationId xmlns:p14="http://schemas.microsoft.com/office/powerpoint/2010/main" val="364688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p:cNvGraphicFramePr>
            <a:graphicFrameLocks noGrp="1" noChangeAspect="1"/>
          </p:cNvGraphicFramePr>
          <p:nvPr>
            <p:ph idx="12"/>
            <p:extLst>
              <p:ext uri="{D42A27DB-BD31-4B8C-83A1-F6EECF244321}">
                <p14:modId xmlns:p14="http://schemas.microsoft.com/office/powerpoint/2010/main" val="514536316"/>
              </p:ext>
            </p:extLst>
          </p:nvPr>
        </p:nvGraphicFramePr>
        <p:xfrm>
          <a:off x="737675" y="1772233"/>
          <a:ext cx="8192965" cy="4936420"/>
        </p:xfrm>
        <a:graphic>
          <a:graphicData uri="http://schemas.openxmlformats.org/presentationml/2006/ole">
            <mc:AlternateContent xmlns:mc="http://schemas.openxmlformats.org/markup-compatibility/2006">
              <mc:Choice xmlns:v="urn:schemas-microsoft-com:vml" Requires="v">
                <p:oleObj spid="_x0000_s1042" name="Visio" r:id="rId4" imgW="15167036" imgH="8434211" progId="Visio.Drawing.11">
                  <p:embed/>
                </p:oleObj>
              </mc:Choice>
              <mc:Fallback>
                <p:oleObj name="Visio" r:id="rId4" imgW="15167036" imgH="8434211" progId="Visio.Drawing.11">
                  <p:embed/>
                  <p:pic>
                    <p:nvPicPr>
                      <p:cNvPr id="4" name="Object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675" y="1772233"/>
                        <a:ext cx="8192965" cy="4936420"/>
                      </a:xfrm>
                      <a:prstGeom prst="rect">
                        <a:avLst/>
                      </a:prstGeom>
                      <a:noFill/>
                    </p:spPr>
                  </p:pic>
                </p:oleObj>
              </mc:Fallback>
            </mc:AlternateContent>
          </a:graphicData>
        </a:graphic>
      </p:graphicFrame>
      <p:sp>
        <p:nvSpPr>
          <p:cNvPr id="5" name="Прямоугольник 4"/>
          <p:cNvSpPr/>
          <p:nvPr/>
        </p:nvSpPr>
        <p:spPr>
          <a:xfrm>
            <a:off x="3790311" y="2558005"/>
            <a:ext cx="3789363" cy="2627453"/>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1"/>
          <p:cNvSpPr>
            <a:spLocks noGrp="1"/>
          </p:cNvSpPr>
          <p:nvPr>
            <p:ph type="title"/>
          </p:nvPr>
        </p:nvSpPr>
        <p:spPr>
          <a:xfrm>
            <a:off x="1434905" y="1570467"/>
            <a:ext cx="7594600" cy="571500"/>
          </a:xfrm>
        </p:spPr>
        <p:txBody>
          <a:bodyPr>
            <a:noAutofit/>
          </a:bodyPr>
          <a:lstStyle/>
          <a:p>
            <a:pPr algn="ctr"/>
            <a:r>
              <a:rPr lang="ru-RU" sz="2400" b="1" dirty="0">
                <a:latin typeface="Arial" panose="020B0604020202020204" pitchFamily="34" charset="0"/>
                <a:cs typeface="Arial" panose="020B0604020202020204" pitchFamily="34" charset="0"/>
              </a:rPr>
              <a:t>Направление </a:t>
            </a:r>
            <a:r>
              <a:rPr lang="ru-RU" sz="2400" b="1" dirty="0" err="1">
                <a:latin typeface="Arial" panose="020B0604020202020204" pitchFamily="34" charset="0"/>
                <a:cs typeface="Arial" panose="020B0604020202020204" pitchFamily="34" charset="0"/>
              </a:rPr>
              <a:t>Войновка</a:t>
            </a:r>
            <a:r>
              <a:rPr lang="ru-RU" sz="2400" b="1" dirty="0">
                <a:latin typeface="Arial" panose="020B0604020202020204" pitchFamily="34" charset="0"/>
                <a:cs typeface="Arial" panose="020B0604020202020204" pitchFamily="34" charset="0"/>
              </a:rPr>
              <a:t> – Хрустальная</a:t>
            </a:r>
          </a:p>
        </p:txBody>
      </p:sp>
      <p:sp>
        <p:nvSpPr>
          <p:cNvPr id="6" name="Прямоугольник 5"/>
          <p:cNvSpPr/>
          <p:nvPr/>
        </p:nvSpPr>
        <p:spPr>
          <a:xfrm>
            <a:off x="9410701" y="2558005"/>
            <a:ext cx="2122170" cy="1878210"/>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solidFill>
                  <a:schemeClr val="tx1"/>
                </a:solidFill>
                <a:latin typeface="Arial" panose="020B0604020202020204" pitchFamily="34" charset="0"/>
                <a:cs typeface="Arial" panose="020B0604020202020204" pitchFamily="34" charset="0"/>
              </a:rPr>
              <a:t>Участок, на котором оценивается эффект координатного интервального регулирования</a:t>
            </a:r>
          </a:p>
        </p:txBody>
      </p:sp>
      <p:sp>
        <p:nvSpPr>
          <p:cNvPr id="8" name="Заголовок 1"/>
          <p:cNvSpPr txBox="1">
            <a:spLocks/>
          </p:cNvSpPr>
          <p:nvPr/>
        </p:nvSpPr>
        <p:spPr>
          <a:xfrm>
            <a:off x="2219124" y="28564"/>
            <a:ext cx="9908106" cy="1605925"/>
          </a:xfrm>
          <a:prstGeom prst="rect">
            <a:avLst/>
          </a:prstGeom>
        </p:spPr>
        <p:txBody>
          <a:bodyPr vert="horz" lIns="91440" tIns="45720" rIns="91440" bIns="45720" rtlCol="0" anchor="ctr">
            <a:normAutofit fontScale="97500"/>
          </a:bodyPr>
          <a:lstStyle>
            <a:lvl1pPr>
              <a:lnSpc>
                <a:spcPct val="90000"/>
              </a:lnSpc>
              <a:spcBef>
                <a:spcPct val="0"/>
              </a:spcBef>
              <a:buNone/>
              <a:defRPr sz="3600" b="1">
                <a:solidFill>
                  <a:schemeClr val="accent5">
                    <a:lumMod val="50000"/>
                  </a:schemeClr>
                </a:solidFill>
                <a:latin typeface="Arial" panose="020B0604020202020204" pitchFamily="34" charset="0"/>
                <a:ea typeface="+mj-ea"/>
                <a:cs typeface="Arial" panose="020B0604020202020204" pitchFamily="34" charset="0"/>
              </a:defRPr>
            </a:lvl1pPr>
          </a:lstStyle>
          <a:p>
            <a:r>
              <a:rPr lang="ru-RU" sz="3200" dirty="0"/>
              <a:t>Ограничение эффекта интервального регулирования технологией организации движения</a:t>
            </a:r>
          </a:p>
        </p:txBody>
      </p:sp>
      <p:pic>
        <p:nvPicPr>
          <p:cNvPr id="9" name="Picture 2" descr="C:\Чагина Елена\Диск Д\Полиграфия\Логотипы разные\лого_УрГУПС.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9900" y="377827"/>
            <a:ext cx="1646354" cy="742949"/>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33A76216-9166-4B02-8FDE-7BC5386177A0}" type="slidenum">
              <a:rPr lang="ru-RU" sz="1600" b="1" smtClean="0"/>
              <a:pPr/>
              <a:t>9</a:t>
            </a:fld>
            <a:endParaRPr lang="ru-RU" sz="1600" b="1"/>
          </a:p>
        </p:txBody>
      </p:sp>
    </p:spTree>
    <p:extLst>
      <p:ext uri="{BB962C8B-B14F-4D97-AF65-F5344CB8AC3E}">
        <p14:creationId xmlns:p14="http://schemas.microsoft.com/office/powerpoint/2010/main" val="9262536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4862</TotalTime>
  <Words>2376</Words>
  <Application>Microsoft Office PowerPoint</Application>
  <PresentationFormat>Широкоэкранный</PresentationFormat>
  <Paragraphs>325</Paragraphs>
  <Slides>17</Slides>
  <Notes>16</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Times New Roman</vt:lpstr>
      <vt:lpstr>Тема Office</vt:lpstr>
      <vt:lpstr>Visio</vt:lpstr>
      <vt:lpstr>Управление потоком поездов на основе интеллектуализации локомотива и цифровой радиосвязи</vt:lpstr>
      <vt:lpstr>Готовность к переходу на координатное интервальное регулирование движения</vt:lpstr>
      <vt:lpstr>Эффект от уменьшения интервала попутного следования</vt:lpstr>
      <vt:lpstr>Ограничители эффекта от координатной системы интервального регулирования</vt:lpstr>
      <vt:lpstr>Ограничения тормозного пути</vt:lpstr>
      <vt:lpstr>Ограничения тяги и служебного торможения</vt:lpstr>
      <vt:lpstr>Ограничения тяги и алгоритма интервального регулирования</vt:lpstr>
      <vt:lpstr>Ограничения инфраструктуры:  горловины станций и энергоснабжение</vt:lpstr>
      <vt:lpstr>Направление Войновка – Хрустальная</vt:lpstr>
      <vt:lpstr>ГДП при существующей структуре поездопотоков и величине интервального регулирования 5 мин </vt:lpstr>
      <vt:lpstr>ГДП при существующей структуре поездопотоков и величине интервального регулирования 5 мин </vt:lpstr>
      <vt:lpstr>Фрагменты ГДП, подтверждающие влияние технологии и ограничений инфраструктуры</vt:lpstr>
      <vt:lpstr>Результаты экспериментов</vt:lpstr>
      <vt:lpstr>Презентация PowerPoint</vt:lpstr>
      <vt:lpstr>Инфраструктурные ограничения</vt:lpstr>
      <vt:lpstr>Восстановление работы участка после 8-часового перерыва в движении при наличии системы координатного интервального регулирования</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Бушуев Сергей Валентинович</dc:creator>
  <cp:lastModifiedBy>Татьяна</cp:lastModifiedBy>
  <cp:revision>119</cp:revision>
  <dcterms:created xsi:type="dcterms:W3CDTF">2020-11-12T06:06:07Z</dcterms:created>
  <dcterms:modified xsi:type="dcterms:W3CDTF">2020-11-20T00:25:32Z</dcterms:modified>
</cp:coreProperties>
</file>