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69" r:id="rId2"/>
    <p:sldId id="261" r:id="rId3"/>
    <p:sldId id="290" r:id="rId4"/>
    <p:sldId id="272" r:id="rId5"/>
    <p:sldId id="304" r:id="rId6"/>
    <p:sldId id="302" r:id="rId7"/>
    <p:sldId id="303" r:id="rId8"/>
    <p:sldId id="305" r:id="rId9"/>
    <p:sldId id="294" r:id="rId10"/>
  </p:sldIdLst>
  <p:sldSz cx="9144000" cy="6858000" type="screen4x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F945"/>
    <a:srgbClr val="F7F7F7"/>
    <a:srgbClr val="F3F3F3"/>
    <a:srgbClr val="EEEEEE"/>
    <a:srgbClr val="EAEAEA"/>
    <a:srgbClr val="FFCD2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87" autoAdjust="0"/>
    <p:restoredTop sz="94622" autoAdjust="0"/>
  </p:normalViewPr>
  <p:slideViewPr>
    <p:cSldViewPr>
      <p:cViewPr varScale="1">
        <p:scale>
          <a:sx n="81" d="100"/>
          <a:sy n="81" d="100"/>
        </p:scale>
        <p:origin x="19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82" y="-10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0%20&#1057;&#1072;&#1096;&#1072;%20&#1055;&#1072;&#1079;&#1091;&#1093;&#1072;\&#1040;&#1089;&#1087;&#1080;&#1088;&#1072;&#1085;&#1090;&#1091;&#1088;&#1072;\00%20&#1044;&#1080;&#1089;&#1089;&#1077;&#1088;&#1090;&#1072;&#1094;&#1080;&#1103;%20&#1055;&#1072;&#1079;&#1091;&#1093;&#1072;%20&#1040;.&#1040;\&#1055;&#1056;&#1048;&#1051;&#1054;&#1046;&#1045;&#1053;&#1048;&#1045;%20&#1040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48497175527506"/>
          <c:y val="2.6793897900233309E-2"/>
          <c:w val="0.71728070100473162"/>
          <c:h val="0.6216432301172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'кол-во '!$I$2</c:f>
              <c:strCache>
                <c:ptCount val="1"/>
                <c:pt idx="0">
                  <c:v>Электрические травмы персонала  энергетического комплекса ОАО "РЖД" на контактной сети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solidFill>
                <a:srgbClr val="1F497D">
                  <a:lumMod val="75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'кол-во '!$A$3:$A$10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'кол-во '!$I$3:$I$10</c:f>
              <c:numCache>
                <c:formatCode>General</c:formatCode>
                <c:ptCount val="8"/>
                <c:pt idx="0">
                  <c:v>6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3-47A2-8E54-2D1E139E9ADB}"/>
            </c:ext>
          </c:extLst>
        </c:ser>
        <c:ser>
          <c:idx val="2"/>
          <c:order val="1"/>
          <c:tx>
            <c:strRef>
              <c:f>'кол-во '!$J$2</c:f>
              <c:strCache>
                <c:ptCount val="1"/>
                <c:pt idx="0">
                  <c:v>со смертельным исходом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'кол-во '!$A$3:$A$10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'кол-во '!$J$3:$J$10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33-47A2-8E54-2D1E139E9A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664128"/>
        <c:axId val="21665664"/>
      </c:barChart>
      <c:dateAx>
        <c:axId val="2166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ru-RU" sz="1400" b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Год</a:t>
                </a:r>
              </a:p>
            </c:rich>
          </c:tx>
          <c:layout>
            <c:manualLayout>
              <c:xMode val="edge"/>
              <c:yMode val="edge"/>
              <c:x val="0.89151312247357128"/>
              <c:y val="0.6409042080218526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1665664"/>
        <c:crosses val="autoZero"/>
        <c:auto val="0"/>
        <c:lblOffset val="100"/>
        <c:baseTimeUnit val="days"/>
      </c:dateAx>
      <c:valAx>
        <c:axId val="21665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ru-RU" sz="1400" b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Количество электротравм</a:t>
                </a:r>
              </a:p>
            </c:rich>
          </c:tx>
          <c:layout>
            <c:manualLayout>
              <c:xMode val="edge"/>
              <c:yMode val="edge"/>
              <c:x val="7.0710448126846306E-2"/>
              <c:y val="1.2920935372260226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21664128"/>
        <c:crosses val="autoZero"/>
        <c:crossBetween val="between"/>
        <c:majorUnit val="2"/>
      </c:valAx>
      <c:spPr>
        <a:noFill/>
      </c:spPr>
    </c:plotArea>
    <c:legend>
      <c:legendPos val="b"/>
      <c:layout>
        <c:manualLayout>
          <c:xMode val="edge"/>
          <c:yMode val="edge"/>
          <c:x val="1.6836567067097009E-2"/>
          <c:y val="0.77033206627835005"/>
          <c:w val="0.96632686586580596"/>
          <c:h val="0.22651838598986443"/>
        </c:manualLayout>
      </c:layout>
      <c:overlay val="0"/>
      <c:txPr>
        <a:bodyPr/>
        <a:lstStyle/>
        <a:p>
          <a:pPr>
            <a:defRPr sz="1400">
              <a:latin typeface="Vrinda" panose="020B0502040204020203" pitchFamily="34" charset="0"/>
              <a:cs typeface="Vrinda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BBD78-5781-4607-9452-AAF42EECC61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60BB75-8D10-4470-8D13-A8A3E8209CA4}">
      <dgm:prSet custT="1"/>
      <dgm:spPr/>
      <dgm:t>
        <a:bodyPr/>
        <a:lstStyle/>
        <a:p>
          <a:pPr rtl="0"/>
          <a:r>
            <a:rPr lang="ru-RU" sz="1200" b="1" dirty="0"/>
            <a:t>УЗП-ЗМ</a:t>
          </a:r>
        </a:p>
      </dgm:t>
    </dgm:pt>
    <dgm:pt modelId="{FE8B7AFD-A2B5-4415-A06B-91D3FC5F5A1A}" type="parTrans" cxnId="{1A396590-7884-44C5-8DC5-1DAEBB29549F}">
      <dgm:prSet/>
      <dgm:spPr/>
      <dgm:t>
        <a:bodyPr/>
        <a:lstStyle/>
        <a:p>
          <a:endParaRPr lang="ru-RU" sz="1200" b="1"/>
        </a:p>
      </dgm:t>
    </dgm:pt>
    <dgm:pt modelId="{E773361F-A64A-4704-B7F5-89C25BB0A05D}" type="sibTrans" cxnId="{1A396590-7884-44C5-8DC5-1DAEBB29549F}">
      <dgm:prSet/>
      <dgm:spPr/>
      <dgm:t>
        <a:bodyPr/>
        <a:lstStyle/>
        <a:p>
          <a:endParaRPr lang="ru-RU" sz="1200" b="1"/>
        </a:p>
      </dgm:t>
    </dgm:pt>
    <dgm:pt modelId="{08B1E62D-9EDB-45D4-BA07-B3E37A280550}">
      <dgm:prSet custT="1"/>
      <dgm:spPr/>
      <dgm:t>
        <a:bodyPr/>
        <a:lstStyle/>
        <a:p>
          <a:pPr rtl="0"/>
          <a:r>
            <a:rPr lang="ru-RU" sz="1200" b="1" dirty="0"/>
            <a:t>УЗП-ЗПМ</a:t>
          </a:r>
        </a:p>
      </dgm:t>
    </dgm:pt>
    <dgm:pt modelId="{5F87818C-9F32-4EB1-BC3A-17ECE2D43008}" type="parTrans" cxnId="{3E6A0313-8D76-418C-AB86-B263A6C6135D}">
      <dgm:prSet/>
      <dgm:spPr/>
      <dgm:t>
        <a:bodyPr/>
        <a:lstStyle/>
        <a:p>
          <a:endParaRPr lang="ru-RU" sz="1200" b="1"/>
        </a:p>
      </dgm:t>
    </dgm:pt>
    <dgm:pt modelId="{D2EC9F74-7130-4E3E-A054-C27AC69B43B5}" type="sibTrans" cxnId="{3E6A0313-8D76-418C-AB86-B263A6C6135D}">
      <dgm:prSet/>
      <dgm:spPr/>
      <dgm:t>
        <a:bodyPr/>
        <a:lstStyle/>
        <a:p>
          <a:endParaRPr lang="ru-RU" sz="1200" b="1"/>
        </a:p>
      </dgm:t>
    </dgm:pt>
    <dgm:pt modelId="{FB7E52B1-CA30-4957-9FB9-5986EC76CE8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/>
            <a:t> с пружинным захватом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b="1" dirty="0"/>
        </a:p>
      </dgm:t>
    </dgm:pt>
    <dgm:pt modelId="{D6C2890D-C6B5-4E17-98BF-DF6EC3424285}" type="parTrans" cxnId="{CA9212D7-CD58-43EE-BC64-A77CCC2B4ED6}">
      <dgm:prSet/>
      <dgm:spPr/>
      <dgm:t>
        <a:bodyPr/>
        <a:lstStyle/>
        <a:p>
          <a:endParaRPr lang="ru-RU" sz="1200" b="1"/>
        </a:p>
      </dgm:t>
    </dgm:pt>
    <dgm:pt modelId="{EB5EDDDC-3632-47A4-A854-7F1E222F7D34}" type="sibTrans" cxnId="{CA9212D7-CD58-43EE-BC64-A77CCC2B4ED6}">
      <dgm:prSet/>
      <dgm:spPr/>
      <dgm:t>
        <a:bodyPr/>
        <a:lstStyle/>
        <a:p>
          <a:endParaRPr lang="ru-RU" sz="1200" b="1"/>
        </a:p>
      </dgm:t>
    </dgm:pt>
    <dgm:pt modelId="{2BB044A0-4F11-4515-982A-3DDE38C8BFB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/>
            <a:t>с головкой поворотной </a:t>
          </a:r>
        </a:p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b="1" dirty="0"/>
        </a:p>
      </dgm:t>
    </dgm:pt>
    <dgm:pt modelId="{99BA9793-BF24-41D9-B291-89515541A55D}" type="sibTrans" cxnId="{5B70FBD9-A8F1-4374-890D-007CFDD19245}">
      <dgm:prSet/>
      <dgm:spPr/>
      <dgm:t>
        <a:bodyPr/>
        <a:lstStyle/>
        <a:p>
          <a:endParaRPr lang="ru-RU" sz="1200" b="1"/>
        </a:p>
      </dgm:t>
    </dgm:pt>
    <dgm:pt modelId="{8E41F65D-C334-4510-9D4B-6B24DB48DCD8}" type="parTrans" cxnId="{5B70FBD9-A8F1-4374-890D-007CFDD19245}">
      <dgm:prSet/>
      <dgm:spPr/>
      <dgm:t>
        <a:bodyPr/>
        <a:lstStyle/>
        <a:p>
          <a:endParaRPr lang="ru-RU" sz="1200" b="1"/>
        </a:p>
      </dgm:t>
    </dgm:pt>
    <dgm:pt modelId="{A7812B11-10DB-42B2-A690-49142CF9AE0B}" type="pres">
      <dgm:prSet presAssocID="{12EBBD78-5781-4607-9452-AAF42EECC61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9E9D064-A7A4-40BD-92E0-38EE371D8D07}" type="pres">
      <dgm:prSet presAssocID="{6960BB75-8D10-4470-8D13-A8A3E8209CA4}" presName="horFlow" presStyleCnt="0"/>
      <dgm:spPr/>
    </dgm:pt>
    <dgm:pt modelId="{B8B321F3-78B6-485E-943E-B862989BC67C}" type="pres">
      <dgm:prSet presAssocID="{6960BB75-8D10-4470-8D13-A8A3E8209CA4}" presName="bigChev" presStyleLbl="node1" presStyleIdx="0" presStyleCnt="2"/>
      <dgm:spPr/>
    </dgm:pt>
    <dgm:pt modelId="{02775DB4-0597-451F-948B-F35C89F18D2C}" type="pres">
      <dgm:prSet presAssocID="{D6C2890D-C6B5-4E17-98BF-DF6EC3424285}" presName="parTrans" presStyleCnt="0"/>
      <dgm:spPr/>
    </dgm:pt>
    <dgm:pt modelId="{BA933F23-28B0-4837-8426-6C32BB67248F}" type="pres">
      <dgm:prSet presAssocID="{FB7E52B1-CA30-4957-9FB9-5986EC76CE80}" presName="node" presStyleLbl="alignAccFollowNode1" presStyleIdx="0" presStyleCnt="2" custScaleX="271340">
        <dgm:presLayoutVars>
          <dgm:bulletEnabled val="1"/>
        </dgm:presLayoutVars>
      </dgm:prSet>
      <dgm:spPr/>
    </dgm:pt>
    <dgm:pt modelId="{1DFCA3EC-4238-46F4-A8D2-69C466CADFDA}" type="pres">
      <dgm:prSet presAssocID="{6960BB75-8D10-4470-8D13-A8A3E8209CA4}" presName="vSp" presStyleCnt="0"/>
      <dgm:spPr/>
    </dgm:pt>
    <dgm:pt modelId="{4CED9581-F1E9-4088-9F4D-E955024C0FB1}" type="pres">
      <dgm:prSet presAssocID="{08B1E62D-9EDB-45D4-BA07-B3E37A280550}" presName="horFlow" presStyleCnt="0"/>
      <dgm:spPr/>
    </dgm:pt>
    <dgm:pt modelId="{A7A8FBD0-28B7-41A7-BFF5-1746DE24883B}" type="pres">
      <dgm:prSet presAssocID="{08B1E62D-9EDB-45D4-BA07-B3E37A280550}" presName="bigChev" presStyleLbl="node1" presStyleIdx="1" presStyleCnt="2"/>
      <dgm:spPr/>
    </dgm:pt>
    <dgm:pt modelId="{CEB49A83-DD4E-46B5-B4BF-46477C15EFBC}" type="pres">
      <dgm:prSet presAssocID="{8E41F65D-C334-4510-9D4B-6B24DB48DCD8}" presName="parTrans" presStyleCnt="0"/>
      <dgm:spPr/>
    </dgm:pt>
    <dgm:pt modelId="{5AA8879E-1BAD-4A0E-8DEC-2CFE73A00870}" type="pres">
      <dgm:prSet presAssocID="{2BB044A0-4F11-4515-982A-3DDE38C8BFBF}" presName="node" presStyleLbl="alignAccFollowNode1" presStyleIdx="1" presStyleCnt="2" custScaleX="271341">
        <dgm:presLayoutVars>
          <dgm:bulletEnabled val="1"/>
        </dgm:presLayoutVars>
      </dgm:prSet>
      <dgm:spPr/>
    </dgm:pt>
  </dgm:ptLst>
  <dgm:cxnLst>
    <dgm:cxn modelId="{3E6A0313-8D76-418C-AB86-B263A6C6135D}" srcId="{12EBBD78-5781-4607-9452-AAF42EECC619}" destId="{08B1E62D-9EDB-45D4-BA07-B3E37A280550}" srcOrd="1" destOrd="0" parTransId="{5F87818C-9F32-4EB1-BC3A-17ECE2D43008}" sibTransId="{D2EC9F74-7130-4E3E-A054-C27AC69B43B5}"/>
    <dgm:cxn modelId="{DEBD1B16-7508-4147-BC28-374B243260C2}" type="presOf" srcId="{6960BB75-8D10-4470-8D13-A8A3E8209CA4}" destId="{B8B321F3-78B6-485E-943E-B862989BC67C}" srcOrd="0" destOrd="0" presId="urn:microsoft.com/office/officeart/2005/8/layout/lProcess3"/>
    <dgm:cxn modelId="{2176A932-E74E-4CC4-A12E-462D6A0B189C}" type="presOf" srcId="{FB7E52B1-CA30-4957-9FB9-5986EC76CE80}" destId="{BA933F23-28B0-4837-8426-6C32BB67248F}" srcOrd="0" destOrd="0" presId="urn:microsoft.com/office/officeart/2005/8/layout/lProcess3"/>
    <dgm:cxn modelId="{1A396590-7884-44C5-8DC5-1DAEBB29549F}" srcId="{12EBBD78-5781-4607-9452-AAF42EECC619}" destId="{6960BB75-8D10-4470-8D13-A8A3E8209CA4}" srcOrd="0" destOrd="0" parTransId="{FE8B7AFD-A2B5-4415-A06B-91D3FC5F5A1A}" sibTransId="{E773361F-A64A-4704-B7F5-89C25BB0A05D}"/>
    <dgm:cxn modelId="{90892BB1-F652-4A7B-8AA7-115EDCD63CA1}" type="presOf" srcId="{12EBBD78-5781-4607-9452-AAF42EECC619}" destId="{A7812B11-10DB-42B2-A690-49142CF9AE0B}" srcOrd="0" destOrd="0" presId="urn:microsoft.com/office/officeart/2005/8/layout/lProcess3"/>
    <dgm:cxn modelId="{CA9212D7-CD58-43EE-BC64-A77CCC2B4ED6}" srcId="{6960BB75-8D10-4470-8D13-A8A3E8209CA4}" destId="{FB7E52B1-CA30-4957-9FB9-5986EC76CE80}" srcOrd="0" destOrd="0" parTransId="{D6C2890D-C6B5-4E17-98BF-DF6EC3424285}" sibTransId="{EB5EDDDC-3632-47A4-A854-7F1E222F7D34}"/>
    <dgm:cxn modelId="{B7E89ED7-3DD1-432B-8CF5-031E6E5F1B6C}" type="presOf" srcId="{2BB044A0-4F11-4515-982A-3DDE38C8BFBF}" destId="{5AA8879E-1BAD-4A0E-8DEC-2CFE73A00870}" srcOrd="0" destOrd="0" presId="urn:microsoft.com/office/officeart/2005/8/layout/lProcess3"/>
    <dgm:cxn modelId="{5B70FBD9-A8F1-4374-890D-007CFDD19245}" srcId="{08B1E62D-9EDB-45D4-BA07-B3E37A280550}" destId="{2BB044A0-4F11-4515-982A-3DDE38C8BFBF}" srcOrd="0" destOrd="0" parTransId="{8E41F65D-C334-4510-9D4B-6B24DB48DCD8}" sibTransId="{99BA9793-BF24-41D9-B291-89515541A55D}"/>
    <dgm:cxn modelId="{76FF31DC-ED92-46EB-BECA-241130BB55AC}" type="presOf" srcId="{08B1E62D-9EDB-45D4-BA07-B3E37A280550}" destId="{A7A8FBD0-28B7-41A7-BFF5-1746DE24883B}" srcOrd="0" destOrd="0" presId="urn:microsoft.com/office/officeart/2005/8/layout/lProcess3"/>
    <dgm:cxn modelId="{94D456E1-20A6-462F-ADF3-042C21AA8070}" type="presParOf" srcId="{A7812B11-10DB-42B2-A690-49142CF9AE0B}" destId="{79E9D064-A7A4-40BD-92E0-38EE371D8D07}" srcOrd="0" destOrd="0" presId="urn:microsoft.com/office/officeart/2005/8/layout/lProcess3"/>
    <dgm:cxn modelId="{B84B9144-D97F-425B-8889-86CED693B2DE}" type="presParOf" srcId="{79E9D064-A7A4-40BD-92E0-38EE371D8D07}" destId="{B8B321F3-78B6-485E-943E-B862989BC67C}" srcOrd="0" destOrd="0" presId="urn:microsoft.com/office/officeart/2005/8/layout/lProcess3"/>
    <dgm:cxn modelId="{17B588D2-68BD-4204-A9B0-F74D39831AEB}" type="presParOf" srcId="{79E9D064-A7A4-40BD-92E0-38EE371D8D07}" destId="{02775DB4-0597-451F-948B-F35C89F18D2C}" srcOrd="1" destOrd="0" presId="urn:microsoft.com/office/officeart/2005/8/layout/lProcess3"/>
    <dgm:cxn modelId="{096D0211-CD4A-462C-99B5-BF980C907F75}" type="presParOf" srcId="{79E9D064-A7A4-40BD-92E0-38EE371D8D07}" destId="{BA933F23-28B0-4837-8426-6C32BB67248F}" srcOrd="2" destOrd="0" presId="urn:microsoft.com/office/officeart/2005/8/layout/lProcess3"/>
    <dgm:cxn modelId="{FDDEC880-AFD6-4B23-81CF-3A07486B1C6D}" type="presParOf" srcId="{A7812B11-10DB-42B2-A690-49142CF9AE0B}" destId="{1DFCA3EC-4238-46F4-A8D2-69C466CADFDA}" srcOrd="1" destOrd="0" presId="urn:microsoft.com/office/officeart/2005/8/layout/lProcess3"/>
    <dgm:cxn modelId="{CD644D89-D8EE-41A7-B09C-64D3643AE8BF}" type="presParOf" srcId="{A7812B11-10DB-42B2-A690-49142CF9AE0B}" destId="{4CED9581-F1E9-4088-9F4D-E955024C0FB1}" srcOrd="2" destOrd="0" presId="urn:microsoft.com/office/officeart/2005/8/layout/lProcess3"/>
    <dgm:cxn modelId="{CB792612-120A-4C9E-8731-B509F2E0EF08}" type="presParOf" srcId="{4CED9581-F1E9-4088-9F4D-E955024C0FB1}" destId="{A7A8FBD0-28B7-41A7-BFF5-1746DE24883B}" srcOrd="0" destOrd="0" presId="urn:microsoft.com/office/officeart/2005/8/layout/lProcess3"/>
    <dgm:cxn modelId="{DC4BEB8C-9BC0-4AB4-B582-5DCA734A9FB6}" type="presParOf" srcId="{4CED9581-F1E9-4088-9F4D-E955024C0FB1}" destId="{CEB49A83-DD4E-46B5-B4BF-46477C15EFBC}" srcOrd="1" destOrd="0" presId="urn:microsoft.com/office/officeart/2005/8/layout/lProcess3"/>
    <dgm:cxn modelId="{0BD43DB9-AF7B-4BEE-9E01-2224BB54FAE8}" type="presParOf" srcId="{4CED9581-F1E9-4088-9F4D-E955024C0FB1}" destId="{5AA8879E-1BAD-4A0E-8DEC-2CFE73A0087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1A55A1-54AA-4ACC-A972-0CAB4D19CBB3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76D2D9-F8EB-46FC-B2C0-0B1093B7E733}">
      <dgm:prSet custT="1"/>
      <dgm:spPr/>
      <dgm:t>
        <a:bodyPr/>
        <a:lstStyle/>
        <a:p>
          <a:pPr rtl="0"/>
          <a:r>
            <a:rPr lang="ru-RU" sz="9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Применение  персоналом переносных устройств заземления</a:t>
          </a:r>
        </a:p>
      </dgm:t>
    </dgm:pt>
    <dgm:pt modelId="{F39A0933-9E6C-4C7E-BF37-E9A216F486B4}" type="parTrans" cxnId="{283A2F12-43CB-4860-BE28-ACA74A1DB9D3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6A227A-B691-4717-B408-B201AF0C0FFE}" type="sibTrans" cxnId="{283A2F12-43CB-4860-BE28-ACA74A1DB9D3}">
      <dgm:prSet custT="1"/>
      <dgm:spPr>
        <a:ln w="19050">
          <a:solidFill>
            <a:schemeClr val="accent1"/>
          </a:solidFill>
        </a:ln>
      </dgm:spPr>
      <dgm:t>
        <a:bodyPr/>
        <a:lstStyle/>
        <a:p>
          <a:endParaRPr lang="ru-RU" sz="800" b="1">
            <a:solidFill>
              <a:schemeClr val="tx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01DE129-BEBE-41AB-B78A-8C00DA2DD9C6}">
      <dgm:prSet custT="1"/>
      <dgm:spPr/>
      <dgm:t>
        <a:bodyPr/>
        <a:lstStyle/>
        <a:p>
          <a:pPr rtl="0"/>
          <a:r>
            <a:rPr lang="ru-RU" sz="9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Контроль места  и зоны производства работ в режиме реального времени</a:t>
          </a:r>
        </a:p>
      </dgm:t>
    </dgm:pt>
    <dgm:pt modelId="{0B489B9E-88D5-41FD-B198-45DFDFFBA730}" type="parTrans" cxnId="{14BBEE19-B339-4A2F-8A02-A1F440195579}">
      <dgm:prSet/>
      <dgm:spPr/>
      <dgm:t>
        <a:bodyPr/>
        <a:lstStyle/>
        <a:p>
          <a:endParaRPr lang="ru-RU" sz="3200" b="1">
            <a:solidFill>
              <a:schemeClr val="tx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B1111F2-529B-4E79-AEC5-BCE9C97245C2}" type="sibTrans" cxnId="{14BBEE19-B339-4A2F-8A02-A1F440195579}">
      <dgm:prSet custT="1"/>
      <dgm:spPr>
        <a:ln w="19050">
          <a:solidFill>
            <a:schemeClr val="accent1"/>
          </a:solidFill>
        </a:ln>
      </dgm:spPr>
      <dgm:t>
        <a:bodyPr/>
        <a:lstStyle/>
        <a:p>
          <a:endParaRPr lang="ru-RU" sz="800" b="1">
            <a:solidFill>
              <a:schemeClr val="tx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69E7929-78E5-42C7-A04F-EEE7192876CD}">
      <dgm:prSet custT="1"/>
      <dgm:spPr/>
      <dgm:t>
        <a:bodyPr/>
        <a:lstStyle/>
        <a:p>
          <a:pPr rtl="0"/>
          <a:r>
            <a:rPr lang="ru-RU" sz="900" b="1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Контроль применение переносных устройств заземления и шунтирующих штанг в режиме реального времени</a:t>
          </a:r>
          <a:endParaRPr lang="ru-RU" sz="900" b="1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6398FB-22AE-497D-8189-2B551E4C35A6}" type="parTrans" cxnId="{BFCE850D-5A20-4C4F-BC1D-2A999A63836F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F934C157-F96E-4EA2-9047-F5BB7195F287}" type="sibTrans" cxnId="{BFCE850D-5A20-4C4F-BC1D-2A999A63836F}">
      <dgm:prSet custT="1"/>
      <dgm:spPr>
        <a:ln w="19050">
          <a:solidFill>
            <a:schemeClr val="accent1"/>
          </a:solidFill>
        </a:ln>
      </dgm:spPr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26BFCB0F-7B75-47B7-8A28-82C572D77E31}">
      <dgm:prSet custT="1"/>
      <dgm:spPr/>
      <dgm:t>
        <a:bodyPr/>
        <a:lstStyle/>
        <a:p>
          <a:pPr rtl="0"/>
          <a:r>
            <a:rPr lang="ru-RU" sz="9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Снижение уровня электрического </a:t>
          </a:r>
          <a:r>
            <a:rPr lang="ru-RU" sz="900" b="1" dirty="0" err="1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травмирования</a:t>
          </a:r>
          <a:r>
            <a:rPr lang="ru-RU" sz="9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электротехнического персонала</a:t>
          </a:r>
        </a:p>
      </dgm:t>
    </dgm:pt>
    <dgm:pt modelId="{CE9045F2-F2B7-4A51-A76D-DBC38E997E79}" type="parTrans" cxnId="{785B5E49-3AC9-420A-877B-70FBC7946212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026AAA41-B009-4984-B0E9-6208A9C91587}" type="sibTrans" cxnId="{785B5E49-3AC9-420A-877B-70FBC7946212}">
      <dgm:prSet custT="1"/>
      <dgm:spPr>
        <a:ln w="19050">
          <a:solidFill>
            <a:schemeClr val="accent1"/>
          </a:solidFill>
        </a:ln>
      </dgm:spPr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83F14069-7ABB-4ABA-B56A-6C9F44BE1198}">
      <dgm:prSet custT="1"/>
      <dgm:spPr/>
      <dgm:t>
        <a:bodyPr/>
        <a:lstStyle/>
        <a:p>
          <a:pPr rtl="0"/>
          <a:r>
            <a:rPr lang="ru-RU" sz="9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Повышение уровня электробезопасности не менее чем в 13 раз</a:t>
          </a:r>
        </a:p>
      </dgm:t>
    </dgm:pt>
    <dgm:pt modelId="{4472ED77-5A8C-446E-A18E-365351DB3D85}" type="parTrans" cxnId="{945CB2FD-9AC6-4DD2-AE54-C9310133A40C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DE8CD190-46C3-4725-8754-424C17E2EA6B}" type="sibTrans" cxnId="{945CB2FD-9AC6-4DD2-AE54-C9310133A40C}">
      <dgm:prSet custT="1"/>
      <dgm:spPr>
        <a:ln w="19050">
          <a:solidFill>
            <a:schemeClr val="accent1"/>
          </a:solidFill>
        </a:ln>
      </dgm:spPr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A743A2B3-E59A-41CF-AB6F-6C4808E6E869}">
      <dgm:prSet custT="1"/>
      <dgm:spPr/>
      <dgm:t>
        <a:bodyPr/>
        <a:lstStyle/>
        <a:p>
          <a:pPr rtl="0"/>
          <a:r>
            <a:rPr lang="ru-RU" sz="9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Применение персоналом шунтирующих штанг</a:t>
          </a:r>
        </a:p>
      </dgm:t>
    </dgm:pt>
    <dgm:pt modelId="{99D7E91F-B84E-4D8A-AF96-F50CC627AB86}" type="parTrans" cxnId="{21A3983E-F4B6-471F-BCF7-4DA13CCB9D30}">
      <dgm:prSet/>
      <dgm:spPr/>
      <dgm:t>
        <a:bodyPr/>
        <a:lstStyle/>
        <a:p>
          <a:endParaRPr lang="ru-RU"/>
        </a:p>
      </dgm:t>
    </dgm:pt>
    <dgm:pt modelId="{28FC4C70-69F9-4F2F-961B-FA6D4A0C5C33}" type="sibTrans" cxnId="{21A3983E-F4B6-471F-BCF7-4DA13CCB9D30}">
      <dgm:prSet/>
      <dgm:spPr/>
      <dgm:t>
        <a:bodyPr/>
        <a:lstStyle/>
        <a:p>
          <a:endParaRPr lang="ru-RU"/>
        </a:p>
      </dgm:t>
    </dgm:pt>
    <dgm:pt modelId="{966A0F1F-5F8C-422F-BBDA-25E0B58BDDBE}" type="pres">
      <dgm:prSet presAssocID="{551A55A1-54AA-4ACC-A972-0CAB4D19CBB3}" presName="cycle" presStyleCnt="0">
        <dgm:presLayoutVars>
          <dgm:dir/>
          <dgm:resizeHandles val="exact"/>
        </dgm:presLayoutVars>
      </dgm:prSet>
      <dgm:spPr/>
    </dgm:pt>
    <dgm:pt modelId="{FC445384-1C72-46DA-85DB-B3DB61F4E939}" type="pres">
      <dgm:prSet presAssocID="{0176D2D9-F8EB-46FC-B2C0-0B1093B7E733}" presName="node" presStyleLbl="node1" presStyleIdx="0" presStyleCnt="6" custScaleX="115997">
        <dgm:presLayoutVars>
          <dgm:bulletEnabled val="1"/>
        </dgm:presLayoutVars>
      </dgm:prSet>
      <dgm:spPr/>
    </dgm:pt>
    <dgm:pt modelId="{D8661DFB-FF12-48D4-B7D8-8334F7998C42}" type="pres">
      <dgm:prSet presAssocID="{0176D2D9-F8EB-46FC-B2C0-0B1093B7E733}" presName="spNode" presStyleCnt="0"/>
      <dgm:spPr/>
    </dgm:pt>
    <dgm:pt modelId="{043EC92F-AADB-4410-9A51-587055704D3E}" type="pres">
      <dgm:prSet presAssocID="{796A227A-B691-4717-B408-B201AF0C0FFE}" presName="sibTrans" presStyleLbl="sibTrans1D1" presStyleIdx="0" presStyleCnt="6"/>
      <dgm:spPr/>
    </dgm:pt>
    <dgm:pt modelId="{FA05769A-8A3C-49CE-86A9-8A4E9DA3D36B}" type="pres">
      <dgm:prSet presAssocID="{A743A2B3-E59A-41CF-AB6F-6C4808E6E869}" presName="node" presStyleLbl="node1" presStyleIdx="1" presStyleCnt="6" custScaleX="116967">
        <dgm:presLayoutVars>
          <dgm:bulletEnabled val="1"/>
        </dgm:presLayoutVars>
      </dgm:prSet>
      <dgm:spPr/>
    </dgm:pt>
    <dgm:pt modelId="{FAFCD615-3B46-4122-B6C2-8BA68FD7E6B4}" type="pres">
      <dgm:prSet presAssocID="{A743A2B3-E59A-41CF-AB6F-6C4808E6E869}" presName="spNode" presStyleCnt="0"/>
      <dgm:spPr/>
    </dgm:pt>
    <dgm:pt modelId="{B3CCB564-B421-4319-B9B4-45C4D2CB8425}" type="pres">
      <dgm:prSet presAssocID="{28FC4C70-69F9-4F2F-961B-FA6D4A0C5C33}" presName="sibTrans" presStyleLbl="sibTrans1D1" presStyleIdx="1" presStyleCnt="6"/>
      <dgm:spPr/>
    </dgm:pt>
    <dgm:pt modelId="{FFEE9AE6-A4A3-4CF6-A498-F3FF2295D03A}" type="pres">
      <dgm:prSet presAssocID="{601DE129-BEBE-41AB-B78A-8C00DA2DD9C6}" presName="node" presStyleLbl="node1" presStyleIdx="2" presStyleCnt="6" custScaleX="125645">
        <dgm:presLayoutVars>
          <dgm:bulletEnabled val="1"/>
        </dgm:presLayoutVars>
      </dgm:prSet>
      <dgm:spPr/>
    </dgm:pt>
    <dgm:pt modelId="{2F7B30AB-9052-4B41-89FA-34EE00BEFD7D}" type="pres">
      <dgm:prSet presAssocID="{601DE129-BEBE-41AB-B78A-8C00DA2DD9C6}" presName="spNode" presStyleCnt="0"/>
      <dgm:spPr/>
    </dgm:pt>
    <dgm:pt modelId="{D95C3874-BE55-4AFA-87E4-7D249EDA52A1}" type="pres">
      <dgm:prSet presAssocID="{7B1111F2-529B-4E79-AEC5-BCE9C97245C2}" presName="sibTrans" presStyleLbl="sibTrans1D1" presStyleIdx="2" presStyleCnt="6"/>
      <dgm:spPr/>
    </dgm:pt>
    <dgm:pt modelId="{A02DA6BC-5B94-45A2-81C0-178CF351351C}" type="pres">
      <dgm:prSet presAssocID="{B69E7929-78E5-42C7-A04F-EEE7192876CD}" presName="node" presStyleLbl="node1" presStyleIdx="3" presStyleCnt="6" custScaleX="143735">
        <dgm:presLayoutVars>
          <dgm:bulletEnabled val="1"/>
        </dgm:presLayoutVars>
      </dgm:prSet>
      <dgm:spPr/>
    </dgm:pt>
    <dgm:pt modelId="{3D46D7BE-35C7-437D-9D0B-C7CDBD315A10}" type="pres">
      <dgm:prSet presAssocID="{B69E7929-78E5-42C7-A04F-EEE7192876CD}" presName="spNode" presStyleCnt="0"/>
      <dgm:spPr/>
    </dgm:pt>
    <dgm:pt modelId="{BB53C8C1-6F19-4AFC-A979-5857160FECB9}" type="pres">
      <dgm:prSet presAssocID="{F934C157-F96E-4EA2-9047-F5BB7195F287}" presName="sibTrans" presStyleLbl="sibTrans1D1" presStyleIdx="3" presStyleCnt="6"/>
      <dgm:spPr/>
    </dgm:pt>
    <dgm:pt modelId="{7E7CC9A6-4593-408D-82A5-399913E88323}" type="pres">
      <dgm:prSet presAssocID="{26BFCB0F-7B75-47B7-8A28-82C572D77E31}" presName="node" presStyleLbl="node1" presStyleIdx="4" presStyleCnt="6" custScaleX="124172">
        <dgm:presLayoutVars>
          <dgm:bulletEnabled val="1"/>
        </dgm:presLayoutVars>
      </dgm:prSet>
      <dgm:spPr/>
    </dgm:pt>
    <dgm:pt modelId="{FEC34D78-3F3D-40E9-A4A2-B6B96DB34C2B}" type="pres">
      <dgm:prSet presAssocID="{26BFCB0F-7B75-47B7-8A28-82C572D77E31}" presName="spNode" presStyleCnt="0"/>
      <dgm:spPr/>
    </dgm:pt>
    <dgm:pt modelId="{08B7927B-2723-456F-8998-E5A23FC1BC84}" type="pres">
      <dgm:prSet presAssocID="{026AAA41-B009-4984-B0E9-6208A9C91587}" presName="sibTrans" presStyleLbl="sibTrans1D1" presStyleIdx="4" presStyleCnt="6"/>
      <dgm:spPr/>
    </dgm:pt>
    <dgm:pt modelId="{B25A2142-B6D0-4F36-BDB7-2267B15A6825}" type="pres">
      <dgm:prSet presAssocID="{83F14069-7ABB-4ABA-B56A-6C9F44BE1198}" presName="node" presStyleLbl="node1" presStyleIdx="5" presStyleCnt="6" custScaleX="121697">
        <dgm:presLayoutVars>
          <dgm:bulletEnabled val="1"/>
        </dgm:presLayoutVars>
      </dgm:prSet>
      <dgm:spPr/>
    </dgm:pt>
    <dgm:pt modelId="{1DB12422-4441-415C-BF84-D57BCE56D71A}" type="pres">
      <dgm:prSet presAssocID="{83F14069-7ABB-4ABA-B56A-6C9F44BE1198}" presName="spNode" presStyleCnt="0"/>
      <dgm:spPr/>
    </dgm:pt>
    <dgm:pt modelId="{3D677262-86DE-42AD-933F-9215667E7085}" type="pres">
      <dgm:prSet presAssocID="{DE8CD190-46C3-4725-8754-424C17E2EA6B}" presName="sibTrans" presStyleLbl="sibTrans1D1" presStyleIdx="5" presStyleCnt="6"/>
      <dgm:spPr/>
    </dgm:pt>
  </dgm:ptLst>
  <dgm:cxnLst>
    <dgm:cxn modelId="{BFCE850D-5A20-4C4F-BC1D-2A999A63836F}" srcId="{551A55A1-54AA-4ACC-A972-0CAB4D19CBB3}" destId="{B69E7929-78E5-42C7-A04F-EEE7192876CD}" srcOrd="3" destOrd="0" parTransId="{A16398FB-22AE-497D-8189-2B551E4C35A6}" sibTransId="{F934C157-F96E-4EA2-9047-F5BB7195F287}"/>
    <dgm:cxn modelId="{5C792D11-88E5-4B19-8D88-F6BA777790D1}" type="presOf" srcId="{A743A2B3-E59A-41CF-AB6F-6C4808E6E869}" destId="{FA05769A-8A3C-49CE-86A9-8A4E9DA3D36B}" srcOrd="0" destOrd="0" presId="urn:microsoft.com/office/officeart/2005/8/layout/cycle6"/>
    <dgm:cxn modelId="{283A2F12-43CB-4860-BE28-ACA74A1DB9D3}" srcId="{551A55A1-54AA-4ACC-A972-0CAB4D19CBB3}" destId="{0176D2D9-F8EB-46FC-B2C0-0B1093B7E733}" srcOrd="0" destOrd="0" parTransId="{F39A0933-9E6C-4C7E-BF37-E9A216F486B4}" sibTransId="{796A227A-B691-4717-B408-B201AF0C0FFE}"/>
    <dgm:cxn modelId="{14BBEE19-B339-4A2F-8A02-A1F440195579}" srcId="{551A55A1-54AA-4ACC-A972-0CAB4D19CBB3}" destId="{601DE129-BEBE-41AB-B78A-8C00DA2DD9C6}" srcOrd="2" destOrd="0" parTransId="{0B489B9E-88D5-41FD-B198-45DFDFFBA730}" sibTransId="{7B1111F2-529B-4E79-AEC5-BCE9C97245C2}"/>
    <dgm:cxn modelId="{21A3983E-F4B6-471F-BCF7-4DA13CCB9D30}" srcId="{551A55A1-54AA-4ACC-A972-0CAB4D19CBB3}" destId="{A743A2B3-E59A-41CF-AB6F-6C4808E6E869}" srcOrd="1" destOrd="0" parTransId="{99D7E91F-B84E-4D8A-AF96-F50CC627AB86}" sibTransId="{28FC4C70-69F9-4F2F-961B-FA6D4A0C5C33}"/>
    <dgm:cxn modelId="{026BFF5C-D523-4A87-AD11-9BE3F1DFFBD6}" type="presOf" srcId="{796A227A-B691-4717-B408-B201AF0C0FFE}" destId="{043EC92F-AADB-4410-9A51-587055704D3E}" srcOrd="0" destOrd="0" presId="urn:microsoft.com/office/officeart/2005/8/layout/cycle6"/>
    <dgm:cxn modelId="{080B3E63-D894-450E-90EC-18868222C31F}" type="presOf" srcId="{83F14069-7ABB-4ABA-B56A-6C9F44BE1198}" destId="{B25A2142-B6D0-4F36-BDB7-2267B15A6825}" srcOrd="0" destOrd="0" presId="urn:microsoft.com/office/officeart/2005/8/layout/cycle6"/>
    <dgm:cxn modelId="{785B5E49-3AC9-420A-877B-70FBC7946212}" srcId="{551A55A1-54AA-4ACC-A972-0CAB4D19CBB3}" destId="{26BFCB0F-7B75-47B7-8A28-82C572D77E31}" srcOrd="4" destOrd="0" parTransId="{CE9045F2-F2B7-4A51-A76D-DBC38E997E79}" sibTransId="{026AAA41-B009-4984-B0E9-6208A9C91587}"/>
    <dgm:cxn modelId="{1656996B-BD07-45B6-90A9-C48438500AB2}" type="presOf" srcId="{B69E7929-78E5-42C7-A04F-EEE7192876CD}" destId="{A02DA6BC-5B94-45A2-81C0-178CF351351C}" srcOrd="0" destOrd="0" presId="urn:microsoft.com/office/officeart/2005/8/layout/cycle6"/>
    <dgm:cxn modelId="{269FFB54-C196-464B-8AC0-B7CBDCEB94BE}" type="presOf" srcId="{026AAA41-B009-4984-B0E9-6208A9C91587}" destId="{08B7927B-2723-456F-8998-E5A23FC1BC84}" srcOrd="0" destOrd="0" presId="urn:microsoft.com/office/officeart/2005/8/layout/cycle6"/>
    <dgm:cxn modelId="{B0712876-2533-4EF6-82F1-88E3F62A2B4E}" type="presOf" srcId="{F934C157-F96E-4EA2-9047-F5BB7195F287}" destId="{BB53C8C1-6F19-4AFC-A979-5857160FECB9}" srcOrd="0" destOrd="0" presId="urn:microsoft.com/office/officeart/2005/8/layout/cycle6"/>
    <dgm:cxn modelId="{B0424B9A-E44A-4840-96F1-0611ADC8A88D}" type="presOf" srcId="{551A55A1-54AA-4ACC-A972-0CAB4D19CBB3}" destId="{966A0F1F-5F8C-422F-BBDA-25E0B58BDDBE}" srcOrd="0" destOrd="0" presId="urn:microsoft.com/office/officeart/2005/8/layout/cycle6"/>
    <dgm:cxn modelId="{7D03A0A8-F028-42B8-B2C9-35A7257E45E0}" type="presOf" srcId="{28FC4C70-69F9-4F2F-961B-FA6D4A0C5C33}" destId="{B3CCB564-B421-4319-B9B4-45C4D2CB8425}" srcOrd="0" destOrd="0" presId="urn:microsoft.com/office/officeart/2005/8/layout/cycle6"/>
    <dgm:cxn modelId="{623E3ABD-7268-4011-9760-319B78160F26}" type="presOf" srcId="{7B1111F2-529B-4E79-AEC5-BCE9C97245C2}" destId="{D95C3874-BE55-4AFA-87E4-7D249EDA52A1}" srcOrd="0" destOrd="0" presId="urn:microsoft.com/office/officeart/2005/8/layout/cycle6"/>
    <dgm:cxn modelId="{C3FAFFBD-F321-44EF-B898-25D831AC1744}" type="presOf" srcId="{0176D2D9-F8EB-46FC-B2C0-0B1093B7E733}" destId="{FC445384-1C72-46DA-85DB-B3DB61F4E939}" srcOrd="0" destOrd="0" presId="urn:microsoft.com/office/officeart/2005/8/layout/cycle6"/>
    <dgm:cxn modelId="{D70540D5-0B98-407C-B90D-F2501EFE4304}" type="presOf" srcId="{601DE129-BEBE-41AB-B78A-8C00DA2DD9C6}" destId="{FFEE9AE6-A4A3-4CF6-A498-F3FF2295D03A}" srcOrd="0" destOrd="0" presId="urn:microsoft.com/office/officeart/2005/8/layout/cycle6"/>
    <dgm:cxn modelId="{A19F0AE9-B4CA-4C9C-9A7F-636C21E547E1}" type="presOf" srcId="{DE8CD190-46C3-4725-8754-424C17E2EA6B}" destId="{3D677262-86DE-42AD-933F-9215667E7085}" srcOrd="0" destOrd="0" presId="urn:microsoft.com/office/officeart/2005/8/layout/cycle6"/>
    <dgm:cxn modelId="{945CB2FD-9AC6-4DD2-AE54-C9310133A40C}" srcId="{551A55A1-54AA-4ACC-A972-0CAB4D19CBB3}" destId="{83F14069-7ABB-4ABA-B56A-6C9F44BE1198}" srcOrd="5" destOrd="0" parTransId="{4472ED77-5A8C-446E-A18E-365351DB3D85}" sibTransId="{DE8CD190-46C3-4725-8754-424C17E2EA6B}"/>
    <dgm:cxn modelId="{D61B99FE-25FB-4EFF-B428-7D2C0E12FCF1}" type="presOf" srcId="{26BFCB0F-7B75-47B7-8A28-82C572D77E31}" destId="{7E7CC9A6-4593-408D-82A5-399913E88323}" srcOrd="0" destOrd="0" presId="urn:microsoft.com/office/officeart/2005/8/layout/cycle6"/>
    <dgm:cxn modelId="{C7758EBC-D78C-4E5F-8BF9-4A687AF20363}" type="presParOf" srcId="{966A0F1F-5F8C-422F-BBDA-25E0B58BDDBE}" destId="{FC445384-1C72-46DA-85DB-B3DB61F4E939}" srcOrd="0" destOrd="0" presId="urn:microsoft.com/office/officeart/2005/8/layout/cycle6"/>
    <dgm:cxn modelId="{EF3A125F-4C56-4210-BEB0-34E47C8B324F}" type="presParOf" srcId="{966A0F1F-5F8C-422F-BBDA-25E0B58BDDBE}" destId="{D8661DFB-FF12-48D4-B7D8-8334F7998C42}" srcOrd="1" destOrd="0" presId="urn:microsoft.com/office/officeart/2005/8/layout/cycle6"/>
    <dgm:cxn modelId="{493BE586-8EE1-410D-B391-0306A6A240B1}" type="presParOf" srcId="{966A0F1F-5F8C-422F-BBDA-25E0B58BDDBE}" destId="{043EC92F-AADB-4410-9A51-587055704D3E}" srcOrd="2" destOrd="0" presId="urn:microsoft.com/office/officeart/2005/8/layout/cycle6"/>
    <dgm:cxn modelId="{2AA9A29F-CA5F-4986-B68B-F32717849E33}" type="presParOf" srcId="{966A0F1F-5F8C-422F-BBDA-25E0B58BDDBE}" destId="{FA05769A-8A3C-49CE-86A9-8A4E9DA3D36B}" srcOrd="3" destOrd="0" presId="urn:microsoft.com/office/officeart/2005/8/layout/cycle6"/>
    <dgm:cxn modelId="{C8A3B5B4-5520-4651-A801-8D0FA9E259AF}" type="presParOf" srcId="{966A0F1F-5F8C-422F-BBDA-25E0B58BDDBE}" destId="{FAFCD615-3B46-4122-B6C2-8BA68FD7E6B4}" srcOrd="4" destOrd="0" presId="urn:microsoft.com/office/officeart/2005/8/layout/cycle6"/>
    <dgm:cxn modelId="{59281269-F2E9-45E6-8BD2-E1AB6CBD2A87}" type="presParOf" srcId="{966A0F1F-5F8C-422F-BBDA-25E0B58BDDBE}" destId="{B3CCB564-B421-4319-B9B4-45C4D2CB8425}" srcOrd="5" destOrd="0" presId="urn:microsoft.com/office/officeart/2005/8/layout/cycle6"/>
    <dgm:cxn modelId="{27E2AD02-64C9-4F22-A735-AF219FF2DE5D}" type="presParOf" srcId="{966A0F1F-5F8C-422F-BBDA-25E0B58BDDBE}" destId="{FFEE9AE6-A4A3-4CF6-A498-F3FF2295D03A}" srcOrd="6" destOrd="0" presId="urn:microsoft.com/office/officeart/2005/8/layout/cycle6"/>
    <dgm:cxn modelId="{41AA7CB4-AA1D-4C45-9249-CFA4E1F0A380}" type="presParOf" srcId="{966A0F1F-5F8C-422F-BBDA-25E0B58BDDBE}" destId="{2F7B30AB-9052-4B41-89FA-34EE00BEFD7D}" srcOrd="7" destOrd="0" presId="urn:microsoft.com/office/officeart/2005/8/layout/cycle6"/>
    <dgm:cxn modelId="{69726760-2558-43B8-A6CA-0BA7223F6445}" type="presParOf" srcId="{966A0F1F-5F8C-422F-BBDA-25E0B58BDDBE}" destId="{D95C3874-BE55-4AFA-87E4-7D249EDA52A1}" srcOrd="8" destOrd="0" presId="urn:microsoft.com/office/officeart/2005/8/layout/cycle6"/>
    <dgm:cxn modelId="{8238ED7B-25B5-4983-A844-5B1EFF7C7C71}" type="presParOf" srcId="{966A0F1F-5F8C-422F-BBDA-25E0B58BDDBE}" destId="{A02DA6BC-5B94-45A2-81C0-178CF351351C}" srcOrd="9" destOrd="0" presId="urn:microsoft.com/office/officeart/2005/8/layout/cycle6"/>
    <dgm:cxn modelId="{2D863370-6A7F-4BE3-AD77-0CFE14C764AE}" type="presParOf" srcId="{966A0F1F-5F8C-422F-BBDA-25E0B58BDDBE}" destId="{3D46D7BE-35C7-437D-9D0B-C7CDBD315A10}" srcOrd="10" destOrd="0" presId="urn:microsoft.com/office/officeart/2005/8/layout/cycle6"/>
    <dgm:cxn modelId="{C75F6A18-73D3-482C-ABE5-FFB556F30CD4}" type="presParOf" srcId="{966A0F1F-5F8C-422F-BBDA-25E0B58BDDBE}" destId="{BB53C8C1-6F19-4AFC-A979-5857160FECB9}" srcOrd="11" destOrd="0" presId="urn:microsoft.com/office/officeart/2005/8/layout/cycle6"/>
    <dgm:cxn modelId="{9326D143-3F04-4B2A-834F-00AF0E4278F6}" type="presParOf" srcId="{966A0F1F-5F8C-422F-BBDA-25E0B58BDDBE}" destId="{7E7CC9A6-4593-408D-82A5-399913E88323}" srcOrd="12" destOrd="0" presId="urn:microsoft.com/office/officeart/2005/8/layout/cycle6"/>
    <dgm:cxn modelId="{CDA8E373-3868-46DC-94B2-94823F310717}" type="presParOf" srcId="{966A0F1F-5F8C-422F-BBDA-25E0B58BDDBE}" destId="{FEC34D78-3F3D-40E9-A4A2-B6B96DB34C2B}" srcOrd="13" destOrd="0" presId="urn:microsoft.com/office/officeart/2005/8/layout/cycle6"/>
    <dgm:cxn modelId="{88389B60-E65C-490A-9689-D1B030E1EDBF}" type="presParOf" srcId="{966A0F1F-5F8C-422F-BBDA-25E0B58BDDBE}" destId="{08B7927B-2723-456F-8998-E5A23FC1BC84}" srcOrd="14" destOrd="0" presId="urn:microsoft.com/office/officeart/2005/8/layout/cycle6"/>
    <dgm:cxn modelId="{00527968-CCF0-4D36-B2EB-9A708BF81EE2}" type="presParOf" srcId="{966A0F1F-5F8C-422F-BBDA-25E0B58BDDBE}" destId="{B25A2142-B6D0-4F36-BDB7-2267B15A6825}" srcOrd="15" destOrd="0" presId="urn:microsoft.com/office/officeart/2005/8/layout/cycle6"/>
    <dgm:cxn modelId="{C2B9873E-BC8C-4323-A3E7-DDC843541B69}" type="presParOf" srcId="{966A0F1F-5F8C-422F-BBDA-25E0B58BDDBE}" destId="{1DB12422-4441-415C-BF84-D57BCE56D71A}" srcOrd="16" destOrd="0" presId="urn:microsoft.com/office/officeart/2005/8/layout/cycle6"/>
    <dgm:cxn modelId="{5A54EEDD-37DA-46EA-8049-E6D701F540FF}" type="presParOf" srcId="{966A0F1F-5F8C-422F-BBDA-25E0B58BDDBE}" destId="{3D677262-86DE-42AD-933F-9215667E7085}" srcOrd="17" destOrd="0" presId="urn:microsoft.com/office/officeart/2005/8/layout/cycle6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321F3-78B6-485E-943E-B862989BC67C}">
      <dsp:nvSpPr>
        <dsp:cNvPr id="0" name=""/>
        <dsp:cNvSpPr/>
      </dsp:nvSpPr>
      <dsp:spPr>
        <a:xfrm>
          <a:off x="233689" y="136"/>
          <a:ext cx="1078338" cy="4313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УЗП-ЗМ</a:t>
          </a:r>
        </a:p>
      </dsp:txBody>
      <dsp:txXfrm>
        <a:off x="449357" y="136"/>
        <a:ext cx="647003" cy="431335"/>
      </dsp:txXfrm>
    </dsp:sp>
    <dsp:sp modelId="{BA933F23-28B0-4837-8426-6C32BB67248F}">
      <dsp:nvSpPr>
        <dsp:cNvPr id="0" name=""/>
        <dsp:cNvSpPr/>
      </dsp:nvSpPr>
      <dsp:spPr>
        <a:xfrm>
          <a:off x="1171843" y="36799"/>
          <a:ext cx="2428549" cy="358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/>
            <a:t> с пружинным захватом</a:t>
          </a:r>
        </a:p>
        <a:p>
          <a:pPr marL="285750" lvl="0" indent="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b="1" kern="1200" dirty="0"/>
        </a:p>
      </dsp:txBody>
      <dsp:txXfrm>
        <a:off x="1350847" y="36799"/>
        <a:ext cx="2070541" cy="358008"/>
      </dsp:txXfrm>
    </dsp:sp>
    <dsp:sp modelId="{A7A8FBD0-28B7-41A7-BFF5-1746DE24883B}">
      <dsp:nvSpPr>
        <dsp:cNvPr id="0" name=""/>
        <dsp:cNvSpPr/>
      </dsp:nvSpPr>
      <dsp:spPr>
        <a:xfrm>
          <a:off x="233689" y="491858"/>
          <a:ext cx="1078338" cy="4313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УЗП-ЗПМ</a:t>
          </a:r>
        </a:p>
      </dsp:txBody>
      <dsp:txXfrm>
        <a:off x="449357" y="491858"/>
        <a:ext cx="647003" cy="431335"/>
      </dsp:txXfrm>
    </dsp:sp>
    <dsp:sp modelId="{5AA8879E-1BAD-4A0E-8DEC-2CFE73A00870}">
      <dsp:nvSpPr>
        <dsp:cNvPr id="0" name=""/>
        <dsp:cNvSpPr/>
      </dsp:nvSpPr>
      <dsp:spPr>
        <a:xfrm>
          <a:off x="1171843" y="528521"/>
          <a:ext cx="2428558" cy="358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/>
            <a:t>с головкой поворотной </a:t>
          </a:r>
        </a:p>
        <a:p>
          <a:pPr marL="57150" lvl="0" indent="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b="1" kern="1200" dirty="0"/>
        </a:p>
      </dsp:txBody>
      <dsp:txXfrm>
        <a:off x="1350847" y="528521"/>
        <a:ext cx="2070550" cy="35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45384-1C72-46DA-85DB-B3DB61F4E939}">
      <dsp:nvSpPr>
        <dsp:cNvPr id="0" name=""/>
        <dsp:cNvSpPr/>
      </dsp:nvSpPr>
      <dsp:spPr>
        <a:xfrm>
          <a:off x="3076658" y="1764"/>
          <a:ext cx="1684857" cy="944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Применение  персоналом переносных устройств заземления</a:t>
          </a:r>
        </a:p>
      </dsp:txBody>
      <dsp:txXfrm>
        <a:off x="3122746" y="47852"/>
        <a:ext cx="1592681" cy="851949"/>
      </dsp:txXfrm>
    </dsp:sp>
    <dsp:sp modelId="{043EC92F-AADB-4410-9A51-587055704D3E}">
      <dsp:nvSpPr>
        <dsp:cNvPr id="0" name=""/>
        <dsp:cNvSpPr/>
      </dsp:nvSpPr>
      <dsp:spPr>
        <a:xfrm>
          <a:off x="1692614" y="473827"/>
          <a:ext cx="4452944" cy="4452944"/>
        </a:xfrm>
        <a:custGeom>
          <a:avLst/>
          <a:gdLst/>
          <a:ahLst/>
          <a:cxnLst/>
          <a:rect l="0" t="0" r="0" b="0"/>
          <a:pathLst>
            <a:path>
              <a:moveTo>
                <a:pt x="3076889" y="168811"/>
              </a:moveTo>
              <a:arcTo wR="2226472" hR="2226472" stAng="17547298" swAng="1315382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769A-8A3C-49CE-86A9-8A4E9DA3D36B}">
      <dsp:nvSpPr>
        <dsp:cNvPr id="0" name=""/>
        <dsp:cNvSpPr/>
      </dsp:nvSpPr>
      <dsp:spPr>
        <a:xfrm>
          <a:off x="4997795" y="1115000"/>
          <a:ext cx="1698947" cy="944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Применение персоналом шунтирующих штанг</a:t>
          </a:r>
        </a:p>
      </dsp:txBody>
      <dsp:txXfrm>
        <a:off x="5043883" y="1161088"/>
        <a:ext cx="1606771" cy="851949"/>
      </dsp:txXfrm>
    </dsp:sp>
    <dsp:sp modelId="{B3CCB564-B421-4319-B9B4-45C4D2CB8425}">
      <dsp:nvSpPr>
        <dsp:cNvPr id="0" name=""/>
        <dsp:cNvSpPr/>
      </dsp:nvSpPr>
      <dsp:spPr>
        <a:xfrm>
          <a:off x="1692614" y="473827"/>
          <a:ext cx="4452944" cy="4452944"/>
        </a:xfrm>
        <a:custGeom>
          <a:avLst/>
          <a:gdLst/>
          <a:ahLst/>
          <a:cxnLst/>
          <a:rect l="0" t="0" r="0" b="0"/>
          <a:pathLst>
            <a:path>
              <a:moveTo>
                <a:pt x="4362282" y="1597589"/>
              </a:moveTo>
              <a:arcTo wR="2226472" hR="2226472" stAng="20615586" swAng="19688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E9AE6-A4A3-4CF6-A498-F3FF2295D03A}">
      <dsp:nvSpPr>
        <dsp:cNvPr id="0" name=""/>
        <dsp:cNvSpPr/>
      </dsp:nvSpPr>
      <dsp:spPr>
        <a:xfrm>
          <a:off x="4934771" y="3341473"/>
          <a:ext cx="1824995" cy="944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Контроль места  и зоны производства работ в режиме реального времени</a:t>
          </a:r>
        </a:p>
      </dsp:txBody>
      <dsp:txXfrm>
        <a:off x="4980859" y="3387561"/>
        <a:ext cx="1732819" cy="851949"/>
      </dsp:txXfrm>
    </dsp:sp>
    <dsp:sp modelId="{D95C3874-BE55-4AFA-87E4-7D249EDA52A1}">
      <dsp:nvSpPr>
        <dsp:cNvPr id="0" name=""/>
        <dsp:cNvSpPr/>
      </dsp:nvSpPr>
      <dsp:spPr>
        <a:xfrm>
          <a:off x="1692614" y="473827"/>
          <a:ext cx="4452944" cy="4452944"/>
        </a:xfrm>
        <a:custGeom>
          <a:avLst/>
          <a:gdLst/>
          <a:ahLst/>
          <a:cxnLst/>
          <a:rect l="0" t="0" r="0" b="0"/>
          <a:pathLst>
            <a:path>
              <a:moveTo>
                <a:pt x="3785209" y="3816289"/>
              </a:moveTo>
              <a:arcTo wR="2226472" hR="2226472" stAng="2733933" swAng="978546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DA6BC-5B94-45A2-81C0-178CF351351C}">
      <dsp:nvSpPr>
        <dsp:cNvPr id="0" name=""/>
        <dsp:cNvSpPr/>
      </dsp:nvSpPr>
      <dsp:spPr>
        <a:xfrm>
          <a:off x="2875210" y="4454709"/>
          <a:ext cx="2087752" cy="944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Контроль применение переносных устройств заземления и шунтирующих штанг в режиме реального времени</a:t>
          </a:r>
          <a:endParaRPr lang="ru-RU" sz="900" b="1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21298" y="4500797"/>
        <a:ext cx="1995576" cy="851949"/>
      </dsp:txXfrm>
    </dsp:sp>
    <dsp:sp modelId="{BB53C8C1-6F19-4AFC-A979-5857160FECB9}">
      <dsp:nvSpPr>
        <dsp:cNvPr id="0" name=""/>
        <dsp:cNvSpPr/>
      </dsp:nvSpPr>
      <dsp:spPr>
        <a:xfrm>
          <a:off x="1692614" y="473827"/>
          <a:ext cx="4452944" cy="4452944"/>
        </a:xfrm>
        <a:custGeom>
          <a:avLst/>
          <a:gdLst/>
          <a:ahLst/>
          <a:cxnLst/>
          <a:rect l="0" t="0" r="0" b="0"/>
          <a:pathLst>
            <a:path>
              <a:moveTo>
                <a:pt x="1176908" y="4190039"/>
              </a:moveTo>
              <a:arcTo wR="2226472" hR="2226472" stAng="7087521" swAng="978546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CC9A6-4593-408D-82A5-399913E88323}">
      <dsp:nvSpPr>
        <dsp:cNvPr id="0" name=""/>
        <dsp:cNvSpPr/>
      </dsp:nvSpPr>
      <dsp:spPr>
        <a:xfrm>
          <a:off x="1089105" y="3341473"/>
          <a:ext cx="1803599" cy="944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Снижение уровня электрического </a:t>
          </a:r>
          <a:r>
            <a:rPr lang="ru-RU" sz="900" b="1" kern="1200" dirty="0" err="1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травмирования</a:t>
          </a:r>
          <a:r>
            <a:rPr lang="ru-RU" sz="9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электротехнического персонала</a:t>
          </a:r>
        </a:p>
      </dsp:txBody>
      <dsp:txXfrm>
        <a:off x="1135193" y="3387561"/>
        <a:ext cx="1711423" cy="851949"/>
      </dsp:txXfrm>
    </dsp:sp>
    <dsp:sp modelId="{08B7927B-2723-456F-8998-E5A23FC1BC84}">
      <dsp:nvSpPr>
        <dsp:cNvPr id="0" name=""/>
        <dsp:cNvSpPr/>
      </dsp:nvSpPr>
      <dsp:spPr>
        <a:xfrm>
          <a:off x="1692614" y="473827"/>
          <a:ext cx="4452944" cy="4452944"/>
        </a:xfrm>
        <a:custGeom>
          <a:avLst/>
          <a:gdLst/>
          <a:ahLst/>
          <a:cxnLst/>
          <a:rect l="0" t="0" r="0" b="0"/>
          <a:pathLst>
            <a:path>
              <a:moveTo>
                <a:pt x="90661" y="2855354"/>
              </a:moveTo>
              <a:arcTo wR="2226472" hR="2226472" stAng="9815586" swAng="1968827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A2142-B6D0-4F36-BDB7-2267B15A6825}">
      <dsp:nvSpPr>
        <dsp:cNvPr id="0" name=""/>
        <dsp:cNvSpPr/>
      </dsp:nvSpPr>
      <dsp:spPr>
        <a:xfrm>
          <a:off x="1107080" y="1115000"/>
          <a:ext cx="1767650" cy="944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Повышение уровня электробезопасности не менее чем в 13 раз</a:t>
          </a:r>
        </a:p>
      </dsp:txBody>
      <dsp:txXfrm>
        <a:off x="1153168" y="1161088"/>
        <a:ext cx="1675474" cy="851949"/>
      </dsp:txXfrm>
    </dsp:sp>
    <dsp:sp modelId="{3D677262-86DE-42AD-933F-9215667E7085}">
      <dsp:nvSpPr>
        <dsp:cNvPr id="0" name=""/>
        <dsp:cNvSpPr/>
      </dsp:nvSpPr>
      <dsp:spPr>
        <a:xfrm>
          <a:off x="1692614" y="473827"/>
          <a:ext cx="4452944" cy="4452944"/>
        </a:xfrm>
        <a:custGeom>
          <a:avLst/>
          <a:gdLst/>
          <a:ahLst/>
          <a:cxnLst/>
          <a:rect l="0" t="0" r="0" b="0"/>
          <a:pathLst>
            <a:path>
              <a:moveTo>
                <a:pt x="669301" y="635120"/>
              </a:moveTo>
              <a:arcTo wR="2226472" hR="2226472" stAng="13537320" swAng="1315382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F9F7099-C644-43AC-BB84-40CED0ECFF96}" type="datetimeFigureOut">
              <a:rPr lang="ru-RU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r>
              <a:rPr lang="ru-RU" dirty="0"/>
              <a:t>Технические возможности новой техники ДКРЭ, техника, применяемая для ремонта устройств электроэнергетики в РФ и за рубежом.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BB6AA08-0D98-4C85-9FCB-5307B4763F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9773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BCB5AE-8609-4593-A21F-7664518F35A9}" type="datetimeFigureOut">
              <a:rPr lang="ru-RU"/>
              <a:pPr>
                <a:defRPr/>
              </a:pPr>
              <a:t>20.11.2020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Технические возможности новой техники ДКРЭ, техника, применяемая для ремонта устройств электроэнергетики в РФ и за рубежом.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13A3D4-A398-4FD2-9D7E-6BECB638C2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1267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C26E55-993C-4F00-8A4E-C73718625C4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Технические возможности новой техники ДКРЭ, техника, применяемая для ремонта устройств электроэнергетики в РФ и за рубежом.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Технические возможности новой техники ДКРЭ, техника, применяемая для ремонта устройств электроэнергетики в РФ и за рубежом.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13A3D4-A398-4FD2-9D7E-6BECB638C2A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6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CB56E-DBB5-41F2-BD7D-F0AE74928A2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Технические возможности новой техники ДКРЭ, техника, применяемая для ремонта устройств электроэнергетики в РФ и за рубежом.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CB56E-DBB5-41F2-BD7D-F0AE74928A2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Технические возможности новой техники ДКРЭ, техника, применяемая для ремонта устройств электроэнергетики в РФ и за рубежом.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A4F965-F3AF-48A9-82D6-CC72CBEB39B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Технические возможности новой техники ДКРЭ, техника, применяемая для ремонта устройств электроэнергетики в РФ и за рубежом.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B3B83-BDFA-4B69-B542-16065135FCA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Технические возможности новой техники ДКРЭ, техника, применяемая для ремонта устройств электроэнергетики в РФ и за рубежом.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B3B83-BDFA-4B69-B542-16065135FCA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Технические возможности новой техники ДКРЭ, техника, применяемая для ремонта устройств электроэнергетики в РФ и за рубежом.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B3B83-BDFA-4B69-B542-16065135FCA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Технические возможности новой техники ДКРЭ, техника, применяемая для ремонта устройств электроэнергетики в РФ и за рубежом.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90" y="3357564"/>
            <a:ext cx="5513387" cy="752475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dirty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2" y="6028267"/>
            <a:ext cx="4193157" cy="508528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1" y="3501009"/>
            <a:ext cx="5514509" cy="752539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2" y="4583177"/>
            <a:ext cx="5514509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5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0315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1"/>
            <a:ext cx="9144000" cy="6488113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22"/>
          <p:cNvSpPr/>
          <p:nvPr userDrawn="1"/>
        </p:nvSpPr>
        <p:spPr>
          <a:xfrm>
            <a:off x="0" y="6499226"/>
            <a:ext cx="9144000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22"/>
          <p:cNvGrpSpPr>
            <a:grpSpLocks/>
          </p:cNvGrpSpPr>
          <p:nvPr userDrawn="1"/>
        </p:nvGrpSpPr>
        <p:grpSpPr bwMode="auto">
          <a:xfrm>
            <a:off x="8362950" y="6599239"/>
            <a:ext cx="406400" cy="180975"/>
            <a:chOff x="5385680" y="6487509"/>
            <a:chExt cx="1039813" cy="461962"/>
          </a:xfrm>
        </p:grpSpPr>
        <p:sp>
          <p:nvSpPr>
            <p:cNvPr id="6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4444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Freeform 28"/>
            <p:cNvSpPr>
              <a:spLocks/>
            </p:cNvSpPr>
            <p:nvPr userDrawn="1"/>
          </p:nvSpPr>
          <p:spPr bwMode="auto">
            <a:xfrm>
              <a:off x="5775610" y="6605024"/>
              <a:ext cx="316818" cy="22692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5385680" y="6605024"/>
              <a:ext cx="434611" cy="344447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3" y="2412849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064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-374650" y="-17462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-374650" y="349252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-374650" y="715964"/>
            <a:ext cx="366712" cy="365125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-374650" y="1447801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-374650" y="1814514"/>
            <a:ext cx="366712" cy="368300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-374650" y="2182814"/>
            <a:ext cx="366712" cy="36512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-374650" y="2546352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35718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grpSp>
        <p:nvGrpSpPr>
          <p:cNvPr id="12" name="Группа 15"/>
          <p:cNvGrpSpPr>
            <a:grpSpLocks/>
          </p:cNvGrpSpPr>
          <p:nvPr userDrawn="1"/>
        </p:nvGrpSpPr>
        <p:grpSpPr bwMode="auto">
          <a:xfrm>
            <a:off x="8362950" y="6592890"/>
            <a:ext cx="406400" cy="180975"/>
            <a:chOff x="5385680" y="6487509"/>
            <a:chExt cx="1039813" cy="461962"/>
          </a:xfrm>
        </p:grpSpPr>
        <p:sp>
          <p:nvSpPr>
            <p:cNvPr id="13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5775610" y="6600973"/>
              <a:ext cx="316818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461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7100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09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5" y="1806448"/>
            <a:ext cx="8529889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548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8" y="1916833"/>
            <a:ext cx="8529889" cy="439417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2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844825"/>
            <a:ext cx="1316459" cy="4355803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67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94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878479"/>
            <a:ext cx="1316459" cy="4322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559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9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5" y="1806448"/>
            <a:ext cx="8529889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378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1" y="1803037"/>
            <a:ext cx="4206713" cy="437233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1" y="1803037"/>
            <a:ext cx="4196473" cy="437233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7" y="1712914"/>
            <a:ext cx="7013575" cy="44640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719737"/>
            <a:ext cx="1316459" cy="445722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4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7" y="1712913"/>
            <a:ext cx="4125913" cy="37782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1" y="1714500"/>
            <a:ext cx="4125913" cy="37782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345191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7463" y="-44450"/>
            <a:ext cx="9161463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br>
              <a:rPr lang="en-US" altLang="ru-RU"/>
            </a:br>
            <a:br>
              <a:rPr lang="en-US" altLang="ru-RU"/>
            </a:br>
            <a:endParaRPr lang="ru-RU" alt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Нажмите для редактирования</a:t>
            </a:r>
          </a:p>
          <a:p>
            <a:pPr lvl="0"/>
            <a:r>
              <a:rPr lang="ru-RU" altLang="ru-RU" dirty="0"/>
              <a:t>Нажмите для ввода текста</a:t>
            </a:r>
            <a:endParaRPr lang="en-US" altLang="ru-RU" dirty="0"/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01615" y="6597701"/>
            <a:ext cx="2301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59E67033-413F-4CD0-B58D-A6953920F92A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487363" y="6588125"/>
            <a:ext cx="3733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latin typeface="Verdana" charset="0"/>
                <a:cs typeface="+mn-cs"/>
              </a:rPr>
              <a:t>| </a:t>
            </a:r>
            <a:r>
              <a:rPr lang="ru-RU" sz="1000" dirty="0">
                <a:latin typeface="Verdana" charset="0"/>
                <a:cs typeface="+mn-cs"/>
              </a:rPr>
              <a:t>О концепции «Нулевого травматизма»  05.02.2019</a:t>
            </a:r>
            <a:endParaRPr lang="en-US" sz="1000" dirty="0">
              <a:latin typeface="Verdana" charset="0"/>
              <a:cs typeface="+mn-cs"/>
            </a:endParaRPr>
          </a:p>
        </p:txBody>
      </p: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-374650" y="-17464"/>
            <a:ext cx="366712" cy="2930527"/>
            <a:chOff x="-374650" y="-17463"/>
            <a:chExt cx="366712" cy="2930526"/>
          </a:xfrm>
        </p:grpSpPr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CD202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 userDrawn="1"/>
          </p:nvSpPr>
          <p:spPr bwMode="auto">
            <a:xfrm>
              <a:off x="-374650" y="1814513"/>
              <a:ext cx="366712" cy="366712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 userDrawn="1"/>
          </p:nvSpPr>
          <p:spPr bwMode="auto">
            <a:xfrm>
              <a:off x="-374650" y="218122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 userDrawn="1"/>
          </p:nvSpPr>
          <p:spPr bwMode="auto">
            <a:xfrm>
              <a:off x="-374650" y="2546350"/>
              <a:ext cx="366712" cy="366713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33" name="Группа 10"/>
          <p:cNvGrpSpPr>
            <a:grpSpLocks/>
          </p:cNvGrpSpPr>
          <p:nvPr userDrawn="1"/>
        </p:nvGrpSpPr>
        <p:grpSpPr bwMode="auto">
          <a:xfrm>
            <a:off x="8362950" y="6599239"/>
            <a:ext cx="406400" cy="180975"/>
            <a:chOff x="5385680" y="6487509"/>
            <a:chExt cx="1039813" cy="461962"/>
          </a:xfrm>
        </p:grpSpPr>
        <p:sp>
          <p:nvSpPr>
            <p:cNvPr id="1034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4444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" name="Freeform 28"/>
            <p:cNvSpPr>
              <a:spLocks/>
            </p:cNvSpPr>
            <p:nvPr userDrawn="1"/>
          </p:nvSpPr>
          <p:spPr bwMode="auto">
            <a:xfrm>
              <a:off x="5775610" y="6605024"/>
              <a:ext cx="316818" cy="22692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6" name="Freeform 29"/>
            <p:cNvSpPr>
              <a:spLocks/>
            </p:cNvSpPr>
            <p:nvPr userDrawn="1"/>
          </p:nvSpPr>
          <p:spPr bwMode="auto">
            <a:xfrm>
              <a:off x="5385680" y="6605024"/>
              <a:ext cx="434611" cy="344447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D0F72-BC67-49B1-826F-C46327C1953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emf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diagramColors" Target="../diagrams/colors1.xml"/><Relationship Id="rId5" Type="http://schemas.openxmlformats.org/officeDocument/2006/relationships/image" Target="../media/image10.emf"/><Relationship Id="rId10" Type="http://schemas.openxmlformats.org/officeDocument/2006/relationships/diagramQuickStyle" Target="../diagrams/quickStyle1.xml"/><Relationship Id="rId4" Type="http://schemas.openxmlformats.org/officeDocument/2006/relationships/oleObject" Target="../embeddings/oleObject3.bin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6"/>
          <p:cNvSpPr>
            <a:spLocks noGrp="1"/>
          </p:cNvSpPr>
          <p:nvPr>
            <p:ph type="subTitle" idx="4294967295"/>
          </p:nvPr>
        </p:nvSpPr>
        <p:spPr>
          <a:xfrm>
            <a:off x="33338" y="3861048"/>
            <a:ext cx="8931150" cy="13479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sz="1400" dirty="0"/>
              <a:t>Аспирант кафедры «Техносферная безопасность»</a:t>
            </a:r>
            <a:r>
              <a:rPr lang="en-US" sz="1400" dirty="0"/>
              <a:t> </a:t>
            </a:r>
            <a:r>
              <a:rPr lang="ru-RU" sz="1400" dirty="0"/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400" b="1" dirty="0"/>
              <a:t>Пазуха Александр Александрович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ru-RU" altLang="ru-RU" sz="140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sz="1400" dirty="0"/>
              <a:t>Д.т.н., профессор кафедры «</a:t>
            </a:r>
            <a:r>
              <a:rPr lang="ru-RU" sz="1400" dirty="0" err="1"/>
              <a:t>Техносферная</a:t>
            </a:r>
            <a:r>
              <a:rPr lang="ru-RU" sz="1400" dirty="0"/>
              <a:t> безопасность»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1400" b="1" dirty="0"/>
              <a:t>Кузнецов Константин Борисович</a:t>
            </a:r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-10368" y="2852936"/>
            <a:ext cx="9110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cs typeface="Vani" panose="020B0502040204020203" pitchFamily="34" charset="0"/>
              </a:rPr>
              <a:t>Разработка переносного заземляющего устройства для</a:t>
            </a:r>
            <a:r>
              <a:rPr lang="en-US" sz="1800" b="1" dirty="0">
                <a:cs typeface="Vani" panose="020B0502040204020203" pitchFamily="34" charset="0"/>
              </a:rPr>
              <a:t> </a:t>
            </a:r>
            <a:r>
              <a:rPr lang="ru-RU" sz="1800" b="1" dirty="0">
                <a:cs typeface="Vani" panose="020B0502040204020203" pitchFamily="34" charset="0"/>
              </a:rPr>
              <a:t>снижения травматизма работников при обслуживании контактной сети</a:t>
            </a: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179512" y="188640"/>
            <a:ext cx="8964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ФЕДЕРАЛЬНОЕ АГЕНТСТВО ЖЕЛЕЗНОДОРОЖНОГО ТРАНСПОРТА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Федеральное государственное бюджетное образовательное учреждение высшего образования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«Уральский государственный университет путей сообщения»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(ФГБОУ ВО УрГУПС)</a:t>
            </a:r>
          </a:p>
        </p:txBody>
      </p:sp>
      <p:sp>
        <p:nvSpPr>
          <p:cNvPr id="14341" name="Прямоугольник 13"/>
          <p:cNvSpPr>
            <a:spLocks noChangeArrowheads="1"/>
          </p:cNvSpPr>
          <p:nvPr/>
        </p:nvSpPr>
        <p:spPr bwMode="auto">
          <a:xfrm>
            <a:off x="-74364" y="5733256"/>
            <a:ext cx="9218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Екатеринбург – 2020</a:t>
            </a:r>
          </a:p>
        </p:txBody>
      </p:sp>
      <p:pic>
        <p:nvPicPr>
          <p:cNvPr id="7" name="Рисунок 12" descr="http://do.gendocs.ru/pars_docs/tw_refs/173/172698/172698_html_62bd482c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21669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6"/>
          <p:cNvSpPr>
            <a:spLocks noChangeArrowheads="1"/>
          </p:cNvSpPr>
          <p:nvPr/>
        </p:nvSpPr>
        <p:spPr bwMode="auto">
          <a:xfrm>
            <a:off x="8751094" y="6401803"/>
            <a:ext cx="348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-15065" y="265004"/>
            <a:ext cx="9126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Актуальность проблемы на основе статистических данных по энергетическому комплексу ОАО «РЖД»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287872"/>
              </p:ext>
            </p:extLst>
          </p:nvPr>
        </p:nvGraphicFramePr>
        <p:xfrm>
          <a:off x="326158" y="1196752"/>
          <a:ext cx="84249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-28575" y="1"/>
            <a:ext cx="9251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rgbClr val="000000"/>
              </a:solidFill>
              <a:latin typeface="RussianRail G Pro"/>
              <a:cs typeface="Arial" pitchFamily="34" charset="0"/>
            </a:endParaRPr>
          </a:p>
        </p:txBody>
      </p:sp>
      <p:sp>
        <p:nvSpPr>
          <p:cNvPr id="16387" name="Заголовок 3"/>
          <p:cNvSpPr>
            <a:spLocks noGrp="1"/>
          </p:cNvSpPr>
          <p:nvPr>
            <p:ph type="title"/>
          </p:nvPr>
        </p:nvSpPr>
        <p:spPr>
          <a:xfrm>
            <a:off x="0" y="87313"/>
            <a:ext cx="9101138" cy="331787"/>
          </a:xfrm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</a:rPr>
              <a:t>Анализ риска электрического травмирования на устройствах контактной сети энергетического комплекса ОАО «РЖД» за период с 2012 по 2019гг.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746" y="620688"/>
            <a:ext cx="2616325" cy="7920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Недостаточное количество переносных устройств заземления
</a:t>
            </a:r>
            <a:r>
              <a:rPr lang="ru-RU" sz="11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12%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4746" y="2605855"/>
            <a:ext cx="2663825" cy="4881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Расширение зоны работы
</a:t>
            </a:r>
            <a:r>
              <a:rPr lang="ru-RU" sz="11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8%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4748" y="3679278"/>
            <a:ext cx="2670993" cy="8549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снятие шунтирующей штанги изолирующей съемной вышки с контактной сети 
</a:t>
            </a:r>
            <a:r>
              <a:rPr lang="ru-RU" sz="11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1%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4748" y="4597900"/>
            <a:ext cx="2647056" cy="6371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использование шунтирующих штанг
</a:t>
            </a:r>
            <a:r>
              <a:rPr lang="ru-RU" sz="11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2%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4748" y="5272464"/>
            <a:ext cx="2663825" cy="9052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изолирующей рабочей площадки автодрезины или автомотрисы под напряжением
</a:t>
            </a:r>
            <a:r>
              <a:rPr lang="ru-RU" sz="11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2%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038515" y="10909300"/>
            <a:ext cx="3830637" cy="1574800"/>
          </a:xfrm>
          <a:prstGeom prst="roundRect">
            <a:avLst/>
          </a:prstGeom>
          <a:solidFill>
            <a:srgbClr val="E1671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Увеличение сроков реализации проекта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6190915" y="11112500"/>
            <a:ext cx="3830637" cy="1574800"/>
          </a:xfrm>
          <a:prstGeom prst="roundRect">
            <a:avLst/>
          </a:prstGeom>
          <a:solidFill>
            <a:srgbClr val="E1671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Увеличение сроков реализации проекта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6343315" y="11315700"/>
            <a:ext cx="3830637" cy="1574800"/>
          </a:xfrm>
          <a:prstGeom prst="roundRect">
            <a:avLst/>
          </a:prstGeom>
          <a:solidFill>
            <a:srgbClr val="E1671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Увеличение сроков реализации проекта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6495713" y="11518900"/>
            <a:ext cx="3830637" cy="1574800"/>
          </a:xfrm>
          <a:prstGeom prst="roundRect">
            <a:avLst/>
          </a:prstGeom>
          <a:solidFill>
            <a:srgbClr val="E1671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Увеличение сроков реализации проекта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243662" y="1200294"/>
            <a:ext cx="1792834" cy="975492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Электрическое травмирование работника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243662" y="4725144"/>
            <a:ext cx="1792834" cy="854997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репутации организации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243662" y="2420888"/>
            <a:ext cx="1792834" cy="854997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Социальный ущерб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243662" y="3573016"/>
            <a:ext cx="1792834" cy="854997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Экономические потери</a:t>
            </a:r>
          </a:p>
          <a:p>
            <a:pPr algn="just">
              <a:defRPr/>
            </a:pPr>
            <a:endParaRPr lang="ru-RU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9" name="Скругленная соединительная линия 48"/>
          <p:cNvCxnSpPr>
            <a:stCxn id="6" idx="3"/>
            <a:endCxn id="2" idx="1"/>
          </p:cNvCxnSpPr>
          <p:nvPr/>
        </p:nvCxnSpPr>
        <p:spPr>
          <a:xfrm>
            <a:off x="2731071" y="1016732"/>
            <a:ext cx="1257697" cy="2352840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>
            <a:stCxn id="30" idx="3"/>
            <a:endCxn id="2" idx="1"/>
          </p:cNvCxnSpPr>
          <p:nvPr/>
        </p:nvCxnSpPr>
        <p:spPr>
          <a:xfrm flipV="1">
            <a:off x="2778573" y="3369572"/>
            <a:ext cx="1210195" cy="2355504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/>
          <p:cNvCxnSpPr>
            <a:stCxn id="113" idx="3"/>
            <a:endCxn id="2" idx="1"/>
          </p:cNvCxnSpPr>
          <p:nvPr/>
        </p:nvCxnSpPr>
        <p:spPr>
          <a:xfrm>
            <a:off x="2771329" y="2013064"/>
            <a:ext cx="1217439" cy="1356508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>
            <a:stCxn id="28" idx="3"/>
            <a:endCxn id="2" idx="1"/>
          </p:cNvCxnSpPr>
          <p:nvPr/>
        </p:nvCxnSpPr>
        <p:spPr>
          <a:xfrm flipV="1">
            <a:off x="2785741" y="3369572"/>
            <a:ext cx="1203027" cy="737205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>
            <a:stCxn id="29" idx="3"/>
            <a:endCxn id="2" idx="1"/>
          </p:cNvCxnSpPr>
          <p:nvPr/>
        </p:nvCxnSpPr>
        <p:spPr>
          <a:xfrm flipV="1">
            <a:off x="2761804" y="3369572"/>
            <a:ext cx="1226964" cy="1546895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>
            <a:stCxn id="2" idx="3"/>
            <a:endCxn id="37" idx="1"/>
          </p:cNvCxnSpPr>
          <p:nvPr/>
        </p:nvCxnSpPr>
        <p:spPr>
          <a:xfrm flipV="1">
            <a:off x="6217618" y="1688040"/>
            <a:ext cx="1026044" cy="1681532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>
            <a:stCxn id="2" idx="3"/>
            <a:endCxn id="47" idx="1"/>
          </p:cNvCxnSpPr>
          <p:nvPr/>
        </p:nvCxnSpPr>
        <p:spPr>
          <a:xfrm flipV="1">
            <a:off x="6217618" y="2848387"/>
            <a:ext cx="1026044" cy="521185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114748" y="3140968"/>
            <a:ext cx="2663825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Расширение места работы
</a:t>
            </a:r>
            <a:r>
              <a:rPr lang="ru-RU" sz="11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8%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107504" y="1461224"/>
            <a:ext cx="2663825" cy="11036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Нарушение порядка</a:t>
            </a:r>
            <a:r>
              <a:rPr lang="en-US" sz="11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завешивания и снятия  переносных устройств</a:t>
            </a:r>
            <a:r>
              <a:rPr lang="en-US" sz="11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заземления
</a:t>
            </a:r>
            <a:r>
              <a:rPr lang="ru-RU" sz="11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5%</a:t>
            </a:r>
          </a:p>
        </p:txBody>
      </p:sp>
      <p:cxnSp>
        <p:nvCxnSpPr>
          <p:cNvPr id="130" name="Скругленная соединительная линия 129"/>
          <p:cNvCxnSpPr>
            <a:stCxn id="27" idx="3"/>
            <a:endCxn id="2" idx="1"/>
          </p:cNvCxnSpPr>
          <p:nvPr/>
        </p:nvCxnSpPr>
        <p:spPr>
          <a:xfrm>
            <a:off x="2778571" y="2849939"/>
            <a:ext cx="1210197" cy="519633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3988768" y="2204869"/>
            <a:ext cx="2228850" cy="23294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РИСК</a:t>
            </a: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получения электрической травмы при работе на устройствах контактной сети</a:t>
            </a:r>
          </a:p>
        </p:txBody>
      </p:sp>
      <p:sp>
        <p:nvSpPr>
          <p:cNvPr id="394" name="Скругленный прямоугольник 393"/>
          <p:cNvSpPr/>
          <p:nvPr/>
        </p:nvSpPr>
        <p:spPr>
          <a:xfrm>
            <a:off x="3491880" y="5042346"/>
            <a:ext cx="3224213" cy="1093787"/>
          </a:xfrm>
          <a:prstGeom prst="roundRect">
            <a:avLst/>
          </a:prstGeom>
          <a:solidFill>
            <a:srgbClr val="85F945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Снижение риска</a:t>
            </a:r>
          </a:p>
          <a:p>
            <a:pPr>
              <a:defRPr/>
            </a:pPr>
            <a:endParaRPr lang="ru-RU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Повышения уровня электробезопасности</a:t>
            </a:r>
          </a:p>
        </p:txBody>
      </p:sp>
      <p:sp>
        <p:nvSpPr>
          <p:cNvPr id="434" name="Скругленный прямоугольник 433"/>
          <p:cNvSpPr/>
          <p:nvPr/>
        </p:nvSpPr>
        <p:spPr>
          <a:xfrm>
            <a:off x="3491882" y="679029"/>
            <a:ext cx="3224213" cy="1093788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FFCD2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способов и технических средств защиты персонала</a:t>
            </a:r>
          </a:p>
        </p:txBody>
      </p:sp>
      <p:sp>
        <p:nvSpPr>
          <p:cNvPr id="435" name="Стрелка вниз 434"/>
          <p:cNvSpPr/>
          <p:nvPr/>
        </p:nvSpPr>
        <p:spPr>
          <a:xfrm>
            <a:off x="3706563" y="5123238"/>
            <a:ext cx="431800" cy="298451"/>
          </a:xfrm>
          <a:prstGeom prst="down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6" name="Стрелка вниз 435"/>
          <p:cNvSpPr/>
          <p:nvPr/>
        </p:nvSpPr>
        <p:spPr>
          <a:xfrm rot="10800000">
            <a:off x="3703932" y="5637029"/>
            <a:ext cx="433388" cy="300037"/>
          </a:xfrm>
          <a:prstGeom prst="down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37" name="Скругленная соединительная линия 436"/>
          <p:cNvCxnSpPr>
            <a:stCxn id="434" idx="2"/>
            <a:endCxn id="2" idx="0"/>
          </p:cNvCxnSpPr>
          <p:nvPr/>
        </p:nvCxnSpPr>
        <p:spPr>
          <a:xfrm rot="5400000">
            <a:off x="4887565" y="1988445"/>
            <a:ext cx="432052" cy="796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Скругленная соединительная линия 439"/>
          <p:cNvCxnSpPr>
            <a:stCxn id="2" idx="2"/>
            <a:endCxn id="394" idx="0"/>
          </p:cNvCxnSpPr>
          <p:nvPr/>
        </p:nvCxnSpPr>
        <p:spPr>
          <a:xfrm rot="16200000" flipH="1">
            <a:off x="4849555" y="4787913"/>
            <a:ext cx="508071" cy="794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>
            <a:stCxn id="2" idx="3"/>
            <a:endCxn id="48" idx="1"/>
          </p:cNvCxnSpPr>
          <p:nvPr/>
        </p:nvCxnSpPr>
        <p:spPr>
          <a:xfrm>
            <a:off x="6217618" y="3369572"/>
            <a:ext cx="1026044" cy="630943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>
            <a:stCxn id="2" idx="3"/>
            <a:endCxn id="46" idx="1"/>
          </p:cNvCxnSpPr>
          <p:nvPr/>
        </p:nvCxnSpPr>
        <p:spPr>
          <a:xfrm>
            <a:off x="6217618" y="3369572"/>
            <a:ext cx="1026044" cy="1783071"/>
          </a:xfrm>
          <a:prstGeom prst="curved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2748111" y="3356992"/>
            <a:ext cx="1210197" cy="386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6"/>
          <p:cNvSpPr>
            <a:spLocks noChangeArrowheads="1"/>
          </p:cNvSpPr>
          <p:nvPr/>
        </p:nvSpPr>
        <p:spPr bwMode="auto">
          <a:xfrm>
            <a:off x="8751094" y="6401803"/>
            <a:ext cx="348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868432"/>
              </p:ext>
            </p:extLst>
          </p:nvPr>
        </p:nvGraphicFramePr>
        <p:xfrm>
          <a:off x="179512" y="1620639"/>
          <a:ext cx="8644260" cy="2888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2" name="Visio" r:id="rId4" imgW="10505350" imgH="3197157" progId="Visio.Drawing.11">
                  <p:embed/>
                </p:oleObj>
              </mc:Choice>
              <mc:Fallback>
                <p:oleObj name="Visio" r:id="rId4" imgW="10505350" imgH="3197157" progId="Visio.Drawing.1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20639"/>
                        <a:ext cx="8644260" cy="2888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Прямоугольник 1"/>
          <p:cNvSpPr>
            <a:spLocks noChangeArrowheads="1"/>
          </p:cNvSpPr>
          <p:nvPr/>
        </p:nvSpPr>
        <p:spPr bwMode="auto">
          <a:xfrm>
            <a:off x="24162" y="271135"/>
            <a:ext cx="9026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Методика системы контроля переносных заземляющих штанг и штанг для переноса и выравнивания потенциала с автономным пультом </a:t>
            </a:r>
            <a:endParaRPr lang="en-US" altLang="ru-RU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(</a:t>
            </a:r>
            <a:r>
              <a:rPr lang="ru-RU" b="1" dirty="0"/>
              <a:t>патент №2672041 )</a:t>
            </a:r>
            <a:endParaRPr lang="ru-RU" altLang="ru-RU" b="1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751094" y="6401803"/>
            <a:ext cx="348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</a:rPr>
              <a:t>4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76561" y="332656"/>
            <a:ext cx="9026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Методика системы контроля переносных заземляющих штанг и штанг для переноса и выравнивания потенциала при помощи космического позиционирования (</a:t>
            </a:r>
            <a:r>
              <a:rPr lang="ru-RU" b="1" dirty="0"/>
              <a:t>патент №2714276 )</a:t>
            </a:r>
            <a:endParaRPr lang="ru-RU" alt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491774"/>
              </p:ext>
            </p:extLst>
          </p:nvPr>
        </p:nvGraphicFramePr>
        <p:xfrm>
          <a:off x="565934" y="1988840"/>
          <a:ext cx="8506568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Visio" r:id="rId4" imgW="9821573" imgH="3390089" progId="Visio.Drawing.11">
                  <p:embed/>
                </p:oleObj>
              </mc:Choice>
              <mc:Fallback>
                <p:oleObj name="Visio" r:id="rId4" imgW="9821573" imgH="339008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34" y="1988840"/>
                        <a:ext cx="8506568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751094" y="6401803"/>
            <a:ext cx="348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</a:rPr>
              <a:t>5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4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5687285" y="3617048"/>
            <a:ext cx="2847026" cy="26922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149359" y="838935"/>
            <a:ext cx="2777154" cy="27781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161925" y="7939"/>
            <a:ext cx="8802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b="1" dirty="0"/>
              <a:t>Испытание переносной заземляющей штанги контактной сети, оснащенной контролирующим устройством с </a:t>
            </a:r>
            <a:r>
              <a:rPr lang="en-US" b="1" dirty="0"/>
              <a:t>GPS </a:t>
            </a:r>
            <a:r>
              <a:rPr lang="ru-RU" b="1" dirty="0" err="1"/>
              <a:t>трекером</a:t>
            </a:r>
            <a:endParaRPr lang="ru-RU" altLang="ru-RU" b="1" dirty="0"/>
          </a:p>
        </p:txBody>
      </p:sp>
      <p:pic>
        <p:nvPicPr>
          <p:cNvPr id="6" name="Рисунок 5" descr="D:\испытания\IMG_20200329_14051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57" y="1026242"/>
            <a:ext cx="2334552" cy="303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испытания\IMG_20200329_11552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57" y="4361651"/>
            <a:ext cx="2304258" cy="161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0 Саша Пазуха\Аспирантура\00 Диссертация Пазуха А.А\Руководство по эксп\bEE5BOAgc7U.jpg"/>
          <p:cNvPicPr/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2814">
                        <a14:foregroundMark x1="56886" y1="46434" x2="59281" y2="53883"/>
                        <a14:backgroundMark x1="55090" y1="12044" x2="12874" y2="34073"/>
                        <a14:backgroundMark x1="14072" y1="28526" x2="1796" y2="1109"/>
                        <a14:backgroundMark x1="2994" y1="8558" x2="59581" y2="20444"/>
                        <a14:backgroundMark x1="39222" y1="8082" x2="1796" y2="23930"/>
                        <a14:backgroundMark x1="4790" y1="16482" x2="42216" y2="17591"/>
                        <a14:backgroundMark x1="1497" y1="52773" x2="20958" y2="97306"/>
                        <a14:backgroundMark x1="41916" y1="40095" x2="45509" y2="62282"/>
                        <a14:backgroundMark x1="52994" y1="34073" x2="45509" y2="41680"/>
                        <a14:backgroundMark x1="12275" y1="49921" x2="22156" y2="44374"/>
                        <a14:backgroundMark x1="63473" y1="83201" x2="64371" y2="86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3451" y="620688"/>
            <a:ext cx="1388969" cy="2618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G:\0 Саша Пазуха\Аспирантура\00 Диссертация Пазуха А.А\Руководство по эксп\xq3kyIvwGa0.jp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9359" y="4303292"/>
            <a:ext cx="1922879" cy="1313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единительная линия 9"/>
          <p:cNvCxnSpPr>
            <a:endCxn id="3" idx="1"/>
          </p:cNvCxnSpPr>
          <p:nvPr/>
        </p:nvCxnSpPr>
        <p:spPr>
          <a:xfrm flipV="1">
            <a:off x="2051722" y="1245780"/>
            <a:ext cx="4504342" cy="166996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6" idx="2"/>
          </p:cNvCxnSpPr>
          <p:nvPr/>
        </p:nvCxnSpPr>
        <p:spPr>
          <a:xfrm flipV="1">
            <a:off x="971600" y="4963184"/>
            <a:ext cx="4715685" cy="468865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514788" y="2348880"/>
            <a:ext cx="2096963" cy="20286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endCxn id="14" idx="2"/>
          </p:cNvCxnSpPr>
          <p:nvPr/>
        </p:nvCxnSpPr>
        <p:spPr>
          <a:xfrm flipV="1">
            <a:off x="1475656" y="3363218"/>
            <a:ext cx="2039132" cy="2887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 descr="C:\Users\Саня\Downloads\Screenshot_20200920_194204_com.sinotrack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411" y="2566074"/>
            <a:ext cx="771715" cy="16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8751094" y="6401803"/>
            <a:ext cx="348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</a:rPr>
              <a:t>6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7668344" y="910943"/>
            <a:ext cx="0" cy="717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4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74" y="0"/>
            <a:ext cx="8928992" cy="584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de-DE" sz="1600" b="1" dirty="0"/>
              <a:t>Переносная заземляющая штанга </a:t>
            </a:r>
            <a:r>
              <a:rPr lang="de-DE" sz="1600" b="1" dirty="0" err="1"/>
              <a:t>контактной</a:t>
            </a:r>
            <a:r>
              <a:rPr lang="de-DE" sz="1600" b="1" dirty="0"/>
              <a:t> </a:t>
            </a:r>
            <a:r>
              <a:rPr lang="de-DE" sz="1600" b="1" dirty="0" err="1"/>
              <a:t>сети</a:t>
            </a:r>
            <a:r>
              <a:rPr lang="ru-RU" sz="1600" b="1" dirty="0"/>
              <a:t> с контролирующим устройством (з</a:t>
            </a:r>
            <a:r>
              <a:rPr lang="de-DE" sz="1600" b="1" dirty="0"/>
              <a:t>аявка </a:t>
            </a:r>
            <a:r>
              <a:rPr lang="ru-RU" sz="1600" b="1" dirty="0"/>
              <a:t>на изобретение </a:t>
            </a:r>
            <a:r>
              <a:rPr lang="de-DE" sz="1600" b="1" dirty="0"/>
              <a:t>№2020129825 </a:t>
            </a:r>
            <a:r>
              <a:rPr lang="ru-RU" sz="1600" b="1" dirty="0"/>
              <a:t>)</a:t>
            </a:r>
            <a:endParaRPr lang="de-DE" sz="1600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502839"/>
              </p:ext>
            </p:extLst>
          </p:nvPr>
        </p:nvGraphicFramePr>
        <p:xfrm>
          <a:off x="-52411" y="479777"/>
          <a:ext cx="2607967" cy="5472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Visio" r:id="rId4" imgW="6665410" imgH="13985132" progId="Visio.Drawing.11">
                  <p:embed/>
                </p:oleObj>
              </mc:Choice>
              <mc:Fallback>
                <p:oleObj name="Visio" r:id="rId4" imgW="6665410" imgH="1398513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2411" y="479777"/>
                        <a:ext cx="2607967" cy="54723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079096"/>
              </p:ext>
            </p:extLst>
          </p:nvPr>
        </p:nvGraphicFramePr>
        <p:xfrm>
          <a:off x="1979712" y="675958"/>
          <a:ext cx="3113456" cy="3590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Visio" r:id="rId6" imgW="5018680" imgH="5787417" progId="Visio.Drawing.11">
                  <p:embed/>
                </p:oleObj>
              </mc:Choice>
              <mc:Fallback>
                <p:oleObj name="Visio" r:id="rId6" imgW="5018680" imgH="578741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675958"/>
                        <a:ext cx="3113456" cy="3590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85908683"/>
              </p:ext>
            </p:extLst>
          </p:nvPr>
        </p:nvGraphicFramePr>
        <p:xfrm>
          <a:off x="5076056" y="1124744"/>
          <a:ext cx="383409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13546" y="3356992"/>
            <a:ext cx="5247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1 - нижняя изолирующая часть, </a:t>
            </a: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2 - верхней токопроводящей части , </a:t>
            </a: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3-крюк, </a:t>
            </a: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4-усовик, </a:t>
            </a: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 фиксирующая пружина, </a:t>
            </a: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6-корпус, </a:t>
            </a: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7-технологическая крышка, </a:t>
            </a: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8 - кнопка включения GPS-трекера или ГЛОНАСС-трекера, </a:t>
            </a: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9- светодиод, </a:t>
            </a: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10 -разъем для зарядки аккумулятора, </a:t>
            </a: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11-болты, </a:t>
            </a: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12 - медный проводник сечением по меди не менее 50 мм</a:t>
            </a:r>
            <a:r>
              <a:rPr lang="ru-RU" sz="12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13 - внешняя антенна, </a:t>
            </a: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– заземляющий трос.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8751094" y="6401803"/>
            <a:ext cx="348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1"/>
                </a:solidFill>
              </a:rPr>
              <a:t>7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5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8729408" y="6369537"/>
            <a:ext cx="348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520" y="116632"/>
            <a:ext cx="9099266" cy="5847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sz="1600" b="1" dirty="0"/>
              <a:t>Перспективы эксплуатации, разработанной п</a:t>
            </a:r>
            <a:r>
              <a:rPr lang="de-DE" sz="1600" b="1" dirty="0" err="1"/>
              <a:t>ереносн</a:t>
            </a:r>
            <a:r>
              <a:rPr lang="ru-RU" sz="1600" b="1" dirty="0"/>
              <a:t>ой</a:t>
            </a:r>
            <a:r>
              <a:rPr lang="de-DE" sz="1600" b="1" dirty="0"/>
              <a:t> </a:t>
            </a:r>
            <a:r>
              <a:rPr lang="de-DE" sz="1600" b="1" dirty="0" err="1"/>
              <a:t>заземляющ</a:t>
            </a:r>
            <a:r>
              <a:rPr lang="ru-RU" sz="1600" b="1" dirty="0"/>
              <a:t>ей </a:t>
            </a:r>
            <a:r>
              <a:rPr lang="de-DE" sz="1600" b="1" dirty="0" err="1"/>
              <a:t>штанг</a:t>
            </a:r>
            <a:r>
              <a:rPr lang="ru-RU" sz="1600" b="1" dirty="0"/>
              <a:t>и</a:t>
            </a:r>
            <a:r>
              <a:rPr lang="de-DE" sz="1600" b="1" dirty="0"/>
              <a:t> </a:t>
            </a:r>
            <a:r>
              <a:rPr lang="de-DE" sz="1600" b="1" dirty="0" err="1"/>
              <a:t>контактной</a:t>
            </a:r>
            <a:r>
              <a:rPr lang="de-DE" sz="1600" b="1" dirty="0"/>
              <a:t> </a:t>
            </a:r>
            <a:r>
              <a:rPr lang="de-DE" sz="1600" b="1" dirty="0" err="1"/>
              <a:t>сети</a:t>
            </a:r>
            <a:r>
              <a:rPr lang="ru-RU" sz="1600" b="1" dirty="0"/>
              <a:t> с контролирующим устройством </a:t>
            </a:r>
            <a:endParaRPr lang="de-DE" sz="16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85533100"/>
              </p:ext>
            </p:extLst>
          </p:nvPr>
        </p:nvGraphicFramePr>
        <p:xfrm>
          <a:off x="611560" y="764704"/>
          <a:ext cx="78488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вал 6"/>
          <p:cNvSpPr>
            <a:spLocks/>
          </p:cNvSpPr>
          <p:nvPr/>
        </p:nvSpPr>
        <p:spPr>
          <a:xfrm>
            <a:off x="3420000" y="2277120"/>
            <a:ext cx="2232120" cy="22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Контролирующее устройство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4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569325" cy="1093788"/>
          </a:xfrm>
        </p:spPr>
        <p:txBody>
          <a:bodyPr/>
          <a:lstStyle/>
          <a:p>
            <a:pPr algn="ctr"/>
            <a:r>
              <a:rPr lang="ru-RU" altLang="ru-RU" sz="2800" b="1" dirty="0"/>
              <a:t>Благодарю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Яркая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</TotalTime>
  <Words>595</Words>
  <Application>Microsoft Office PowerPoint</Application>
  <PresentationFormat>Экран (4:3)</PresentationFormat>
  <Paragraphs>91</Paragraphs>
  <Slides>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RussianRail G Pro</vt:lpstr>
      <vt:lpstr>Verdana</vt:lpstr>
      <vt:lpstr>Тема Office</vt:lpstr>
      <vt:lpstr>Visio</vt:lpstr>
      <vt:lpstr>Презентация PowerPoint</vt:lpstr>
      <vt:lpstr>Презентация PowerPoint</vt:lpstr>
      <vt:lpstr>Анализ риска электрического травмирования на устройствах контактной сети энергетического комплекса ОАО «РЖД» за период с 2012 по 2019гг.</vt:lpstr>
      <vt:lpstr>Презентация PowerPoint</vt:lpstr>
      <vt:lpstr>Презентация PowerPoint</vt:lpstr>
      <vt:lpstr>Презентация PowerPoint</vt:lpstr>
      <vt:lpstr>Переносная заземляющая штанга контактной сети с контролирующим устройством (заявка на изобретение №2020129825 )</vt:lpstr>
      <vt:lpstr>Перспективы эксплуатации, разработанной переносной заземляющей штанги контактной сети с контролирующим устройством 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292</cp:revision>
  <dcterms:created xsi:type="dcterms:W3CDTF">2011-05-23T14:04:51Z</dcterms:created>
  <dcterms:modified xsi:type="dcterms:W3CDTF">2020-11-20T00:27:47Z</dcterms:modified>
</cp:coreProperties>
</file>