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sldIdLst>
    <p:sldId id="260" r:id="rId2"/>
    <p:sldId id="256" r:id="rId3"/>
    <p:sldId id="264" r:id="rId4"/>
    <p:sldId id="262" r:id="rId5"/>
    <p:sldId id="261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36"/>
    <a:srgbClr val="003356"/>
    <a:srgbClr val="BFC5CE"/>
    <a:srgbClr val="78D64B"/>
    <a:srgbClr val="E21A1A"/>
    <a:srgbClr val="B0DCF4"/>
    <a:srgbClr val="8AB0D2"/>
    <a:srgbClr val="007FB1"/>
    <a:srgbClr val="FFFFFF"/>
    <a:srgbClr val="DDD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322" autoAdjust="0"/>
  </p:normalViewPr>
  <p:slideViewPr>
    <p:cSldViewPr snapToGrid="0">
      <p:cViewPr varScale="1">
        <p:scale>
          <a:sx n="91" d="100"/>
          <a:sy n="91" d="100"/>
        </p:scale>
        <p:origin x="1195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60552-545A-4C25-AA6B-836C60271BB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0C6E7C-8241-495F-B642-32BD595F25AB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7BA543C4-72D4-4FB4-85A5-89451B75F1A5}" type="parTrans" cxnId="{90826D22-6D47-4A6F-A270-58F9B7641AF2}">
      <dgm:prSet/>
      <dgm:spPr/>
      <dgm:t>
        <a:bodyPr/>
        <a:lstStyle/>
        <a:p>
          <a:endParaRPr lang="ru-RU"/>
        </a:p>
      </dgm:t>
    </dgm:pt>
    <dgm:pt modelId="{AEE4C07A-0F94-421E-A86B-D5F29C216FE2}" type="sibTrans" cxnId="{90826D22-6D47-4A6F-A270-58F9B7641AF2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ru-RU"/>
        </a:p>
      </dgm:t>
    </dgm:pt>
    <dgm:pt modelId="{814C6222-E1E5-4033-AD1E-6E661F643985}">
      <dgm:prSet phldrT="[Текст]" phldr="1"/>
      <dgm:spPr/>
      <dgm:t>
        <a:bodyPr/>
        <a:lstStyle/>
        <a:p>
          <a:endParaRPr lang="ru-RU"/>
        </a:p>
      </dgm:t>
    </dgm:pt>
    <dgm:pt modelId="{E0CC1F81-2021-4E22-9D44-611AD33FD9CE}" type="parTrans" cxnId="{43DBBC5E-F6E5-44BD-BD82-1CFBA0B68E59}">
      <dgm:prSet/>
      <dgm:spPr/>
      <dgm:t>
        <a:bodyPr/>
        <a:lstStyle/>
        <a:p>
          <a:endParaRPr lang="ru-RU"/>
        </a:p>
      </dgm:t>
    </dgm:pt>
    <dgm:pt modelId="{D6D7CEB9-D47B-480C-A5E0-342DF55890F9}" type="sibTrans" cxnId="{43DBBC5E-F6E5-44BD-BD82-1CFBA0B68E59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ru-RU"/>
        </a:p>
      </dgm:t>
    </dgm:pt>
    <dgm:pt modelId="{B17BC0B3-7A6A-46DA-AF69-C386FECEBD8C}">
      <dgm:prSet phldrT="[Текст]" phldr="1"/>
      <dgm:spPr/>
      <dgm:t>
        <a:bodyPr/>
        <a:lstStyle/>
        <a:p>
          <a:endParaRPr lang="ru-RU"/>
        </a:p>
      </dgm:t>
    </dgm:pt>
    <dgm:pt modelId="{5075D95F-04FC-4F2E-9E10-40464AC0D416}" type="parTrans" cxnId="{79DA105D-7BD8-454A-AE65-9CA95A94C7F2}">
      <dgm:prSet/>
      <dgm:spPr/>
      <dgm:t>
        <a:bodyPr/>
        <a:lstStyle/>
        <a:p>
          <a:endParaRPr lang="ru-RU"/>
        </a:p>
      </dgm:t>
    </dgm:pt>
    <dgm:pt modelId="{0369C080-251A-4DC0-9E45-40C7009C7AEC}" type="sibTrans" cxnId="{79DA105D-7BD8-454A-AE65-9CA95A94C7F2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ru-RU"/>
        </a:p>
      </dgm:t>
    </dgm:pt>
    <dgm:pt modelId="{8F916A1C-280B-4104-B0EE-9FAF5A4EC0BA}">
      <dgm:prSet phldrT="[Текст]" phldr="1"/>
      <dgm:spPr/>
      <dgm:t>
        <a:bodyPr/>
        <a:lstStyle/>
        <a:p>
          <a:endParaRPr lang="ru-RU" dirty="0"/>
        </a:p>
      </dgm:t>
    </dgm:pt>
    <dgm:pt modelId="{9349A6FB-4161-4181-AB98-BEFB074A5AD6}" type="parTrans" cxnId="{7EF1CFAB-5222-45EC-8F36-DF1651938BBD}">
      <dgm:prSet/>
      <dgm:spPr/>
      <dgm:t>
        <a:bodyPr/>
        <a:lstStyle/>
        <a:p>
          <a:endParaRPr lang="ru-RU"/>
        </a:p>
      </dgm:t>
    </dgm:pt>
    <dgm:pt modelId="{215F8CAD-9FFA-4550-9F97-F789DED0BEF4}" type="sibTrans" cxnId="{7EF1CFAB-5222-45EC-8F36-DF1651938BBD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ru-RU"/>
        </a:p>
      </dgm:t>
    </dgm:pt>
    <dgm:pt modelId="{2CB1AE0A-90B5-4673-8FAA-64B5142D388C}">
      <dgm:prSet phldrT="[Текст]"/>
      <dgm:spPr/>
      <dgm:t>
        <a:bodyPr/>
        <a:lstStyle/>
        <a:p>
          <a:r>
            <a:rPr lang="ru-RU" dirty="0"/>
            <a:t> </a:t>
          </a:r>
        </a:p>
      </dgm:t>
    </dgm:pt>
    <dgm:pt modelId="{B509EFFA-C203-48DC-9948-E03834D76899}" type="parTrans" cxnId="{7B2225E2-AFA4-4259-A1D5-FFA450BFA464}">
      <dgm:prSet/>
      <dgm:spPr/>
      <dgm:t>
        <a:bodyPr/>
        <a:lstStyle/>
        <a:p>
          <a:endParaRPr lang="ru-RU"/>
        </a:p>
      </dgm:t>
    </dgm:pt>
    <dgm:pt modelId="{3B9790A9-1EC6-4F15-BB6A-48810D581CBC}" type="sibTrans" cxnId="{7B2225E2-AFA4-4259-A1D5-FFA450BFA464}">
      <dgm:prSet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endParaRPr lang="ru-RU"/>
        </a:p>
      </dgm:t>
    </dgm:pt>
    <dgm:pt modelId="{2FC7615F-989A-42C5-9A33-17E0E2047AA7}" type="pres">
      <dgm:prSet presAssocID="{BC460552-545A-4C25-AA6B-836C60271BBB}" presName="cycle" presStyleCnt="0">
        <dgm:presLayoutVars>
          <dgm:dir/>
          <dgm:resizeHandles val="exact"/>
        </dgm:presLayoutVars>
      </dgm:prSet>
      <dgm:spPr/>
    </dgm:pt>
    <dgm:pt modelId="{2655E94D-9D91-45D7-A697-FBF25650455C}" type="pres">
      <dgm:prSet presAssocID="{580C6E7C-8241-495F-B642-32BD595F25AB}" presName="dummy" presStyleCnt="0"/>
      <dgm:spPr/>
    </dgm:pt>
    <dgm:pt modelId="{B35E6701-6C04-4AD1-9A1E-00423B167475}" type="pres">
      <dgm:prSet presAssocID="{580C6E7C-8241-495F-B642-32BD595F25AB}" presName="node" presStyleLbl="revTx" presStyleIdx="0" presStyleCnt="5">
        <dgm:presLayoutVars>
          <dgm:bulletEnabled val="1"/>
        </dgm:presLayoutVars>
      </dgm:prSet>
      <dgm:spPr/>
    </dgm:pt>
    <dgm:pt modelId="{194B872D-EE67-4720-BE65-A6585DAF1467}" type="pres">
      <dgm:prSet presAssocID="{AEE4C07A-0F94-421E-A86B-D5F29C216FE2}" presName="sibTrans" presStyleLbl="node1" presStyleIdx="0" presStyleCnt="5" custAng="183660"/>
      <dgm:spPr/>
    </dgm:pt>
    <dgm:pt modelId="{BD021129-1A40-4808-8941-08ABD6E7079D}" type="pres">
      <dgm:prSet presAssocID="{814C6222-E1E5-4033-AD1E-6E661F643985}" presName="dummy" presStyleCnt="0"/>
      <dgm:spPr/>
    </dgm:pt>
    <dgm:pt modelId="{2C1AC22C-E5B6-4AF6-BE0C-CF40C6E8FBB8}" type="pres">
      <dgm:prSet presAssocID="{814C6222-E1E5-4033-AD1E-6E661F643985}" presName="node" presStyleLbl="revTx" presStyleIdx="1" presStyleCnt="5">
        <dgm:presLayoutVars>
          <dgm:bulletEnabled val="1"/>
        </dgm:presLayoutVars>
      </dgm:prSet>
      <dgm:spPr/>
    </dgm:pt>
    <dgm:pt modelId="{8F6B4C18-7994-4AB0-8D85-CEEB81B64A9B}" type="pres">
      <dgm:prSet presAssocID="{D6D7CEB9-D47B-480C-A5E0-342DF55890F9}" presName="sibTrans" presStyleLbl="node1" presStyleIdx="1" presStyleCnt="5" custAng="21348638" custLinFactNeighborX="3466" custLinFactNeighborY="2080" custRadScaleRad="248432"/>
      <dgm:spPr/>
    </dgm:pt>
    <dgm:pt modelId="{B4628297-2C60-4B1A-B39F-3EF131048819}" type="pres">
      <dgm:prSet presAssocID="{B17BC0B3-7A6A-46DA-AF69-C386FECEBD8C}" presName="dummy" presStyleCnt="0"/>
      <dgm:spPr/>
    </dgm:pt>
    <dgm:pt modelId="{AD70EDC1-37CE-473F-B9A1-001095E70011}" type="pres">
      <dgm:prSet presAssocID="{B17BC0B3-7A6A-46DA-AF69-C386FECEBD8C}" presName="node" presStyleLbl="revTx" presStyleIdx="2" presStyleCnt="5">
        <dgm:presLayoutVars>
          <dgm:bulletEnabled val="1"/>
        </dgm:presLayoutVars>
      </dgm:prSet>
      <dgm:spPr/>
    </dgm:pt>
    <dgm:pt modelId="{0C53B853-A1B2-46E8-AC4A-B2928B36E8A2}" type="pres">
      <dgm:prSet presAssocID="{0369C080-251A-4DC0-9E45-40C7009C7AEC}" presName="sibTrans" presStyleLbl="node1" presStyleIdx="2" presStyleCnt="5" custAng="171673" custLinFactNeighborX="-1688" custLinFactNeighborY="1266" custRadScaleRad="22086" custRadScaleInc="-2147483648"/>
      <dgm:spPr/>
    </dgm:pt>
    <dgm:pt modelId="{AD4806C8-13F6-4E39-8FA2-4E01F6E913ED}" type="pres">
      <dgm:prSet presAssocID="{8F916A1C-280B-4104-B0EE-9FAF5A4EC0BA}" presName="dummy" presStyleCnt="0"/>
      <dgm:spPr/>
    </dgm:pt>
    <dgm:pt modelId="{80323668-9B7A-4421-9132-DBE4EB9F21AD}" type="pres">
      <dgm:prSet presAssocID="{8F916A1C-280B-4104-B0EE-9FAF5A4EC0BA}" presName="node" presStyleLbl="revTx" presStyleIdx="3" presStyleCnt="5">
        <dgm:presLayoutVars>
          <dgm:bulletEnabled val="1"/>
        </dgm:presLayoutVars>
      </dgm:prSet>
      <dgm:spPr/>
    </dgm:pt>
    <dgm:pt modelId="{1B569A29-23B7-4892-9723-A161A401CAA9}" type="pres">
      <dgm:prSet presAssocID="{215F8CAD-9FFA-4550-9F97-F789DED0BEF4}" presName="sibTrans" presStyleLbl="node1" presStyleIdx="3" presStyleCnt="5"/>
      <dgm:spPr/>
    </dgm:pt>
    <dgm:pt modelId="{435D1688-EC92-499C-85D5-3B8EBD5FC0B3}" type="pres">
      <dgm:prSet presAssocID="{2CB1AE0A-90B5-4673-8FAA-64B5142D388C}" presName="dummy" presStyleCnt="0"/>
      <dgm:spPr/>
    </dgm:pt>
    <dgm:pt modelId="{4CF3B601-53C3-44A9-A02C-D9FF07318CEA}" type="pres">
      <dgm:prSet presAssocID="{2CB1AE0A-90B5-4673-8FAA-64B5142D388C}" presName="node" presStyleLbl="revTx" presStyleIdx="4" presStyleCnt="5">
        <dgm:presLayoutVars>
          <dgm:bulletEnabled val="1"/>
        </dgm:presLayoutVars>
      </dgm:prSet>
      <dgm:spPr/>
    </dgm:pt>
    <dgm:pt modelId="{8C637B88-EDDD-46CD-9E54-5E1D19FDA7DE}" type="pres">
      <dgm:prSet presAssocID="{3B9790A9-1EC6-4F15-BB6A-48810D581CBC}" presName="sibTrans" presStyleLbl="node1" presStyleIdx="4" presStyleCnt="5" custAng="175253" custLinFactNeighborX="211" custLinFactNeighborY="1266" custRadScaleRad="44172"/>
      <dgm:spPr/>
    </dgm:pt>
  </dgm:ptLst>
  <dgm:cxnLst>
    <dgm:cxn modelId="{9909D018-5187-4BF1-8EE7-7E6A90986D28}" type="presOf" srcId="{AEE4C07A-0F94-421E-A86B-D5F29C216FE2}" destId="{194B872D-EE67-4720-BE65-A6585DAF1467}" srcOrd="0" destOrd="0" presId="urn:microsoft.com/office/officeart/2005/8/layout/cycle1"/>
    <dgm:cxn modelId="{90826D22-6D47-4A6F-A270-58F9B7641AF2}" srcId="{BC460552-545A-4C25-AA6B-836C60271BBB}" destId="{580C6E7C-8241-495F-B642-32BD595F25AB}" srcOrd="0" destOrd="0" parTransId="{7BA543C4-72D4-4FB4-85A5-89451B75F1A5}" sibTransId="{AEE4C07A-0F94-421E-A86B-D5F29C216FE2}"/>
    <dgm:cxn modelId="{647D9529-A262-4D1B-9DCF-1001D3D91F80}" type="presOf" srcId="{D6D7CEB9-D47B-480C-A5E0-342DF55890F9}" destId="{8F6B4C18-7994-4AB0-8D85-CEEB81B64A9B}" srcOrd="0" destOrd="0" presId="urn:microsoft.com/office/officeart/2005/8/layout/cycle1"/>
    <dgm:cxn modelId="{C5E7B835-D4E7-45A1-A792-68C7BBA6737C}" type="presOf" srcId="{BC460552-545A-4C25-AA6B-836C60271BBB}" destId="{2FC7615F-989A-42C5-9A33-17E0E2047AA7}" srcOrd="0" destOrd="0" presId="urn:microsoft.com/office/officeart/2005/8/layout/cycle1"/>
    <dgm:cxn modelId="{C111EA39-1339-4DEC-A658-5DB84084FB64}" type="presOf" srcId="{8F916A1C-280B-4104-B0EE-9FAF5A4EC0BA}" destId="{80323668-9B7A-4421-9132-DBE4EB9F21AD}" srcOrd="0" destOrd="0" presId="urn:microsoft.com/office/officeart/2005/8/layout/cycle1"/>
    <dgm:cxn modelId="{1DA8F45B-1B56-463B-9859-D5AB3D793D2D}" type="presOf" srcId="{215F8CAD-9FFA-4550-9F97-F789DED0BEF4}" destId="{1B569A29-23B7-4892-9723-A161A401CAA9}" srcOrd="0" destOrd="0" presId="urn:microsoft.com/office/officeart/2005/8/layout/cycle1"/>
    <dgm:cxn modelId="{79DA105D-7BD8-454A-AE65-9CA95A94C7F2}" srcId="{BC460552-545A-4C25-AA6B-836C60271BBB}" destId="{B17BC0B3-7A6A-46DA-AF69-C386FECEBD8C}" srcOrd="2" destOrd="0" parTransId="{5075D95F-04FC-4F2E-9E10-40464AC0D416}" sibTransId="{0369C080-251A-4DC0-9E45-40C7009C7AEC}"/>
    <dgm:cxn modelId="{43DBBC5E-F6E5-44BD-BD82-1CFBA0B68E59}" srcId="{BC460552-545A-4C25-AA6B-836C60271BBB}" destId="{814C6222-E1E5-4033-AD1E-6E661F643985}" srcOrd="1" destOrd="0" parTransId="{E0CC1F81-2021-4E22-9D44-611AD33FD9CE}" sibTransId="{D6D7CEB9-D47B-480C-A5E0-342DF55890F9}"/>
    <dgm:cxn modelId="{2DA6D254-1C59-4810-A41E-8DFB94B5ACA2}" type="presOf" srcId="{2CB1AE0A-90B5-4673-8FAA-64B5142D388C}" destId="{4CF3B601-53C3-44A9-A02C-D9FF07318CEA}" srcOrd="0" destOrd="0" presId="urn:microsoft.com/office/officeart/2005/8/layout/cycle1"/>
    <dgm:cxn modelId="{C2659686-19EB-432F-B606-36DE1D33B2AE}" type="presOf" srcId="{3B9790A9-1EC6-4F15-BB6A-48810D581CBC}" destId="{8C637B88-EDDD-46CD-9E54-5E1D19FDA7DE}" srcOrd="0" destOrd="0" presId="urn:microsoft.com/office/officeart/2005/8/layout/cycle1"/>
    <dgm:cxn modelId="{413C54AA-2711-4FDD-8465-3CA9CE4F5389}" type="presOf" srcId="{580C6E7C-8241-495F-B642-32BD595F25AB}" destId="{B35E6701-6C04-4AD1-9A1E-00423B167475}" srcOrd="0" destOrd="0" presId="urn:microsoft.com/office/officeart/2005/8/layout/cycle1"/>
    <dgm:cxn modelId="{7EF1CFAB-5222-45EC-8F36-DF1651938BBD}" srcId="{BC460552-545A-4C25-AA6B-836C60271BBB}" destId="{8F916A1C-280B-4104-B0EE-9FAF5A4EC0BA}" srcOrd="3" destOrd="0" parTransId="{9349A6FB-4161-4181-AB98-BEFB074A5AD6}" sibTransId="{215F8CAD-9FFA-4550-9F97-F789DED0BEF4}"/>
    <dgm:cxn modelId="{7F9854AE-F73E-45C6-B753-F0BD9F095426}" type="presOf" srcId="{B17BC0B3-7A6A-46DA-AF69-C386FECEBD8C}" destId="{AD70EDC1-37CE-473F-B9A1-001095E70011}" srcOrd="0" destOrd="0" presId="urn:microsoft.com/office/officeart/2005/8/layout/cycle1"/>
    <dgm:cxn modelId="{EF95F1CE-C979-4D2E-BE48-61B9E9AF01C1}" type="presOf" srcId="{0369C080-251A-4DC0-9E45-40C7009C7AEC}" destId="{0C53B853-A1B2-46E8-AC4A-B2928B36E8A2}" srcOrd="0" destOrd="0" presId="urn:microsoft.com/office/officeart/2005/8/layout/cycle1"/>
    <dgm:cxn modelId="{64DAE9D9-CD5D-4CB4-9C73-2D465A404802}" type="presOf" srcId="{814C6222-E1E5-4033-AD1E-6E661F643985}" destId="{2C1AC22C-E5B6-4AF6-BE0C-CF40C6E8FBB8}" srcOrd="0" destOrd="0" presId="urn:microsoft.com/office/officeart/2005/8/layout/cycle1"/>
    <dgm:cxn modelId="{7B2225E2-AFA4-4259-A1D5-FFA450BFA464}" srcId="{BC460552-545A-4C25-AA6B-836C60271BBB}" destId="{2CB1AE0A-90B5-4673-8FAA-64B5142D388C}" srcOrd="4" destOrd="0" parTransId="{B509EFFA-C203-48DC-9948-E03834D76899}" sibTransId="{3B9790A9-1EC6-4F15-BB6A-48810D581CBC}"/>
    <dgm:cxn modelId="{8B582503-BD80-43BF-B389-C1770579B88C}" type="presParOf" srcId="{2FC7615F-989A-42C5-9A33-17E0E2047AA7}" destId="{2655E94D-9D91-45D7-A697-FBF25650455C}" srcOrd="0" destOrd="0" presId="urn:microsoft.com/office/officeart/2005/8/layout/cycle1"/>
    <dgm:cxn modelId="{2F47D059-4B28-4EAB-AC5E-55738D98AED1}" type="presParOf" srcId="{2FC7615F-989A-42C5-9A33-17E0E2047AA7}" destId="{B35E6701-6C04-4AD1-9A1E-00423B167475}" srcOrd="1" destOrd="0" presId="urn:microsoft.com/office/officeart/2005/8/layout/cycle1"/>
    <dgm:cxn modelId="{CCD7469F-42D1-4A0E-A9B7-3C5AF71F8013}" type="presParOf" srcId="{2FC7615F-989A-42C5-9A33-17E0E2047AA7}" destId="{194B872D-EE67-4720-BE65-A6585DAF1467}" srcOrd="2" destOrd="0" presId="urn:microsoft.com/office/officeart/2005/8/layout/cycle1"/>
    <dgm:cxn modelId="{3F81A3E1-D390-4CF2-835D-7524DC1A8980}" type="presParOf" srcId="{2FC7615F-989A-42C5-9A33-17E0E2047AA7}" destId="{BD021129-1A40-4808-8941-08ABD6E7079D}" srcOrd="3" destOrd="0" presId="urn:microsoft.com/office/officeart/2005/8/layout/cycle1"/>
    <dgm:cxn modelId="{7DB2BE9F-22E0-4855-A865-20154829D6F1}" type="presParOf" srcId="{2FC7615F-989A-42C5-9A33-17E0E2047AA7}" destId="{2C1AC22C-E5B6-4AF6-BE0C-CF40C6E8FBB8}" srcOrd="4" destOrd="0" presId="urn:microsoft.com/office/officeart/2005/8/layout/cycle1"/>
    <dgm:cxn modelId="{609494EB-037E-4CC8-B64F-7EC13D1E9CEB}" type="presParOf" srcId="{2FC7615F-989A-42C5-9A33-17E0E2047AA7}" destId="{8F6B4C18-7994-4AB0-8D85-CEEB81B64A9B}" srcOrd="5" destOrd="0" presId="urn:microsoft.com/office/officeart/2005/8/layout/cycle1"/>
    <dgm:cxn modelId="{99A13E42-AFF2-43AF-8B1B-A27041E29210}" type="presParOf" srcId="{2FC7615F-989A-42C5-9A33-17E0E2047AA7}" destId="{B4628297-2C60-4B1A-B39F-3EF131048819}" srcOrd="6" destOrd="0" presId="urn:microsoft.com/office/officeart/2005/8/layout/cycle1"/>
    <dgm:cxn modelId="{E53E4019-1A96-4FA3-899B-86131DD79FF7}" type="presParOf" srcId="{2FC7615F-989A-42C5-9A33-17E0E2047AA7}" destId="{AD70EDC1-37CE-473F-B9A1-001095E70011}" srcOrd="7" destOrd="0" presId="urn:microsoft.com/office/officeart/2005/8/layout/cycle1"/>
    <dgm:cxn modelId="{5AF2058C-3A8E-4576-A933-8DEBCBD7B569}" type="presParOf" srcId="{2FC7615F-989A-42C5-9A33-17E0E2047AA7}" destId="{0C53B853-A1B2-46E8-AC4A-B2928B36E8A2}" srcOrd="8" destOrd="0" presId="urn:microsoft.com/office/officeart/2005/8/layout/cycle1"/>
    <dgm:cxn modelId="{570154F9-7A27-4503-9371-F703D5F5CB1C}" type="presParOf" srcId="{2FC7615F-989A-42C5-9A33-17E0E2047AA7}" destId="{AD4806C8-13F6-4E39-8FA2-4E01F6E913ED}" srcOrd="9" destOrd="0" presId="urn:microsoft.com/office/officeart/2005/8/layout/cycle1"/>
    <dgm:cxn modelId="{F68CDB25-1DDC-4916-A13E-5306865E5267}" type="presParOf" srcId="{2FC7615F-989A-42C5-9A33-17E0E2047AA7}" destId="{80323668-9B7A-4421-9132-DBE4EB9F21AD}" srcOrd="10" destOrd="0" presId="urn:microsoft.com/office/officeart/2005/8/layout/cycle1"/>
    <dgm:cxn modelId="{F3780AE1-F6C2-486A-BBBB-A1B9910AD383}" type="presParOf" srcId="{2FC7615F-989A-42C5-9A33-17E0E2047AA7}" destId="{1B569A29-23B7-4892-9723-A161A401CAA9}" srcOrd="11" destOrd="0" presId="urn:microsoft.com/office/officeart/2005/8/layout/cycle1"/>
    <dgm:cxn modelId="{B0369F5D-E8BC-4A61-9EBB-35140B13082C}" type="presParOf" srcId="{2FC7615F-989A-42C5-9A33-17E0E2047AA7}" destId="{435D1688-EC92-499C-85D5-3B8EBD5FC0B3}" srcOrd="12" destOrd="0" presId="urn:microsoft.com/office/officeart/2005/8/layout/cycle1"/>
    <dgm:cxn modelId="{1334AC09-24B5-48E5-A56B-076881801526}" type="presParOf" srcId="{2FC7615F-989A-42C5-9A33-17E0E2047AA7}" destId="{4CF3B601-53C3-44A9-A02C-D9FF07318CEA}" srcOrd="13" destOrd="0" presId="urn:microsoft.com/office/officeart/2005/8/layout/cycle1"/>
    <dgm:cxn modelId="{221AEEB1-FE95-4CCB-A6DA-05E20A1DF4C5}" type="presParOf" srcId="{2FC7615F-989A-42C5-9A33-17E0E2047AA7}" destId="{8C637B88-EDDD-46CD-9E54-5E1D19FDA7D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16433-5BBF-CB48-93BC-8B942F20AAD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EA72FCE0-10DE-ED4D-8D76-9C99EE93DD0C}">
      <dgm:prSet phldrT="[Текст]" custT="1"/>
      <dgm:spPr>
        <a:ln w="76200">
          <a:solidFill>
            <a:schemeClr val="bg1"/>
          </a:solidFill>
        </a:ln>
      </dgm:spPr>
      <dgm:t>
        <a:bodyPr/>
        <a:lstStyle/>
        <a:p>
          <a:pPr algn="l"/>
          <a:r>
            <a:rPr lang="ru-RU" sz="1000" dirty="0"/>
            <a:t> Разработка и проектирование</a:t>
          </a:r>
        </a:p>
      </dgm:t>
    </dgm:pt>
    <dgm:pt modelId="{233A6AAA-E991-D047-871C-ECF22A54807B}" type="parTrans" cxnId="{823A12FC-1DF1-5F4D-B01B-6C933A14E51E}">
      <dgm:prSet/>
      <dgm:spPr/>
      <dgm:t>
        <a:bodyPr/>
        <a:lstStyle/>
        <a:p>
          <a:endParaRPr lang="ru-RU" sz="1000"/>
        </a:p>
      </dgm:t>
    </dgm:pt>
    <dgm:pt modelId="{7250C08A-9154-F54A-B643-9235A749086C}" type="sibTrans" cxnId="{823A12FC-1DF1-5F4D-B01B-6C933A14E51E}">
      <dgm:prSet/>
      <dgm:spPr/>
      <dgm:t>
        <a:bodyPr/>
        <a:lstStyle/>
        <a:p>
          <a:endParaRPr lang="ru-RU" sz="1000"/>
        </a:p>
      </dgm:t>
    </dgm:pt>
    <dgm:pt modelId="{7905641F-012A-3A4B-88C2-E41213E63B06}">
      <dgm:prSet phldrT="[Текст]" custT="1"/>
      <dgm:spPr>
        <a:ln w="76200">
          <a:solidFill>
            <a:schemeClr val="bg1"/>
          </a:solidFill>
        </a:ln>
      </dgm:spPr>
      <dgm:t>
        <a:bodyPr/>
        <a:lstStyle/>
        <a:p>
          <a:pPr algn="l"/>
          <a:r>
            <a:rPr lang="ru-RU" sz="1000" dirty="0"/>
            <a:t>       Производство</a:t>
          </a:r>
        </a:p>
      </dgm:t>
    </dgm:pt>
    <dgm:pt modelId="{BF194420-1473-E841-9552-D6B1E53E3AD1}" type="parTrans" cxnId="{2B4DEEAC-65AD-9141-B232-01E7AD6DABD0}">
      <dgm:prSet/>
      <dgm:spPr/>
      <dgm:t>
        <a:bodyPr/>
        <a:lstStyle/>
        <a:p>
          <a:endParaRPr lang="ru-RU" sz="1000"/>
        </a:p>
      </dgm:t>
    </dgm:pt>
    <dgm:pt modelId="{9D7C0C74-433A-2846-B569-9F3BB685E399}" type="sibTrans" cxnId="{2B4DEEAC-65AD-9141-B232-01E7AD6DABD0}">
      <dgm:prSet/>
      <dgm:spPr/>
      <dgm:t>
        <a:bodyPr/>
        <a:lstStyle/>
        <a:p>
          <a:endParaRPr lang="ru-RU" sz="1000"/>
        </a:p>
      </dgm:t>
    </dgm:pt>
    <dgm:pt modelId="{5AF53922-056C-2B4B-AC45-53B2C354FDCC}">
      <dgm:prSet phldrT="[Текст]" custT="1"/>
      <dgm:spPr>
        <a:ln w="76200">
          <a:solidFill>
            <a:schemeClr val="bg1"/>
          </a:solidFill>
        </a:ln>
      </dgm:spPr>
      <dgm:t>
        <a:bodyPr/>
        <a:lstStyle/>
        <a:p>
          <a:pPr algn="l"/>
          <a:r>
            <a:rPr lang="en-US" sz="1000" dirty="0"/>
            <a:t>  </a:t>
          </a:r>
          <a:r>
            <a:rPr lang="ru-RU" sz="1000" dirty="0"/>
            <a:t>Эксплуатация и ремонт</a:t>
          </a:r>
        </a:p>
      </dgm:t>
    </dgm:pt>
    <dgm:pt modelId="{8B527BDE-931E-374C-808C-9BF685FA3D59}" type="parTrans" cxnId="{22AACBC7-E5DF-0441-AEBD-1EDF7FE91C84}">
      <dgm:prSet/>
      <dgm:spPr/>
      <dgm:t>
        <a:bodyPr/>
        <a:lstStyle/>
        <a:p>
          <a:endParaRPr lang="ru-RU" sz="1000"/>
        </a:p>
      </dgm:t>
    </dgm:pt>
    <dgm:pt modelId="{00D7E8E2-830D-3247-B666-720D59C0FA42}" type="sibTrans" cxnId="{22AACBC7-E5DF-0441-AEBD-1EDF7FE91C84}">
      <dgm:prSet/>
      <dgm:spPr/>
      <dgm:t>
        <a:bodyPr/>
        <a:lstStyle/>
        <a:p>
          <a:endParaRPr lang="ru-RU" sz="1000"/>
        </a:p>
      </dgm:t>
    </dgm:pt>
    <dgm:pt modelId="{31BA4D16-22B9-1541-87F3-23677526B351}">
      <dgm:prSet custT="1"/>
      <dgm:spPr>
        <a:ln w="76200">
          <a:solidFill>
            <a:schemeClr val="bg1"/>
          </a:solidFill>
        </a:ln>
      </dgm:spPr>
      <dgm:t>
        <a:bodyPr/>
        <a:lstStyle/>
        <a:p>
          <a:r>
            <a:rPr lang="ru-RU" sz="1000" dirty="0"/>
            <a:t>Утилизация</a:t>
          </a:r>
        </a:p>
      </dgm:t>
    </dgm:pt>
    <dgm:pt modelId="{DD2B8930-53F9-E544-944C-502D2B3122A2}" type="parTrans" cxnId="{0757628B-EB73-AF4B-B9B6-99F8EF26F772}">
      <dgm:prSet/>
      <dgm:spPr/>
      <dgm:t>
        <a:bodyPr/>
        <a:lstStyle/>
        <a:p>
          <a:endParaRPr lang="ru-RU" sz="1000"/>
        </a:p>
      </dgm:t>
    </dgm:pt>
    <dgm:pt modelId="{FC1B881D-835B-8D4B-8370-0C0618D5D22C}" type="sibTrans" cxnId="{0757628B-EB73-AF4B-B9B6-99F8EF26F772}">
      <dgm:prSet/>
      <dgm:spPr/>
      <dgm:t>
        <a:bodyPr/>
        <a:lstStyle/>
        <a:p>
          <a:endParaRPr lang="ru-RU" sz="1000"/>
        </a:p>
      </dgm:t>
    </dgm:pt>
    <dgm:pt modelId="{03AD7ADD-4051-4C87-B1AA-BFA2785375CE}">
      <dgm:prSet phldrT="[Текст]" custT="1"/>
      <dgm:spPr>
        <a:ln w="76200">
          <a:solidFill>
            <a:schemeClr val="bg1"/>
          </a:solidFill>
        </a:ln>
      </dgm:spPr>
      <dgm:t>
        <a:bodyPr/>
        <a:lstStyle/>
        <a:p>
          <a:pPr algn="l"/>
          <a:r>
            <a:rPr lang="ru-RU" sz="1000" dirty="0"/>
            <a:t>     Продажа</a:t>
          </a:r>
        </a:p>
      </dgm:t>
    </dgm:pt>
    <dgm:pt modelId="{14CB27DD-5CCE-4AB0-BCE5-8DF1D593D2FE}" type="parTrans" cxnId="{977F4EF5-055A-4A7B-A0D2-9068AAC2166C}">
      <dgm:prSet/>
      <dgm:spPr/>
      <dgm:t>
        <a:bodyPr/>
        <a:lstStyle/>
        <a:p>
          <a:endParaRPr lang="ru-RU"/>
        </a:p>
      </dgm:t>
    </dgm:pt>
    <dgm:pt modelId="{D11D9646-6C62-416D-A99D-1CBB50D14C9A}" type="sibTrans" cxnId="{977F4EF5-055A-4A7B-A0D2-9068AAC2166C}">
      <dgm:prSet/>
      <dgm:spPr/>
      <dgm:t>
        <a:bodyPr/>
        <a:lstStyle/>
        <a:p>
          <a:endParaRPr lang="ru-RU"/>
        </a:p>
      </dgm:t>
    </dgm:pt>
    <dgm:pt modelId="{1E8BF021-D565-9745-A764-DAD434737190}" type="pres">
      <dgm:prSet presAssocID="{6EA16433-5BBF-CB48-93BC-8B942F20AAD7}" presName="Name0" presStyleCnt="0">
        <dgm:presLayoutVars>
          <dgm:dir/>
          <dgm:resizeHandles val="exact"/>
        </dgm:presLayoutVars>
      </dgm:prSet>
      <dgm:spPr/>
    </dgm:pt>
    <dgm:pt modelId="{7FE555F4-530F-4F49-A1E7-FCD9B193C5EA}" type="pres">
      <dgm:prSet presAssocID="{EA72FCE0-10DE-ED4D-8D76-9C99EE93DD0C}" presName="parTxOnly" presStyleLbl="node1" presStyleIdx="0" presStyleCnt="5" custScaleX="66274" custScaleY="54674">
        <dgm:presLayoutVars>
          <dgm:bulletEnabled val="1"/>
        </dgm:presLayoutVars>
      </dgm:prSet>
      <dgm:spPr/>
    </dgm:pt>
    <dgm:pt modelId="{49783877-E697-D749-80F4-89D66D2817EF}" type="pres">
      <dgm:prSet presAssocID="{7250C08A-9154-F54A-B643-9235A749086C}" presName="parSpace" presStyleCnt="0"/>
      <dgm:spPr/>
    </dgm:pt>
    <dgm:pt modelId="{F2514544-EA8B-6649-8820-4D654F8CFCBA}" type="pres">
      <dgm:prSet presAssocID="{7905641F-012A-3A4B-88C2-E41213E63B06}" presName="parTxOnly" presStyleLbl="node1" presStyleIdx="1" presStyleCnt="5" custScaleX="63707" custScaleY="54538">
        <dgm:presLayoutVars>
          <dgm:bulletEnabled val="1"/>
        </dgm:presLayoutVars>
      </dgm:prSet>
      <dgm:spPr/>
    </dgm:pt>
    <dgm:pt modelId="{A7417078-8B34-F14D-9B68-20CF55E3C95E}" type="pres">
      <dgm:prSet presAssocID="{9D7C0C74-433A-2846-B569-9F3BB685E399}" presName="parSpace" presStyleCnt="0"/>
      <dgm:spPr/>
    </dgm:pt>
    <dgm:pt modelId="{33756DBD-2424-49AA-99E1-385D24594F25}" type="pres">
      <dgm:prSet presAssocID="{03AD7ADD-4051-4C87-B1AA-BFA2785375CE}" presName="parTxOnly" presStyleLbl="node1" presStyleIdx="2" presStyleCnt="5" custScaleX="52290">
        <dgm:presLayoutVars>
          <dgm:bulletEnabled val="1"/>
        </dgm:presLayoutVars>
      </dgm:prSet>
      <dgm:spPr/>
    </dgm:pt>
    <dgm:pt modelId="{8EBDCB12-50F2-4736-ACF5-CAD0844D4904}" type="pres">
      <dgm:prSet presAssocID="{D11D9646-6C62-416D-A99D-1CBB50D14C9A}" presName="parSpace" presStyleCnt="0"/>
      <dgm:spPr/>
    </dgm:pt>
    <dgm:pt modelId="{DA5A6FD1-0CD6-F44D-980A-5C8E67CCEF1C}" type="pres">
      <dgm:prSet presAssocID="{5AF53922-056C-2B4B-AC45-53B2C354FDCC}" presName="parTxOnly" presStyleLbl="node1" presStyleIdx="3" presStyleCnt="5" custScaleX="63407" custScaleY="54869">
        <dgm:presLayoutVars>
          <dgm:bulletEnabled val="1"/>
        </dgm:presLayoutVars>
      </dgm:prSet>
      <dgm:spPr/>
    </dgm:pt>
    <dgm:pt modelId="{D4081174-9A2C-1747-AA81-46657ABB655E}" type="pres">
      <dgm:prSet presAssocID="{00D7E8E2-830D-3247-B666-720D59C0FA42}" presName="parSpace" presStyleCnt="0"/>
      <dgm:spPr/>
    </dgm:pt>
    <dgm:pt modelId="{D796F25C-A973-F345-BE30-9B2948D177C5}" type="pres">
      <dgm:prSet presAssocID="{31BA4D16-22B9-1541-87F3-23677526B351}" presName="parTxOnly" presStyleLbl="node1" presStyleIdx="4" presStyleCnt="5" custScaleX="41070" custScaleY="54903" custLinFactNeighborX="498" custLinFactNeighborY="-21">
        <dgm:presLayoutVars>
          <dgm:bulletEnabled val="1"/>
        </dgm:presLayoutVars>
      </dgm:prSet>
      <dgm:spPr/>
    </dgm:pt>
  </dgm:ptLst>
  <dgm:cxnLst>
    <dgm:cxn modelId="{0757628B-EB73-AF4B-B9B6-99F8EF26F772}" srcId="{6EA16433-5BBF-CB48-93BC-8B942F20AAD7}" destId="{31BA4D16-22B9-1541-87F3-23677526B351}" srcOrd="4" destOrd="0" parTransId="{DD2B8930-53F9-E544-944C-502D2B3122A2}" sibTransId="{FC1B881D-835B-8D4B-8370-0C0618D5D22C}"/>
    <dgm:cxn modelId="{E025838F-6434-4B4E-9499-4C2CF6DF65F7}" type="presOf" srcId="{5AF53922-056C-2B4B-AC45-53B2C354FDCC}" destId="{DA5A6FD1-0CD6-F44D-980A-5C8E67CCEF1C}" srcOrd="0" destOrd="0" presId="urn:microsoft.com/office/officeart/2005/8/layout/hChevron3"/>
    <dgm:cxn modelId="{2B4DEEAC-65AD-9141-B232-01E7AD6DABD0}" srcId="{6EA16433-5BBF-CB48-93BC-8B942F20AAD7}" destId="{7905641F-012A-3A4B-88C2-E41213E63B06}" srcOrd="1" destOrd="0" parTransId="{BF194420-1473-E841-9552-D6B1E53E3AD1}" sibTransId="{9D7C0C74-433A-2846-B569-9F3BB685E399}"/>
    <dgm:cxn modelId="{AFE897BD-86F7-4BE6-B9D0-BA1AC570A168}" type="presOf" srcId="{EA72FCE0-10DE-ED4D-8D76-9C99EE93DD0C}" destId="{7FE555F4-530F-4F49-A1E7-FCD9B193C5EA}" srcOrd="0" destOrd="0" presId="urn:microsoft.com/office/officeart/2005/8/layout/hChevron3"/>
    <dgm:cxn modelId="{22AACBC7-E5DF-0441-AEBD-1EDF7FE91C84}" srcId="{6EA16433-5BBF-CB48-93BC-8B942F20AAD7}" destId="{5AF53922-056C-2B4B-AC45-53B2C354FDCC}" srcOrd="3" destOrd="0" parTransId="{8B527BDE-931E-374C-808C-9BF685FA3D59}" sibTransId="{00D7E8E2-830D-3247-B666-720D59C0FA42}"/>
    <dgm:cxn modelId="{323430CA-3AD4-4BC1-89CE-B10924D2FAF7}" type="presOf" srcId="{6EA16433-5BBF-CB48-93BC-8B942F20AAD7}" destId="{1E8BF021-D565-9745-A764-DAD434737190}" srcOrd="0" destOrd="0" presId="urn:microsoft.com/office/officeart/2005/8/layout/hChevron3"/>
    <dgm:cxn modelId="{72DEC9D5-4014-4467-9528-F2B7F4FECF27}" type="presOf" srcId="{7905641F-012A-3A4B-88C2-E41213E63B06}" destId="{F2514544-EA8B-6649-8820-4D654F8CFCBA}" srcOrd="0" destOrd="0" presId="urn:microsoft.com/office/officeart/2005/8/layout/hChevron3"/>
    <dgm:cxn modelId="{E5A7C7E5-D29F-4FAC-898F-53D4DB6804DA}" type="presOf" srcId="{03AD7ADD-4051-4C87-B1AA-BFA2785375CE}" destId="{33756DBD-2424-49AA-99E1-385D24594F25}" srcOrd="0" destOrd="0" presId="urn:microsoft.com/office/officeart/2005/8/layout/hChevron3"/>
    <dgm:cxn modelId="{977F4EF5-055A-4A7B-A0D2-9068AAC2166C}" srcId="{6EA16433-5BBF-CB48-93BC-8B942F20AAD7}" destId="{03AD7ADD-4051-4C87-B1AA-BFA2785375CE}" srcOrd="2" destOrd="0" parTransId="{14CB27DD-5CCE-4AB0-BCE5-8DF1D593D2FE}" sibTransId="{D11D9646-6C62-416D-A99D-1CBB50D14C9A}"/>
    <dgm:cxn modelId="{823A12FC-1DF1-5F4D-B01B-6C933A14E51E}" srcId="{6EA16433-5BBF-CB48-93BC-8B942F20AAD7}" destId="{EA72FCE0-10DE-ED4D-8D76-9C99EE93DD0C}" srcOrd="0" destOrd="0" parTransId="{233A6AAA-E991-D047-871C-ECF22A54807B}" sibTransId="{7250C08A-9154-F54A-B643-9235A749086C}"/>
    <dgm:cxn modelId="{09EBB7FF-990E-4A71-81E5-C88BC6D727B5}" type="presOf" srcId="{31BA4D16-22B9-1541-87F3-23677526B351}" destId="{D796F25C-A973-F345-BE30-9B2948D177C5}" srcOrd="0" destOrd="0" presId="urn:microsoft.com/office/officeart/2005/8/layout/hChevron3"/>
    <dgm:cxn modelId="{73256B63-95C6-4873-9AC5-87B1F45B662A}" type="presParOf" srcId="{1E8BF021-D565-9745-A764-DAD434737190}" destId="{7FE555F4-530F-4F49-A1E7-FCD9B193C5EA}" srcOrd="0" destOrd="0" presId="urn:microsoft.com/office/officeart/2005/8/layout/hChevron3"/>
    <dgm:cxn modelId="{2B9D7EE7-9404-43E4-8133-AB402FC0EB1B}" type="presParOf" srcId="{1E8BF021-D565-9745-A764-DAD434737190}" destId="{49783877-E697-D749-80F4-89D66D2817EF}" srcOrd="1" destOrd="0" presId="urn:microsoft.com/office/officeart/2005/8/layout/hChevron3"/>
    <dgm:cxn modelId="{0D7BE43E-0F0F-4AC3-8676-E79F1977F54F}" type="presParOf" srcId="{1E8BF021-D565-9745-A764-DAD434737190}" destId="{F2514544-EA8B-6649-8820-4D654F8CFCBA}" srcOrd="2" destOrd="0" presId="urn:microsoft.com/office/officeart/2005/8/layout/hChevron3"/>
    <dgm:cxn modelId="{5134BBAC-0F43-4F09-8638-8128B5057102}" type="presParOf" srcId="{1E8BF021-D565-9745-A764-DAD434737190}" destId="{A7417078-8B34-F14D-9B68-20CF55E3C95E}" srcOrd="3" destOrd="0" presId="urn:microsoft.com/office/officeart/2005/8/layout/hChevron3"/>
    <dgm:cxn modelId="{40316EF5-929C-47A9-A29B-5233F4A0797C}" type="presParOf" srcId="{1E8BF021-D565-9745-A764-DAD434737190}" destId="{33756DBD-2424-49AA-99E1-385D24594F25}" srcOrd="4" destOrd="0" presId="urn:microsoft.com/office/officeart/2005/8/layout/hChevron3"/>
    <dgm:cxn modelId="{BA207B22-03A2-4CAA-9A10-2C44C94C1989}" type="presParOf" srcId="{1E8BF021-D565-9745-A764-DAD434737190}" destId="{8EBDCB12-50F2-4736-ACF5-CAD0844D4904}" srcOrd="5" destOrd="0" presId="urn:microsoft.com/office/officeart/2005/8/layout/hChevron3"/>
    <dgm:cxn modelId="{8D40A5E8-20BB-46AE-823C-C0370DC852F2}" type="presParOf" srcId="{1E8BF021-D565-9745-A764-DAD434737190}" destId="{DA5A6FD1-0CD6-F44D-980A-5C8E67CCEF1C}" srcOrd="6" destOrd="0" presId="urn:microsoft.com/office/officeart/2005/8/layout/hChevron3"/>
    <dgm:cxn modelId="{F43FF926-EFD6-4C57-A55D-1EACF14ADD7C}" type="presParOf" srcId="{1E8BF021-D565-9745-A764-DAD434737190}" destId="{D4081174-9A2C-1747-AA81-46657ABB655E}" srcOrd="7" destOrd="0" presId="urn:microsoft.com/office/officeart/2005/8/layout/hChevron3"/>
    <dgm:cxn modelId="{8BF88C71-5260-4006-AE9A-476C693CCB0B}" type="presParOf" srcId="{1E8BF021-D565-9745-A764-DAD434737190}" destId="{D796F25C-A973-F345-BE30-9B2948D177C5}" srcOrd="8" destOrd="0" presId="urn:microsoft.com/office/officeart/2005/8/layout/hChevron3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E6701-6C04-4AD1-9A1E-00423B167475}">
      <dsp:nvSpPr>
        <dsp:cNvPr id="0" name=""/>
        <dsp:cNvSpPr/>
      </dsp:nvSpPr>
      <dsp:spPr>
        <a:xfrm>
          <a:off x="3528499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100" kern="1200" dirty="0"/>
            <a:t> </a:t>
          </a:r>
        </a:p>
      </dsp:txBody>
      <dsp:txXfrm>
        <a:off x="3528499" y="29355"/>
        <a:ext cx="1006078" cy="1006078"/>
      </dsp:txXfrm>
    </dsp:sp>
    <dsp:sp modelId="{194B872D-EE67-4720-BE65-A6585DAF1467}">
      <dsp:nvSpPr>
        <dsp:cNvPr id="0" name=""/>
        <dsp:cNvSpPr/>
      </dsp:nvSpPr>
      <dsp:spPr>
        <a:xfrm rot="183660"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AC22C-E5B6-4AF6-BE0C-CF40C6E8FBB8}">
      <dsp:nvSpPr>
        <dsp:cNvPr id="0" name=""/>
        <dsp:cNvSpPr/>
      </dsp:nvSpPr>
      <dsp:spPr>
        <a:xfrm>
          <a:off x="4136359" y="1900156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4136359" y="1900156"/>
        <a:ext cx="1006078" cy="1006078"/>
      </dsp:txXfrm>
    </dsp:sp>
    <dsp:sp modelId="{8F6B4C18-7994-4AB0-8D85-CEEB81B64A9B}">
      <dsp:nvSpPr>
        <dsp:cNvPr id="0" name=""/>
        <dsp:cNvSpPr/>
      </dsp:nvSpPr>
      <dsp:spPr>
        <a:xfrm rot="21348638">
          <a:off x="1292896" y="78739"/>
          <a:ext cx="3771658" cy="377165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0EDC1-37CE-473F-B9A1-001095E70011}">
      <dsp:nvSpPr>
        <dsp:cNvPr id="0" name=""/>
        <dsp:cNvSpPr/>
      </dsp:nvSpPr>
      <dsp:spPr>
        <a:xfrm>
          <a:off x="2544960" y="3056374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2544960" y="3056374"/>
        <a:ext cx="1006078" cy="1006078"/>
      </dsp:txXfrm>
    </dsp:sp>
    <dsp:sp modelId="{0C53B853-A1B2-46E8-AC4A-B2928B36E8A2}">
      <dsp:nvSpPr>
        <dsp:cNvPr id="0" name=""/>
        <dsp:cNvSpPr/>
      </dsp:nvSpPr>
      <dsp:spPr>
        <a:xfrm rot="171673">
          <a:off x="1098505" y="48038"/>
          <a:ext cx="3771658" cy="377165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23668-9B7A-4421-9132-DBE4EB9F21AD}">
      <dsp:nvSpPr>
        <dsp:cNvPr id="0" name=""/>
        <dsp:cNvSpPr/>
      </dsp:nvSpPr>
      <dsp:spPr>
        <a:xfrm>
          <a:off x="953562" y="1900156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953562" y="1900156"/>
        <a:ext cx="1006078" cy="1006078"/>
      </dsp:txXfrm>
    </dsp:sp>
    <dsp:sp modelId="{1B569A29-23B7-4892-9723-A161A401CAA9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3B601-53C3-44A9-A02C-D9FF07318CEA}">
      <dsp:nvSpPr>
        <dsp:cNvPr id="0" name=""/>
        <dsp:cNvSpPr/>
      </dsp:nvSpPr>
      <dsp:spPr>
        <a:xfrm>
          <a:off x="1561422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100" kern="1200" dirty="0"/>
            <a:t> </a:t>
          </a:r>
        </a:p>
      </dsp:txBody>
      <dsp:txXfrm>
        <a:off x="1561422" y="29355"/>
        <a:ext cx="1006078" cy="1006078"/>
      </dsp:txXfrm>
    </dsp:sp>
    <dsp:sp modelId="{8C637B88-EDDD-46CD-9E54-5E1D19FDA7DE}">
      <dsp:nvSpPr>
        <dsp:cNvPr id="0" name=""/>
        <dsp:cNvSpPr/>
      </dsp:nvSpPr>
      <dsp:spPr>
        <a:xfrm rot="175253">
          <a:off x="1170128" y="48038"/>
          <a:ext cx="3771658" cy="377165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555F4-530F-4F49-A1E7-FCD9B193C5EA}">
      <dsp:nvSpPr>
        <dsp:cNvPr id="0" name=""/>
        <dsp:cNvSpPr/>
      </dsp:nvSpPr>
      <dsp:spPr>
        <a:xfrm>
          <a:off x="2442" y="0"/>
          <a:ext cx="2682265" cy="41157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Разработка и проектирование</a:t>
          </a:r>
        </a:p>
      </dsp:txBody>
      <dsp:txXfrm>
        <a:off x="2442" y="0"/>
        <a:ext cx="2579372" cy="411574"/>
      </dsp:txXfrm>
    </dsp:sp>
    <dsp:sp modelId="{F2514544-EA8B-6649-8820-4D654F8CFCBA}">
      <dsp:nvSpPr>
        <dsp:cNvPr id="0" name=""/>
        <dsp:cNvSpPr/>
      </dsp:nvSpPr>
      <dsp:spPr>
        <a:xfrm>
          <a:off x="1875260" y="0"/>
          <a:ext cx="2578373" cy="411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      Производство</a:t>
          </a:r>
        </a:p>
      </dsp:txBody>
      <dsp:txXfrm>
        <a:off x="2081047" y="0"/>
        <a:ext cx="2166799" cy="411574"/>
      </dsp:txXfrm>
    </dsp:sp>
    <dsp:sp modelId="{33756DBD-2424-49AA-99E1-385D24594F25}">
      <dsp:nvSpPr>
        <dsp:cNvPr id="0" name=""/>
        <dsp:cNvSpPr/>
      </dsp:nvSpPr>
      <dsp:spPr>
        <a:xfrm>
          <a:off x="3644186" y="0"/>
          <a:ext cx="2116300" cy="411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    Продажа</a:t>
          </a:r>
        </a:p>
      </dsp:txBody>
      <dsp:txXfrm>
        <a:off x="3849973" y="0"/>
        <a:ext cx="1704726" cy="411574"/>
      </dsp:txXfrm>
    </dsp:sp>
    <dsp:sp modelId="{DA5A6FD1-0CD6-F44D-980A-5C8E67CCEF1C}">
      <dsp:nvSpPr>
        <dsp:cNvPr id="0" name=""/>
        <dsp:cNvSpPr/>
      </dsp:nvSpPr>
      <dsp:spPr>
        <a:xfrm>
          <a:off x="4951039" y="0"/>
          <a:ext cx="2566231" cy="411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  </a:t>
          </a:r>
          <a:r>
            <a:rPr lang="ru-RU" sz="1000" kern="1200" dirty="0"/>
            <a:t>Эксплуатация и ремонт</a:t>
          </a:r>
        </a:p>
      </dsp:txBody>
      <dsp:txXfrm>
        <a:off x="5156826" y="0"/>
        <a:ext cx="2154657" cy="411574"/>
      </dsp:txXfrm>
    </dsp:sp>
    <dsp:sp modelId="{D796F25C-A973-F345-BE30-9B2948D177C5}">
      <dsp:nvSpPr>
        <dsp:cNvPr id="0" name=""/>
        <dsp:cNvSpPr/>
      </dsp:nvSpPr>
      <dsp:spPr>
        <a:xfrm>
          <a:off x="6710265" y="0"/>
          <a:ext cx="1662200" cy="411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Утилизация</a:t>
          </a:r>
        </a:p>
      </dsp:txBody>
      <dsp:txXfrm>
        <a:off x="6916052" y="0"/>
        <a:ext cx="1250626" cy="411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0FF7-1AFA-4253-98B5-0201E56B267F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953DB-E18D-4E11-B6C7-18933C9EE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/>
              <a:t>Грузовые вагоны – самый</a:t>
            </a:r>
            <a:r>
              <a:rPr lang="ru-RU" baseline="0" dirty="0"/>
              <a:t> массовый вид подвижного состава на сети железных дорог</a:t>
            </a:r>
          </a:p>
          <a:p>
            <a:pPr marL="228600" indent="-228600">
              <a:buAutoNum type="arabicPeriod"/>
            </a:pPr>
            <a:r>
              <a:rPr lang="ru-RU" baseline="0" dirty="0"/>
              <a:t>Поэтому повышение безопасности движения вагонов – основная предпосылка повышения безопасности ж-д перевозок</a:t>
            </a:r>
          </a:p>
          <a:p>
            <a:pPr marL="228600" indent="-228600">
              <a:buAutoNum type="arabicPeriod"/>
            </a:pPr>
            <a:r>
              <a:rPr lang="ru-RU" baseline="0" dirty="0"/>
              <a:t>Основная идея – </a:t>
            </a:r>
            <a:r>
              <a:rPr lang="ru-RU" b="1" baseline="0" dirty="0"/>
              <a:t>обеспечить максимально частый (лучше всего – непрерывный) сквозной контроль, анализ и прогноз состояния узлов и деталей каждого вагона </a:t>
            </a:r>
            <a:r>
              <a:rPr lang="ru-RU" baseline="0" dirty="0"/>
              <a:t>на сети железных дорог</a:t>
            </a:r>
          </a:p>
          <a:p>
            <a:pPr marL="228600" indent="-228600">
              <a:buAutoNum type="arabicPeriod"/>
            </a:pPr>
            <a:r>
              <a:rPr lang="ru-RU" b="1" baseline="0" dirty="0"/>
              <a:t>Контроль</a:t>
            </a:r>
            <a:r>
              <a:rPr lang="ru-RU" baseline="0" dirty="0"/>
              <a:t> обеспечивается путем путём регистрации, сбора и передачи данных о техническом состоянии и условиях эксплуатации вагонов, оснащенных соответствующими датчиками и цифровыми метками узлов </a:t>
            </a:r>
            <a:r>
              <a:rPr lang="ru-RU" baseline="0"/>
              <a:t>и деталей</a:t>
            </a:r>
            <a:endParaRPr lang="ru-RU" baseline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1" baseline="0" dirty="0"/>
              <a:t>Анализ</a:t>
            </a:r>
            <a:r>
              <a:rPr lang="ru-RU" baseline="0" dirty="0"/>
              <a:t> обеспечивается путем накопления данных о техническом состоянии и условиях эксплуатации вагонов и формированием на их основе и с использованием цифровых двойников соответствующих моделей цифровых двойников для каждого вагона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="1" baseline="0" dirty="0"/>
              <a:t>Прогноз</a:t>
            </a:r>
            <a:r>
              <a:rPr lang="ru-RU" baseline="0" dirty="0"/>
              <a:t> состояния каждого вагона выполняется с помощью системы искусственного интеллекта на основе анализа цифрового двойника для данного вагона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baseline="0" dirty="0"/>
              <a:t>Результаты анализа необходимы для принятия решений об эксплуатации вагона, либо (в случае высокой вероятности аварии) для немедленной реакции машиниста или с использованием автоматических исполнительных механизмов (в составе поезда)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53DB-E18D-4E11-B6C7-18933C9EE1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32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Концепция </a:t>
            </a:r>
            <a:r>
              <a:rPr lang="ru-RU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Цифрового вагона</a:t>
            </a: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она </a:t>
            </a:r>
            <a:r>
              <a:rPr lang="ru-R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трактуется на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Уралвагонзаводе предполагает использование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датчиков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технического состояния и условий эксплуатации, ведение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цифровых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паспортов,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использование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цифровой маркировки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создание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цифровых двойников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которые необходимы для работы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искусственного интеллекта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прогнозированию технического состояния вагонов в зависимости от его текущего состояния и ожидаемых условий перевозки.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Цифровой вагон не может быть использован в полной мере без соответствующей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инфраструктуры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сбору и передаче данных телеметрии от установленных датчиков, фиксации на единой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цифровой платформе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данных обо всех событиях, происходящих с вагонами после выхода с завода-изготовителя.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Таким образом в понимании УВЗ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Цифровой вагон – это совокупность цифрового двойника, паспорта, маркировки, датчиков и искусственного интеллекта, работающих на единой цифровой платформе и взаимодействующих в рамках единой контрольной инфраструктуры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Данный подход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позволяет контролировать и эффективно управлять каждым конкретным вагоном на всех стадиях его жизненного цикла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53DB-E18D-4E11-B6C7-18933C9EE1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74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53DB-E18D-4E11-B6C7-18933C9EE11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07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53DB-E18D-4E11-B6C7-18933C9EE11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54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53DB-E18D-4E11-B6C7-18933C9EE11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0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294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2D24BF-F623-4D43-87A8-463910A1DF71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40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A70E93-75A6-432B-8D56-ECE5C0088E36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3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10.jpeg"/><Relationship Id="rId4" Type="http://schemas.openxmlformats.org/officeDocument/2006/relationships/diagramData" Target="../diagrams/data1.xml"/><Relationship Id="rId9" Type="http://schemas.openxmlformats.org/officeDocument/2006/relationships/image" Target="../media/image12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image" Target="../media/image22.png"/><Relationship Id="rId3" Type="http://schemas.openxmlformats.org/officeDocument/2006/relationships/image" Target="../media/image10.jpeg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20.png"/><Relationship Id="rId5" Type="http://schemas.openxmlformats.org/officeDocument/2006/relationships/diagramData" Target="../diagrams/data2.xml"/><Relationship Id="rId10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microsoft.com/office/2007/relationships/diagramDrawing" Target="../diagrams/drawing2.xml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097094" y="198754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361063" y="70622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1833780" y="2768746"/>
            <a:ext cx="54868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sz="10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" y="731581"/>
            <a:ext cx="8537345" cy="2980788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8537756" cy="78208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26 ноября 2020 г.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65463"/>
            <a:ext cx="5034816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lang="ru-RU" sz="1600" b="1" dirty="0"/>
              <a:t>Цифровой вагон как основа экосистемы безопасности движения поездов</a:t>
            </a:r>
            <a:endParaRPr kumimoji="0" lang="ru-RU" sz="1600" dirty="0">
              <a:ea typeface="Arial" pitchFamily="34" charset="0"/>
            </a:endParaRPr>
          </a:p>
        </p:txBody>
      </p:sp>
      <p:sp>
        <p:nvSpPr>
          <p:cNvPr id="18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4089924"/>
            <a:ext cx="55149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200" dirty="0">
                <a:ea typeface="Arial" pitchFamily="34" charset="0"/>
              </a:rPr>
              <a:t>Ефимов Андрей</a:t>
            </a:r>
            <a:endParaRPr kumimoji="0" lang="en-US" sz="1200" dirty="0">
              <a:ea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301239"/>
            <a:ext cx="53863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Концерн «Уралвагонзавод»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748" y="2467333"/>
            <a:ext cx="493035" cy="25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675" y="1056845"/>
            <a:ext cx="1716996" cy="641552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75795795"/>
              </p:ext>
            </p:extLst>
          </p:nvPr>
        </p:nvGraphicFramePr>
        <p:xfrm>
          <a:off x="1069949" y="730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" name="Шестиугольник 70"/>
          <p:cNvSpPr/>
          <p:nvPr/>
        </p:nvSpPr>
        <p:spPr>
          <a:xfrm>
            <a:off x="3711311" y="2342678"/>
            <a:ext cx="905734" cy="80381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7787" y="2740057"/>
            <a:ext cx="1184327" cy="7435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ЦИФРОВОЙ ВАГОН: Идея</a:t>
            </a:r>
            <a:endParaRPr kumimoji="0" lang="ru-RU" dirty="0">
              <a:ea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748" y="2467333"/>
            <a:ext cx="493035" cy="253454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ACDF7B1-C2A5-ED42-8385-7C3CF45BEF4E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0917" y="2886861"/>
            <a:ext cx="1733845" cy="514589"/>
          </a:xfrm>
          <a:prstGeom prst="rect">
            <a:avLst/>
          </a:prstGeom>
          <a:ln w="3175">
            <a:noFill/>
          </a:ln>
        </p:spPr>
      </p:pic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4852278" y="4463745"/>
            <a:ext cx="1692467" cy="28725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defTabSz="1219031"/>
            <a:r>
              <a:rPr lang="ru-RU" sz="800" b="1" dirty="0">
                <a:solidFill>
                  <a:srgbClr val="002036"/>
                </a:solidFill>
              </a:rPr>
              <a:t>Электронный паспорт </a:t>
            </a:r>
            <a:r>
              <a:rPr lang="ru-RU" sz="800" dirty="0">
                <a:solidFill>
                  <a:srgbClr val="002036"/>
                </a:solidFill>
              </a:rPr>
              <a:t>(досье) экземпляра вагона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-23326" y="3327776"/>
            <a:ext cx="1175968" cy="28725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r" defTabSz="1219031"/>
            <a:r>
              <a:rPr lang="ru-RU" sz="800" b="1" dirty="0">
                <a:solidFill>
                  <a:srgbClr val="002036"/>
                </a:solidFill>
              </a:rPr>
              <a:t>Цифровой двойник </a:t>
            </a:r>
          </a:p>
          <a:p>
            <a:pPr algn="r" defTabSz="1219031"/>
            <a:r>
              <a:rPr lang="ru-RU" sz="800" dirty="0">
                <a:solidFill>
                  <a:srgbClr val="002036"/>
                </a:solidFill>
              </a:rPr>
              <a:t>экземпляра вагона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885465" y="1090689"/>
            <a:ext cx="1397724" cy="384866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r" defTabSz="1219031"/>
            <a:r>
              <a:rPr lang="ru-RU" sz="800" b="1" dirty="0">
                <a:solidFill>
                  <a:srgbClr val="002036"/>
                </a:solidFill>
              </a:rPr>
              <a:t>Предиктивный анализ </a:t>
            </a:r>
            <a:r>
              <a:rPr lang="ru-RU" sz="800" dirty="0">
                <a:solidFill>
                  <a:srgbClr val="002036"/>
                </a:solidFill>
              </a:rPr>
              <a:t>цифрового двойника экземпляра вагона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4B71891A-4644-0245-8B3B-95DED9D7DEF7}"/>
              </a:ext>
            </a:extLst>
          </p:cNvPr>
          <p:cNvSpPr/>
          <p:nvPr/>
        </p:nvSpPr>
        <p:spPr>
          <a:xfrm>
            <a:off x="7055774" y="2899901"/>
            <a:ext cx="1422910" cy="422221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defTabSz="1219031"/>
            <a:r>
              <a:rPr lang="ru-RU" sz="800" b="1" dirty="0">
                <a:solidFill>
                  <a:srgbClr val="002036"/>
                </a:solidFill>
              </a:rPr>
              <a:t>Инфраструктура</a:t>
            </a:r>
          </a:p>
          <a:p>
            <a:pPr defTabSz="1219031"/>
            <a:r>
              <a:rPr lang="ru-RU" sz="800" dirty="0">
                <a:solidFill>
                  <a:srgbClr val="002036"/>
                </a:solidFill>
              </a:rPr>
              <a:t>сбора и передачи данных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948" y="948086"/>
            <a:ext cx="1189662" cy="7435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286" y="3111012"/>
            <a:ext cx="1189662" cy="7451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2338" y="4023368"/>
            <a:ext cx="1186694" cy="743538"/>
          </a:xfrm>
          <a:prstGeom prst="rect">
            <a:avLst/>
          </a:prstGeom>
        </p:spPr>
      </p:pic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4B71891A-4644-0245-8B3B-95DED9D7DEF7}"/>
              </a:ext>
            </a:extLst>
          </p:cNvPr>
          <p:cNvSpPr/>
          <p:nvPr/>
        </p:nvSpPr>
        <p:spPr>
          <a:xfrm>
            <a:off x="6289527" y="1149702"/>
            <a:ext cx="1609984" cy="40924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defTabSz="1219031"/>
            <a:r>
              <a:rPr lang="ru-RU" sz="800" b="1" dirty="0">
                <a:solidFill>
                  <a:srgbClr val="002036"/>
                </a:solidFill>
              </a:rPr>
              <a:t>«Умный» грузовой вагон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8990951A-1787-9241-96CD-6C6A5443CB9F}"/>
              </a:ext>
            </a:extLst>
          </p:cNvPr>
          <p:cNvSpPr/>
          <p:nvPr/>
        </p:nvSpPr>
        <p:spPr>
          <a:xfrm>
            <a:off x="3029576" y="1605222"/>
            <a:ext cx="2283361" cy="225631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ЦИФРОВОЙ</a:t>
            </a:r>
          </a:p>
          <a:p>
            <a:pPr algn="ctr"/>
            <a:r>
              <a:rPr lang="ru-RU" sz="1600" b="1" dirty="0"/>
              <a:t>ВАГОН</a:t>
            </a:r>
          </a:p>
        </p:txBody>
      </p:sp>
      <p:sp>
        <p:nvSpPr>
          <p:cNvPr id="17" name="AutoShape 4" descr="https://www.profinavigator.ru/upload/profession/98/bg/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546186" y="2679172"/>
            <a:ext cx="1175968" cy="28725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r" defTabSz="1219031"/>
            <a:r>
              <a:rPr lang="ru-RU" sz="800" b="1" dirty="0">
                <a:solidFill>
                  <a:srgbClr val="002036"/>
                </a:solidFill>
              </a:rPr>
              <a:t>Цифровой двойник </a:t>
            </a:r>
          </a:p>
          <a:p>
            <a:pPr algn="r" defTabSz="1219031"/>
            <a:r>
              <a:rPr lang="ru-RU" sz="800" dirty="0">
                <a:solidFill>
                  <a:srgbClr val="002036"/>
                </a:solidFill>
              </a:rPr>
              <a:t>модели вагона</a:t>
            </a:r>
          </a:p>
        </p:txBody>
      </p:sp>
      <p:cxnSp>
        <p:nvCxnSpPr>
          <p:cNvPr id="24" name="Прямая соединительная линия 23"/>
          <p:cNvCxnSpPr>
            <a:endCxn id="71" idx="4"/>
          </p:cNvCxnSpPr>
          <p:nvPr/>
        </p:nvCxnSpPr>
        <p:spPr>
          <a:xfrm>
            <a:off x="3577776" y="1893322"/>
            <a:ext cx="334490" cy="4493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endCxn id="71" idx="5"/>
          </p:cNvCxnSpPr>
          <p:nvPr/>
        </p:nvCxnSpPr>
        <p:spPr>
          <a:xfrm flipH="1">
            <a:off x="4416090" y="1845262"/>
            <a:ext cx="286588" cy="4974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H="1">
            <a:off x="4942294" y="2731389"/>
            <a:ext cx="22628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endCxn id="71" idx="1"/>
          </p:cNvCxnSpPr>
          <p:nvPr/>
        </p:nvCxnSpPr>
        <p:spPr>
          <a:xfrm flipH="1" flipV="1">
            <a:off x="4416090" y="3146497"/>
            <a:ext cx="315236" cy="4368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71" idx="2"/>
          </p:cNvCxnSpPr>
          <p:nvPr/>
        </p:nvCxnSpPr>
        <p:spPr>
          <a:xfrm flipH="1">
            <a:off x="3663634" y="3146497"/>
            <a:ext cx="248632" cy="4368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H="1">
            <a:off x="3166397" y="2744034"/>
            <a:ext cx="219665" cy="5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39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ЦИФРОВОЙ ВАГОН:  Концепция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5289" y="802303"/>
            <a:ext cx="4373219" cy="4049592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748" y="2467333"/>
            <a:ext cx="493035" cy="253454"/>
          </a:xfrm>
          <a:prstGeom prst="rect">
            <a:avLst/>
          </a:prstGeom>
        </p:spPr>
      </p:pic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122503" y="2501776"/>
            <a:ext cx="1952786" cy="650646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just" defTabSz="1219031"/>
            <a:r>
              <a:rPr lang="ru-RU" sz="800" b="1" dirty="0">
                <a:solidFill>
                  <a:srgbClr val="002036"/>
                </a:solidFill>
              </a:rPr>
              <a:t>Цифровая</a:t>
            </a:r>
            <a:r>
              <a:rPr lang="ru-RU" sz="800" dirty="0">
                <a:solidFill>
                  <a:srgbClr val="002036"/>
                </a:solidFill>
              </a:rPr>
              <a:t> </a:t>
            </a:r>
            <a:r>
              <a:rPr lang="ru-RU" sz="800" b="1" dirty="0">
                <a:solidFill>
                  <a:srgbClr val="002036"/>
                </a:solidFill>
              </a:rPr>
              <a:t>маркировка</a:t>
            </a:r>
            <a:r>
              <a:rPr lang="ru-RU" sz="800" dirty="0">
                <a:solidFill>
                  <a:srgbClr val="002036"/>
                </a:solidFill>
              </a:rPr>
              <a:t>  узлов и деталей обеспечивает однозначное соответствие между физическим и логическим уровнем цифрового вагона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122503" y="1158548"/>
            <a:ext cx="1952786" cy="910257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just" defTabSz="1219031"/>
            <a:r>
              <a:rPr lang="ru-RU" sz="800" b="1" dirty="0">
                <a:solidFill>
                  <a:srgbClr val="002036"/>
                </a:solidFill>
              </a:rPr>
              <a:t>Датчики</a:t>
            </a:r>
            <a:r>
              <a:rPr lang="ru-RU" sz="800" dirty="0">
                <a:solidFill>
                  <a:srgbClr val="002036"/>
                </a:solidFill>
              </a:rPr>
              <a:t> выполняют измерение и передачу в контрольную инфраструктуру данных о техническом состоянии и условиях эксплуатации узлов и деталей вагона</a:t>
            </a:r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flipV="1">
            <a:off x="1196986" y="914401"/>
            <a:ext cx="2344377" cy="298392"/>
          </a:xfrm>
          <a:prstGeom prst="bentConnector3">
            <a:avLst>
              <a:gd name="adj1" fmla="val -2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/>
          <p:nvPr/>
        </p:nvCxnSpPr>
        <p:spPr>
          <a:xfrm flipV="1">
            <a:off x="1196984" y="2025255"/>
            <a:ext cx="1120016" cy="480824"/>
          </a:xfrm>
          <a:prstGeom prst="bentConnector3">
            <a:avLst>
              <a:gd name="adj1" fmla="val -5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6448508" y="1598564"/>
            <a:ext cx="1952786" cy="1299621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just" defTabSz="1219031"/>
            <a:r>
              <a:rPr lang="ru-RU" sz="800" b="1" dirty="0">
                <a:solidFill>
                  <a:srgbClr val="002036"/>
                </a:solidFill>
              </a:rPr>
              <a:t>Контрольная</a:t>
            </a:r>
            <a:r>
              <a:rPr lang="ru-RU" sz="800" dirty="0">
                <a:solidFill>
                  <a:srgbClr val="002036"/>
                </a:solidFill>
              </a:rPr>
              <a:t> </a:t>
            </a:r>
            <a:r>
              <a:rPr lang="ru-RU" sz="800" b="1" dirty="0">
                <a:solidFill>
                  <a:srgbClr val="002036"/>
                </a:solidFill>
              </a:rPr>
              <a:t>инфраструктура</a:t>
            </a:r>
            <a:r>
              <a:rPr lang="ru-RU" sz="800" dirty="0">
                <a:solidFill>
                  <a:srgbClr val="002036"/>
                </a:solidFill>
              </a:rPr>
              <a:t> выполняет прием и передачу данных от датчиков и цифровых маркеров в цифровую платформу управления жизненным циклом для дальнейшего использования участниками перевозочного процесса, производителями вагонов и ремонтными предприятиями </a:t>
            </a:r>
          </a:p>
        </p:txBody>
      </p:sp>
      <p:cxnSp>
        <p:nvCxnSpPr>
          <p:cNvPr id="92" name="Соединительная линия уступом 91"/>
          <p:cNvCxnSpPr/>
          <p:nvPr/>
        </p:nvCxnSpPr>
        <p:spPr>
          <a:xfrm rot="10800000">
            <a:off x="5866108" y="1402597"/>
            <a:ext cx="1415170" cy="291020"/>
          </a:xfrm>
          <a:prstGeom prst="bentConnector3">
            <a:avLst>
              <a:gd name="adj1" fmla="val -3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122502" y="3708063"/>
            <a:ext cx="2008447" cy="1034417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just" defTabSz="1219031"/>
            <a:r>
              <a:rPr lang="ru-RU" sz="800" b="1" dirty="0">
                <a:solidFill>
                  <a:srgbClr val="002036"/>
                </a:solidFill>
              </a:rPr>
              <a:t>Цифровая</a:t>
            </a:r>
            <a:r>
              <a:rPr lang="ru-RU" sz="800" dirty="0">
                <a:solidFill>
                  <a:srgbClr val="002036"/>
                </a:solidFill>
              </a:rPr>
              <a:t> </a:t>
            </a:r>
            <a:r>
              <a:rPr lang="ru-RU" sz="800" b="1" dirty="0">
                <a:solidFill>
                  <a:srgbClr val="002036"/>
                </a:solidFill>
              </a:rPr>
              <a:t>платформа</a:t>
            </a:r>
            <a:r>
              <a:rPr lang="ru-RU" sz="800" dirty="0">
                <a:solidFill>
                  <a:srgbClr val="002036"/>
                </a:solidFill>
              </a:rPr>
              <a:t> управления жизненным циклом обеспечивает сбор и хранение данных о вагонах в </a:t>
            </a:r>
            <a:r>
              <a:rPr lang="ru-RU" sz="800" b="1" dirty="0">
                <a:solidFill>
                  <a:srgbClr val="002036"/>
                </a:solidFill>
              </a:rPr>
              <a:t>паспорте вагона</a:t>
            </a:r>
            <a:r>
              <a:rPr lang="ru-RU" sz="800" dirty="0">
                <a:solidFill>
                  <a:srgbClr val="002036"/>
                </a:solidFill>
              </a:rPr>
              <a:t>, формирование и анализ </a:t>
            </a:r>
            <a:r>
              <a:rPr lang="ru-RU" sz="800" b="1" dirty="0">
                <a:solidFill>
                  <a:srgbClr val="002036"/>
                </a:solidFill>
              </a:rPr>
              <a:t>цифровых двойников</a:t>
            </a:r>
            <a:r>
              <a:rPr lang="ru-RU" sz="800" dirty="0">
                <a:solidFill>
                  <a:srgbClr val="002036"/>
                </a:solidFill>
              </a:rPr>
              <a:t>, прогнозирование состояния узлов и деталей вагонов с помощью </a:t>
            </a:r>
            <a:r>
              <a:rPr lang="ru-RU" sz="800" b="1" dirty="0">
                <a:solidFill>
                  <a:srgbClr val="002036"/>
                </a:solidFill>
              </a:rPr>
              <a:t>искусственного интеллекта</a:t>
            </a:r>
            <a:r>
              <a:rPr lang="ru-RU" sz="800" dirty="0">
                <a:solidFill>
                  <a:srgbClr val="002036"/>
                </a:solidFill>
              </a:rPr>
              <a:t>. </a:t>
            </a:r>
          </a:p>
        </p:txBody>
      </p:sp>
      <p:cxnSp>
        <p:nvCxnSpPr>
          <p:cNvPr id="96" name="Соединительная линия уступом 95"/>
          <p:cNvCxnSpPr/>
          <p:nvPr/>
        </p:nvCxnSpPr>
        <p:spPr>
          <a:xfrm flipV="1">
            <a:off x="1196984" y="3267321"/>
            <a:ext cx="2073158" cy="474632"/>
          </a:xfrm>
          <a:prstGeom prst="bentConnector3">
            <a:avLst>
              <a:gd name="adj1" fmla="val 1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6448508" y="3328353"/>
            <a:ext cx="1952786" cy="871688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just" defTabSz="1219031"/>
            <a:r>
              <a:rPr lang="ru-RU" sz="800" b="1" dirty="0">
                <a:solidFill>
                  <a:srgbClr val="002036"/>
                </a:solidFill>
              </a:rPr>
              <a:t>Участники перевозочного процесса</a:t>
            </a:r>
            <a:r>
              <a:rPr lang="ru-RU" sz="800" dirty="0">
                <a:solidFill>
                  <a:srgbClr val="002036"/>
                </a:solidFill>
              </a:rPr>
              <a:t>, производители вагонов и ремонтные предприятия используют цифровую платформу для управления, совершенствования и обслуживания вагонов</a:t>
            </a:r>
          </a:p>
        </p:txBody>
      </p:sp>
      <p:cxnSp>
        <p:nvCxnSpPr>
          <p:cNvPr id="102" name="Соединительная линия уступом 101"/>
          <p:cNvCxnSpPr/>
          <p:nvPr/>
        </p:nvCxnSpPr>
        <p:spPr>
          <a:xfrm rot="10800000" flipV="1">
            <a:off x="4316279" y="4143908"/>
            <a:ext cx="2967997" cy="536580"/>
          </a:xfrm>
          <a:prstGeom prst="bentConnector3">
            <a:avLst>
              <a:gd name="adj1" fmla="val -1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35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60489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Цифровая п</a:t>
            </a:r>
            <a:r>
              <a:rPr lang="ru-RU" dirty="0">
                <a:ea typeface="Arial" pitchFamily="34" charset="0"/>
              </a:rPr>
              <a:t>латформа управления жизненным циклом – ключевой элемент Цифрового вагона</a:t>
            </a:r>
            <a:endParaRPr kumimoji="0" lang="ru-RU" dirty="0">
              <a:ea typeface="Arial" pitchFamily="34" charset="0"/>
            </a:endParaRPr>
          </a:p>
        </p:txBody>
      </p:sp>
      <p:pic>
        <p:nvPicPr>
          <p:cNvPr id="104" name="Рисунок 10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748" y="2389843"/>
            <a:ext cx="493035" cy="253454"/>
          </a:xfrm>
          <a:prstGeom prst="rect">
            <a:avLst/>
          </a:prstGeom>
        </p:spPr>
      </p:pic>
      <p:sp>
        <p:nvSpPr>
          <p:cNvPr id="92" name="Треугольник 242">
            <a:extLst>
              <a:ext uri="{FF2B5EF4-FFF2-40B4-BE49-F238E27FC236}">
                <a16:creationId xmlns:a16="http://schemas.microsoft.com/office/drawing/2014/main" id="{9D418B7A-805C-BB4F-92B4-628E00DFFE85}"/>
              </a:ext>
            </a:extLst>
          </p:cNvPr>
          <p:cNvSpPr/>
          <p:nvPr/>
        </p:nvSpPr>
        <p:spPr>
          <a:xfrm rot="10800000">
            <a:off x="6295403" y="2962613"/>
            <a:ext cx="823972" cy="9460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901FD41C-C188-AE44-889B-8F7E821E0C17}"/>
              </a:ext>
            </a:extLst>
          </p:cNvPr>
          <p:cNvSpPr/>
          <p:nvPr/>
        </p:nvSpPr>
        <p:spPr>
          <a:xfrm>
            <a:off x="31968" y="3063583"/>
            <a:ext cx="1545546" cy="6447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sp>
        <p:nvSpPr>
          <p:cNvPr id="94" name="Скругленный прямоугольник 86">
            <a:extLst>
              <a:ext uri="{FF2B5EF4-FFF2-40B4-BE49-F238E27FC236}">
                <a16:creationId xmlns:a16="http://schemas.microsoft.com/office/drawing/2014/main" id="{B58B11D7-F881-4242-8484-EA525D38D978}"/>
              </a:ext>
            </a:extLst>
          </p:cNvPr>
          <p:cNvSpPr/>
          <p:nvPr/>
        </p:nvSpPr>
        <p:spPr>
          <a:xfrm>
            <a:off x="26683" y="851534"/>
            <a:ext cx="8477530" cy="211542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031"/>
            <a:endParaRPr lang="ru-RU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AE271B55-87A8-824D-BCCB-AD02DFDCDBFA}"/>
              </a:ext>
            </a:extLst>
          </p:cNvPr>
          <p:cNvSpPr/>
          <p:nvPr/>
        </p:nvSpPr>
        <p:spPr>
          <a:xfrm>
            <a:off x="1573007" y="3063124"/>
            <a:ext cx="1594243" cy="645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grpSp>
        <p:nvGrpSpPr>
          <p:cNvPr id="96" name="Группа 95">
            <a:extLst>
              <a:ext uri="{FF2B5EF4-FFF2-40B4-BE49-F238E27FC236}">
                <a16:creationId xmlns:a16="http://schemas.microsoft.com/office/drawing/2014/main" id="{0A530B1B-FFF9-404E-95A7-BA68DDD727FE}"/>
              </a:ext>
            </a:extLst>
          </p:cNvPr>
          <p:cNvGrpSpPr/>
          <p:nvPr/>
        </p:nvGrpSpPr>
        <p:grpSpPr>
          <a:xfrm>
            <a:off x="1684229" y="3433946"/>
            <a:ext cx="1622746" cy="287257"/>
            <a:chOff x="4560584" y="4646725"/>
            <a:chExt cx="1217059" cy="215444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id="{E717B1BB-F9E7-944C-AB08-48E2AC6CA8E4}"/>
                </a:ext>
              </a:extLst>
            </p:cNvPr>
            <p:cNvSpPr/>
            <p:nvPr/>
          </p:nvSpPr>
          <p:spPr>
            <a:xfrm>
              <a:off x="4955230" y="4646725"/>
              <a:ext cx="822413" cy="215444"/>
            </a:xfrm>
            <a:prstGeom prst="rect">
              <a:avLst/>
            </a:prstGeom>
          </p:spPr>
          <p:txBody>
            <a:bodyPr wrap="square" lIns="0" tIns="0" rIns="0" bIns="0" anchor="t" anchorCtr="0">
              <a:noAutofit/>
            </a:bodyPr>
            <a:lstStyle/>
            <a:p>
              <a:pPr defTabSz="1219031"/>
              <a:r>
                <a:rPr lang="ru-RU" sz="700" b="1" cap="all" dirty="0">
                  <a:solidFill>
                    <a:srgbClr val="865640">
                      <a:lumMod val="50000"/>
                    </a:srgbClr>
                  </a:solidFill>
                  <a:latin typeface="Arial" panose="020B0604020202020204"/>
                </a:rPr>
                <a:t>Производители запчастей</a:t>
              </a:r>
            </a:p>
          </p:txBody>
        </p:sp>
        <p:pic>
          <p:nvPicPr>
            <p:cNvPr id="98" name="Рисунок 97">
              <a:extLst>
                <a:ext uri="{FF2B5EF4-FFF2-40B4-BE49-F238E27FC236}">
                  <a16:creationId xmlns:a16="http://schemas.microsoft.com/office/drawing/2014/main" id="{0271C2B5-92C3-1848-B15D-9447CE9E7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0584" y="4648167"/>
              <a:ext cx="345632" cy="119913"/>
            </a:xfrm>
            <a:prstGeom prst="rect">
              <a:avLst/>
            </a:prstGeom>
          </p:spPr>
        </p:pic>
      </p:grpSp>
      <p:graphicFrame>
        <p:nvGraphicFramePr>
          <p:cNvPr id="99" name="Схема 98">
            <a:extLst>
              <a:ext uri="{FF2B5EF4-FFF2-40B4-BE49-F238E27FC236}">
                <a16:creationId xmlns:a16="http://schemas.microsoft.com/office/drawing/2014/main" id="{AA2678C2-9271-1644-9057-E480530B7F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415039"/>
              </p:ext>
            </p:extLst>
          </p:nvPr>
        </p:nvGraphicFramePr>
        <p:xfrm>
          <a:off x="95947" y="1814423"/>
          <a:ext cx="8372466" cy="411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98DF8704-C165-F34D-898F-4EC84D1C95CA}"/>
              </a:ext>
            </a:extLst>
          </p:cNvPr>
          <p:cNvSpPr/>
          <p:nvPr/>
        </p:nvSpPr>
        <p:spPr>
          <a:xfrm>
            <a:off x="26681" y="798296"/>
            <a:ext cx="847753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031"/>
            <a:r>
              <a:rPr lang="ru-RU" sz="1300" dirty="0">
                <a:solidFill>
                  <a:srgbClr val="000066"/>
                </a:solidFill>
                <a:latin typeface="RussianRail G Pro Medium" panose="02000603040000020004"/>
              </a:rPr>
              <a:t>Цифровая платформа управления жизненным циклом вагона</a:t>
            </a: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:a16="http://schemas.microsoft.com/office/drawing/2014/main" id="{5C3892B2-696F-EF45-A8C4-ABF6041D8739}"/>
              </a:ext>
            </a:extLst>
          </p:cNvPr>
          <p:cNvSpPr/>
          <p:nvPr/>
        </p:nvSpPr>
        <p:spPr>
          <a:xfrm>
            <a:off x="416566" y="3531855"/>
            <a:ext cx="1200000" cy="14045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 defTabSz="1219031"/>
            <a:r>
              <a:rPr lang="ru-RU" sz="700" b="1" cap="all" dirty="0">
                <a:solidFill>
                  <a:srgbClr val="865640">
                    <a:lumMod val="50000"/>
                  </a:srgbClr>
                </a:solidFill>
                <a:latin typeface="Arial" panose="020B0604020202020204"/>
              </a:rPr>
              <a:t>конструкторы</a:t>
            </a:r>
          </a:p>
        </p:txBody>
      </p:sp>
      <p:pic>
        <p:nvPicPr>
          <p:cNvPr id="105" name="Рисунок 104">
            <a:extLst>
              <a:ext uri="{FF2B5EF4-FFF2-40B4-BE49-F238E27FC236}">
                <a16:creationId xmlns:a16="http://schemas.microsoft.com/office/drawing/2014/main" id="{34E8EE8C-2363-DF43-A092-4853AD7307A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011" y="3227130"/>
            <a:ext cx="389501" cy="389501"/>
          </a:xfrm>
          <a:prstGeom prst="rect">
            <a:avLst/>
          </a:prstGeom>
        </p:spPr>
      </p:pic>
      <p:sp>
        <p:nvSpPr>
          <p:cNvPr id="106" name="Треугольник 32">
            <a:extLst>
              <a:ext uri="{FF2B5EF4-FFF2-40B4-BE49-F238E27FC236}">
                <a16:creationId xmlns:a16="http://schemas.microsoft.com/office/drawing/2014/main" id="{4D60409D-13EC-7C4B-A977-D7E23DC8875B}"/>
              </a:ext>
            </a:extLst>
          </p:cNvPr>
          <p:cNvSpPr/>
          <p:nvPr/>
        </p:nvSpPr>
        <p:spPr>
          <a:xfrm>
            <a:off x="27907" y="2969054"/>
            <a:ext cx="832003" cy="94601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Треугольник 231">
            <a:extLst>
              <a:ext uri="{FF2B5EF4-FFF2-40B4-BE49-F238E27FC236}">
                <a16:creationId xmlns:a16="http://schemas.microsoft.com/office/drawing/2014/main" id="{0FB7D8A8-EFCE-F84C-8CEB-25F0F9B169AB}"/>
              </a:ext>
            </a:extLst>
          </p:cNvPr>
          <p:cNvSpPr/>
          <p:nvPr/>
        </p:nvSpPr>
        <p:spPr>
          <a:xfrm rot="10800000">
            <a:off x="656477" y="2967445"/>
            <a:ext cx="823972" cy="94601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Треугольник 232">
            <a:extLst>
              <a:ext uri="{FF2B5EF4-FFF2-40B4-BE49-F238E27FC236}">
                <a16:creationId xmlns:a16="http://schemas.microsoft.com/office/drawing/2014/main" id="{BADF485F-C642-D548-B7EB-89D2847D66D3}"/>
              </a:ext>
            </a:extLst>
          </p:cNvPr>
          <p:cNvSpPr/>
          <p:nvPr/>
        </p:nvSpPr>
        <p:spPr>
          <a:xfrm>
            <a:off x="1548541" y="2973471"/>
            <a:ext cx="832003" cy="9460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Треугольник 233">
            <a:extLst>
              <a:ext uri="{FF2B5EF4-FFF2-40B4-BE49-F238E27FC236}">
                <a16:creationId xmlns:a16="http://schemas.microsoft.com/office/drawing/2014/main" id="{CCDCFD5A-8DCE-6B42-BF69-87A6D2996E99}"/>
              </a:ext>
            </a:extLst>
          </p:cNvPr>
          <p:cNvSpPr/>
          <p:nvPr/>
        </p:nvSpPr>
        <p:spPr>
          <a:xfrm rot="10800000">
            <a:off x="2323978" y="2966517"/>
            <a:ext cx="823972" cy="9460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C9034512-4DD8-D04A-89C4-FCB74FF9385B}"/>
              </a:ext>
            </a:extLst>
          </p:cNvPr>
          <p:cNvSpPr/>
          <p:nvPr/>
        </p:nvSpPr>
        <p:spPr>
          <a:xfrm>
            <a:off x="3180976" y="3058251"/>
            <a:ext cx="1664126" cy="645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sp>
        <p:nvSpPr>
          <p:cNvPr id="111" name="Треугольник 235">
            <a:extLst>
              <a:ext uri="{FF2B5EF4-FFF2-40B4-BE49-F238E27FC236}">
                <a16:creationId xmlns:a16="http://schemas.microsoft.com/office/drawing/2014/main" id="{2A9F6750-3C4D-FE44-AB5B-D5321B1883EF}"/>
              </a:ext>
            </a:extLst>
          </p:cNvPr>
          <p:cNvSpPr/>
          <p:nvPr/>
        </p:nvSpPr>
        <p:spPr>
          <a:xfrm>
            <a:off x="3127888" y="2963425"/>
            <a:ext cx="832003" cy="94601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Треугольник 236">
            <a:extLst>
              <a:ext uri="{FF2B5EF4-FFF2-40B4-BE49-F238E27FC236}">
                <a16:creationId xmlns:a16="http://schemas.microsoft.com/office/drawing/2014/main" id="{E9C8F261-3329-C24B-B5D9-FF927BE33DCD}"/>
              </a:ext>
            </a:extLst>
          </p:cNvPr>
          <p:cNvSpPr/>
          <p:nvPr/>
        </p:nvSpPr>
        <p:spPr>
          <a:xfrm rot="10800000">
            <a:off x="3756644" y="2967363"/>
            <a:ext cx="823972" cy="94601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3" name="Группа 112">
            <a:extLst>
              <a:ext uri="{FF2B5EF4-FFF2-40B4-BE49-F238E27FC236}">
                <a16:creationId xmlns:a16="http://schemas.microsoft.com/office/drawing/2014/main" id="{4F4A09C8-20ED-5543-BA02-0ED2C0225300}"/>
              </a:ext>
            </a:extLst>
          </p:cNvPr>
          <p:cNvGrpSpPr/>
          <p:nvPr/>
        </p:nvGrpSpPr>
        <p:grpSpPr>
          <a:xfrm>
            <a:off x="3341434" y="3350130"/>
            <a:ext cx="1362232" cy="279277"/>
            <a:chOff x="937636" y="3982877"/>
            <a:chExt cx="1186871" cy="279277"/>
          </a:xfrm>
        </p:grpSpPr>
        <p:sp>
          <p:nvSpPr>
            <p:cNvPr id="114" name="Прямоугольник 113">
              <a:extLst>
                <a:ext uri="{FF2B5EF4-FFF2-40B4-BE49-F238E27FC236}">
                  <a16:creationId xmlns:a16="http://schemas.microsoft.com/office/drawing/2014/main" id="{DA24F4C7-093C-6D4D-874C-1DE42E686082}"/>
                </a:ext>
              </a:extLst>
            </p:cNvPr>
            <p:cNvSpPr/>
            <p:nvPr/>
          </p:nvSpPr>
          <p:spPr>
            <a:xfrm>
              <a:off x="1283647" y="4046710"/>
              <a:ext cx="84086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ru-RU" sz="7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Производители вагонов</a:t>
              </a:r>
            </a:p>
          </p:txBody>
        </p:sp>
        <p:pic>
          <p:nvPicPr>
            <p:cNvPr id="115" name="Рисунок 114">
              <a:extLst>
                <a:ext uri="{FF2B5EF4-FFF2-40B4-BE49-F238E27FC236}">
                  <a16:creationId xmlns:a16="http://schemas.microsoft.com/office/drawing/2014/main" id="{D53BAA37-57AF-4D4D-BD6A-53322A1050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biLevel thresh="7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7636" y="3982877"/>
              <a:ext cx="276206" cy="276206"/>
            </a:xfrm>
            <a:prstGeom prst="rect">
              <a:avLst/>
            </a:prstGeom>
          </p:spPr>
        </p:pic>
      </p:grpSp>
      <p:sp>
        <p:nvSpPr>
          <p:cNvPr id="118" name="Прямоугольник 117">
            <a:extLst>
              <a:ext uri="{FF2B5EF4-FFF2-40B4-BE49-F238E27FC236}">
                <a16:creationId xmlns:a16="http://schemas.microsoft.com/office/drawing/2014/main" id="{030C0DC0-3AD9-BC4F-AE61-CD610CFC0B94}"/>
              </a:ext>
            </a:extLst>
          </p:cNvPr>
          <p:cNvSpPr/>
          <p:nvPr/>
        </p:nvSpPr>
        <p:spPr>
          <a:xfrm>
            <a:off x="4834025" y="3072130"/>
            <a:ext cx="860210" cy="6316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sp>
        <p:nvSpPr>
          <p:cNvPr id="119" name="Треугольник 241">
            <a:extLst>
              <a:ext uri="{FF2B5EF4-FFF2-40B4-BE49-F238E27FC236}">
                <a16:creationId xmlns:a16="http://schemas.microsoft.com/office/drawing/2014/main" id="{B1007B55-42A1-FB44-B443-14D92A1379DB}"/>
              </a:ext>
            </a:extLst>
          </p:cNvPr>
          <p:cNvSpPr/>
          <p:nvPr/>
        </p:nvSpPr>
        <p:spPr>
          <a:xfrm>
            <a:off x="4589074" y="2972942"/>
            <a:ext cx="832003" cy="94601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Треугольник 242">
            <a:extLst>
              <a:ext uri="{FF2B5EF4-FFF2-40B4-BE49-F238E27FC236}">
                <a16:creationId xmlns:a16="http://schemas.microsoft.com/office/drawing/2014/main" id="{9D418B7A-805C-BB4F-92B4-628E00DFFE85}"/>
              </a:ext>
            </a:extLst>
          </p:cNvPr>
          <p:cNvSpPr/>
          <p:nvPr/>
        </p:nvSpPr>
        <p:spPr>
          <a:xfrm rot="10800000">
            <a:off x="5143356" y="2965193"/>
            <a:ext cx="823972" cy="94601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>
            <a:extLst>
              <a:ext uri="{FF2B5EF4-FFF2-40B4-BE49-F238E27FC236}">
                <a16:creationId xmlns:a16="http://schemas.microsoft.com/office/drawing/2014/main" id="{D3F83D72-9F1E-7C4B-A740-B6466BDEF312}"/>
              </a:ext>
            </a:extLst>
          </p:cNvPr>
          <p:cNvSpPr/>
          <p:nvPr/>
        </p:nvSpPr>
        <p:spPr>
          <a:xfrm>
            <a:off x="5694236" y="3050867"/>
            <a:ext cx="1260237" cy="6526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sp>
        <p:nvSpPr>
          <p:cNvPr id="122" name="Треугольник 244">
            <a:extLst>
              <a:ext uri="{FF2B5EF4-FFF2-40B4-BE49-F238E27FC236}">
                <a16:creationId xmlns:a16="http://schemas.microsoft.com/office/drawing/2014/main" id="{4E835339-4C80-7345-B8F0-9C6483D94CD0}"/>
              </a:ext>
            </a:extLst>
          </p:cNvPr>
          <p:cNvSpPr/>
          <p:nvPr/>
        </p:nvSpPr>
        <p:spPr>
          <a:xfrm>
            <a:off x="5726866" y="2962051"/>
            <a:ext cx="832003" cy="94601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3" name="Группа 122">
            <a:extLst>
              <a:ext uri="{FF2B5EF4-FFF2-40B4-BE49-F238E27FC236}">
                <a16:creationId xmlns:a16="http://schemas.microsoft.com/office/drawing/2014/main" id="{53240608-D889-9044-B706-F140A2CD11B2}"/>
              </a:ext>
            </a:extLst>
          </p:cNvPr>
          <p:cNvGrpSpPr/>
          <p:nvPr/>
        </p:nvGrpSpPr>
        <p:grpSpPr>
          <a:xfrm>
            <a:off x="4985650" y="3292619"/>
            <a:ext cx="1596144" cy="395617"/>
            <a:chOff x="3789544" y="4523540"/>
            <a:chExt cx="1197106" cy="296712"/>
          </a:xfrm>
        </p:grpSpPr>
        <p:sp>
          <p:nvSpPr>
            <p:cNvPr id="124" name="Прямоугольник 123">
              <a:extLst>
                <a:ext uri="{FF2B5EF4-FFF2-40B4-BE49-F238E27FC236}">
                  <a16:creationId xmlns:a16="http://schemas.microsoft.com/office/drawing/2014/main" id="{4F7F423F-5D16-6A4B-82FE-BAFE2D48E0A9}"/>
                </a:ext>
              </a:extLst>
            </p:cNvPr>
            <p:cNvSpPr/>
            <p:nvPr/>
          </p:nvSpPr>
          <p:spPr>
            <a:xfrm>
              <a:off x="4086650" y="4697141"/>
              <a:ext cx="900000" cy="123111"/>
            </a:xfrm>
            <a:prstGeom prst="rect">
              <a:avLst/>
            </a:prstGeom>
          </p:spPr>
          <p:txBody>
            <a:bodyPr wrap="square" lIns="0" tIns="0" rIns="0" bIns="0" anchor="t" anchorCtr="0">
              <a:noAutofit/>
            </a:bodyPr>
            <a:lstStyle/>
            <a:p>
              <a:pPr defTabSz="1219031"/>
              <a:r>
                <a:rPr lang="ru-RU" sz="700" b="1" cap="all" dirty="0">
                  <a:solidFill>
                    <a:srgbClr val="865640">
                      <a:lumMod val="50000"/>
                    </a:srgbClr>
                  </a:solidFill>
                  <a:latin typeface="Arial" panose="020B0604020202020204"/>
                </a:rPr>
                <a:t>ВРК</a:t>
              </a:r>
            </a:p>
          </p:txBody>
        </p:sp>
        <p:pic>
          <p:nvPicPr>
            <p:cNvPr id="125" name="Рисунок 124">
              <a:extLst>
                <a:ext uri="{FF2B5EF4-FFF2-40B4-BE49-F238E27FC236}">
                  <a16:creationId xmlns:a16="http://schemas.microsoft.com/office/drawing/2014/main" id="{9163276D-5B97-984C-AA75-0B3642D97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9544" y="4523540"/>
              <a:ext cx="252000" cy="252000"/>
            </a:xfrm>
            <a:prstGeom prst="rect">
              <a:avLst/>
            </a:prstGeom>
          </p:spPr>
        </p:pic>
      </p:grpSp>
      <p:grpSp>
        <p:nvGrpSpPr>
          <p:cNvPr id="126" name="Группа 125">
            <a:extLst>
              <a:ext uri="{FF2B5EF4-FFF2-40B4-BE49-F238E27FC236}">
                <a16:creationId xmlns:a16="http://schemas.microsoft.com/office/drawing/2014/main" id="{143072AE-8310-7B45-A18A-6E47D695C091}"/>
              </a:ext>
            </a:extLst>
          </p:cNvPr>
          <p:cNvGrpSpPr/>
          <p:nvPr/>
        </p:nvGrpSpPr>
        <p:grpSpPr>
          <a:xfrm>
            <a:off x="5721551" y="3011363"/>
            <a:ext cx="1376316" cy="436159"/>
            <a:chOff x="5136632" y="665925"/>
            <a:chExt cx="1032238" cy="327119"/>
          </a:xfrm>
        </p:grpSpPr>
        <p:sp>
          <p:nvSpPr>
            <p:cNvPr id="127" name="Прямоугольник 126">
              <a:extLst>
                <a:ext uri="{FF2B5EF4-FFF2-40B4-BE49-F238E27FC236}">
                  <a16:creationId xmlns:a16="http://schemas.microsoft.com/office/drawing/2014/main" id="{51A04943-3046-B042-AFB5-3C8044B5098F}"/>
                </a:ext>
              </a:extLst>
            </p:cNvPr>
            <p:cNvSpPr/>
            <p:nvPr/>
          </p:nvSpPr>
          <p:spPr>
            <a:xfrm>
              <a:off x="5268871" y="863815"/>
              <a:ext cx="899999" cy="107722"/>
            </a:xfrm>
            <a:prstGeom prst="rect">
              <a:avLst/>
            </a:prstGeom>
          </p:spPr>
          <p:txBody>
            <a:bodyPr wrap="square" lIns="0" tIns="0" rIns="0" bIns="0" anchor="t" anchorCtr="0">
              <a:noAutofit/>
            </a:bodyPr>
            <a:lstStyle/>
            <a:p>
              <a:pPr algn="ctr" defTabSz="1219031"/>
              <a:r>
                <a:rPr lang="ru-RU" sz="700" b="1" cap="all" dirty="0">
                  <a:solidFill>
                    <a:srgbClr val="865640">
                      <a:lumMod val="50000"/>
                    </a:srgbClr>
                  </a:solidFill>
                  <a:latin typeface="Arial" panose="020B0604020202020204"/>
                </a:rPr>
                <a:t>ОАО «РЖД»</a:t>
              </a:r>
            </a:p>
          </p:txBody>
        </p:sp>
        <p:pic>
          <p:nvPicPr>
            <p:cNvPr id="128" name="Рисунок 127">
              <a:extLst>
                <a:ext uri="{FF2B5EF4-FFF2-40B4-BE49-F238E27FC236}">
                  <a16:creationId xmlns:a16="http://schemas.microsoft.com/office/drawing/2014/main" id="{8C153381-6C99-CF45-BBA6-7FBBB3F8C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6632" y="665925"/>
              <a:ext cx="327118" cy="327119"/>
            </a:xfrm>
            <a:prstGeom prst="rect">
              <a:avLst/>
            </a:prstGeom>
          </p:spPr>
        </p:pic>
      </p:grp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A31239D4-D535-3941-9260-0E1A02B160A2}"/>
              </a:ext>
            </a:extLst>
          </p:cNvPr>
          <p:cNvSpPr/>
          <p:nvPr/>
        </p:nvSpPr>
        <p:spPr>
          <a:xfrm>
            <a:off x="6957170" y="3058818"/>
            <a:ext cx="1547042" cy="6447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grpSp>
        <p:nvGrpSpPr>
          <p:cNvPr id="130" name="Группа 129">
            <a:extLst>
              <a:ext uri="{FF2B5EF4-FFF2-40B4-BE49-F238E27FC236}">
                <a16:creationId xmlns:a16="http://schemas.microsoft.com/office/drawing/2014/main" id="{CA757365-AB29-1847-BB6D-668043588F29}"/>
              </a:ext>
            </a:extLst>
          </p:cNvPr>
          <p:cNvGrpSpPr/>
          <p:nvPr/>
        </p:nvGrpSpPr>
        <p:grpSpPr>
          <a:xfrm>
            <a:off x="7084447" y="3260153"/>
            <a:ext cx="1511029" cy="480000"/>
            <a:chOff x="5606390" y="4410715"/>
            <a:chExt cx="1133270" cy="360000"/>
          </a:xfrm>
        </p:grpSpPr>
        <p:sp>
          <p:nvSpPr>
            <p:cNvPr id="131" name="Прямоугольник 130">
              <a:extLst>
                <a:ext uri="{FF2B5EF4-FFF2-40B4-BE49-F238E27FC236}">
                  <a16:creationId xmlns:a16="http://schemas.microsoft.com/office/drawing/2014/main" id="{3938545D-6BC5-064F-A7C1-FA684B70B394}"/>
                </a:ext>
              </a:extLst>
            </p:cNvPr>
            <p:cNvSpPr/>
            <p:nvPr/>
          </p:nvSpPr>
          <p:spPr>
            <a:xfrm>
              <a:off x="5839660" y="4548960"/>
              <a:ext cx="900000" cy="105340"/>
            </a:xfrm>
            <a:prstGeom prst="rect">
              <a:avLst/>
            </a:prstGeom>
          </p:spPr>
          <p:txBody>
            <a:bodyPr wrap="square" lIns="0" tIns="0" rIns="0" bIns="0" anchor="t" anchorCtr="0">
              <a:noAutofit/>
            </a:bodyPr>
            <a:lstStyle/>
            <a:p>
              <a:pPr algn="ctr" defTabSz="1219031"/>
              <a:r>
                <a:rPr lang="ru-RU" sz="700" b="1" cap="all" dirty="0">
                  <a:solidFill>
                    <a:srgbClr val="865640">
                      <a:lumMod val="50000"/>
                    </a:srgbClr>
                  </a:solidFill>
                  <a:latin typeface="Arial" panose="020B0604020202020204"/>
                </a:rPr>
                <a:t>СОБСТВЕННИКИ</a:t>
              </a:r>
            </a:p>
          </p:txBody>
        </p:sp>
        <p:pic>
          <p:nvPicPr>
            <p:cNvPr id="132" name="Рисунок 131">
              <a:extLst>
                <a:ext uri="{FF2B5EF4-FFF2-40B4-BE49-F238E27FC236}">
                  <a16:creationId xmlns:a16="http://schemas.microsoft.com/office/drawing/2014/main" id="{C99237AE-2B6D-CC4F-98E8-7407DA14B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06390" y="4410715"/>
              <a:ext cx="360000" cy="360000"/>
            </a:xfrm>
            <a:prstGeom prst="rect">
              <a:avLst/>
            </a:prstGeom>
          </p:spPr>
        </p:pic>
      </p:grpSp>
      <p:cxnSp>
        <p:nvCxnSpPr>
          <p:cNvPr id="133" name="Соединительная линия уступом 132">
            <a:extLst>
              <a:ext uri="{FF2B5EF4-FFF2-40B4-BE49-F238E27FC236}">
                <a16:creationId xmlns:a16="http://schemas.microsoft.com/office/drawing/2014/main" id="{C5C626ED-71E3-7C41-A483-D4CAE77E1C7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97810" y="1514692"/>
            <a:ext cx="271264" cy="24788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id="{7940A1CA-2F8B-2849-A5F2-48D09CB38FF5}"/>
              </a:ext>
            </a:extLst>
          </p:cNvPr>
          <p:cNvSpPr/>
          <p:nvPr/>
        </p:nvSpPr>
        <p:spPr>
          <a:xfrm>
            <a:off x="202917" y="1290453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3</a:t>
            </a:r>
            <a:r>
              <a:rPr lang="en-US" sz="900" dirty="0">
                <a:solidFill>
                  <a:schemeClr val="tx2"/>
                </a:solidFill>
              </a:rPr>
              <a:t>D </a:t>
            </a:r>
            <a:r>
              <a:rPr lang="ru-RU" sz="900" dirty="0">
                <a:solidFill>
                  <a:schemeClr val="tx2"/>
                </a:solidFill>
              </a:rPr>
              <a:t>проектирование</a:t>
            </a:r>
          </a:p>
        </p:txBody>
      </p:sp>
      <p:cxnSp>
        <p:nvCxnSpPr>
          <p:cNvPr id="135" name="Соединительная линия уступом 134">
            <a:extLst>
              <a:ext uri="{FF2B5EF4-FFF2-40B4-BE49-F238E27FC236}">
                <a16:creationId xmlns:a16="http://schemas.microsoft.com/office/drawing/2014/main" id="{5E421D20-44B3-4844-AC89-1B5A8DA2FD1D}"/>
              </a:ext>
            </a:extLst>
          </p:cNvPr>
          <p:cNvCxnSpPr/>
          <p:nvPr/>
        </p:nvCxnSpPr>
        <p:spPr>
          <a:xfrm rot="16200000" flipH="1">
            <a:off x="370868" y="2335595"/>
            <a:ext cx="377142" cy="238539"/>
          </a:xfrm>
          <a:prstGeom prst="bentConnector3">
            <a:avLst>
              <a:gd name="adj1" fmla="val 365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Соединительная линия уступом 135">
            <a:extLst>
              <a:ext uri="{FF2B5EF4-FFF2-40B4-BE49-F238E27FC236}">
                <a16:creationId xmlns:a16="http://schemas.microsoft.com/office/drawing/2014/main" id="{A86A3214-2AC6-3B47-A2A8-BA3817CDAF8D}"/>
              </a:ext>
            </a:extLst>
          </p:cNvPr>
          <p:cNvCxnSpPr>
            <a:cxnSpLocks/>
          </p:cNvCxnSpPr>
          <p:nvPr/>
        </p:nvCxnSpPr>
        <p:spPr>
          <a:xfrm>
            <a:off x="1071784" y="2269713"/>
            <a:ext cx="330089" cy="329694"/>
          </a:xfrm>
          <a:prstGeom prst="bentConnector3">
            <a:avLst>
              <a:gd name="adj1" fmla="val 7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B8DF93BD-C076-8E46-BF58-8F5A17A41A82}"/>
              </a:ext>
            </a:extLst>
          </p:cNvPr>
          <p:cNvSpPr/>
          <p:nvPr/>
        </p:nvSpPr>
        <p:spPr>
          <a:xfrm>
            <a:off x="1377805" y="2511427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Цифровое прототипирование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DE162C63-1713-D842-B2BA-274D29A2D06E}"/>
              </a:ext>
            </a:extLst>
          </p:cNvPr>
          <p:cNvSpPr/>
          <p:nvPr/>
        </p:nvSpPr>
        <p:spPr>
          <a:xfrm>
            <a:off x="196482" y="2681981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Аддитивные технологии</a:t>
            </a:r>
          </a:p>
        </p:txBody>
      </p:sp>
      <p:cxnSp>
        <p:nvCxnSpPr>
          <p:cNvPr id="139" name="Соединительная линия уступом 138">
            <a:extLst>
              <a:ext uri="{FF2B5EF4-FFF2-40B4-BE49-F238E27FC236}">
                <a16:creationId xmlns:a16="http://schemas.microsoft.com/office/drawing/2014/main" id="{1900CF31-C146-2044-8194-B76C15F013E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741852" y="1461770"/>
            <a:ext cx="410997" cy="219945"/>
          </a:xfrm>
          <a:prstGeom prst="bentConnector3">
            <a:avLst>
              <a:gd name="adj1" fmla="val 99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Соединительная линия уступом 139">
            <a:extLst>
              <a:ext uri="{FF2B5EF4-FFF2-40B4-BE49-F238E27FC236}">
                <a16:creationId xmlns:a16="http://schemas.microsoft.com/office/drawing/2014/main" id="{95745138-89DE-004B-ACAE-CE89A9D97132}"/>
              </a:ext>
            </a:extLst>
          </p:cNvPr>
          <p:cNvCxnSpPr>
            <a:cxnSpLocks/>
          </p:cNvCxnSpPr>
          <p:nvPr/>
        </p:nvCxnSpPr>
        <p:spPr>
          <a:xfrm>
            <a:off x="2297318" y="2276746"/>
            <a:ext cx="389281" cy="34601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F2C6BB3B-5C55-0547-8A02-C0B490B71F17}"/>
              </a:ext>
            </a:extLst>
          </p:cNvPr>
          <p:cNvSpPr/>
          <p:nvPr/>
        </p:nvSpPr>
        <p:spPr>
          <a:xfrm>
            <a:off x="3000293" y="1285345"/>
            <a:ext cx="1747133" cy="157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Цифровой паспорт изделия</a:t>
            </a:r>
          </a:p>
        </p:txBody>
      </p:sp>
      <p:sp>
        <p:nvSpPr>
          <p:cNvPr id="142" name="Прямоугольник 141">
            <a:extLst>
              <a:ext uri="{FF2B5EF4-FFF2-40B4-BE49-F238E27FC236}">
                <a16:creationId xmlns:a16="http://schemas.microsoft.com/office/drawing/2014/main" id="{352B7270-D18A-D149-98E3-ABF21B5E602C}"/>
              </a:ext>
            </a:extLst>
          </p:cNvPr>
          <p:cNvSpPr/>
          <p:nvPr/>
        </p:nvSpPr>
        <p:spPr>
          <a:xfrm>
            <a:off x="2607802" y="2527439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Безлюдное производство</a:t>
            </a:r>
          </a:p>
        </p:txBody>
      </p:sp>
      <p:cxnSp>
        <p:nvCxnSpPr>
          <p:cNvPr id="143" name="Соединительная линия уступом 142">
            <a:extLst>
              <a:ext uri="{FF2B5EF4-FFF2-40B4-BE49-F238E27FC236}">
                <a16:creationId xmlns:a16="http://schemas.microsoft.com/office/drawing/2014/main" id="{434782BE-C861-D448-ADBE-1CD410944CB8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36880" y="2392439"/>
            <a:ext cx="524907" cy="2757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03FFD330-C3AC-6A4F-B235-61ED895E5E06}"/>
              </a:ext>
            </a:extLst>
          </p:cNvPr>
          <p:cNvSpPr/>
          <p:nvPr/>
        </p:nvSpPr>
        <p:spPr>
          <a:xfrm>
            <a:off x="3590131" y="2571750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Умный </a:t>
            </a:r>
          </a:p>
          <a:p>
            <a:r>
              <a:rPr lang="ru-RU" sz="900" dirty="0">
                <a:solidFill>
                  <a:schemeClr val="tx2"/>
                </a:solidFill>
              </a:rPr>
              <a:t>цех</a:t>
            </a:r>
          </a:p>
        </p:txBody>
      </p:sp>
      <p:cxnSp>
        <p:nvCxnSpPr>
          <p:cNvPr id="145" name="Соединительная линия уступом 144">
            <a:extLst>
              <a:ext uri="{FF2B5EF4-FFF2-40B4-BE49-F238E27FC236}">
                <a16:creationId xmlns:a16="http://schemas.microsoft.com/office/drawing/2014/main" id="{3E197019-F20C-5948-990A-34B2CBE40E58}"/>
              </a:ext>
            </a:extLst>
          </p:cNvPr>
          <p:cNvCxnSpPr/>
          <p:nvPr/>
        </p:nvCxnSpPr>
        <p:spPr>
          <a:xfrm flipV="1">
            <a:off x="3377438" y="1541769"/>
            <a:ext cx="453972" cy="2284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AEC611C5-085F-1E4C-936A-F5AE99F4614E}"/>
              </a:ext>
            </a:extLst>
          </p:cNvPr>
          <p:cNvSpPr/>
          <p:nvPr/>
        </p:nvSpPr>
        <p:spPr>
          <a:xfrm>
            <a:off x="3771265" y="1458874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Умный завод</a:t>
            </a:r>
          </a:p>
        </p:txBody>
      </p:sp>
      <p:cxnSp>
        <p:nvCxnSpPr>
          <p:cNvPr id="147" name="Соединительная линия уступом 146">
            <a:extLst>
              <a:ext uri="{FF2B5EF4-FFF2-40B4-BE49-F238E27FC236}">
                <a16:creationId xmlns:a16="http://schemas.microsoft.com/office/drawing/2014/main" id="{D77DB26A-62DE-F641-A465-246066C0632D}"/>
              </a:ext>
            </a:extLst>
          </p:cNvPr>
          <p:cNvCxnSpPr/>
          <p:nvPr/>
        </p:nvCxnSpPr>
        <p:spPr>
          <a:xfrm rot="5400000" flipH="1" flipV="1">
            <a:off x="5159357" y="1449546"/>
            <a:ext cx="487404" cy="1668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>
            <a:extLst>
              <a:ext uri="{FF2B5EF4-FFF2-40B4-BE49-F238E27FC236}">
                <a16:creationId xmlns:a16="http://schemas.microsoft.com/office/drawing/2014/main" id="{09C2C1C3-79DA-2646-88C3-1AF9974A159A}"/>
              </a:ext>
            </a:extLst>
          </p:cNvPr>
          <p:cNvSpPr/>
          <p:nvPr/>
        </p:nvSpPr>
        <p:spPr>
          <a:xfrm>
            <a:off x="5438990" y="1276761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Промышленный Интернет вещей (</a:t>
            </a:r>
            <a:r>
              <a:rPr lang="en-US" sz="900" dirty="0">
                <a:solidFill>
                  <a:schemeClr val="tx2"/>
                </a:solidFill>
              </a:rPr>
              <a:t>IIoT)</a:t>
            </a:r>
            <a:endParaRPr lang="ru-RU" sz="900" dirty="0">
              <a:solidFill>
                <a:schemeClr val="tx2"/>
              </a:solidFill>
            </a:endParaRPr>
          </a:p>
        </p:txBody>
      </p:sp>
      <p:cxnSp>
        <p:nvCxnSpPr>
          <p:cNvPr id="149" name="Соединительная линия уступом 148">
            <a:extLst>
              <a:ext uri="{FF2B5EF4-FFF2-40B4-BE49-F238E27FC236}">
                <a16:creationId xmlns:a16="http://schemas.microsoft.com/office/drawing/2014/main" id="{4453C266-1658-B942-9819-2EDAEC18E4C4}"/>
              </a:ext>
            </a:extLst>
          </p:cNvPr>
          <p:cNvCxnSpPr/>
          <p:nvPr/>
        </p:nvCxnSpPr>
        <p:spPr>
          <a:xfrm rot="5400000">
            <a:off x="5199475" y="2371503"/>
            <a:ext cx="334096" cy="12171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D8A849E5-8ADB-0340-9E12-CD7F57584172}"/>
              </a:ext>
            </a:extLst>
          </p:cNvPr>
          <p:cNvSpPr/>
          <p:nvPr/>
        </p:nvSpPr>
        <p:spPr>
          <a:xfrm>
            <a:off x="5187645" y="2599407"/>
            <a:ext cx="350033" cy="184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2"/>
                </a:solidFill>
              </a:rPr>
              <a:t>5G</a:t>
            </a:r>
            <a:endParaRPr lang="ru-RU" sz="900" dirty="0">
              <a:solidFill>
                <a:schemeClr val="tx2"/>
              </a:solidFill>
            </a:endParaRPr>
          </a:p>
        </p:txBody>
      </p:sp>
      <p:cxnSp>
        <p:nvCxnSpPr>
          <p:cNvPr id="151" name="Соединительная линия уступом 150">
            <a:extLst>
              <a:ext uri="{FF2B5EF4-FFF2-40B4-BE49-F238E27FC236}">
                <a16:creationId xmlns:a16="http://schemas.microsoft.com/office/drawing/2014/main" id="{5D03C879-7F9F-D947-A739-A0E52D9FB10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708233" y="2288543"/>
            <a:ext cx="183754" cy="146092"/>
          </a:xfrm>
          <a:prstGeom prst="bentConnector3">
            <a:avLst>
              <a:gd name="adj1" fmla="val 1062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>
            <a:extLst>
              <a:ext uri="{FF2B5EF4-FFF2-40B4-BE49-F238E27FC236}">
                <a16:creationId xmlns:a16="http://schemas.microsoft.com/office/drawing/2014/main" id="{D1FB7321-CA45-4E40-9EB3-7DE4E9F66936}"/>
              </a:ext>
            </a:extLst>
          </p:cNvPr>
          <p:cNvSpPr/>
          <p:nvPr/>
        </p:nvSpPr>
        <p:spPr>
          <a:xfrm>
            <a:off x="6873154" y="2371958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Цифровая </a:t>
            </a:r>
          </a:p>
          <a:p>
            <a:r>
              <a:rPr lang="ru-RU" sz="900" dirty="0">
                <a:solidFill>
                  <a:schemeClr val="tx2"/>
                </a:solidFill>
              </a:rPr>
              <a:t>дорога</a:t>
            </a:r>
          </a:p>
        </p:txBody>
      </p:sp>
      <p:cxnSp>
        <p:nvCxnSpPr>
          <p:cNvPr id="153" name="Соединительная линия уступом 152">
            <a:extLst>
              <a:ext uri="{FF2B5EF4-FFF2-40B4-BE49-F238E27FC236}">
                <a16:creationId xmlns:a16="http://schemas.microsoft.com/office/drawing/2014/main" id="{F17F6330-35F4-F148-9D72-3AC231B5B574}"/>
              </a:ext>
            </a:extLst>
          </p:cNvPr>
          <p:cNvCxnSpPr>
            <a:cxnSpLocks/>
          </p:cNvCxnSpPr>
          <p:nvPr/>
        </p:nvCxnSpPr>
        <p:spPr>
          <a:xfrm flipV="1">
            <a:off x="1196908" y="1430108"/>
            <a:ext cx="449007" cy="33965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Прямоугольник 153">
            <a:extLst>
              <a:ext uri="{FF2B5EF4-FFF2-40B4-BE49-F238E27FC236}">
                <a16:creationId xmlns:a16="http://schemas.microsoft.com/office/drawing/2014/main" id="{485317AD-D2D9-F548-81C3-70892CB20B98}"/>
              </a:ext>
            </a:extLst>
          </p:cNvPr>
          <p:cNvSpPr/>
          <p:nvPr/>
        </p:nvSpPr>
        <p:spPr>
          <a:xfrm>
            <a:off x="1645915" y="1318931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Цифровой двойник модели изделия</a:t>
            </a:r>
          </a:p>
        </p:txBody>
      </p:sp>
      <p:cxnSp>
        <p:nvCxnSpPr>
          <p:cNvPr id="155" name="Соединительная линия уступом 154">
            <a:extLst>
              <a:ext uri="{FF2B5EF4-FFF2-40B4-BE49-F238E27FC236}">
                <a16:creationId xmlns:a16="http://schemas.microsoft.com/office/drawing/2014/main" id="{D6D52553-6E22-B340-A898-1F8312E2B276}"/>
              </a:ext>
            </a:extLst>
          </p:cNvPr>
          <p:cNvCxnSpPr/>
          <p:nvPr/>
        </p:nvCxnSpPr>
        <p:spPr>
          <a:xfrm flipV="1">
            <a:off x="6414410" y="1457879"/>
            <a:ext cx="330654" cy="31117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0F55C0F2-546D-FB4C-BCDD-45018EE7004F}"/>
              </a:ext>
            </a:extLst>
          </p:cNvPr>
          <p:cNvSpPr/>
          <p:nvPr/>
        </p:nvSpPr>
        <p:spPr>
          <a:xfrm>
            <a:off x="6681092" y="1310422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Цифровой </a:t>
            </a:r>
          </a:p>
          <a:p>
            <a:r>
              <a:rPr lang="ru-RU" sz="900" dirty="0">
                <a:solidFill>
                  <a:schemeClr val="tx2"/>
                </a:solidFill>
              </a:rPr>
              <a:t>вагон и </a:t>
            </a:r>
          </a:p>
          <a:p>
            <a:r>
              <a:rPr lang="ru-RU" sz="900" dirty="0">
                <a:solidFill>
                  <a:schemeClr val="tx2"/>
                </a:solidFill>
              </a:rPr>
              <a:t>цифровой </a:t>
            </a:r>
          </a:p>
          <a:p>
            <a:r>
              <a:rPr lang="ru-RU" sz="900" dirty="0">
                <a:solidFill>
                  <a:schemeClr val="tx2"/>
                </a:solidFill>
              </a:rPr>
              <a:t>поезд</a:t>
            </a:r>
          </a:p>
        </p:txBody>
      </p:sp>
      <p:cxnSp>
        <p:nvCxnSpPr>
          <p:cNvPr id="157" name="Соединительная линия уступом 156">
            <a:extLst>
              <a:ext uri="{FF2B5EF4-FFF2-40B4-BE49-F238E27FC236}">
                <a16:creationId xmlns:a16="http://schemas.microsoft.com/office/drawing/2014/main" id="{9537FDAC-6389-E443-955E-F181CD4FF4D8}"/>
              </a:ext>
            </a:extLst>
          </p:cNvPr>
          <p:cNvCxnSpPr>
            <a:cxnSpLocks/>
          </p:cNvCxnSpPr>
          <p:nvPr/>
        </p:nvCxnSpPr>
        <p:spPr>
          <a:xfrm>
            <a:off x="416919" y="2222809"/>
            <a:ext cx="7679508" cy="175161"/>
          </a:xfrm>
          <a:prstGeom prst="bentConnector3">
            <a:avLst>
              <a:gd name="adj1" fmla="val 999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05B3DF9A-11D0-BE43-AE91-E811332AB541}"/>
              </a:ext>
            </a:extLst>
          </p:cNvPr>
          <p:cNvSpPr/>
          <p:nvPr/>
        </p:nvSpPr>
        <p:spPr>
          <a:xfrm>
            <a:off x="7711025" y="2452515"/>
            <a:ext cx="995571" cy="339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Большие </a:t>
            </a:r>
          </a:p>
          <a:p>
            <a:r>
              <a:rPr lang="ru-RU" sz="900" dirty="0">
                <a:solidFill>
                  <a:schemeClr val="tx2"/>
                </a:solidFill>
              </a:rPr>
              <a:t>данные</a:t>
            </a:r>
          </a:p>
          <a:p>
            <a:r>
              <a:rPr lang="ru-RU" sz="900" dirty="0">
                <a:solidFill>
                  <a:schemeClr val="tx2"/>
                </a:solidFill>
              </a:rPr>
              <a:t>(</a:t>
            </a:r>
            <a:r>
              <a:rPr lang="en-US" sz="900" dirty="0">
                <a:solidFill>
                  <a:schemeClr val="tx2"/>
                </a:solidFill>
              </a:rPr>
              <a:t>Big Data)</a:t>
            </a:r>
            <a:endParaRPr lang="ru-RU" sz="900" dirty="0">
              <a:solidFill>
                <a:schemeClr val="tx2"/>
              </a:solidFill>
            </a:endParaRPr>
          </a:p>
        </p:txBody>
      </p:sp>
      <p:cxnSp>
        <p:nvCxnSpPr>
          <p:cNvPr id="159" name="Соединительная линия уступом 158">
            <a:extLst>
              <a:ext uri="{FF2B5EF4-FFF2-40B4-BE49-F238E27FC236}">
                <a16:creationId xmlns:a16="http://schemas.microsoft.com/office/drawing/2014/main" id="{2BA7F94E-1A5C-4644-997D-E74A40352B77}"/>
              </a:ext>
            </a:extLst>
          </p:cNvPr>
          <p:cNvCxnSpPr/>
          <p:nvPr/>
        </p:nvCxnSpPr>
        <p:spPr>
          <a:xfrm flipV="1">
            <a:off x="609498" y="1377201"/>
            <a:ext cx="7101527" cy="437222"/>
          </a:xfrm>
          <a:prstGeom prst="bentConnector3">
            <a:avLst>
              <a:gd name="adj1" fmla="val 999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1B8DF312-9F57-EB4E-A919-59E04F026D5C}"/>
              </a:ext>
            </a:extLst>
          </p:cNvPr>
          <p:cNvSpPr/>
          <p:nvPr/>
        </p:nvSpPr>
        <p:spPr>
          <a:xfrm>
            <a:off x="7658583" y="1353483"/>
            <a:ext cx="1299475" cy="153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Блокчейн</a:t>
            </a:r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7E8ACD3D-5EE9-694A-9BB3-FF6F7D46F71F}"/>
              </a:ext>
            </a:extLst>
          </p:cNvPr>
          <p:cNvSpPr/>
          <p:nvPr/>
        </p:nvSpPr>
        <p:spPr>
          <a:xfrm>
            <a:off x="5472804" y="2397970"/>
            <a:ext cx="1299475" cy="407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ru-RU" sz="900" dirty="0">
                <a:solidFill>
                  <a:schemeClr val="tx2"/>
                </a:solidFill>
              </a:rPr>
              <a:t>Анализ и прогноз на основе технологий искусственного интеллекта (</a:t>
            </a:r>
            <a:r>
              <a:rPr lang="en-US" sz="900" dirty="0">
                <a:solidFill>
                  <a:schemeClr val="tx2"/>
                </a:solidFill>
              </a:rPr>
              <a:t>AI)</a:t>
            </a:r>
            <a:endParaRPr lang="ru-RU" sz="900" dirty="0">
              <a:solidFill>
                <a:schemeClr val="tx2"/>
              </a:solidFill>
            </a:endParaRPr>
          </a:p>
        </p:txBody>
      </p:sp>
      <p:cxnSp>
        <p:nvCxnSpPr>
          <p:cNvPr id="162" name="Прямая соединительная линия 161">
            <a:extLst>
              <a:ext uri="{FF2B5EF4-FFF2-40B4-BE49-F238E27FC236}">
                <a16:creationId xmlns:a16="http://schemas.microsoft.com/office/drawing/2014/main" id="{3E6BCC38-8E1C-5A4F-A2B5-017FA1F65BEC}"/>
              </a:ext>
            </a:extLst>
          </p:cNvPr>
          <p:cNvCxnSpPr/>
          <p:nvPr/>
        </p:nvCxnSpPr>
        <p:spPr>
          <a:xfrm>
            <a:off x="6028523" y="2222725"/>
            <a:ext cx="0" cy="103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Скругленный прямоугольник 162">
            <a:extLst>
              <a:ext uri="{FF2B5EF4-FFF2-40B4-BE49-F238E27FC236}">
                <a16:creationId xmlns:a16="http://schemas.microsoft.com/office/drawing/2014/main" id="{97E1B991-583E-144B-A9A3-5F5F4FE40C99}"/>
              </a:ext>
            </a:extLst>
          </p:cNvPr>
          <p:cNvSpPr/>
          <p:nvPr/>
        </p:nvSpPr>
        <p:spPr>
          <a:xfrm>
            <a:off x="26681" y="2911045"/>
            <a:ext cx="8477531" cy="266670"/>
          </a:xfrm>
          <a:prstGeom prst="roundRect">
            <a:avLst>
              <a:gd name="adj" fmla="val 3707"/>
            </a:avLst>
          </a:prstGeom>
          <a:solidFill>
            <a:schemeClr val="accent6">
              <a:lumMod val="20000"/>
              <a:lumOff val="80000"/>
              <a:alpha val="62000"/>
            </a:schemeClr>
          </a:solidFill>
          <a:ln w="952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spc="500" dirty="0">
                <a:solidFill>
                  <a:schemeClr val="tx2"/>
                </a:solidFill>
              </a:rPr>
              <a:t>Пользовательские интерфейсы взаимодействия</a:t>
            </a:r>
          </a:p>
        </p:txBody>
      </p:sp>
      <p:pic>
        <p:nvPicPr>
          <p:cNvPr id="164" name="Рисунок 163">
            <a:extLst>
              <a:ext uri="{FF2B5EF4-FFF2-40B4-BE49-F238E27FC236}">
                <a16:creationId xmlns:a16="http://schemas.microsoft.com/office/drawing/2014/main" id="{C99237AE-2B6D-CC4F-98E8-7407DA14BB72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9236" y="3309505"/>
            <a:ext cx="480000" cy="480000"/>
          </a:xfrm>
          <a:prstGeom prst="rect">
            <a:avLst/>
          </a:prstGeom>
        </p:spPr>
      </p:pic>
      <p:sp>
        <p:nvSpPr>
          <p:cNvPr id="165" name="Прямоугольник 164">
            <a:extLst>
              <a:ext uri="{FF2B5EF4-FFF2-40B4-BE49-F238E27FC236}">
                <a16:creationId xmlns:a16="http://schemas.microsoft.com/office/drawing/2014/main" id="{51A04943-3046-B042-AFB5-3C8044B5098F}"/>
              </a:ext>
            </a:extLst>
          </p:cNvPr>
          <p:cNvSpPr/>
          <p:nvPr/>
        </p:nvSpPr>
        <p:spPr>
          <a:xfrm>
            <a:off x="5929564" y="3488233"/>
            <a:ext cx="1199999" cy="143629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 defTabSz="1219031"/>
            <a:r>
              <a:rPr lang="ru-RU" sz="700" b="1" cap="all" dirty="0">
                <a:solidFill>
                  <a:srgbClr val="865640">
                    <a:lumMod val="50000"/>
                  </a:srgbClr>
                </a:solidFill>
                <a:latin typeface="Arial" panose="020B0604020202020204"/>
              </a:rPr>
              <a:t>операторы</a:t>
            </a:r>
          </a:p>
        </p:txBody>
      </p:sp>
      <p:sp>
        <p:nvSpPr>
          <p:cNvPr id="166" name="Прямоугольник 165">
            <a:extLst>
              <a:ext uri="{FF2B5EF4-FFF2-40B4-BE49-F238E27FC236}">
                <a16:creationId xmlns:a16="http://schemas.microsoft.com/office/drawing/2014/main" id="{6445F4DC-8CAC-0F49-884B-ADD36D78EF0B}"/>
              </a:ext>
            </a:extLst>
          </p:cNvPr>
          <p:cNvSpPr/>
          <p:nvPr/>
        </p:nvSpPr>
        <p:spPr>
          <a:xfrm>
            <a:off x="111850" y="3889862"/>
            <a:ext cx="8322744" cy="924152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just" defTabSz="1219031">
              <a:lnSpc>
                <a:spcPct val="114000"/>
              </a:lnSpc>
            </a:pPr>
            <a:r>
              <a:rPr lang="ru-RU" sz="900" b="1" dirty="0">
                <a:solidFill>
                  <a:srgbClr val="002036"/>
                </a:solidFill>
              </a:rPr>
              <a:t>Цифровая</a:t>
            </a:r>
            <a:r>
              <a:rPr lang="ru-RU" sz="900" dirty="0">
                <a:solidFill>
                  <a:srgbClr val="002036"/>
                </a:solidFill>
              </a:rPr>
              <a:t> </a:t>
            </a:r>
            <a:r>
              <a:rPr lang="ru-RU" sz="900" b="1" dirty="0">
                <a:solidFill>
                  <a:srgbClr val="002036"/>
                </a:solidFill>
              </a:rPr>
              <a:t>платформа управления жизненным циклом изделий (вагонов) - </a:t>
            </a:r>
            <a:r>
              <a:rPr lang="ru-RU" sz="900" dirty="0">
                <a:solidFill>
                  <a:srgbClr val="002036"/>
                </a:solidFill>
              </a:rPr>
              <a:t>ключевой элемент Цифрового вагона - единое хранилище данных о каждом изделии (вагоне), изготовленном на предприятии, на протяжении всего его жизненного цикла, начиная от конструирования модели до вывода из эксплуатации конкретного экземпляра изделия. Такой подход позволяет обеспечить прослеживаемость всех узлов и деталей, выстроить непрерывный процесс контроля состояния каждого вагона на основе всех имеющихся данных, обеспечить моделирование на базе цифровых двойников с использованием систем машинного обучения и искусственного интеллекта для поиска наиболее оптимального сценария эксплуатации.</a:t>
            </a:r>
          </a:p>
        </p:txBody>
      </p:sp>
      <p:sp>
        <p:nvSpPr>
          <p:cNvPr id="167" name="Треугольник 244">
            <a:extLst>
              <a:ext uri="{FF2B5EF4-FFF2-40B4-BE49-F238E27FC236}">
                <a16:creationId xmlns:a16="http://schemas.microsoft.com/office/drawing/2014/main" id="{4E835339-4C80-7345-B8F0-9C6483D94CD0}"/>
              </a:ext>
            </a:extLst>
          </p:cNvPr>
          <p:cNvSpPr/>
          <p:nvPr/>
        </p:nvSpPr>
        <p:spPr>
          <a:xfrm>
            <a:off x="6936854" y="2967616"/>
            <a:ext cx="832003" cy="94601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sp>
        <p:nvSpPr>
          <p:cNvPr id="168" name="Треугольник 242">
            <a:extLst>
              <a:ext uri="{FF2B5EF4-FFF2-40B4-BE49-F238E27FC236}">
                <a16:creationId xmlns:a16="http://schemas.microsoft.com/office/drawing/2014/main" id="{9D418B7A-805C-BB4F-92B4-628E00DFFE85}"/>
              </a:ext>
            </a:extLst>
          </p:cNvPr>
          <p:cNvSpPr/>
          <p:nvPr/>
        </p:nvSpPr>
        <p:spPr>
          <a:xfrm rot="10800000">
            <a:off x="7593870" y="2968517"/>
            <a:ext cx="823972" cy="94601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 defTabSz="1219031"/>
            <a:endParaRPr lang="ru-RU" sz="24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cxnSp>
        <p:nvCxnSpPr>
          <p:cNvPr id="169" name="Соединительная линия уступом 168">
            <a:extLst>
              <a:ext uri="{FF2B5EF4-FFF2-40B4-BE49-F238E27FC236}">
                <a16:creationId xmlns:a16="http://schemas.microsoft.com/office/drawing/2014/main" id="{434782BE-C861-D448-ADBE-1CD410944CB8}"/>
              </a:ext>
            </a:extLst>
          </p:cNvPr>
          <p:cNvCxnSpPr>
            <a:cxnSpLocks/>
          </p:cNvCxnSpPr>
          <p:nvPr/>
        </p:nvCxnSpPr>
        <p:spPr>
          <a:xfrm rot="16200000" flipH="1">
            <a:off x="3972946" y="2387439"/>
            <a:ext cx="524907" cy="2757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Прямоугольник 169">
            <a:extLst>
              <a:ext uri="{FF2B5EF4-FFF2-40B4-BE49-F238E27FC236}">
                <a16:creationId xmlns:a16="http://schemas.microsoft.com/office/drawing/2014/main" id="{03FFD330-C3AC-6A4F-B235-61ED895E5E06}"/>
              </a:ext>
            </a:extLst>
          </p:cNvPr>
          <p:cNvSpPr/>
          <p:nvPr/>
        </p:nvSpPr>
        <p:spPr>
          <a:xfrm>
            <a:off x="4326198" y="2456001"/>
            <a:ext cx="932202" cy="323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>
                <a:solidFill>
                  <a:schemeClr val="tx2"/>
                </a:solidFill>
              </a:rPr>
              <a:t>Портал </a:t>
            </a:r>
          </a:p>
          <a:p>
            <a:r>
              <a:rPr lang="ru-RU" sz="900" dirty="0">
                <a:solidFill>
                  <a:schemeClr val="tx2"/>
                </a:solidFill>
              </a:rPr>
              <a:t>заказчиков и потребителей</a:t>
            </a:r>
          </a:p>
        </p:txBody>
      </p:sp>
    </p:spTree>
    <p:extLst>
      <p:ext uri="{BB962C8B-B14F-4D97-AF65-F5344CB8AC3E}">
        <p14:creationId xmlns:p14="http://schemas.microsoft.com/office/powerpoint/2010/main" val="416065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ЦИФРОВОЙ ВАГОН: Предпосылки безопасности движения поездов</a:t>
            </a:r>
            <a:endParaRPr kumimoji="0" lang="ru-RU" dirty="0">
              <a:ea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3732" y="967369"/>
            <a:ext cx="3122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исключает дублирование номеров узлов и деталей на сети железных дорог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023" y="933824"/>
            <a:ext cx="4068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существенно затрудняет изготовление и установку под вагоны контрафактных узлов и деталей с поддельными номерами или восстановленных из списанных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732" y="1985419"/>
            <a:ext cx="260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измеряет текущие параметры технического состояния узлов и деталей в автоматическом режиме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731" y="4153545"/>
            <a:ext cx="32313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регистрирует все обстоятельства, сопутствующие или являющиеся причиной неисправности/поломки узла или детали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6504" y="4153546"/>
            <a:ext cx="396682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обеспечивает возможность обслуживания выпущенной продукции по фактическому состоянию и переход к контрактам жизненного цикла изделия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33300" y="1939111"/>
            <a:ext cx="2812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прогнозирует возникновение неисправностей узлов и деталей конкретного вагона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3732" y="3220296"/>
            <a:ext cx="260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выявляет возможности для внесения в узлы и детали моделей конструктивных улучшений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6545" y="3187004"/>
            <a:ext cx="2808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Clr>
                <a:srgbClr val="008E40"/>
              </a:buClr>
              <a:buFont typeface="Wingdings" panose="05000000000000000000" pitchFamily="2" charset="2"/>
              <a:buChar char="ü"/>
            </a:pPr>
            <a:r>
              <a:rPr lang="ru-RU" sz="1000" dirty="0">
                <a:solidFill>
                  <a:srgbClr val="002036"/>
                </a:solidFill>
              </a:rPr>
              <a:t>выявляет преднамеренные действия по выводу оборудования из строя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748" y="2467333"/>
            <a:ext cx="493035" cy="25345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4861" y="1658520"/>
            <a:ext cx="2694419" cy="2495026"/>
          </a:xfrm>
          <a:prstGeom prst="rect">
            <a:avLst/>
          </a:prstGeom>
        </p:spPr>
      </p:pic>
      <p:cxnSp>
        <p:nvCxnSpPr>
          <p:cNvPr id="11" name="Соединительная линия уступом 10"/>
          <p:cNvCxnSpPr/>
          <p:nvPr/>
        </p:nvCxnSpPr>
        <p:spPr>
          <a:xfrm rot="16200000" flipH="1">
            <a:off x="3211477" y="1257195"/>
            <a:ext cx="528036" cy="317716"/>
          </a:xfrm>
          <a:prstGeom prst="bentConnector3">
            <a:avLst>
              <a:gd name="adj1" fmla="val 1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1325285" y="2506388"/>
            <a:ext cx="1269576" cy="253144"/>
          </a:xfrm>
          <a:prstGeom prst="bentConnector3">
            <a:avLst>
              <a:gd name="adj1" fmla="val -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flipV="1">
            <a:off x="1325285" y="3046450"/>
            <a:ext cx="1269576" cy="173846"/>
          </a:xfrm>
          <a:prstGeom prst="bentConnector3">
            <a:avLst>
              <a:gd name="adj1" fmla="val -6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flipV="1">
            <a:off x="3394132" y="4183583"/>
            <a:ext cx="364208" cy="256881"/>
          </a:xfrm>
          <a:prstGeom prst="bentConnector3">
            <a:avLst>
              <a:gd name="adj1" fmla="val 989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 rot="5400000">
            <a:off x="3988745" y="1275048"/>
            <a:ext cx="538829" cy="271220"/>
          </a:xfrm>
          <a:prstGeom prst="bentConnector3">
            <a:avLst>
              <a:gd name="adj1" fmla="val 11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 rot="10800000">
            <a:off x="4122550" y="4183584"/>
            <a:ext cx="333955" cy="254877"/>
          </a:xfrm>
          <a:prstGeom prst="bentConnector3">
            <a:avLst>
              <a:gd name="adj1" fmla="val 987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/>
          <p:nvPr/>
        </p:nvCxnSpPr>
        <p:spPr>
          <a:xfrm rot="10800000" flipV="1">
            <a:off x="5289280" y="2499032"/>
            <a:ext cx="1150284" cy="260499"/>
          </a:xfrm>
          <a:prstGeom prst="bentConnector3">
            <a:avLst>
              <a:gd name="adj1" fmla="val -5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/>
          <p:nvPr/>
        </p:nvCxnSpPr>
        <p:spPr>
          <a:xfrm rot="10800000">
            <a:off x="5273648" y="3058316"/>
            <a:ext cx="1178812" cy="159400"/>
          </a:xfrm>
          <a:prstGeom prst="bentConnector3">
            <a:avLst>
              <a:gd name="adj1" fmla="val -3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59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ЦИФРОВОЙ ВАГОН: Идея</a:t>
            </a:r>
            <a:endParaRPr kumimoji="0" lang="ru-RU" dirty="0">
              <a:ea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2748" y="2467333"/>
            <a:ext cx="493035" cy="253454"/>
          </a:xfrm>
          <a:prstGeom prst="rect">
            <a:avLst/>
          </a:prstGeom>
        </p:spPr>
      </p:pic>
      <p:sp>
        <p:nvSpPr>
          <p:cNvPr id="17" name="AutoShape 4" descr="https://www.profinavigator.ru/upload/profession/98/bg/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B71891A-4644-0245-8B3B-95DED9D7DEF7}"/>
              </a:ext>
            </a:extLst>
          </p:cNvPr>
          <p:cNvSpPr/>
          <p:nvPr/>
        </p:nvSpPr>
        <p:spPr>
          <a:xfrm>
            <a:off x="1642814" y="2516162"/>
            <a:ext cx="5401159" cy="40924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defTabSz="1219031"/>
            <a:r>
              <a:rPr lang="ru-RU" sz="2800" b="1" dirty="0">
                <a:solidFill>
                  <a:srgbClr val="002036"/>
                </a:solidFill>
              </a:rPr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690598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817</Words>
  <Application>Microsoft Office PowerPoint</Application>
  <PresentationFormat>Экран (16:9)</PresentationFormat>
  <Paragraphs>95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RussianRail G Pro Medium</vt:lpstr>
      <vt:lpstr>Verdana</vt:lpstr>
      <vt:lpstr>Verdana Pro SemiBold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126</cp:revision>
  <dcterms:created xsi:type="dcterms:W3CDTF">2020-09-25T09:41:49Z</dcterms:created>
  <dcterms:modified xsi:type="dcterms:W3CDTF">2020-11-20T00:26:30Z</dcterms:modified>
</cp:coreProperties>
</file>