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0"/>
  </p:notesMasterIdLst>
  <p:sldIdLst>
    <p:sldId id="260" r:id="rId2"/>
    <p:sldId id="314" r:id="rId3"/>
    <p:sldId id="292" r:id="rId4"/>
    <p:sldId id="315" r:id="rId5"/>
    <p:sldId id="316" r:id="rId6"/>
    <p:sldId id="283" r:id="rId7"/>
    <p:sldId id="284" r:id="rId8"/>
    <p:sldId id="324" r:id="rId9"/>
    <p:sldId id="317" r:id="rId10"/>
    <p:sldId id="310" r:id="rId11"/>
    <p:sldId id="294" r:id="rId12"/>
    <p:sldId id="311" r:id="rId13"/>
    <p:sldId id="322" r:id="rId14"/>
    <p:sldId id="312" r:id="rId15"/>
    <p:sldId id="313" r:id="rId16"/>
    <p:sldId id="306" r:id="rId17"/>
    <p:sldId id="319" r:id="rId18"/>
    <p:sldId id="307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E6C"/>
    <a:srgbClr val="7F7F7F"/>
    <a:srgbClr val="04BEEA"/>
    <a:srgbClr val="1C6C94"/>
    <a:srgbClr val="30A0D8"/>
    <a:srgbClr val="83E6FD"/>
    <a:srgbClr val="203864"/>
    <a:srgbClr val="007FB1"/>
    <a:srgbClr val="3EB4D4"/>
    <a:srgbClr val="EC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58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FB8A9-39DF-4105-9149-FBA932E267EF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4C801-927B-4887-A02D-B7E870201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08A898D-48B4-4968-B9BC-6A66CCE9DFD7}"/>
              </a:ext>
            </a:extLst>
          </p:cNvPr>
          <p:cNvSpPr/>
          <p:nvPr userDrawn="1"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3B422081-36F1-4A32-9D59-125093C2B8DB}"/>
              </a:ext>
            </a:extLst>
          </p:cNvPr>
          <p:cNvSpPr/>
          <p:nvPr userDrawn="1"/>
        </p:nvSpPr>
        <p:spPr>
          <a:xfrm>
            <a:off x="-44" y="1499"/>
            <a:ext cx="6409554" cy="750340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FACE75E-6DD3-486C-A7C5-FEA899F477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90841CA3-245C-4628-948F-DC37A40A95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1613" y="4929188"/>
            <a:ext cx="2301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32494028-B1BF-40E5-B812-57B88A65AC9E}" type="slidenum">
              <a:rPr lang="en-US" sz="1000" smtClean="0">
                <a:latin typeface="Verdana" charset="0"/>
                <a:cs typeface="+mn-cs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latin typeface="Verdana" charset="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6E0306-A4B3-404A-B24F-B722534A2EE7}"/>
              </a:ext>
            </a:extLst>
          </p:cNvPr>
          <p:cNvSpPr txBox="1"/>
          <p:nvPr userDrawn="1"/>
        </p:nvSpPr>
        <p:spPr>
          <a:xfrm>
            <a:off x="6372075" y="267830"/>
            <a:ext cx="2247921" cy="361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720"/>
              </a:lnSpc>
              <a:spcBef>
                <a:spcPts val="1200"/>
              </a:spcBef>
            </a:pPr>
            <a:r>
              <a:rPr lang="ru-RU" sz="600" b="1" kern="0" spc="100" baseline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ЦИФРОВАЯ ТРАНСФОРМАЦИЯ</a:t>
            </a:r>
            <a:br>
              <a:rPr lang="ru-RU" sz="600" b="1" kern="0" spc="100" baseline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kern="0" spc="100" baseline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 КАК СТРАТЕГИЯ УСПЕХА И РАЗВИТИЯ ВОЗМОЖНОСТЕЙ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7249C4D-C800-4760-ABE7-500AA9FAD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368C2EF-09D8-4074-847E-B6BC471718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3E468E4-D923-432F-AD63-634F8DD66D26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0655696-2241-4792-A612-B18E5D868B19}"/>
              </a:ext>
            </a:extLst>
          </p:cNvPr>
          <p:cNvSpPr/>
          <p:nvPr userDrawn="1"/>
        </p:nvSpPr>
        <p:spPr>
          <a:xfrm>
            <a:off x="6278876" y="-6769"/>
            <a:ext cx="45719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A56927D-0136-41AB-944B-05A77D0B8015}"/>
              </a:ext>
            </a:extLst>
          </p:cNvPr>
          <p:cNvSpPr/>
          <p:nvPr userDrawn="1"/>
        </p:nvSpPr>
        <p:spPr>
          <a:xfrm>
            <a:off x="6195395" y="-6769"/>
            <a:ext cx="36000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C2097A9-B769-492E-A97E-EC0C1C86148B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F37BA169-53D5-45FD-9F33-6CBB99F21D49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E0AC50-4438-408B-8862-4DDC3D1936B5}"/>
              </a:ext>
            </a:extLst>
          </p:cNvPr>
          <p:cNvSpPr txBox="1"/>
          <p:nvPr userDrawn="1"/>
        </p:nvSpPr>
        <p:spPr>
          <a:xfrm>
            <a:off x="6418771" y="59501"/>
            <a:ext cx="2177144" cy="26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720"/>
              </a:lnSpc>
            </a:pPr>
            <a:r>
              <a:rPr lang="en-US" sz="400" spc="30" baseline="0" dirty="0">
                <a:solidFill>
                  <a:srgbClr val="E21A1A"/>
                </a:solidFill>
              </a:rPr>
              <a:t>XX </a:t>
            </a:r>
            <a:r>
              <a:rPr lang="ru-RU" sz="400" spc="30" baseline="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</p:spTree>
    <p:extLst>
      <p:ext uri="{BB962C8B-B14F-4D97-AF65-F5344CB8AC3E}">
        <p14:creationId xmlns:p14="http://schemas.microsoft.com/office/powerpoint/2010/main" val="53582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7835E-32FE-4FDF-B26E-624DDA65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E20323-1ADA-4BE9-8C7E-970A0DC0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5F1-8A37-4580-AC7B-4584EB8B108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6F9367-2629-40F0-97C6-428C9B6C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09A933-2AA5-4CDF-B959-6D61380C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789C-C48D-4A89-94CA-82A7EE2B76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12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25F1-8A37-4580-AC7B-4584EB8B108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789C-C48D-4A89-94CA-82A7EE2B76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63433B2-C79D-477E-9D1B-BCC921E4A7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-17463"/>
            <a:ext cx="366712" cy="366713"/>
          </a:xfrm>
          <a:prstGeom prst="rect">
            <a:avLst/>
          </a:prstGeom>
          <a:solidFill>
            <a:srgbClr val="E21A1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1FA8EF74-1C01-40CE-B6BC-E84F7DAADD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49250"/>
            <a:ext cx="366712" cy="366713"/>
          </a:xfrm>
          <a:prstGeom prst="rect">
            <a:avLst/>
          </a:prstGeom>
          <a:solidFill>
            <a:srgbClr val="394A58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9D9F4242-65C8-41BF-85E7-5E51C15386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715963"/>
            <a:ext cx="366712" cy="366712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D4E09429-E172-4E2C-85FD-CC730173AC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081088"/>
            <a:ext cx="366712" cy="366712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FD54CA6A-DD7F-49CF-A144-47A13DF353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447800"/>
            <a:ext cx="366712" cy="366713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4D5E9A7-442B-43A3-9DA2-9B835DA059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-22225"/>
            <a:ext cx="366712" cy="377825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41ACFE15-20E6-4653-898F-544D9FFF32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303588"/>
            <a:ext cx="366712" cy="366712"/>
          </a:xfrm>
          <a:prstGeom prst="rect">
            <a:avLst/>
          </a:prstGeom>
          <a:solidFill>
            <a:srgbClr val="78D64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47060517-5132-4F48-A473-F58A15D570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-22225"/>
            <a:ext cx="366713" cy="366713"/>
          </a:xfrm>
          <a:prstGeom prst="rect">
            <a:avLst/>
          </a:prstGeom>
          <a:solidFill>
            <a:srgbClr val="FF69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95E6D92A-00E4-418D-859E-21AF97B269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828800"/>
            <a:ext cx="366712" cy="366713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A550E0F0-434F-42F9-8F32-9F6EB5910D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211388"/>
            <a:ext cx="366712" cy="366712"/>
          </a:xfrm>
          <a:prstGeom prst="rect">
            <a:avLst/>
          </a:prstGeom>
          <a:solidFill>
            <a:srgbClr val="60606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EEEEF574-3A9A-4074-B9BC-02E030A9E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571750"/>
            <a:ext cx="366712" cy="366713"/>
          </a:xfrm>
          <a:prstGeom prst="rect">
            <a:avLst/>
          </a:prstGeom>
          <a:solidFill>
            <a:srgbClr val="82828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B4D46531-AF0F-46CC-A477-1734352E0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943225"/>
            <a:ext cx="366712" cy="366713"/>
          </a:xfrm>
          <a:prstGeom prst="rect">
            <a:avLst/>
          </a:prstGeom>
          <a:solidFill>
            <a:srgbClr val="A9A9A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BD25D1D6-3C1E-481C-B8E9-7F03DDA70F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314700"/>
            <a:ext cx="366712" cy="366713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0D24765C-335C-4B3F-B095-B2C8A71A79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355600"/>
            <a:ext cx="366712" cy="366713"/>
          </a:xfrm>
          <a:prstGeom prst="rect">
            <a:avLst/>
          </a:prstGeom>
          <a:solidFill>
            <a:srgbClr val="85865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C7CE10E9-DAD1-4EED-98D5-E05D5F04E2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715963"/>
            <a:ext cx="366712" cy="366712"/>
          </a:xfrm>
          <a:prstGeom prst="rect">
            <a:avLst/>
          </a:prstGeom>
          <a:solidFill>
            <a:srgbClr val="DDDCB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Rectangle 10">
            <a:extLst>
              <a:ext uri="{FF2B5EF4-FFF2-40B4-BE49-F238E27FC236}">
                <a16:creationId xmlns:a16="http://schemas.microsoft.com/office/drawing/2014/main" id="{E0BC440F-80A6-4D84-AC0B-573F027B6D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082675"/>
            <a:ext cx="366712" cy="366713"/>
          </a:xfrm>
          <a:prstGeom prst="rect">
            <a:avLst/>
          </a:prstGeom>
          <a:solidFill>
            <a:srgbClr val="EBEAD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13D55865-46A1-4F68-B548-6D3C895836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447800"/>
            <a:ext cx="366712" cy="388938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1299A252-707E-46A4-B96D-B9D87EA366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836738"/>
            <a:ext cx="366712" cy="366712"/>
          </a:xfrm>
          <a:prstGeom prst="rect">
            <a:avLst/>
          </a:prstGeom>
          <a:solidFill>
            <a:srgbClr val="626B45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69524F3C-568A-4DA7-979B-00B566E70E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203450"/>
            <a:ext cx="366712" cy="366713"/>
          </a:xfrm>
          <a:prstGeom prst="rect">
            <a:avLst/>
          </a:prstGeom>
          <a:solidFill>
            <a:srgbClr val="828B5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684377B6-83CD-4821-B0AA-229F426EE5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570163"/>
            <a:ext cx="366712" cy="366712"/>
          </a:xfrm>
          <a:prstGeom prst="rect">
            <a:avLst/>
          </a:prstGeom>
          <a:solidFill>
            <a:srgbClr val="B2B9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1F8F7429-3E25-4F42-869C-857ADB44C2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936875"/>
            <a:ext cx="366712" cy="366713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id="{A3083A54-5068-41F6-BC16-DDDE0D3C7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-22225"/>
            <a:ext cx="366713" cy="37782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id="{1B492AD3-656B-45B4-AAC8-6CC311212E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55600"/>
            <a:ext cx="366713" cy="366713"/>
          </a:xfrm>
          <a:prstGeom prst="rect">
            <a:avLst/>
          </a:prstGeom>
          <a:solidFill>
            <a:srgbClr val="00335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67461699-C121-4EA8-B33A-6CAD0A1AA7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715963"/>
            <a:ext cx="366713" cy="366712"/>
          </a:xfrm>
          <a:prstGeom prst="rect">
            <a:avLst/>
          </a:prstGeom>
          <a:solidFill>
            <a:srgbClr val="00507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6" name="Rectangle 10">
            <a:extLst>
              <a:ext uri="{FF2B5EF4-FFF2-40B4-BE49-F238E27FC236}">
                <a16:creationId xmlns:a16="http://schemas.microsoft.com/office/drawing/2014/main" id="{92D54742-B4B3-4A32-B0AB-5B863465EF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082675"/>
            <a:ext cx="366713" cy="366713"/>
          </a:xfrm>
          <a:prstGeom prst="rect">
            <a:avLst/>
          </a:prstGeom>
          <a:solidFill>
            <a:srgbClr val="007F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Rectangle 10">
            <a:extLst>
              <a:ext uri="{FF2B5EF4-FFF2-40B4-BE49-F238E27FC236}">
                <a16:creationId xmlns:a16="http://schemas.microsoft.com/office/drawing/2014/main" id="{30055808-4A58-46AC-B783-D25541791A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447800"/>
            <a:ext cx="366713" cy="388938"/>
          </a:xfrm>
          <a:prstGeom prst="rect">
            <a:avLst/>
          </a:prstGeom>
          <a:solidFill>
            <a:srgbClr val="8AB0D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Rectangle 10">
            <a:extLst>
              <a:ext uri="{FF2B5EF4-FFF2-40B4-BE49-F238E27FC236}">
                <a16:creationId xmlns:a16="http://schemas.microsoft.com/office/drawing/2014/main" id="{D1C5FDBF-0805-4442-A7E6-AEF3E0E06F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825625"/>
            <a:ext cx="366713" cy="373063"/>
          </a:xfrm>
          <a:prstGeom prst="rect">
            <a:avLst/>
          </a:prstGeom>
          <a:solidFill>
            <a:srgbClr val="00A3E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" name="Rectangle 10">
            <a:extLst>
              <a:ext uri="{FF2B5EF4-FFF2-40B4-BE49-F238E27FC236}">
                <a16:creationId xmlns:a16="http://schemas.microsoft.com/office/drawing/2014/main" id="{D410F1C8-A606-435D-B014-3BEA34D0C6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198688"/>
            <a:ext cx="366713" cy="373062"/>
          </a:xfrm>
          <a:prstGeom prst="rect">
            <a:avLst/>
          </a:prstGeom>
          <a:solidFill>
            <a:srgbClr val="2066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Rectangle 10">
            <a:extLst>
              <a:ext uri="{FF2B5EF4-FFF2-40B4-BE49-F238E27FC236}">
                <a16:creationId xmlns:a16="http://schemas.microsoft.com/office/drawing/2014/main" id="{A16A2611-ABDF-4DDE-ADE2-3BD1DADADF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570163"/>
            <a:ext cx="366713" cy="373062"/>
          </a:xfrm>
          <a:prstGeom prst="rect">
            <a:avLst/>
          </a:prstGeom>
          <a:solidFill>
            <a:srgbClr val="2F87B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6" name="Rectangle 10">
            <a:extLst>
              <a:ext uri="{FF2B5EF4-FFF2-40B4-BE49-F238E27FC236}">
                <a16:creationId xmlns:a16="http://schemas.microsoft.com/office/drawing/2014/main" id="{60A9FE4F-37F0-47F4-BE1C-1615EC72B5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941638"/>
            <a:ext cx="366713" cy="373062"/>
          </a:xfrm>
          <a:prstGeom prst="rect">
            <a:avLst/>
          </a:prstGeom>
          <a:solidFill>
            <a:srgbClr val="61B9E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8" name="Rectangle 10">
            <a:extLst>
              <a:ext uri="{FF2B5EF4-FFF2-40B4-BE49-F238E27FC236}">
                <a16:creationId xmlns:a16="http://schemas.microsoft.com/office/drawing/2014/main" id="{2975F528-65AC-4BB2-A6C7-28B9786781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303588"/>
            <a:ext cx="366713" cy="373062"/>
          </a:xfrm>
          <a:prstGeom prst="rect">
            <a:avLst/>
          </a:prstGeom>
          <a:solidFill>
            <a:srgbClr val="B0DCF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12">
            <a:extLst>
              <a:ext uri="{FF2B5EF4-FFF2-40B4-BE49-F238E27FC236}">
                <a16:creationId xmlns:a16="http://schemas.microsoft.com/office/drawing/2014/main" id="{214B09DD-B3ED-43A0-8433-1D9B861A16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676650"/>
            <a:ext cx="366712" cy="366713"/>
          </a:xfrm>
          <a:prstGeom prst="rect">
            <a:avLst/>
          </a:prstGeom>
          <a:solidFill>
            <a:srgbClr val="65844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2" name="Rectangle 12">
            <a:extLst>
              <a:ext uri="{FF2B5EF4-FFF2-40B4-BE49-F238E27FC236}">
                <a16:creationId xmlns:a16="http://schemas.microsoft.com/office/drawing/2014/main" id="{3AE9AA54-DC36-4BA0-BA4E-4C74FA36AF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043363"/>
            <a:ext cx="366712" cy="366712"/>
          </a:xfrm>
          <a:prstGeom prst="rect">
            <a:avLst/>
          </a:prstGeom>
          <a:solidFill>
            <a:srgbClr val="7FA35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4" name="Rectangle 12">
            <a:extLst>
              <a:ext uri="{FF2B5EF4-FFF2-40B4-BE49-F238E27FC236}">
                <a16:creationId xmlns:a16="http://schemas.microsoft.com/office/drawing/2014/main" id="{6C8DD1EE-39CB-403B-9447-58F3E8E1CD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410075"/>
            <a:ext cx="366712" cy="366713"/>
          </a:xfrm>
          <a:prstGeom prst="rect">
            <a:avLst/>
          </a:prstGeom>
          <a:solidFill>
            <a:srgbClr val="AED08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6" name="Rectangle 12">
            <a:extLst>
              <a:ext uri="{FF2B5EF4-FFF2-40B4-BE49-F238E27FC236}">
                <a16:creationId xmlns:a16="http://schemas.microsoft.com/office/drawing/2014/main" id="{73C2967B-465D-4A9E-AA8A-BA301FA386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781550"/>
            <a:ext cx="366712" cy="366713"/>
          </a:xfrm>
          <a:prstGeom prst="rect">
            <a:avLst/>
          </a:prstGeom>
          <a:solidFill>
            <a:srgbClr val="D6E8C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8" name="Rectangle 12">
            <a:extLst>
              <a:ext uri="{FF2B5EF4-FFF2-40B4-BE49-F238E27FC236}">
                <a16:creationId xmlns:a16="http://schemas.microsoft.com/office/drawing/2014/main" id="{C586A57F-209C-4761-B9CB-D0840DB5EA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334963"/>
            <a:ext cx="366713" cy="366712"/>
          </a:xfrm>
          <a:prstGeom prst="rect">
            <a:avLst/>
          </a:prstGeom>
          <a:solidFill>
            <a:srgbClr val="80503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0" name="Rectangle 12">
            <a:extLst>
              <a:ext uri="{FF2B5EF4-FFF2-40B4-BE49-F238E27FC236}">
                <a16:creationId xmlns:a16="http://schemas.microsoft.com/office/drawing/2014/main" id="{32050F47-7AC3-49F9-8FB2-5842D225C0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701675"/>
            <a:ext cx="366713" cy="366713"/>
          </a:xfrm>
          <a:prstGeom prst="rect">
            <a:avLst/>
          </a:prstGeom>
          <a:solidFill>
            <a:srgbClr val="AC6B2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2" name="Rectangle 12">
            <a:extLst>
              <a:ext uri="{FF2B5EF4-FFF2-40B4-BE49-F238E27FC236}">
                <a16:creationId xmlns:a16="http://schemas.microsoft.com/office/drawing/2014/main" id="{1D07E238-B68F-4ED3-AA27-DAA321524E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068388"/>
            <a:ext cx="366713" cy="366712"/>
          </a:xfrm>
          <a:prstGeom prst="rect">
            <a:avLst/>
          </a:prstGeom>
          <a:solidFill>
            <a:srgbClr val="E4A06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4" name="Rectangle 12">
            <a:extLst>
              <a:ext uri="{FF2B5EF4-FFF2-40B4-BE49-F238E27FC236}">
                <a16:creationId xmlns:a16="http://schemas.microsoft.com/office/drawing/2014/main" id="{2481647F-68F9-4C42-BE57-6C9DF0FD2A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435100"/>
            <a:ext cx="366713" cy="366713"/>
          </a:xfrm>
          <a:prstGeom prst="rect">
            <a:avLst/>
          </a:prstGeom>
          <a:solidFill>
            <a:srgbClr val="F1D0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1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FA8220C-7104-4803-AFF1-9DACD343A10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3320" y="4688651"/>
            <a:ext cx="729767" cy="449537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5B0D9DC7-B1C2-46B6-B118-8375A0E79C0D}"/>
              </a:ext>
            </a:extLst>
          </p:cNvPr>
          <p:cNvSpPr/>
          <p:nvPr/>
        </p:nvSpPr>
        <p:spPr>
          <a:xfrm>
            <a:off x="0" y="353718"/>
            <a:ext cx="9144000" cy="4334934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Изображение выглядит как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A693FCD7-519C-49B0-8524-3B6B4FE8F4D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391" y="672406"/>
            <a:ext cx="7013670" cy="35656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C0DDCD-66B1-4266-8155-E7609310551C}"/>
              </a:ext>
            </a:extLst>
          </p:cNvPr>
          <p:cNvSpPr txBox="1"/>
          <p:nvPr/>
        </p:nvSpPr>
        <p:spPr>
          <a:xfrm>
            <a:off x="3211394" y="1918967"/>
            <a:ext cx="4266869" cy="697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ru-RU" b="1" kern="0" spc="15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b="1" kern="0" spc="15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kern="0" spc="15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33B4D33-8879-4A51-A4D1-2086F720042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8754"/>
            <a:ext cx="1078330" cy="9313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57E739-AFDD-4345-8C12-64448E8ACACE}"/>
              </a:ext>
            </a:extLst>
          </p:cNvPr>
          <p:cNvSpPr txBox="1"/>
          <p:nvPr/>
        </p:nvSpPr>
        <p:spPr>
          <a:xfrm>
            <a:off x="4089789" y="4373496"/>
            <a:ext cx="974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44224F-7CC4-46B5-870C-77ED5EC9DA4B}"/>
              </a:ext>
            </a:extLst>
          </p:cNvPr>
          <p:cNvSpPr txBox="1"/>
          <p:nvPr/>
        </p:nvSpPr>
        <p:spPr>
          <a:xfrm>
            <a:off x="4012890" y="4286417"/>
            <a:ext cx="11135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>
                <a:solidFill>
                  <a:srgbClr val="003356"/>
                </a:solidFill>
              </a:rPr>
              <a:t>ОНЛАЙН ФОРМАТ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591DFA-7004-4883-B3F9-51F343081782}"/>
              </a:ext>
            </a:extLst>
          </p:cNvPr>
          <p:cNvSpPr txBox="1"/>
          <p:nvPr/>
        </p:nvSpPr>
        <p:spPr>
          <a:xfrm>
            <a:off x="2239143" y="70217"/>
            <a:ext cx="66502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dirty="0">
                <a:solidFill>
                  <a:srgbClr val="FF0000"/>
                </a:solidFill>
              </a:rPr>
              <a:t>XX ВСЕРОССИЙСКАЯ НАУЧНО-ПРАКТИЧЕСКАЯ КОНФЕРЕНЦИЯ «БЕЗОПАСНОСТЬ ДВИЖЕНИЯ ПОЕЗДОВ» 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3EEBA7D1-5268-4121-B336-AD96B85BC3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5866" y="1968497"/>
            <a:ext cx="820389" cy="911543"/>
          </a:xfrm>
          <a:prstGeom prst="rect">
            <a:avLst/>
          </a:prstGeom>
        </p:spPr>
      </p:pic>
      <p:pic>
        <p:nvPicPr>
          <p:cNvPr id="46" name="Рисунок 45" descr="Изображение выглядит как сидит, стол, компьютер, клавиатура&#10;&#10;Автоматически созданное описание">
            <a:extLst>
              <a:ext uri="{FF2B5EF4-FFF2-40B4-BE49-F238E27FC236}">
                <a16:creationId xmlns:a16="http://schemas.microsoft.com/office/drawing/2014/main" id="{74BDFA90-EC2E-4744-860E-70EACEFF332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251" y="3232906"/>
            <a:ext cx="1523809" cy="10031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50FEB-CE8E-4D1D-B93F-547B4A1EA350}"/>
              </a:ext>
            </a:extLst>
          </p:cNvPr>
          <p:cNvSpPr txBox="1"/>
          <p:nvPr/>
        </p:nvSpPr>
        <p:spPr>
          <a:xfrm>
            <a:off x="3729602" y="2768746"/>
            <a:ext cx="390626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000" b="1" kern="0" spc="150" dirty="0">
                <a:solidFill>
                  <a:schemeClr val="bg1"/>
                </a:solidFill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РАЗВИТИЕМ ДИАГНОСТИКИ ТЕХНИЧЕСКИХ СРЕДСТВ</a:t>
            </a:r>
            <a:endParaRPr lang="ru-RU" sz="1000" spc="150" dirty="0"/>
          </a:p>
        </p:txBody>
      </p:sp>
    </p:spTree>
    <p:extLst>
      <p:ext uri="{BB962C8B-B14F-4D97-AF65-F5344CB8AC3E}">
        <p14:creationId xmlns:p14="http://schemas.microsoft.com/office/powerpoint/2010/main" val="1295636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151765"/>
            <a:ext cx="59313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Функционал центра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0357" y="779032"/>
            <a:ext cx="73276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/>
              <a:t>ОСНОВНЫЕ ФУНКЦИИ КОРПОРАТИВНОГО ЦЕНТРА УПРАВЛЕНИЯ АКТИВАМИ   (ПРОЕКТ)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690202" y="1048793"/>
            <a:ext cx="1727959" cy="418342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bg1"/>
                </a:solidFill>
              </a:rPr>
              <a:t>УПРАВЛЕНИЕ АКТИВАМИ КОМПАНИИ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44353" y="1793851"/>
            <a:ext cx="2148764" cy="757262"/>
          </a:xfrm>
          <a:prstGeom prst="rect">
            <a:avLst/>
          </a:prstGeom>
          <a:solidFill>
            <a:srgbClr val="EC5E5E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МОНИТОРИНГ ПРИЕМКИ АКТИВОВ</a:t>
            </a:r>
            <a:b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СООТВЕТСТВИИ С ПРОЕКТНЫМИ </a:t>
            </a:r>
            <a:b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 ПЛАНОВЫМИ ПАРАМЕТРАМИ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79043" y="1744640"/>
            <a:ext cx="2148764" cy="454736"/>
          </a:xfrm>
          <a:prstGeom prst="rect">
            <a:avLst/>
          </a:prstGeom>
          <a:solidFill>
            <a:srgbClr val="0066A1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ОРГАНИЗАЦИЯ ТЕХНИЧЕСКОГО СОДЕРЖАНИЯ АКТИВОВ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182660" y="2267543"/>
            <a:ext cx="2148764" cy="852985"/>
          </a:xfrm>
          <a:prstGeom prst="rect">
            <a:avLst/>
          </a:prstGeom>
          <a:solidFill>
            <a:srgbClr val="0066A1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ФОРМИРОВАНИЕ МОДЕЛИ УПРАВЛЕНИЯ РИСКАМИ ПРИ ПЛАНИРОВАНИИ РАБОТ ПО ТЕХНИЧЕСКОМУ СОДЕРЖАНИЮ АКТИВОВ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069140" y="3282499"/>
            <a:ext cx="2148764" cy="822718"/>
          </a:xfrm>
          <a:prstGeom prst="rect">
            <a:avLst/>
          </a:prstGeom>
          <a:solidFill>
            <a:srgbClr val="3EB4D4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АВТОМАТИЗАЦИЯ ФУНКЦИЙ КОНТРОЛЯ, ОБРАБОТКИ ДАННЫХ </a:t>
            </a:r>
            <a:b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 ФОРМИРОВАНИЕ РЕКОМЕНДАЦИЙ ПО ПРИНЯТИЮ РЕШЕНИЙ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72985" y="4199244"/>
            <a:ext cx="2153316" cy="518425"/>
          </a:xfrm>
          <a:prstGeom prst="rect">
            <a:avLst/>
          </a:prstGeom>
          <a:solidFill>
            <a:srgbClr val="3EB4D4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ФОРМИРОВАНИЕ ТТ, ТЗ НА РАЗРАБОТКУ СРЕДСТВ ДИАГНОСТИКИ</a:t>
            </a:r>
          </a:p>
        </p:txBody>
      </p:sp>
      <p:sp>
        <p:nvSpPr>
          <p:cNvPr id="52" name="Овал 51"/>
          <p:cNvSpPr/>
          <p:nvPr/>
        </p:nvSpPr>
        <p:spPr>
          <a:xfrm>
            <a:off x="3101357" y="1654531"/>
            <a:ext cx="252483" cy="266132"/>
          </a:xfrm>
          <a:prstGeom prst="ellipse">
            <a:avLst/>
          </a:prstGeom>
          <a:solidFill>
            <a:srgbClr val="0066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3</a:t>
            </a:r>
          </a:p>
        </p:txBody>
      </p:sp>
      <p:sp>
        <p:nvSpPr>
          <p:cNvPr id="53" name="Овал 52"/>
          <p:cNvSpPr/>
          <p:nvPr/>
        </p:nvSpPr>
        <p:spPr>
          <a:xfrm>
            <a:off x="4972735" y="3200219"/>
            <a:ext cx="252483" cy="266132"/>
          </a:xfrm>
          <a:prstGeom prst="ellipse">
            <a:avLst/>
          </a:prstGeom>
          <a:solidFill>
            <a:srgbClr val="3EB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4</a:t>
            </a:r>
          </a:p>
        </p:txBody>
      </p:sp>
      <p:sp>
        <p:nvSpPr>
          <p:cNvPr id="54" name="Овал 53"/>
          <p:cNvSpPr/>
          <p:nvPr/>
        </p:nvSpPr>
        <p:spPr>
          <a:xfrm>
            <a:off x="6280210" y="1693126"/>
            <a:ext cx="252483" cy="266132"/>
          </a:xfrm>
          <a:prstGeom prst="ellipse">
            <a:avLst/>
          </a:prstGeom>
          <a:solidFill>
            <a:srgbClr val="EC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5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177422" y="1793851"/>
            <a:ext cx="2299648" cy="902245"/>
          </a:xfrm>
          <a:prstGeom prst="rect">
            <a:avLst/>
          </a:prstGeom>
          <a:solidFill>
            <a:srgbClr val="53B09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РАЗРАБОТКА МЕТОДИЧЕСКИХ </a:t>
            </a:r>
            <a:b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 НОРМАТИВНЫХ ДОКУМЕНТОВ, РЕГЛАМЕНТИРУЮЩИХ ПОРЯДОК МОНИТОРИНГА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ВЕДЕНИЯ УЧЕТА АКТИВОВ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71544" y="2775516"/>
            <a:ext cx="2313295" cy="488858"/>
          </a:xfrm>
          <a:prstGeom prst="rect">
            <a:avLst/>
          </a:prstGeom>
          <a:solidFill>
            <a:srgbClr val="53B09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ПЕРЕЧЕНЬ КОНТРОЛИРУЕМЫХ ПАРАМЕТРОВ, ОПРЕДЕЛЕНИЕ </a:t>
            </a:r>
            <a:b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МЕТОДОВ КОНТРОЛЯ 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1799553" y="3461721"/>
            <a:ext cx="2148764" cy="670233"/>
          </a:xfrm>
          <a:prstGeom prst="rect">
            <a:avLst/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ФОРМИРОВАНИЕ МАТЕМАТИЧЕСКОГО МОДЕЛИРОВАНИЯ СОСТОЯНИЯ АКТИВОВ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1803117" y="4219621"/>
            <a:ext cx="2140234" cy="518425"/>
          </a:xfrm>
          <a:prstGeom prst="rect">
            <a:avLst/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МОНИТОРИНГ ДИНАМИКИ ПАРАМЕТРОВ АКТИВОВ</a:t>
            </a:r>
          </a:p>
        </p:txBody>
      </p:sp>
      <p:sp>
        <p:nvSpPr>
          <p:cNvPr id="79" name="Овал 78"/>
          <p:cNvSpPr/>
          <p:nvPr/>
        </p:nvSpPr>
        <p:spPr>
          <a:xfrm>
            <a:off x="1727457" y="3352906"/>
            <a:ext cx="252483" cy="26613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2</a:t>
            </a:r>
          </a:p>
        </p:txBody>
      </p:sp>
      <p:sp>
        <p:nvSpPr>
          <p:cNvPr id="80" name="Овал 79"/>
          <p:cNvSpPr/>
          <p:nvPr/>
        </p:nvSpPr>
        <p:spPr>
          <a:xfrm>
            <a:off x="117597" y="1705876"/>
            <a:ext cx="252483" cy="266132"/>
          </a:xfrm>
          <a:prstGeom prst="ellipse">
            <a:avLst/>
          </a:prstGeom>
          <a:solidFill>
            <a:srgbClr val="53B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1</a:t>
            </a:r>
          </a:p>
        </p:txBody>
      </p:sp>
      <p:cxnSp>
        <p:nvCxnSpPr>
          <p:cNvPr id="31" name="Соединительная линия уступом 17"/>
          <p:cNvCxnSpPr>
            <a:stCxn id="12" idx="2"/>
            <a:endCxn id="14" idx="0"/>
          </p:cNvCxnSpPr>
          <p:nvPr/>
        </p:nvCxnSpPr>
        <p:spPr>
          <a:xfrm rot="16200000" flipH="1">
            <a:off x="5823100" y="198216"/>
            <a:ext cx="326716" cy="2864553"/>
          </a:xfrm>
          <a:prstGeom prst="bentConnector3">
            <a:avLst>
              <a:gd name="adj1" fmla="val 32507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17"/>
          <p:cNvCxnSpPr>
            <a:stCxn id="12" idx="2"/>
            <a:endCxn id="55" idx="0"/>
          </p:cNvCxnSpPr>
          <p:nvPr/>
        </p:nvCxnSpPr>
        <p:spPr>
          <a:xfrm rot="5400000">
            <a:off x="2777356" y="17025"/>
            <a:ext cx="326716" cy="3226936"/>
          </a:xfrm>
          <a:prstGeom prst="bentConnector3">
            <a:avLst>
              <a:gd name="adj1" fmla="val 31779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17"/>
          <p:cNvCxnSpPr>
            <a:stCxn id="12" idx="2"/>
            <a:endCxn id="71" idx="0"/>
          </p:cNvCxnSpPr>
          <p:nvPr/>
        </p:nvCxnSpPr>
        <p:spPr>
          <a:xfrm rot="5400000">
            <a:off x="2716766" y="1624305"/>
            <a:ext cx="1994586" cy="1680247"/>
          </a:xfrm>
          <a:prstGeom prst="bentConnector3">
            <a:avLst>
              <a:gd name="adj1" fmla="val 5309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17"/>
          <p:cNvCxnSpPr>
            <a:stCxn id="12" idx="2"/>
            <a:endCxn id="35" idx="0"/>
          </p:cNvCxnSpPr>
          <p:nvPr/>
        </p:nvCxnSpPr>
        <p:spPr>
          <a:xfrm rot="16200000" flipH="1">
            <a:off x="4441170" y="1580147"/>
            <a:ext cx="1815364" cy="1589340"/>
          </a:xfrm>
          <a:prstGeom prst="bentConnector3">
            <a:avLst>
              <a:gd name="adj1" fmla="val 5927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Соединительная линия уступом 17"/>
          <p:cNvCxnSpPr>
            <a:stCxn id="55" idx="3"/>
            <a:endCxn id="63" idx="3"/>
          </p:cNvCxnSpPr>
          <p:nvPr/>
        </p:nvCxnSpPr>
        <p:spPr>
          <a:xfrm>
            <a:off x="2477070" y="2244974"/>
            <a:ext cx="7769" cy="774971"/>
          </a:xfrm>
          <a:prstGeom prst="bentConnector3">
            <a:avLst>
              <a:gd name="adj1" fmla="val 3042464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Соединительная линия уступом 17"/>
          <p:cNvCxnSpPr>
            <a:stCxn id="15" idx="3"/>
            <a:endCxn id="17" idx="3"/>
          </p:cNvCxnSpPr>
          <p:nvPr/>
        </p:nvCxnSpPr>
        <p:spPr>
          <a:xfrm>
            <a:off x="5327807" y="1972008"/>
            <a:ext cx="3617" cy="722028"/>
          </a:xfrm>
          <a:prstGeom prst="bentConnector3">
            <a:avLst>
              <a:gd name="adj1" fmla="val 6420155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Соединительная линия уступом 17"/>
          <p:cNvCxnSpPr>
            <a:stCxn id="35" idx="3"/>
            <a:endCxn id="42" idx="3"/>
          </p:cNvCxnSpPr>
          <p:nvPr/>
        </p:nvCxnSpPr>
        <p:spPr>
          <a:xfrm>
            <a:off x="7217904" y="3693858"/>
            <a:ext cx="8397" cy="764599"/>
          </a:xfrm>
          <a:prstGeom prst="bentConnector3">
            <a:avLst>
              <a:gd name="adj1" fmla="val 2822401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Соединительная линия уступом 17"/>
          <p:cNvCxnSpPr>
            <a:stCxn id="71" idx="3"/>
            <a:endCxn id="72" idx="3"/>
          </p:cNvCxnSpPr>
          <p:nvPr/>
        </p:nvCxnSpPr>
        <p:spPr>
          <a:xfrm flipH="1">
            <a:off x="3943351" y="3796838"/>
            <a:ext cx="4966" cy="681996"/>
          </a:xfrm>
          <a:prstGeom prst="bentConnector3">
            <a:avLst>
              <a:gd name="adj1" fmla="val -4603302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Соединительная линия уступом 17"/>
          <p:cNvCxnSpPr>
            <a:stCxn id="12" idx="2"/>
            <a:endCxn id="15" idx="0"/>
          </p:cNvCxnSpPr>
          <p:nvPr/>
        </p:nvCxnSpPr>
        <p:spPr>
          <a:xfrm rot="5400000">
            <a:off x="4265052" y="1455509"/>
            <a:ext cx="277505" cy="300757"/>
          </a:xfrm>
          <a:prstGeom prst="bentConnector3">
            <a:avLst>
              <a:gd name="adj1" fmla="val 38844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Прямоугольник 114"/>
          <p:cNvSpPr/>
          <p:nvPr/>
        </p:nvSpPr>
        <p:spPr>
          <a:xfrm>
            <a:off x="8557260" y="2301240"/>
            <a:ext cx="586740" cy="441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156787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lang="ru-RU" dirty="0">
                <a:ea typeface="Arial" pitchFamily="34" charset="0"/>
              </a:rPr>
              <a:t>Предложение и функционал</a:t>
            </a:r>
            <a:endParaRPr kumimoji="0" lang="ru-RU" dirty="0">
              <a:ea typeface="Arial" pitchFamily="34" charset="0"/>
            </a:endParaRPr>
          </a:p>
        </p:txBody>
      </p:sp>
      <p:cxnSp>
        <p:nvCxnSpPr>
          <p:cNvPr id="20" name="Straight Connector 14">
            <a:extLst>
              <a:ext uri="{FF2B5EF4-FFF2-40B4-BE49-F238E27FC236}">
                <a16:creationId xmlns:a16="http://schemas.microsoft.com/office/drawing/2014/main" id="{80701312-47A4-4293-8E77-03E13DA09B8B}"/>
              </a:ext>
            </a:extLst>
          </p:cNvPr>
          <p:cNvCxnSpPr/>
          <p:nvPr/>
        </p:nvCxnSpPr>
        <p:spPr>
          <a:xfrm>
            <a:off x="5616817" y="2234622"/>
            <a:ext cx="2598069" cy="0"/>
          </a:xfrm>
          <a:prstGeom prst="line">
            <a:avLst/>
          </a:prstGeom>
          <a:ln>
            <a:solidFill>
              <a:srgbClr val="1F79A6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8">
            <a:extLst>
              <a:ext uri="{FF2B5EF4-FFF2-40B4-BE49-F238E27FC236}">
                <a16:creationId xmlns:a16="http://schemas.microsoft.com/office/drawing/2014/main" id="{686CBED2-9738-4FCF-BCFC-72CDEB2781CC}"/>
              </a:ext>
            </a:extLst>
          </p:cNvPr>
          <p:cNvCxnSpPr/>
          <p:nvPr/>
        </p:nvCxnSpPr>
        <p:spPr>
          <a:xfrm>
            <a:off x="452755" y="2239807"/>
            <a:ext cx="212562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2">
            <a:extLst>
              <a:ext uri="{FF2B5EF4-FFF2-40B4-BE49-F238E27FC236}">
                <a16:creationId xmlns:a16="http://schemas.microsoft.com/office/drawing/2014/main" id="{EF0FB6D2-D381-4618-8080-45BE1929F34C}"/>
              </a:ext>
            </a:extLst>
          </p:cNvPr>
          <p:cNvCxnSpPr/>
          <p:nvPr/>
        </p:nvCxnSpPr>
        <p:spPr>
          <a:xfrm>
            <a:off x="2419325" y="3512828"/>
            <a:ext cx="3245704" cy="0"/>
          </a:xfrm>
          <a:prstGeom prst="line">
            <a:avLst/>
          </a:prstGeom>
          <a:ln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2819174" y="1162268"/>
            <a:ext cx="2402983" cy="2178815"/>
            <a:chOff x="3724021" y="1774791"/>
            <a:chExt cx="3462866" cy="3139826"/>
          </a:xfrm>
        </p:grpSpPr>
        <p:sp>
          <p:nvSpPr>
            <p:cNvPr id="24" name="Freeform 74">
              <a:extLst>
                <a:ext uri="{FF2B5EF4-FFF2-40B4-BE49-F238E27FC236}">
                  <a16:creationId xmlns:a16="http://schemas.microsoft.com/office/drawing/2014/main" id="{B9D50853-0798-45F9-A027-B9CD3D660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4277" y="3687074"/>
              <a:ext cx="1310149" cy="1227543"/>
            </a:xfrm>
            <a:custGeom>
              <a:avLst/>
              <a:gdLst>
                <a:gd name="connsiteX0" fmla="*/ 0 w 1196777"/>
                <a:gd name="connsiteY0" fmla="*/ 5276 h 1121319"/>
                <a:gd name="connsiteX1" fmla="*/ 308095 w 1196777"/>
                <a:gd name="connsiteY1" fmla="*/ 15507 h 1121319"/>
                <a:gd name="connsiteX2" fmla="*/ 560126 w 1196777"/>
                <a:gd name="connsiteY2" fmla="*/ 176723 h 1121319"/>
                <a:gd name="connsiteX3" fmla="*/ 1065618 w 1196777"/>
                <a:gd name="connsiteY3" fmla="*/ 176723 h 1121319"/>
                <a:gd name="connsiteX4" fmla="*/ 1196777 w 1196777"/>
                <a:gd name="connsiteY4" fmla="*/ 165439 h 1121319"/>
                <a:gd name="connsiteX5" fmla="*/ 731862 w 1196777"/>
                <a:gd name="connsiteY5" fmla="*/ 975149 h 1121319"/>
                <a:gd name="connsiteX6" fmla="*/ 476687 w 1196777"/>
                <a:gd name="connsiteY6" fmla="*/ 1121319 h 1121319"/>
                <a:gd name="connsiteX7" fmla="*/ 28575 w 1196777"/>
                <a:gd name="connsiteY7" fmla="*/ 1121319 h 1121319"/>
                <a:gd name="connsiteX8" fmla="*/ 0 w 1196777"/>
                <a:gd name="connsiteY8" fmla="*/ 5276 h 1121319"/>
                <a:gd name="connsiteX0" fmla="*/ 0 w 1196777"/>
                <a:gd name="connsiteY0" fmla="*/ 5276 h 1121319"/>
                <a:gd name="connsiteX1" fmla="*/ 498595 w 1196777"/>
                <a:gd name="connsiteY1" fmla="*/ 15507 h 1121319"/>
                <a:gd name="connsiteX2" fmla="*/ 560126 w 1196777"/>
                <a:gd name="connsiteY2" fmla="*/ 176723 h 1121319"/>
                <a:gd name="connsiteX3" fmla="*/ 1065618 w 1196777"/>
                <a:gd name="connsiteY3" fmla="*/ 176723 h 1121319"/>
                <a:gd name="connsiteX4" fmla="*/ 1196777 w 1196777"/>
                <a:gd name="connsiteY4" fmla="*/ 165439 h 1121319"/>
                <a:gd name="connsiteX5" fmla="*/ 731862 w 1196777"/>
                <a:gd name="connsiteY5" fmla="*/ 975149 h 1121319"/>
                <a:gd name="connsiteX6" fmla="*/ 476687 w 1196777"/>
                <a:gd name="connsiteY6" fmla="*/ 1121319 h 1121319"/>
                <a:gd name="connsiteX7" fmla="*/ 28575 w 1196777"/>
                <a:gd name="connsiteY7" fmla="*/ 1121319 h 1121319"/>
                <a:gd name="connsiteX8" fmla="*/ 0 w 1196777"/>
                <a:gd name="connsiteY8" fmla="*/ 5276 h 1121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6777" h="1121319">
                  <a:moveTo>
                    <a:pt x="0" y="5276"/>
                  </a:moveTo>
                  <a:cubicBezTo>
                    <a:pt x="119762" y="6915"/>
                    <a:pt x="405241" y="-13067"/>
                    <a:pt x="498595" y="15507"/>
                  </a:cubicBezTo>
                  <a:cubicBezTo>
                    <a:pt x="591949" y="44081"/>
                    <a:pt x="465622" y="149854"/>
                    <a:pt x="560126" y="176723"/>
                  </a:cubicBezTo>
                  <a:cubicBezTo>
                    <a:pt x="654630" y="203592"/>
                    <a:pt x="897121" y="176723"/>
                    <a:pt x="1065618" y="176723"/>
                  </a:cubicBezTo>
                  <a:cubicBezTo>
                    <a:pt x="1171631" y="174907"/>
                    <a:pt x="1155629" y="172962"/>
                    <a:pt x="1196777" y="165439"/>
                  </a:cubicBezTo>
                  <a:lnTo>
                    <a:pt x="731862" y="975149"/>
                  </a:lnTo>
                  <a:cubicBezTo>
                    <a:pt x="682999" y="1057637"/>
                    <a:pt x="570413" y="1121319"/>
                    <a:pt x="476687" y="1121319"/>
                  </a:cubicBezTo>
                  <a:lnTo>
                    <a:pt x="28575" y="1121319"/>
                  </a:lnTo>
                  <a:cubicBezTo>
                    <a:pt x="28575" y="749305"/>
                    <a:pt x="0" y="377290"/>
                    <a:pt x="0" y="527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30000">
                  <a:schemeClr val="accent3"/>
                </a:gs>
                <a:gs pos="62000">
                  <a:schemeClr val="accent3">
                    <a:lumMod val="57000"/>
                  </a:schemeClr>
                </a:gs>
              </a:gsLst>
              <a:lin ang="204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25" name="Полилиния 24">
              <a:extLst>
                <a:ext uri="{FF2B5EF4-FFF2-40B4-BE49-F238E27FC236}">
                  <a16:creationId xmlns:a16="http://schemas.microsoft.com/office/drawing/2014/main" id="{5483873C-93F3-40C4-AC05-0779AE3C4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4232" y="1822914"/>
              <a:ext cx="2632655" cy="2996666"/>
            </a:xfrm>
            <a:custGeom>
              <a:avLst/>
              <a:gdLst>
                <a:gd name="connsiteX0" fmla="*/ 209405 w 2568277"/>
                <a:gd name="connsiteY0" fmla="*/ 0 h 2920160"/>
                <a:gd name="connsiteX1" fmla="*/ 1564373 w 2568277"/>
                <a:gd name="connsiteY1" fmla="*/ 0 h 2920160"/>
                <a:gd name="connsiteX2" fmla="*/ 1839473 w 2568277"/>
                <a:gd name="connsiteY2" fmla="*/ 160097 h 2920160"/>
                <a:gd name="connsiteX3" fmla="*/ 2340560 w 2568277"/>
                <a:gd name="connsiteY3" fmla="*/ 1028454 h 2920160"/>
                <a:gd name="connsiteX4" fmla="*/ 2339537 w 2568277"/>
                <a:gd name="connsiteY4" fmla="*/ 1029116 h 2920160"/>
                <a:gd name="connsiteX5" fmla="*/ 2351950 w 2568277"/>
                <a:gd name="connsiteY5" fmla="*/ 1050627 h 2920160"/>
                <a:gd name="connsiteX6" fmla="*/ 2528245 w 2568277"/>
                <a:gd name="connsiteY6" fmla="*/ 1356136 h 2920160"/>
                <a:gd name="connsiteX7" fmla="*/ 2528245 w 2568277"/>
                <a:gd name="connsiteY7" fmla="*/ 1676330 h 2920160"/>
                <a:gd name="connsiteX8" fmla="*/ 1850761 w 2568277"/>
                <a:gd name="connsiteY8" fmla="*/ 2850374 h 2920160"/>
                <a:gd name="connsiteX9" fmla="*/ 1797383 w 2568277"/>
                <a:gd name="connsiteY9" fmla="*/ 2920160 h 2920160"/>
                <a:gd name="connsiteX10" fmla="*/ 1752217 w 2568277"/>
                <a:gd name="connsiteY10" fmla="*/ 2435765 h 2920160"/>
                <a:gd name="connsiteX11" fmla="*/ 984019 w 2568277"/>
                <a:gd name="connsiteY11" fmla="*/ 1104167 h 2920160"/>
                <a:gd name="connsiteX12" fmla="*/ 985047 w 2568277"/>
                <a:gd name="connsiteY12" fmla="*/ 1103521 h 2920160"/>
                <a:gd name="connsiteX13" fmla="*/ 537882 w 2568277"/>
                <a:gd name="connsiteY13" fmla="*/ 328404 h 2920160"/>
                <a:gd name="connsiteX14" fmla="*/ 0 w 2568277"/>
                <a:gd name="connsiteY14" fmla="*/ 82101 h 2920160"/>
                <a:gd name="connsiteX15" fmla="*/ 209405 w 2568277"/>
                <a:gd name="connsiteY15" fmla="*/ 0 h 292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68277" h="2920160">
                  <a:moveTo>
                    <a:pt x="209405" y="0"/>
                  </a:moveTo>
                  <a:lnTo>
                    <a:pt x="1564373" y="0"/>
                  </a:lnTo>
                  <a:cubicBezTo>
                    <a:pt x="1667022" y="0"/>
                    <a:pt x="1790201" y="73891"/>
                    <a:pt x="1839473" y="160097"/>
                  </a:cubicBezTo>
                  <a:lnTo>
                    <a:pt x="2340560" y="1028454"/>
                  </a:lnTo>
                  <a:lnTo>
                    <a:pt x="2339537" y="1029116"/>
                  </a:lnTo>
                  <a:lnTo>
                    <a:pt x="2351950" y="1050627"/>
                  </a:lnTo>
                  <a:cubicBezTo>
                    <a:pt x="2404919" y="1142420"/>
                    <a:pt x="2463487" y="1243915"/>
                    <a:pt x="2528245" y="1356136"/>
                  </a:cubicBezTo>
                  <a:cubicBezTo>
                    <a:pt x="2581622" y="1446447"/>
                    <a:pt x="2581622" y="1590124"/>
                    <a:pt x="2528245" y="1676330"/>
                  </a:cubicBezTo>
                  <a:cubicBezTo>
                    <a:pt x="2528245" y="1676330"/>
                    <a:pt x="2528245" y="1676330"/>
                    <a:pt x="1850761" y="2850374"/>
                  </a:cubicBezTo>
                  <a:cubicBezTo>
                    <a:pt x="1838443" y="2875005"/>
                    <a:pt x="1817912" y="2899635"/>
                    <a:pt x="1797383" y="2920160"/>
                  </a:cubicBezTo>
                  <a:cubicBezTo>
                    <a:pt x="1871290" y="2797008"/>
                    <a:pt x="1863079" y="2624597"/>
                    <a:pt x="1752217" y="2435765"/>
                  </a:cubicBezTo>
                  <a:cubicBezTo>
                    <a:pt x="1752217" y="2435765"/>
                    <a:pt x="1752217" y="2435765"/>
                    <a:pt x="984019" y="1104167"/>
                  </a:cubicBezTo>
                  <a:lnTo>
                    <a:pt x="985047" y="1103521"/>
                  </a:lnTo>
                  <a:lnTo>
                    <a:pt x="537882" y="328404"/>
                  </a:lnTo>
                  <a:cubicBezTo>
                    <a:pt x="394173" y="77996"/>
                    <a:pt x="184769" y="-4105"/>
                    <a:pt x="0" y="82101"/>
                  </a:cubicBezTo>
                  <a:cubicBezTo>
                    <a:pt x="61590" y="32841"/>
                    <a:pt x="139604" y="0"/>
                    <a:pt x="20940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99DD7"/>
                </a:gs>
                <a:gs pos="59000">
                  <a:srgbClr val="1D719B"/>
                </a:gs>
                <a:gs pos="88000">
                  <a:srgbClr val="144E6C"/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0" dirty="0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F3659C04-5248-4CC8-ADDD-EDC0EA5442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4021" y="1774791"/>
              <a:ext cx="2621459" cy="2918062"/>
            </a:xfrm>
            <a:custGeom>
              <a:avLst/>
              <a:gdLst>
                <a:gd name="T0" fmla="*/ 13 w 630"/>
                <a:gd name="T1" fmla="*/ 406 h 704"/>
                <a:gd name="T2" fmla="*/ 177 w 630"/>
                <a:gd name="T3" fmla="*/ 692 h 704"/>
                <a:gd name="T4" fmla="*/ 186 w 630"/>
                <a:gd name="T5" fmla="*/ 704 h 704"/>
                <a:gd name="T6" fmla="*/ 199 w 630"/>
                <a:gd name="T7" fmla="*/ 591 h 704"/>
                <a:gd name="T8" fmla="*/ 492 w 630"/>
                <a:gd name="T9" fmla="*/ 83 h 704"/>
                <a:gd name="T10" fmla="*/ 630 w 630"/>
                <a:gd name="T11" fmla="*/ 27 h 704"/>
                <a:gd name="T12" fmla="*/ 575 w 630"/>
                <a:gd name="T13" fmla="*/ 3 h 704"/>
                <a:gd name="T14" fmla="*/ 245 w 630"/>
                <a:gd name="T15" fmla="*/ 3 h 704"/>
                <a:gd name="T16" fmla="*/ 177 w 630"/>
                <a:gd name="T17" fmla="*/ 43 h 704"/>
                <a:gd name="T18" fmla="*/ 13 w 630"/>
                <a:gd name="T19" fmla="*/ 328 h 704"/>
                <a:gd name="T20" fmla="*/ 13 w 630"/>
                <a:gd name="T21" fmla="*/ 406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0" h="704">
                  <a:moveTo>
                    <a:pt x="13" y="406"/>
                  </a:moveTo>
                  <a:cubicBezTo>
                    <a:pt x="177" y="692"/>
                    <a:pt x="177" y="692"/>
                    <a:pt x="177" y="692"/>
                  </a:cubicBezTo>
                  <a:cubicBezTo>
                    <a:pt x="180" y="696"/>
                    <a:pt x="183" y="700"/>
                    <a:pt x="186" y="704"/>
                  </a:cubicBezTo>
                  <a:cubicBezTo>
                    <a:pt x="171" y="674"/>
                    <a:pt x="174" y="634"/>
                    <a:pt x="199" y="591"/>
                  </a:cubicBezTo>
                  <a:cubicBezTo>
                    <a:pt x="492" y="83"/>
                    <a:pt x="492" y="83"/>
                    <a:pt x="492" y="83"/>
                  </a:cubicBezTo>
                  <a:cubicBezTo>
                    <a:pt x="529" y="19"/>
                    <a:pt x="583" y="0"/>
                    <a:pt x="630" y="27"/>
                  </a:cubicBezTo>
                  <a:cubicBezTo>
                    <a:pt x="615" y="13"/>
                    <a:pt x="593" y="3"/>
                    <a:pt x="575" y="3"/>
                  </a:cubicBezTo>
                  <a:cubicBezTo>
                    <a:pt x="245" y="3"/>
                    <a:pt x="245" y="3"/>
                    <a:pt x="245" y="3"/>
                  </a:cubicBezTo>
                  <a:cubicBezTo>
                    <a:pt x="220" y="3"/>
                    <a:pt x="190" y="21"/>
                    <a:pt x="177" y="43"/>
                  </a:cubicBezTo>
                  <a:cubicBezTo>
                    <a:pt x="13" y="328"/>
                    <a:pt x="13" y="328"/>
                    <a:pt x="13" y="328"/>
                  </a:cubicBezTo>
                  <a:cubicBezTo>
                    <a:pt x="0" y="350"/>
                    <a:pt x="0" y="385"/>
                    <a:pt x="13" y="40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48000"/>
                  </a:schemeClr>
                </a:gs>
                <a:gs pos="100000">
                  <a:schemeClr val="accent1">
                    <a:lumMod val="76000"/>
                    <a:lumOff val="24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CBDE334A-F6A3-4DBE-9E16-72FC361EA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7473" y="3490110"/>
              <a:ext cx="1940702" cy="1419853"/>
            </a:xfrm>
            <a:custGeom>
              <a:avLst/>
              <a:gdLst/>
              <a:ahLst/>
              <a:cxnLst/>
              <a:rect l="l" t="t" r="r" b="b"/>
              <a:pathLst>
                <a:path w="1772766" h="1296988">
                  <a:moveTo>
                    <a:pt x="0" y="0"/>
                  </a:moveTo>
                  <a:cubicBezTo>
                    <a:pt x="63722" y="116210"/>
                    <a:pt x="202597" y="191176"/>
                    <a:pt x="401193" y="191176"/>
                  </a:cubicBezTo>
                  <a:cubicBezTo>
                    <a:pt x="401193" y="191176"/>
                    <a:pt x="1311793" y="171842"/>
                    <a:pt x="1772766" y="182552"/>
                  </a:cubicBezTo>
                  <a:lnTo>
                    <a:pt x="1772766" y="1296988"/>
                  </a:lnTo>
                  <a:lnTo>
                    <a:pt x="900113" y="1296988"/>
                  </a:lnTo>
                  <a:cubicBezTo>
                    <a:pt x="817531" y="1296988"/>
                    <a:pt x="720090" y="1248222"/>
                    <a:pt x="667512" y="1180778"/>
                  </a:cubicBezTo>
                  <a:cubicBezTo>
                    <a:pt x="656368" y="1169494"/>
                    <a:pt x="652367" y="1158340"/>
                    <a:pt x="644938" y="1150818"/>
                  </a:cubicBezTo>
                  <a:lnTo>
                    <a:pt x="510064" y="914636"/>
                  </a:lnTo>
                  <a:lnTo>
                    <a:pt x="168878" y="326063"/>
                  </a:lnTo>
                  <a:lnTo>
                    <a:pt x="26289" y="78727"/>
                  </a:lnTo>
                  <a:cubicBezTo>
                    <a:pt x="14859" y="56289"/>
                    <a:pt x="3715" y="29961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50000">
                  <a:schemeClr val="accent3"/>
                </a:gs>
                <a:gs pos="100000">
                  <a:schemeClr val="accent3">
                    <a:lumMod val="79000"/>
                    <a:lumOff val="21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71088" y="1409460"/>
            <a:ext cx="2792571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СОЗДАНИЕ/ВЫСТРАИВАНИЕ ПРИНЦИПИАЛЬНО НОВОЙ МОДЕЛИ ДИАГНОСТИКИ И МОНИТОРИНГА СОСТОЯНИЯ ФИЗИЧЕСКИХ </a:t>
            </a:r>
            <a:br>
              <a:rPr lang="en-US" sz="9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АКТИВОВ ОАО «РЖД»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76616" y="3741005"/>
            <a:ext cx="1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КЛЮЧЕВОЙ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ФУНКЦИОНАЛ: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6331" y="1044991"/>
            <a:ext cx="8258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ИДЕЯ: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49720" y="1392613"/>
            <a:ext cx="3392763" cy="797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100"/>
              </a:lnSpc>
            </a:pPr>
            <a:r>
              <a:rPr lang="ru-RU" sz="900" dirty="0">
                <a:solidFill>
                  <a:srgbClr val="007FB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ЦЕНТРА КОМПЕТЕНЦИЙ ПО ОБЕСПЕЧЕНИЮ ПРОЦЕССА ДИАГНОСТИКИ И МОНИТОРИНГА  СОСТОЯНИЯ ПРОИЗВОДСТВЕННЫХ ОБЪЕКТОВ, ИНФРАСТРУКТУРЫ И ПОДВИЖНОГО СОСТАВА ОАО «РЖД»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668340" y="1057896"/>
            <a:ext cx="16417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ИНСТРУМЕНТ: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34360" y="3670685"/>
            <a:ext cx="643772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2000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 МЕТОДИК И НОРМАТИВНЫХ ДОКУМЕНТОВ, ОПРЕДЕЛЯЮЩИХ </a:t>
            </a:r>
            <a:b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ПОРЯДОК МОНИТОРИНГА СОСТОЯНИЯ АКТИВОВ;</a:t>
            </a:r>
          </a:p>
          <a:p>
            <a:pPr marL="171450" indent="-171450">
              <a:buSzPct val="2000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 МЕТОДИК И НОРМАТИВНЫХ ДОКУМЕНТОВ О ПОРЯДКЕ УЧЕТА АКТИВОВ;</a:t>
            </a:r>
          </a:p>
          <a:p>
            <a:pPr marL="171450" indent="-171450">
              <a:buSzPct val="2000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ПРОВЕДЕНИЕ ИССЛЕДОВАНИЙ И МОДЕЛИРОВАНИЕ СОСТОЯНИЕ АКТИВОВ;</a:t>
            </a:r>
          </a:p>
          <a:p>
            <a:pPr marL="171450" indent="-171450">
              <a:buSzPct val="2000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ТЕХНИЧЕСКИХ ЗАДАНИЙ НА СОЗДАНИЕ ОБЪЕКТИВНЫХ СРЕДСТВ КОНТРОЛЯ;</a:t>
            </a:r>
          </a:p>
          <a:p>
            <a:pPr marL="171450" indent="-171450">
              <a:buSzPct val="2000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ПОСТРОЕНИЕ СИСТЕМЫ СКВОЗНОГО МОНИТОРИНГА ИСПОЛЬЗОВАНИЯ АКТИВОВ;</a:t>
            </a:r>
          </a:p>
          <a:p>
            <a:pPr marL="171450" indent="-171450">
              <a:buSzPct val="2000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МОНИТОРИНГ ИСПОЛЬЗОВАНИЯ АКТИВОВ В СООТВЕТСТВИИ С ПЛАНОВЫМ ПАРАМЕТРОМ </a:t>
            </a:r>
          </a:p>
        </p:txBody>
      </p:sp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Прямоугольник 126"/>
          <p:cNvSpPr/>
          <p:nvPr/>
        </p:nvSpPr>
        <p:spPr>
          <a:xfrm>
            <a:off x="152401" y="4026199"/>
            <a:ext cx="1699260" cy="738206"/>
          </a:xfrm>
          <a:prstGeom prst="rect">
            <a:avLst/>
          </a:prstGeom>
          <a:solidFill>
            <a:srgbClr val="53B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>
                <a:ea typeface="ＭＳ Ｐゴシック" pitchFamily="34" charset="-128"/>
              </a:rPr>
              <a:t>Содержание Концепции развития системы диагностики объектов инфраструктуры</a:t>
            </a:r>
            <a:endParaRPr kumimoji="0" lang="ru-RU" dirty="0">
              <a:ea typeface="Arial" pitchFamily="34" charset="0"/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255270" y="993439"/>
            <a:ext cx="7993380" cy="23009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b="1" dirty="0">
                <a:ea typeface="ＭＳ Ｐゴシック" pitchFamily="34" charset="-128"/>
              </a:rPr>
              <a:t>СИСТЕМА ДИАГНОСТИКИ ОБЪЕКТОВ ИНФРАСТРУКТУРЫ ОАО «РЖД»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bas Neue Bold" panose="020B0606020202050201" pitchFamily="34" charset="-52"/>
              <a:ea typeface="+mj-ea"/>
              <a:cs typeface="+mj-cs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52400" y="1297941"/>
            <a:ext cx="8328661" cy="675639"/>
          </a:xfrm>
          <a:prstGeom prst="rect">
            <a:avLst/>
          </a:prstGeom>
          <a:noFill/>
          <a:ln>
            <a:solidFill>
              <a:srgbClr val="5256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2" rIns="91387" bIns="45692" rtlCol="0" anchor="t" anchorCtr="0"/>
          <a:lstStyle/>
          <a:p>
            <a:pPr algn="ctr"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238760" y="1376311"/>
            <a:ext cx="477520" cy="475349"/>
          </a:xfrm>
          <a:prstGeom prst="roundRect">
            <a:avLst>
              <a:gd name="adj" fmla="val 50000"/>
            </a:avLst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ctr"/>
            <a:endParaRPr lang="ru-RU" b="1" dirty="0">
              <a:latin typeface="Bebas Neue Bold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52400" y="2006601"/>
            <a:ext cx="8328661" cy="599439"/>
          </a:xfrm>
          <a:prstGeom prst="rect">
            <a:avLst/>
          </a:prstGeom>
          <a:noFill/>
          <a:ln>
            <a:solidFill>
              <a:srgbClr val="5256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2" rIns="91387" bIns="45692" rtlCol="0" anchor="t" anchorCtr="0"/>
          <a:lstStyle/>
          <a:p>
            <a:pPr algn="ctr"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52400" y="2646681"/>
            <a:ext cx="8328661" cy="599439"/>
          </a:xfrm>
          <a:prstGeom prst="rect">
            <a:avLst/>
          </a:prstGeom>
          <a:noFill/>
          <a:ln>
            <a:solidFill>
              <a:srgbClr val="5256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2" rIns="91387" bIns="45692" rtlCol="0" anchor="t" anchorCtr="0"/>
          <a:lstStyle/>
          <a:p>
            <a:pPr algn="ctr"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152400" y="3294381"/>
            <a:ext cx="8328661" cy="599439"/>
          </a:xfrm>
          <a:prstGeom prst="rect">
            <a:avLst/>
          </a:prstGeom>
          <a:noFill/>
          <a:ln>
            <a:solidFill>
              <a:srgbClr val="5256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2" rIns="91387" bIns="45692" rtlCol="0" anchor="t" anchorCtr="0"/>
          <a:lstStyle/>
          <a:p>
            <a:pPr algn="ctr"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693420" y="1334185"/>
            <a:ext cx="7239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/>
            <a:r>
              <a:rPr lang="ru-RU" sz="1100" dirty="0"/>
              <a:t>ПОДСИСТЕМА ДИАГНОСТИКИ ОБЪЕКТОВ ПУТЕВОГО ХОЗЯЙСТВА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693420" y="2147949"/>
            <a:ext cx="723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/>
            <a:r>
              <a:rPr lang="ru-RU" sz="1200" dirty="0"/>
              <a:t>ПОДСИСТЕМА ДИАГНОСТИКИ ОБЪЕКТОВ ЖАТ</a:t>
            </a: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38760" y="2046871"/>
            <a:ext cx="477520" cy="475349"/>
          </a:xfrm>
          <a:prstGeom prst="roundRect">
            <a:avLst>
              <a:gd name="adj" fmla="val 50000"/>
            </a:avLst>
          </a:prstGeom>
          <a:solidFill>
            <a:srgbClr val="3EB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ctr"/>
            <a:endParaRPr lang="ru-RU" b="1" dirty="0">
              <a:latin typeface="Bebas Neue Bold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953721" y="1609844"/>
            <a:ext cx="260359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50" b="1" dirty="0"/>
              <a:t>Железнодорожный путь (ВСП)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3801653" y="1609844"/>
            <a:ext cx="16930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50" b="1" dirty="0"/>
              <a:t>Земляное полотно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5682048" y="1609844"/>
            <a:ext cx="238238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50" b="1" dirty="0"/>
              <a:t>Искусственные сооружения</a:t>
            </a: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38760" y="2702191"/>
            <a:ext cx="477520" cy="47534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ctr"/>
            <a:endParaRPr lang="ru-RU" b="1" dirty="0">
              <a:latin typeface="Bebas Neue Bold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93420" y="2826129"/>
            <a:ext cx="78409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/>
            <a:r>
              <a:rPr lang="ru-RU" sz="1200" dirty="0"/>
              <a:t>ПОДСИСТЕМА ДИАГНОСТИКИ ОБЪЕКТОВ ЭЛЕКТРИФИКАЦИИ И ЭНЕРГОСНАБЖЕНИЯ</a:t>
            </a: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38760" y="3365131"/>
            <a:ext cx="477520" cy="475349"/>
          </a:xfrm>
          <a:prstGeom prst="roundRect">
            <a:avLst>
              <a:gd name="adj" fmla="val 50000"/>
            </a:avLst>
          </a:prstGeom>
          <a:solidFill>
            <a:srgbClr val="53B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ctr"/>
            <a:endParaRPr lang="ru-RU" b="1" dirty="0">
              <a:latin typeface="Bebas Neue Bold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693420" y="3466209"/>
            <a:ext cx="78409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/>
            <a:r>
              <a:rPr lang="ru-RU" sz="1200" dirty="0"/>
              <a:t>ПОДСИСТЕМА ДИАГНОСТИКИ ОБЪЕКТОВ ВСМ</a:t>
            </a: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3726180" y="1676400"/>
            <a:ext cx="0" cy="23622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Заголовок 1"/>
          <p:cNvSpPr txBox="1">
            <a:spLocks/>
          </p:cNvSpPr>
          <p:nvPr/>
        </p:nvSpPr>
        <p:spPr>
          <a:xfrm>
            <a:off x="289560" y="1437304"/>
            <a:ext cx="396240" cy="52103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dirty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  <a:cs typeface="Aharoni" pitchFamily="2" charset="-79"/>
              </a:rPr>
              <a:t>1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itchFamily="34" charset="0"/>
              <a:ea typeface="+mj-ea"/>
              <a:cs typeface="Aharoni" pitchFamily="2" charset="-79"/>
            </a:endParaRPr>
          </a:p>
        </p:txBody>
      </p:sp>
      <p:sp>
        <p:nvSpPr>
          <p:cNvPr id="119" name="Заголовок 1"/>
          <p:cNvSpPr txBox="1">
            <a:spLocks/>
          </p:cNvSpPr>
          <p:nvPr/>
        </p:nvSpPr>
        <p:spPr>
          <a:xfrm>
            <a:off x="297180" y="2115484"/>
            <a:ext cx="396240" cy="52103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noProof="0" dirty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  <a:cs typeface="Aharoni" pitchFamily="2" charset="-79"/>
              </a:rPr>
              <a:t>2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itchFamily="34" charset="0"/>
              <a:ea typeface="+mj-ea"/>
              <a:cs typeface="Aharoni" pitchFamily="2" charset="-79"/>
            </a:endParaRPr>
          </a:p>
        </p:txBody>
      </p:sp>
      <p:sp>
        <p:nvSpPr>
          <p:cNvPr id="120" name="Заголовок 1"/>
          <p:cNvSpPr txBox="1">
            <a:spLocks/>
          </p:cNvSpPr>
          <p:nvPr/>
        </p:nvSpPr>
        <p:spPr>
          <a:xfrm>
            <a:off x="297180" y="2770804"/>
            <a:ext cx="396240" cy="52103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noProof="0" dirty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  <a:cs typeface="Aharoni" pitchFamily="2" charset="-79"/>
              </a:rPr>
              <a:t>3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itchFamily="34" charset="0"/>
              <a:ea typeface="+mj-ea"/>
              <a:cs typeface="Aharoni" pitchFamily="2" charset="-79"/>
            </a:endParaRPr>
          </a:p>
        </p:txBody>
      </p:sp>
      <p:sp>
        <p:nvSpPr>
          <p:cNvPr id="121" name="Заголовок 1"/>
          <p:cNvSpPr txBox="1">
            <a:spLocks/>
          </p:cNvSpPr>
          <p:nvPr/>
        </p:nvSpPr>
        <p:spPr>
          <a:xfrm>
            <a:off x="289560" y="3441364"/>
            <a:ext cx="396240" cy="52103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noProof="0" dirty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  <a:cs typeface="Aharoni" pitchFamily="2" charset="-79"/>
              </a:rPr>
              <a:t>4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itchFamily="34" charset="0"/>
              <a:ea typeface="+mj-ea"/>
              <a:cs typeface="Aharoni" pitchFamily="2" charset="-79"/>
            </a:endParaRP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>
            <a:off x="5577840" y="1676400"/>
            <a:ext cx="0" cy="23622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Заголовок 1"/>
          <p:cNvSpPr txBox="1">
            <a:spLocks/>
          </p:cNvSpPr>
          <p:nvPr/>
        </p:nvSpPr>
        <p:spPr>
          <a:xfrm>
            <a:off x="186690" y="4094779"/>
            <a:ext cx="1965960" cy="87155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b="1" dirty="0">
                <a:solidFill>
                  <a:schemeClr val="bg1"/>
                </a:solidFill>
                <a:ea typeface="ＭＳ Ｐゴシック" pitchFamily="34" charset="-128"/>
              </a:rPr>
              <a:t>ТРЕБОВАНИЯ К СИСТЕМАМ ДИАГНОСТИКИ: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bas Neue Bold" panose="020B0606020202050201" pitchFamily="34" charset="-52"/>
              <a:ea typeface="+mj-ea"/>
              <a:cs typeface="+mj-cs"/>
            </a:endParaRPr>
          </a:p>
        </p:txBody>
      </p:sp>
      <p:sp>
        <p:nvSpPr>
          <p:cNvPr id="128" name="Заголовок 1"/>
          <p:cNvSpPr txBox="1">
            <a:spLocks/>
          </p:cNvSpPr>
          <p:nvPr/>
        </p:nvSpPr>
        <p:spPr>
          <a:xfrm>
            <a:off x="2272665" y="4094779"/>
            <a:ext cx="2324100" cy="29243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b="1" dirty="0">
                <a:ea typeface="ＭＳ Ｐゴシック" pitchFamily="34" charset="-128"/>
              </a:rPr>
              <a:t>КОМПАКТНОСТЬ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bas Neue Bold" panose="020B0606020202050201" pitchFamily="34" charset="-52"/>
              <a:ea typeface="+mj-ea"/>
              <a:cs typeface="+mj-cs"/>
            </a:endParaRPr>
          </a:p>
        </p:txBody>
      </p:sp>
      <p:sp>
        <p:nvSpPr>
          <p:cNvPr id="129" name="Заголовок 1"/>
          <p:cNvSpPr txBox="1">
            <a:spLocks/>
          </p:cNvSpPr>
          <p:nvPr/>
        </p:nvSpPr>
        <p:spPr>
          <a:xfrm>
            <a:off x="2272665" y="4471969"/>
            <a:ext cx="2324100" cy="29243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b="1" dirty="0">
                <a:ea typeface="ＭＳ Ｐゴシック" pitchFamily="34" charset="-128"/>
              </a:rPr>
              <a:t>НАДЕЖНОСТЬ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bas Neue Bold" panose="020B0606020202050201" pitchFamily="34" charset="-52"/>
              <a:ea typeface="+mj-ea"/>
              <a:cs typeface="+mj-cs"/>
            </a:endParaRPr>
          </a:p>
        </p:txBody>
      </p:sp>
      <p:sp>
        <p:nvSpPr>
          <p:cNvPr id="130" name="Заголовок 1"/>
          <p:cNvSpPr txBox="1">
            <a:spLocks/>
          </p:cNvSpPr>
          <p:nvPr/>
        </p:nvSpPr>
        <p:spPr>
          <a:xfrm>
            <a:off x="4269105" y="4471969"/>
            <a:ext cx="2324100" cy="29243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100" b="1" dirty="0">
                <a:ea typeface="ＭＳ Ｐゴシック" pitchFamily="34" charset="-128"/>
              </a:rPr>
              <a:t>РЕМОНТОПРИГОДНОСТЬ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bas Neue Bold" panose="020B0606020202050201" pitchFamily="34" charset="-52"/>
              <a:ea typeface="+mj-ea"/>
              <a:cs typeface="+mj-cs"/>
            </a:endParaRPr>
          </a:p>
        </p:txBody>
      </p:sp>
      <p:sp>
        <p:nvSpPr>
          <p:cNvPr id="131" name="Заголовок 1"/>
          <p:cNvSpPr txBox="1">
            <a:spLocks/>
          </p:cNvSpPr>
          <p:nvPr/>
        </p:nvSpPr>
        <p:spPr>
          <a:xfrm>
            <a:off x="4276725" y="4094779"/>
            <a:ext cx="2324100" cy="29243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b="1" dirty="0">
                <a:ea typeface="ＭＳ Ｐゴシック" pitchFamily="34" charset="-128"/>
              </a:rPr>
              <a:t>МОДУЛЬНОСТЬ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bas Neue Bold" panose="020B0606020202050201" pitchFamily="34" charset="-52"/>
              <a:ea typeface="+mj-ea"/>
              <a:cs typeface="+mj-cs"/>
            </a:endParaRPr>
          </a:p>
        </p:txBody>
      </p:sp>
      <p:sp>
        <p:nvSpPr>
          <p:cNvPr id="132" name="Заголовок 1"/>
          <p:cNvSpPr txBox="1">
            <a:spLocks/>
          </p:cNvSpPr>
          <p:nvPr/>
        </p:nvSpPr>
        <p:spPr>
          <a:xfrm>
            <a:off x="6669405" y="4273849"/>
            <a:ext cx="1935480" cy="29243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b="1" dirty="0">
                <a:ea typeface="ＭＳ Ｐゴシック" pitchFamily="34" charset="-128"/>
              </a:rPr>
              <a:t>ЖИВУЧЕСТЬ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bas Neue Bold" panose="020B0606020202050201" pitchFamily="34" charset="-52"/>
              <a:ea typeface="+mj-ea"/>
              <a:cs typeface="+mj-cs"/>
            </a:endParaRPr>
          </a:p>
        </p:txBody>
      </p:sp>
      <p:sp>
        <p:nvSpPr>
          <p:cNvPr id="134" name="Ромб 133"/>
          <p:cNvSpPr/>
          <p:nvPr/>
        </p:nvSpPr>
        <p:spPr>
          <a:xfrm>
            <a:off x="2171700" y="4128602"/>
            <a:ext cx="83820" cy="129540"/>
          </a:xfrm>
          <a:prstGeom prst="diamond">
            <a:avLst/>
          </a:prstGeom>
          <a:solidFill>
            <a:srgbClr val="144E6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5" name="Ромб 134"/>
          <p:cNvSpPr/>
          <p:nvPr/>
        </p:nvSpPr>
        <p:spPr>
          <a:xfrm>
            <a:off x="2171700" y="4505792"/>
            <a:ext cx="83820" cy="129540"/>
          </a:xfrm>
          <a:prstGeom prst="diamond">
            <a:avLst/>
          </a:prstGeom>
          <a:solidFill>
            <a:srgbClr val="144E6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6" name="Ромб 135"/>
          <p:cNvSpPr/>
          <p:nvPr/>
        </p:nvSpPr>
        <p:spPr>
          <a:xfrm>
            <a:off x="4168140" y="4128602"/>
            <a:ext cx="83820" cy="129540"/>
          </a:xfrm>
          <a:prstGeom prst="diamond">
            <a:avLst/>
          </a:prstGeom>
          <a:solidFill>
            <a:srgbClr val="144E6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7" name="Ромб 136"/>
          <p:cNvSpPr/>
          <p:nvPr/>
        </p:nvSpPr>
        <p:spPr>
          <a:xfrm>
            <a:off x="6560820" y="4307672"/>
            <a:ext cx="69804" cy="129540"/>
          </a:xfrm>
          <a:prstGeom prst="diamond">
            <a:avLst/>
          </a:prstGeom>
          <a:solidFill>
            <a:srgbClr val="144E6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8" name="Ромб 137"/>
          <p:cNvSpPr/>
          <p:nvPr/>
        </p:nvSpPr>
        <p:spPr>
          <a:xfrm>
            <a:off x="4168140" y="4505792"/>
            <a:ext cx="83820" cy="129540"/>
          </a:xfrm>
          <a:prstGeom prst="diamond">
            <a:avLst/>
          </a:prstGeom>
          <a:solidFill>
            <a:srgbClr val="144E6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>
                <a:ea typeface="ＭＳ Ｐゴシック" pitchFamily="34" charset="-128"/>
              </a:rPr>
              <a:t>Структура Концепции развития систем диагностики объектов инфраструктуры</a:t>
            </a:r>
            <a:endParaRPr kumimoji="0" lang="ru-RU" dirty="0">
              <a:ea typeface="Arial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04621" y="1118546"/>
            <a:ext cx="1248857" cy="57467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grpSp>
        <p:nvGrpSpPr>
          <p:cNvPr id="76" name="Группа 75"/>
          <p:cNvGrpSpPr/>
          <p:nvPr/>
        </p:nvGrpSpPr>
        <p:grpSpPr>
          <a:xfrm>
            <a:off x="281939" y="1118545"/>
            <a:ext cx="615421" cy="574674"/>
            <a:chOff x="145781" y="1133785"/>
            <a:chExt cx="615421" cy="574674"/>
          </a:xfrm>
        </p:grpSpPr>
        <p:sp>
          <p:nvSpPr>
            <p:cNvPr id="77" name="Овал 76"/>
            <p:cNvSpPr/>
            <p:nvPr/>
          </p:nvSpPr>
          <p:spPr>
            <a:xfrm>
              <a:off x="145781" y="1133785"/>
              <a:ext cx="615421" cy="574674"/>
            </a:xfrm>
            <a:prstGeom prst="ellipse">
              <a:avLst/>
            </a:prstGeom>
            <a:solidFill>
              <a:srgbClr val="53B0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188388" y="1226212"/>
              <a:ext cx="56802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х5</a:t>
              </a:r>
            </a:p>
          </p:txBody>
        </p:sp>
      </p:grpSp>
      <p:pic>
        <p:nvPicPr>
          <p:cNvPr id="49154" name="Picture 2" descr="http://cdn.onlinewebfonts.com/svg/img_383253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6392" y="1168139"/>
            <a:ext cx="465033" cy="46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Прямоугольник 92"/>
          <p:cNvSpPr/>
          <p:nvPr/>
        </p:nvSpPr>
        <p:spPr>
          <a:xfrm>
            <a:off x="324546" y="877261"/>
            <a:ext cx="289247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ОСНОВНЫЕ ПОЛОЖЕНИЯ КОНЦЕПЦИИ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32510" y="1144272"/>
            <a:ext cx="31020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КОНЦЕПЦИЯ</a:t>
            </a: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ОСНОВА ДЛЯ ФОРМИРОВАНИЯ ПОЛИТИКИ В ОБЛАСТИ БЕЗОПАСНОСТИ ДВИЖЕНИЯ НА ЦЕНТРАЛЬНОМ, РЕГИОНАЛЬНОМ И ЛИНЕЙНОМ УРОВНЯХ УПРАВЛЕНИЯ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1632510" y="1667492"/>
            <a:ext cx="31020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ОБЩИЙ ПОДХОД </a:t>
            </a: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ДЕЯТЕЛЬНОСТИ ПО ДИАГНОСТИКЕ ПО ОБЕСПЕЧЕНИЮ БЕЗОПАСНОСТИ ДВИЖЕНИЯ, КОТОРОЕ БАЗИРУЕТСЯ НА ПЛАТФОРМЕ, </a:t>
            </a:r>
            <a:b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КОТОРОЙ БЕЗОПАСНОСТЬ ЯВЛЯЕТСЯ ВАЖНОЙ ЗАДАЧЕЙ</a:t>
            </a: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347228" y="2684175"/>
            <a:ext cx="1248857" cy="57467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grpSp>
        <p:nvGrpSpPr>
          <p:cNvPr id="96" name="Группа 95"/>
          <p:cNvGrpSpPr/>
          <p:nvPr/>
        </p:nvGrpSpPr>
        <p:grpSpPr>
          <a:xfrm>
            <a:off x="324546" y="2684174"/>
            <a:ext cx="615421" cy="574674"/>
            <a:chOff x="145781" y="1133785"/>
            <a:chExt cx="615421" cy="574674"/>
          </a:xfrm>
        </p:grpSpPr>
        <p:sp>
          <p:nvSpPr>
            <p:cNvPr id="97" name="Овал 96"/>
            <p:cNvSpPr/>
            <p:nvPr/>
          </p:nvSpPr>
          <p:spPr>
            <a:xfrm>
              <a:off x="145781" y="1133785"/>
              <a:ext cx="615421" cy="574674"/>
            </a:xfrm>
            <a:prstGeom prst="ellipse">
              <a:avLst/>
            </a:prstGeom>
            <a:solidFill>
              <a:srgbClr val="53B0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188388" y="1226212"/>
              <a:ext cx="56802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х5</a:t>
              </a:r>
            </a:p>
          </p:txBody>
        </p:sp>
      </p:grpSp>
      <p:pic>
        <p:nvPicPr>
          <p:cNvPr id="99" name="Picture 2" descr="http://cdn.onlinewebfonts.com/svg/img_383253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8999" y="2733768"/>
            <a:ext cx="465033" cy="46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Прямоугольник 99"/>
          <p:cNvSpPr/>
          <p:nvPr/>
        </p:nvSpPr>
        <p:spPr>
          <a:xfrm>
            <a:off x="324547" y="2386386"/>
            <a:ext cx="44455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ОЦЕНКА СОВРЕМЕННОГО СОСТОЯНИЯ ДИАГНОСТИКИ АКТИВОВ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632510" y="2860229"/>
            <a:ext cx="18529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АНАЛИЗ СТРУКТУРЫ КОНЦЕПЦИИ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4808044" y="1280951"/>
            <a:ext cx="708821" cy="574672"/>
            <a:chOff x="4808044" y="1280951"/>
            <a:chExt cx="708821" cy="574672"/>
          </a:xfrm>
        </p:grpSpPr>
        <p:sp>
          <p:nvSpPr>
            <p:cNvPr id="112" name="Скругленный прямоугольник 111"/>
            <p:cNvSpPr/>
            <p:nvPr/>
          </p:nvSpPr>
          <p:spPr>
            <a:xfrm>
              <a:off x="4808044" y="1280951"/>
              <a:ext cx="708821" cy="57467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pic>
          <p:nvPicPr>
            <p:cNvPr id="116" name="Picture 2" descr="http://cdn.onlinewebfonts.com/svg/img_383253.png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9779" y="1330544"/>
              <a:ext cx="465033" cy="4650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7" name="Прямоугольник 116"/>
          <p:cNvSpPr/>
          <p:nvPr/>
        </p:nvSpPr>
        <p:spPr>
          <a:xfrm>
            <a:off x="4808043" y="871052"/>
            <a:ext cx="3206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ЦЕЛИ, ЗАДАЧИ, ПРИНЦИПЫ </a:t>
            </a:r>
            <a:br>
              <a:rPr lang="ru-RU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ПОКАЗАТЕЛИ РЕАЛИЗАЦИИ КОНЦЕНЦИИ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5590337" y="1299106"/>
            <a:ext cx="28041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ПРИОРИТЕТЫ В ОБЛАСТИ ДИАГНОСТИКИ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5590336" y="1501189"/>
            <a:ext cx="292805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НАПРАВЛЕНИЯ И СПОСОБЫ ИХ ДОСТИЖЕНИЯ (НЕ БОЛЕЕ 4-5)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5638079" y="1790856"/>
            <a:ext cx="2708666" cy="338554"/>
            <a:chOff x="5408410" y="1754637"/>
            <a:chExt cx="2101567" cy="33855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428794" y="1771764"/>
              <a:ext cx="2081183" cy="181302"/>
            </a:xfrm>
            <a:prstGeom prst="rect">
              <a:avLst/>
            </a:prstGeom>
            <a:solidFill>
              <a:srgbClr val="0066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408410" y="1754637"/>
              <a:ext cx="21015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Задачи по направлениям (не более 2-3)</a:t>
              </a:r>
            </a:p>
          </p:txBody>
        </p:sp>
      </p:grpSp>
      <p:sp>
        <p:nvSpPr>
          <p:cNvPr id="128" name="Прямоугольник 127"/>
          <p:cNvSpPr/>
          <p:nvPr/>
        </p:nvSpPr>
        <p:spPr>
          <a:xfrm>
            <a:off x="5603529" y="2082851"/>
            <a:ext cx="269782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ПРИНЦИПЫ ПОСТРОЕНИЯ КОНЦЕПЦИИ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5598449" y="2290425"/>
            <a:ext cx="269782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ПОКАЗАТЕЛИ РЕАЛИЗАЦИИ КОНЦЕПЦИИ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5598449" y="2514477"/>
            <a:ext cx="28564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ОРИЕНТИРЫ СОСТОЯНИЯ  ДИАГНОСТИКИ </a:t>
            </a:r>
            <a:b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СРЕДНЕСРОЧНУЮ ПЕРСПЕКТИВУ </a:t>
            </a:r>
          </a:p>
        </p:txBody>
      </p:sp>
      <p:cxnSp>
        <p:nvCxnSpPr>
          <p:cNvPr id="131" name="Прямая соединительная линия 130"/>
          <p:cNvCxnSpPr/>
          <p:nvPr/>
        </p:nvCxnSpPr>
        <p:spPr>
          <a:xfrm>
            <a:off x="0" y="3455774"/>
            <a:ext cx="85344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Прямоугольник 132"/>
          <p:cNvSpPr/>
          <p:nvPr/>
        </p:nvSpPr>
        <p:spPr>
          <a:xfrm>
            <a:off x="1639257" y="3837818"/>
            <a:ext cx="117569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latin typeface="Verdana" pitchFamily="34" charset="0"/>
                <a:ea typeface="Verdana" pitchFamily="34" charset="0"/>
                <a:cs typeface="Verdana" pitchFamily="34" charset="0"/>
              </a:rPr>
              <a:t>РИСКИ И УГРОЗЫ</a:t>
            </a:r>
          </a:p>
        </p:txBody>
      </p:sp>
      <p:sp>
        <p:nvSpPr>
          <p:cNvPr id="136" name="Прямоугольник 135"/>
          <p:cNvSpPr/>
          <p:nvPr/>
        </p:nvSpPr>
        <p:spPr>
          <a:xfrm>
            <a:off x="4232949" y="3607289"/>
            <a:ext cx="221827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latin typeface="Verdana" pitchFamily="34" charset="0"/>
                <a:ea typeface="Verdana" pitchFamily="34" charset="0"/>
                <a:cs typeface="Verdana" pitchFamily="34" charset="0"/>
              </a:rPr>
              <a:t>СРОКИ РЕАЛИЗАЦИИ КОНЦЕПЦИИ</a:t>
            </a:r>
          </a:p>
        </p:txBody>
      </p:sp>
      <p:sp>
        <p:nvSpPr>
          <p:cNvPr id="138" name="Прямоугольник 137"/>
          <p:cNvSpPr/>
          <p:nvPr/>
        </p:nvSpPr>
        <p:spPr>
          <a:xfrm>
            <a:off x="4232950" y="3882655"/>
            <a:ext cx="20375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ПЕРЕХОДНЫЙ ПЕРИОД ДЛЯ НАРАЩИВАНИЯ ПОТЕНЦИАЛА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4232950" y="4238255"/>
            <a:ext cx="261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ОСУЩЕСТВЛЕНИЕ  ЗАПЛАНИРОВАННЫХ </a:t>
            </a:r>
            <a:br>
              <a:rPr lang="en-US" sz="8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" dirty="0">
                <a:latin typeface="Verdana" pitchFamily="34" charset="0"/>
                <a:ea typeface="Verdana" pitchFamily="34" charset="0"/>
                <a:cs typeface="Verdana" pitchFamily="34" charset="0"/>
              </a:rPr>
              <a:t>МЕР И РЕАЛИЗАЦИЯ ПРАКТИЧЕСКИХ МЕРОПРИЯТИЙ В ЦЕЛЯХ ДОСТИЖЕНИЯ ЦЕЛЕВЫХ ПОКАЗАТЕЛЕЙ ДПР ОАО «РЖД» </a:t>
            </a:r>
          </a:p>
        </p:txBody>
      </p:sp>
      <p:grpSp>
        <p:nvGrpSpPr>
          <p:cNvPr id="142" name="Группа 141"/>
          <p:cNvGrpSpPr/>
          <p:nvPr/>
        </p:nvGrpSpPr>
        <p:grpSpPr>
          <a:xfrm>
            <a:off x="894011" y="3621272"/>
            <a:ext cx="708821" cy="574672"/>
            <a:chOff x="4808044" y="1280951"/>
            <a:chExt cx="708821" cy="574672"/>
          </a:xfrm>
        </p:grpSpPr>
        <p:sp>
          <p:nvSpPr>
            <p:cNvPr id="143" name="Скругленный прямоугольник 142"/>
            <p:cNvSpPr/>
            <p:nvPr/>
          </p:nvSpPr>
          <p:spPr>
            <a:xfrm>
              <a:off x="4808044" y="1280951"/>
              <a:ext cx="708821" cy="57467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pic>
          <p:nvPicPr>
            <p:cNvPr id="144" name="Picture 2" descr="http://cdn.onlinewebfonts.com/svg/img_383253.png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9779" y="1330544"/>
              <a:ext cx="465033" cy="4650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5" name="TextBox 144"/>
          <p:cNvSpPr txBox="1"/>
          <p:nvPr/>
        </p:nvSpPr>
        <p:spPr>
          <a:xfrm>
            <a:off x="373900" y="4367035"/>
            <a:ext cx="3025318" cy="276999"/>
          </a:xfrm>
          <a:prstGeom prst="rect">
            <a:avLst/>
          </a:prstGeom>
          <a:solidFill>
            <a:srgbClr val="0066A1"/>
          </a:solidFill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ОБЪЕМ КОНЦЕПЦИИ – НЕ БОЛЕЕ </a:t>
            </a:r>
            <a:r>
              <a:rPr lang="ru-RU" sz="12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</a:t>
            </a:r>
            <a:r>
              <a:rPr lang="ru-RU" sz="9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СТАНИЦ</a:t>
            </a:r>
          </a:p>
        </p:txBody>
      </p:sp>
      <p:grpSp>
        <p:nvGrpSpPr>
          <p:cNvPr id="147" name="Группа 146"/>
          <p:cNvGrpSpPr/>
          <p:nvPr/>
        </p:nvGrpSpPr>
        <p:grpSpPr>
          <a:xfrm>
            <a:off x="3435643" y="3629641"/>
            <a:ext cx="708821" cy="574672"/>
            <a:chOff x="4808044" y="1280951"/>
            <a:chExt cx="708821" cy="574672"/>
          </a:xfrm>
        </p:grpSpPr>
        <p:sp>
          <p:nvSpPr>
            <p:cNvPr id="148" name="Скругленный прямоугольник 147"/>
            <p:cNvSpPr/>
            <p:nvPr/>
          </p:nvSpPr>
          <p:spPr>
            <a:xfrm>
              <a:off x="4808044" y="1280951"/>
              <a:ext cx="708821" cy="57467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pic>
          <p:nvPicPr>
            <p:cNvPr id="149" name="Picture 2" descr="http://cdn.onlinewebfonts.com/svg/img_383253.png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9779" y="1330544"/>
              <a:ext cx="465033" cy="4650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0" name="TextBox 149"/>
          <p:cNvSpPr txBox="1"/>
          <p:nvPr/>
        </p:nvSpPr>
        <p:spPr>
          <a:xfrm>
            <a:off x="6026330" y="3870743"/>
            <a:ext cx="1059222" cy="261610"/>
          </a:xfrm>
          <a:prstGeom prst="rect">
            <a:avLst/>
          </a:prstGeom>
          <a:solidFill>
            <a:srgbClr val="EC5E5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rPr>
              <a:t>2020-2023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847470" y="4374729"/>
            <a:ext cx="1059222" cy="261610"/>
          </a:xfrm>
          <a:prstGeom prst="rect">
            <a:avLst/>
          </a:prstGeom>
          <a:solidFill>
            <a:srgbClr val="EC5E5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rPr>
              <a:t>2024-2030</a:t>
            </a:r>
          </a:p>
        </p:txBody>
      </p:sp>
    </p:spTree>
    <p:extLst>
      <p:ext uri="{BB962C8B-B14F-4D97-AF65-F5344CB8AC3E}">
        <p14:creationId xmlns:p14="http://schemas.microsoft.com/office/powerpoint/2010/main" val="792970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146373"/>
            <a:ext cx="59313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</a:rPr>
              <a:t>Цифровизация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 в диагностике</a:t>
            </a:r>
          </a:p>
        </p:txBody>
      </p:sp>
      <p:grpSp>
        <p:nvGrpSpPr>
          <p:cNvPr id="45" name="Group 1"/>
          <p:cNvGrpSpPr>
            <a:grpSpLocks/>
          </p:cNvGrpSpPr>
          <p:nvPr/>
        </p:nvGrpSpPr>
        <p:grpSpPr bwMode="auto">
          <a:xfrm>
            <a:off x="787337" y="2222489"/>
            <a:ext cx="7213663" cy="1398474"/>
            <a:chOff x="0" y="1390525"/>
            <a:chExt cx="16220572" cy="3145083"/>
          </a:xfrm>
        </p:grpSpPr>
        <p:sp>
          <p:nvSpPr>
            <p:cNvPr id="54" name="AutoShape 3"/>
            <p:cNvSpPr>
              <a:spLocks/>
            </p:cNvSpPr>
            <p:nvPr/>
          </p:nvSpPr>
          <p:spPr bwMode="auto">
            <a:xfrm>
              <a:off x="10343941" y="1390525"/>
              <a:ext cx="3145975" cy="1581528"/>
            </a:xfrm>
            <a:custGeom>
              <a:avLst/>
              <a:gdLst>
                <a:gd name="T0" fmla="+- 0 10812 25"/>
                <a:gd name="T1" fmla="*/ T0 w 21575"/>
                <a:gd name="T2" fmla="+- 0 10842 84"/>
                <a:gd name="T3" fmla="*/ 10842 h 21516"/>
                <a:gd name="T4" fmla="+- 0 10812 25"/>
                <a:gd name="T5" fmla="*/ T4 w 21575"/>
                <a:gd name="T6" fmla="+- 0 10842 84"/>
                <a:gd name="T7" fmla="*/ 10842 h 21516"/>
                <a:gd name="T8" fmla="+- 0 10812 25"/>
                <a:gd name="T9" fmla="*/ T8 w 21575"/>
                <a:gd name="T10" fmla="+- 0 10842 84"/>
                <a:gd name="T11" fmla="*/ 10842 h 21516"/>
                <a:gd name="T12" fmla="+- 0 10812 25"/>
                <a:gd name="T13" fmla="*/ T12 w 21575"/>
                <a:gd name="T14" fmla="+- 0 10842 84"/>
                <a:gd name="T15" fmla="*/ 10842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75" h="21516">
                  <a:moveTo>
                    <a:pt x="0" y="21516"/>
                  </a:moveTo>
                  <a:lnTo>
                    <a:pt x="3859" y="21516"/>
                  </a:lnTo>
                  <a:cubicBezTo>
                    <a:pt x="3796" y="14328"/>
                    <a:pt x="6548" y="8271"/>
                    <a:pt x="10158" y="7649"/>
                  </a:cubicBezTo>
                  <a:cubicBezTo>
                    <a:pt x="14119" y="6967"/>
                    <a:pt x="17570" y="12957"/>
                    <a:pt x="17756" y="20835"/>
                  </a:cubicBezTo>
                  <a:lnTo>
                    <a:pt x="21575" y="20835"/>
                  </a:lnTo>
                  <a:cubicBezTo>
                    <a:pt x="21425" y="9182"/>
                    <a:pt x="16597" y="-84"/>
                    <a:pt x="10722" y="1"/>
                  </a:cubicBezTo>
                  <a:cubicBezTo>
                    <a:pt x="4770" y="87"/>
                    <a:pt x="-25" y="9709"/>
                    <a:pt x="0" y="21516"/>
                  </a:cubicBezTo>
                  <a:close/>
                </a:path>
              </a:pathLst>
            </a:custGeom>
            <a:solidFill>
              <a:srgbClr val="53B09D">
                <a:alpha val="2288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7093" tIns="27093" rIns="27093" bIns="27093" anchor="ctr"/>
            <a:lstStyle/>
            <a:p>
              <a:endParaRPr lang="ru-RU" altLang="ru-RU" sz="1100" b="0"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55" name="AutoShape 4"/>
            <p:cNvSpPr>
              <a:spLocks/>
            </p:cNvSpPr>
            <p:nvPr/>
          </p:nvSpPr>
          <p:spPr bwMode="auto">
            <a:xfrm rot="10800000">
              <a:off x="12938742" y="2953320"/>
              <a:ext cx="3145975" cy="1581528"/>
            </a:xfrm>
            <a:custGeom>
              <a:avLst/>
              <a:gdLst>
                <a:gd name="T0" fmla="+- 0 10812 25"/>
                <a:gd name="T1" fmla="*/ T0 w 21575"/>
                <a:gd name="T2" fmla="+- 0 10842 84"/>
                <a:gd name="T3" fmla="*/ 10842 h 21516"/>
                <a:gd name="T4" fmla="+- 0 10812 25"/>
                <a:gd name="T5" fmla="*/ T4 w 21575"/>
                <a:gd name="T6" fmla="+- 0 10842 84"/>
                <a:gd name="T7" fmla="*/ 10842 h 21516"/>
                <a:gd name="T8" fmla="+- 0 10812 25"/>
                <a:gd name="T9" fmla="*/ T8 w 21575"/>
                <a:gd name="T10" fmla="+- 0 10842 84"/>
                <a:gd name="T11" fmla="*/ 10842 h 21516"/>
                <a:gd name="T12" fmla="+- 0 10812 25"/>
                <a:gd name="T13" fmla="*/ T12 w 21575"/>
                <a:gd name="T14" fmla="+- 0 10842 84"/>
                <a:gd name="T15" fmla="*/ 10842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75" h="21516">
                  <a:moveTo>
                    <a:pt x="0" y="21516"/>
                  </a:moveTo>
                  <a:lnTo>
                    <a:pt x="3859" y="21516"/>
                  </a:lnTo>
                  <a:cubicBezTo>
                    <a:pt x="3796" y="14328"/>
                    <a:pt x="6548" y="8271"/>
                    <a:pt x="10158" y="7649"/>
                  </a:cubicBezTo>
                  <a:cubicBezTo>
                    <a:pt x="14119" y="6967"/>
                    <a:pt x="17570" y="12957"/>
                    <a:pt x="17756" y="20835"/>
                  </a:cubicBezTo>
                  <a:lnTo>
                    <a:pt x="21575" y="20835"/>
                  </a:lnTo>
                  <a:cubicBezTo>
                    <a:pt x="21425" y="9182"/>
                    <a:pt x="16597" y="-84"/>
                    <a:pt x="10722" y="1"/>
                  </a:cubicBezTo>
                  <a:cubicBezTo>
                    <a:pt x="4770" y="87"/>
                    <a:pt x="-25" y="9709"/>
                    <a:pt x="0" y="21516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22882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7093" tIns="27093" rIns="27093" bIns="27093" anchor="ctr"/>
            <a:lstStyle/>
            <a:p>
              <a:endParaRPr lang="ru-RU" altLang="ru-RU" sz="1100" b="0"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56" name="AutoShape 5"/>
            <p:cNvSpPr>
              <a:spLocks/>
            </p:cNvSpPr>
            <p:nvPr/>
          </p:nvSpPr>
          <p:spPr bwMode="auto">
            <a:xfrm>
              <a:off x="12929789" y="1391983"/>
              <a:ext cx="3290783" cy="1992896"/>
            </a:xfrm>
            <a:custGeom>
              <a:avLst/>
              <a:gdLst>
                <a:gd name="T0" fmla="*/ 10800 w 21600"/>
                <a:gd name="T1" fmla="+- 0 10907 214"/>
                <a:gd name="T2" fmla="*/ 10907 h 21386"/>
                <a:gd name="T3" fmla="*/ 10800 w 21600"/>
                <a:gd name="T4" fmla="+- 0 10907 214"/>
                <a:gd name="T5" fmla="*/ 10907 h 21386"/>
                <a:gd name="T6" fmla="*/ 10800 w 21600"/>
                <a:gd name="T7" fmla="+- 0 10907 214"/>
                <a:gd name="T8" fmla="*/ 10907 h 21386"/>
                <a:gd name="T9" fmla="*/ 10800 w 21600"/>
                <a:gd name="T10" fmla="+- 0 10907 214"/>
                <a:gd name="T11" fmla="*/ 10907 h 21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86">
                  <a:moveTo>
                    <a:pt x="18820" y="21386"/>
                  </a:moveTo>
                  <a:lnTo>
                    <a:pt x="16038" y="16835"/>
                  </a:lnTo>
                  <a:lnTo>
                    <a:pt x="17017" y="16835"/>
                  </a:lnTo>
                  <a:cubicBezTo>
                    <a:pt x="17007" y="10650"/>
                    <a:pt x="13847" y="5656"/>
                    <a:pt x="10028" y="5960"/>
                  </a:cubicBezTo>
                  <a:cubicBezTo>
                    <a:pt x="8261" y="6101"/>
                    <a:pt x="6687" y="7378"/>
                    <a:pt x="5550" y="9329"/>
                  </a:cubicBezTo>
                  <a:cubicBezTo>
                    <a:pt x="4412" y="11283"/>
                    <a:pt x="3708" y="13918"/>
                    <a:pt x="3687" y="16817"/>
                  </a:cubicBezTo>
                  <a:lnTo>
                    <a:pt x="0" y="16842"/>
                  </a:lnTo>
                  <a:cubicBezTo>
                    <a:pt x="2" y="7689"/>
                    <a:pt x="4468" y="215"/>
                    <a:pt x="10059" y="5"/>
                  </a:cubicBezTo>
                  <a:cubicBezTo>
                    <a:pt x="15868" y="-214"/>
                    <a:pt x="20630" y="7395"/>
                    <a:pt x="20686" y="16835"/>
                  </a:cubicBezTo>
                  <a:lnTo>
                    <a:pt x="21600" y="16835"/>
                  </a:lnTo>
                  <a:lnTo>
                    <a:pt x="18820" y="2138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7093" tIns="27093" rIns="27093" bIns="27093" anchor="ctr"/>
            <a:lstStyle/>
            <a:p>
              <a:endParaRPr lang="ru-RU" altLang="ru-RU" sz="1100" b="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57" name="AutoShape 7"/>
            <p:cNvSpPr>
              <a:spLocks/>
            </p:cNvSpPr>
            <p:nvPr/>
          </p:nvSpPr>
          <p:spPr bwMode="auto">
            <a:xfrm>
              <a:off x="10343460" y="2544292"/>
              <a:ext cx="3290783" cy="1990519"/>
            </a:xfrm>
            <a:custGeom>
              <a:avLst/>
              <a:gdLst>
                <a:gd name="T0" fmla="*/ 10800 w 21600"/>
                <a:gd name="T1" fmla="*/ 10693 h 21386"/>
                <a:gd name="T2" fmla="*/ 10800 w 21600"/>
                <a:gd name="T3" fmla="*/ 10693 h 21386"/>
                <a:gd name="T4" fmla="*/ 10800 w 21600"/>
                <a:gd name="T5" fmla="*/ 10693 h 21386"/>
                <a:gd name="T6" fmla="*/ 10800 w 21600"/>
                <a:gd name="T7" fmla="*/ 10693 h 2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386">
                  <a:moveTo>
                    <a:pt x="18820" y="0"/>
                  </a:moveTo>
                  <a:lnTo>
                    <a:pt x="16038" y="4551"/>
                  </a:lnTo>
                  <a:lnTo>
                    <a:pt x="17017" y="4551"/>
                  </a:lnTo>
                  <a:cubicBezTo>
                    <a:pt x="17007" y="10736"/>
                    <a:pt x="13847" y="15730"/>
                    <a:pt x="10028" y="15426"/>
                  </a:cubicBezTo>
                  <a:cubicBezTo>
                    <a:pt x="8261" y="15285"/>
                    <a:pt x="6687" y="14008"/>
                    <a:pt x="5550" y="12057"/>
                  </a:cubicBezTo>
                  <a:cubicBezTo>
                    <a:pt x="4412" y="10103"/>
                    <a:pt x="3708" y="7468"/>
                    <a:pt x="3687" y="4569"/>
                  </a:cubicBezTo>
                  <a:lnTo>
                    <a:pt x="0" y="4544"/>
                  </a:lnTo>
                  <a:cubicBezTo>
                    <a:pt x="2" y="13697"/>
                    <a:pt x="4468" y="21171"/>
                    <a:pt x="10059" y="21381"/>
                  </a:cubicBezTo>
                  <a:cubicBezTo>
                    <a:pt x="15868" y="21600"/>
                    <a:pt x="20630" y="13991"/>
                    <a:pt x="20686" y="4551"/>
                  </a:cubicBezTo>
                  <a:lnTo>
                    <a:pt x="21600" y="4551"/>
                  </a:lnTo>
                  <a:lnTo>
                    <a:pt x="18820" y="0"/>
                  </a:lnTo>
                  <a:close/>
                </a:path>
              </a:pathLst>
            </a:custGeom>
            <a:solidFill>
              <a:srgbClr val="53B0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7093" tIns="27093" rIns="27093" bIns="27093" anchor="ctr"/>
            <a:lstStyle/>
            <a:p>
              <a:endParaRPr lang="ru-RU" altLang="ru-RU" sz="1100" b="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46" name="AutoShape 2"/>
            <p:cNvSpPr>
              <a:spLocks/>
            </p:cNvSpPr>
            <p:nvPr/>
          </p:nvSpPr>
          <p:spPr bwMode="auto">
            <a:xfrm>
              <a:off x="479" y="1390562"/>
              <a:ext cx="3145974" cy="1581529"/>
            </a:xfrm>
            <a:custGeom>
              <a:avLst/>
              <a:gdLst>
                <a:gd name="T0" fmla="+- 0 10812 25"/>
                <a:gd name="T1" fmla="*/ T0 w 21575"/>
                <a:gd name="T2" fmla="+- 0 10842 84"/>
                <a:gd name="T3" fmla="*/ 10842 h 21516"/>
                <a:gd name="T4" fmla="+- 0 10812 25"/>
                <a:gd name="T5" fmla="*/ T4 w 21575"/>
                <a:gd name="T6" fmla="+- 0 10842 84"/>
                <a:gd name="T7" fmla="*/ 10842 h 21516"/>
                <a:gd name="T8" fmla="+- 0 10812 25"/>
                <a:gd name="T9" fmla="*/ T8 w 21575"/>
                <a:gd name="T10" fmla="+- 0 10842 84"/>
                <a:gd name="T11" fmla="*/ 10842 h 21516"/>
                <a:gd name="T12" fmla="+- 0 10812 25"/>
                <a:gd name="T13" fmla="*/ T12 w 21575"/>
                <a:gd name="T14" fmla="+- 0 10842 84"/>
                <a:gd name="T15" fmla="*/ 10842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75" h="21516">
                  <a:moveTo>
                    <a:pt x="0" y="21516"/>
                  </a:moveTo>
                  <a:lnTo>
                    <a:pt x="3859" y="21516"/>
                  </a:lnTo>
                  <a:cubicBezTo>
                    <a:pt x="3796" y="14328"/>
                    <a:pt x="6548" y="8271"/>
                    <a:pt x="10158" y="7649"/>
                  </a:cubicBezTo>
                  <a:cubicBezTo>
                    <a:pt x="14119" y="6967"/>
                    <a:pt x="17570" y="12957"/>
                    <a:pt x="17756" y="20835"/>
                  </a:cubicBezTo>
                  <a:lnTo>
                    <a:pt x="21575" y="20835"/>
                  </a:lnTo>
                  <a:cubicBezTo>
                    <a:pt x="21425" y="9182"/>
                    <a:pt x="16597" y="-84"/>
                    <a:pt x="10722" y="1"/>
                  </a:cubicBezTo>
                  <a:cubicBezTo>
                    <a:pt x="4770" y="87"/>
                    <a:pt x="-25" y="9709"/>
                    <a:pt x="0" y="21516"/>
                  </a:cubicBezTo>
                  <a:close/>
                </a:path>
              </a:pathLst>
            </a:custGeom>
            <a:solidFill>
              <a:srgbClr val="299DD7">
                <a:alpha val="2288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7093" tIns="27093" rIns="27093" bIns="27093" anchor="ctr"/>
            <a:lstStyle/>
            <a:p>
              <a:endParaRPr lang="ru-RU" altLang="ru-RU" sz="1100" b="0"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47" name="AutoShape 3"/>
            <p:cNvSpPr>
              <a:spLocks/>
            </p:cNvSpPr>
            <p:nvPr/>
          </p:nvSpPr>
          <p:spPr bwMode="auto">
            <a:xfrm>
              <a:off x="5166275" y="1391286"/>
              <a:ext cx="3145974" cy="1581529"/>
            </a:xfrm>
            <a:custGeom>
              <a:avLst/>
              <a:gdLst>
                <a:gd name="T0" fmla="+- 0 10812 25"/>
                <a:gd name="T1" fmla="*/ T0 w 21575"/>
                <a:gd name="T2" fmla="+- 0 10842 84"/>
                <a:gd name="T3" fmla="*/ 10842 h 21516"/>
                <a:gd name="T4" fmla="+- 0 10812 25"/>
                <a:gd name="T5" fmla="*/ T4 w 21575"/>
                <a:gd name="T6" fmla="+- 0 10842 84"/>
                <a:gd name="T7" fmla="*/ 10842 h 21516"/>
                <a:gd name="T8" fmla="+- 0 10812 25"/>
                <a:gd name="T9" fmla="*/ T8 w 21575"/>
                <a:gd name="T10" fmla="+- 0 10842 84"/>
                <a:gd name="T11" fmla="*/ 10842 h 21516"/>
                <a:gd name="T12" fmla="+- 0 10812 25"/>
                <a:gd name="T13" fmla="*/ T12 w 21575"/>
                <a:gd name="T14" fmla="+- 0 10842 84"/>
                <a:gd name="T15" fmla="*/ 10842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75" h="21516">
                  <a:moveTo>
                    <a:pt x="0" y="21516"/>
                  </a:moveTo>
                  <a:lnTo>
                    <a:pt x="3859" y="21516"/>
                  </a:lnTo>
                  <a:cubicBezTo>
                    <a:pt x="3796" y="14328"/>
                    <a:pt x="6548" y="8271"/>
                    <a:pt x="10158" y="7649"/>
                  </a:cubicBezTo>
                  <a:cubicBezTo>
                    <a:pt x="14119" y="6967"/>
                    <a:pt x="17570" y="12957"/>
                    <a:pt x="17756" y="20835"/>
                  </a:cubicBezTo>
                  <a:lnTo>
                    <a:pt x="21575" y="20835"/>
                  </a:lnTo>
                  <a:cubicBezTo>
                    <a:pt x="21425" y="9182"/>
                    <a:pt x="16597" y="-84"/>
                    <a:pt x="10722" y="1"/>
                  </a:cubicBezTo>
                  <a:cubicBezTo>
                    <a:pt x="4770" y="87"/>
                    <a:pt x="-25" y="9709"/>
                    <a:pt x="0" y="21516"/>
                  </a:cubicBezTo>
                  <a:close/>
                </a:path>
              </a:pathLst>
            </a:custGeom>
            <a:solidFill>
              <a:srgbClr val="04BEEA">
                <a:alpha val="2288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7093" tIns="27093" rIns="27093" bIns="27093" anchor="ctr"/>
            <a:lstStyle/>
            <a:p>
              <a:endParaRPr lang="ru-RU" altLang="ru-RU" sz="1100" b="0"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48" name="AutoShape 4"/>
            <p:cNvSpPr>
              <a:spLocks/>
            </p:cNvSpPr>
            <p:nvPr/>
          </p:nvSpPr>
          <p:spPr bwMode="auto">
            <a:xfrm rot="10800000">
              <a:off x="7761077" y="2954079"/>
              <a:ext cx="3145974" cy="1581529"/>
            </a:xfrm>
            <a:custGeom>
              <a:avLst/>
              <a:gdLst>
                <a:gd name="T0" fmla="+- 0 10812 25"/>
                <a:gd name="T1" fmla="*/ T0 w 21575"/>
                <a:gd name="T2" fmla="+- 0 10842 84"/>
                <a:gd name="T3" fmla="*/ 10842 h 21516"/>
                <a:gd name="T4" fmla="+- 0 10812 25"/>
                <a:gd name="T5" fmla="*/ T4 w 21575"/>
                <a:gd name="T6" fmla="+- 0 10842 84"/>
                <a:gd name="T7" fmla="*/ 10842 h 21516"/>
                <a:gd name="T8" fmla="+- 0 10812 25"/>
                <a:gd name="T9" fmla="*/ T8 w 21575"/>
                <a:gd name="T10" fmla="+- 0 10842 84"/>
                <a:gd name="T11" fmla="*/ 10842 h 21516"/>
                <a:gd name="T12" fmla="+- 0 10812 25"/>
                <a:gd name="T13" fmla="*/ T12 w 21575"/>
                <a:gd name="T14" fmla="+- 0 10842 84"/>
                <a:gd name="T15" fmla="*/ 10842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75" h="21516">
                  <a:moveTo>
                    <a:pt x="0" y="21516"/>
                  </a:moveTo>
                  <a:lnTo>
                    <a:pt x="3859" y="21516"/>
                  </a:lnTo>
                  <a:cubicBezTo>
                    <a:pt x="3796" y="14328"/>
                    <a:pt x="6548" y="8271"/>
                    <a:pt x="10158" y="7649"/>
                  </a:cubicBezTo>
                  <a:cubicBezTo>
                    <a:pt x="14119" y="6967"/>
                    <a:pt x="17570" y="12957"/>
                    <a:pt x="17756" y="20835"/>
                  </a:cubicBezTo>
                  <a:lnTo>
                    <a:pt x="21575" y="20835"/>
                  </a:lnTo>
                  <a:cubicBezTo>
                    <a:pt x="21425" y="9182"/>
                    <a:pt x="16597" y="-84"/>
                    <a:pt x="10722" y="1"/>
                  </a:cubicBezTo>
                  <a:cubicBezTo>
                    <a:pt x="4770" y="87"/>
                    <a:pt x="-25" y="9709"/>
                    <a:pt x="0" y="21516"/>
                  </a:cubicBezTo>
                  <a:close/>
                </a:path>
              </a:pathLst>
            </a:custGeom>
            <a:solidFill>
              <a:srgbClr val="BFC5CE">
                <a:alpha val="2288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7093" tIns="27093" rIns="27093" bIns="27093" anchor="ctr"/>
            <a:lstStyle/>
            <a:p>
              <a:endParaRPr lang="ru-RU" altLang="ru-RU" sz="1100" b="0"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49" name="AutoShape 5"/>
            <p:cNvSpPr>
              <a:spLocks/>
            </p:cNvSpPr>
            <p:nvPr/>
          </p:nvSpPr>
          <p:spPr bwMode="auto">
            <a:xfrm>
              <a:off x="7752123" y="1392744"/>
              <a:ext cx="3290783" cy="1992897"/>
            </a:xfrm>
            <a:custGeom>
              <a:avLst/>
              <a:gdLst>
                <a:gd name="T0" fmla="*/ 10800 w 21600"/>
                <a:gd name="T1" fmla="+- 0 10907 214"/>
                <a:gd name="T2" fmla="*/ 10907 h 21386"/>
                <a:gd name="T3" fmla="*/ 10800 w 21600"/>
                <a:gd name="T4" fmla="+- 0 10907 214"/>
                <a:gd name="T5" fmla="*/ 10907 h 21386"/>
                <a:gd name="T6" fmla="*/ 10800 w 21600"/>
                <a:gd name="T7" fmla="+- 0 10907 214"/>
                <a:gd name="T8" fmla="*/ 10907 h 21386"/>
                <a:gd name="T9" fmla="*/ 10800 w 21600"/>
                <a:gd name="T10" fmla="+- 0 10907 214"/>
                <a:gd name="T11" fmla="*/ 10907 h 21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86">
                  <a:moveTo>
                    <a:pt x="18820" y="21386"/>
                  </a:moveTo>
                  <a:lnTo>
                    <a:pt x="16038" y="16835"/>
                  </a:lnTo>
                  <a:lnTo>
                    <a:pt x="17017" y="16835"/>
                  </a:lnTo>
                  <a:cubicBezTo>
                    <a:pt x="17007" y="10650"/>
                    <a:pt x="13847" y="5656"/>
                    <a:pt x="10028" y="5960"/>
                  </a:cubicBezTo>
                  <a:cubicBezTo>
                    <a:pt x="8261" y="6101"/>
                    <a:pt x="6687" y="7378"/>
                    <a:pt x="5550" y="9329"/>
                  </a:cubicBezTo>
                  <a:cubicBezTo>
                    <a:pt x="4412" y="11283"/>
                    <a:pt x="3708" y="13918"/>
                    <a:pt x="3687" y="16817"/>
                  </a:cubicBezTo>
                  <a:lnTo>
                    <a:pt x="0" y="16842"/>
                  </a:lnTo>
                  <a:cubicBezTo>
                    <a:pt x="2" y="7689"/>
                    <a:pt x="4468" y="215"/>
                    <a:pt x="10059" y="5"/>
                  </a:cubicBezTo>
                  <a:cubicBezTo>
                    <a:pt x="15868" y="-214"/>
                    <a:pt x="20630" y="7395"/>
                    <a:pt x="20686" y="16835"/>
                  </a:cubicBezTo>
                  <a:lnTo>
                    <a:pt x="21600" y="16835"/>
                  </a:lnTo>
                  <a:lnTo>
                    <a:pt x="18820" y="21386"/>
                  </a:lnTo>
                  <a:close/>
                </a:path>
              </a:pathLst>
            </a:custGeom>
            <a:solidFill>
              <a:srgbClr val="BFC5C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7093" tIns="27093" rIns="27093" bIns="27093" anchor="ctr"/>
            <a:lstStyle/>
            <a:p>
              <a:endParaRPr lang="ru-RU" altLang="ru-RU" sz="1100" b="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50" name="AutoShape 6"/>
            <p:cNvSpPr>
              <a:spLocks/>
            </p:cNvSpPr>
            <p:nvPr/>
          </p:nvSpPr>
          <p:spPr bwMode="auto">
            <a:xfrm rot="10800000">
              <a:off x="2588714" y="2953332"/>
              <a:ext cx="3145974" cy="1581529"/>
            </a:xfrm>
            <a:custGeom>
              <a:avLst/>
              <a:gdLst>
                <a:gd name="T0" fmla="+- 0 10812 25"/>
                <a:gd name="T1" fmla="*/ T0 w 21575"/>
                <a:gd name="T2" fmla="+- 0 10842 84"/>
                <a:gd name="T3" fmla="*/ 10842 h 21516"/>
                <a:gd name="T4" fmla="+- 0 10812 25"/>
                <a:gd name="T5" fmla="*/ T4 w 21575"/>
                <a:gd name="T6" fmla="+- 0 10842 84"/>
                <a:gd name="T7" fmla="*/ 10842 h 21516"/>
                <a:gd name="T8" fmla="+- 0 10812 25"/>
                <a:gd name="T9" fmla="*/ T8 w 21575"/>
                <a:gd name="T10" fmla="+- 0 10842 84"/>
                <a:gd name="T11" fmla="*/ 10842 h 21516"/>
                <a:gd name="T12" fmla="+- 0 10812 25"/>
                <a:gd name="T13" fmla="*/ T12 w 21575"/>
                <a:gd name="T14" fmla="+- 0 10842 84"/>
                <a:gd name="T15" fmla="*/ 10842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75" h="21516">
                  <a:moveTo>
                    <a:pt x="0" y="21516"/>
                  </a:moveTo>
                  <a:lnTo>
                    <a:pt x="3859" y="21516"/>
                  </a:lnTo>
                  <a:cubicBezTo>
                    <a:pt x="3796" y="14328"/>
                    <a:pt x="6548" y="8271"/>
                    <a:pt x="10158" y="7649"/>
                  </a:cubicBezTo>
                  <a:cubicBezTo>
                    <a:pt x="14119" y="6967"/>
                    <a:pt x="17570" y="12957"/>
                    <a:pt x="17756" y="20835"/>
                  </a:cubicBezTo>
                  <a:lnTo>
                    <a:pt x="21575" y="20835"/>
                  </a:lnTo>
                  <a:cubicBezTo>
                    <a:pt x="21425" y="9182"/>
                    <a:pt x="16597" y="-84"/>
                    <a:pt x="10722" y="1"/>
                  </a:cubicBezTo>
                  <a:cubicBezTo>
                    <a:pt x="4770" y="87"/>
                    <a:pt x="-25" y="9709"/>
                    <a:pt x="0" y="21516"/>
                  </a:cubicBezTo>
                  <a:close/>
                </a:path>
              </a:pathLst>
            </a:custGeom>
            <a:solidFill>
              <a:srgbClr val="025E74">
                <a:alpha val="12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7093" tIns="27093" rIns="27093" bIns="27093" anchor="ctr"/>
            <a:lstStyle/>
            <a:p>
              <a:endParaRPr lang="ru-RU" altLang="ru-RU" sz="1100" b="0"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51" name="AutoShape 7"/>
            <p:cNvSpPr>
              <a:spLocks/>
            </p:cNvSpPr>
            <p:nvPr/>
          </p:nvSpPr>
          <p:spPr bwMode="auto">
            <a:xfrm>
              <a:off x="5165795" y="2545053"/>
              <a:ext cx="3290783" cy="1990519"/>
            </a:xfrm>
            <a:custGeom>
              <a:avLst/>
              <a:gdLst>
                <a:gd name="T0" fmla="*/ 10800 w 21600"/>
                <a:gd name="T1" fmla="*/ 10693 h 21386"/>
                <a:gd name="T2" fmla="*/ 10800 w 21600"/>
                <a:gd name="T3" fmla="*/ 10693 h 21386"/>
                <a:gd name="T4" fmla="*/ 10800 w 21600"/>
                <a:gd name="T5" fmla="*/ 10693 h 21386"/>
                <a:gd name="T6" fmla="*/ 10800 w 21600"/>
                <a:gd name="T7" fmla="*/ 10693 h 2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386">
                  <a:moveTo>
                    <a:pt x="18820" y="0"/>
                  </a:moveTo>
                  <a:lnTo>
                    <a:pt x="16038" y="4551"/>
                  </a:lnTo>
                  <a:lnTo>
                    <a:pt x="17017" y="4551"/>
                  </a:lnTo>
                  <a:cubicBezTo>
                    <a:pt x="17007" y="10736"/>
                    <a:pt x="13847" y="15730"/>
                    <a:pt x="10028" y="15426"/>
                  </a:cubicBezTo>
                  <a:cubicBezTo>
                    <a:pt x="8261" y="15285"/>
                    <a:pt x="6687" y="14008"/>
                    <a:pt x="5550" y="12057"/>
                  </a:cubicBezTo>
                  <a:cubicBezTo>
                    <a:pt x="4412" y="10103"/>
                    <a:pt x="3708" y="7468"/>
                    <a:pt x="3687" y="4569"/>
                  </a:cubicBezTo>
                  <a:lnTo>
                    <a:pt x="0" y="4544"/>
                  </a:lnTo>
                  <a:cubicBezTo>
                    <a:pt x="2" y="13697"/>
                    <a:pt x="4468" y="21171"/>
                    <a:pt x="10059" y="21381"/>
                  </a:cubicBezTo>
                  <a:cubicBezTo>
                    <a:pt x="15868" y="21600"/>
                    <a:pt x="20630" y="13991"/>
                    <a:pt x="20686" y="4551"/>
                  </a:cubicBezTo>
                  <a:lnTo>
                    <a:pt x="21600" y="4551"/>
                  </a:lnTo>
                  <a:lnTo>
                    <a:pt x="18820" y="0"/>
                  </a:lnTo>
                  <a:close/>
                </a:path>
              </a:pathLst>
            </a:custGeom>
            <a:solidFill>
              <a:srgbClr val="04BE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7093" tIns="27093" rIns="27093" bIns="27093" anchor="ctr"/>
            <a:lstStyle/>
            <a:p>
              <a:endParaRPr lang="ru-RU" altLang="ru-RU" sz="1100" b="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52" name="AutoShape 8"/>
            <p:cNvSpPr>
              <a:spLocks/>
            </p:cNvSpPr>
            <p:nvPr/>
          </p:nvSpPr>
          <p:spPr bwMode="auto">
            <a:xfrm>
              <a:off x="2528460" y="1391286"/>
              <a:ext cx="3290783" cy="1992897"/>
            </a:xfrm>
            <a:custGeom>
              <a:avLst/>
              <a:gdLst>
                <a:gd name="T0" fmla="*/ 10800 w 21600"/>
                <a:gd name="T1" fmla="+- 0 10907 214"/>
                <a:gd name="T2" fmla="*/ 10907 h 21386"/>
                <a:gd name="T3" fmla="*/ 10800 w 21600"/>
                <a:gd name="T4" fmla="+- 0 10907 214"/>
                <a:gd name="T5" fmla="*/ 10907 h 21386"/>
                <a:gd name="T6" fmla="*/ 10800 w 21600"/>
                <a:gd name="T7" fmla="+- 0 10907 214"/>
                <a:gd name="T8" fmla="*/ 10907 h 21386"/>
                <a:gd name="T9" fmla="*/ 10800 w 21600"/>
                <a:gd name="T10" fmla="+- 0 10907 214"/>
                <a:gd name="T11" fmla="*/ 10907 h 21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86">
                  <a:moveTo>
                    <a:pt x="18820" y="21386"/>
                  </a:moveTo>
                  <a:lnTo>
                    <a:pt x="16038" y="16835"/>
                  </a:lnTo>
                  <a:lnTo>
                    <a:pt x="17017" y="16835"/>
                  </a:lnTo>
                  <a:cubicBezTo>
                    <a:pt x="17007" y="10650"/>
                    <a:pt x="13847" y="5656"/>
                    <a:pt x="10028" y="5960"/>
                  </a:cubicBezTo>
                  <a:cubicBezTo>
                    <a:pt x="8261" y="6101"/>
                    <a:pt x="6687" y="7378"/>
                    <a:pt x="5550" y="9329"/>
                  </a:cubicBezTo>
                  <a:cubicBezTo>
                    <a:pt x="4412" y="11283"/>
                    <a:pt x="3708" y="13918"/>
                    <a:pt x="3687" y="16817"/>
                  </a:cubicBezTo>
                  <a:lnTo>
                    <a:pt x="0" y="16842"/>
                  </a:lnTo>
                  <a:cubicBezTo>
                    <a:pt x="2" y="7689"/>
                    <a:pt x="4468" y="215"/>
                    <a:pt x="10059" y="5"/>
                  </a:cubicBezTo>
                  <a:cubicBezTo>
                    <a:pt x="15868" y="-214"/>
                    <a:pt x="20630" y="7395"/>
                    <a:pt x="20686" y="16835"/>
                  </a:cubicBezTo>
                  <a:lnTo>
                    <a:pt x="21600" y="16835"/>
                  </a:lnTo>
                  <a:lnTo>
                    <a:pt x="18820" y="21386"/>
                  </a:lnTo>
                  <a:close/>
                </a:path>
              </a:pathLst>
            </a:custGeom>
            <a:solidFill>
              <a:srgbClr val="025E7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7093" tIns="27093" rIns="27093" bIns="27093" anchor="ctr"/>
            <a:lstStyle/>
            <a:p>
              <a:endParaRPr lang="ru-RU" altLang="ru-RU" sz="1100" b="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53" name="AutoShape 9"/>
            <p:cNvSpPr>
              <a:spLocks/>
            </p:cNvSpPr>
            <p:nvPr/>
          </p:nvSpPr>
          <p:spPr bwMode="auto">
            <a:xfrm>
              <a:off x="0" y="2544329"/>
              <a:ext cx="3290782" cy="1990518"/>
            </a:xfrm>
            <a:custGeom>
              <a:avLst/>
              <a:gdLst>
                <a:gd name="T0" fmla="*/ 10800 w 21600"/>
                <a:gd name="T1" fmla="*/ 10693 h 21386"/>
                <a:gd name="T2" fmla="*/ 10800 w 21600"/>
                <a:gd name="T3" fmla="*/ 10693 h 21386"/>
                <a:gd name="T4" fmla="*/ 10800 w 21600"/>
                <a:gd name="T5" fmla="*/ 10693 h 21386"/>
                <a:gd name="T6" fmla="*/ 10800 w 21600"/>
                <a:gd name="T7" fmla="*/ 10693 h 2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386">
                  <a:moveTo>
                    <a:pt x="18820" y="0"/>
                  </a:moveTo>
                  <a:lnTo>
                    <a:pt x="16038" y="4551"/>
                  </a:lnTo>
                  <a:lnTo>
                    <a:pt x="17017" y="4551"/>
                  </a:lnTo>
                  <a:cubicBezTo>
                    <a:pt x="17007" y="10736"/>
                    <a:pt x="13847" y="15730"/>
                    <a:pt x="10028" y="15426"/>
                  </a:cubicBezTo>
                  <a:cubicBezTo>
                    <a:pt x="8261" y="15285"/>
                    <a:pt x="6687" y="14008"/>
                    <a:pt x="5550" y="12057"/>
                  </a:cubicBezTo>
                  <a:cubicBezTo>
                    <a:pt x="4412" y="10103"/>
                    <a:pt x="3708" y="7468"/>
                    <a:pt x="3687" y="4569"/>
                  </a:cubicBezTo>
                  <a:lnTo>
                    <a:pt x="0" y="4544"/>
                  </a:lnTo>
                  <a:cubicBezTo>
                    <a:pt x="2" y="13697"/>
                    <a:pt x="4468" y="21171"/>
                    <a:pt x="10059" y="21381"/>
                  </a:cubicBezTo>
                  <a:cubicBezTo>
                    <a:pt x="15868" y="21600"/>
                    <a:pt x="20630" y="13991"/>
                    <a:pt x="20686" y="4551"/>
                  </a:cubicBezTo>
                  <a:lnTo>
                    <a:pt x="21600" y="4551"/>
                  </a:lnTo>
                  <a:lnTo>
                    <a:pt x="18820" y="0"/>
                  </a:lnTo>
                  <a:close/>
                </a:path>
              </a:pathLst>
            </a:custGeom>
            <a:solidFill>
              <a:srgbClr val="299D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7093" tIns="27093" rIns="27093" bIns="27093" anchor="ctr"/>
            <a:lstStyle/>
            <a:p>
              <a:endParaRPr lang="ru-RU" altLang="ru-RU" sz="1100" b="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</p:grpSp>
      <p:sp>
        <p:nvSpPr>
          <p:cNvPr id="58" name="Прямоугольник 57"/>
          <p:cNvSpPr/>
          <p:nvPr/>
        </p:nvSpPr>
        <p:spPr>
          <a:xfrm>
            <a:off x="787337" y="1379606"/>
            <a:ext cx="18034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АНАЛИТИЧЕСКАЯ И ПРЕДИКТИВНАЯ МОДЕЛЬ НА БАЗЕ МАШИННОГО ОБРАЗА.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952057" y="3733596"/>
            <a:ext cx="14979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ЦИФРОВАЯ ДИАГНОСТИКА И МОДЕЛИРОВАНИЕ.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331129" y="1675487"/>
            <a:ext cx="1368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ПРОГРАММНЫЕ РОБОТЫ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483986" y="3707029"/>
            <a:ext cx="1447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МАШИННОЕ ЗРЕНИЕ (АВТОНОМНАЯ ТЕХНИКА)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535031" y="1521599"/>
            <a:ext cx="16087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БЕСПИЛОТНЫЕ ЛЕТАТЕЛЬНЫЕ АППАРАТЫ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6786614" y="3737613"/>
            <a:ext cx="14641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ВИРТУАЛЬНАЯ И ДОПОЛНЕННАЯ РЕАЛЬНОСТЬ </a:t>
            </a:r>
          </a:p>
        </p:txBody>
      </p:sp>
      <p:sp>
        <p:nvSpPr>
          <p:cNvPr id="64" name="Заголовок 1"/>
          <p:cNvSpPr txBox="1">
            <a:spLocks/>
          </p:cNvSpPr>
          <p:nvPr/>
        </p:nvSpPr>
        <p:spPr>
          <a:xfrm>
            <a:off x="1036320" y="957353"/>
            <a:ext cx="6964680" cy="52103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/>
            <a:r>
              <a:rPr lang="ru-RU" sz="1200" b="1" dirty="0"/>
              <a:t>ОСНОВНЫЕ ИНСТРУМЕНТЫ ЦИФРОВИЗАЦИИ ДИАГНОСТИКИ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308189" y="2708782"/>
            <a:ext cx="417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1</a:t>
            </a:r>
            <a:endParaRPr lang="ru-RU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454277" y="2739803"/>
            <a:ext cx="417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2</a:t>
            </a:r>
            <a:endParaRPr lang="ru-RU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612982" y="2710623"/>
            <a:ext cx="417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3</a:t>
            </a:r>
            <a:endParaRPr lang="ru-RU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820029" y="2708782"/>
            <a:ext cx="417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4</a:t>
            </a:r>
            <a:endParaRPr lang="ru-RU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5902580" y="2708782"/>
            <a:ext cx="417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5</a:t>
            </a:r>
            <a:endParaRPr lang="ru-RU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7101012" y="2716775"/>
            <a:ext cx="417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3934796"/>
            <a:ext cx="8557260" cy="581025"/>
          </a:xfrm>
          <a:prstGeom prst="rect">
            <a:avLst/>
          </a:prstGeom>
          <a:solidFill>
            <a:srgbClr val="3EB4D4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56179"/>
            <a:ext cx="55626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>
                <a:ea typeface="ＭＳ Ｐゴシック" pitchFamily="34" charset="-128"/>
              </a:rPr>
              <a:t>Виртуальная, дополненная и смешанная реальность</a:t>
            </a:r>
            <a:endParaRPr kumimoji="0" lang="ru-RU" dirty="0">
              <a:ea typeface="Arial" pitchFamily="34" charset="0"/>
            </a:endParaRPr>
          </a:p>
        </p:txBody>
      </p:sp>
      <p:sp>
        <p:nvSpPr>
          <p:cNvPr id="68" name="Заголовок 1"/>
          <p:cNvSpPr txBox="1">
            <a:spLocks/>
          </p:cNvSpPr>
          <p:nvPr/>
        </p:nvSpPr>
        <p:spPr>
          <a:xfrm>
            <a:off x="293370" y="1042825"/>
            <a:ext cx="4076700" cy="52103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ТЕХНОЛОГИИ ЦИФРОВИЗАЦИИ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Bebas Neue Bold" panose="020B0606020202050201" pitchFamily="34" charset="-52"/>
              <a:ea typeface="+mj-ea"/>
              <a:cs typeface="+mj-cs"/>
            </a:endParaRPr>
          </a:p>
        </p:txBody>
      </p:sp>
      <p:sp>
        <p:nvSpPr>
          <p:cNvPr id="69" name="Заголовок 1"/>
          <p:cNvSpPr txBox="1">
            <a:spLocks/>
          </p:cNvSpPr>
          <p:nvPr/>
        </p:nvSpPr>
        <p:spPr>
          <a:xfrm>
            <a:off x="4480560" y="1042825"/>
            <a:ext cx="3358515" cy="33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СКВОЗНАЯ ТЕХНОЛОГИЯ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Bebas Neue Bold" panose="020B0606020202050201" pitchFamily="34" charset="-52"/>
              <a:ea typeface="+mj-ea"/>
              <a:cs typeface="+mj-cs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03860" y="1371599"/>
            <a:ext cx="3703320" cy="2314575"/>
          </a:xfrm>
          <a:prstGeom prst="rect">
            <a:avLst/>
          </a:prstGeom>
          <a:solidFill>
            <a:srgbClr val="53B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542924" y="1605190"/>
            <a:ext cx="3286125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ru-RU" sz="1100" dirty="0">
                <a:solidFill>
                  <a:schemeClr val="bg1"/>
                </a:solidFill>
              </a:rPr>
              <a:t>НОВЫЕ ТЕХНОЛОГИИ ПРЕДСТАВЛЕНИЯ ИНФОРМАЦИИ И ВЗАИМОДЕЙСТВИЯ РАБОТНИКОВ С ИНФОРМАЦИЕЙ ДИАГНОСТИЧЕСКИХ СИСТЕМ, </a:t>
            </a:r>
            <a:br>
              <a:rPr lang="en-US" sz="1100" dirty="0">
                <a:solidFill>
                  <a:schemeClr val="bg1"/>
                </a:solidFill>
              </a:rPr>
            </a:br>
            <a:r>
              <a:rPr lang="ru-RU" sz="1100" dirty="0">
                <a:solidFill>
                  <a:schemeClr val="bg1"/>
                </a:solidFill>
              </a:rPr>
              <a:t>ТАКИЕ КАК ВИРТУАЛЬНАЯ  </a:t>
            </a:r>
            <a:br>
              <a:rPr lang="en-US" sz="1100" dirty="0">
                <a:solidFill>
                  <a:schemeClr val="bg1"/>
                </a:solidFill>
              </a:rPr>
            </a:br>
            <a:r>
              <a:rPr lang="ru-RU" sz="1100" dirty="0">
                <a:solidFill>
                  <a:schemeClr val="bg1"/>
                </a:solidFill>
              </a:rPr>
              <a:t>И ДОПОЛНЕННАЯ РЕАЛЬНОСТЬ, УСТРОЙСТВА ОБЪЕМНОГО ОТОБРАЖЕНИЯ ОБЪЕКТОВ ДИАГНОСТИКИ.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4503420" y="1371599"/>
            <a:ext cx="3703320" cy="2314575"/>
          </a:xfrm>
          <a:prstGeom prst="rect">
            <a:avLst/>
          </a:prstGeom>
          <a:solidFill>
            <a:srgbClr val="5889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4804410" y="1627247"/>
            <a:ext cx="3116580" cy="1711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ru-RU" sz="1100" dirty="0">
                <a:solidFill>
                  <a:schemeClr val="bg1"/>
                </a:solidFill>
              </a:rPr>
              <a:t>СОЗДАННЫЙ ТЕХНИЧЕСКИМИ СРЕДСТВАМИ ОБРАЗ ПЕРЕДАЕТСЯ ЧЕЛОВЕКУ ЧЕРЕЗ ЕГО ОЩУЩЕНИЯ (ЗРЕНИЕ, СЛУХ, ОСЯЗАНИЕ), ОБЕСПЕЧИВАЯ ДОПОЛНЕНИЕ РЕАЛЬНОГО МИРА ВИРТУАЛЬНЫМИ ЭЛЕМЕНТАМИ С ПОМОЩЬЮ ОЦИФРОВКИ РЕАЛЬНОСТИ.</a:t>
            </a: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-287656" y="4072363"/>
            <a:ext cx="8974455" cy="33528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 defTabSz="685800"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200" b="1" dirty="0">
                <a:ea typeface="ＭＳ Ｐゴシック" pitchFamily="34" charset="-128"/>
              </a:rPr>
              <a:t>ЧИСТЫЕ ДАННЫЕ О СОСТОЯНИИ ОБЪЕКТОВ ДИАГНОСТИКИ –</a:t>
            </a:r>
            <a:r>
              <a:rPr lang="en-US" sz="1200" b="1" dirty="0">
                <a:ea typeface="ＭＳ Ｐゴシック" pitchFamily="34" charset="-128"/>
              </a:rPr>
              <a:t> </a:t>
            </a:r>
            <a:r>
              <a:rPr lang="ru-RU" sz="1200" b="1" dirty="0">
                <a:ea typeface="ＭＳ Ｐゴシック" pitchFamily="34" charset="-128"/>
              </a:rPr>
              <a:t>«НОВАЯ НЕФТЬ»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bas Neue Bold" panose="020B0606020202050201" pitchFamily="34" charset="-52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57260" y="2301240"/>
            <a:ext cx="586740" cy="441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749" y="45671"/>
            <a:ext cx="5935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Основные задачи по управлению развитием диагностики технических средств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1575" y="1689067"/>
            <a:ext cx="7515634" cy="292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87313">
              <a:lnSpc>
                <a:spcPts val="2500"/>
              </a:lnSpc>
              <a:buSzPct val="103000"/>
            </a:pPr>
            <a:r>
              <a:rPr lang="ru-RU" sz="1100" dirty="0">
                <a:solidFill>
                  <a:schemeClr val="tx1"/>
                </a:solidFill>
              </a:rPr>
              <a:t>    </a:t>
            </a:r>
            <a:r>
              <a:rPr lang="ru-RU" sz="1200" dirty="0">
                <a:solidFill>
                  <a:schemeClr val="tx1"/>
                </a:solidFill>
              </a:rPr>
              <a:t>Формирование единого порядка ведения учета средств диагностики и мониторинга</a:t>
            </a:r>
          </a:p>
          <a:p>
            <a:pPr indent="-87313">
              <a:lnSpc>
                <a:spcPts val="2500"/>
              </a:lnSpc>
              <a:buSzPct val="103000"/>
            </a:pPr>
            <a:r>
              <a:rPr lang="ru-RU" sz="1200" dirty="0">
                <a:solidFill>
                  <a:schemeClr val="tx1"/>
                </a:solidFill>
              </a:rPr>
              <a:t>    Формирование единого порядка диагностики и мониторинга</a:t>
            </a:r>
          </a:p>
          <a:p>
            <a:pPr indent="-87313">
              <a:lnSpc>
                <a:spcPts val="2500"/>
              </a:lnSpc>
              <a:buSzPct val="103000"/>
            </a:pPr>
            <a:r>
              <a:rPr lang="ru-RU" sz="1200" dirty="0">
                <a:solidFill>
                  <a:schemeClr val="tx1"/>
                </a:solidFill>
              </a:rPr>
              <a:t>    Определение методов диагностики и мониторинга</a:t>
            </a:r>
          </a:p>
          <a:p>
            <a:pPr indent="-87313">
              <a:lnSpc>
                <a:spcPts val="2500"/>
              </a:lnSpc>
              <a:buSzPct val="103000"/>
            </a:pPr>
            <a:r>
              <a:rPr lang="ru-RU" sz="1200" dirty="0">
                <a:solidFill>
                  <a:schemeClr val="tx1"/>
                </a:solidFill>
              </a:rPr>
              <a:t>    Ведение реестра средств диагностики и мониторинга</a:t>
            </a:r>
          </a:p>
          <a:p>
            <a:pPr indent="-87313">
              <a:lnSpc>
                <a:spcPts val="2500"/>
              </a:lnSpc>
              <a:buSzPct val="103000"/>
            </a:pPr>
            <a:r>
              <a:rPr lang="ru-RU" sz="1200" dirty="0">
                <a:solidFill>
                  <a:schemeClr val="tx1"/>
                </a:solidFill>
              </a:rPr>
              <a:t>    Организация планирования и контроля диагностики и мониторинга</a:t>
            </a:r>
          </a:p>
          <a:p>
            <a:pPr indent="-87313">
              <a:lnSpc>
                <a:spcPts val="2500"/>
              </a:lnSpc>
              <a:buSzPct val="103000"/>
            </a:pPr>
            <a:r>
              <a:rPr lang="ru-RU" sz="1200" dirty="0">
                <a:solidFill>
                  <a:schemeClr val="tx1"/>
                </a:solidFill>
              </a:rPr>
              <a:t>    Проведение функциональных испытаний средств диагностики и мониторинга</a:t>
            </a:r>
          </a:p>
          <a:p>
            <a:pPr indent="-87313">
              <a:lnSpc>
                <a:spcPts val="2500"/>
              </a:lnSpc>
              <a:buSzPct val="103000"/>
            </a:pPr>
            <a:r>
              <a:rPr lang="ru-RU" sz="1200" dirty="0">
                <a:solidFill>
                  <a:schemeClr val="tx1"/>
                </a:solidFill>
              </a:rPr>
              <a:t>    Мониторинг применения активов в соответствии с плановыми параметрами</a:t>
            </a:r>
          </a:p>
          <a:p>
            <a:pPr indent="-87313">
              <a:lnSpc>
                <a:spcPts val="2500"/>
              </a:lnSpc>
              <a:buSzPct val="103000"/>
            </a:pPr>
            <a:r>
              <a:rPr lang="ru-RU" sz="1200" dirty="0">
                <a:solidFill>
                  <a:schemeClr val="tx1"/>
                </a:solidFill>
              </a:rPr>
              <a:t>    Организация автоматизации функций диагностики и мониторинга</a:t>
            </a:r>
          </a:p>
          <a:p>
            <a:pPr indent="-87313">
              <a:lnSpc>
                <a:spcPts val="2500"/>
              </a:lnSpc>
              <a:buSzPct val="103000"/>
            </a:pPr>
            <a:r>
              <a:rPr lang="ru-RU" sz="1200" dirty="0">
                <a:solidFill>
                  <a:schemeClr val="tx1"/>
                </a:solidFill>
              </a:rPr>
              <a:t>    Организация математического моделирования и прогнозирования</a:t>
            </a:r>
          </a:p>
        </p:txBody>
      </p:sp>
      <p:grpSp>
        <p:nvGrpSpPr>
          <p:cNvPr id="24" name="Группа 36"/>
          <p:cNvGrpSpPr/>
          <p:nvPr/>
        </p:nvGrpSpPr>
        <p:grpSpPr>
          <a:xfrm>
            <a:off x="570338" y="1813169"/>
            <a:ext cx="216024" cy="216024"/>
            <a:chOff x="251520" y="2946420"/>
            <a:chExt cx="216024" cy="216024"/>
          </a:xfrm>
        </p:grpSpPr>
        <p:sp>
          <p:nvSpPr>
            <p:cNvPr id="25" name="Овал 24"/>
            <p:cNvSpPr/>
            <p:nvPr/>
          </p:nvSpPr>
          <p:spPr>
            <a:xfrm>
              <a:off x="251520" y="294642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Фигура, имеющая форму буквы L 25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39"/>
          <p:cNvGrpSpPr/>
          <p:nvPr/>
        </p:nvGrpSpPr>
        <p:grpSpPr>
          <a:xfrm>
            <a:off x="570338" y="2093247"/>
            <a:ext cx="216024" cy="216024"/>
            <a:chOff x="251520" y="2931790"/>
            <a:chExt cx="216024" cy="216024"/>
          </a:xfrm>
        </p:grpSpPr>
        <p:sp>
          <p:nvSpPr>
            <p:cNvPr id="28" name="Овал 27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Фигура, имеющая форму буквы L 28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42"/>
          <p:cNvGrpSpPr/>
          <p:nvPr/>
        </p:nvGrpSpPr>
        <p:grpSpPr>
          <a:xfrm>
            <a:off x="570338" y="2418513"/>
            <a:ext cx="216024" cy="216024"/>
            <a:chOff x="251520" y="2931790"/>
            <a:chExt cx="216024" cy="216024"/>
          </a:xfrm>
        </p:grpSpPr>
        <p:sp>
          <p:nvSpPr>
            <p:cNvPr id="31" name="Овал 30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Фигура, имеющая форму буквы L 31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45"/>
          <p:cNvGrpSpPr/>
          <p:nvPr/>
        </p:nvGrpSpPr>
        <p:grpSpPr>
          <a:xfrm>
            <a:off x="570338" y="2753568"/>
            <a:ext cx="216024" cy="216024"/>
            <a:chOff x="251520" y="2931790"/>
            <a:chExt cx="216024" cy="216024"/>
          </a:xfrm>
        </p:grpSpPr>
        <p:sp>
          <p:nvSpPr>
            <p:cNvPr id="34" name="Овал 33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Фигура, имеющая форму буквы L 34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48"/>
          <p:cNvGrpSpPr/>
          <p:nvPr/>
        </p:nvGrpSpPr>
        <p:grpSpPr>
          <a:xfrm>
            <a:off x="562718" y="4018698"/>
            <a:ext cx="216024" cy="216024"/>
            <a:chOff x="251520" y="2931790"/>
            <a:chExt cx="216024" cy="216024"/>
          </a:xfrm>
        </p:grpSpPr>
        <p:sp>
          <p:nvSpPr>
            <p:cNvPr id="37" name="Овал 36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Фигура, имеющая форму буквы L 37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51"/>
          <p:cNvGrpSpPr/>
          <p:nvPr/>
        </p:nvGrpSpPr>
        <p:grpSpPr>
          <a:xfrm>
            <a:off x="562718" y="4332834"/>
            <a:ext cx="216024" cy="216024"/>
            <a:chOff x="251520" y="2931790"/>
            <a:chExt cx="216024" cy="216024"/>
          </a:xfrm>
        </p:grpSpPr>
        <p:sp>
          <p:nvSpPr>
            <p:cNvPr id="40" name="Овал 39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Фигура, имеющая форму буквы L 40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8"/>
          <p:cNvGrpSpPr/>
          <p:nvPr/>
        </p:nvGrpSpPr>
        <p:grpSpPr>
          <a:xfrm>
            <a:off x="562718" y="3367645"/>
            <a:ext cx="216024" cy="216024"/>
            <a:chOff x="251520" y="2931790"/>
            <a:chExt cx="216024" cy="216024"/>
          </a:xfrm>
        </p:grpSpPr>
        <p:sp>
          <p:nvSpPr>
            <p:cNvPr id="43" name="Овал 42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Фигура, имеющая форму буквы L 43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51"/>
          <p:cNvGrpSpPr/>
          <p:nvPr/>
        </p:nvGrpSpPr>
        <p:grpSpPr>
          <a:xfrm>
            <a:off x="562718" y="3681781"/>
            <a:ext cx="216024" cy="216024"/>
            <a:chOff x="251520" y="2931790"/>
            <a:chExt cx="216024" cy="216024"/>
          </a:xfrm>
        </p:grpSpPr>
        <p:sp>
          <p:nvSpPr>
            <p:cNvPr id="46" name="Овал 45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Фигура, имеющая форму буквы L 46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5"/>
          <p:cNvGrpSpPr/>
          <p:nvPr/>
        </p:nvGrpSpPr>
        <p:grpSpPr>
          <a:xfrm>
            <a:off x="570338" y="3060807"/>
            <a:ext cx="216024" cy="216024"/>
            <a:chOff x="251520" y="2931790"/>
            <a:chExt cx="216024" cy="216024"/>
          </a:xfrm>
        </p:grpSpPr>
        <p:sp>
          <p:nvSpPr>
            <p:cNvPr id="49" name="Овал 48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Фигура, имеющая форму буквы L 49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514350" y="991018"/>
            <a:ext cx="7927391" cy="5501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ru-RU" sz="1100" b="1" dirty="0"/>
              <a:t>ЦЕЛЬ: ПОВЫШЕНИЕ ЭФФЕКТИВНОСТИ ИСПОЛЬЗОВАНИЯ  ОБЪЕКТОВ ЖЕЛЕЗНОДОРОЖНОГО НАЗНАЧЕНИЯ ОАО «РЖД», РАБОТАЮЩИХ В РАЗЛИЧНЫХ ЭКСПЛУАТАЦИОННЫХ УСЛОВИЯХ </a:t>
            </a:r>
            <a:endParaRPr lang="ru-RU" sz="1100" dirty="0"/>
          </a:p>
        </p:txBody>
      </p:sp>
      <p:sp>
        <p:nvSpPr>
          <p:cNvPr id="52" name="Овал 51"/>
          <p:cNvSpPr/>
          <p:nvPr/>
        </p:nvSpPr>
        <p:spPr>
          <a:xfrm>
            <a:off x="157528" y="991019"/>
            <a:ext cx="550118" cy="55011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Picture 2" descr="http://potolok-gloss-art.ru/wp-content/uploads/2017/01/44.png"/>
          <p:cNvPicPr>
            <a:picLocks noChangeAspect="1" noChangeArrowheads="1"/>
          </p:cNvPicPr>
          <p:nvPr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897" y="1110704"/>
            <a:ext cx="343824" cy="351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749" y="31441"/>
            <a:ext cx="5935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Основные задачи по управлению развитием диагностики технических средств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557260" y="2301240"/>
            <a:ext cx="586740" cy="441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14350" y="991018"/>
            <a:ext cx="7927391" cy="54423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ru-RU" sz="1100" b="1" dirty="0"/>
              <a:t>ЦЕЛЬ: ПОВЫШЕНИЕ ЭФФЕКТИВНОСТИ ИСПОЛЬЗОВАНИЯ  ОБЪЕКТОВ ЖЕЛЕЗНОДОРОЖНОГО НАЗНАЧЕНИЯ ОАО «РЖД», РАБОТАЮЩИХ В РАЗЛИЧНЫХ ЭКСПЛУАТАЦИОННЫХ УСЛОВИЯХ </a:t>
            </a:r>
            <a:endParaRPr lang="ru-RU" sz="1100" dirty="0"/>
          </a:p>
        </p:txBody>
      </p:sp>
      <p:sp>
        <p:nvSpPr>
          <p:cNvPr id="25" name="Овал 24"/>
          <p:cNvSpPr/>
          <p:nvPr/>
        </p:nvSpPr>
        <p:spPr>
          <a:xfrm>
            <a:off x="157528" y="991019"/>
            <a:ext cx="550118" cy="55011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2" descr="http://potolok-gloss-art.ru/wp-content/uploads/2017/01/44.png"/>
          <p:cNvPicPr>
            <a:picLocks noChangeAspect="1" noChangeArrowheads="1"/>
          </p:cNvPicPr>
          <p:nvPr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897" y="1110704"/>
            <a:ext cx="343824" cy="351354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842009" y="1695435"/>
            <a:ext cx="7986713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200" b="1" dirty="0"/>
              <a:t>ЗАДАЧИ ПЕРСПЕКТИВНОГО РАЗВИТИЯ:</a:t>
            </a:r>
          </a:p>
          <a:p>
            <a:pPr>
              <a:spcBef>
                <a:spcPts val="600"/>
              </a:spcBef>
            </a:pPr>
            <a:r>
              <a:rPr lang="ru-RU" sz="1200" spc="-10" dirty="0">
                <a:latin typeface="Verdana" pitchFamily="34" charset="0"/>
                <a:ea typeface="Verdana" pitchFamily="34" charset="0"/>
                <a:cs typeface="Verdana" pitchFamily="34" charset="0"/>
              </a:rPr>
              <a:t>Разработка технико-экономического обоснования создания единого центра компетенции </a:t>
            </a:r>
            <a:br>
              <a:rPr lang="ru-RU" sz="1200" spc="-1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spc="-10" dirty="0">
                <a:latin typeface="Verdana" pitchFamily="34" charset="0"/>
                <a:ea typeface="Verdana" pitchFamily="34" charset="0"/>
                <a:cs typeface="Verdana" pitchFamily="34" charset="0"/>
              </a:rPr>
              <a:t>по  диагностике и мониторингу  активов ОАО «РЖД»;</a:t>
            </a:r>
          </a:p>
          <a:p>
            <a:pPr>
              <a:spcBef>
                <a:spcPts val="600"/>
              </a:spcBef>
            </a:pPr>
            <a:r>
              <a:rPr lang="ru-RU" sz="1200" spc="-10" dirty="0">
                <a:latin typeface="Verdana" pitchFamily="34" charset="0"/>
                <a:ea typeface="Verdana" pitchFamily="34" charset="0"/>
                <a:cs typeface="Verdana" pitchFamily="34" charset="0"/>
              </a:rPr>
              <a:t>Разработка процессных моделей формирования достоверной информации </a:t>
            </a:r>
            <a:br>
              <a:rPr lang="ru-RU" sz="1200" spc="-1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spc="-10" dirty="0">
                <a:latin typeface="Verdana" pitchFamily="34" charset="0"/>
                <a:ea typeface="Verdana" pitchFamily="34" charset="0"/>
                <a:cs typeface="Verdana" pitchFamily="34" charset="0"/>
              </a:rPr>
              <a:t>о состоянии активов на основе диагностики техническими средствами и мониторинга  </a:t>
            </a:r>
            <a:br>
              <a:rPr lang="ru-RU" sz="1200" spc="-1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spc="-10" dirty="0">
                <a:latin typeface="Verdana" pitchFamily="34" charset="0"/>
                <a:ea typeface="Verdana" pitchFamily="34" charset="0"/>
                <a:cs typeface="Verdana" pitchFamily="34" charset="0"/>
              </a:rPr>
              <a:t>с применением цифровых инструментов;</a:t>
            </a:r>
          </a:p>
          <a:p>
            <a:pPr>
              <a:spcBef>
                <a:spcPts val="600"/>
              </a:spcBef>
            </a:pPr>
            <a:r>
              <a:rPr lang="ru-RU" sz="1200" dirty="0"/>
              <a:t>Создание системы </a:t>
            </a:r>
            <a:r>
              <a:rPr lang="ru-RU" sz="1200" dirty="0" err="1"/>
              <a:t>предиктивной</a:t>
            </a:r>
            <a:r>
              <a:rPr lang="ru-RU" sz="1200" dirty="0"/>
              <a:t> диагностики : </a:t>
            </a:r>
            <a:r>
              <a:rPr lang="ru-RU" altLang="ru-RU" sz="1200" dirty="0"/>
              <a:t>от выявления неисправностей </a:t>
            </a:r>
            <a:br>
              <a:rPr lang="ru-RU" altLang="ru-RU" sz="1200" dirty="0"/>
            </a:br>
            <a:r>
              <a:rPr lang="ru-RU" altLang="ru-RU" sz="1200" dirty="0"/>
              <a:t>к недопущению их возникновения;</a:t>
            </a:r>
          </a:p>
          <a:p>
            <a:pPr>
              <a:spcBef>
                <a:spcPts val="600"/>
              </a:spcBef>
            </a:pPr>
            <a:r>
              <a:rPr lang="ru-RU" sz="1200" dirty="0"/>
              <a:t>Совершенствование нормативной и технической базы для обеспечения перспективного развития средств диагностики активов ОАО «РЖД»;</a:t>
            </a:r>
          </a:p>
          <a:p>
            <a:pPr>
              <a:spcBef>
                <a:spcPts val="600"/>
              </a:spcBef>
            </a:pPr>
            <a:endParaRPr lang="ru-RU" sz="1200" dirty="0"/>
          </a:p>
          <a:p>
            <a:pPr marL="87313" indent="-87313">
              <a:buSzPct val="103000"/>
            </a:pPr>
            <a:r>
              <a:rPr lang="ru-RU" sz="1200" spc="-10" dirty="0"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Формирование единого порядка ведения учета средств диагностики и мониторинга;</a:t>
            </a:r>
          </a:p>
          <a:p>
            <a:pPr marL="87313" indent="-87313">
              <a:buSzPct val="103000"/>
            </a:pPr>
            <a:endParaRPr lang="ru-RU" sz="1200" spc="-1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7313" indent="-87313">
              <a:buSzPct val="103000"/>
            </a:pPr>
            <a:r>
              <a:rPr lang="ru-RU" sz="1200" spc="-10" dirty="0"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Формирование единого порядка диагностики и мониторинга активов.</a:t>
            </a:r>
          </a:p>
        </p:txBody>
      </p:sp>
      <p:grpSp>
        <p:nvGrpSpPr>
          <p:cNvPr id="28" name="Группа 36"/>
          <p:cNvGrpSpPr/>
          <p:nvPr/>
        </p:nvGrpSpPr>
        <p:grpSpPr>
          <a:xfrm>
            <a:off x="546787" y="1988748"/>
            <a:ext cx="216024" cy="216024"/>
            <a:chOff x="251520" y="2931790"/>
            <a:chExt cx="216024" cy="216024"/>
          </a:xfrm>
        </p:grpSpPr>
        <p:sp>
          <p:nvSpPr>
            <p:cNvPr id="29" name="Овал 28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Фигура, имеющая форму буквы L 29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9"/>
          <p:cNvGrpSpPr/>
          <p:nvPr/>
        </p:nvGrpSpPr>
        <p:grpSpPr>
          <a:xfrm>
            <a:off x="546787" y="2422441"/>
            <a:ext cx="216024" cy="216024"/>
            <a:chOff x="251520" y="2931790"/>
            <a:chExt cx="216024" cy="216024"/>
          </a:xfrm>
        </p:grpSpPr>
        <p:sp>
          <p:nvSpPr>
            <p:cNvPr id="32" name="Овал 31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Фигура, имеющая форму буквы L 32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42"/>
          <p:cNvGrpSpPr/>
          <p:nvPr/>
        </p:nvGrpSpPr>
        <p:grpSpPr>
          <a:xfrm>
            <a:off x="546787" y="3047622"/>
            <a:ext cx="216024" cy="216024"/>
            <a:chOff x="251520" y="2931790"/>
            <a:chExt cx="216024" cy="216024"/>
          </a:xfrm>
        </p:grpSpPr>
        <p:sp>
          <p:nvSpPr>
            <p:cNvPr id="35" name="Овал 34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Фигура, имеющая форму буквы L 35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45"/>
          <p:cNvGrpSpPr/>
          <p:nvPr/>
        </p:nvGrpSpPr>
        <p:grpSpPr>
          <a:xfrm>
            <a:off x="546787" y="3507032"/>
            <a:ext cx="216024" cy="216024"/>
            <a:chOff x="251520" y="2931790"/>
            <a:chExt cx="216024" cy="216024"/>
          </a:xfrm>
        </p:grpSpPr>
        <p:sp>
          <p:nvSpPr>
            <p:cNvPr id="38" name="Овал 37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Фигура, имеющая форму буквы L 38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48"/>
          <p:cNvGrpSpPr/>
          <p:nvPr/>
        </p:nvGrpSpPr>
        <p:grpSpPr>
          <a:xfrm>
            <a:off x="539167" y="4121127"/>
            <a:ext cx="216024" cy="216024"/>
            <a:chOff x="251520" y="2931790"/>
            <a:chExt cx="216024" cy="216024"/>
          </a:xfrm>
        </p:grpSpPr>
        <p:sp>
          <p:nvSpPr>
            <p:cNvPr id="41" name="Овал 40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Фигура, имеющая форму буквы L 41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51"/>
          <p:cNvGrpSpPr/>
          <p:nvPr/>
        </p:nvGrpSpPr>
        <p:grpSpPr>
          <a:xfrm>
            <a:off x="539167" y="4479153"/>
            <a:ext cx="216024" cy="216024"/>
            <a:chOff x="251520" y="2931790"/>
            <a:chExt cx="216024" cy="216024"/>
          </a:xfrm>
        </p:grpSpPr>
        <p:sp>
          <p:nvSpPr>
            <p:cNvPr id="44" name="Овал 43"/>
            <p:cNvSpPr/>
            <p:nvPr/>
          </p:nvSpPr>
          <p:spPr>
            <a:xfrm>
              <a:off x="251520" y="2931790"/>
              <a:ext cx="216024" cy="216024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Фигура, имеющая форму буквы L 44"/>
            <p:cNvSpPr/>
            <p:nvPr/>
          </p:nvSpPr>
          <p:spPr>
            <a:xfrm rot="13639419">
              <a:off x="310982" y="3000444"/>
              <a:ext cx="78791" cy="78791"/>
            </a:xfrm>
            <a:prstGeom prst="corner">
              <a:avLst>
                <a:gd name="adj1" fmla="val 35981"/>
                <a:gd name="adj2" fmla="val 3486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2260" y="2301240"/>
            <a:ext cx="325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57260" y="2301240"/>
            <a:ext cx="586740" cy="441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08A898D-48B4-4968-B9BC-6A66CCE9DFD7}"/>
              </a:ext>
            </a:extLst>
          </p:cNvPr>
          <p:cNvSpPr/>
          <p:nvPr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B422081-36F1-4A32-9D59-125093C2B8DB}"/>
              </a:ext>
            </a:extLst>
          </p:cNvPr>
          <p:cNvSpPr/>
          <p:nvPr/>
        </p:nvSpPr>
        <p:spPr>
          <a:xfrm>
            <a:off x="-44" y="1499"/>
            <a:ext cx="6409554" cy="750340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6E0306-A4B3-404A-B24F-B722534A2EE7}"/>
              </a:ext>
            </a:extLst>
          </p:cNvPr>
          <p:cNvSpPr txBox="1"/>
          <p:nvPr/>
        </p:nvSpPr>
        <p:spPr>
          <a:xfrm>
            <a:off x="6372075" y="267830"/>
            <a:ext cx="2247921" cy="361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720"/>
              </a:lnSpc>
              <a:spcBef>
                <a:spcPts val="1200"/>
              </a:spcBef>
            </a:pPr>
            <a:r>
              <a:rPr lang="ru-RU" sz="600" b="1" kern="0" spc="100" baseline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ЦИФРОВАЯ ТРАНСФОРМАЦИЯ</a:t>
            </a:r>
            <a:br>
              <a:rPr lang="ru-RU" sz="600" b="1" kern="0" spc="100" baseline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kern="0" spc="100" baseline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 КАК СТРАТЕГИЯ УСПЕХА И РАЗВИТИЯ ВОЗМОЖНОСТЕЙ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368C2EF-09D8-4074-847E-B6BC4717183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E468E4-D923-432F-AD63-634F8DD66D26}"/>
              </a:ext>
            </a:extLst>
          </p:cNvPr>
          <p:cNvSpPr txBox="1"/>
          <p:nvPr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0655696-2241-4792-A612-B18E5D868B19}"/>
              </a:ext>
            </a:extLst>
          </p:cNvPr>
          <p:cNvSpPr/>
          <p:nvPr/>
        </p:nvSpPr>
        <p:spPr>
          <a:xfrm>
            <a:off x="6278876" y="-6769"/>
            <a:ext cx="45719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56927D-0136-41AB-944B-05A77D0B8015}"/>
              </a:ext>
            </a:extLst>
          </p:cNvPr>
          <p:cNvSpPr/>
          <p:nvPr/>
        </p:nvSpPr>
        <p:spPr>
          <a:xfrm>
            <a:off x="6195395" y="-6769"/>
            <a:ext cx="36000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E0AC50-4438-408B-8862-4DDC3D1936B5}"/>
              </a:ext>
            </a:extLst>
          </p:cNvPr>
          <p:cNvSpPr txBox="1"/>
          <p:nvPr/>
        </p:nvSpPr>
        <p:spPr>
          <a:xfrm>
            <a:off x="6418771" y="59501"/>
            <a:ext cx="2177144" cy="26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720"/>
              </a:lnSpc>
            </a:pPr>
            <a:r>
              <a:rPr lang="en-US" sz="400" spc="30" baseline="0" dirty="0">
                <a:solidFill>
                  <a:srgbClr val="E21A1A"/>
                </a:solidFill>
              </a:rPr>
              <a:t>XX </a:t>
            </a:r>
            <a:r>
              <a:rPr lang="ru-RU" sz="400" spc="30" baseline="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182913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>
                <a:ea typeface="ＭＳ Ｐゴシック" pitchFamily="34" charset="-128"/>
              </a:rPr>
              <a:t>Структура мониторинга активов компании</a:t>
            </a:r>
            <a:endParaRPr kumimoji="0" lang="ru-RU" dirty="0">
              <a:ea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85596" y="1140130"/>
            <a:ext cx="3150501" cy="3425923"/>
            <a:chOff x="449580" y="1481608"/>
            <a:chExt cx="2291310" cy="2491621"/>
          </a:xfrm>
        </p:grpSpPr>
        <p:cxnSp>
          <p:nvCxnSpPr>
            <p:cNvPr id="84" name="Прямая со стрелкой 83"/>
            <p:cNvCxnSpPr>
              <a:stCxn id="108" idx="0"/>
            </p:cNvCxnSpPr>
            <p:nvPr/>
          </p:nvCxnSpPr>
          <p:spPr>
            <a:xfrm flipV="1">
              <a:off x="656236" y="1739450"/>
              <a:ext cx="1" cy="2053628"/>
            </a:xfrm>
            <a:prstGeom prst="straightConnector1">
              <a:avLst/>
            </a:prstGeom>
            <a:ln w="12700" cap="sq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w="lg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Овал 84"/>
            <p:cNvSpPr/>
            <p:nvPr/>
          </p:nvSpPr>
          <p:spPr>
            <a:xfrm>
              <a:off x="597923" y="2145403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3EB4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597923" y="2405592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3EB4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597923" y="2666434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3EB4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597923" y="2935664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3EB4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89" name="Text Placeholder 17"/>
            <p:cNvSpPr txBox="1">
              <a:spLocks/>
            </p:cNvSpPr>
            <p:nvPr/>
          </p:nvSpPr>
          <p:spPr>
            <a:xfrm>
              <a:off x="449580" y="1481608"/>
              <a:ext cx="1956255" cy="318675"/>
            </a:xfrm>
            <a:prstGeom prst="rect">
              <a:avLst/>
            </a:prstGeom>
            <a:solidFill>
              <a:srgbClr val="3EB4D4"/>
            </a:solidFill>
            <a:ln w="19050">
              <a:noFill/>
            </a:ln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608013">
                <a:lnSpc>
                  <a:spcPts val="1300"/>
                </a:lnSpc>
                <a:buNone/>
              </a:pPr>
              <a:endParaRPr lang="ru-RU" altLang="ru-RU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90" name="Right Arrow 34"/>
            <p:cNvSpPr/>
            <p:nvPr/>
          </p:nvSpPr>
          <p:spPr>
            <a:xfrm rot="5400000">
              <a:off x="459644" y="1691326"/>
              <a:ext cx="393185" cy="305078"/>
            </a:xfrm>
            <a:prstGeom prst="rightArrow">
              <a:avLst/>
            </a:prstGeom>
            <a:solidFill>
              <a:srgbClr val="3EB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91" name="Заголовок 2"/>
            <p:cNvSpPr txBox="1">
              <a:spLocks/>
            </p:cNvSpPr>
            <p:nvPr/>
          </p:nvSpPr>
          <p:spPr bwMode="auto">
            <a:xfrm>
              <a:off x="479748" y="1542529"/>
              <a:ext cx="1953796" cy="158481"/>
            </a:xfrm>
            <a:prstGeom prst="rect">
              <a:avLst/>
            </a:prstGeom>
            <a:noFill/>
            <a:ln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lvl="0" defTabSz="685800">
                <a:defRPr/>
              </a:pPr>
              <a:r>
                <a:rPr lang="ru-RU" sz="1400" b="1" dirty="0">
                  <a:solidFill>
                    <a:schemeClr val="bg1"/>
                  </a:solidFill>
                  <a:latin typeface="Verdana "/>
                  <a:ea typeface="ＭＳ Ｐゴシック" pitchFamily="34" charset="-128"/>
                  <a:cs typeface="+mn-cs"/>
                </a:rPr>
                <a:t>ОБЪЕКТЫ МОНИТОРИНГА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28138" y="2130787"/>
              <a:ext cx="1857198" cy="167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ГЕОМЕТРИЯ РЕЛЬСОВОЙ КОЛЕИ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28138" y="2369202"/>
              <a:ext cx="1729840" cy="167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ДЕФЕКТОСКОПИЯ РЕЛЬСОВ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28138" y="2648450"/>
              <a:ext cx="1580608" cy="167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ДИАГНОСТИКА ЖАТ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28138" y="2904869"/>
              <a:ext cx="1729840" cy="167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ДИАГНОСТИКА КОНТАКТНОЙ СЕТИ</a:t>
              </a:r>
            </a:p>
          </p:txBody>
        </p:sp>
        <p:sp>
          <p:nvSpPr>
            <p:cNvPr id="96" name="Овал 95"/>
            <p:cNvSpPr/>
            <p:nvPr/>
          </p:nvSpPr>
          <p:spPr>
            <a:xfrm>
              <a:off x="597923" y="3208127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3EB4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28138" y="3169054"/>
              <a:ext cx="2012752" cy="167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ДИАГНОСТИКА ИССО, ЗП</a:t>
              </a:r>
            </a:p>
          </p:txBody>
        </p:sp>
        <p:sp>
          <p:nvSpPr>
            <p:cNvPr id="98" name="Овал 97"/>
            <p:cNvSpPr/>
            <p:nvPr/>
          </p:nvSpPr>
          <p:spPr>
            <a:xfrm>
              <a:off x="597922" y="3493570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3EB4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28138" y="3405112"/>
              <a:ext cx="2012752" cy="268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ЭКСПЛУАТАЦИОННЫЙ КОНТРОЛЬ </a:t>
              </a:r>
              <a:b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</a:br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ЗДАНИЙ И СООРУЖЕНИЙ</a:t>
              </a:r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597922" y="3793078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3EB4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28138" y="3704619"/>
              <a:ext cx="2012752" cy="268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ДИАГНОСТИКА ДЕТАЛЕЙ И УЗЛОВ </a:t>
              </a:r>
              <a:b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</a:br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ПОДВИЖНОГО СОСТАВА</a:t>
              </a: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4580356" y="1166474"/>
            <a:ext cx="3214905" cy="3338582"/>
            <a:chOff x="449580" y="1481608"/>
            <a:chExt cx="2338150" cy="2428099"/>
          </a:xfrm>
        </p:grpSpPr>
        <p:cxnSp>
          <p:nvCxnSpPr>
            <p:cNvPr id="111" name="Прямая со стрелкой 110"/>
            <p:cNvCxnSpPr>
              <a:stCxn id="127" idx="0"/>
            </p:cNvCxnSpPr>
            <p:nvPr/>
          </p:nvCxnSpPr>
          <p:spPr>
            <a:xfrm flipV="1">
              <a:off x="656236" y="1739450"/>
              <a:ext cx="1" cy="2053628"/>
            </a:xfrm>
            <a:prstGeom prst="straightConnector1">
              <a:avLst/>
            </a:prstGeom>
            <a:ln w="12700" cap="sq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w="lg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Овал 111"/>
            <p:cNvSpPr/>
            <p:nvPr/>
          </p:nvSpPr>
          <p:spPr>
            <a:xfrm>
              <a:off x="597923" y="2145403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7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597923" y="2405592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7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597923" y="2666434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7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597923" y="2935664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7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16" name="Text Placeholder 17"/>
            <p:cNvSpPr txBox="1">
              <a:spLocks/>
            </p:cNvSpPr>
            <p:nvPr/>
          </p:nvSpPr>
          <p:spPr>
            <a:xfrm>
              <a:off x="449580" y="1481608"/>
              <a:ext cx="2182976" cy="318675"/>
            </a:xfrm>
            <a:prstGeom prst="rect">
              <a:avLst/>
            </a:prstGeom>
            <a:solidFill>
              <a:srgbClr val="007FB1"/>
            </a:solidFill>
            <a:ln w="19050">
              <a:noFill/>
            </a:ln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608013">
                <a:lnSpc>
                  <a:spcPts val="1300"/>
                </a:lnSpc>
                <a:buNone/>
              </a:pPr>
              <a:endParaRPr lang="ru-RU" altLang="ru-RU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17" name="Right Arrow 34"/>
            <p:cNvSpPr/>
            <p:nvPr/>
          </p:nvSpPr>
          <p:spPr>
            <a:xfrm rot="5400000">
              <a:off x="459644" y="1691326"/>
              <a:ext cx="393185" cy="305078"/>
            </a:xfrm>
            <a:prstGeom prst="rightArrow">
              <a:avLst/>
            </a:prstGeom>
            <a:solidFill>
              <a:srgbClr val="007F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118" name="Заголовок 2"/>
            <p:cNvSpPr txBox="1">
              <a:spLocks/>
            </p:cNvSpPr>
            <p:nvPr/>
          </p:nvSpPr>
          <p:spPr bwMode="auto">
            <a:xfrm>
              <a:off x="479748" y="1542529"/>
              <a:ext cx="2307982" cy="158481"/>
            </a:xfrm>
            <a:prstGeom prst="rect">
              <a:avLst/>
            </a:prstGeom>
            <a:noFill/>
            <a:ln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85800">
                <a:defRPr/>
              </a:pPr>
              <a:r>
                <a:rPr lang="ru-RU" sz="1400" b="1" dirty="0">
                  <a:solidFill>
                    <a:schemeClr val="bg1"/>
                  </a:solidFill>
                  <a:latin typeface="Verdana "/>
                  <a:ea typeface="ＭＳ Ｐゴシック" pitchFamily="34" charset="-128"/>
                  <a:cs typeface="+mn-cs"/>
                </a:rPr>
                <a:t>ПОДРАЗДЕЛЕНИЯ КОМПАНИИ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28138" y="2130787"/>
              <a:ext cx="1857198" cy="167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ПЧ, РЦДМ, ЦДМ, ЦДИ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28138" y="2369202"/>
              <a:ext cx="1729840" cy="167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ПЧ, РЦДМ, ЦДМ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28138" y="2626309"/>
              <a:ext cx="1580608" cy="167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РЦДМ, ЦДМ, ЦДИ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28138" y="2904869"/>
              <a:ext cx="1729840" cy="167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ЭЧ, НТЭ, ТЭ</a:t>
              </a:r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597923" y="3208127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7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28138" y="3169054"/>
              <a:ext cx="2012752" cy="167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РЦДМ, ЦДИ</a:t>
              </a:r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597922" y="3493570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7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28138" y="3441580"/>
              <a:ext cx="2012752" cy="167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РЦДМ, ЦДИ</a:t>
              </a:r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597922" y="3793078"/>
              <a:ext cx="116629" cy="1166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7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28138" y="3704619"/>
              <a:ext cx="2012752" cy="167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 "/>
                </a:rPr>
                <a:t>ВЧДЭ , ТЧ, ЦВ, ЦДМВ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069743" y="2289914"/>
            <a:ext cx="6522720" cy="1869709"/>
            <a:chOff x="1059180" y="2289914"/>
            <a:chExt cx="6316980" cy="1869709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059180" y="2289914"/>
              <a:ext cx="6316980" cy="0"/>
            </a:xfrm>
            <a:prstGeom prst="line">
              <a:avLst/>
            </a:prstGeom>
            <a:ln>
              <a:solidFill>
                <a:srgbClr val="BFC5CE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>
              <a:off x="1059180" y="2686154"/>
              <a:ext cx="6316980" cy="0"/>
            </a:xfrm>
            <a:prstGeom prst="line">
              <a:avLst/>
            </a:prstGeom>
            <a:ln>
              <a:solidFill>
                <a:srgbClr val="BFC5CE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>
              <a:off x="1059180" y="3058391"/>
              <a:ext cx="6316980" cy="0"/>
            </a:xfrm>
            <a:prstGeom prst="line">
              <a:avLst/>
            </a:prstGeom>
            <a:ln>
              <a:solidFill>
                <a:srgbClr val="BFC5CE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>
              <a:off x="1059180" y="3423098"/>
              <a:ext cx="6316980" cy="0"/>
            </a:xfrm>
            <a:prstGeom prst="line">
              <a:avLst/>
            </a:prstGeom>
            <a:ln>
              <a:solidFill>
                <a:srgbClr val="BFC5CE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>
              <a:off x="1059180" y="3784905"/>
              <a:ext cx="6316980" cy="0"/>
            </a:xfrm>
            <a:prstGeom prst="line">
              <a:avLst/>
            </a:prstGeom>
            <a:ln>
              <a:solidFill>
                <a:srgbClr val="BFC5CE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>
              <a:off x="1059180" y="4159623"/>
              <a:ext cx="6316980" cy="0"/>
            </a:xfrm>
            <a:prstGeom prst="line">
              <a:avLst/>
            </a:prstGeom>
            <a:ln>
              <a:solidFill>
                <a:srgbClr val="BFC5CE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183905"/>
            <a:ext cx="59313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Нормативное обеспечение</a:t>
            </a:r>
          </a:p>
        </p:txBody>
      </p:sp>
      <p:grpSp>
        <p:nvGrpSpPr>
          <p:cNvPr id="7" name="Группа 31">
            <a:extLst>
              <a:ext uri="{FF2B5EF4-FFF2-40B4-BE49-F238E27FC236}">
                <a16:creationId xmlns:a16="http://schemas.microsoft.com/office/drawing/2014/main" id="{53105DC4-5486-495A-9958-BF2D85CDDBAF}"/>
              </a:ext>
            </a:extLst>
          </p:cNvPr>
          <p:cNvGrpSpPr/>
          <p:nvPr/>
        </p:nvGrpSpPr>
        <p:grpSpPr>
          <a:xfrm>
            <a:off x="177891" y="2911867"/>
            <a:ext cx="3989490" cy="554197"/>
            <a:chOff x="226989" y="3509216"/>
            <a:chExt cx="3771678" cy="33134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D35E18D6-886A-4EB5-90F4-6E7C975B9487}"/>
                </a:ext>
              </a:extLst>
            </p:cNvPr>
            <p:cNvSpPr/>
            <p:nvPr/>
          </p:nvSpPr>
          <p:spPr>
            <a:xfrm>
              <a:off x="226989" y="3514358"/>
              <a:ext cx="1235035" cy="326198"/>
            </a:xfrm>
            <a:prstGeom prst="rect">
              <a:avLst/>
            </a:prstGeom>
            <a:solidFill>
              <a:srgbClr val="279D84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414463"/>
              <a:r>
                <a:rPr lang="ru-RU" sz="7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«О БЕЗОПАСНОСТИ ЖЕЛЕЗНОДОРОЖНОГО </a:t>
              </a:r>
            </a:p>
            <a:p>
              <a:pPr algn="ctr" defTabSz="1414463"/>
              <a:r>
                <a:rPr lang="ru-RU" sz="7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ПОДВИЖНОГО СОСТАВА»</a:t>
              </a: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AFDBE0F1-2958-42B9-9C6E-9859F61ACFD8}"/>
                </a:ext>
              </a:extLst>
            </p:cNvPr>
            <p:cNvSpPr/>
            <p:nvPr/>
          </p:nvSpPr>
          <p:spPr>
            <a:xfrm>
              <a:off x="1516815" y="3509216"/>
              <a:ext cx="1242793" cy="326198"/>
            </a:xfrm>
            <a:prstGeom prst="rect">
              <a:avLst/>
            </a:prstGeom>
            <a:solidFill>
              <a:srgbClr val="279D84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414463"/>
              <a:r>
                <a:rPr lang="ru-RU" sz="7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«О БЕЗОПАСНОСТИ  ВЫСОКОСКОРОСТНОГО ЖЕЛЕЗНОДОРОЖНОГО ТРАНСПОРТА»</a:t>
              </a: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CB8050BC-4A03-433C-AD81-73908BD98783}"/>
                </a:ext>
              </a:extLst>
            </p:cNvPr>
            <p:cNvSpPr/>
            <p:nvPr/>
          </p:nvSpPr>
          <p:spPr>
            <a:xfrm>
              <a:off x="2803044" y="3514240"/>
              <a:ext cx="1195623" cy="326198"/>
            </a:xfrm>
            <a:prstGeom prst="rect">
              <a:avLst/>
            </a:prstGeom>
            <a:solidFill>
              <a:srgbClr val="279D84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414463"/>
              <a:r>
                <a:rPr lang="ru-RU" sz="7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«О БЕЗОПАСНОСТИ ИНФРАСТРУКТУРЫ  ЖЕЛЕЗНОДОРОЖНОГО ТРАНСПОРТА»</a:t>
              </a:r>
            </a:p>
          </p:txBody>
        </p:sp>
      </p:grp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F1E8CF5-11A9-4DDD-99BC-7BC7DA556F69}"/>
              </a:ext>
            </a:extLst>
          </p:cNvPr>
          <p:cNvSpPr/>
          <p:nvPr/>
        </p:nvSpPr>
        <p:spPr>
          <a:xfrm>
            <a:off x="5461065" y="1007922"/>
            <a:ext cx="2923368" cy="528224"/>
          </a:xfrm>
          <a:prstGeom prst="rect">
            <a:avLst/>
          </a:prstGeom>
          <a:solidFill>
            <a:srgbClr val="086A96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18-ФЗ «УСТАВ ЖЕЛЕЗНОДОРОЖНОГО ТРАНСПОРТА»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2FEE6E3-A1F8-42C4-AB8A-32C6519CC93C}"/>
              </a:ext>
            </a:extLst>
          </p:cNvPr>
          <p:cNvSpPr/>
          <p:nvPr/>
        </p:nvSpPr>
        <p:spPr>
          <a:xfrm>
            <a:off x="2702491" y="1007921"/>
            <a:ext cx="2695001" cy="528224"/>
          </a:xfrm>
          <a:prstGeom prst="rect">
            <a:avLst/>
          </a:prstGeom>
          <a:solidFill>
            <a:srgbClr val="086A96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17-ФЗ «О ЖЕЛЕЗНОДОРОЖНОМ ТРАНСПОРТЕ»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60E0C2C-6F54-497E-AB90-F4BB05564EFF}"/>
              </a:ext>
            </a:extLst>
          </p:cNvPr>
          <p:cNvSpPr/>
          <p:nvPr/>
        </p:nvSpPr>
        <p:spPr>
          <a:xfrm>
            <a:off x="177891" y="1007920"/>
            <a:ext cx="2459225" cy="528224"/>
          </a:xfrm>
          <a:prstGeom prst="rect">
            <a:avLst/>
          </a:prstGeom>
          <a:solidFill>
            <a:srgbClr val="086A96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184-ФЗ «О ТЕХНИЧЕСКОМ РЕГУЛИРОВАНИИ»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9CD59AD4-1D6E-45AA-871C-4D6BEA4A4E5F}"/>
              </a:ext>
            </a:extLst>
          </p:cNvPr>
          <p:cNvCxnSpPr>
            <a:cxnSpLocks/>
          </p:cNvCxnSpPr>
          <p:nvPr/>
        </p:nvCxnSpPr>
        <p:spPr>
          <a:xfrm>
            <a:off x="4258608" y="1850385"/>
            <a:ext cx="0" cy="163801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0C8E226-273B-4546-876F-B0969677714E}"/>
              </a:ext>
            </a:extLst>
          </p:cNvPr>
          <p:cNvSpPr/>
          <p:nvPr/>
        </p:nvSpPr>
        <p:spPr>
          <a:xfrm>
            <a:off x="177891" y="1853413"/>
            <a:ext cx="3989490" cy="528224"/>
          </a:xfrm>
          <a:prstGeom prst="rect">
            <a:avLst/>
          </a:prstGeom>
          <a:solidFill>
            <a:srgbClr val="279D84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14463"/>
            <a:r>
              <a:rPr lang="ru-RU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СТАДИИ  РАЗРАБОТКИ, ИЗГОТОВЛЕНИЯ </a:t>
            </a:r>
            <a:br>
              <a:rPr lang="ru-RU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МОДЕРНИЗАЦИИ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E01C071-6491-4B31-A3FA-D8B87FCE78A4}"/>
              </a:ext>
            </a:extLst>
          </p:cNvPr>
          <p:cNvSpPr/>
          <p:nvPr/>
        </p:nvSpPr>
        <p:spPr>
          <a:xfrm>
            <a:off x="4394942" y="1867219"/>
            <a:ext cx="3989490" cy="528224"/>
          </a:xfrm>
          <a:prstGeom prst="rect">
            <a:avLst/>
          </a:prstGeom>
          <a:solidFill>
            <a:srgbClr val="3EB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СТАДИЯ ЭКСПЛУАТАЦИИ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EC4CFB2-8AC3-40A0-84AB-712DDF99E1DC}"/>
              </a:ext>
            </a:extLst>
          </p:cNvPr>
          <p:cNvSpPr/>
          <p:nvPr/>
        </p:nvSpPr>
        <p:spPr>
          <a:xfrm>
            <a:off x="177891" y="2489427"/>
            <a:ext cx="3972986" cy="307681"/>
          </a:xfrm>
          <a:prstGeom prst="rect">
            <a:avLst/>
          </a:prstGeom>
          <a:ln w="12700">
            <a:solidFill>
              <a:srgbClr val="279D8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ТЕХНИЧЕСКИЕ РЕГЛАМЕНТЫ ТАМОЖЕННОГО СОЮЗА </a:t>
            </a:r>
          </a:p>
        </p:txBody>
      </p:sp>
      <p:grpSp>
        <p:nvGrpSpPr>
          <p:cNvPr id="19" name="Группа 27">
            <a:extLst>
              <a:ext uri="{FF2B5EF4-FFF2-40B4-BE49-F238E27FC236}">
                <a16:creationId xmlns:a16="http://schemas.microsoft.com/office/drawing/2014/main" id="{E07B1149-7E7F-4E0F-A508-945852F9688F}"/>
              </a:ext>
            </a:extLst>
          </p:cNvPr>
          <p:cNvGrpSpPr/>
          <p:nvPr/>
        </p:nvGrpSpPr>
        <p:grpSpPr>
          <a:xfrm>
            <a:off x="4373481" y="2907566"/>
            <a:ext cx="3989490" cy="554197"/>
            <a:chOff x="226989" y="3509216"/>
            <a:chExt cx="3756075" cy="331340"/>
          </a:xfrm>
          <a:solidFill>
            <a:srgbClr val="3EB4D4"/>
          </a:solidFill>
        </p:grpSpPr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AFA474D4-D9A6-450A-96FF-FD815EF0EF38}"/>
                </a:ext>
              </a:extLst>
            </p:cNvPr>
            <p:cNvSpPr/>
            <p:nvPr/>
          </p:nvSpPr>
          <p:spPr>
            <a:xfrm>
              <a:off x="226989" y="3514358"/>
              <a:ext cx="1148082" cy="326198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414463"/>
              <a:r>
                <a:rPr lang="ru-RU" sz="7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ПРАВИЛА ТЕХНИЧЕСКОЙ ЭКСПЛУАТАЦИИ ЖЕЛЕЗНЫХ ДОРОГ</a:t>
              </a:r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8CED1146-61FF-4C8B-B8BC-FCF741BC843A}"/>
                </a:ext>
              </a:extLst>
            </p:cNvPr>
            <p:cNvSpPr/>
            <p:nvPr/>
          </p:nvSpPr>
          <p:spPr>
            <a:xfrm>
              <a:off x="1516815" y="3509216"/>
              <a:ext cx="1155294" cy="326198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414463"/>
              <a:r>
                <a:rPr lang="ru-RU" sz="7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ПРАВИЛА ПЕРЕВОЗОК ГРУЗОВ,</a:t>
              </a:r>
            </a:p>
            <a:p>
              <a:pPr algn="ctr" defTabSz="1414463"/>
              <a:r>
                <a:rPr lang="ru-RU" sz="7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ПРАВИЛА ПЕРЕВОЗОК ПАССАЖИРОВ</a:t>
              </a: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E527791A-DB9A-4F15-8D50-17025293C452}"/>
                </a:ext>
              </a:extLst>
            </p:cNvPr>
            <p:cNvSpPr/>
            <p:nvPr/>
          </p:nvSpPr>
          <p:spPr>
            <a:xfrm>
              <a:off x="2803045" y="3514240"/>
              <a:ext cx="1180019" cy="326198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414463"/>
              <a:r>
                <a:rPr lang="ru-RU" sz="7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ИНЫЕ НОРМЫ И ПАРВИЛА ФОИВ</a:t>
              </a:r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33307B5E-98DA-4CC1-AB74-A87E827DE31C}"/>
              </a:ext>
            </a:extLst>
          </p:cNvPr>
          <p:cNvSpPr/>
          <p:nvPr/>
        </p:nvSpPr>
        <p:spPr>
          <a:xfrm>
            <a:off x="4389985" y="2483271"/>
            <a:ext cx="3972986" cy="313837"/>
          </a:xfrm>
          <a:prstGeom prst="rect">
            <a:avLst/>
          </a:prstGeom>
          <a:ln w="12700">
            <a:solidFill>
              <a:srgbClr val="3EB4D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НОРМАТИВНЫЕ ПРАВОВЫЕ АКТЫ, ПОДЛЕЖАЩИЕ РЕГИСТРАЦИИ В МИНЮСТ РОССИИ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BA26CF8A-A554-477B-9CF0-DCE89466EE1A}"/>
              </a:ext>
            </a:extLst>
          </p:cNvPr>
          <p:cNvCxnSpPr/>
          <p:nvPr/>
        </p:nvCxnSpPr>
        <p:spPr>
          <a:xfrm flipH="1">
            <a:off x="177891" y="1639930"/>
            <a:ext cx="8185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Блок-схема: объединение 24">
            <a:extLst>
              <a:ext uri="{FF2B5EF4-FFF2-40B4-BE49-F238E27FC236}">
                <a16:creationId xmlns:a16="http://schemas.microsoft.com/office/drawing/2014/main" id="{26E08BFF-B930-4237-A32C-34F2E06D7B8E}"/>
              </a:ext>
            </a:extLst>
          </p:cNvPr>
          <p:cNvSpPr/>
          <p:nvPr/>
        </p:nvSpPr>
        <p:spPr>
          <a:xfrm>
            <a:off x="4030075" y="1639930"/>
            <a:ext cx="446453" cy="125328"/>
          </a:xfrm>
          <a:prstGeom prst="flowChartMer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7730B877-DAB0-4077-B695-DFDA0821498A}"/>
              </a:ext>
            </a:extLst>
          </p:cNvPr>
          <p:cNvCxnSpPr/>
          <p:nvPr/>
        </p:nvCxnSpPr>
        <p:spPr>
          <a:xfrm flipH="1">
            <a:off x="177891" y="3635888"/>
            <a:ext cx="8185080" cy="2858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объединение 26">
            <a:extLst>
              <a:ext uri="{FF2B5EF4-FFF2-40B4-BE49-F238E27FC236}">
                <a16:creationId xmlns:a16="http://schemas.microsoft.com/office/drawing/2014/main" id="{6019C9E7-0349-4162-BDDD-3A71183AAEB3}"/>
              </a:ext>
            </a:extLst>
          </p:cNvPr>
          <p:cNvSpPr/>
          <p:nvPr/>
        </p:nvSpPr>
        <p:spPr>
          <a:xfrm>
            <a:off x="4030074" y="3640946"/>
            <a:ext cx="446453" cy="125328"/>
          </a:xfrm>
          <a:prstGeom prst="flowChartMer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grpSp>
        <p:nvGrpSpPr>
          <p:cNvPr id="28" name="Группа 52">
            <a:extLst>
              <a:ext uri="{FF2B5EF4-FFF2-40B4-BE49-F238E27FC236}">
                <a16:creationId xmlns:a16="http://schemas.microsoft.com/office/drawing/2014/main" id="{73786085-BA39-4D0A-A379-268610B4DDF9}"/>
              </a:ext>
            </a:extLst>
          </p:cNvPr>
          <p:cNvGrpSpPr/>
          <p:nvPr/>
        </p:nvGrpSpPr>
        <p:grpSpPr>
          <a:xfrm>
            <a:off x="177891" y="3884021"/>
            <a:ext cx="8206541" cy="720050"/>
            <a:chOff x="151199" y="2295424"/>
            <a:chExt cx="5690872" cy="519860"/>
          </a:xfrm>
          <a:noFill/>
        </p:grpSpPr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4BCD3F23-A089-49F7-9812-8047634FB1CB}"/>
                </a:ext>
              </a:extLst>
            </p:cNvPr>
            <p:cNvSpPr/>
            <p:nvPr/>
          </p:nvSpPr>
          <p:spPr>
            <a:xfrm>
              <a:off x="152892" y="2515557"/>
              <a:ext cx="698229" cy="190483"/>
            </a:xfrm>
            <a:prstGeom prst="rect">
              <a:avLst/>
            </a:prstGeom>
            <a:grpFill/>
            <a:ln>
              <a:solidFill>
                <a:srgbClr val="086A96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ГОСТ</a:t>
              </a: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1AA4D761-65F1-4418-BA14-892A14C65DA9}"/>
                </a:ext>
              </a:extLst>
            </p:cNvPr>
            <p:cNvSpPr/>
            <p:nvPr/>
          </p:nvSpPr>
          <p:spPr>
            <a:xfrm>
              <a:off x="914892" y="2510477"/>
              <a:ext cx="698229" cy="190483"/>
            </a:xfrm>
            <a:prstGeom prst="rect">
              <a:avLst/>
            </a:prstGeom>
            <a:grpFill/>
            <a:ln>
              <a:solidFill>
                <a:srgbClr val="086A96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ГОСТ Р</a:t>
              </a:r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7AA34CBB-BA88-4707-8BF1-2B4066E4CCDB}"/>
                </a:ext>
              </a:extLst>
            </p:cNvPr>
            <p:cNvSpPr/>
            <p:nvPr/>
          </p:nvSpPr>
          <p:spPr>
            <a:xfrm>
              <a:off x="151199" y="2299658"/>
              <a:ext cx="698229" cy="190483"/>
            </a:xfrm>
            <a:prstGeom prst="rect">
              <a:avLst/>
            </a:prstGeom>
            <a:grpFill/>
            <a:ln>
              <a:solidFill>
                <a:srgbClr val="086A96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ПРИКАЗЫ</a:t>
              </a: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B0095D79-8FF8-4482-9C4E-660EBD3B3B1E}"/>
                </a:ext>
              </a:extLst>
            </p:cNvPr>
            <p:cNvSpPr/>
            <p:nvPr/>
          </p:nvSpPr>
          <p:spPr>
            <a:xfrm>
              <a:off x="1649798" y="2514710"/>
              <a:ext cx="794749" cy="190483"/>
            </a:xfrm>
            <a:prstGeom prst="rect">
              <a:avLst/>
            </a:prstGeom>
            <a:grpFill/>
            <a:ln>
              <a:solidFill>
                <a:srgbClr val="086A96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СВОДЫ ПРАВИЛ</a:t>
              </a:r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E7BE1174-5C60-4EF6-9E2D-5E78B8746FEE}"/>
                </a:ext>
              </a:extLst>
            </p:cNvPr>
            <p:cNvSpPr/>
            <p:nvPr/>
          </p:nvSpPr>
          <p:spPr>
            <a:xfrm>
              <a:off x="901343" y="2295424"/>
              <a:ext cx="902304" cy="190483"/>
            </a:xfrm>
            <a:prstGeom prst="rect">
              <a:avLst/>
            </a:prstGeom>
            <a:grpFill/>
            <a:ln>
              <a:solidFill>
                <a:srgbClr val="086A96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РАСПОРЯЖЕНИЯ</a:t>
              </a:r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D38BBFA8-160A-4CFD-A7B2-CAC7EF2574E5}"/>
                </a:ext>
              </a:extLst>
            </p:cNvPr>
            <p:cNvSpPr/>
            <p:nvPr/>
          </p:nvSpPr>
          <p:spPr>
            <a:xfrm>
              <a:off x="2652280" y="2295425"/>
              <a:ext cx="776095" cy="190483"/>
            </a:xfrm>
            <a:prstGeom prst="rect">
              <a:avLst/>
            </a:prstGeom>
            <a:grpFill/>
            <a:ln>
              <a:solidFill>
                <a:srgbClr val="086A96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ПРАВИЛА</a:t>
              </a:r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F8709BCF-A7C0-4705-9514-395878316686}"/>
                </a:ext>
              </a:extLst>
            </p:cNvPr>
            <p:cNvSpPr/>
            <p:nvPr/>
          </p:nvSpPr>
          <p:spPr>
            <a:xfrm>
              <a:off x="1847099" y="2295424"/>
              <a:ext cx="767627" cy="190483"/>
            </a:xfrm>
            <a:prstGeom prst="rect">
              <a:avLst/>
            </a:prstGeom>
            <a:grpFill/>
            <a:ln>
              <a:solidFill>
                <a:srgbClr val="086A96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ПОЛОЖЕНИЯ</a:t>
              </a: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72C5E4AC-494B-41A6-B79C-0CE4E8306667}"/>
                </a:ext>
              </a:extLst>
            </p:cNvPr>
            <p:cNvSpPr/>
            <p:nvPr/>
          </p:nvSpPr>
          <p:spPr>
            <a:xfrm>
              <a:off x="3463359" y="2299657"/>
              <a:ext cx="794749" cy="190483"/>
            </a:xfrm>
            <a:prstGeom prst="rect">
              <a:avLst/>
            </a:prstGeom>
            <a:grpFill/>
            <a:ln>
              <a:solidFill>
                <a:srgbClr val="086A96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ИНСТРУКЦИИ</a:t>
              </a: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5994888C-49DE-4D86-A872-D13BF8304649}"/>
                </a:ext>
              </a:extLst>
            </p:cNvPr>
            <p:cNvSpPr/>
            <p:nvPr/>
          </p:nvSpPr>
          <p:spPr>
            <a:xfrm>
              <a:off x="4301560" y="2300505"/>
              <a:ext cx="1540511" cy="190483"/>
            </a:xfrm>
            <a:prstGeom prst="rect">
              <a:avLst/>
            </a:prstGeom>
            <a:grpFill/>
            <a:ln>
              <a:solidFill>
                <a:srgbClr val="086A96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ru-RU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РЕГЛАМЕНТЫ И ДР.</a:t>
              </a:r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C0C26545-FEFE-479F-9D20-24A67C664EDC}"/>
                </a:ext>
              </a:extLst>
            </p:cNvPr>
            <p:cNvSpPr/>
            <p:nvPr/>
          </p:nvSpPr>
          <p:spPr>
            <a:xfrm>
              <a:off x="2481225" y="2516404"/>
              <a:ext cx="1190989" cy="2988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ru-RU" sz="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КОНСТРУКТОРСКАЯ</a:t>
              </a:r>
              <a:br>
                <a:rPr lang="ru-RU" sz="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ru-RU" sz="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ДОКУМЕНТАЦИЯ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1F9F8C01-A274-40DD-BD1D-5144D02E1E7D}"/>
                </a:ext>
              </a:extLst>
            </p:cNvPr>
            <p:cNvSpPr/>
            <p:nvPr/>
          </p:nvSpPr>
          <p:spPr>
            <a:xfrm>
              <a:off x="3717358" y="2520638"/>
              <a:ext cx="1190989" cy="2946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ru-RU" sz="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ЭКСПЛУАТАЦИОННАЯ ДОКУМЕНТАЦИЯ</a:t>
              </a:r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7F1A19E9-AAE2-40CB-9591-3028FAAB99F3}"/>
                </a:ext>
              </a:extLst>
            </p:cNvPr>
            <p:cNvSpPr/>
            <p:nvPr/>
          </p:nvSpPr>
          <p:spPr>
            <a:xfrm>
              <a:off x="4945024" y="2512170"/>
              <a:ext cx="897047" cy="3031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ru-RU" sz="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РЕМОНТНАЯ ДОКУМЕНТАЦИЯ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38100"/>
            <a:ext cx="59313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Предлагаемая структура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нормативной документации по управлению активами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1624623" y="3404018"/>
            <a:ext cx="2219318" cy="888532"/>
          </a:xfrm>
          <a:prstGeom prst="rect">
            <a:avLst/>
          </a:prstGeom>
          <a:solidFill>
            <a:srgbClr val="5889C4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1619250" y="2486677"/>
            <a:ext cx="2219318" cy="888532"/>
          </a:xfrm>
          <a:prstGeom prst="rect">
            <a:avLst/>
          </a:prstGeom>
          <a:solidFill>
            <a:srgbClr val="3EB4D4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622130" y="1409699"/>
            <a:ext cx="2257631" cy="1050176"/>
          </a:xfrm>
          <a:prstGeom prst="rect">
            <a:avLst/>
          </a:prstGeom>
          <a:solidFill>
            <a:srgbClr val="203864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2204426" y="1409699"/>
            <a:ext cx="3587139" cy="2882851"/>
            <a:chOff x="414615" y="1351089"/>
            <a:chExt cx="2991096" cy="2403833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414615" y="1351089"/>
              <a:ext cx="2767094" cy="2403833"/>
              <a:chOff x="95142" y="883331"/>
              <a:chExt cx="4591563" cy="3988786"/>
            </a:xfrm>
          </p:grpSpPr>
          <p:sp>
            <p:nvSpPr>
              <p:cNvPr id="82" name="Трапеция 81"/>
              <p:cNvSpPr/>
              <p:nvPr/>
            </p:nvSpPr>
            <p:spPr>
              <a:xfrm>
                <a:off x="1898821" y="883331"/>
                <a:ext cx="978929" cy="854844"/>
              </a:xfrm>
              <a:prstGeom prst="trapezoid">
                <a:avLst>
                  <a:gd name="adj" fmla="val 58298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0" name="Трапеция 79"/>
              <p:cNvSpPr/>
              <p:nvPr/>
            </p:nvSpPr>
            <p:spPr>
              <a:xfrm>
                <a:off x="1552909" y="1721663"/>
                <a:ext cx="1675368" cy="614717"/>
              </a:xfrm>
              <a:prstGeom prst="trapezoid">
                <a:avLst>
                  <a:gd name="adj" fmla="val 58298"/>
                </a:avLst>
              </a:prstGeom>
              <a:solidFill>
                <a:srgbClr val="203864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8" name="Трапеция 77"/>
              <p:cNvSpPr/>
              <p:nvPr/>
            </p:nvSpPr>
            <p:spPr>
              <a:xfrm>
                <a:off x="1181918" y="2374767"/>
                <a:ext cx="2413933" cy="614718"/>
              </a:xfrm>
              <a:prstGeom prst="trapezoid">
                <a:avLst>
                  <a:gd name="adj" fmla="val 59424"/>
                </a:avLst>
              </a:prstGeom>
              <a:solidFill>
                <a:srgbClr val="3EB4D4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6" name="Трапеция 75"/>
              <p:cNvSpPr/>
              <p:nvPr/>
            </p:nvSpPr>
            <p:spPr>
              <a:xfrm>
                <a:off x="828653" y="2930231"/>
                <a:ext cx="3118356" cy="681971"/>
              </a:xfrm>
              <a:prstGeom prst="trapezoid">
                <a:avLst>
                  <a:gd name="adj" fmla="val 56776"/>
                </a:avLst>
              </a:prstGeom>
              <a:solidFill>
                <a:srgbClr val="3EB4D4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4" name="Трапеция 73"/>
              <p:cNvSpPr/>
              <p:nvPr/>
            </p:nvSpPr>
            <p:spPr>
              <a:xfrm>
                <a:off x="454804" y="3650590"/>
                <a:ext cx="3875213" cy="614717"/>
              </a:xfrm>
              <a:prstGeom prst="trapezoid">
                <a:avLst>
                  <a:gd name="adj" fmla="val 58298"/>
                </a:avLst>
              </a:prstGeom>
              <a:solidFill>
                <a:srgbClr val="5889C4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4" name="Трапеция 83"/>
              <p:cNvSpPr/>
              <p:nvPr/>
            </p:nvSpPr>
            <p:spPr>
              <a:xfrm>
                <a:off x="95142" y="4257400"/>
                <a:ext cx="4591563" cy="614717"/>
              </a:xfrm>
              <a:prstGeom prst="trapezoid">
                <a:avLst>
                  <a:gd name="adj" fmla="val 58298"/>
                </a:avLst>
              </a:prstGeom>
              <a:solidFill>
                <a:srgbClr val="5889C4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grpSp>
          <p:nvGrpSpPr>
            <p:cNvPr id="11" name="Группа 10"/>
            <p:cNvGrpSpPr/>
            <p:nvPr/>
          </p:nvGrpSpPr>
          <p:grpSpPr>
            <a:xfrm>
              <a:off x="2181878" y="1751423"/>
              <a:ext cx="1223833" cy="1633041"/>
              <a:chOff x="2656294" y="1619930"/>
              <a:chExt cx="1648799" cy="1633041"/>
            </a:xfrm>
          </p:grpSpPr>
          <p:cxnSp>
            <p:nvCxnSpPr>
              <p:cNvPr id="86" name="직선 연결선 2"/>
              <p:cNvCxnSpPr/>
              <p:nvPr/>
            </p:nvCxnSpPr>
            <p:spPr>
              <a:xfrm>
                <a:off x="2656294" y="1619930"/>
                <a:ext cx="461337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  <a:prstDash val="sysDot"/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직선 연결선 24"/>
              <p:cNvCxnSpPr/>
              <p:nvPr/>
            </p:nvCxnSpPr>
            <p:spPr>
              <a:xfrm>
                <a:off x="3325034" y="2496648"/>
                <a:ext cx="466449" cy="0"/>
              </a:xfrm>
              <a:prstGeom prst="line">
                <a:avLst/>
              </a:prstGeom>
              <a:ln w="12700">
                <a:solidFill>
                  <a:srgbClr val="3EB4D4"/>
                </a:solidFill>
                <a:prstDash val="sysDot"/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직선 연결선 27"/>
              <p:cNvCxnSpPr/>
              <p:nvPr/>
            </p:nvCxnSpPr>
            <p:spPr>
              <a:xfrm>
                <a:off x="3915396" y="3252971"/>
                <a:ext cx="389697" cy="0"/>
              </a:xfrm>
              <a:prstGeom prst="line">
                <a:avLst/>
              </a:prstGeom>
              <a:ln w="12700">
                <a:solidFill>
                  <a:srgbClr val="5889C4"/>
                </a:solidFill>
                <a:prstDash val="sysDot"/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Прямоугольник 2"/>
            <p:cNvSpPr/>
            <p:nvPr/>
          </p:nvSpPr>
          <p:spPr>
            <a:xfrm>
              <a:off x="1361691" y="1844816"/>
              <a:ext cx="820191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ru-RU" sz="900" b="1" dirty="0">
                  <a:solidFill>
                    <a:schemeClr val="bg1"/>
                  </a:solidFill>
                </a:rPr>
                <a:t>ЦТЕХ </a:t>
              </a:r>
              <a:br>
                <a:rPr lang="ru-RU" sz="900" b="1" dirty="0">
                  <a:solidFill>
                    <a:schemeClr val="bg1"/>
                  </a:solidFill>
                </a:rPr>
              </a:br>
              <a:r>
                <a:rPr lang="ru-RU" sz="900" b="1" dirty="0">
                  <a:solidFill>
                    <a:schemeClr val="bg1"/>
                  </a:solidFill>
                </a:rPr>
                <a:t>ОД</a:t>
              </a:r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1141741" y="2512684"/>
              <a:ext cx="1309113" cy="329680"/>
              <a:chOff x="4639627" y="2646240"/>
              <a:chExt cx="1309113" cy="329680"/>
            </a:xfrm>
          </p:grpSpPr>
          <p:sp>
            <p:nvSpPr>
              <p:cNvPr id="92" name="Скругленный прямоугольник 91"/>
              <p:cNvSpPr/>
              <p:nvPr/>
            </p:nvSpPr>
            <p:spPr>
              <a:xfrm>
                <a:off x="4702837" y="2646240"/>
                <a:ext cx="1164603" cy="329680"/>
              </a:xfrm>
              <a:prstGeom prst="roundRect">
                <a:avLst/>
              </a:prstGeom>
              <a:solidFill>
                <a:srgbClr val="3EB4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Прямоугольник 94"/>
              <p:cNvSpPr/>
              <p:nvPr/>
            </p:nvSpPr>
            <p:spPr>
              <a:xfrm>
                <a:off x="4639627" y="2652755"/>
                <a:ext cx="1309113" cy="286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ts val="900"/>
                  </a:lnSpc>
                </a:pPr>
                <a:r>
                  <a:rPr lang="ru-RU" sz="900" b="1" dirty="0">
                    <a:solidFill>
                      <a:schemeClr val="bg1"/>
                    </a:solidFill>
                  </a:rPr>
                  <a:t>РЕГИОНАЛЬНЫЕ ПОДРАЗДЕЛЕНИЯ</a:t>
                </a: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1053565" y="3252182"/>
              <a:ext cx="1456283" cy="329680"/>
              <a:chOff x="4551452" y="3893554"/>
              <a:chExt cx="1456283" cy="329680"/>
            </a:xfrm>
          </p:grpSpPr>
          <p:sp>
            <p:nvSpPr>
              <p:cNvPr id="93" name="Скругленный прямоугольник 92"/>
              <p:cNvSpPr/>
              <p:nvPr/>
            </p:nvSpPr>
            <p:spPr>
              <a:xfrm>
                <a:off x="4703839" y="3893554"/>
                <a:ext cx="1163601" cy="329680"/>
              </a:xfrm>
              <a:prstGeom prst="roundRect">
                <a:avLst/>
              </a:prstGeom>
              <a:solidFill>
                <a:srgbClr val="5889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Прямоугольник 95"/>
              <p:cNvSpPr/>
              <p:nvPr/>
            </p:nvSpPr>
            <p:spPr>
              <a:xfrm>
                <a:off x="4551452" y="3899285"/>
                <a:ext cx="1456283" cy="3023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ts val="900"/>
                  </a:lnSpc>
                </a:pPr>
                <a:r>
                  <a:rPr lang="ru-RU" sz="900" b="1" dirty="0">
                    <a:solidFill>
                      <a:schemeClr val="bg1"/>
                    </a:solidFill>
                  </a:rPr>
                  <a:t>ЛИНЕЙНЫЕ ПОДРАЗДЕЛЕНИЯ</a:t>
                </a:r>
              </a:p>
            </p:txBody>
          </p:sp>
        </p:grpSp>
      </p:grpSp>
      <p:sp>
        <p:nvSpPr>
          <p:cNvPr id="101" name="TextBox 100"/>
          <p:cNvSpPr txBox="1"/>
          <p:nvPr/>
        </p:nvSpPr>
        <p:spPr>
          <a:xfrm>
            <a:off x="1508622" y="3657250"/>
            <a:ext cx="1127890" cy="35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ЛИНЕЙНЫЙ </a:t>
            </a:r>
          </a:p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УРОВЕНЬ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547627" y="2738318"/>
            <a:ext cx="1396254" cy="35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РЕГИОНАЛЬНЫЙ </a:t>
            </a:r>
          </a:p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УРОВЕНЬ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547627" y="1856916"/>
            <a:ext cx="1750242" cy="35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ЦЕНТРАЛЬНЫЙ </a:t>
            </a:r>
          </a:p>
          <a:p>
            <a:pPr algn="ctr"/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УРОВЕНЬ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791565" y="3622700"/>
            <a:ext cx="27622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ЛОКАЛЬНЫЕ НОРМАТИВНЫЕ ДОКУМЕНТЫ, ТЕХНОЛОГИЧЕСКИЕ ИНСТРУКЦИИ С УЧЕТОМ МЕСТНЫХ УСЛОВИЙ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746561" y="1251246"/>
            <a:ext cx="38072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Clr>
                <a:srgbClr val="203864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КЛАССИФИКАЦИЯ СРЕДСТВ ДИАГНОСТИКИ И МОНИТОРИНГА;</a:t>
            </a:r>
          </a:p>
          <a:p>
            <a:pPr marL="171450" indent="-171450">
              <a:buClr>
                <a:srgbClr val="203864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ФОРМИРОВАНИЕ ЕДИНОГО ПОРЯДКА ВЕДЕНИЯ </a:t>
            </a:r>
            <a:b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УЧЕТА СРЕДСТВ ДИАГНОСТИКИ И МОНИТОРИНГА;</a:t>
            </a:r>
          </a:p>
          <a:p>
            <a:pPr marL="171450" indent="-171450">
              <a:buClr>
                <a:srgbClr val="203864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ФОРМИРОВАНИЕ ЕДИНОГО ПОРЯДКА </a:t>
            </a:r>
            <a:b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ДИАГНОСТИКИ И МОНИТОРИНГА</a:t>
            </a:r>
          </a:p>
          <a:p>
            <a:pPr marL="171450" indent="-171450">
              <a:buClr>
                <a:srgbClr val="203864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ОПРЕДЕЛЕНИЕ МЕТОДОВ ДИАГНОСТИКИ И МОНИТОРИНГА</a:t>
            </a:r>
          </a:p>
          <a:p>
            <a:pPr marL="171450" indent="-171450">
              <a:buClr>
                <a:srgbClr val="203864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ВЕДЕНИЕ РЕЕСТРА СРЕДСТВ ДИАГНОСТИКИ И МОНИТОРИНГА</a:t>
            </a:r>
          </a:p>
          <a:p>
            <a:pPr marL="171450" indent="-171450">
              <a:buClr>
                <a:srgbClr val="203864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ОРГАНИЗАЦИЯ ПЛАНИРОВАНИЯ И КОНТРОЛЯ </a:t>
            </a:r>
            <a:b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ДИАГНОСТИКИ И МОНИТОРИНГА</a:t>
            </a:r>
          </a:p>
          <a:p>
            <a:pPr marL="171450" indent="-171450">
              <a:buClr>
                <a:srgbClr val="203864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ПРОВЕДЕНИЕ ФУНКЦИОНАЛЬНЫХ ИСПЫТАНИЙ </a:t>
            </a:r>
            <a:b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СРЕДСТВ ДИАГНОСТИКИ И МОНИТОРИНГА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59328" y="3424973"/>
            <a:ext cx="156340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b="1" dirty="0"/>
              <a:t>УТВЕРЖДАЮТСЯ ЛИНЕЙНЫМИ ПРЕДПРИЯТИЯМИ ПОСЛЕ СОГЛАСОВАНИЯ С РЕГИОНАЛЬНЫМ ПОДРАЗДЕЛЕНИЕМ ФФ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664301" y="2810581"/>
            <a:ext cx="311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ТТ, ТЕХПРОЦЕССЫ, ТНК И СВОДНЫЕ РЕГЛАМЕНТЫ РЕГИОНАЛЬНОГО УРОВНЯ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59327" y="2403025"/>
            <a:ext cx="145039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b="1" dirty="0"/>
              <a:t>УТВЕРЖДАЮТСЯ РЕГИОНАЛЬНЫМИ ПОДРАЗДЕЛЕНИЯМИ ФФ ПО СОГЛАСОВАНИЮ </a:t>
            </a:r>
            <a:br>
              <a:rPr lang="ru-RU" sz="750" b="1" dirty="0"/>
            </a:br>
            <a:r>
              <a:rPr lang="ru-RU" sz="750" b="1" dirty="0"/>
              <a:t>С ФФ  И НТП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59328" y="1678026"/>
            <a:ext cx="142995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УТВЕРЖДАЮТСЯ  ЦЗГ </a:t>
            </a:r>
          </a:p>
          <a:p>
            <a:r>
              <a:rPr lang="ru-RU" sz="7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(В СООТВЕТСТВИИ С ПОЛНОМОЧИЯМИ)</a:t>
            </a:r>
          </a:p>
        </p:txBody>
      </p:sp>
      <p:sp>
        <p:nvSpPr>
          <p:cNvPr id="113" name="Right Arrow 34"/>
          <p:cNvSpPr/>
          <p:nvPr/>
        </p:nvSpPr>
        <p:spPr>
          <a:xfrm rot="16200000">
            <a:off x="5441402" y="2853486"/>
            <a:ext cx="246925" cy="240392"/>
          </a:xfrm>
          <a:prstGeom prst="rightArrow">
            <a:avLst/>
          </a:prstGeom>
          <a:solidFill>
            <a:srgbClr val="3EB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116" name="TextBox 115"/>
          <p:cNvSpPr txBox="1"/>
          <p:nvPr/>
        </p:nvSpPr>
        <p:spPr>
          <a:xfrm>
            <a:off x="2807914" y="4357484"/>
            <a:ext cx="21804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203864"/>
              </a:buClr>
              <a:buSzPct val="200000"/>
            </a:pPr>
            <a:r>
              <a:rPr lang="ru-RU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ФУНКЦИОНАЛЬНЫЙ ФИЛИАЛ</a:t>
            </a:r>
          </a:p>
        </p:txBody>
      </p:sp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180693"/>
            <a:ext cx="59313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Задачи управления и развития диагностики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0" y="5444656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B802DB3-C0AD-4145-9DF4-2757D8EA494D}" type="slidenum">
              <a:rPr lang="ru-RU" sz="1400" b="1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ctr">
                <a:defRPr/>
              </a:pPr>
              <a:t>5</a:t>
            </a:fld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303908" y="1133785"/>
            <a:ext cx="0" cy="3504578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168462" y="1133786"/>
            <a:ext cx="3905889" cy="57467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grpSp>
        <p:nvGrpSpPr>
          <p:cNvPr id="26" name="Группа 25"/>
          <p:cNvGrpSpPr/>
          <p:nvPr/>
        </p:nvGrpSpPr>
        <p:grpSpPr>
          <a:xfrm>
            <a:off x="145781" y="1133785"/>
            <a:ext cx="615421" cy="574674"/>
            <a:chOff x="145781" y="1133785"/>
            <a:chExt cx="615421" cy="574674"/>
          </a:xfrm>
        </p:grpSpPr>
        <p:sp>
          <p:nvSpPr>
            <p:cNvPr id="5" name="Овал 4"/>
            <p:cNvSpPr/>
            <p:nvPr/>
          </p:nvSpPr>
          <p:spPr>
            <a:xfrm>
              <a:off x="145781" y="1133785"/>
              <a:ext cx="615421" cy="574674"/>
            </a:xfrm>
            <a:prstGeom prst="ellipse">
              <a:avLst/>
            </a:prstGeom>
            <a:solidFill>
              <a:srgbClr val="53B0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329235" y="1210574"/>
              <a:ext cx="273344" cy="3827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752089" y="1152009"/>
            <a:ext cx="2892478" cy="54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  <a:t>ОПРЕДЕЛЕНИЕ И ОБЕСПЕЧЕНИЕ ДОСТИЖЕНИЯ ЦЕЛЕЙ ОАО «РЖД» В ОБЛАСТИ ДИАГНОСТИКИ И НЕРАЗРУШАЮЩЕГО КОНТРОЛЯ КОНСТРУКЦИЙ, ТЕХНИЧЕСКИХ СРЕДСТВ И ИХ СОСТАВНЫХ ЧАСТЕЙ 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77573" y="1853592"/>
            <a:ext cx="3905889" cy="57467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53" name="Овал 52"/>
          <p:cNvSpPr/>
          <p:nvPr/>
        </p:nvSpPr>
        <p:spPr>
          <a:xfrm>
            <a:off x="154892" y="1853591"/>
            <a:ext cx="615421" cy="574674"/>
          </a:xfrm>
          <a:prstGeom prst="ellipse">
            <a:avLst/>
          </a:prstGeom>
          <a:solidFill>
            <a:srgbClr val="53B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328821" y="1939905"/>
            <a:ext cx="273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761614" y="1911511"/>
            <a:ext cx="3049192" cy="54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  <a:t>ФОРМИРОВАНИЕ ЕДИНОЙ ТЕХНИЧЕСКОЙ ПОЛИТИКИ</a:t>
            </a:r>
          </a:p>
          <a:p>
            <a:pPr>
              <a:lnSpc>
                <a:spcPts val="900"/>
              </a:lnSpc>
            </a:pPr>
            <a:r>
              <a:rPr lang="ru-RU" sz="700" dirty="0">
                <a:latin typeface="Verdana" panose="020B0604030504040204" pitchFamily="34" charset="0"/>
                <a:ea typeface="Verdana" panose="020B0604030504040204" pitchFamily="34" charset="0"/>
              </a:rPr>
              <a:t>(определение унифицированных подходов в обеспечении проведения диагностики и неразрушающего контроля)</a:t>
            </a:r>
          </a:p>
          <a:p>
            <a:pPr>
              <a:lnSpc>
                <a:spcPts val="900"/>
              </a:lnSpc>
            </a:pPr>
            <a:endParaRPr lang="ru-RU" sz="7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86685" y="2609845"/>
            <a:ext cx="3905889" cy="57467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59" name="Овал 58"/>
          <p:cNvSpPr/>
          <p:nvPr/>
        </p:nvSpPr>
        <p:spPr>
          <a:xfrm>
            <a:off x="164004" y="2609844"/>
            <a:ext cx="615421" cy="574674"/>
          </a:xfrm>
          <a:prstGeom prst="ellipse">
            <a:avLst/>
          </a:prstGeom>
          <a:solidFill>
            <a:srgbClr val="53B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347458" y="2696158"/>
            <a:ext cx="273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770312" y="2628068"/>
            <a:ext cx="3217488" cy="428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  <a:t>ПОВЫШЕНИЕ ЭФФЕКТИВНОСТИ ОРГАНИЗАЦИИ ПРОЦЕССА ДИАГНОСТИКИ И НЕРАЗРУШАЮЩЕГО КОНТРОЛЯ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700" dirty="0">
                <a:latin typeface="Verdana" panose="020B0604030504040204" pitchFamily="34" charset="0"/>
                <a:ea typeface="Verdana" panose="020B0604030504040204" pitchFamily="34" charset="0"/>
              </a:rPr>
              <a:t>(оптимизация структуры операционных расходов)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95796" y="3329651"/>
            <a:ext cx="3905889" cy="57467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5" name="Овал 64"/>
          <p:cNvSpPr/>
          <p:nvPr/>
        </p:nvSpPr>
        <p:spPr>
          <a:xfrm>
            <a:off x="173115" y="3329650"/>
            <a:ext cx="615421" cy="574674"/>
          </a:xfrm>
          <a:prstGeom prst="ellipse">
            <a:avLst/>
          </a:prstGeom>
          <a:solidFill>
            <a:srgbClr val="53B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347044" y="3435014"/>
            <a:ext cx="273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79423" y="3347874"/>
            <a:ext cx="32083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  <a:t>ФОРМИРОВАНИЕ ЕДИНОЙ ЦИФРОВОЙ ПЛАТФОРМЫ УПРАВЛЕНИЯ ДИАГНОСТИКИ И НЕРАЗРУШАЮЩЕГО КОНТРОЛЯ </a:t>
            </a:r>
            <a:r>
              <a:rPr lang="ru-RU" sz="700" dirty="0">
                <a:latin typeface="Verdana" panose="020B0604030504040204" pitchFamily="34" charset="0"/>
                <a:ea typeface="Verdana" panose="020B0604030504040204" pitchFamily="34" charset="0"/>
              </a:rPr>
              <a:t>(полученные данных, пригодных для </a:t>
            </a:r>
            <a:br>
              <a:rPr lang="ru-RU" sz="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700" dirty="0">
                <a:latin typeface="Verdana" panose="020B0604030504040204" pitchFamily="34" charset="0"/>
                <a:ea typeface="Verdana" panose="020B0604030504040204" pitchFamily="34" charset="0"/>
              </a:rPr>
              <a:t>машинной обработки)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86685" y="4063691"/>
            <a:ext cx="3905889" cy="57467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74" name="Овал 73"/>
          <p:cNvSpPr/>
          <p:nvPr/>
        </p:nvSpPr>
        <p:spPr>
          <a:xfrm>
            <a:off x="164004" y="4063690"/>
            <a:ext cx="615421" cy="574674"/>
          </a:xfrm>
          <a:prstGeom prst="ellipse">
            <a:avLst/>
          </a:prstGeom>
          <a:solidFill>
            <a:srgbClr val="53B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337933" y="4150972"/>
            <a:ext cx="273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816032" y="4084365"/>
            <a:ext cx="31717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  <a:t>ОБЕСПЕЧЕНИЕ РАЗРАБОТКИ И АКТУАЛИЗАЦИИ </a:t>
            </a:r>
            <a:b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  <a:t>НОРМАТИВНЫХ ДОКУМЕНТОВ ОАО «РЖД» В ОБЛАСТИ УПРАВЛЕНИЯ ДИАГНОСТИКИ И НЕРАЗРУШАЮЩЕГО </a:t>
            </a:r>
            <a:b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  <a:t>КОНТРОЛЯ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487959" y="1923695"/>
            <a:ext cx="3905889" cy="57467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grpSp>
        <p:nvGrpSpPr>
          <p:cNvPr id="25" name="Группа 24"/>
          <p:cNvGrpSpPr/>
          <p:nvPr/>
        </p:nvGrpSpPr>
        <p:grpSpPr>
          <a:xfrm>
            <a:off x="4423641" y="1932189"/>
            <a:ext cx="615421" cy="574674"/>
            <a:chOff x="4524355" y="1835367"/>
            <a:chExt cx="615421" cy="574674"/>
          </a:xfrm>
        </p:grpSpPr>
        <p:sp>
          <p:nvSpPr>
            <p:cNvPr id="80" name="Овал 79"/>
            <p:cNvSpPr/>
            <p:nvPr/>
          </p:nvSpPr>
          <p:spPr>
            <a:xfrm>
              <a:off x="4524355" y="1835367"/>
              <a:ext cx="615421" cy="574674"/>
            </a:xfrm>
            <a:prstGeom prst="ellipse">
              <a:avLst/>
            </a:prstGeom>
            <a:solidFill>
              <a:srgbClr val="3EB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4707809" y="1912156"/>
              <a:ext cx="273344" cy="3827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</p:grpSp>
      <p:sp>
        <p:nvSpPr>
          <p:cNvPr id="82" name="Прямоугольник 81"/>
          <p:cNvSpPr/>
          <p:nvPr/>
        </p:nvSpPr>
        <p:spPr>
          <a:xfrm>
            <a:off x="5050819" y="1991741"/>
            <a:ext cx="300763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  <a:t>НЕОБХОДИМОСТЬ ПРИНЦИПИАЛЬНОГО ПЕРЕСМОТРА ПОДХОДОВ В ОБЛАСТИ УПРАВЛЕНИЯ АКТИВАМИ, </a:t>
            </a:r>
            <a:b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  <a:t>В ТОМ ЧИСЛЕ ПРИ РЕАЛИЗАЦИИ ПРОЦЕССА ДИАГН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5039062" y="1234363"/>
            <a:ext cx="3545372" cy="515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050" b="1" dirty="0">
                <a:latin typeface="Verdana" panose="020B0604030504040204" pitchFamily="34" charset="0"/>
                <a:ea typeface="Verdana" panose="020B0604030504040204" pitchFamily="34" charset="0"/>
              </a:rPr>
              <a:t>ПРЕДПОСЫЛКИ СОЗДАНИЯ </a:t>
            </a:r>
            <a:br>
              <a:rPr lang="ru-RU" sz="105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050" b="1" dirty="0">
                <a:latin typeface="Verdana" panose="020B0604030504040204" pitchFamily="34" charset="0"/>
                <a:ea typeface="Verdana" panose="020B0604030504040204" pitchFamily="34" charset="0"/>
              </a:rPr>
              <a:t>ЦЕНТРА УПРАВЛЕНИЯ И РАЗВИТИЯ </a:t>
            </a:r>
            <a:br>
              <a:rPr lang="ru-RU" sz="105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050" b="1" dirty="0">
                <a:latin typeface="Verdana" panose="020B0604030504040204" pitchFamily="34" charset="0"/>
                <a:ea typeface="Verdana" panose="020B0604030504040204" pitchFamily="34" charset="0"/>
              </a:rPr>
              <a:t>ДИАГНОСТИКИ ТЕХНИЧЕСКИХ СРЕДСТВ </a:t>
            </a: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487959" y="2698172"/>
            <a:ext cx="3905889" cy="57467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grpSp>
        <p:nvGrpSpPr>
          <p:cNvPr id="101" name="Группа 100"/>
          <p:cNvGrpSpPr/>
          <p:nvPr/>
        </p:nvGrpSpPr>
        <p:grpSpPr>
          <a:xfrm>
            <a:off x="4423641" y="2706666"/>
            <a:ext cx="615421" cy="574674"/>
            <a:chOff x="4524355" y="1835367"/>
            <a:chExt cx="615421" cy="574674"/>
          </a:xfrm>
        </p:grpSpPr>
        <p:sp>
          <p:nvSpPr>
            <p:cNvPr id="102" name="Овал 101"/>
            <p:cNvSpPr/>
            <p:nvPr/>
          </p:nvSpPr>
          <p:spPr>
            <a:xfrm>
              <a:off x="4524355" y="1835367"/>
              <a:ext cx="615421" cy="574674"/>
            </a:xfrm>
            <a:prstGeom prst="ellipse">
              <a:avLst/>
            </a:prstGeom>
            <a:solidFill>
              <a:srgbClr val="3EB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4707809" y="1912156"/>
              <a:ext cx="27334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</p:grpSp>
      <p:sp>
        <p:nvSpPr>
          <p:cNvPr id="104" name="Прямоугольник 103"/>
          <p:cNvSpPr/>
          <p:nvPr/>
        </p:nvSpPr>
        <p:spPr>
          <a:xfrm>
            <a:off x="5050819" y="2727342"/>
            <a:ext cx="32013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  <a:t>ФУНКЦИИ ОПРЕДЕЛЕНИЯ ТЕХНИЧЕСКОЙ ПОЛИТИКИ </a:t>
            </a:r>
            <a:b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  <a:t>В ОБЛАСТИ ДИАГНОСТИКИ И НЕРАЗРУШАЮЩЕГО КОНТРОЛЯ РАССРЕДОТОЧЕНЫ В РАЗЛИЧНЫХ ПОДРАЗДЕЛЕНИЯХ ОАО «РЖД»</a:t>
            </a: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4489108" y="3481719"/>
            <a:ext cx="3905889" cy="57467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grpSp>
        <p:nvGrpSpPr>
          <p:cNvPr id="106" name="Группа 105"/>
          <p:cNvGrpSpPr/>
          <p:nvPr/>
        </p:nvGrpSpPr>
        <p:grpSpPr>
          <a:xfrm>
            <a:off x="4424790" y="3490213"/>
            <a:ext cx="615421" cy="574674"/>
            <a:chOff x="4524355" y="1835367"/>
            <a:chExt cx="615421" cy="574674"/>
          </a:xfrm>
        </p:grpSpPr>
        <p:sp>
          <p:nvSpPr>
            <p:cNvPr id="107" name="Овал 106"/>
            <p:cNvSpPr/>
            <p:nvPr/>
          </p:nvSpPr>
          <p:spPr>
            <a:xfrm>
              <a:off x="4524355" y="1835367"/>
              <a:ext cx="615421" cy="574674"/>
            </a:xfrm>
            <a:prstGeom prst="ellipse">
              <a:avLst/>
            </a:prstGeom>
            <a:solidFill>
              <a:srgbClr val="3EB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4707809" y="1912156"/>
              <a:ext cx="27334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</a:p>
          </p:txBody>
        </p:sp>
      </p:grpSp>
      <p:sp>
        <p:nvSpPr>
          <p:cNvPr id="109" name="Прямоугольник 108"/>
          <p:cNvSpPr/>
          <p:nvPr/>
        </p:nvSpPr>
        <p:spPr>
          <a:xfrm>
            <a:off x="5051968" y="3567002"/>
            <a:ext cx="355315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</a:rPr>
              <a:t>ДУБЛИРОВАНИЕ ФУНКЦИЙ ОПРЕДЕЛЕНИЯ ТЕХНИЧЕСКОЙ ПОЛИТИКИ В ОБЛАСТИ ДИАГНОСТИКИ И НЕРАЗРУШАЮЩЕГО КОНТРОЛЯ В ПОДРАЗДЕЛЕНИЯХ ОАО «РЖД»</a:t>
            </a:r>
          </a:p>
        </p:txBody>
      </p:sp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>
                <a:ea typeface="Arial" pitchFamily="34" charset="0"/>
              </a:rPr>
              <a:t>Классификация средств диагностики состояния активов</a:t>
            </a:r>
            <a:endParaRPr kumimoji="0" lang="ru-RU" dirty="0">
              <a:ea typeface="Arial" pitchFamily="34" charset="0"/>
            </a:endParaRPr>
          </a:p>
        </p:txBody>
      </p:sp>
      <p:grpSp>
        <p:nvGrpSpPr>
          <p:cNvPr id="26684" name="Группа 26683"/>
          <p:cNvGrpSpPr/>
          <p:nvPr/>
        </p:nvGrpSpPr>
        <p:grpSpPr>
          <a:xfrm>
            <a:off x="250193" y="828676"/>
            <a:ext cx="8029426" cy="3998768"/>
            <a:chOff x="183518" y="809626"/>
            <a:chExt cx="8029426" cy="3998768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83518" y="1486227"/>
              <a:ext cx="1589082" cy="344713"/>
              <a:chOff x="2514599" y="1011382"/>
              <a:chExt cx="1377922" cy="324900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2514599" y="1011382"/>
                <a:ext cx="1377922" cy="324900"/>
              </a:xfrm>
              <a:prstGeom prst="rect">
                <a:avLst/>
              </a:prstGeom>
              <a:solidFill>
                <a:srgbClr val="53B0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10" name="Группа 9"/>
              <p:cNvGrpSpPr/>
              <p:nvPr/>
            </p:nvGrpSpPr>
            <p:grpSpPr>
              <a:xfrm>
                <a:off x="2557549" y="1098550"/>
                <a:ext cx="199368" cy="128442"/>
                <a:chOff x="2557549" y="1098550"/>
                <a:chExt cx="199368" cy="128442"/>
              </a:xfrm>
            </p:grpSpPr>
            <p:sp>
              <p:nvSpPr>
                <p:cNvPr id="11" name="Пятиугольник 10"/>
                <p:cNvSpPr/>
                <p:nvPr/>
              </p:nvSpPr>
              <p:spPr>
                <a:xfrm>
                  <a:off x="2557549" y="1098550"/>
                  <a:ext cx="199368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12" name="Овал 11"/>
                <p:cNvSpPr/>
                <p:nvPr/>
              </p:nvSpPr>
              <p:spPr>
                <a:xfrm>
                  <a:off x="2676751" y="1143648"/>
                  <a:ext cx="45719" cy="45719"/>
                </a:xfrm>
                <a:prstGeom prst="ellipse">
                  <a:avLst/>
                </a:prstGeom>
                <a:solidFill>
                  <a:srgbClr val="53B09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14" name="Группа 13"/>
            <p:cNvGrpSpPr/>
            <p:nvPr/>
          </p:nvGrpSpPr>
          <p:grpSpPr>
            <a:xfrm>
              <a:off x="3348585" y="809626"/>
              <a:ext cx="2026939" cy="363427"/>
              <a:chOff x="2514598" y="1051834"/>
              <a:chExt cx="1252455" cy="224564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2514598" y="1051834"/>
                <a:ext cx="1252455" cy="224564"/>
              </a:xfrm>
              <a:prstGeom prst="rect">
                <a:avLst/>
              </a:prstGeom>
              <a:solidFill>
                <a:srgbClr val="2038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16" name="Группа 15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17" name="Пятиугольник 16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18" name="Овал 17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20386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sp>
          <p:nvSpPr>
            <p:cNvPr id="20" name="Прямоугольник 19"/>
            <p:cNvSpPr/>
            <p:nvPr/>
          </p:nvSpPr>
          <p:spPr>
            <a:xfrm>
              <a:off x="542687" y="2089774"/>
              <a:ext cx="1533568" cy="333464"/>
            </a:xfrm>
            <a:prstGeom prst="rect">
              <a:avLst/>
            </a:prstGeom>
            <a:solidFill>
              <a:srgbClr val="53B09D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90479" y="2153168"/>
              <a:ext cx="257336" cy="151862"/>
              <a:chOff x="2555875" y="1098550"/>
              <a:chExt cx="222250" cy="128442"/>
            </a:xfrm>
          </p:grpSpPr>
          <p:sp>
            <p:nvSpPr>
              <p:cNvPr id="22" name="Пятиугольник 21"/>
              <p:cNvSpPr/>
              <p:nvPr/>
            </p:nvSpPr>
            <p:spPr>
              <a:xfrm>
                <a:off x="2555875" y="1098550"/>
                <a:ext cx="222250" cy="128442"/>
              </a:xfrm>
              <a:prstGeom prst="homePlate">
                <a:avLst>
                  <a:gd name="adj" fmla="val 3275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2697957" y="1143648"/>
                <a:ext cx="45719" cy="45719"/>
              </a:xfrm>
              <a:prstGeom prst="ellipse">
                <a:avLst/>
              </a:prstGeom>
              <a:solidFill>
                <a:srgbClr val="53B09D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2319715" y="1479912"/>
              <a:ext cx="1884158" cy="344713"/>
              <a:chOff x="2514599" y="1011382"/>
              <a:chExt cx="1894534" cy="324900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2514599" y="1011382"/>
                <a:ext cx="1894534" cy="324900"/>
              </a:xfrm>
              <a:prstGeom prst="rect">
                <a:avLst/>
              </a:prstGeom>
              <a:solidFill>
                <a:srgbClr val="EC5E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26" name="Группа 25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27" name="Пятиугольник 26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EC5E5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34" name="Группа 33"/>
            <p:cNvGrpSpPr/>
            <p:nvPr/>
          </p:nvGrpSpPr>
          <p:grpSpPr>
            <a:xfrm>
              <a:off x="4546912" y="1486227"/>
              <a:ext cx="1543585" cy="344713"/>
              <a:chOff x="2514598" y="1011382"/>
              <a:chExt cx="1552085" cy="324900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2514598" y="1011382"/>
                <a:ext cx="1552085" cy="324900"/>
              </a:xfrm>
              <a:prstGeom prst="rect">
                <a:avLst/>
              </a:prstGeom>
              <a:solidFill>
                <a:srgbClr val="3EB4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36" name="Группа 35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37" name="Пятиугольник 36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38" name="Овал 37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3EB4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45" name="Группа 44"/>
            <p:cNvGrpSpPr/>
            <p:nvPr/>
          </p:nvGrpSpPr>
          <p:grpSpPr>
            <a:xfrm>
              <a:off x="6601693" y="1486227"/>
              <a:ext cx="1611251" cy="344713"/>
              <a:chOff x="2514598" y="1011382"/>
              <a:chExt cx="1620123" cy="324900"/>
            </a:xfrm>
          </p:grpSpPr>
          <p:sp>
            <p:nvSpPr>
              <p:cNvPr id="46" name="Прямоугольник 45"/>
              <p:cNvSpPr/>
              <p:nvPr/>
            </p:nvSpPr>
            <p:spPr>
              <a:xfrm>
                <a:off x="2514598" y="1011382"/>
                <a:ext cx="1620123" cy="3249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47" name="Группа 46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48" name="Пятиугольник 47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49" name="Овал 48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cxnSp>
          <p:nvCxnSpPr>
            <p:cNvPr id="55" name="Соединительная линия уступом 17"/>
            <p:cNvCxnSpPr>
              <a:stCxn id="9" idx="2"/>
              <a:endCxn id="20" idx="1"/>
            </p:cNvCxnSpPr>
            <p:nvPr/>
          </p:nvCxnSpPr>
          <p:spPr>
            <a:xfrm rot="5400000">
              <a:off x="547590" y="1826037"/>
              <a:ext cx="425566" cy="435372"/>
            </a:xfrm>
            <a:prstGeom prst="bentConnector4">
              <a:avLst>
                <a:gd name="adj1" fmla="val 30411"/>
                <a:gd name="adj2" fmla="val 154075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Соединительная линия уступом 17"/>
            <p:cNvCxnSpPr>
              <a:stCxn id="25" idx="2"/>
              <a:endCxn id="30" idx="1"/>
            </p:cNvCxnSpPr>
            <p:nvPr/>
          </p:nvCxnSpPr>
          <p:spPr>
            <a:xfrm rot="5400000">
              <a:off x="2777467" y="1703159"/>
              <a:ext cx="362862" cy="605794"/>
            </a:xfrm>
            <a:prstGeom prst="bentConnector4">
              <a:avLst>
                <a:gd name="adj1" fmla="val 30199"/>
                <a:gd name="adj2" fmla="val 138863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Соединительная линия уступом 17"/>
            <p:cNvCxnSpPr>
              <a:stCxn id="46" idx="2"/>
              <a:endCxn id="263" idx="1"/>
            </p:cNvCxnSpPr>
            <p:nvPr/>
          </p:nvCxnSpPr>
          <p:spPr>
            <a:xfrm rot="5400000">
              <a:off x="6994221" y="1819752"/>
              <a:ext cx="401910" cy="424288"/>
            </a:xfrm>
            <a:prstGeom prst="bentConnector4">
              <a:avLst>
                <a:gd name="adj1" fmla="val 30672"/>
                <a:gd name="adj2" fmla="val 155488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Соединительная линия уступом 17"/>
            <p:cNvCxnSpPr>
              <a:stCxn id="15" idx="2"/>
              <a:endCxn id="35" idx="0"/>
            </p:cNvCxnSpPr>
            <p:nvPr/>
          </p:nvCxnSpPr>
          <p:spPr>
            <a:xfrm rot="16200000" flipH="1">
              <a:off x="4683793" y="851315"/>
              <a:ext cx="313174" cy="95664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Соединительная линия уступом 17"/>
            <p:cNvCxnSpPr>
              <a:stCxn id="15" idx="2"/>
              <a:endCxn id="25" idx="0"/>
            </p:cNvCxnSpPr>
            <p:nvPr/>
          </p:nvCxnSpPr>
          <p:spPr>
            <a:xfrm rot="5400000">
              <a:off x="3658496" y="776352"/>
              <a:ext cx="306859" cy="110026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Соединительная линия уступом 17"/>
            <p:cNvCxnSpPr>
              <a:stCxn id="15" idx="2"/>
              <a:endCxn id="9" idx="0"/>
            </p:cNvCxnSpPr>
            <p:nvPr/>
          </p:nvCxnSpPr>
          <p:spPr>
            <a:xfrm rot="5400000">
              <a:off x="2513471" y="-362359"/>
              <a:ext cx="313174" cy="3383997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Соединительная линия уступом 17"/>
            <p:cNvCxnSpPr>
              <a:stCxn id="15" idx="2"/>
              <a:endCxn id="46" idx="0"/>
            </p:cNvCxnSpPr>
            <p:nvPr/>
          </p:nvCxnSpPr>
          <p:spPr>
            <a:xfrm rot="16200000" flipH="1">
              <a:off x="5728101" y="-192991"/>
              <a:ext cx="313174" cy="3045262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Прямоугольник 70"/>
            <p:cNvSpPr/>
            <p:nvPr/>
          </p:nvSpPr>
          <p:spPr>
            <a:xfrm>
              <a:off x="542687" y="2495427"/>
              <a:ext cx="1533568" cy="333464"/>
            </a:xfrm>
            <a:prstGeom prst="rect">
              <a:avLst/>
            </a:prstGeom>
            <a:solidFill>
              <a:srgbClr val="53B09D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grpSp>
          <p:nvGrpSpPr>
            <p:cNvPr id="72" name="Группа 71"/>
            <p:cNvGrpSpPr/>
            <p:nvPr/>
          </p:nvGrpSpPr>
          <p:grpSpPr>
            <a:xfrm>
              <a:off x="590479" y="2558821"/>
              <a:ext cx="257336" cy="151862"/>
              <a:chOff x="2555875" y="1098550"/>
              <a:chExt cx="222250" cy="128442"/>
            </a:xfrm>
          </p:grpSpPr>
          <p:sp>
            <p:nvSpPr>
              <p:cNvPr id="73" name="Пятиугольник 72"/>
              <p:cNvSpPr/>
              <p:nvPr/>
            </p:nvSpPr>
            <p:spPr>
              <a:xfrm>
                <a:off x="2555875" y="1098550"/>
                <a:ext cx="222250" cy="128442"/>
              </a:xfrm>
              <a:prstGeom prst="homePlate">
                <a:avLst>
                  <a:gd name="adj" fmla="val 3275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sp>
            <p:nvSpPr>
              <p:cNvPr id="74" name="Овал 73"/>
              <p:cNvSpPr/>
              <p:nvPr/>
            </p:nvSpPr>
            <p:spPr>
              <a:xfrm>
                <a:off x="2697957" y="1143648"/>
                <a:ext cx="45719" cy="45719"/>
              </a:xfrm>
              <a:prstGeom prst="ellipse">
                <a:avLst/>
              </a:prstGeom>
              <a:solidFill>
                <a:srgbClr val="53B09D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</p:grpSp>
        <p:cxnSp>
          <p:nvCxnSpPr>
            <p:cNvPr id="75" name="Соединительная линия уступом 17"/>
            <p:cNvCxnSpPr>
              <a:stCxn id="20" idx="1"/>
              <a:endCxn id="71" idx="1"/>
            </p:cNvCxnSpPr>
            <p:nvPr/>
          </p:nvCxnSpPr>
          <p:spPr>
            <a:xfrm rot="10800000" flipV="1">
              <a:off x="542687" y="2256505"/>
              <a:ext cx="13079" cy="405653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Прямоугольник 79"/>
            <p:cNvSpPr/>
            <p:nvPr/>
          </p:nvSpPr>
          <p:spPr>
            <a:xfrm>
              <a:off x="542687" y="2901774"/>
              <a:ext cx="1533568" cy="333464"/>
            </a:xfrm>
            <a:prstGeom prst="rect">
              <a:avLst/>
            </a:prstGeom>
            <a:solidFill>
              <a:srgbClr val="53B09D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grpSp>
          <p:nvGrpSpPr>
            <p:cNvPr id="81" name="Группа 80"/>
            <p:cNvGrpSpPr/>
            <p:nvPr/>
          </p:nvGrpSpPr>
          <p:grpSpPr>
            <a:xfrm>
              <a:off x="590479" y="2965168"/>
              <a:ext cx="257336" cy="151862"/>
              <a:chOff x="2555875" y="1098550"/>
              <a:chExt cx="222250" cy="128442"/>
            </a:xfrm>
          </p:grpSpPr>
          <p:sp>
            <p:nvSpPr>
              <p:cNvPr id="82" name="Пятиугольник 81"/>
              <p:cNvSpPr/>
              <p:nvPr/>
            </p:nvSpPr>
            <p:spPr>
              <a:xfrm>
                <a:off x="2555875" y="1098550"/>
                <a:ext cx="222250" cy="128442"/>
              </a:xfrm>
              <a:prstGeom prst="homePlate">
                <a:avLst>
                  <a:gd name="adj" fmla="val 3275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sp>
            <p:nvSpPr>
              <p:cNvPr id="83" name="Овал 82"/>
              <p:cNvSpPr/>
              <p:nvPr/>
            </p:nvSpPr>
            <p:spPr>
              <a:xfrm>
                <a:off x="2697957" y="1143648"/>
                <a:ext cx="45719" cy="45719"/>
              </a:xfrm>
              <a:prstGeom prst="ellipse">
                <a:avLst/>
              </a:prstGeom>
              <a:solidFill>
                <a:srgbClr val="53B09D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542687" y="3307427"/>
              <a:ext cx="1533568" cy="333464"/>
            </a:xfrm>
            <a:prstGeom prst="rect">
              <a:avLst/>
            </a:prstGeom>
            <a:solidFill>
              <a:srgbClr val="53B09D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grpSp>
          <p:nvGrpSpPr>
            <p:cNvPr id="86" name="Группа 85"/>
            <p:cNvGrpSpPr/>
            <p:nvPr/>
          </p:nvGrpSpPr>
          <p:grpSpPr>
            <a:xfrm>
              <a:off x="590479" y="3370821"/>
              <a:ext cx="257336" cy="151862"/>
              <a:chOff x="2555875" y="1098550"/>
              <a:chExt cx="222250" cy="128442"/>
            </a:xfrm>
          </p:grpSpPr>
          <p:sp>
            <p:nvSpPr>
              <p:cNvPr id="87" name="Пятиугольник 86"/>
              <p:cNvSpPr/>
              <p:nvPr/>
            </p:nvSpPr>
            <p:spPr>
              <a:xfrm>
                <a:off x="2555875" y="1098550"/>
                <a:ext cx="222250" cy="128442"/>
              </a:xfrm>
              <a:prstGeom prst="homePlate">
                <a:avLst>
                  <a:gd name="adj" fmla="val 3275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sp>
            <p:nvSpPr>
              <p:cNvPr id="88" name="Овал 87"/>
              <p:cNvSpPr/>
              <p:nvPr/>
            </p:nvSpPr>
            <p:spPr>
              <a:xfrm>
                <a:off x="2697957" y="1143648"/>
                <a:ext cx="45719" cy="45719"/>
              </a:xfrm>
              <a:prstGeom prst="ellipse">
                <a:avLst/>
              </a:prstGeom>
              <a:solidFill>
                <a:srgbClr val="53B09D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</p:grpSp>
        <p:cxnSp>
          <p:nvCxnSpPr>
            <p:cNvPr id="89" name="Соединительная линия уступом 17"/>
            <p:cNvCxnSpPr>
              <a:stCxn id="80" idx="1"/>
              <a:endCxn id="85" idx="1"/>
            </p:cNvCxnSpPr>
            <p:nvPr/>
          </p:nvCxnSpPr>
          <p:spPr>
            <a:xfrm rot="10800000" flipV="1">
              <a:off x="542687" y="3068505"/>
              <a:ext cx="13079" cy="405653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Прямоугольник 90"/>
            <p:cNvSpPr/>
            <p:nvPr/>
          </p:nvSpPr>
          <p:spPr>
            <a:xfrm>
              <a:off x="542687" y="3713773"/>
              <a:ext cx="1533568" cy="333464"/>
            </a:xfrm>
            <a:prstGeom prst="rect">
              <a:avLst/>
            </a:prstGeom>
            <a:solidFill>
              <a:srgbClr val="53B09D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grpSp>
          <p:nvGrpSpPr>
            <p:cNvPr id="92" name="Группа 91"/>
            <p:cNvGrpSpPr/>
            <p:nvPr/>
          </p:nvGrpSpPr>
          <p:grpSpPr>
            <a:xfrm>
              <a:off x="590479" y="3777167"/>
              <a:ext cx="257336" cy="151862"/>
              <a:chOff x="2555875" y="1098550"/>
              <a:chExt cx="222250" cy="128442"/>
            </a:xfrm>
          </p:grpSpPr>
          <p:sp>
            <p:nvSpPr>
              <p:cNvPr id="93" name="Пятиугольник 92"/>
              <p:cNvSpPr/>
              <p:nvPr/>
            </p:nvSpPr>
            <p:spPr>
              <a:xfrm>
                <a:off x="2555875" y="1098550"/>
                <a:ext cx="222250" cy="128442"/>
              </a:xfrm>
              <a:prstGeom prst="homePlate">
                <a:avLst>
                  <a:gd name="adj" fmla="val 3275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sp>
            <p:nvSpPr>
              <p:cNvPr id="94" name="Овал 93"/>
              <p:cNvSpPr/>
              <p:nvPr/>
            </p:nvSpPr>
            <p:spPr>
              <a:xfrm>
                <a:off x="2697957" y="1143648"/>
                <a:ext cx="45719" cy="45719"/>
              </a:xfrm>
              <a:prstGeom prst="ellipse">
                <a:avLst/>
              </a:prstGeom>
              <a:solidFill>
                <a:srgbClr val="53B09D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</p:grpSp>
        <p:cxnSp>
          <p:nvCxnSpPr>
            <p:cNvPr id="95" name="Соединительная линия уступом 17"/>
            <p:cNvCxnSpPr>
              <a:stCxn id="71" idx="1"/>
              <a:endCxn id="80" idx="1"/>
            </p:cNvCxnSpPr>
            <p:nvPr/>
          </p:nvCxnSpPr>
          <p:spPr>
            <a:xfrm rot="10800000" flipV="1">
              <a:off x="542687" y="2662158"/>
              <a:ext cx="13079" cy="406347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Соединительная линия уступом 17"/>
            <p:cNvCxnSpPr>
              <a:stCxn id="85" idx="1"/>
              <a:endCxn id="91" idx="1"/>
            </p:cNvCxnSpPr>
            <p:nvPr/>
          </p:nvCxnSpPr>
          <p:spPr>
            <a:xfrm rot="10800000" flipV="1">
              <a:off x="542687" y="3474159"/>
              <a:ext cx="13079" cy="406346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Группа 103"/>
            <p:cNvGrpSpPr/>
            <p:nvPr/>
          </p:nvGrpSpPr>
          <p:grpSpPr>
            <a:xfrm>
              <a:off x="2656000" y="2043791"/>
              <a:ext cx="1547874" cy="2764603"/>
              <a:chOff x="2542333" y="2171603"/>
              <a:chExt cx="1330865" cy="2961361"/>
            </a:xfrm>
          </p:grpSpPr>
          <p:grpSp>
            <p:nvGrpSpPr>
              <p:cNvPr id="29" name="Группа 28"/>
              <p:cNvGrpSpPr/>
              <p:nvPr/>
            </p:nvGrpSpPr>
            <p:grpSpPr>
              <a:xfrm>
                <a:off x="2542334" y="2171603"/>
                <a:ext cx="1330864" cy="307845"/>
                <a:chOff x="2514599" y="1011382"/>
                <a:chExt cx="1378167" cy="268147"/>
              </a:xfrm>
            </p:grpSpPr>
            <p:sp>
              <p:nvSpPr>
                <p:cNvPr id="30" name="Прямоугольник 29"/>
                <p:cNvSpPr/>
                <p:nvPr/>
              </p:nvSpPr>
              <p:spPr>
                <a:xfrm>
                  <a:off x="2514599" y="1011382"/>
                  <a:ext cx="1378167" cy="268147"/>
                </a:xfrm>
                <a:prstGeom prst="rect">
                  <a:avLst/>
                </a:prstGeom>
                <a:solidFill>
                  <a:srgbClr val="EC5E5E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grpSp>
              <p:nvGrpSpPr>
                <p:cNvPr id="31" name="Группа 30"/>
                <p:cNvGrpSpPr/>
                <p:nvPr/>
              </p:nvGrpSpPr>
              <p:grpSpPr>
                <a:xfrm>
                  <a:off x="2555875" y="1098550"/>
                  <a:ext cx="222250" cy="128442"/>
                  <a:chOff x="2555875" y="1098550"/>
                  <a:chExt cx="222250" cy="128442"/>
                </a:xfrm>
              </p:grpSpPr>
              <p:sp>
                <p:nvSpPr>
                  <p:cNvPr id="32" name="Пятиугольник 31"/>
                  <p:cNvSpPr/>
                  <p:nvPr/>
                </p:nvSpPr>
                <p:spPr>
                  <a:xfrm>
                    <a:off x="2555875" y="1098550"/>
                    <a:ext cx="222250" cy="128442"/>
                  </a:xfrm>
                  <a:prstGeom prst="homePlate">
                    <a:avLst>
                      <a:gd name="adj" fmla="val 32759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  <p:sp>
                <p:nvSpPr>
                  <p:cNvPr id="33" name="Овал 32"/>
                  <p:cNvSpPr/>
                  <p:nvPr/>
                </p:nvSpPr>
                <p:spPr>
                  <a:xfrm>
                    <a:off x="2697957" y="1143648"/>
                    <a:ext cx="45719" cy="45719"/>
                  </a:xfrm>
                  <a:prstGeom prst="ellipse">
                    <a:avLst/>
                  </a:prstGeom>
                  <a:solidFill>
                    <a:srgbClr val="EC5E5E">
                      <a:alpha val="43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</p:grpSp>
          </p:grpSp>
          <p:grpSp>
            <p:nvGrpSpPr>
              <p:cNvPr id="105" name="Группа 104"/>
              <p:cNvGrpSpPr/>
              <p:nvPr/>
            </p:nvGrpSpPr>
            <p:grpSpPr>
              <a:xfrm>
                <a:off x="2542333" y="2510041"/>
                <a:ext cx="1330864" cy="307845"/>
                <a:chOff x="2514598" y="1011382"/>
                <a:chExt cx="1378167" cy="268147"/>
              </a:xfrm>
            </p:grpSpPr>
            <p:sp>
              <p:nvSpPr>
                <p:cNvPr id="106" name="Прямоугольник 105"/>
                <p:cNvSpPr/>
                <p:nvPr/>
              </p:nvSpPr>
              <p:spPr>
                <a:xfrm>
                  <a:off x="2514598" y="1011382"/>
                  <a:ext cx="1378167" cy="268147"/>
                </a:xfrm>
                <a:prstGeom prst="rect">
                  <a:avLst/>
                </a:prstGeom>
                <a:solidFill>
                  <a:srgbClr val="EC5E5E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grpSp>
              <p:nvGrpSpPr>
                <p:cNvPr id="107" name="Группа 106"/>
                <p:cNvGrpSpPr/>
                <p:nvPr/>
              </p:nvGrpSpPr>
              <p:grpSpPr>
                <a:xfrm>
                  <a:off x="2555875" y="1098550"/>
                  <a:ext cx="222250" cy="128442"/>
                  <a:chOff x="2555875" y="1098550"/>
                  <a:chExt cx="222250" cy="128442"/>
                </a:xfrm>
              </p:grpSpPr>
              <p:sp>
                <p:nvSpPr>
                  <p:cNvPr id="108" name="Пятиугольник 107"/>
                  <p:cNvSpPr/>
                  <p:nvPr/>
                </p:nvSpPr>
                <p:spPr>
                  <a:xfrm>
                    <a:off x="2555875" y="1098550"/>
                    <a:ext cx="222250" cy="128442"/>
                  </a:xfrm>
                  <a:prstGeom prst="homePlate">
                    <a:avLst>
                      <a:gd name="adj" fmla="val 32759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  <p:sp>
                <p:nvSpPr>
                  <p:cNvPr id="109" name="Овал 108"/>
                  <p:cNvSpPr/>
                  <p:nvPr/>
                </p:nvSpPr>
                <p:spPr>
                  <a:xfrm>
                    <a:off x="2697957" y="1143648"/>
                    <a:ext cx="45719" cy="45719"/>
                  </a:xfrm>
                  <a:prstGeom prst="ellipse">
                    <a:avLst/>
                  </a:prstGeom>
                  <a:solidFill>
                    <a:srgbClr val="EC5E5E">
                      <a:alpha val="43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</p:grpSp>
          </p:grpSp>
          <p:grpSp>
            <p:nvGrpSpPr>
              <p:cNvPr id="110" name="Группа 109"/>
              <p:cNvGrpSpPr/>
              <p:nvPr/>
            </p:nvGrpSpPr>
            <p:grpSpPr>
              <a:xfrm>
                <a:off x="2542333" y="2843524"/>
                <a:ext cx="1330864" cy="307845"/>
                <a:chOff x="2514598" y="1011382"/>
                <a:chExt cx="1378167" cy="268147"/>
              </a:xfrm>
            </p:grpSpPr>
            <p:sp>
              <p:nvSpPr>
                <p:cNvPr id="111" name="Прямоугольник 110"/>
                <p:cNvSpPr/>
                <p:nvPr/>
              </p:nvSpPr>
              <p:spPr>
                <a:xfrm>
                  <a:off x="2514598" y="1011382"/>
                  <a:ext cx="1378167" cy="268147"/>
                </a:xfrm>
                <a:prstGeom prst="rect">
                  <a:avLst/>
                </a:prstGeom>
                <a:solidFill>
                  <a:srgbClr val="EC5E5E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grpSp>
              <p:nvGrpSpPr>
                <p:cNvPr id="112" name="Группа 111"/>
                <p:cNvGrpSpPr/>
                <p:nvPr/>
              </p:nvGrpSpPr>
              <p:grpSpPr>
                <a:xfrm>
                  <a:off x="2555875" y="1098550"/>
                  <a:ext cx="222250" cy="128442"/>
                  <a:chOff x="2555875" y="1098550"/>
                  <a:chExt cx="222250" cy="128442"/>
                </a:xfrm>
              </p:grpSpPr>
              <p:sp>
                <p:nvSpPr>
                  <p:cNvPr id="113" name="Пятиугольник 112"/>
                  <p:cNvSpPr/>
                  <p:nvPr/>
                </p:nvSpPr>
                <p:spPr>
                  <a:xfrm>
                    <a:off x="2555875" y="1098550"/>
                    <a:ext cx="222250" cy="128442"/>
                  </a:xfrm>
                  <a:prstGeom prst="homePlate">
                    <a:avLst>
                      <a:gd name="adj" fmla="val 32759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  <p:sp>
                <p:nvSpPr>
                  <p:cNvPr id="114" name="Овал 113"/>
                  <p:cNvSpPr/>
                  <p:nvPr/>
                </p:nvSpPr>
                <p:spPr>
                  <a:xfrm>
                    <a:off x="2697957" y="1143648"/>
                    <a:ext cx="45719" cy="45719"/>
                  </a:xfrm>
                  <a:prstGeom prst="ellipse">
                    <a:avLst/>
                  </a:prstGeom>
                  <a:solidFill>
                    <a:srgbClr val="EC5E5E">
                      <a:alpha val="43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</p:grpSp>
          </p:grpSp>
          <p:grpSp>
            <p:nvGrpSpPr>
              <p:cNvPr id="115" name="Группа 114"/>
              <p:cNvGrpSpPr/>
              <p:nvPr/>
            </p:nvGrpSpPr>
            <p:grpSpPr>
              <a:xfrm>
                <a:off x="2542333" y="3175035"/>
                <a:ext cx="1330864" cy="307845"/>
                <a:chOff x="2514598" y="1011382"/>
                <a:chExt cx="1378167" cy="268147"/>
              </a:xfrm>
            </p:grpSpPr>
            <p:sp>
              <p:nvSpPr>
                <p:cNvPr id="116" name="Прямоугольник 115"/>
                <p:cNvSpPr/>
                <p:nvPr/>
              </p:nvSpPr>
              <p:spPr>
                <a:xfrm>
                  <a:off x="2514598" y="1011382"/>
                  <a:ext cx="1378167" cy="268147"/>
                </a:xfrm>
                <a:prstGeom prst="rect">
                  <a:avLst/>
                </a:prstGeom>
                <a:solidFill>
                  <a:srgbClr val="EC5E5E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grpSp>
              <p:nvGrpSpPr>
                <p:cNvPr id="117" name="Группа 116"/>
                <p:cNvGrpSpPr/>
                <p:nvPr/>
              </p:nvGrpSpPr>
              <p:grpSpPr>
                <a:xfrm>
                  <a:off x="2555875" y="1098550"/>
                  <a:ext cx="222250" cy="128442"/>
                  <a:chOff x="2555875" y="1098550"/>
                  <a:chExt cx="222250" cy="128442"/>
                </a:xfrm>
              </p:grpSpPr>
              <p:sp>
                <p:nvSpPr>
                  <p:cNvPr id="118" name="Пятиугольник 117"/>
                  <p:cNvSpPr/>
                  <p:nvPr/>
                </p:nvSpPr>
                <p:spPr>
                  <a:xfrm>
                    <a:off x="2555875" y="1098550"/>
                    <a:ext cx="222250" cy="128442"/>
                  </a:xfrm>
                  <a:prstGeom prst="homePlate">
                    <a:avLst>
                      <a:gd name="adj" fmla="val 32759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  <p:sp>
                <p:nvSpPr>
                  <p:cNvPr id="119" name="Овал 118"/>
                  <p:cNvSpPr/>
                  <p:nvPr/>
                </p:nvSpPr>
                <p:spPr>
                  <a:xfrm>
                    <a:off x="2697957" y="1143648"/>
                    <a:ext cx="45719" cy="45719"/>
                  </a:xfrm>
                  <a:prstGeom prst="ellipse">
                    <a:avLst/>
                  </a:prstGeom>
                  <a:solidFill>
                    <a:srgbClr val="EC5E5E">
                      <a:alpha val="43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</p:grpSp>
          </p:grpSp>
          <p:grpSp>
            <p:nvGrpSpPr>
              <p:cNvPr id="120" name="Группа 119"/>
              <p:cNvGrpSpPr/>
              <p:nvPr/>
            </p:nvGrpSpPr>
            <p:grpSpPr>
              <a:xfrm>
                <a:off x="2542333" y="3505651"/>
                <a:ext cx="1330864" cy="307845"/>
                <a:chOff x="2514598" y="1011382"/>
                <a:chExt cx="1378167" cy="268147"/>
              </a:xfrm>
            </p:grpSpPr>
            <p:sp>
              <p:nvSpPr>
                <p:cNvPr id="121" name="Прямоугольник 120"/>
                <p:cNvSpPr/>
                <p:nvPr/>
              </p:nvSpPr>
              <p:spPr>
                <a:xfrm>
                  <a:off x="2514598" y="1011382"/>
                  <a:ext cx="1378167" cy="268147"/>
                </a:xfrm>
                <a:prstGeom prst="rect">
                  <a:avLst/>
                </a:prstGeom>
                <a:solidFill>
                  <a:srgbClr val="EC5E5E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grpSp>
              <p:nvGrpSpPr>
                <p:cNvPr id="122" name="Группа 121"/>
                <p:cNvGrpSpPr/>
                <p:nvPr/>
              </p:nvGrpSpPr>
              <p:grpSpPr>
                <a:xfrm>
                  <a:off x="2555875" y="1098550"/>
                  <a:ext cx="222250" cy="128442"/>
                  <a:chOff x="2555875" y="1098550"/>
                  <a:chExt cx="222250" cy="128442"/>
                </a:xfrm>
              </p:grpSpPr>
              <p:sp>
                <p:nvSpPr>
                  <p:cNvPr id="123" name="Пятиугольник 122"/>
                  <p:cNvSpPr/>
                  <p:nvPr/>
                </p:nvSpPr>
                <p:spPr>
                  <a:xfrm>
                    <a:off x="2555875" y="1098550"/>
                    <a:ext cx="222250" cy="128442"/>
                  </a:xfrm>
                  <a:prstGeom prst="homePlate">
                    <a:avLst>
                      <a:gd name="adj" fmla="val 32759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  <p:sp>
                <p:nvSpPr>
                  <p:cNvPr id="124" name="Овал 123"/>
                  <p:cNvSpPr/>
                  <p:nvPr/>
                </p:nvSpPr>
                <p:spPr>
                  <a:xfrm>
                    <a:off x="2697957" y="1143648"/>
                    <a:ext cx="45719" cy="45719"/>
                  </a:xfrm>
                  <a:prstGeom prst="ellipse">
                    <a:avLst/>
                  </a:prstGeom>
                  <a:solidFill>
                    <a:srgbClr val="EC5E5E">
                      <a:alpha val="43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</p:grpSp>
          </p:grpSp>
          <p:grpSp>
            <p:nvGrpSpPr>
              <p:cNvPr id="125" name="Группа 124"/>
              <p:cNvGrpSpPr/>
              <p:nvPr/>
            </p:nvGrpSpPr>
            <p:grpSpPr>
              <a:xfrm>
                <a:off x="2542333" y="3837162"/>
                <a:ext cx="1330864" cy="307845"/>
                <a:chOff x="2514598" y="1011382"/>
                <a:chExt cx="1378167" cy="268147"/>
              </a:xfrm>
            </p:grpSpPr>
            <p:sp>
              <p:nvSpPr>
                <p:cNvPr id="126" name="Прямоугольник 125"/>
                <p:cNvSpPr/>
                <p:nvPr/>
              </p:nvSpPr>
              <p:spPr>
                <a:xfrm>
                  <a:off x="2514598" y="1011382"/>
                  <a:ext cx="1378167" cy="268147"/>
                </a:xfrm>
                <a:prstGeom prst="rect">
                  <a:avLst/>
                </a:prstGeom>
                <a:solidFill>
                  <a:srgbClr val="EC5E5E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grpSp>
              <p:nvGrpSpPr>
                <p:cNvPr id="127" name="Группа 126"/>
                <p:cNvGrpSpPr/>
                <p:nvPr/>
              </p:nvGrpSpPr>
              <p:grpSpPr>
                <a:xfrm>
                  <a:off x="2555875" y="1098550"/>
                  <a:ext cx="222250" cy="128442"/>
                  <a:chOff x="2555875" y="1098550"/>
                  <a:chExt cx="222250" cy="128442"/>
                </a:xfrm>
              </p:grpSpPr>
              <p:sp>
                <p:nvSpPr>
                  <p:cNvPr id="128" name="Пятиугольник 127"/>
                  <p:cNvSpPr/>
                  <p:nvPr/>
                </p:nvSpPr>
                <p:spPr>
                  <a:xfrm>
                    <a:off x="2555875" y="1098550"/>
                    <a:ext cx="222250" cy="128442"/>
                  </a:xfrm>
                  <a:prstGeom prst="homePlate">
                    <a:avLst>
                      <a:gd name="adj" fmla="val 32759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  <p:sp>
                <p:nvSpPr>
                  <p:cNvPr id="129" name="Овал 128"/>
                  <p:cNvSpPr/>
                  <p:nvPr/>
                </p:nvSpPr>
                <p:spPr>
                  <a:xfrm>
                    <a:off x="2697957" y="1143648"/>
                    <a:ext cx="45719" cy="45719"/>
                  </a:xfrm>
                  <a:prstGeom prst="ellipse">
                    <a:avLst/>
                  </a:prstGeom>
                  <a:solidFill>
                    <a:srgbClr val="EC5E5E">
                      <a:alpha val="43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</p:grpSp>
          </p:grpSp>
          <p:grpSp>
            <p:nvGrpSpPr>
              <p:cNvPr id="130" name="Группа 129"/>
              <p:cNvGrpSpPr/>
              <p:nvPr/>
            </p:nvGrpSpPr>
            <p:grpSpPr>
              <a:xfrm>
                <a:off x="2542333" y="4165788"/>
                <a:ext cx="1330864" cy="307845"/>
                <a:chOff x="2514598" y="1011382"/>
                <a:chExt cx="1378167" cy="268147"/>
              </a:xfrm>
            </p:grpSpPr>
            <p:sp>
              <p:nvSpPr>
                <p:cNvPr id="131" name="Прямоугольник 130"/>
                <p:cNvSpPr/>
                <p:nvPr/>
              </p:nvSpPr>
              <p:spPr>
                <a:xfrm>
                  <a:off x="2514598" y="1011382"/>
                  <a:ext cx="1378167" cy="268147"/>
                </a:xfrm>
                <a:prstGeom prst="rect">
                  <a:avLst/>
                </a:prstGeom>
                <a:solidFill>
                  <a:srgbClr val="EC5E5E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grpSp>
              <p:nvGrpSpPr>
                <p:cNvPr id="132" name="Группа 131"/>
                <p:cNvGrpSpPr/>
                <p:nvPr/>
              </p:nvGrpSpPr>
              <p:grpSpPr>
                <a:xfrm>
                  <a:off x="2555875" y="1098550"/>
                  <a:ext cx="222250" cy="128442"/>
                  <a:chOff x="2555875" y="1098550"/>
                  <a:chExt cx="222250" cy="128442"/>
                </a:xfrm>
              </p:grpSpPr>
              <p:sp>
                <p:nvSpPr>
                  <p:cNvPr id="133" name="Пятиугольник 132"/>
                  <p:cNvSpPr/>
                  <p:nvPr/>
                </p:nvSpPr>
                <p:spPr>
                  <a:xfrm>
                    <a:off x="2555875" y="1098550"/>
                    <a:ext cx="222250" cy="128442"/>
                  </a:xfrm>
                  <a:prstGeom prst="homePlate">
                    <a:avLst>
                      <a:gd name="adj" fmla="val 32759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  <p:sp>
                <p:nvSpPr>
                  <p:cNvPr id="134" name="Овал 133"/>
                  <p:cNvSpPr/>
                  <p:nvPr/>
                </p:nvSpPr>
                <p:spPr>
                  <a:xfrm>
                    <a:off x="2697957" y="1143648"/>
                    <a:ext cx="45719" cy="45719"/>
                  </a:xfrm>
                  <a:prstGeom prst="ellipse">
                    <a:avLst/>
                  </a:prstGeom>
                  <a:solidFill>
                    <a:srgbClr val="EC5E5E">
                      <a:alpha val="43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</p:grpSp>
          </p:grpSp>
          <p:grpSp>
            <p:nvGrpSpPr>
              <p:cNvPr id="135" name="Группа 134"/>
              <p:cNvGrpSpPr/>
              <p:nvPr/>
            </p:nvGrpSpPr>
            <p:grpSpPr>
              <a:xfrm>
                <a:off x="2542333" y="4492610"/>
                <a:ext cx="1330864" cy="307845"/>
                <a:chOff x="2514598" y="1011382"/>
                <a:chExt cx="1378167" cy="268147"/>
              </a:xfrm>
            </p:grpSpPr>
            <p:sp>
              <p:nvSpPr>
                <p:cNvPr id="136" name="Прямоугольник 135"/>
                <p:cNvSpPr/>
                <p:nvPr/>
              </p:nvSpPr>
              <p:spPr>
                <a:xfrm>
                  <a:off x="2514598" y="1011382"/>
                  <a:ext cx="1378167" cy="268147"/>
                </a:xfrm>
                <a:prstGeom prst="rect">
                  <a:avLst/>
                </a:prstGeom>
                <a:solidFill>
                  <a:srgbClr val="EC5E5E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grpSp>
              <p:nvGrpSpPr>
                <p:cNvPr id="137" name="Группа 136"/>
                <p:cNvGrpSpPr/>
                <p:nvPr/>
              </p:nvGrpSpPr>
              <p:grpSpPr>
                <a:xfrm>
                  <a:off x="2555875" y="1098550"/>
                  <a:ext cx="222250" cy="128442"/>
                  <a:chOff x="2555875" y="1098550"/>
                  <a:chExt cx="222250" cy="128442"/>
                </a:xfrm>
              </p:grpSpPr>
              <p:sp>
                <p:nvSpPr>
                  <p:cNvPr id="138" name="Пятиугольник 137"/>
                  <p:cNvSpPr/>
                  <p:nvPr/>
                </p:nvSpPr>
                <p:spPr>
                  <a:xfrm>
                    <a:off x="2555875" y="1098550"/>
                    <a:ext cx="222250" cy="128442"/>
                  </a:xfrm>
                  <a:prstGeom prst="homePlate">
                    <a:avLst>
                      <a:gd name="adj" fmla="val 32759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  <p:sp>
                <p:nvSpPr>
                  <p:cNvPr id="139" name="Овал 138"/>
                  <p:cNvSpPr/>
                  <p:nvPr/>
                </p:nvSpPr>
                <p:spPr>
                  <a:xfrm>
                    <a:off x="2697957" y="1143648"/>
                    <a:ext cx="45719" cy="45719"/>
                  </a:xfrm>
                  <a:prstGeom prst="ellipse">
                    <a:avLst/>
                  </a:prstGeom>
                  <a:solidFill>
                    <a:srgbClr val="EC5E5E">
                      <a:alpha val="43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</p:grpSp>
          </p:grpSp>
          <p:grpSp>
            <p:nvGrpSpPr>
              <p:cNvPr id="140" name="Группа 139"/>
              <p:cNvGrpSpPr/>
              <p:nvPr/>
            </p:nvGrpSpPr>
            <p:grpSpPr>
              <a:xfrm>
                <a:off x="2542333" y="4825119"/>
                <a:ext cx="1330864" cy="307845"/>
                <a:chOff x="2514598" y="1011382"/>
                <a:chExt cx="1378167" cy="268147"/>
              </a:xfrm>
            </p:grpSpPr>
            <p:sp>
              <p:nvSpPr>
                <p:cNvPr id="141" name="Прямоугольник 140"/>
                <p:cNvSpPr/>
                <p:nvPr/>
              </p:nvSpPr>
              <p:spPr>
                <a:xfrm>
                  <a:off x="2514598" y="1011382"/>
                  <a:ext cx="1378167" cy="268147"/>
                </a:xfrm>
                <a:prstGeom prst="rect">
                  <a:avLst/>
                </a:prstGeom>
                <a:solidFill>
                  <a:srgbClr val="EC5E5E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grpSp>
              <p:nvGrpSpPr>
                <p:cNvPr id="142" name="Группа 141"/>
                <p:cNvGrpSpPr/>
                <p:nvPr/>
              </p:nvGrpSpPr>
              <p:grpSpPr>
                <a:xfrm>
                  <a:off x="2555875" y="1098550"/>
                  <a:ext cx="222250" cy="128442"/>
                  <a:chOff x="2555875" y="1098550"/>
                  <a:chExt cx="222250" cy="128442"/>
                </a:xfrm>
              </p:grpSpPr>
              <p:sp>
                <p:nvSpPr>
                  <p:cNvPr id="143" name="Пятиугольник 142"/>
                  <p:cNvSpPr/>
                  <p:nvPr/>
                </p:nvSpPr>
                <p:spPr>
                  <a:xfrm>
                    <a:off x="2555875" y="1098550"/>
                    <a:ext cx="222250" cy="128442"/>
                  </a:xfrm>
                  <a:prstGeom prst="homePlate">
                    <a:avLst>
                      <a:gd name="adj" fmla="val 32759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  <p:sp>
                <p:nvSpPr>
                  <p:cNvPr id="144" name="Овал 143"/>
                  <p:cNvSpPr/>
                  <p:nvPr/>
                </p:nvSpPr>
                <p:spPr>
                  <a:xfrm>
                    <a:off x="2697957" y="1143648"/>
                    <a:ext cx="45719" cy="45719"/>
                  </a:xfrm>
                  <a:prstGeom prst="ellipse">
                    <a:avLst/>
                  </a:prstGeom>
                  <a:solidFill>
                    <a:srgbClr val="EC5E5E">
                      <a:alpha val="43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550"/>
                  </a:p>
                </p:txBody>
              </p:sp>
            </p:grpSp>
          </p:grpSp>
        </p:grpSp>
        <p:cxnSp>
          <p:nvCxnSpPr>
            <p:cNvPr id="146" name="Соединительная линия уступом 17"/>
            <p:cNvCxnSpPr/>
            <p:nvPr/>
          </p:nvCxnSpPr>
          <p:spPr>
            <a:xfrm rot="10800000" flipV="1">
              <a:off x="2649459" y="2187486"/>
              <a:ext cx="13079" cy="315951"/>
            </a:xfrm>
            <a:prstGeom prst="bentConnector3">
              <a:avLst>
                <a:gd name="adj1" fmla="val 185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Соединительная линия уступом 17"/>
            <p:cNvCxnSpPr>
              <a:stCxn id="106" idx="1"/>
              <a:endCxn id="111" idx="1"/>
            </p:cNvCxnSpPr>
            <p:nvPr/>
          </p:nvCxnSpPr>
          <p:spPr>
            <a:xfrm rot="10800000" flipV="1">
              <a:off x="2656000" y="2503438"/>
              <a:ext cx="13079" cy="311326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Соединительная линия уступом 17"/>
            <p:cNvCxnSpPr>
              <a:stCxn id="111" idx="1"/>
              <a:endCxn id="116" idx="1"/>
            </p:cNvCxnSpPr>
            <p:nvPr/>
          </p:nvCxnSpPr>
          <p:spPr>
            <a:xfrm rot="10800000" flipV="1">
              <a:off x="2656000" y="2814764"/>
              <a:ext cx="13079" cy="309485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Соединительная линия уступом 17"/>
            <p:cNvCxnSpPr>
              <a:stCxn id="116" idx="1"/>
              <a:endCxn id="121" idx="1"/>
            </p:cNvCxnSpPr>
            <p:nvPr/>
          </p:nvCxnSpPr>
          <p:spPr>
            <a:xfrm rot="10800000" flipV="1">
              <a:off x="2656000" y="3124248"/>
              <a:ext cx="13079" cy="308649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Соединительная линия уступом 17"/>
            <p:cNvCxnSpPr>
              <a:stCxn id="121" idx="1"/>
              <a:endCxn id="126" idx="1"/>
            </p:cNvCxnSpPr>
            <p:nvPr/>
          </p:nvCxnSpPr>
          <p:spPr>
            <a:xfrm rot="10800000" flipV="1">
              <a:off x="2656000" y="3432899"/>
              <a:ext cx="13079" cy="309485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Соединительная линия уступом 17"/>
            <p:cNvCxnSpPr>
              <a:stCxn id="126" idx="1"/>
              <a:endCxn id="131" idx="1"/>
            </p:cNvCxnSpPr>
            <p:nvPr/>
          </p:nvCxnSpPr>
          <p:spPr>
            <a:xfrm rot="10800000" flipV="1">
              <a:off x="2656000" y="3742382"/>
              <a:ext cx="13079" cy="306792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Соединительная линия уступом 17"/>
            <p:cNvCxnSpPr>
              <a:stCxn id="131" idx="1"/>
              <a:endCxn id="136" idx="1"/>
            </p:cNvCxnSpPr>
            <p:nvPr/>
          </p:nvCxnSpPr>
          <p:spPr>
            <a:xfrm rot="10800000" flipV="1">
              <a:off x="2656000" y="4049175"/>
              <a:ext cx="13079" cy="305108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Соединительная линия уступом 17"/>
            <p:cNvCxnSpPr>
              <a:stCxn id="136" idx="1"/>
              <a:endCxn id="141" idx="1"/>
            </p:cNvCxnSpPr>
            <p:nvPr/>
          </p:nvCxnSpPr>
          <p:spPr>
            <a:xfrm rot="10800000" flipV="1">
              <a:off x="2656000" y="4354281"/>
              <a:ext cx="13079" cy="310417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Соединительная линия уступом 17"/>
            <p:cNvCxnSpPr/>
            <p:nvPr/>
          </p:nvCxnSpPr>
          <p:spPr>
            <a:xfrm rot="10800000" flipV="1">
              <a:off x="6970200" y="2233547"/>
              <a:ext cx="13079" cy="405650"/>
            </a:xfrm>
            <a:prstGeom prst="bentConnector3">
              <a:avLst>
                <a:gd name="adj1" fmla="val 1813638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Соединительная линия уступом 17"/>
            <p:cNvCxnSpPr/>
            <p:nvPr/>
          </p:nvCxnSpPr>
          <p:spPr>
            <a:xfrm rot="10800000" flipH="1" flipV="1">
              <a:off x="6963754" y="2639197"/>
              <a:ext cx="13079" cy="379291"/>
            </a:xfrm>
            <a:prstGeom prst="bentConnector3">
              <a:avLst>
                <a:gd name="adj1" fmla="val -17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Прямоугольник 226"/>
            <p:cNvSpPr/>
            <p:nvPr/>
          </p:nvSpPr>
          <p:spPr>
            <a:xfrm>
              <a:off x="4860585" y="2078182"/>
              <a:ext cx="1229913" cy="310726"/>
            </a:xfrm>
            <a:prstGeom prst="rect">
              <a:avLst/>
            </a:prstGeom>
            <a:solidFill>
              <a:srgbClr val="04BEEA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sp>
          <p:nvSpPr>
            <p:cNvPr id="229" name="Пятиугольник 228"/>
            <p:cNvSpPr/>
            <p:nvPr/>
          </p:nvSpPr>
          <p:spPr>
            <a:xfrm>
              <a:off x="4908377" y="2141575"/>
              <a:ext cx="257336" cy="151862"/>
            </a:xfrm>
            <a:prstGeom prst="homePlate">
              <a:avLst>
                <a:gd name="adj" fmla="val 3275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sp>
          <p:nvSpPr>
            <p:cNvPr id="230" name="Овал 229"/>
            <p:cNvSpPr/>
            <p:nvPr/>
          </p:nvSpPr>
          <p:spPr>
            <a:xfrm>
              <a:off x="5072889" y="2194896"/>
              <a:ext cx="52936" cy="54055"/>
            </a:xfrm>
            <a:prstGeom prst="ellipse">
              <a:avLst/>
            </a:prstGeom>
            <a:solidFill>
              <a:srgbClr val="04BEEA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cxnSp>
          <p:nvCxnSpPr>
            <p:cNvPr id="231" name="Соединительная линия уступом 17"/>
            <p:cNvCxnSpPr>
              <a:stCxn id="35" idx="2"/>
              <a:endCxn id="227" idx="1"/>
            </p:cNvCxnSpPr>
            <p:nvPr/>
          </p:nvCxnSpPr>
          <p:spPr>
            <a:xfrm rot="5400000">
              <a:off x="4888343" y="1803182"/>
              <a:ext cx="402605" cy="458120"/>
            </a:xfrm>
            <a:prstGeom prst="bentConnector4">
              <a:avLst>
                <a:gd name="adj1" fmla="val 30705"/>
                <a:gd name="adj2" fmla="val 147721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Прямоугольник 232"/>
            <p:cNvSpPr/>
            <p:nvPr/>
          </p:nvSpPr>
          <p:spPr>
            <a:xfrm>
              <a:off x="4860585" y="2483835"/>
              <a:ext cx="1229913" cy="310726"/>
            </a:xfrm>
            <a:prstGeom prst="rect">
              <a:avLst/>
            </a:prstGeom>
            <a:solidFill>
              <a:srgbClr val="04BEEA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sp>
          <p:nvSpPr>
            <p:cNvPr id="235" name="Пятиугольник 234"/>
            <p:cNvSpPr/>
            <p:nvPr/>
          </p:nvSpPr>
          <p:spPr>
            <a:xfrm>
              <a:off x="4908377" y="2547228"/>
              <a:ext cx="257336" cy="151862"/>
            </a:xfrm>
            <a:prstGeom prst="homePlate">
              <a:avLst>
                <a:gd name="adj" fmla="val 3275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sp>
          <p:nvSpPr>
            <p:cNvPr id="236" name="Овал 235"/>
            <p:cNvSpPr/>
            <p:nvPr/>
          </p:nvSpPr>
          <p:spPr>
            <a:xfrm>
              <a:off x="5072889" y="2600549"/>
              <a:ext cx="52936" cy="54055"/>
            </a:xfrm>
            <a:prstGeom prst="ellipse">
              <a:avLst/>
            </a:prstGeom>
            <a:solidFill>
              <a:srgbClr val="04BEEA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cxnSp>
          <p:nvCxnSpPr>
            <p:cNvPr id="237" name="Соединительная линия уступом 17"/>
            <p:cNvCxnSpPr>
              <a:stCxn id="227" idx="1"/>
              <a:endCxn id="233" idx="1"/>
            </p:cNvCxnSpPr>
            <p:nvPr/>
          </p:nvCxnSpPr>
          <p:spPr>
            <a:xfrm rot="10800000" flipV="1">
              <a:off x="4860585" y="2233544"/>
              <a:ext cx="12700" cy="405653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Прямоугольник 238"/>
            <p:cNvSpPr/>
            <p:nvPr/>
          </p:nvSpPr>
          <p:spPr>
            <a:xfrm>
              <a:off x="4860585" y="2890182"/>
              <a:ext cx="1229913" cy="310726"/>
            </a:xfrm>
            <a:prstGeom prst="rect">
              <a:avLst/>
            </a:prstGeom>
            <a:solidFill>
              <a:srgbClr val="04BEEA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sp>
          <p:nvSpPr>
            <p:cNvPr id="241" name="Пятиугольник 240"/>
            <p:cNvSpPr/>
            <p:nvPr/>
          </p:nvSpPr>
          <p:spPr>
            <a:xfrm>
              <a:off x="4908377" y="2953576"/>
              <a:ext cx="257336" cy="151862"/>
            </a:xfrm>
            <a:prstGeom prst="homePlate">
              <a:avLst>
                <a:gd name="adj" fmla="val 3275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sp>
          <p:nvSpPr>
            <p:cNvPr id="242" name="Овал 241"/>
            <p:cNvSpPr/>
            <p:nvPr/>
          </p:nvSpPr>
          <p:spPr>
            <a:xfrm>
              <a:off x="5072889" y="3006896"/>
              <a:ext cx="52936" cy="54055"/>
            </a:xfrm>
            <a:prstGeom prst="ellipse">
              <a:avLst/>
            </a:prstGeom>
            <a:solidFill>
              <a:srgbClr val="04BEEA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sp>
          <p:nvSpPr>
            <p:cNvPr id="244" name="Прямоугольник 243"/>
            <p:cNvSpPr/>
            <p:nvPr/>
          </p:nvSpPr>
          <p:spPr>
            <a:xfrm>
              <a:off x="4860585" y="3295835"/>
              <a:ext cx="1229913" cy="310726"/>
            </a:xfrm>
            <a:prstGeom prst="rect">
              <a:avLst/>
            </a:prstGeom>
            <a:solidFill>
              <a:srgbClr val="04BEEA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sp>
          <p:nvSpPr>
            <p:cNvPr id="246" name="Пятиугольник 245"/>
            <p:cNvSpPr/>
            <p:nvPr/>
          </p:nvSpPr>
          <p:spPr>
            <a:xfrm>
              <a:off x="4908377" y="3359229"/>
              <a:ext cx="257336" cy="151862"/>
            </a:xfrm>
            <a:prstGeom prst="homePlate">
              <a:avLst>
                <a:gd name="adj" fmla="val 3275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sp>
          <p:nvSpPr>
            <p:cNvPr id="247" name="Овал 246"/>
            <p:cNvSpPr/>
            <p:nvPr/>
          </p:nvSpPr>
          <p:spPr>
            <a:xfrm>
              <a:off x="5072889" y="3412549"/>
              <a:ext cx="52936" cy="54055"/>
            </a:xfrm>
            <a:prstGeom prst="ellipse">
              <a:avLst/>
            </a:prstGeom>
            <a:solidFill>
              <a:srgbClr val="04BEEA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cxnSp>
          <p:nvCxnSpPr>
            <p:cNvPr id="248" name="Соединительная линия уступом 17"/>
            <p:cNvCxnSpPr>
              <a:stCxn id="239" idx="1"/>
              <a:endCxn id="244" idx="1"/>
            </p:cNvCxnSpPr>
            <p:nvPr/>
          </p:nvCxnSpPr>
          <p:spPr>
            <a:xfrm rot="10800000" flipV="1">
              <a:off x="4860585" y="3045544"/>
              <a:ext cx="12700" cy="405653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Прямоугольник 249"/>
            <p:cNvSpPr/>
            <p:nvPr/>
          </p:nvSpPr>
          <p:spPr>
            <a:xfrm>
              <a:off x="4860585" y="3702181"/>
              <a:ext cx="1229913" cy="310726"/>
            </a:xfrm>
            <a:prstGeom prst="rect">
              <a:avLst/>
            </a:prstGeom>
            <a:solidFill>
              <a:srgbClr val="04BEEA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sp>
          <p:nvSpPr>
            <p:cNvPr id="252" name="Пятиугольник 251"/>
            <p:cNvSpPr/>
            <p:nvPr/>
          </p:nvSpPr>
          <p:spPr>
            <a:xfrm>
              <a:off x="4908377" y="3765575"/>
              <a:ext cx="257336" cy="151862"/>
            </a:xfrm>
            <a:prstGeom prst="homePlate">
              <a:avLst>
                <a:gd name="adj" fmla="val 3275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sp>
          <p:nvSpPr>
            <p:cNvPr id="253" name="Овал 252"/>
            <p:cNvSpPr/>
            <p:nvPr/>
          </p:nvSpPr>
          <p:spPr>
            <a:xfrm>
              <a:off x="5072889" y="3818895"/>
              <a:ext cx="52936" cy="54055"/>
            </a:xfrm>
            <a:prstGeom prst="ellipse">
              <a:avLst/>
            </a:prstGeom>
            <a:solidFill>
              <a:srgbClr val="04BEEA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cxnSp>
          <p:nvCxnSpPr>
            <p:cNvPr id="254" name="Соединительная линия уступом 17"/>
            <p:cNvCxnSpPr>
              <a:stCxn id="233" idx="1"/>
              <a:endCxn id="239" idx="1"/>
            </p:cNvCxnSpPr>
            <p:nvPr/>
          </p:nvCxnSpPr>
          <p:spPr>
            <a:xfrm rot="10800000" flipV="1">
              <a:off x="4860585" y="2639197"/>
              <a:ext cx="12700" cy="406347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Соединительная линия уступом 17"/>
            <p:cNvCxnSpPr>
              <a:stCxn id="244" idx="1"/>
              <a:endCxn id="250" idx="1"/>
            </p:cNvCxnSpPr>
            <p:nvPr/>
          </p:nvCxnSpPr>
          <p:spPr>
            <a:xfrm rot="10800000" flipV="1">
              <a:off x="4860585" y="3451198"/>
              <a:ext cx="12700" cy="406346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Прямоугольник 256"/>
            <p:cNvSpPr/>
            <p:nvPr/>
          </p:nvSpPr>
          <p:spPr>
            <a:xfrm>
              <a:off x="4860585" y="4107836"/>
              <a:ext cx="1229913" cy="310726"/>
            </a:xfrm>
            <a:prstGeom prst="rect">
              <a:avLst/>
            </a:prstGeom>
            <a:solidFill>
              <a:srgbClr val="04BEEA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sp>
          <p:nvSpPr>
            <p:cNvPr id="259" name="Пятиугольник 258"/>
            <p:cNvSpPr/>
            <p:nvPr/>
          </p:nvSpPr>
          <p:spPr>
            <a:xfrm>
              <a:off x="4908377" y="4171230"/>
              <a:ext cx="257336" cy="151862"/>
            </a:xfrm>
            <a:prstGeom prst="homePlate">
              <a:avLst>
                <a:gd name="adj" fmla="val 3275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sp>
          <p:nvSpPr>
            <p:cNvPr id="260" name="Овал 259"/>
            <p:cNvSpPr/>
            <p:nvPr/>
          </p:nvSpPr>
          <p:spPr>
            <a:xfrm>
              <a:off x="5072889" y="4224551"/>
              <a:ext cx="52936" cy="54055"/>
            </a:xfrm>
            <a:prstGeom prst="ellipse">
              <a:avLst/>
            </a:prstGeom>
            <a:solidFill>
              <a:srgbClr val="04BEEA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50"/>
            </a:p>
          </p:txBody>
        </p:sp>
        <p:cxnSp>
          <p:nvCxnSpPr>
            <p:cNvPr id="261" name="Соединительная линия уступом 17"/>
            <p:cNvCxnSpPr>
              <a:stCxn id="250" idx="1"/>
              <a:endCxn id="257" idx="1"/>
            </p:cNvCxnSpPr>
            <p:nvPr/>
          </p:nvCxnSpPr>
          <p:spPr>
            <a:xfrm rot="10800000" flipV="1">
              <a:off x="4860585" y="3857543"/>
              <a:ext cx="12700" cy="405655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2" name="Группа 261"/>
            <p:cNvGrpSpPr/>
            <p:nvPr/>
          </p:nvGrpSpPr>
          <p:grpSpPr>
            <a:xfrm>
              <a:off x="6983031" y="2077488"/>
              <a:ext cx="1229913" cy="310726"/>
              <a:chOff x="2514599" y="1044933"/>
              <a:chExt cx="1062224" cy="262806"/>
            </a:xfrm>
          </p:grpSpPr>
          <p:sp>
            <p:nvSpPr>
              <p:cNvPr id="263" name="Прямоугольник 262"/>
              <p:cNvSpPr/>
              <p:nvPr/>
            </p:nvSpPr>
            <p:spPr>
              <a:xfrm>
                <a:off x="2514599" y="1044933"/>
                <a:ext cx="1062224" cy="262806"/>
              </a:xfrm>
              <a:prstGeom prst="rect">
                <a:avLst/>
              </a:prstGeom>
              <a:solidFill>
                <a:srgbClr val="7F7F7F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264" name="Группа 263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265" name="Пятиугольник 264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266" name="Овал 265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7F7F7F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267" name="Группа 266"/>
            <p:cNvGrpSpPr/>
            <p:nvPr/>
          </p:nvGrpSpPr>
          <p:grpSpPr>
            <a:xfrm>
              <a:off x="6983031" y="2467796"/>
              <a:ext cx="1229913" cy="310726"/>
              <a:chOff x="2514599" y="1044933"/>
              <a:chExt cx="1062224" cy="262806"/>
            </a:xfrm>
          </p:grpSpPr>
          <p:sp>
            <p:nvSpPr>
              <p:cNvPr id="268" name="Прямоугольник 267"/>
              <p:cNvSpPr/>
              <p:nvPr/>
            </p:nvSpPr>
            <p:spPr>
              <a:xfrm>
                <a:off x="2514599" y="1044933"/>
                <a:ext cx="1062224" cy="262806"/>
              </a:xfrm>
              <a:prstGeom prst="rect">
                <a:avLst/>
              </a:prstGeom>
              <a:solidFill>
                <a:srgbClr val="7F7F7F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269" name="Группа 268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270" name="Пятиугольник 269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271" name="Овал 270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7F7F7F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272" name="Группа 271"/>
            <p:cNvGrpSpPr/>
            <p:nvPr/>
          </p:nvGrpSpPr>
          <p:grpSpPr>
            <a:xfrm>
              <a:off x="6983031" y="2837327"/>
              <a:ext cx="1229913" cy="310726"/>
              <a:chOff x="2514599" y="1044933"/>
              <a:chExt cx="1062224" cy="262806"/>
            </a:xfrm>
          </p:grpSpPr>
          <p:sp>
            <p:nvSpPr>
              <p:cNvPr id="273" name="Прямоугольник 272"/>
              <p:cNvSpPr/>
              <p:nvPr/>
            </p:nvSpPr>
            <p:spPr>
              <a:xfrm>
                <a:off x="2514599" y="1044933"/>
                <a:ext cx="1062224" cy="262806"/>
              </a:xfrm>
              <a:prstGeom prst="rect">
                <a:avLst/>
              </a:prstGeom>
              <a:solidFill>
                <a:srgbClr val="7F7F7F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274" name="Группа 273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275" name="Пятиугольник 274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276" name="Овал 275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7F7F7F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sp>
          <p:nvSpPr>
            <p:cNvPr id="292" name="TextBox 291"/>
            <p:cNvSpPr txBox="1"/>
            <p:nvPr/>
          </p:nvSpPr>
          <p:spPr>
            <a:xfrm>
              <a:off x="423244" y="1527777"/>
              <a:ext cx="1461556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550" dirty="0">
                  <a:solidFill>
                    <a:schemeClr val="bg1"/>
                  </a:solidFill>
                </a:rPr>
                <a:t>СТАЦИОНАРНЫЕ</a:t>
              </a:r>
              <a:br>
                <a:rPr lang="ru-RU" sz="550" dirty="0">
                  <a:solidFill>
                    <a:schemeClr val="bg1"/>
                  </a:solidFill>
                </a:rPr>
              </a:br>
              <a:r>
                <a:rPr lang="ru-RU" sz="550" dirty="0">
                  <a:solidFill>
                    <a:schemeClr val="bg1"/>
                  </a:solidFill>
                </a:rPr>
                <a:t>СРЕДСТВА ДИАГНОСТИКИ</a:t>
              </a: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72054" y="890492"/>
              <a:ext cx="1976234" cy="20005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914400"/>
              <a:r>
                <a:rPr lang="ru-RU" sz="700" b="1" dirty="0">
                  <a:solidFill>
                    <a:schemeClr val="bg1"/>
                  </a:solidFill>
                  <a:ea typeface="Arial" pitchFamily="34" charset="0"/>
                </a:rPr>
                <a:t>СРЕДСТВА ДИАГНОСТИКИ</a:t>
              </a:r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2581797" y="1501660"/>
              <a:ext cx="1221218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550" dirty="0">
                  <a:solidFill>
                    <a:schemeClr val="bg1"/>
                  </a:solidFill>
                </a:rPr>
                <a:t>МОБИЛЬНЫЕ СРЕДСТВА ДИАГНОСТИКИ</a:t>
              </a: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4815787" y="1532919"/>
              <a:ext cx="1145068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550" dirty="0">
                  <a:solidFill>
                    <a:schemeClr val="bg1"/>
                  </a:solidFill>
                </a:rPr>
                <a:t>СЪЕМНЫЕ СРЕДСТВА</a:t>
              </a:r>
              <a:br>
                <a:rPr lang="ru-RU" sz="550" dirty="0">
                  <a:solidFill>
                    <a:schemeClr val="bg1"/>
                  </a:solidFill>
                </a:rPr>
              </a:br>
              <a:r>
                <a:rPr lang="ru-RU" sz="550" dirty="0">
                  <a:solidFill>
                    <a:schemeClr val="bg1"/>
                  </a:solidFill>
                </a:rPr>
                <a:t>ДИАГНОСТИКИ</a:t>
              </a: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6829517" y="1470694"/>
              <a:ext cx="1322105" cy="34624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550" dirty="0">
                  <a:solidFill>
                    <a:schemeClr val="bg1"/>
                  </a:solidFill>
                </a:rPr>
                <a:t>СРЕДСТВА САМОДИАГНОСТИКИ</a:t>
              </a:r>
              <a:br>
                <a:rPr lang="ru-RU" sz="550" dirty="0">
                  <a:solidFill>
                    <a:schemeClr val="bg1"/>
                  </a:solidFill>
                </a:rPr>
              </a:br>
              <a:r>
                <a:rPr lang="ru-RU" sz="550" dirty="0">
                  <a:solidFill>
                    <a:schemeClr val="bg1"/>
                  </a:solidFill>
                </a:rPr>
                <a:t>(ВСТРОЕННЫЕ)</a:t>
              </a: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854357" y="2170216"/>
              <a:ext cx="1542164" cy="158485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>
                <a:lnSpc>
                  <a:spcPts val="600"/>
                </a:lnSpc>
              </a:pPr>
              <a:r>
                <a:rPr lang="ru-RU" sz="550" dirty="0"/>
                <a:t>НАПОЛЬНЫЕ СРЕДСТВА </a:t>
              </a:r>
              <a:br>
                <a:rPr lang="ru-RU" sz="550" dirty="0"/>
              </a:br>
              <a:r>
                <a:rPr lang="ru-RU" sz="550" dirty="0"/>
                <a:t>ДИАГНОСТИКИ ГРК,</a:t>
              </a:r>
              <a:r>
                <a:rPr lang="en-US" sz="550" dirty="0"/>
                <a:t> </a:t>
              </a:r>
              <a:r>
                <a:rPr lang="ru-RU" sz="550" dirty="0"/>
                <a:t>ЖАТ</a:t>
              </a:r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882527" y="2609041"/>
              <a:ext cx="480267" cy="7924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>
                <a:lnSpc>
                  <a:spcPts val="600"/>
                </a:lnSpc>
              </a:pPr>
              <a:r>
                <a:rPr lang="ru-RU" sz="550" dirty="0"/>
                <a:t>КТСМ</a:t>
              </a:r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825737" y="2942086"/>
              <a:ext cx="1119102" cy="237727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>
                <a:lnSpc>
                  <a:spcPts val="600"/>
                </a:lnSpc>
              </a:pPr>
              <a:r>
                <a:rPr lang="ru-RU" sz="550" dirty="0"/>
                <a:t>РОБОТИЗИРОВАННЫЕ</a:t>
              </a:r>
              <a:br>
                <a:rPr lang="ru-RU" sz="550" dirty="0"/>
              </a:br>
              <a:r>
                <a:rPr lang="ru-RU" sz="550" dirty="0"/>
                <a:t>КОМПЛЕКСЫ КОНТРОЛЯ</a:t>
              </a:r>
              <a:br>
                <a:rPr lang="ru-RU" sz="550" dirty="0"/>
              </a:br>
              <a:r>
                <a:rPr lang="ru-RU" sz="550" dirty="0"/>
                <a:t>ДЕТАЛЕЙ И УЗЛОВ ПС</a:t>
              </a:r>
            </a:p>
          </p:txBody>
        </p:sp>
        <p:sp>
          <p:nvSpPr>
            <p:cNvPr id="304" name="TextBox 303"/>
            <p:cNvSpPr txBox="1"/>
            <p:nvPr/>
          </p:nvSpPr>
          <p:spPr>
            <a:xfrm>
              <a:off x="845911" y="3334933"/>
              <a:ext cx="1356852" cy="237727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>
                <a:lnSpc>
                  <a:spcPts val="600"/>
                </a:lnSpc>
              </a:pPr>
              <a:r>
                <a:rPr lang="ru-RU" sz="550" dirty="0"/>
                <a:t>СТАЦИОНАРНЫЕ</a:t>
              </a:r>
              <a:br>
                <a:rPr lang="ru-RU" sz="550" dirty="0"/>
              </a:br>
              <a:r>
                <a:rPr lang="ru-RU" sz="550" dirty="0"/>
                <a:t>КОМПЛЕКСЫ КОНТРОЛЯ</a:t>
              </a:r>
              <a:br>
                <a:rPr lang="ru-RU" sz="550" dirty="0"/>
              </a:br>
              <a:r>
                <a:rPr lang="ru-RU" sz="550" dirty="0"/>
                <a:t>КОЛЕСНЫХ ПАР ПС, ТПС</a:t>
              </a:r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807376" y="3765678"/>
              <a:ext cx="1395386" cy="237727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>
                <a:lnSpc>
                  <a:spcPts val="600"/>
                </a:lnSpc>
              </a:pPr>
              <a:r>
                <a:rPr lang="ru-RU" sz="550" dirty="0"/>
                <a:t>СТАЦИОНАРНЫЕ КОМПЛЕКСЫ ФЕРРОЗОНДОВОГО </a:t>
              </a:r>
              <a:br>
                <a:rPr lang="ru-RU" sz="550" dirty="0"/>
              </a:br>
              <a:r>
                <a:rPr lang="ru-RU" sz="550" dirty="0"/>
                <a:t>КОНТРОЛЯ ДЕТАЛЕЙ ПС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2913924" y="2059889"/>
              <a:ext cx="946014" cy="2931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ДИАГНОСТИЧЕСКИЕ КОМПЛЕКСЫ ЭРА, ИНТЕГРАЛ…</a:t>
              </a: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2910456" y="2338096"/>
              <a:ext cx="1233721" cy="34881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САМОХОДНЫЕ ДИАГНОСТИЧЕСКИЕ СИСТЕМЫ (СМДЛ, ЧС-200, ВЛ-11)</a:t>
              </a: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2883059" y="2643724"/>
              <a:ext cx="1383657" cy="34881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АВТОМАТИЗИРОВАННЫЕ ИНЕРЦИОННЫЕ ИЗМЕРИТЕЛЬНЫЕ СИСТЕМЫ (САПСАН, ЛАСТОЧКА)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2913924" y="2969507"/>
              <a:ext cx="1092217" cy="2931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ВАГОНЫ-ПУТЕИЗМЕРИТЕЛИ ТИПА КВЛП </a:t>
              </a:r>
              <a:r>
                <a:rPr lang="en-US" sz="550" dirty="0"/>
                <a:t>(2,3)</a:t>
              </a:r>
              <a:endParaRPr lang="ru-RU" sz="550" dirty="0"/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2913924" y="3346078"/>
              <a:ext cx="1092217" cy="22716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ВАГОНЫ-ДЕФЕКТОСКОПЫ (СВД)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2913924" y="3636225"/>
              <a:ext cx="1092217" cy="22716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ДИАГНОСТИЧЕСКИЕ АВТОМОТРИССЫ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2913924" y="3956811"/>
              <a:ext cx="1092217" cy="22716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ВАГОНЫ ЛАБОРАТОРИИ ЖАТ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2913924" y="4294170"/>
              <a:ext cx="1092217" cy="1611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ВАГОНЫ ВИКС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2913924" y="4581561"/>
              <a:ext cx="1092217" cy="1611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ЛОКОМОБИЛИ НК</a:t>
              </a: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5127037" y="2079700"/>
              <a:ext cx="946014" cy="2931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СЪЕМНЫЕ ДВУХНИТОЧНЫЕ</a:t>
              </a:r>
              <a:br>
                <a:rPr lang="ru-RU" sz="550" dirty="0"/>
              </a:br>
              <a:r>
                <a:rPr lang="ru-RU" sz="550" dirty="0"/>
                <a:t>ДЕФЕКТОСКОПЫ</a:t>
              </a:r>
            </a:p>
          </p:txBody>
        </p:sp>
        <p:sp>
          <p:nvSpPr>
            <p:cNvPr id="334" name="TextBox 333"/>
            <p:cNvSpPr txBox="1"/>
            <p:nvPr/>
          </p:nvSpPr>
          <p:spPr>
            <a:xfrm>
              <a:off x="5130460" y="2489549"/>
              <a:ext cx="946014" cy="2931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СЪЕМНЫЕ ОДНОНИТОЧНЫЕ</a:t>
              </a:r>
              <a:br>
                <a:rPr lang="ru-RU" sz="550" dirty="0"/>
              </a:br>
              <a:r>
                <a:rPr lang="ru-RU" sz="550" dirty="0"/>
                <a:t>ДЕФЕКТОСКОПЫ</a:t>
              </a:r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5127037" y="2922446"/>
              <a:ext cx="1032013" cy="22716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ПУТЕИЗМЕРИТЕЛЬНЫЕ</a:t>
              </a:r>
              <a:br>
                <a:rPr lang="ru-RU" sz="550" dirty="0"/>
              </a:br>
              <a:r>
                <a:rPr lang="ru-RU" sz="550" dirty="0"/>
                <a:t>ТЕЛЕЖКИ </a:t>
              </a: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5127037" y="3278573"/>
              <a:ext cx="1032013" cy="35923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УЛЬТРАЗВУКОВЫЕ ДЕФЕКТОСКОПЫ ВТОРИЧНОГО КОНТРОЛЯ РЕЛЬСОВ</a:t>
              </a: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5079739" y="3677332"/>
              <a:ext cx="1010758" cy="35923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ВИХРЕТОКОВЫЕ ДЕФЕКТОСКОПЫ ПО КОНТРОЛЮ ДЕТАЛЕЙ ПС, ТПС</a:t>
              </a:r>
            </a:p>
          </p:txBody>
        </p:sp>
        <p:sp>
          <p:nvSpPr>
            <p:cNvPr id="338" name="TextBox 337"/>
            <p:cNvSpPr txBox="1"/>
            <p:nvPr/>
          </p:nvSpPr>
          <p:spPr>
            <a:xfrm>
              <a:off x="5127037" y="4089833"/>
              <a:ext cx="1383719" cy="35923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ru-RU" sz="550" dirty="0"/>
                <a:t>ФЕРРОЗОНДОВЫЕ ДЕФЕКТОСКОПЫ ПО </a:t>
              </a:r>
              <a:br>
                <a:rPr lang="ru-RU" sz="550" dirty="0"/>
              </a:br>
              <a:r>
                <a:rPr lang="ru-RU" sz="550" dirty="0"/>
                <a:t>КОНТРОЛЮ ДЕТАЛЕЙ </a:t>
              </a:r>
              <a:br>
                <a:rPr lang="ru-RU" sz="550" dirty="0"/>
              </a:br>
              <a:r>
                <a:rPr lang="ru-RU" sz="550" dirty="0"/>
                <a:t>И УЗЛОВ ПС</a:t>
              </a: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7248271" y="2166024"/>
              <a:ext cx="946014" cy="17697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550" dirty="0"/>
                <a:t>ДАТЧИКИ КУХ</a:t>
              </a:r>
            </a:p>
          </p:txBody>
        </p:sp>
        <p:sp>
          <p:nvSpPr>
            <p:cNvPr id="340" name="TextBox 339"/>
            <p:cNvSpPr txBox="1"/>
            <p:nvPr/>
          </p:nvSpPr>
          <p:spPr>
            <a:xfrm>
              <a:off x="7248271" y="2510030"/>
              <a:ext cx="946014" cy="17697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550" dirty="0"/>
                <a:t>АКСЕЛЕРОМЕТРЫ</a:t>
              </a: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7248271" y="2899402"/>
              <a:ext cx="946014" cy="17697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550" dirty="0"/>
                <a:t>ДАТЧИКИ УКОРЕНИЯ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16764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>
                <a:ea typeface="Arial" pitchFamily="34" charset="0"/>
              </a:rPr>
              <a:t>Способы диагностирования состояния активов</a:t>
            </a:r>
            <a:endParaRPr kumimoji="0" lang="ru-RU" dirty="0">
              <a:ea typeface="Arial" pitchFamily="34" charset="0"/>
            </a:endParaRPr>
          </a:p>
        </p:txBody>
      </p:sp>
      <p:grpSp>
        <p:nvGrpSpPr>
          <p:cNvPr id="182" name="Группа 181"/>
          <p:cNvGrpSpPr/>
          <p:nvPr/>
        </p:nvGrpSpPr>
        <p:grpSpPr>
          <a:xfrm>
            <a:off x="133350" y="953111"/>
            <a:ext cx="8432770" cy="3504589"/>
            <a:chOff x="171995" y="909671"/>
            <a:chExt cx="8422700" cy="3500404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71995" y="1764752"/>
              <a:ext cx="1123088" cy="334715"/>
              <a:chOff x="2514599" y="1011382"/>
              <a:chExt cx="1002941" cy="324900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2514599" y="1011382"/>
                <a:ext cx="1002941" cy="324900"/>
              </a:xfrm>
              <a:prstGeom prst="rect">
                <a:avLst/>
              </a:prstGeom>
              <a:solidFill>
                <a:srgbClr val="53B0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5" name="Группа 4"/>
              <p:cNvGrpSpPr/>
              <p:nvPr/>
            </p:nvGrpSpPr>
            <p:grpSpPr>
              <a:xfrm>
                <a:off x="2557549" y="1098550"/>
                <a:ext cx="199368" cy="128442"/>
                <a:chOff x="2557549" y="1098550"/>
                <a:chExt cx="199368" cy="128442"/>
              </a:xfrm>
            </p:grpSpPr>
            <p:sp>
              <p:nvSpPr>
                <p:cNvPr id="3" name="Пятиугольник 2"/>
                <p:cNvSpPr/>
                <p:nvPr/>
              </p:nvSpPr>
              <p:spPr>
                <a:xfrm>
                  <a:off x="2557549" y="1098550"/>
                  <a:ext cx="199368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4" name="Овал 3"/>
                <p:cNvSpPr/>
                <p:nvPr/>
              </p:nvSpPr>
              <p:spPr>
                <a:xfrm>
                  <a:off x="2676751" y="1143648"/>
                  <a:ext cx="45719" cy="45719"/>
                </a:xfrm>
                <a:prstGeom prst="ellipse">
                  <a:avLst/>
                </a:prstGeom>
                <a:solidFill>
                  <a:srgbClr val="53B09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14" name="Группа 13"/>
            <p:cNvGrpSpPr/>
            <p:nvPr/>
          </p:nvGrpSpPr>
          <p:grpSpPr>
            <a:xfrm>
              <a:off x="3116646" y="909671"/>
              <a:ext cx="2365950" cy="457200"/>
              <a:chOff x="2514598" y="1011382"/>
              <a:chExt cx="1505602" cy="290945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2514598" y="1011382"/>
                <a:ext cx="1505602" cy="290945"/>
              </a:xfrm>
              <a:prstGeom prst="rect">
                <a:avLst/>
              </a:prstGeom>
              <a:solidFill>
                <a:srgbClr val="2038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16" name="Группа 15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17" name="Пятиугольник 16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18" name="Овал 17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20386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19" name="Группа 18"/>
            <p:cNvGrpSpPr/>
            <p:nvPr/>
          </p:nvGrpSpPr>
          <p:grpSpPr>
            <a:xfrm>
              <a:off x="539919" y="2312276"/>
              <a:ext cx="909773" cy="374613"/>
              <a:chOff x="2514599" y="1011382"/>
              <a:chExt cx="942109" cy="326305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2514599" y="1011382"/>
                <a:ext cx="942109" cy="326305"/>
              </a:xfrm>
              <a:prstGeom prst="rect">
                <a:avLst/>
              </a:prstGeom>
              <a:solidFill>
                <a:srgbClr val="53B09D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21" name="Группа 20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22" name="Пятиугольник 21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23" name="Овал 22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53B09D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24" name="Группа 23"/>
            <p:cNvGrpSpPr/>
            <p:nvPr/>
          </p:nvGrpSpPr>
          <p:grpSpPr>
            <a:xfrm>
              <a:off x="539919" y="2899698"/>
              <a:ext cx="909773" cy="374613"/>
              <a:chOff x="2514599" y="1011382"/>
              <a:chExt cx="942109" cy="326305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2514599" y="1011382"/>
                <a:ext cx="942109" cy="326305"/>
              </a:xfrm>
              <a:prstGeom prst="rect">
                <a:avLst/>
              </a:prstGeom>
              <a:solidFill>
                <a:srgbClr val="53B09D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26" name="Группа 25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27" name="Пятиугольник 26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53B09D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29" name="Группа 28"/>
            <p:cNvGrpSpPr/>
            <p:nvPr/>
          </p:nvGrpSpPr>
          <p:grpSpPr>
            <a:xfrm>
              <a:off x="539919" y="3487121"/>
              <a:ext cx="909773" cy="374613"/>
              <a:chOff x="2514599" y="1011382"/>
              <a:chExt cx="942109" cy="326305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2514599" y="1011382"/>
                <a:ext cx="942109" cy="326305"/>
              </a:xfrm>
              <a:prstGeom prst="rect">
                <a:avLst/>
              </a:prstGeom>
              <a:solidFill>
                <a:srgbClr val="53B09D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32" name="Пятиугольник 31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33" name="Овал 32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53B09D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34" name="Группа 33"/>
            <p:cNvGrpSpPr/>
            <p:nvPr/>
          </p:nvGrpSpPr>
          <p:grpSpPr>
            <a:xfrm>
              <a:off x="1603550" y="1758620"/>
              <a:ext cx="1212879" cy="334715"/>
              <a:chOff x="2514599" y="1011382"/>
              <a:chExt cx="1255988" cy="324900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2514599" y="1011382"/>
                <a:ext cx="1255988" cy="324900"/>
              </a:xfrm>
              <a:prstGeom prst="rect">
                <a:avLst/>
              </a:prstGeom>
              <a:solidFill>
                <a:srgbClr val="EC5E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36" name="Группа 35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37" name="Пятиугольник 36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38" name="Овал 37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EC5E5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39" name="Группа 38"/>
            <p:cNvGrpSpPr/>
            <p:nvPr/>
          </p:nvGrpSpPr>
          <p:grpSpPr>
            <a:xfrm>
              <a:off x="1930082" y="2306144"/>
              <a:ext cx="909773" cy="374613"/>
              <a:chOff x="2514599" y="1011382"/>
              <a:chExt cx="942109" cy="326305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2514599" y="1011382"/>
                <a:ext cx="942109" cy="326305"/>
              </a:xfrm>
              <a:prstGeom prst="rect">
                <a:avLst/>
              </a:prstGeom>
              <a:solidFill>
                <a:srgbClr val="EC5E5E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42" name="Группа 41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43" name="Пятиугольник 42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44" name="Овал 43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EC5E5E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45" name="Группа 44"/>
            <p:cNvGrpSpPr/>
            <p:nvPr/>
          </p:nvGrpSpPr>
          <p:grpSpPr>
            <a:xfrm>
              <a:off x="1930082" y="2889944"/>
              <a:ext cx="909773" cy="374613"/>
              <a:chOff x="2514599" y="1011382"/>
              <a:chExt cx="942109" cy="326305"/>
            </a:xfrm>
          </p:grpSpPr>
          <p:sp>
            <p:nvSpPr>
              <p:cNvPr id="46" name="Прямоугольник 45"/>
              <p:cNvSpPr/>
              <p:nvPr/>
            </p:nvSpPr>
            <p:spPr>
              <a:xfrm>
                <a:off x="2514599" y="1011382"/>
                <a:ext cx="942109" cy="326305"/>
              </a:xfrm>
              <a:prstGeom prst="rect">
                <a:avLst/>
              </a:prstGeom>
              <a:solidFill>
                <a:srgbClr val="EC5E5E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47" name="Группа 46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48" name="Пятиугольник 47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49" name="Овал 48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EC5E5E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50" name="Группа 49"/>
            <p:cNvGrpSpPr/>
            <p:nvPr/>
          </p:nvGrpSpPr>
          <p:grpSpPr>
            <a:xfrm>
              <a:off x="1930082" y="3451662"/>
              <a:ext cx="909773" cy="374613"/>
              <a:chOff x="2514599" y="1011382"/>
              <a:chExt cx="942109" cy="32630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2514599" y="1011382"/>
                <a:ext cx="942109" cy="326305"/>
              </a:xfrm>
              <a:prstGeom prst="rect">
                <a:avLst/>
              </a:prstGeom>
              <a:solidFill>
                <a:srgbClr val="EC5E5E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52" name="Группа 51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53" name="Пятиугольник 52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54" name="Овал 53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EC5E5E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55" name="Группа 54"/>
            <p:cNvGrpSpPr/>
            <p:nvPr/>
          </p:nvGrpSpPr>
          <p:grpSpPr>
            <a:xfrm>
              <a:off x="1930082" y="4035462"/>
              <a:ext cx="909773" cy="374613"/>
              <a:chOff x="2514599" y="1011382"/>
              <a:chExt cx="942109" cy="326305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2514599" y="1011382"/>
                <a:ext cx="942109" cy="326305"/>
              </a:xfrm>
              <a:prstGeom prst="rect">
                <a:avLst/>
              </a:prstGeom>
              <a:solidFill>
                <a:srgbClr val="EC5E5E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57" name="Группа 56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58" name="Пятиугольник 57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59" name="Овал 58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EC5E5E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60" name="Группа 59"/>
            <p:cNvGrpSpPr/>
            <p:nvPr/>
          </p:nvGrpSpPr>
          <p:grpSpPr>
            <a:xfrm>
              <a:off x="3003538" y="1764752"/>
              <a:ext cx="952260" cy="334715"/>
              <a:chOff x="2514599" y="1011382"/>
              <a:chExt cx="986106" cy="324900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514599" y="1011382"/>
                <a:ext cx="986106" cy="324900"/>
              </a:xfrm>
              <a:prstGeom prst="rect">
                <a:avLst/>
              </a:prstGeom>
              <a:solidFill>
                <a:srgbClr val="3EB4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62" name="Группа 61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63" name="Пятиугольник 62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64" name="Овал 63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3EB4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65" name="Группа 64"/>
            <p:cNvGrpSpPr/>
            <p:nvPr/>
          </p:nvGrpSpPr>
          <p:grpSpPr>
            <a:xfrm>
              <a:off x="3322194" y="2312276"/>
              <a:ext cx="1062280" cy="374613"/>
              <a:chOff x="2514598" y="1011382"/>
              <a:chExt cx="1026711" cy="326305"/>
            </a:xfrm>
          </p:grpSpPr>
          <p:sp>
            <p:nvSpPr>
              <p:cNvPr id="66" name="Прямоугольник 65"/>
              <p:cNvSpPr/>
              <p:nvPr/>
            </p:nvSpPr>
            <p:spPr>
              <a:xfrm>
                <a:off x="2514598" y="1011382"/>
                <a:ext cx="1026711" cy="326305"/>
              </a:xfrm>
              <a:prstGeom prst="rect">
                <a:avLst/>
              </a:prstGeom>
              <a:solidFill>
                <a:srgbClr val="3EB4D4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67" name="Группа 66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68" name="Пятиугольник 67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69" name="Овал 68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3EB4D4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70" name="Группа 69"/>
            <p:cNvGrpSpPr/>
            <p:nvPr/>
          </p:nvGrpSpPr>
          <p:grpSpPr>
            <a:xfrm>
              <a:off x="3322195" y="2876439"/>
              <a:ext cx="1062279" cy="374613"/>
              <a:chOff x="2514599" y="1011382"/>
              <a:chExt cx="1100036" cy="326305"/>
            </a:xfrm>
          </p:grpSpPr>
          <p:sp>
            <p:nvSpPr>
              <p:cNvPr id="71" name="Прямоугольник 70"/>
              <p:cNvSpPr/>
              <p:nvPr/>
            </p:nvSpPr>
            <p:spPr>
              <a:xfrm>
                <a:off x="2514599" y="1011382"/>
                <a:ext cx="1100036" cy="326305"/>
              </a:xfrm>
              <a:prstGeom prst="rect">
                <a:avLst/>
              </a:prstGeom>
              <a:solidFill>
                <a:srgbClr val="3EB4D4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72" name="Группа 71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73" name="Пятиугольник 72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74" name="Овал 73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3EB4D4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75" name="Группа 74"/>
            <p:cNvGrpSpPr/>
            <p:nvPr/>
          </p:nvGrpSpPr>
          <p:grpSpPr>
            <a:xfrm>
              <a:off x="4207409" y="1764752"/>
              <a:ext cx="1404547" cy="334715"/>
              <a:chOff x="2514599" y="1011382"/>
              <a:chExt cx="1454468" cy="324900"/>
            </a:xfrm>
          </p:grpSpPr>
          <p:sp>
            <p:nvSpPr>
              <p:cNvPr id="76" name="Прямоугольник 75"/>
              <p:cNvSpPr/>
              <p:nvPr/>
            </p:nvSpPr>
            <p:spPr>
              <a:xfrm>
                <a:off x="2514599" y="1011382"/>
                <a:ext cx="1454468" cy="3249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77" name="Группа 76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78" name="Пятиугольник 77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79" name="Овал 78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80" name="Группа 79"/>
            <p:cNvGrpSpPr/>
            <p:nvPr/>
          </p:nvGrpSpPr>
          <p:grpSpPr>
            <a:xfrm>
              <a:off x="4706102" y="2328280"/>
              <a:ext cx="929422" cy="571418"/>
              <a:chOff x="2514599" y="1011382"/>
              <a:chExt cx="962456" cy="497731"/>
            </a:xfrm>
          </p:grpSpPr>
          <p:sp>
            <p:nvSpPr>
              <p:cNvPr id="81" name="Прямоугольник 80"/>
              <p:cNvSpPr/>
              <p:nvPr/>
            </p:nvSpPr>
            <p:spPr>
              <a:xfrm>
                <a:off x="2514599" y="1011382"/>
                <a:ext cx="962456" cy="497731"/>
              </a:xfrm>
              <a:prstGeom prst="rect">
                <a:avLst/>
              </a:prstGeom>
              <a:solidFill>
                <a:schemeClr val="bg1">
                  <a:lumMod val="50000"/>
                  <a:alpha val="4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82" name="Группа 81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83" name="Пятиугольник 82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84" name="Овал 83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chemeClr val="bg1">
                    <a:lumMod val="50000"/>
                    <a:alpha val="4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87" name="Группа 86"/>
            <p:cNvGrpSpPr/>
            <p:nvPr/>
          </p:nvGrpSpPr>
          <p:grpSpPr>
            <a:xfrm>
              <a:off x="4706100" y="3209356"/>
              <a:ext cx="1278422" cy="511362"/>
              <a:chOff x="2514598" y="1011383"/>
              <a:chExt cx="1323861" cy="445420"/>
            </a:xfrm>
          </p:grpSpPr>
          <p:sp>
            <p:nvSpPr>
              <p:cNvPr id="88" name="Прямоугольник 87"/>
              <p:cNvSpPr/>
              <p:nvPr/>
            </p:nvSpPr>
            <p:spPr>
              <a:xfrm>
                <a:off x="2514598" y="1011383"/>
                <a:ext cx="1323861" cy="445420"/>
              </a:xfrm>
              <a:prstGeom prst="rect">
                <a:avLst/>
              </a:prstGeom>
              <a:solidFill>
                <a:schemeClr val="bg1">
                  <a:lumMod val="50000"/>
                  <a:alpha val="4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89" name="Группа 88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90" name="Пятиугольник 89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91" name="Овал 90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chemeClr val="bg1">
                    <a:lumMod val="50000"/>
                    <a:alpha val="4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92" name="Группа 91"/>
            <p:cNvGrpSpPr/>
            <p:nvPr/>
          </p:nvGrpSpPr>
          <p:grpSpPr>
            <a:xfrm>
              <a:off x="5793688" y="1764752"/>
              <a:ext cx="1189929" cy="334715"/>
              <a:chOff x="2514599" y="1011382"/>
              <a:chExt cx="942109" cy="324900"/>
            </a:xfrm>
          </p:grpSpPr>
          <p:sp>
            <p:nvSpPr>
              <p:cNvPr id="93" name="Прямоугольник 92"/>
              <p:cNvSpPr/>
              <p:nvPr/>
            </p:nvSpPr>
            <p:spPr>
              <a:xfrm>
                <a:off x="2514599" y="1011382"/>
                <a:ext cx="942109" cy="324900"/>
              </a:xfrm>
              <a:prstGeom prst="rect">
                <a:avLst/>
              </a:prstGeom>
              <a:solidFill>
                <a:srgbClr val="007F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94" name="Группа 93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95" name="Пятиугольник 94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96" name="Овал 95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007F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97" name="Группа 96"/>
            <p:cNvGrpSpPr/>
            <p:nvPr/>
          </p:nvGrpSpPr>
          <p:grpSpPr>
            <a:xfrm>
              <a:off x="6101405" y="2328280"/>
              <a:ext cx="909773" cy="374613"/>
              <a:chOff x="2514599" y="1011382"/>
              <a:chExt cx="942109" cy="326305"/>
            </a:xfrm>
          </p:grpSpPr>
          <p:sp>
            <p:nvSpPr>
              <p:cNvPr id="98" name="Прямоугольник 97"/>
              <p:cNvSpPr/>
              <p:nvPr/>
            </p:nvSpPr>
            <p:spPr>
              <a:xfrm>
                <a:off x="2514599" y="1011382"/>
                <a:ext cx="942109" cy="326305"/>
              </a:xfrm>
              <a:prstGeom prst="rect">
                <a:avLst/>
              </a:prstGeom>
              <a:solidFill>
                <a:srgbClr val="007FB1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99" name="Группа 98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100" name="Пятиугольник 99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101" name="Овал 100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rgbClr val="007FB1">
                    <a:alpha val="4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102" name="Группа 101"/>
            <p:cNvGrpSpPr/>
            <p:nvPr/>
          </p:nvGrpSpPr>
          <p:grpSpPr>
            <a:xfrm>
              <a:off x="7169720" y="1774624"/>
              <a:ext cx="1191597" cy="334715"/>
              <a:chOff x="2514599" y="1011382"/>
              <a:chExt cx="1233950" cy="324900"/>
            </a:xfrm>
          </p:grpSpPr>
          <p:sp>
            <p:nvSpPr>
              <p:cNvPr id="103" name="Прямоугольник 102"/>
              <p:cNvSpPr/>
              <p:nvPr/>
            </p:nvSpPr>
            <p:spPr>
              <a:xfrm>
                <a:off x="2514599" y="1011382"/>
                <a:ext cx="1233950" cy="3249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104" name="Группа 103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105" name="Пятиугольник 104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106" name="Овал 105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107" name="Группа 106"/>
            <p:cNvGrpSpPr/>
            <p:nvPr/>
          </p:nvGrpSpPr>
          <p:grpSpPr>
            <a:xfrm>
              <a:off x="7477437" y="2338152"/>
              <a:ext cx="909773" cy="374613"/>
              <a:chOff x="2514599" y="1011382"/>
              <a:chExt cx="942109" cy="326305"/>
            </a:xfrm>
          </p:grpSpPr>
          <p:sp>
            <p:nvSpPr>
              <p:cNvPr id="108" name="Прямоугольник 107"/>
              <p:cNvSpPr/>
              <p:nvPr/>
            </p:nvSpPr>
            <p:spPr>
              <a:xfrm>
                <a:off x="2514599" y="1011382"/>
                <a:ext cx="942109" cy="326305"/>
              </a:xfrm>
              <a:prstGeom prst="rect">
                <a:avLst/>
              </a:prstGeom>
              <a:solidFill>
                <a:schemeClr val="accent6">
                  <a:lumMod val="75000"/>
                  <a:alpha val="4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109" name="Группа 108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110" name="Пятиугольник 109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111" name="Овал 110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chemeClr val="accent6">
                    <a:lumMod val="75000"/>
                    <a:alpha val="4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112" name="Группа 111"/>
            <p:cNvGrpSpPr/>
            <p:nvPr/>
          </p:nvGrpSpPr>
          <p:grpSpPr>
            <a:xfrm>
              <a:off x="7477437" y="2889944"/>
              <a:ext cx="909773" cy="374613"/>
              <a:chOff x="2514599" y="1011382"/>
              <a:chExt cx="942109" cy="326305"/>
            </a:xfrm>
          </p:grpSpPr>
          <p:sp>
            <p:nvSpPr>
              <p:cNvPr id="113" name="Прямоугольник 112"/>
              <p:cNvSpPr/>
              <p:nvPr/>
            </p:nvSpPr>
            <p:spPr>
              <a:xfrm>
                <a:off x="2514599" y="1011382"/>
                <a:ext cx="942109" cy="326305"/>
              </a:xfrm>
              <a:prstGeom prst="rect">
                <a:avLst/>
              </a:prstGeom>
              <a:solidFill>
                <a:schemeClr val="accent6">
                  <a:lumMod val="75000"/>
                  <a:alpha val="4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114" name="Группа 113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115" name="Пятиугольник 114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116" name="Овал 115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chemeClr val="accent6">
                    <a:lumMod val="75000"/>
                    <a:alpha val="4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117" name="Группа 116"/>
            <p:cNvGrpSpPr/>
            <p:nvPr/>
          </p:nvGrpSpPr>
          <p:grpSpPr>
            <a:xfrm>
              <a:off x="7477437" y="3446904"/>
              <a:ext cx="909773" cy="374613"/>
              <a:chOff x="2514599" y="1011382"/>
              <a:chExt cx="942109" cy="326305"/>
            </a:xfrm>
          </p:grpSpPr>
          <p:sp>
            <p:nvSpPr>
              <p:cNvPr id="118" name="Прямоугольник 117"/>
              <p:cNvSpPr/>
              <p:nvPr/>
            </p:nvSpPr>
            <p:spPr>
              <a:xfrm>
                <a:off x="2514599" y="1011382"/>
                <a:ext cx="942109" cy="326305"/>
              </a:xfrm>
              <a:prstGeom prst="rect">
                <a:avLst/>
              </a:prstGeom>
              <a:solidFill>
                <a:schemeClr val="accent6">
                  <a:lumMod val="75000"/>
                  <a:alpha val="4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119" name="Группа 118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120" name="Пятиугольник 119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121" name="Овал 120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chemeClr val="accent6">
                    <a:lumMod val="75000"/>
                    <a:alpha val="4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grpSp>
          <p:nvGrpSpPr>
            <p:cNvPr id="122" name="Группа 121"/>
            <p:cNvGrpSpPr/>
            <p:nvPr/>
          </p:nvGrpSpPr>
          <p:grpSpPr>
            <a:xfrm>
              <a:off x="7477437" y="4012378"/>
              <a:ext cx="909773" cy="374613"/>
              <a:chOff x="2514599" y="1011382"/>
              <a:chExt cx="942109" cy="326305"/>
            </a:xfrm>
          </p:grpSpPr>
          <p:sp>
            <p:nvSpPr>
              <p:cNvPr id="123" name="Прямоугольник 122"/>
              <p:cNvSpPr/>
              <p:nvPr/>
            </p:nvSpPr>
            <p:spPr>
              <a:xfrm>
                <a:off x="2514599" y="1011382"/>
                <a:ext cx="942109" cy="326305"/>
              </a:xfrm>
              <a:prstGeom prst="rect">
                <a:avLst/>
              </a:prstGeom>
              <a:solidFill>
                <a:schemeClr val="accent6">
                  <a:lumMod val="75000"/>
                  <a:alpha val="4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50"/>
              </a:p>
            </p:txBody>
          </p:sp>
          <p:grpSp>
            <p:nvGrpSpPr>
              <p:cNvPr id="124" name="Группа 123"/>
              <p:cNvGrpSpPr/>
              <p:nvPr/>
            </p:nvGrpSpPr>
            <p:grpSpPr>
              <a:xfrm>
                <a:off x="2555875" y="1098550"/>
                <a:ext cx="222250" cy="128442"/>
                <a:chOff x="2555875" y="1098550"/>
                <a:chExt cx="222250" cy="128442"/>
              </a:xfrm>
            </p:grpSpPr>
            <p:sp>
              <p:nvSpPr>
                <p:cNvPr id="125" name="Пятиугольник 124"/>
                <p:cNvSpPr/>
                <p:nvPr/>
              </p:nvSpPr>
              <p:spPr>
                <a:xfrm>
                  <a:off x="2555875" y="1098550"/>
                  <a:ext cx="222250" cy="128442"/>
                </a:xfrm>
                <a:prstGeom prst="homePlate">
                  <a:avLst>
                    <a:gd name="adj" fmla="val 3275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  <p:sp>
              <p:nvSpPr>
                <p:cNvPr id="126" name="Овал 125"/>
                <p:cNvSpPr/>
                <p:nvPr/>
              </p:nvSpPr>
              <p:spPr>
                <a:xfrm>
                  <a:off x="2697957" y="1143648"/>
                  <a:ext cx="45719" cy="45719"/>
                </a:xfrm>
                <a:prstGeom prst="ellipse">
                  <a:avLst/>
                </a:prstGeom>
                <a:solidFill>
                  <a:schemeClr val="accent6">
                    <a:lumMod val="75000"/>
                    <a:alpha val="4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550"/>
                </a:p>
              </p:txBody>
            </p:sp>
          </p:grpSp>
        </p:grpSp>
        <p:cxnSp>
          <p:nvCxnSpPr>
            <p:cNvPr id="127" name="Соединительная линия уступом 17"/>
            <p:cNvCxnSpPr>
              <a:stCxn id="15" idx="2"/>
              <a:endCxn id="2" idx="0"/>
            </p:cNvCxnSpPr>
            <p:nvPr/>
          </p:nvCxnSpPr>
          <p:spPr>
            <a:xfrm rot="5400000">
              <a:off x="2317641" y="-217229"/>
              <a:ext cx="397881" cy="356608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Соединительная линия уступом 17"/>
            <p:cNvCxnSpPr>
              <a:stCxn id="15" idx="2"/>
              <a:endCxn id="35" idx="0"/>
            </p:cNvCxnSpPr>
            <p:nvPr/>
          </p:nvCxnSpPr>
          <p:spPr>
            <a:xfrm rot="5400000">
              <a:off x="3058932" y="517930"/>
              <a:ext cx="391749" cy="208963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Соединительная линия уступом 17"/>
            <p:cNvCxnSpPr>
              <a:stCxn id="15" idx="2"/>
              <a:endCxn id="61" idx="0"/>
            </p:cNvCxnSpPr>
            <p:nvPr/>
          </p:nvCxnSpPr>
          <p:spPr>
            <a:xfrm rot="5400000">
              <a:off x="3690705" y="1155835"/>
              <a:ext cx="397881" cy="819953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Соединительная линия уступом 17"/>
            <p:cNvCxnSpPr>
              <a:stCxn id="15" idx="2"/>
              <a:endCxn id="76" idx="0"/>
            </p:cNvCxnSpPr>
            <p:nvPr/>
          </p:nvCxnSpPr>
          <p:spPr>
            <a:xfrm rot="16200000" flipH="1">
              <a:off x="4405711" y="1260780"/>
              <a:ext cx="397881" cy="61006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Соединительная линия уступом 17"/>
            <p:cNvCxnSpPr>
              <a:stCxn id="15" idx="2"/>
              <a:endCxn id="93" idx="0"/>
            </p:cNvCxnSpPr>
            <p:nvPr/>
          </p:nvCxnSpPr>
          <p:spPr>
            <a:xfrm rot="16200000" flipH="1">
              <a:off x="5145197" y="521295"/>
              <a:ext cx="397881" cy="2089032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Соединительная линия уступом 17"/>
            <p:cNvCxnSpPr>
              <a:stCxn id="15" idx="2"/>
              <a:endCxn id="103" idx="0"/>
            </p:cNvCxnSpPr>
            <p:nvPr/>
          </p:nvCxnSpPr>
          <p:spPr>
            <a:xfrm rot="16200000" flipH="1">
              <a:off x="5828694" y="-162202"/>
              <a:ext cx="407753" cy="3465898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3232645" y="1815805"/>
              <a:ext cx="76684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solidFill>
                    <a:schemeClr val="bg1"/>
                  </a:solidFill>
                  <a:ea typeface="Arial" pitchFamily="34" charset="0"/>
                </a:rPr>
                <a:t>ВИДЕО-</a:t>
              </a:r>
              <a:br>
                <a:rPr lang="ru-RU" sz="550" dirty="0">
                  <a:solidFill>
                    <a:schemeClr val="bg1"/>
                  </a:solidFill>
                  <a:ea typeface="Arial" pitchFamily="34" charset="0"/>
                </a:rPr>
              </a:br>
              <a:r>
                <a:rPr lang="ru-RU" sz="550" dirty="0">
                  <a:solidFill>
                    <a:schemeClr val="bg1"/>
                  </a:solidFill>
                  <a:ea typeface="Arial" pitchFamily="34" charset="0"/>
                </a:rPr>
                <a:t>РЕГИСТРАЦИЯ</a:t>
              </a:r>
              <a:endParaRPr kumimoji="0" lang="ru-RU" sz="550" dirty="0">
                <a:solidFill>
                  <a:schemeClr val="bg1"/>
                </a:solidFill>
                <a:ea typeface="Arial" pitchFamily="34" charset="0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3519384" y="2387628"/>
              <a:ext cx="1145297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ИНДЕНТИФИКАЦИЯ</a:t>
              </a:r>
              <a:br>
                <a:rPr lang="ru-RU" sz="550" dirty="0">
                  <a:ea typeface="Arial" pitchFamily="34" charset="0"/>
                </a:rPr>
              </a:br>
              <a:r>
                <a:rPr lang="ru-RU" sz="550" dirty="0">
                  <a:ea typeface="Arial" pitchFamily="34" charset="0"/>
                </a:rPr>
                <a:t>АКТИВА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3543193" y="2906457"/>
              <a:ext cx="893105" cy="323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СРАВНЕНИЕ С ЭТАЛОННЫМ ОБЪЕКТОМ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4416475" y="1776302"/>
              <a:ext cx="1401680" cy="323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solidFill>
                    <a:schemeClr val="bg1"/>
                  </a:solidFill>
                  <a:ea typeface="Arial" pitchFamily="34" charset="0"/>
                </a:rPr>
                <a:t>СРАВНЕНИЕ ЦИФРОВЫХ ОБРАЗОВ С ФАКТИЧЕСКИМ СОСТОЯНИЕМ </a:t>
              </a:r>
              <a:endParaRPr kumimoji="0" lang="ru-RU" sz="550" dirty="0">
                <a:solidFill>
                  <a:schemeClr val="bg1"/>
                </a:solidFill>
                <a:ea typeface="Arial" pitchFamily="34" charset="0"/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4937185" y="2341111"/>
              <a:ext cx="89925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ДИНАМИКА ИЗМЕНЕНИЯ ПАРАМЕТРОВ ЦИФРОВОГО ДВОЙНИКА </a:t>
              </a:r>
              <a:br>
                <a:rPr lang="ru-RU" sz="550" dirty="0">
                  <a:ea typeface="Arial" pitchFamily="34" charset="0"/>
                </a:rPr>
              </a:br>
              <a:r>
                <a:rPr lang="ru-RU" sz="550" dirty="0">
                  <a:ea typeface="Arial" pitchFamily="34" charset="0"/>
                </a:rPr>
                <a:t>ОБЪЕКТА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4883165" y="3244375"/>
              <a:ext cx="114211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ПРОСЛЕЖИВАЕМОСТЬ ЖИЗНЕННОГО ЦИКЛА МАТЕРИАЛЬНЫХ АКТИВОВ (МАРКИРОВКА) 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6106048" y="1766811"/>
              <a:ext cx="957316" cy="3305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solidFill>
                    <a:schemeClr val="bg1"/>
                  </a:solidFill>
                  <a:ea typeface="Arial" pitchFamily="34" charset="0"/>
                </a:rPr>
                <a:t>СИСТЕМЫ ВСТРОЕННОЙ ДИАГНОСТИКИ</a:t>
              </a:r>
              <a:endParaRPr kumimoji="0" lang="ru-RU" sz="550" dirty="0">
                <a:solidFill>
                  <a:schemeClr val="bg1"/>
                </a:solidFill>
                <a:ea typeface="Arial" pitchFamily="34" charset="0"/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6297747" y="2325403"/>
              <a:ext cx="86277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ИЗМЕРЕНИЕ ВЕЛИЧИН ФИЗИЧЕСКИХ ПАРАМЕТРОВ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7375360" y="1782275"/>
              <a:ext cx="1014532" cy="323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solidFill>
                    <a:schemeClr val="bg1"/>
                  </a:solidFill>
                  <a:ea typeface="Arial" pitchFamily="34" charset="0"/>
                </a:rPr>
                <a:t>ИЗМЕРЕНИЕ ПАРАМЕТРОВ АКТИВА ОТКЛОНЕНИЮ </a:t>
              </a:r>
              <a:endParaRPr kumimoji="0" lang="ru-RU" sz="550" dirty="0">
                <a:solidFill>
                  <a:schemeClr val="bg1"/>
                </a:solidFill>
                <a:ea typeface="Arial" pitchFamily="34" charset="0"/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7698652" y="2440898"/>
              <a:ext cx="862777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ТЕМПЕРАТУРА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7731918" y="2985687"/>
              <a:ext cx="862777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ДАВЛЕНИЕ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7719217" y="3556529"/>
              <a:ext cx="862777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ВЛАЖНОСТЬ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7730368" y="4138443"/>
              <a:ext cx="862777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СКОРОСТЬ</a:t>
              </a:r>
              <a:endParaRPr kumimoji="0" lang="ru-RU" sz="550" dirty="0">
                <a:ea typeface="Arial" pitchFamily="34" charset="0"/>
              </a:endParaRPr>
            </a:p>
          </p:txBody>
        </p:sp>
        <p:cxnSp>
          <p:nvCxnSpPr>
            <p:cNvPr id="169" name="Соединительная линия уступом 17"/>
            <p:cNvCxnSpPr>
              <a:stCxn id="2" idx="2"/>
              <a:endCxn id="20" idx="1"/>
            </p:cNvCxnSpPr>
            <p:nvPr/>
          </p:nvCxnSpPr>
          <p:spPr>
            <a:xfrm rot="5400000">
              <a:off x="436672" y="2202715"/>
              <a:ext cx="400116" cy="193621"/>
            </a:xfrm>
            <a:prstGeom prst="bentConnector4">
              <a:avLst>
                <a:gd name="adj1" fmla="val 26593"/>
                <a:gd name="adj2" fmla="val 218066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Соединительная линия уступом 17"/>
            <p:cNvCxnSpPr>
              <a:stCxn id="20" idx="1"/>
              <a:endCxn id="25" idx="1"/>
            </p:cNvCxnSpPr>
            <p:nvPr/>
          </p:nvCxnSpPr>
          <p:spPr>
            <a:xfrm rot="10800000" flipV="1">
              <a:off x="539919" y="2499583"/>
              <a:ext cx="12700" cy="587422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Соединительная линия уступом 17"/>
            <p:cNvCxnSpPr/>
            <p:nvPr/>
          </p:nvCxnSpPr>
          <p:spPr>
            <a:xfrm rot="10800000" flipV="1">
              <a:off x="539919" y="3087618"/>
              <a:ext cx="12700" cy="587422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Соединительная линия уступом 17"/>
            <p:cNvCxnSpPr>
              <a:stCxn id="35" idx="2"/>
              <a:endCxn id="41" idx="1"/>
            </p:cNvCxnSpPr>
            <p:nvPr/>
          </p:nvCxnSpPr>
          <p:spPr>
            <a:xfrm rot="5400000">
              <a:off x="1869978" y="2153439"/>
              <a:ext cx="400116" cy="279908"/>
            </a:xfrm>
            <a:prstGeom prst="bentConnector4">
              <a:avLst>
                <a:gd name="adj1" fmla="val 26593"/>
                <a:gd name="adj2" fmla="val 18167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Соединительная линия уступом 17"/>
            <p:cNvCxnSpPr>
              <a:stCxn id="41" idx="1"/>
              <a:endCxn id="46" idx="1"/>
            </p:cNvCxnSpPr>
            <p:nvPr/>
          </p:nvCxnSpPr>
          <p:spPr>
            <a:xfrm rot="10800000" flipV="1">
              <a:off x="1930082" y="2493451"/>
              <a:ext cx="12700" cy="583800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Соединительная линия уступом 17"/>
            <p:cNvCxnSpPr>
              <a:stCxn id="46" idx="1"/>
              <a:endCxn id="51" idx="1"/>
            </p:cNvCxnSpPr>
            <p:nvPr/>
          </p:nvCxnSpPr>
          <p:spPr>
            <a:xfrm rot="10800000" flipV="1">
              <a:off x="1930082" y="3077251"/>
              <a:ext cx="12700" cy="561718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Соединительная линия уступом 17"/>
            <p:cNvCxnSpPr>
              <a:stCxn id="51" idx="1"/>
              <a:endCxn id="56" idx="1"/>
            </p:cNvCxnSpPr>
            <p:nvPr/>
          </p:nvCxnSpPr>
          <p:spPr>
            <a:xfrm rot="10800000" flipV="1">
              <a:off x="1930082" y="3638969"/>
              <a:ext cx="12700" cy="583800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Соединительная линия уступом 17"/>
            <p:cNvCxnSpPr>
              <a:stCxn id="61" idx="2"/>
              <a:endCxn id="66" idx="1"/>
            </p:cNvCxnSpPr>
            <p:nvPr/>
          </p:nvCxnSpPr>
          <p:spPr>
            <a:xfrm rot="5400000">
              <a:off x="3200873" y="2220788"/>
              <a:ext cx="400116" cy="157474"/>
            </a:xfrm>
            <a:prstGeom prst="bentConnector4">
              <a:avLst>
                <a:gd name="adj1" fmla="val 26593"/>
                <a:gd name="adj2" fmla="val 245167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Соединительная линия уступом 17"/>
            <p:cNvCxnSpPr>
              <a:stCxn id="66" idx="1"/>
              <a:endCxn id="71" idx="1"/>
            </p:cNvCxnSpPr>
            <p:nvPr/>
          </p:nvCxnSpPr>
          <p:spPr>
            <a:xfrm rot="10800000" flipH="1" flipV="1">
              <a:off x="3322193" y="2499582"/>
              <a:ext cx="1" cy="564163"/>
            </a:xfrm>
            <a:prstGeom prst="bentConnector3">
              <a:avLst>
                <a:gd name="adj1" fmla="val -228600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Соединительная линия уступом 17"/>
            <p:cNvCxnSpPr>
              <a:stCxn id="76" idx="2"/>
              <a:endCxn id="81" idx="1"/>
            </p:cNvCxnSpPr>
            <p:nvPr/>
          </p:nvCxnSpPr>
          <p:spPr>
            <a:xfrm rot="5400000">
              <a:off x="4550631" y="2254937"/>
              <a:ext cx="514522" cy="203582"/>
            </a:xfrm>
            <a:prstGeom prst="bentConnector4">
              <a:avLst>
                <a:gd name="adj1" fmla="val 22235"/>
                <a:gd name="adj2" fmla="val 212289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Соединительная линия уступом 17"/>
            <p:cNvCxnSpPr>
              <a:stCxn id="81" idx="1"/>
              <a:endCxn id="88" idx="1"/>
            </p:cNvCxnSpPr>
            <p:nvPr/>
          </p:nvCxnSpPr>
          <p:spPr>
            <a:xfrm rot="10800000" flipV="1">
              <a:off x="4706101" y="2613989"/>
              <a:ext cx="1" cy="851048"/>
            </a:xfrm>
            <a:prstGeom prst="bentConnector3">
              <a:avLst>
                <a:gd name="adj1" fmla="val 228601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Соединительная линия уступом 17"/>
            <p:cNvCxnSpPr>
              <a:stCxn id="93" idx="2"/>
              <a:endCxn id="98" idx="1"/>
            </p:cNvCxnSpPr>
            <p:nvPr/>
          </p:nvCxnSpPr>
          <p:spPr>
            <a:xfrm rot="5400000">
              <a:off x="6036969" y="2163903"/>
              <a:ext cx="416120" cy="287248"/>
            </a:xfrm>
            <a:prstGeom prst="bentConnector4">
              <a:avLst>
                <a:gd name="adj1" fmla="val 27494"/>
                <a:gd name="adj2" fmla="val 179583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Соединительная линия уступом 17"/>
            <p:cNvCxnSpPr>
              <a:stCxn id="103" idx="2"/>
              <a:endCxn id="108" idx="1"/>
            </p:cNvCxnSpPr>
            <p:nvPr/>
          </p:nvCxnSpPr>
          <p:spPr>
            <a:xfrm rot="5400000">
              <a:off x="7413418" y="2173358"/>
              <a:ext cx="416120" cy="288082"/>
            </a:xfrm>
            <a:prstGeom prst="bentConnector4">
              <a:avLst>
                <a:gd name="adj1" fmla="val 27494"/>
                <a:gd name="adj2" fmla="val 179352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Соединительная линия уступом 17"/>
            <p:cNvCxnSpPr>
              <a:stCxn id="108" idx="1"/>
              <a:endCxn id="113" idx="1"/>
            </p:cNvCxnSpPr>
            <p:nvPr/>
          </p:nvCxnSpPr>
          <p:spPr>
            <a:xfrm rot="10800000" flipV="1">
              <a:off x="7477437" y="2525459"/>
              <a:ext cx="12700" cy="551792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Соединительная линия уступом 17"/>
            <p:cNvCxnSpPr>
              <a:stCxn id="113" idx="1"/>
              <a:endCxn id="118" idx="1"/>
            </p:cNvCxnSpPr>
            <p:nvPr/>
          </p:nvCxnSpPr>
          <p:spPr>
            <a:xfrm rot="10800000" flipV="1">
              <a:off x="7477437" y="3077251"/>
              <a:ext cx="12700" cy="556960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Соединительная линия уступом 17"/>
            <p:cNvCxnSpPr>
              <a:stCxn id="118" idx="1"/>
              <a:endCxn id="123" idx="1"/>
            </p:cNvCxnSpPr>
            <p:nvPr/>
          </p:nvCxnSpPr>
          <p:spPr>
            <a:xfrm rot="10800000" flipV="1">
              <a:off x="7477437" y="3634211"/>
              <a:ext cx="12700" cy="565474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3559524" y="985041"/>
              <a:ext cx="207599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/>
              <a:r>
                <a:rPr lang="ru-RU" sz="700" b="1" dirty="0">
                  <a:solidFill>
                    <a:schemeClr val="bg1"/>
                  </a:solidFill>
                  <a:ea typeface="Arial" pitchFamily="34" charset="0"/>
                </a:rPr>
                <a:t>СПОСОБЫ ДИАГНОСТИРОВАНИЯ СОСТОЯНИЯ АКТИВОВ</a:t>
              </a:r>
              <a:endParaRPr kumimoji="0" lang="ru-RU" sz="700" b="1" dirty="0">
                <a:solidFill>
                  <a:schemeClr val="bg1"/>
                </a:solidFill>
                <a:ea typeface="Arial" pitchFamily="34" charset="0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396898" y="1747443"/>
              <a:ext cx="9786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700"/>
                </a:lnSpc>
              </a:pPr>
              <a:r>
                <a:rPr lang="ru-RU" sz="550" dirty="0">
                  <a:solidFill>
                    <a:schemeClr val="bg1"/>
                  </a:solidFill>
                  <a:ea typeface="Arial" pitchFamily="34" charset="0"/>
                </a:rPr>
                <a:t>ИЗМЕНЕНИЯ ГЕОМЕТРИЧЕСКИХ ПАРАМЕТРОВ</a:t>
              </a:r>
              <a:endParaRPr kumimoji="0" lang="ru-RU" sz="550" dirty="0">
                <a:solidFill>
                  <a:schemeClr val="bg1"/>
                </a:solidFill>
                <a:ea typeface="Arial" pitchFamily="34" charset="0"/>
              </a:endParaRP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846198" y="2409748"/>
              <a:ext cx="387485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ГРК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762010" y="2906457"/>
              <a:ext cx="757479" cy="323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ИЗМЕРЕНИЕ ИЗНОСА ЭЛЕМЕНТОВ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784874" y="3543962"/>
              <a:ext cx="757479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ПРОМЕРЫ ГАБАРИТОВ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1803231" y="1776649"/>
              <a:ext cx="1136967" cy="323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solidFill>
                    <a:schemeClr val="bg1"/>
                  </a:solidFill>
                  <a:ea typeface="Arial" pitchFamily="34" charset="0"/>
                </a:rPr>
                <a:t>ИНДИКАТИВНОЕ ДИАГНОСТИРОВАНИЕ СОСТОЯНИЯ АКТОВ</a:t>
              </a:r>
              <a:endParaRPr kumimoji="0" lang="ru-RU" sz="550" dirty="0">
                <a:solidFill>
                  <a:schemeClr val="bg1"/>
                </a:solidFill>
                <a:ea typeface="Arial" pitchFamily="34" charset="0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2294119" y="2433391"/>
              <a:ext cx="415479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УЗК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2281888" y="3002366"/>
              <a:ext cx="415479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МПК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2281887" y="3565374"/>
              <a:ext cx="415479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ВТК</a:t>
              </a:r>
              <a:endParaRPr kumimoji="0" lang="ru-RU" sz="550" dirty="0">
                <a:ea typeface="Arial" pitchFamily="34" charset="0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587CDF9E-5655-434C-A4EA-8EE66DE7FE0F}"/>
                </a:ext>
              </a:extLst>
            </p:cNvPr>
            <p:cNvSpPr txBox="1"/>
            <p:nvPr/>
          </p:nvSpPr>
          <p:spPr>
            <a:xfrm>
              <a:off x="2321769" y="4155157"/>
              <a:ext cx="415479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4400">
                <a:lnSpc>
                  <a:spcPts val="600"/>
                </a:lnSpc>
              </a:pPr>
              <a:r>
                <a:rPr lang="ru-RU" sz="550" dirty="0">
                  <a:ea typeface="Arial" pitchFamily="34" charset="0"/>
                </a:rPr>
                <a:t>ФК</a:t>
              </a:r>
              <a:endParaRPr kumimoji="0" lang="ru-RU" sz="550" dirty="0">
                <a:ea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0"/>
            <a:ext cx="59313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Мониторинг параметров и характеристик активов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71262" y="818145"/>
            <a:ext cx="3858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/>
              <a:t>ПРОЦЕСС ИЗМЕРЕНИЯ СОСТОЯНИЯ АКТИВОВ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908935" y="1156319"/>
            <a:ext cx="3149215" cy="525780"/>
          </a:xfrm>
          <a:prstGeom prst="round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ПЕРЕВОД АКТИВОВ В РАБОТОСПОСОБНОЕ СОСТОЯНИЕ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79756" y="1156320"/>
            <a:ext cx="1689100" cy="525780"/>
          </a:xfrm>
          <a:prstGeom prst="roundRect">
            <a:avLst/>
          </a:prstGeom>
          <a:solidFill>
            <a:srgbClr val="3EB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ИЗМЕРЕНИЕ</a:t>
            </a:r>
            <a:endParaRPr lang="ru-RU" sz="1200" b="1" dirty="0">
              <a:latin typeface="Bebas Neue Bold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65094" y="1156319"/>
            <a:ext cx="1767841" cy="525780"/>
          </a:xfrm>
          <a:prstGeom prst="roundRect">
            <a:avLst/>
          </a:prstGeom>
          <a:solidFill>
            <a:srgbClr val="5889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ТЕХНИЧЕСКОЕ ОБСЛУЖИВАНИЕ</a:t>
            </a:r>
          </a:p>
        </p:txBody>
      </p:sp>
      <p:cxnSp>
        <p:nvCxnSpPr>
          <p:cNvPr id="19" name="Соединительная линия уступом 18"/>
          <p:cNvCxnSpPr/>
          <p:nvPr/>
        </p:nvCxnSpPr>
        <p:spPr>
          <a:xfrm flipH="1">
            <a:off x="579756" y="1329976"/>
            <a:ext cx="7478394" cy="1"/>
          </a:xfrm>
          <a:prstGeom prst="bentConnector5">
            <a:avLst>
              <a:gd name="adj1" fmla="val -3057"/>
              <a:gd name="adj2" fmla="val 49149100000"/>
              <a:gd name="adj3" fmla="val 103057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61" idx="3"/>
            <a:endCxn id="62" idx="1"/>
          </p:cNvCxnSpPr>
          <p:nvPr/>
        </p:nvCxnSpPr>
        <p:spPr>
          <a:xfrm flipV="1">
            <a:off x="2268856" y="1419209"/>
            <a:ext cx="396238" cy="1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62" idx="3"/>
          </p:cNvCxnSpPr>
          <p:nvPr/>
        </p:nvCxnSpPr>
        <p:spPr>
          <a:xfrm>
            <a:off x="4432935" y="1419209"/>
            <a:ext cx="476000" cy="1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238019" y="2758215"/>
            <a:ext cx="7967518" cy="1022949"/>
            <a:chOff x="490049" y="2516287"/>
            <a:chExt cx="8666994" cy="1125220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490049" y="2516287"/>
              <a:ext cx="4350089" cy="1079500"/>
              <a:chOff x="687159" y="2456395"/>
              <a:chExt cx="10657911" cy="2644823"/>
            </a:xfrm>
          </p:grpSpPr>
          <p:sp>
            <p:nvSpPr>
              <p:cNvPr id="88" name="AutoShape 3"/>
              <p:cNvSpPr>
                <a:spLocks/>
              </p:cNvSpPr>
              <p:nvPr/>
            </p:nvSpPr>
            <p:spPr bwMode="auto">
              <a:xfrm>
                <a:off x="2790514" y="3776717"/>
                <a:ext cx="2248572" cy="13239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3591"/>
                    </a:lnTo>
                    <a:cubicBezTo>
                      <a:pt x="52" y="8177"/>
                      <a:pt x="1103" y="12734"/>
                      <a:pt x="3163" y="16230"/>
                    </a:cubicBezTo>
                    <a:cubicBezTo>
                      <a:pt x="5273" y="19809"/>
                      <a:pt x="8036" y="21599"/>
                      <a:pt x="10800" y="21600"/>
                    </a:cubicBezTo>
                    <a:cubicBezTo>
                      <a:pt x="13564" y="21600"/>
                      <a:pt x="16326" y="19811"/>
                      <a:pt x="18435" y="16230"/>
                    </a:cubicBezTo>
                    <a:cubicBezTo>
                      <a:pt x="20533" y="12668"/>
                      <a:pt x="21587" y="8004"/>
                      <a:pt x="21600" y="3332"/>
                    </a:cubicBezTo>
                    <a:lnTo>
                      <a:pt x="21600" y="0"/>
                    </a:lnTo>
                    <a:lnTo>
                      <a:pt x="20212" y="0"/>
                    </a:lnTo>
                    <a:lnTo>
                      <a:pt x="20217" y="3315"/>
                    </a:lnTo>
                    <a:cubicBezTo>
                      <a:pt x="20205" y="7389"/>
                      <a:pt x="19284" y="11456"/>
                      <a:pt x="17453" y="14562"/>
                    </a:cubicBezTo>
                    <a:cubicBezTo>
                      <a:pt x="15615" y="17681"/>
                      <a:pt x="13208" y="19242"/>
                      <a:pt x="10800" y="19242"/>
                    </a:cubicBezTo>
                    <a:cubicBezTo>
                      <a:pt x="8391" y="19243"/>
                      <a:pt x="5983" y="17684"/>
                      <a:pt x="4145" y="14562"/>
                    </a:cubicBezTo>
                    <a:cubicBezTo>
                      <a:pt x="2319" y="11461"/>
                      <a:pt x="1405" y="7403"/>
                      <a:pt x="1393" y="3338"/>
                    </a:cubicBezTo>
                    <a:lnTo>
                      <a:pt x="1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6C9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27093" tIns="27093" rIns="27093" bIns="27093" anchor="ctr"/>
              <a:lstStyle/>
              <a:p>
                <a:endParaRPr lang="ru-RU" altLang="ru-RU" sz="2200" b="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89" name="AutoShape 5"/>
              <p:cNvSpPr>
                <a:spLocks/>
              </p:cNvSpPr>
              <p:nvPr/>
            </p:nvSpPr>
            <p:spPr bwMode="auto">
              <a:xfrm rot="10800000">
                <a:off x="687159" y="2456395"/>
                <a:ext cx="2248571" cy="13239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3591"/>
                    </a:lnTo>
                    <a:cubicBezTo>
                      <a:pt x="52" y="8177"/>
                      <a:pt x="1103" y="12734"/>
                      <a:pt x="3163" y="16230"/>
                    </a:cubicBezTo>
                    <a:cubicBezTo>
                      <a:pt x="5273" y="19809"/>
                      <a:pt x="8036" y="21599"/>
                      <a:pt x="10800" y="21600"/>
                    </a:cubicBezTo>
                    <a:cubicBezTo>
                      <a:pt x="13564" y="21600"/>
                      <a:pt x="16326" y="19811"/>
                      <a:pt x="18435" y="16230"/>
                    </a:cubicBezTo>
                    <a:cubicBezTo>
                      <a:pt x="20533" y="12668"/>
                      <a:pt x="21587" y="8004"/>
                      <a:pt x="21600" y="3332"/>
                    </a:cubicBezTo>
                    <a:lnTo>
                      <a:pt x="21600" y="0"/>
                    </a:lnTo>
                    <a:lnTo>
                      <a:pt x="20212" y="0"/>
                    </a:lnTo>
                    <a:lnTo>
                      <a:pt x="20217" y="3315"/>
                    </a:lnTo>
                    <a:cubicBezTo>
                      <a:pt x="20205" y="7389"/>
                      <a:pt x="19284" y="11456"/>
                      <a:pt x="17453" y="14562"/>
                    </a:cubicBezTo>
                    <a:cubicBezTo>
                      <a:pt x="15615" y="17681"/>
                      <a:pt x="13208" y="19242"/>
                      <a:pt x="10800" y="19242"/>
                    </a:cubicBezTo>
                    <a:cubicBezTo>
                      <a:pt x="8391" y="19243"/>
                      <a:pt x="5983" y="17684"/>
                      <a:pt x="4145" y="14562"/>
                    </a:cubicBezTo>
                    <a:cubicBezTo>
                      <a:pt x="2319" y="11461"/>
                      <a:pt x="1405" y="7403"/>
                      <a:pt x="1393" y="3338"/>
                    </a:cubicBezTo>
                    <a:lnTo>
                      <a:pt x="1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4E6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27093" tIns="27093" rIns="27093" bIns="27093" anchor="ctr"/>
              <a:lstStyle/>
              <a:p>
                <a:endParaRPr lang="ru-RU" altLang="ru-RU" sz="2200" b="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90" name="AutoShape 7"/>
              <p:cNvSpPr>
                <a:spLocks/>
              </p:cNvSpPr>
              <p:nvPr/>
            </p:nvSpPr>
            <p:spPr bwMode="auto">
              <a:xfrm>
                <a:off x="6995185" y="3777317"/>
                <a:ext cx="2248571" cy="13239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3591"/>
                    </a:lnTo>
                    <a:cubicBezTo>
                      <a:pt x="52" y="8177"/>
                      <a:pt x="1103" y="12734"/>
                      <a:pt x="3163" y="16230"/>
                    </a:cubicBezTo>
                    <a:cubicBezTo>
                      <a:pt x="5273" y="19809"/>
                      <a:pt x="8036" y="21599"/>
                      <a:pt x="10800" y="21600"/>
                    </a:cubicBezTo>
                    <a:cubicBezTo>
                      <a:pt x="13564" y="21600"/>
                      <a:pt x="16326" y="19811"/>
                      <a:pt x="18435" y="16230"/>
                    </a:cubicBezTo>
                    <a:cubicBezTo>
                      <a:pt x="20533" y="12668"/>
                      <a:pt x="21587" y="8004"/>
                      <a:pt x="21600" y="3332"/>
                    </a:cubicBezTo>
                    <a:lnTo>
                      <a:pt x="21600" y="0"/>
                    </a:lnTo>
                    <a:lnTo>
                      <a:pt x="20212" y="0"/>
                    </a:lnTo>
                    <a:lnTo>
                      <a:pt x="20217" y="3315"/>
                    </a:lnTo>
                    <a:cubicBezTo>
                      <a:pt x="20205" y="7389"/>
                      <a:pt x="19284" y="11456"/>
                      <a:pt x="17453" y="14562"/>
                    </a:cubicBezTo>
                    <a:cubicBezTo>
                      <a:pt x="15615" y="17681"/>
                      <a:pt x="13208" y="19242"/>
                      <a:pt x="10800" y="19242"/>
                    </a:cubicBezTo>
                    <a:cubicBezTo>
                      <a:pt x="8391" y="19243"/>
                      <a:pt x="5983" y="17684"/>
                      <a:pt x="4145" y="14562"/>
                    </a:cubicBezTo>
                    <a:cubicBezTo>
                      <a:pt x="2319" y="11461"/>
                      <a:pt x="1405" y="7403"/>
                      <a:pt x="1393" y="3338"/>
                    </a:cubicBezTo>
                    <a:lnTo>
                      <a:pt x="1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4BE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27093" tIns="27093" rIns="27093" bIns="27093" anchor="ctr"/>
              <a:lstStyle/>
              <a:p>
                <a:endParaRPr lang="ru-RU" altLang="ru-RU" sz="2200" b="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91" name="AutoShape 9"/>
              <p:cNvSpPr>
                <a:spLocks/>
              </p:cNvSpPr>
              <p:nvPr/>
            </p:nvSpPr>
            <p:spPr bwMode="auto">
              <a:xfrm rot="10800000">
                <a:off x="9096500" y="2456996"/>
                <a:ext cx="2248570" cy="137626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3591"/>
                    </a:lnTo>
                    <a:cubicBezTo>
                      <a:pt x="52" y="8177"/>
                      <a:pt x="1103" y="12734"/>
                      <a:pt x="3163" y="16230"/>
                    </a:cubicBezTo>
                    <a:cubicBezTo>
                      <a:pt x="5273" y="19809"/>
                      <a:pt x="8036" y="21599"/>
                      <a:pt x="10800" y="21600"/>
                    </a:cubicBezTo>
                    <a:cubicBezTo>
                      <a:pt x="13564" y="21600"/>
                      <a:pt x="16326" y="19811"/>
                      <a:pt x="18435" y="16230"/>
                    </a:cubicBezTo>
                    <a:cubicBezTo>
                      <a:pt x="20533" y="12668"/>
                      <a:pt x="21587" y="8004"/>
                      <a:pt x="21600" y="3332"/>
                    </a:cubicBezTo>
                    <a:lnTo>
                      <a:pt x="21600" y="0"/>
                    </a:lnTo>
                    <a:lnTo>
                      <a:pt x="20212" y="0"/>
                    </a:lnTo>
                    <a:lnTo>
                      <a:pt x="20217" y="3315"/>
                    </a:lnTo>
                    <a:cubicBezTo>
                      <a:pt x="20205" y="7389"/>
                      <a:pt x="19284" y="11456"/>
                      <a:pt x="17453" y="14562"/>
                    </a:cubicBezTo>
                    <a:cubicBezTo>
                      <a:pt x="15615" y="17681"/>
                      <a:pt x="13208" y="19242"/>
                      <a:pt x="10800" y="19242"/>
                    </a:cubicBezTo>
                    <a:cubicBezTo>
                      <a:pt x="8391" y="19243"/>
                      <a:pt x="5983" y="17684"/>
                      <a:pt x="4145" y="14562"/>
                    </a:cubicBezTo>
                    <a:cubicBezTo>
                      <a:pt x="2319" y="11461"/>
                      <a:pt x="1405" y="7403"/>
                      <a:pt x="1393" y="3338"/>
                    </a:cubicBezTo>
                    <a:lnTo>
                      <a:pt x="1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3E6F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27093" tIns="27093" rIns="27093" bIns="27093" anchor="ctr"/>
              <a:lstStyle/>
              <a:p>
                <a:endParaRPr lang="ru-RU" altLang="ru-RU" sz="2200" b="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92" name="AutoShape 11"/>
              <p:cNvSpPr>
                <a:spLocks/>
              </p:cNvSpPr>
              <p:nvPr/>
            </p:nvSpPr>
            <p:spPr bwMode="auto">
              <a:xfrm rot="10800000">
                <a:off x="4891829" y="2456395"/>
                <a:ext cx="2248571" cy="13239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3591"/>
                    </a:lnTo>
                    <a:cubicBezTo>
                      <a:pt x="52" y="8177"/>
                      <a:pt x="1103" y="12734"/>
                      <a:pt x="3163" y="16230"/>
                    </a:cubicBezTo>
                    <a:cubicBezTo>
                      <a:pt x="5273" y="19809"/>
                      <a:pt x="8036" y="21599"/>
                      <a:pt x="10800" y="21600"/>
                    </a:cubicBezTo>
                    <a:cubicBezTo>
                      <a:pt x="13564" y="21600"/>
                      <a:pt x="16326" y="19811"/>
                      <a:pt x="18435" y="16230"/>
                    </a:cubicBezTo>
                    <a:cubicBezTo>
                      <a:pt x="20533" y="12668"/>
                      <a:pt x="21587" y="8004"/>
                      <a:pt x="21600" y="3332"/>
                    </a:cubicBezTo>
                    <a:lnTo>
                      <a:pt x="21600" y="0"/>
                    </a:lnTo>
                    <a:lnTo>
                      <a:pt x="20212" y="0"/>
                    </a:lnTo>
                    <a:lnTo>
                      <a:pt x="20217" y="3315"/>
                    </a:lnTo>
                    <a:cubicBezTo>
                      <a:pt x="20205" y="7389"/>
                      <a:pt x="19284" y="11456"/>
                      <a:pt x="17453" y="14562"/>
                    </a:cubicBezTo>
                    <a:cubicBezTo>
                      <a:pt x="15615" y="17681"/>
                      <a:pt x="13208" y="19242"/>
                      <a:pt x="10800" y="19242"/>
                    </a:cubicBezTo>
                    <a:cubicBezTo>
                      <a:pt x="8391" y="19243"/>
                      <a:pt x="5983" y="17684"/>
                      <a:pt x="4145" y="14562"/>
                    </a:cubicBezTo>
                    <a:cubicBezTo>
                      <a:pt x="2319" y="11461"/>
                      <a:pt x="1405" y="7403"/>
                      <a:pt x="1393" y="3338"/>
                    </a:cubicBezTo>
                    <a:lnTo>
                      <a:pt x="1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0A0D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27093" tIns="27093" rIns="27093" bIns="27093" anchor="ctr"/>
              <a:lstStyle/>
              <a:p>
                <a:endParaRPr lang="ru-RU" altLang="ru-RU" sz="2200" b="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</p:grpSp>
        <p:grpSp>
          <p:nvGrpSpPr>
            <p:cNvPr id="96" name="Группа 95"/>
            <p:cNvGrpSpPr/>
            <p:nvPr/>
          </p:nvGrpSpPr>
          <p:grpSpPr>
            <a:xfrm flipH="1" flipV="1">
              <a:off x="4780867" y="2516287"/>
              <a:ext cx="4376176" cy="1125220"/>
              <a:chOff x="687159" y="2456395"/>
              <a:chExt cx="10657911" cy="2644823"/>
            </a:xfrm>
          </p:grpSpPr>
          <p:sp>
            <p:nvSpPr>
              <p:cNvPr id="100" name="AutoShape 3"/>
              <p:cNvSpPr>
                <a:spLocks/>
              </p:cNvSpPr>
              <p:nvPr/>
            </p:nvSpPr>
            <p:spPr bwMode="auto">
              <a:xfrm>
                <a:off x="2790514" y="3776717"/>
                <a:ext cx="2248572" cy="13239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3591"/>
                    </a:lnTo>
                    <a:cubicBezTo>
                      <a:pt x="52" y="8177"/>
                      <a:pt x="1103" y="12734"/>
                      <a:pt x="3163" y="16230"/>
                    </a:cubicBezTo>
                    <a:cubicBezTo>
                      <a:pt x="5273" y="19809"/>
                      <a:pt x="8036" y="21599"/>
                      <a:pt x="10800" y="21600"/>
                    </a:cubicBezTo>
                    <a:cubicBezTo>
                      <a:pt x="13564" y="21600"/>
                      <a:pt x="16326" y="19811"/>
                      <a:pt x="18435" y="16230"/>
                    </a:cubicBezTo>
                    <a:cubicBezTo>
                      <a:pt x="20533" y="12668"/>
                      <a:pt x="21587" y="8004"/>
                      <a:pt x="21600" y="3332"/>
                    </a:cubicBezTo>
                    <a:lnTo>
                      <a:pt x="21600" y="0"/>
                    </a:lnTo>
                    <a:lnTo>
                      <a:pt x="20212" y="0"/>
                    </a:lnTo>
                    <a:lnTo>
                      <a:pt x="20217" y="3315"/>
                    </a:lnTo>
                    <a:cubicBezTo>
                      <a:pt x="20205" y="7389"/>
                      <a:pt x="19284" y="11456"/>
                      <a:pt x="17453" y="14562"/>
                    </a:cubicBezTo>
                    <a:cubicBezTo>
                      <a:pt x="15615" y="17681"/>
                      <a:pt x="13208" y="19242"/>
                      <a:pt x="10800" y="19242"/>
                    </a:cubicBezTo>
                    <a:cubicBezTo>
                      <a:pt x="8391" y="19243"/>
                      <a:pt x="5983" y="17684"/>
                      <a:pt x="4145" y="14562"/>
                    </a:cubicBezTo>
                    <a:cubicBezTo>
                      <a:pt x="2319" y="11461"/>
                      <a:pt x="1405" y="7403"/>
                      <a:pt x="1393" y="3338"/>
                    </a:cubicBezTo>
                    <a:lnTo>
                      <a:pt x="1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6C9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27093" tIns="27093" rIns="27093" bIns="27093" anchor="ctr"/>
              <a:lstStyle/>
              <a:p>
                <a:endParaRPr lang="ru-RU" altLang="ru-RU" sz="2200" b="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101" name="AutoShape 5"/>
              <p:cNvSpPr>
                <a:spLocks/>
              </p:cNvSpPr>
              <p:nvPr/>
            </p:nvSpPr>
            <p:spPr bwMode="auto">
              <a:xfrm rot="10800000">
                <a:off x="687159" y="2456395"/>
                <a:ext cx="2248571" cy="13239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3591"/>
                    </a:lnTo>
                    <a:cubicBezTo>
                      <a:pt x="52" y="8177"/>
                      <a:pt x="1103" y="12734"/>
                      <a:pt x="3163" y="16230"/>
                    </a:cubicBezTo>
                    <a:cubicBezTo>
                      <a:pt x="5273" y="19809"/>
                      <a:pt x="8036" y="21599"/>
                      <a:pt x="10800" y="21600"/>
                    </a:cubicBezTo>
                    <a:cubicBezTo>
                      <a:pt x="13564" y="21600"/>
                      <a:pt x="16326" y="19811"/>
                      <a:pt x="18435" y="16230"/>
                    </a:cubicBezTo>
                    <a:cubicBezTo>
                      <a:pt x="20533" y="12668"/>
                      <a:pt x="21587" y="8004"/>
                      <a:pt x="21600" y="3332"/>
                    </a:cubicBezTo>
                    <a:lnTo>
                      <a:pt x="21600" y="0"/>
                    </a:lnTo>
                    <a:lnTo>
                      <a:pt x="20212" y="0"/>
                    </a:lnTo>
                    <a:lnTo>
                      <a:pt x="20217" y="3315"/>
                    </a:lnTo>
                    <a:cubicBezTo>
                      <a:pt x="20205" y="7389"/>
                      <a:pt x="19284" y="11456"/>
                      <a:pt x="17453" y="14562"/>
                    </a:cubicBezTo>
                    <a:cubicBezTo>
                      <a:pt x="15615" y="17681"/>
                      <a:pt x="13208" y="19242"/>
                      <a:pt x="10800" y="19242"/>
                    </a:cubicBezTo>
                    <a:cubicBezTo>
                      <a:pt x="8391" y="19243"/>
                      <a:pt x="5983" y="17684"/>
                      <a:pt x="4145" y="14562"/>
                    </a:cubicBezTo>
                    <a:cubicBezTo>
                      <a:pt x="2319" y="11461"/>
                      <a:pt x="1405" y="7403"/>
                      <a:pt x="1393" y="3338"/>
                    </a:cubicBezTo>
                    <a:lnTo>
                      <a:pt x="1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4E6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27093" tIns="27093" rIns="27093" bIns="27093" anchor="ctr"/>
              <a:lstStyle/>
              <a:p>
                <a:endParaRPr lang="ru-RU" altLang="ru-RU" sz="2200" b="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102" name="AutoShape 7"/>
              <p:cNvSpPr>
                <a:spLocks/>
              </p:cNvSpPr>
              <p:nvPr/>
            </p:nvSpPr>
            <p:spPr bwMode="auto">
              <a:xfrm>
                <a:off x="6995185" y="3777317"/>
                <a:ext cx="2248571" cy="13239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3591"/>
                    </a:lnTo>
                    <a:cubicBezTo>
                      <a:pt x="52" y="8177"/>
                      <a:pt x="1103" y="12734"/>
                      <a:pt x="3163" y="16230"/>
                    </a:cubicBezTo>
                    <a:cubicBezTo>
                      <a:pt x="5273" y="19809"/>
                      <a:pt x="8036" y="21599"/>
                      <a:pt x="10800" y="21600"/>
                    </a:cubicBezTo>
                    <a:cubicBezTo>
                      <a:pt x="13564" y="21600"/>
                      <a:pt x="16326" y="19811"/>
                      <a:pt x="18435" y="16230"/>
                    </a:cubicBezTo>
                    <a:cubicBezTo>
                      <a:pt x="20533" y="12668"/>
                      <a:pt x="21587" y="8004"/>
                      <a:pt x="21600" y="3332"/>
                    </a:cubicBezTo>
                    <a:lnTo>
                      <a:pt x="21600" y="0"/>
                    </a:lnTo>
                    <a:lnTo>
                      <a:pt x="20212" y="0"/>
                    </a:lnTo>
                    <a:lnTo>
                      <a:pt x="20217" y="3315"/>
                    </a:lnTo>
                    <a:cubicBezTo>
                      <a:pt x="20205" y="7389"/>
                      <a:pt x="19284" y="11456"/>
                      <a:pt x="17453" y="14562"/>
                    </a:cubicBezTo>
                    <a:cubicBezTo>
                      <a:pt x="15615" y="17681"/>
                      <a:pt x="13208" y="19242"/>
                      <a:pt x="10800" y="19242"/>
                    </a:cubicBezTo>
                    <a:cubicBezTo>
                      <a:pt x="8391" y="19243"/>
                      <a:pt x="5983" y="17684"/>
                      <a:pt x="4145" y="14562"/>
                    </a:cubicBezTo>
                    <a:cubicBezTo>
                      <a:pt x="2319" y="11461"/>
                      <a:pt x="1405" y="7403"/>
                      <a:pt x="1393" y="3338"/>
                    </a:cubicBezTo>
                    <a:lnTo>
                      <a:pt x="1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4BE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27093" tIns="27093" rIns="27093" bIns="27093" anchor="ctr"/>
              <a:lstStyle/>
              <a:p>
                <a:endParaRPr lang="ru-RU" altLang="ru-RU" sz="2200" b="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103" name="AutoShape 9"/>
              <p:cNvSpPr>
                <a:spLocks/>
              </p:cNvSpPr>
              <p:nvPr/>
            </p:nvSpPr>
            <p:spPr bwMode="auto">
              <a:xfrm rot="10800000">
                <a:off x="9096499" y="2456997"/>
                <a:ext cx="2248571" cy="132329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3591"/>
                    </a:lnTo>
                    <a:cubicBezTo>
                      <a:pt x="52" y="8177"/>
                      <a:pt x="1103" y="12734"/>
                      <a:pt x="3163" y="16230"/>
                    </a:cubicBezTo>
                    <a:cubicBezTo>
                      <a:pt x="5273" y="19809"/>
                      <a:pt x="8036" y="21599"/>
                      <a:pt x="10800" y="21600"/>
                    </a:cubicBezTo>
                    <a:cubicBezTo>
                      <a:pt x="13564" y="21600"/>
                      <a:pt x="16326" y="19811"/>
                      <a:pt x="18435" y="16230"/>
                    </a:cubicBezTo>
                    <a:cubicBezTo>
                      <a:pt x="20533" y="12668"/>
                      <a:pt x="21587" y="8004"/>
                      <a:pt x="21600" y="3332"/>
                    </a:cubicBezTo>
                    <a:lnTo>
                      <a:pt x="21600" y="0"/>
                    </a:lnTo>
                    <a:lnTo>
                      <a:pt x="20212" y="0"/>
                    </a:lnTo>
                    <a:lnTo>
                      <a:pt x="20217" y="3315"/>
                    </a:lnTo>
                    <a:cubicBezTo>
                      <a:pt x="20205" y="7389"/>
                      <a:pt x="19284" y="11456"/>
                      <a:pt x="17453" y="14562"/>
                    </a:cubicBezTo>
                    <a:cubicBezTo>
                      <a:pt x="15615" y="17681"/>
                      <a:pt x="13208" y="19242"/>
                      <a:pt x="10800" y="19242"/>
                    </a:cubicBezTo>
                    <a:cubicBezTo>
                      <a:pt x="8391" y="19243"/>
                      <a:pt x="5983" y="17684"/>
                      <a:pt x="4145" y="14562"/>
                    </a:cubicBezTo>
                    <a:cubicBezTo>
                      <a:pt x="2319" y="11461"/>
                      <a:pt x="1405" y="7403"/>
                      <a:pt x="1393" y="3338"/>
                    </a:cubicBezTo>
                    <a:lnTo>
                      <a:pt x="1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3E6F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27093" tIns="27093" rIns="27093" bIns="27093" anchor="ctr"/>
              <a:lstStyle/>
              <a:p>
                <a:endParaRPr lang="ru-RU" altLang="ru-RU" sz="2200" b="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104" name="AutoShape 11"/>
              <p:cNvSpPr>
                <a:spLocks/>
              </p:cNvSpPr>
              <p:nvPr/>
            </p:nvSpPr>
            <p:spPr bwMode="auto">
              <a:xfrm rot="10800000">
                <a:off x="4891829" y="2456395"/>
                <a:ext cx="2248571" cy="13239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3591"/>
                    </a:lnTo>
                    <a:cubicBezTo>
                      <a:pt x="52" y="8177"/>
                      <a:pt x="1103" y="12734"/>
                      <a:pt x="3163" y="16230"/>
                    </a:cubicBezTo>
                    <a:cubicBezTo>
                      <a:pt x="5273" y="19809"/>
                      <a:pt x="8036" y="21599"/>
                      <a:pt x="10800" y="21600"/>
                    </a:cubicBezTo>
                    <a:cubicBezTo>
                      <a:pt x="13564" y="21600"/>
                      <a:pt x="16326" y="19811"/>
                      <a:pt x="18435" y="16230"/>
                    </a:cubicBezTo>
                    <a:cubicBezTo>
                      <a:pt x="20533" y="12668"/>
                      <a:pt x="21587" y="8004"/>
                      <a:pt x="21600" y="3332"/>
                    </a:cubicBezTo>
                    <a:lnTo>
                      <a:pt x="21600" y="0"/>
                    </a:lnTo>
                    <a:lnTo>
                      <a:pt x="20212" y="0"/>
                    </a:lnTo>
                    <a:lnTo>
                      <a:pt x="20217" y="3315"/>
                    </a:lnTo>
                    <a:cubicBezTo>
                      <a:pt x="20205" y="7389"/>
                      <a:pt x="19284" y="11456"/>
                      <a:pt x="17453" y="14562"/>
                    </a:cubicBezTo>
                    <a:cubicBezTo>
                      <a:pt x="15615" y="17681"/>
                      <a:pt x="13208" y="19242"/>
                      <a:pt x="10800" y="19242"/>
                    </a:cubicBezTo>
                    <a:cubicBezTo>
                      <a:pt x="8391" y="19243"/>
                      <a:pt x="5983" y="17684"/>
                      <a:pt x="4145" y="14562"/>
                    </a:cubicBezTo>
                    <a:cubicBezTo>
                      <a:pt x="2319" y="11461"/>
                      <a:pt x="1405" y="7403"/>
                      <a:pt x="1393" y="3338"/>
                    </a:cubicBezTo>
                    <a:lnTo>
                      <a:pt x="1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0A0D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27093" tIns="27093" rIns="27093" bIns="27093" anchor="ctr"/>
              <a:lstStyle/>
              <a:p>
                <a:endParaRPr lang="ru-RU" altLang="ru-RU" sz="2200" b="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</p:grpSp>
      </p:grpSp>
      <p:sp>
        <p:nvSpPr>
          <p:cNvPr id="111" name="Line 32"/>
          <p:cNvSpPr>
            <a:spLocks noChangeShapeType="1"/>
          </p:cNvSpPr>
          <p:nvPr/>
        </p:nvSpPr>
        <p:spPr bwMode="auto">
          <a:xfrm flipV="1">
            <a:off x="658302" y="3414906"/>
            <a:ext cx="0" cy="393774"/>
          </a:xfrm>
          <a:prstGeom prst="line">
            <a:avLst/>
          </a:prstGeom>
          <a:noFill/>
          <a:ln w="9525" cap="flat" cmpd="sng">
            <a:solidFill>
              <a:srgbClr val="A6AAA9"/>
            </a:solidFill>
            <a:prstDash val="sysDot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endParaRPr lang="ru-RU" altLang="ru-RU" sz="2200" b="0"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12" name="Text Box 37"/>
          <p:cNvSpPr txBox="1">
            <a:spLocks/>
          </p:cNvSpPr>
          <p:nvPr/>
        </p:nvSpPr>
        <p:spPr bwMode="auto">
          <a:xfrm>
            <a:off x="563922" y="2865455"/>
            <a:ext cx="243662" cy="44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r>
              <a:rPr lang="ru-RU" alt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14" name="Text Box 37"/>
          <p:cNvSpPr txBox="1">
            <a:spLocks/>
          </p:cNvSpPr>
          <p:nvPr/>
        </p:nvSpPr>
        <p:spPr bwMode="auto">
          <a:xfrm>
            <a:off x="1369968" y="3253915"/>
            <a:ext cx="243662" cy="44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r>
              <a:rPr lang="ru-RU" alt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15" name="Line 32"/>
          <p:cNvSpPr>
            <a:spLocks noChangeShapeType="1"/>
          </p:cNvSpPr>
          <p:nvPr/>
        </p:nvSpPr>
        <p:spPr bwMode="auto">
          <a:xfrm flipV="1">
            <a:off x="1470077" y="2771742"/>
            <a:ext cx="0" cy="393774"/>
          </a:xfrm>
          <a:prstGeom prst="line">
            <a:avLst/>
          </a:prstGeom>
          <a:noFill/>
          <a:ln w="9525" cap="flat" cmpd="sng">
            <a:solidFill>
              <a:srgbClr val="A6AAA9"/>
            </a:solidFill>
            <a:prstDash val="sysDot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endParaRPr lang="ru-RU" altLang="ru-RU" sz="2200" b="0"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52220" y="2198367"/>
            <a:ext cx="128528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ru-RU" sz="700" dirty="0"/>
              <a:t>ФОРМИРОВАНИЕ НОРМАТИВНЫХ ЗНАЧЕНИЙ ПАРАМЕТРОВ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27351" y="3857005"/>
            <a:ext cx="151125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ru-RU" sz="700" dirty="0"/>
              <a:t>ОПРЕДЕЛЕНИЕ ИЗМЕРЯЕМЫХ </a:t>
            </a:r>
            <a:br>
              <a:rPr lang="ru-RU" sz="700" dirty="0"/>
            </a:br>
            <a:r>
              <a:rPr lang="ru-RU" sz="700" dirty="0"/>
              <a:t>ДИСКРЕТНЫХ ПАРАМЕТРОВ, ХАРАКТЕРИЗУЕМЫХ СОСТОЯНИЕ АКТИВОВ</a:t>
            </a:r>
          </a:p>
        </p:txBody>
      </p:sp>
      <p:sp>
        <p:nvSpPr>
          <p:cNvPr id="118" name="Text Box 37"/>
          <p:cNvSpPr txBox="1">
            <a:spLocks/>
          </p:cNvSpPr>
          <p:nvPr/>
        </p:nvSpPr>
        <p:spPr bwMode="auto">
          <a:xfrm>
            <a:off x="7616954" y="3253915"/>
            <a:ext cx="411402" cy="44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r>
              <a:rPr lang="ru-RU" alt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119" name="Line 32"/>
          <p:cNvSpPr>
            <a:spLocks noChangeShapeType="1"/>
          </p:cNvSpPr>
          <p:nvPr/>
        </p:nvSpPr>
        <p:spPr bwMode="auto">
          <a:xfrm flipV="1">
            <a:off x="7778023" y="2771742"/>
            <a:ext cx="0" cy="393774"/>
          </a:xfrm>
          <a:prstGeom prst="line">
            <a:avLst/>
          </a:prstGeom>
          <a:noFill/>
          <a:ln w="9525" cap="flat" cmpd="sng">
            <a:solidFill>
              <a:srgbClr val="A6AAA9"/>
            </a:solidFill>
            <a:prstDash val="sysDot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endParaRPr lang="ru-RU" altLang="ru-RU" sz="2200" b="0"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21" name="Line 32"/>
          <p:cNvSpPr>
            <a:spLocks noChangeShapeType="1"/>
          </p:cNvSpPr>
          <p:nvPr/>
        </p:nvSpPr>
        <p:spPr bwMode="auto">
          <a:xfrm flipV="1">
            <a:off x="2258524" y="3414906"/>
            <a:ext cx="0" cy="393774"/>
          </a:xfrm>
          <a:prstGeom prst="line">
            <a:avLst/>
          </a:prstGeom>
          <a:noFill/>
          <a:ln w="9525" cap="flat" cmpd="sng">
            <a:solidFill>
              <a:srgbClr val="A6AAA9"/>
            </a:solidFill>
            <a:prstDash val="sysDot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endParaRPr lang="ru-RU" altLang="ru-RU" sz="2200" b="0"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22" name="Text Box 37"/>
          <p:cNvSpPr txBox="1">
            <a:spLocks/>
          </p:cNvSpPr>
          <p:nvPr/>
        </p:nvSpPr>
        <p:spPr bwMode="auto">
          <a:xfrm>
            <a:off x="2164144" y="2865455"/>
            <a:ext cx="243662" cy="44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r>
              <a:rPr lang="ru-RU" alt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23" name="Text Box 37"/>
          <p:cNvSpPr txBox="1">
            <a:spLocks/>
          </p:cNvSpPr>
          <p:nvPr/>
        </p:nvSpPr>
        <p:spPr bwMode="auto">
          <a:xfrm>
            <a:off x="2942739" y="3253915"/>
            <a:ext cx="243662" cy="44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r>
              <a:rPr lang="ru-RU" alt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24" name="Line 32"/>
          <p:cNvSpPr>
            <a:spLocks noChangeShapeType="1"/>
          </p:cNvSpPr>
          <p:nvPr/>
        </p:nvSpPr>
        <p:spPr bwMode="auto">
          <a:xfrm flipV="1">
            <a:off x="3042848" y="2771742"/>
            <a:ext cx="0" cy="393774"/>
          </a:xfrm>
          <a:prstGeom prst="line">
            <a:avLst/>
          </a:prstGeom>
          <a:noFill/>
          <a:ln w="9525" cap="flat" cmpd="sng">
            <a:solidFill>
              <a:srgbClr val="A6AAA9"/>
            </a:solidFill>
            <a:prstDash val="sysDot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endParaRPr lang="ru-RU" altLang="ru-RU" sz="2200" b="0"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25" name="Line 32"/>
          <p:cNvSpPr>
            <a:spLocks noChangeShapeType="1"/>
          </p:cNvSpPr>
          <p:nvPr/>
        </p:nvSpPr>
        <p:spPr bwMode="auto">
          <a:xfrm flipV="1">
            <a:off x="3831295" y="3414906"/>
            <a:ext cx="0" cy="393774"/>
          </a:xfrm>
          <a:prstGeom prst="line">
            <a:avLst/>
          </a:prstGeom>
          <a:noFill/>
          <a:ln w="9525" cap="flat" cmpd="sng">
            <a:solidFill>
              <a:srgbClr val="A6AAA9"/>
            </a:solidFill>
            <a:prstDash val="sysDot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endParaRPr lang="ru-RU" altLang="ru-RU" sz="2200" b="0"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26" name="Text Box 37"/>
          <p:cNvSpPr txBox="1">
            <a:spLocks/>
          </p:cNvSpPr>
          <p:nvPr/>
        </p:nvSpPr>
        <p:spPr bwMode="auto">
          <a:xfrm>
            <a:off x="3736915" y="2865455"/>
            <a:ext cx="243662" cy="44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r>
              <a:rPr lang="ru-RU" alt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127" name="Text Box 37"/>
          <p:cNvSpPr txBox="1">
            <a:spLocks/>
          </p:cNvSpPr>
          <p:nvPr/>
        </p:nvSpPr>
        <p:spPr bwMode="auto">
          <a:xfrm>
            <a:off x="4522840" y="3253915"/>
            <a:ext cx="243662" cy="44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r>
              <a:rPr lang="ru-RU" alt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128" name="Line 32"/>
          <p:cNvSpPr>
            <a:spLocks noChangeShapeType="1"/>
          </p:cNvSpPr>
          <p:nvPr/>
        </p:nvSpPr>
        <p:spPr bwMode="auto">
          <a:xfrm flipV="1">
            <a:off x="4622949" y="2771742"/>
            <a:ext cx="0" cy="393774"/>
          </a:xfrm>
          <a:prstGeom prst="line">
            <a:avLst/>
          </a:prstGeom>
          <a:noFill/>
          <a:ln w="9525" cap="flat" cmpd="sng">
            <a:solidFill>
              <a:srgbClr val="A6AAA9"/>
            </a:solidFill>
            <a:prstDash val="sysDot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endParaRPr lang="ru-RU" altLang="ru-RU" sz="2200" b="0"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29" name="Line 32"/>
          <p:cNvSpPr>
            <a:spLocks noChangeShapeType="1"/>
          </p:cNvSpPr>
          <p:nvPr/>
        </p:nvSpPr>
        <p:spPr bwMode="auto">
          <a:xfrm flipV="1">
            <a:off x="5411396" y="3414906"/>
            <a:ext cx="0" cy="393774"/>
          </a:xfrm>
          <a:prstGeom prst="line">
            <a:avLst/>
          </a:prstGeom>
          <a:noFill/>
          <a:ln w="9525" cap="flat" cmpd="sng">
            <a:solidFill>
              <a:srgbClr val="A6AAA9"/>
            </a:solidFill>
            <a:prstDash val="sysDot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endParaRPr lang="ru-RU" altLang="ru-RU" sz="2200" b="0"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30" name="Text Box 37"/>
          <p:cNvSpPr txBox="1">
            <a:spLocks/>
          </p:cNvSpPr>
          <p:nvPr/>
        </p:nvSpPr>
        <p:spPr bwMode="auto">
          <a:xfrm>
            <a:off x="5317016" y="2865455"/>
            <a:ext cx="243662" cy="44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r>
              <a:rPr lang="ru-RU" alt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rPr>
              <a:t>7</a:t>
            </a:r>
          </a:p>
        </p:txBody>
      </p:sp>
      <p:sp>
        <p:nvSpPr>
          <p:cNvPr id="131" name="Text Box 37"/>
          <p:cNvSpPr txBox="1">
            <a:spLocks/>
          </p:cNvSpPr>
          <p:nvPr/>
        </p:nvSpPr>
        <p:spPr bwMode="auto">
          <a:xfrm>
            <a:off x="6103840" y="3253915"/>
            <a:ext cx="243662" cy="44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r>
              <a:rPr lang="ru-RU" alt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rPr>
              <a:t>8</a:t>
            </a:r>
          </a:p>
        </p:txBody>
      </p:sp>
      <p:sp>
        <p:nvSpPr>
          <p:cNvPr id="132" name="Line 32"/>
          <p:cNvSpPr>
            <a:spLocks noChangeShapeType="1"/>
          </p:cNvSpPr>
          <p:nvPr/>
        </p:nvSpPr>
        <p:spPr bwMode="auto">
          <a:xfrm flipV="1">
            <a:off x="6203949" y="2771742"/>
            <a:ext cx="0" cy="393774"/>
          </a:xfrm>
          <a:prstGeom prst="line">
            <a:avLst/>
          </a:prstGeom>
          <a:noFill/>
          <a:ln w="9525" cap="flat" cmpd="sng">
            <a:solidFill>
              <a:srgbClr val="A6AAA9"/>
            </a:solidFill>
            <a:prstDash val="sysDot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endParaRPr lang="ru-RU" altLang="ru-RU" sz="2200" b="0"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33" name="Line 32"/>
          <p:cNvSpPr>
            <a:spLocks noChangeShapeType="1"/>
          </p:cNvSpPr>
          <p:nvPr/>
        </p:nvSpPr>
        <p:spPr bwMode="auto">
          <a:xfrm flipV="1">
            <a:off x="6992396" y="3414906"/>
            <a:ext cx="0" cy="393774"/>
          </a:xfrm>
          <a:prstGeom prst="line">
            <a:avLst/>
          </a:prstGeom>
          <a:noFill/>
          <a:ln w="9525" cap="flat" cmpd="sng">
            <a:solidFill>
              <a:srgbClr val="A6AAA9"/>
            </a:solidFill>
            <a:prstDash val="sysDot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endParaRPr lang="ru-RU" altLang="ru-RU" sz="2200" b="0"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34" name="Text Box 37"/>
          <p:cNvSpPr txBox="1">
            <a:spLocks/>
          </p:cNvSpPr>
          <p:nvPr/>
        </p:nvSpPr>
        <p:spPr bwMode="auto">
          <a:xfrm>
            <a:off x="6898016" y="2865455"/>
            <a:ext cx="243662" cy="44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r>
              <a:rPr lang="ru-RU" alt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139" name="Right Arrow 33"/>
          <p:cNvSpPr/>
          <p:nvPr/>
        </p:nvSpPr>
        <p:spPr>
          <a:xfrm rot="16200000">
            <a:off x="8079298" y="3141392"/>
            <a:ext cx="197059" cy="172279"/>
          </a:xfrm>
          <a:prstGeom prst="rightArrow">
            <a:avLst>
              <a:gd name="adj1" fmla="val 31426"/>
              <a:gd name="adj2" fmla="val 55352"/>
            </a:avLst>
          </a:prstGeom>
          <a:solidFill>
            <a:srgbClr val="144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3" name="Right Arrow 33"/>
          <p:cNvSpPr/>
          <p:nvPr/>
        </p:nvSpPr>
        <p:spPr>
          <a:xfrm rot="5400000">
            <a:off x="2525128" y="3205565"/>
            <a:ext cx="218042" cy="185658"/>
          </a:xfrm>
          <a:prstGeom prst="rightArrow">
            <a:avLst>
              <a:gd name="adj1" fmla="val 31426"/>
              <a:gd name="adj2" fmla="val 55352"/>
            </a:avLst>
          </a:prstGeom>
          <a:solidFill>
            <a:srgbClr val="30A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0" name="Right Arrow 33"/>
          <p:cNvSpPr/>
          <p:nvPr/>
        </p:nvSpPr>
        <p:spPr>
          <a:xfrm rot="5400000">
            <a:off x="943199" y="3183547"/>
            <a:ext cx="218042" cy="185658"/>
          </a:xfrm>
          <a:prstGeom prst="rightArrow">
            <a:avLst>
              <a:gd name="adj1" fmla="val 31426"/>
              <a:gd name="adj2" fmla="val 55352"/>
            </a:avLst>
          </a:prstGeom>
          <a:solidFill>
            <a:srgbClr val="144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1" name="Right Arrow 33"/>
          <p:cNvSpPr/>
          <p:nvPr/>
        </p:nvSpPr>
        <p:spPr>
          <a:xfrm rot="16200000">
            <a:off x="1733082" y="3155303"/>
            <a:ext cx="218042" cy="185658"/>
          </a:xfrm>
          <a:prstGeom prst="rightArrow">
            <a:avLst>
              <a:gd name="adj1" fmla="val 31426"/>
              <a:gd name="adj2" fmla="val 55352"/>
            </a:avLst>
          </a:prstGeom>
          <a:solidFill>
            <a:srgbClr val="1C6C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2" name="Right Arrow 33"/>
          <p:cNvSpPr/>
          <p:nvPr/>
        </p:nvSpPr>
        <p:spPr>
          <a:xfrm rot="16200000">
            <a:off x="3313999" y="3126727"/>
            <a:ext cx="218042" cy="185658"/>
          </a:xfrm>
          <a:prstGeom prst="rightArrow">
            <a:avLst>
              <a:gd name="adj1" fmla="val 31426"/>
              <a:gd name="adj2" fmla="val 55352"/>
            </a:avLst>
          </a:prstGeom>
          <a:solidFill>
            <a:srgbClr val="04B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3" name="Right Arrow 33"/>
          <p:cNvSpPr/>
          <p:nvPr/>
        </p:nvSpPr>
        <p:spPr>
          <a:xfrm rot="5400000">
            <a:off x="4099087" y="3205565"/>
            <a:ext cx="218042" cy="185658"/>
          </a:xfrm>
          <a:prstGeom prst="rightArrow">
            <a:avLst>
              <a:gd name="adj1" fmla="val 31426"/>
              <a:gd name="adj2" fmla="val 55352"/>
            </a:avLst>
          </a:prstGeom>
          <a:solidFill>
            <a:srgbClr val="83E6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4" name="Right Arrow 33"/>
          <p:cNvSpPr/>
          <p:nvPr/>
        </p:nvSpPr>
        <p:spPr>
          <a:xfrm rot="16200000">
            <a:off x="4892473" y="3164981"/>
            <a:ext cx="218042" cy="185658"/>
          </a:xfrm>
          <a:prstGeom prst="rightArrow">
            <a:avLst>
              <a:gd name="adj1" fmla="val 31426"/>
              <a:gd name="adj2" fmla="val 55352"/>
            </a:avLst>
          </a:prstGeom>
          <a:solidFill>
            <a:srgbClr val="83E6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5" name="Right Arrow 33"/>
          <p:cNvSpPr/>
          <p:nvPr/>
        </p:nvSpPr>
        <p:spPr>
          <a:xfrm rot="5400000">
            <a:off x="5685859" y="3164981"/>
            <a:ext cx="218042" cy="185658"/>
          </a:xfrm>
          <a:prstGeom prst="rightArrow">
            <a:avLst>
              <a:gd name="adj1" fmla="val 31426"/>
              <a:gd name="adj2" fmla="val 55352"/>
            </a:avLst>
          </a:prstGeom>
          <a:solidFill>
            <a:srgbClr val="04B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6" name="Right Arrow 33"/>
          <p:cNvSpPr/>
          <p:nvPr/>
        </p:nvSpPr>
        <p:spPr>
          <a:xfrm rot="16200000">
            <a:off x="6481706" y="3155302"/>
            <a:ext cx="218042" cy="185658"/>
          </a:xfrm>
          <a:prstGeom prst="rightArrow">
            <a:avLst>
              <a:gd name="adj1" fmla="val 31426"/>
              <a:gd name="adj2" fmla="val 55352"/>
            </a:avLst>
          </a:prstGeom>
          <a:solidFill>
            <a:srgbClr val="30A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7" name="Right Arrow 33"/>
          <p:cNvSpPr/>
          <p:nvPr/>
        </p:nvSpPr>
        <p:spPr>
          <a:xfrm rot="5400000">
            <a:off x="7275450" y="3172872"/>
            <a:ext cx="218042" cy="185658"/>
          </a:xfrm>
          <a:prstGeom prst="rightArrow">
            <a:avLst>
              <a:gd name="adj1" fmla="val 31426"/>
              <a:gd name="adj2" fmla="val 55352"/>
            </a:avLst>
          </a:prstGeom>
          <a:solidFill>
            <a:srgbClr val="1C6C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6414821" y="3861688"/>
            <a:ext cx="132228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ru-RU" sz="700" dirty="0"/>
              <a:t>ОПРЕДЕЛЕНИЕ УРОВНЯ РИСКОВ НА ОСНОВЕ МОНИТОРИНГА СОСТОЯНИЯ АКТИВОВ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1790017" y="3879034"/>
            <a:ext cx="1376342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ru-RU" sz="700" dirty="0"/>
              <a:t>АДРЕСНОЕ ПЛАНИРОВАНИЕ ВЫПОЛНЕНИЯ ДИАГНОСТИКИ АКТИВОВ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2566357" y="2162955"/>
            <a:ext cx="127403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ru-RU" sz="700" dirty="0"/>
              <a:t>ОПРЕДЕЛЕНИЕ МЕТОДОВ </a:t>
            </a:r>
            <a:br>
              <a:rPr lang="ru-RU" sz="700" dirty="0"/>
            </a:br>
            <a:r>
              <a:rPr lang="ru-RU" sz="700" dirty="0"/>
              <a:t>И ВЫБОР СРЕДСТВ КОНТРОЛЯ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203376" y="3879034"/>
            <a:ext cx="159736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ru-RU" sz="700" dirty="0"/>
              <a:t>ФОРМИРОВАНИЕ ГРАФИКА И ПЕРИОДИЧНОСТИ КОНТРОЛЯ С УЧЕТОМ ТЕМПОВ ДЕГРАДАЦИИ АКТИВОВ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4115279" y="2323816"/>
            <a:ext cx="1201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ru-RU" sz="700" dirty="0"/>
              <a:t>АНАЛИЗ РЕЗУЛЬТАТОВ ДИАГНОСТИКИ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989981" y="3879034"/>
            <a:ext cx="13533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ru-RU" sz="700" dirty="0"/>
              <a:t>СРАВНЕНИЕ ФАКТИЧЕСКИХ ПАРАМЕТРОВ </a:t>
            </a:r>
            <a:br>
              <a:rPr lang="ru-RU" sz="700" dirty="0"/>
            </a:br>
            <a:r>
              <a:rPr lang="ru-RU" sz="700" dirty="0"/>
              <a:t>С НОРМАТИВНЫМИ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476343" y="2010771"/>
            <a:ext cx="1876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ru-RU" sz="700" dirty="0"/>
              <a:t>РАЗРАБОТКА МЕРОПРИЯТИЙ </a:t>
            </a:r>
            <a:br>
              <a:rPr lang="ru-RU" sz="700" dirty="0"/>
            </a:br>
            <a:r>
              <a:rPr lang="ru-RU" sz="700" dirty="0"/>
              <a:t>ПО ВОССТАНОВЛЕНИЮ ЭКСПЛУАТАЦИОННЫХ ХАРАКТЕРИСТИК АКТИВОВ</a:t>
            </a:r>
          </a:p>
          <a:p>
            <a:pPr>
              <a:lnSpc>
                <a:spcPts val="800"/>
              </a:lnSpc>
            </a:pPr>
            <a:r>
              <a:rPr lang="ru-RU" sz="700" dirty="0"/>
              <a:t>ДО ТРЕБУЕМОГО УРОВНЯ НАДЕЖНОСТИ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7200394" y="2010771"/>
            <a:ext cx="1415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ru-RU" sz="700" dirty="0"/>
              <a:t>ПЛАНИРОВАНИЕ РЕСУРСОВ НА ВОССТАНОВЛЕНИЕ ПАРАМЕТРОВ АКТИВОВ ДО НОРМАТИВНЫХ 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4169477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158990"/>
            <a:ext cx="59313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Алгоритм трансформации 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311248" y="2816666"/>
            <a:ext cx="1891301" cy="11695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ФОРМИРОВАНИЕ НА БАЗЕ ДЕПАРТАМЕНТА ТЕХНИЧЕСКОЙ ПОЛИТИКИ ОТДЕЛА УПРАВЛЕНИЯ И РАЗВИТИЯ ДИАГНОСТИКИ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262103" y="2783015"/>
            <a:ext cx="2121532" cy="17851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ФОРМИРОВАНИЕ ЦЕНТРА КОМПЕТЕНЦИЙ ПО ОБЕСПЕЧЕНИЮ ПРОЦЕССА ДИАГНОСТИКИ И МОНИТОРИНГА  СОСТОЯНИЯ ПРОИЗВОДСТВЕННЫХ ОБЪЕКТОВ, ИНФРАСТРУКТУРЫ И ПОДВИЖНОГО СОСТАВА ОАО «РЖД»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6278" y="2842634"/>
            <a:ext cx="1863222" cy="16658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altLang="ru-RU" sz="1050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4" charset="0"/>
                <a:cs typeface="Verdana" pitchFamily="34" charset="0"/>
              </a:rPr>
              <a:t>ИЗБЫТОЧНОСТЬ И НЕПРОЗРАЧНОСТЬ ПРОЦЕССА МОНИТОРИНГА СОСТОЯНИЯ ПРОИЗВОДСТВЕННЫХ ОБЪЕКТОВ, ИНФРАСТРУКТУРЫ И ПОДВИЖНОГО СОСТАВА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541446" y="2816666"/>
            <a:ext cx="1891577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СОЗДАНИЕ/</a:t>
            </a:r>
            <a:b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ВЫСТРАИВАНИЕ ПРИНЦИПИАЛЬНО НОВОЙ МОДЕЛИ ДИАГНОСТИКИ И МОНИТОРИНГА СОСТОЯНИЯ ФИЗИЧЕСКИХ </a:t>
            </a:r>
            <a:b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АКТИВОВ </a:t>
            </a:r>
            <a:b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ОАО «РЖД»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492885" y="1136098"/>
            <a:ext cx="1412566" cy="1639916"/>
            <a:chOff x="809911" y="1199598"/>
            <a:chExt cx="1412566" cy="1639916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923671" y="1199598"/>
              <a:ext cx="1163992" cy="1163992"/>
              <a:chOff x="847969" y="1199598"/>
              <a:chExt cx="1163992" cy="1163992"/>
            </a:xfrm>
          </p:grpSpPr>
          <p:sp>
            <p:nvSpPr>
              <p:cNvPr id="58" name="Овал 57"/>
              <p:cNvSpPr/>
              <p:nvPr/>
            </p:nvSpPr>
            <p:spPr>
              <a:xfrm>
                <a:off x="847969" y="1199598"/>
                <a:ext cx="1163992" cy="1163992"/>
              </a:xfrm>
              <a:prstGeom prst="ellipse">
                <a:avLst/>
              </a:prstGeom>
              <a:solidFill>
                <a:srgbClr val="EC5E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87CDF9E-5655-434C-A4EA-8EE66DE7FE0F}"/>
                  </a:ext>
                </a:extLst>
              </p:cNvPr>
              <p:cNvSpPr txBox="1"/>
              <p:nvPr/>
            </p:nvSpPr>
            <p:spPr>
              <a:xfrm>
                <a:off x="1199776" y="1294191"/>
                <a:ext cx="571296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5400" b="1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!</a:t>
                </a:r>
              </a:p>
            </p:txBody>
          </p:sp>
        </p:grpSp>
        <p:sp>
          <p:nvSpPr>
            <p:cNvPr id="78" name="Прямоугольник 77"/>
            <p:cNvSpPr/>
            <p:nvPr/>
          </p:nvSpPr>
          <p:spPr>
            <a:xfrm>
              <a:off x="809911" y="2531737"/>
              <a:ext cx="14125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Arial" pitchFamily="34" charset="0"/>
                  <a:cs typeface="Verdana" pitchFamily="34" charset="0"/>
                </a:rPr>
                <a:t>ПРОБЛЕМА:</a:t>
              </a:r>
              <a:endPara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541446" y="1136098"/>
            <a:ext cx="1269898" cy="1630405"/>
            <a:chOff x="2747893" y="1199598"/>
            <a:chExt cx="1269898" cy="1630405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2747893" y="1199598"/>
              <a:ext cx="1163992" cy="1163992"/>
              <a:chOff x="2861908" y="1199598"/>
              <a:chExt cx="1163992" cy="1163992"/>
            </a:xfrm>
          </p:grpSpPr>
          <p:sp>
            <p:nvSpPr>
              <p:cNvPr id="2" name="Овал 1"/>
              <p:cNvSpPr/>
              <p:nvPr/>
            </p:nvSpPr>
            <p:spPr>
              <a:xfrm>
                <a:off x="2861908" y="1199598"/>
                <a:ext cx="1163992" cy="1163992"/>
              </a:xfrm>
              <a:prstGeom prst="ellipse">
                <a:avLst/>
              </a:prstGeom>
              <a:solidFill>
                <a:srgbClr val="53B0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" name="Группа 2"/>
              <p:cNvGrpSpPr/>
              <p:nvPr/>
            </p:nvGrpSpPr>
            <p:grpSpPr>
              <a:xfrm>
                <a:off x="2997289" y="1387475"/>
                <a:ext cx="904786" cy="834514"/>
                <a:chOff x="1369583" y="1592102"/>
                <a:chExt cx="490293" cy="457748"/>
              </a:xfrm>
            </p:grpSpPr>
            <p:sp>
              <p:nvSpPr>
                <p:cNvPr id="34" name="Freeform 39"/>
                <p:cNvSpPr>
                  <a:spLocks/>
                </p:cNvSpPr>
                <p:nvPr/>
              </p:nvSpPr>
              <p:spPr bwMode="auto">
                <a:xfrm>
                  <a:off x="1703319" y="1690944"/>
                  <a:ext cx="84422" cy="106371"/>
                </a:xfrm>
                <a:custGeom>
                  <a:avLst/>
                  <a:gdLst>
                    <a:gd name="T0" fmla="*/ 23 w 66"/>
                    <a:gd name="T1" fmla="*/ 61 h 84"/>
                    <a:gd name="T2" fmla="*/ 53 w 66"/>
                    <a:gd name="T3" fmla="*/ 0 h 84"/>
                    <a:gd name="T4" fmla="*/ 66 w 66"/>
                    <a:gd name="T5" fmla="*/ 6 h 84"/>
                    <a:gd name="T6" fmla="*/ 27 w 66"/>
                    <a:gd name="T7" fmla="*/ 84 h 84"/>
                    <a:gd name="T8" fmla="*/ 0 w 66"/>
                    <a:gd name="T9" fmla="*/ 56 h 84"/>
                    <a:gd name="T10" fmla="*/ 10 w 66"/>
                    <a:gd name="T11" fmla="*/ 47 h 84"/>
                    <a:gd name="T12" fmla="*/ 23 w 66"/>
                    <a:gd name="T13" fmla="*/ 6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6" h="84">
                      <a:moveTo>
                        <a:pt x="23" y="61"/>
                      </a:moveTo>
                      <a:cubicBezTo>
                        <a:pt x="33" y="40"/>
                        <a:pt x="43" y="20"/>
                        <a:pt x="53" y="0"/>
                      </a:cubicBezTo>
                      <a:cubicBezTo>
                        <a:pt x="58" y="2"/>
                        <a:pt x="62" y="4"/>
                        <a:pt x="66" y="6"/>
                      </a:cubicBezTo>
                      <a:cubicBezTo>
                        <a:pt x="53" y="32"/>
                        <a:pt x="40" y="58"/>
                        <a:pt x="27" y="84"/>
                      </a:cubicBezTo>
                      <a:cubicBezTo>
                        <a:pt x="18" y="74"/>
                        <a:pt x="9" y="65"/>
                        <a:pt x="0" y="56"/>
                      </a:cubicBezTo>
                      <a:cubicBezTo>
                        <a:pt x="3" y="54"/>
                        <a:pt x="6" y="50"/>
                        <a:pt x="10" y="47"/>
                      </a:cubicBezTo>
                      <a:cubicBezTo>
                        <a:pt x="14" y="51"/>
                        <a:pt x="18" y="56"/>
                        <a:pt x="23" y="6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35" name="Group 21"/>
                <p:cNvGrpSpPr>
                  <a:grpSpLocks noChangeAspect="1"/>
                </p:cNvGrpSpPr>
                <p:nvPr/>
              </p:nvGrpSpPr>
              <p:grpSpPr bwMode="auto">
                <a:xfrm>
                  <a:off x="1369583" y="1592102"/>
                  <a:ext cx="490293" cy="457748"/>
                  <a:chOff x="2533" y="1291"/>
                  <a:chExt cx="693" cy="647"/>
                </a:xfrm>
                <a:solidFill>
                  <a:schemeClr val="bg1"/>
                </a:solidFill>
              </p:grpSpPr>
              <p:sp>
                <p:nvSpPr>
                  <p:cNvPr id="36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2660" y="1291"/>
                    <a:ext cx="566" cy="647"/>
                  </a:xfrm>
                  <a:custGeom>
                    <a:avLst/>
                    <a:gdLst>
                      <a:gd name="T0" fmla="*/ 212 w 374"/>
                      <a:gd name="T1" fmla="*/ 317 h 429"/>
                      <a:gd name="T2" fmla="*/ 167 w 374"/>
                      <a:gd name="T3" fmla="*/ 409 h 429"/>
                      <a:gd name="T4" fmla="*/ 137 w 374"/>
                      <a:gd name="T5" fmla="*/ 429 h 429"/>
                      <a:gd name="T6" fmla="*/ 115 w 374"/>
                      <a:gd name="T7" fmla="*/ 405 h 429"/>
                      <a:gd name="T8" fmla="*/ 73 w 374"/>
                      <a:gd name="T9" fmla="*/ 283 h 429"/>
                      <a:gd name="T10" fmla="*/ 11 w 374"/>
                      <a:gd name="T11" fmla="*/ 107 h 429"/>
                      <a:gd name="T12" fmla="*/ 239 w 374"/>
                      <a:gd name="T13" fmla="*/ 44 h 429"/>
                      <a:gd name="T14" fmla="*/ 277 w 374"/>
                      <a:gd name="T15" fmla="*/ 30 h 429"/>
                      <a:gd name="T16" fmla="*/ 299 w 374"/>
                      <a:gd name="T17" fmla="*/ 65 h 429"/>
                      <a:gd name="T18" fmla="*/ 351 w 374"/>
                      <a:gd name="T19" fmla="*/ 72 h 429"/>
                      <a:gd name="T20" fmla="*/ 342 w 374"/>
                      <a:gd name="T21" fmla="*/ 113 h 429"/>
                      <a:gd name="T22" fmla="*/ 374 w 374"/>
                      <a:gd name="T23" fmla="*/ 154 h 429"/>
                      <a:gd name="T24" fmla="*/ 339 w 374"/>
                      <a:gd name="T25" fmla="*/ 178 h 429"/>
                      <a:gd name="T26" fmla="*/ 332 w 374"/>
                      <a:gd name="T27" fmla="*/ 229 h 429"/>
                      <a:gd name="T28" fmla="*/ 291 w 374"/>
                      <a:gd name="T29" fmla="*/ 221 h 429"/>
                      <a:gd name="T30" fmla="*/ 251 w 374"/>
                      <a:gd name="T31" fmla="*/ 252 h 429"/>
                      <a:gd name="T32" fmla="*/ 197 w 374"/>
                      <a:gd name="T33" fmla="*/ 301 h 429"/>
                      <a:gd name="T34" fmla="*/ 235 w 374"/>
                      <a:gd name="T35" fmla="*/ 221 h 429"/>
                      <a:gd name="T36" fmla="*/ 195 w 374"/>
                      <a:gd name="T37" fmla="*/ 229 h 429"/>
                      <a:gd name="T38" fmla="*/ 187 w 374"/>
                      <a:gd name="T39" fmla="*/ 178 h 429"/>
                      <a:gd name="T40" fmla="*/ 152 w 374"/>
                      <a:gd name="T41" fmla="*/ 154 h 429"/>
                      <a:gd name="T42" fmla="*/ 184 w 374"/>
                      <a:gd name="T43" fmla="*/ 113 h 429"/>
                      <a:gd name="T44" fmla="*/ 176 w 374"/>
                      <a:gd name="T45" fmla="*/ 72 h 429"/>
                      <a:gd name="T46" fmla="*/ 225 w 374"/>
                      <a:gd name="T47" fmla="*/ 64 h 429"/>
                      <a:gd name="T48" fmla="*/ 125 w 374"/>
                      <a:gd name="T49" fmla="*/ 24 h 429"/>
                      <a:gd name="T50" fmla="*/ 45 w 374"/>
                      <a:gd name="T51" fmla="*/ 214 h 429"/>
                      <a:gd name="T52" fmla="*/ 94 w 374"/>
                      <a:gd name="T53" fmla="*/ 303 h 429"/>
                      <a:gd name="T54" fmla="*/ 145 w 374"/>
                      <a:gd name="T55" fmla="*/ 274 h 429"/>
                      <a:gd name="T56" fmla="*/ 152 w 374"/>
                      <a:gd name="T57" fmla="*/ 303 h 429"/>
                      <a:gd name="T58" fmla="*/ 224 w 374"/>
                      <a:gd name="T59" fmla="*/ 201 h 429"/>
                      <a:gd name="T60" fmla="*/ 248 w 374"/>
                      <a:gd name="T61" fmla="*/ 212 h 429"/>
                      <a:gd name="T62" fmla="*/ 269 w 374"/>
                      <a:gd name="T63" fmla="*/ 237 h 429"/>
                      <a:gd name="T64" fmla="*/ 284 w 374"/>
                      <a:gd name="T65" fmla="*/ 205 h 429"/>
                      <a:gd name="T66" fmla="*/ 325 w 374"/>
                      <a:gd name="T67" fmla="*/ 215 h 429"/>
                      <a:gd name="T68" fmla="*/ 323 w 374"/>
                      <a:gd name="T69" fmla="*/ 180 h 429"/>
                      <a:gd name="T70" fmla="*/ 334 w 374"/>
                      <a:gd name="T71" fmla="*/ 156 h 429"/>
                      <a:gd name="T72" fmla="*/ 359 w 374"/>
                      <a:gd name="T73" fmla="*/ 135 h 429"/>
                      <a:gd name="T74" fmla="*/ 327 w 374"/>
                      <a:gd name="T75" fmla="*/ 121 h 429"/>
                      <a:gd name="T76" fmla="*/ 336 w 374"/>
                      <a:gd name="T77" fmla="*/ 81 h 429"/>
                      <a:gd name="T78" fmla="*/ 323 w 374"/>
                      <a:gd name="T79" fmla="*/ 68 h 429"/>
                      <a:gd name="T80" fmla="*/ 284 w 374"/>
                      <a:gd name="T81" fmla="*/ 77 h 429"/>
                      <a:gd name="T82" fmla="*/ 269 w 374"/>
                      <a:gd name="T83" fmla="*/ 45 h 429"/>
                      <a:gd name="T84" fmla="*/ 248 w 374"/>
                      <a:gd name="T85" fmla="*/ 70 h 429"/>
                      <a:gd name="T86" fmla="*/ 223 w 374"/>
                      <a:gd name="T87" fmla="*/ 81 h 429"/>
                      <a:gd name="T88" fmla="*/ 189 w 374"/>
                      <a:gd name="T89" fmla="*/ 79 h 429"/>
                      <a:gd name="T90" fmla="*/ 199 w 374"/>
                      <a:gd name="T91" fmla="*/ 121 h 429"/>
                      <a:gd name="T92" fmla="*/ 167 w 374"/>
                      <a:gd name="T93" fmla="*/ 133 h 429"/>
                      <a:gd name="T94" fmla="*/ 192 w 374"/>
                      <a:gd name="T95" fmla="*/ 156 h 429"/>
                      <a:gd name="T96" fmla="*/ 202 w 374"/>
                      <a:gd name="T97" fmla="*/ 181 h 429"/>
                      <a:gd name="T98" fmla="*/ 201 w 374"/>
                      <a:gd name="T99" fmla="*/ 215 h 429"/>
                      <a:gd name="T100" fmla="*/ 96 w 374"/>
                      <a:gd name="T101" fmla="*/ 354 h 429"/>
                      <a:gd name="T102" fmla="*/ 162 w 374"/>
                      <a:gd name="T103" fmla="*/ 392 h 429"/>
                      <a:gd name="T104" fmla="*/ 190 w 374"/>
                      <a:gd name="T105" fmla="*/ 372 h 429"/>
                      <a:gd name="T106" fmla="*/ 116 w 374"/>
                      <a:gd name="T107" fmla="*/ 375 h 429"/>
                      <a:gd name="T108" fmla="*/ 167 w 374"/>
                      <a:gd name="T109" fmla="*/ 360 h 429"/>
                      <a:gd name="T110" fmla="*/ 197 w 374"/>
                      <a:gd name="T111" fmla="*/ 341 h 429"/>
                      <a:gd name="T112" fmla="*/ 94 w 374"/>
                      <a:gd name="T113" fmla="*/ 339 h 429"/>
                      <a:gd name="T114" fmla="*/ 195 w 374"/>
                      <a:gd name="T115" fmla="*/ 327 h 429"/>
                      <a:gd name="T116" fmla="*/ 152 w 374"/>
                      <a:gd name="T117" fmla="*/ 414 h 429"/>
                      <a:gd name="T118" fmla="*/ 138 w 374"/>
                      <a:gd name="T119" fmla="*/ 414 h 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374" h="429">
                        <a:moveTo>
                          <a:pt x="241" y="245"/>
                        </a:moveTo>
                        <a:cubicBezTo>
                          <a:pt x="229" y="261"/>
                          <a:pt x="217" y="276"/>
                          <a:pt x="213" y="296"/>
                        </a:cubicBezTo>
                        <a:cubicBezTo>
                          <a:pt x="212" y="303"/>
                          <a:pt x="212" y="310"/>
                          <a:pt x="212" y="317"/>
                        </a:cubicBezTo>
                        <a:cubicBezTo>
                          <a:pt x="211" y="331"/>
                          <a:pt x="212" y="345"/>
                          <a:pt x="211" y="359"/>
                        </a:cubicBezTo>
                        <a:cubicBezTo>
                          <a:pt x="210" y="382"/>
                          <a:pt x="193" y="401"/>
                          <a:pt x="170" y="406"/>
                        </a:cubicBezTo>
                        <a:cubicBezTo>
                          <a:pt x="168" y="406"/>
                          <a:pt x="167" y="407"/>
                          <a:pt x="167" y="409"/>
                        </a:cubicBezTo>
                        <a:cubicBezTo>
                          <a:pt x="167" y="411"/>
                          <a:pt x="167" y="412"/>
                          <a:pt x="167" y="414"/>
                        </a:cubicBezTo>
                        <a:cubicBezTo>
                          <a:pt x="167" y="422"/>
                          <a:pt x="161" y="429"/>
                          <a:pt x="153" y="429"/>
                        </a:cubicBezTo>
                        <a:cubicBezTo>
                          <a:pt x="148" y="429"/>
                          <a:pt x="143" y="429"/>
                          <a:pt x="137" y="429"/>
                        </a:cubicBezTo>
                        <a:cubicBezTo>
                          <a:pt x="129" y="429"/>
                          <a:pt x="123" y="422"/>
                          <a:pt x="123" y="414"/>
                        </a:cubicBezTo>
                        <a:cubicBezTo>
                          <a:pt x="123" y="412"/>
                          <a:pt x="124" y="408"/>
                          <a:pt x="122" y="407"/>
                        </a:cubicBezTo>
                        <a:cubicBezTo>
                          <a:pt x="121" y="405"/>
                          <a:pt x="118" y="405"/>
                          <a:pt x="115" y="405"/>
                        </a:cubicBezTo>
                        <a:cubicBezTo>
                          <a:pt x="93" y="398"/>
                          <a:pt x="79" y="378"/>
                          <a:pt x="79" y="354"/>
                        </a:cubicBezTo>
                        <a:cubicBezTo>
                          <a:pt x="78" y="340"/>
                          <a:pt x="78" y="325"/>
                          <a:pt x="79" y="310"/>
                        </a:cubicBezTo>
                        <a:cubicBezTo>
                          <a:pt x="79" y="300"/>
                          <a:pt x="77" y="291"/>
                          <a:pt x="73" y="283"/>
                        </a:cubicBezTo>
                        <a:cubicBezTo>
                          <a:pt x="67" y="268"/>
                          <a:pt x="58" y="256"/>
                          <a:pt x="48" y="243"/>
                        </a:cubicBezTo>
                        <a:cubicBezTo>
                          <a:pt x="40" y="231"/>
                          <a:pt x="31" y="220"/>
                          <a:pt x="23" y="207"/>
                        </a:cubicBezTo>
                        <a:cubicBezTo>
                          <a:pt x="3" y="176"/>
                          <a:pt x="0" y="142"/>
                          <a:pt x="11" y="107"/>
                        </a:cubicBezTo>
                        <a:cubicBezTo>
                          <a:pt x="27" y="60"/>
                          <a:pt x="58" y="28"/>
                          <a:pt x="106" y="14"/>
                        </a:cubicBezTo>
                        <a:cubicBezTo>
                          <a:pt x="154" y="0"/>
                          <a:pt x="198" y="10"/>
                          <a:pt x="237" y="43"/>
                        </a:cubicBezTo>
                        <a:cubicBezTo>
                          <a:pt x="238" y="43"/>
                          <a:pt x="238" y="44"/>
                          <a:pt x="239" y="44"/>
                        </a:cubicBezTo>
                        <a:cubicBezTo>
                          <a:pt x="240" y="42"/>
                          <a:pt x="241" y="39"/>
                          <a:pt x="242" y="36"/>
                        </a:cubicBezTo>
                        <a:cubicBezTo>
                          <a:pt x="243" y="32"/>
                          <a:pt x="245" y="30"/>
                          <a:pt x="249" y="30"/>
                        </a:cubicBezTo>
                        <a:cubicBezTo>
                          <a:pt x="258" y="30"/>
                          <a:pt x="268" y="30"/>
                          <a:pt x="277" y="30"/>
                        </a:cubicBezTo>
                        <a:cubicBezTo>
                          <a:pt x="281" y="30"/>
                          <a:pt x="284" y="32"/>
                          <a:pt x="285" y="36"/>
                        </a:cubicBezTo>
                        <a:cubicBezTo>
                          <a:pt x="287" y="45"/>
                          <a:pt x="289" y="53"/>
                          <a:pt x="291" y="62"/>
                        </a:cubicBezTo>
                        <a:cubicBezTo>
                          <a:pt x="292" y="65"/>
                          <a:pt x="297" y="67"/>
                          <a:pt x="299" y="65"/>
                        </a:cubicBezTo>
                        <a:cubicBezTo>
                          <a:pt x="307" y="61"/>
                          <a:pt x="314" y="56"/>
                          <a:pt x="321" y="52"/>
                        </a:cubicBezTo>
                        <a:cubicBezTo>
                          <a:pt x="325" y="50"/>
                          <a:pt x="328" y="50"/>
                          <a:pt x="332" y="53"/>
                        </a:cubicBezTo>
                        <a:cubicBezTo>
                          <a:pt x="338" y="59"/>
                          <a:pt x="344" y="66"/>
                          <a:pt x="351" y="72"/>
                        </a:cubicBezTo>
                        <a:cubicBezTo>
                          <a:pt x="354" y="76"/>
                          <a:pt x="355" y="79"/>
                          <a:pt x="352" y="83"/>
                        </a:cubicBezTo>
                        <a:cubicBezTo>
                          <a:pt x="348" y="90"/>
                          <a:pt x="343" y="97"/>
                          <a:pt x="339" y="105"/>
                        </a:cubicBezTo>
                        <a:cubicBezTo>
                          <a:pt x="337" y="107"/>
                          <a:pt x="339" y="112"/>
                          <a:pt x="342" y="113"/>
                        </a:cubicBezTo>
                        <a:cubicBezTo>
                          <a:pt x="350" y="115"/>
                          <a:pt x="359" y="117"/>
                          <a:pt x="367" y="119"/>
                        </a:cubicBezTo>
                        <a:cubicBezTo>
                          <a:pt x="372" y="121"/>
                          <a:pt x="374" y="123"/>
                          <a:pt x="374" y="128"/>
                        </a:cubicBezTo>
                        <a:cubicBezTo>
                          <a:pt x="374" y="137"/>
                          <a:pt x="374" y="145"/>
                          <a:pt x="374" y="154"/>
                        </a:cubicBezTo>
                        <a:cubicBezTo>
                          <a:pt x="374" y="159"/>
                          <a:pt x="372" y="161"/>
                          <a:pt x="367" y="163"/>
                        </a:cubicBezTo>
                        <a:cubicBezTo>
                          <a:pt x="359" y="165"/>
                          <a:pt x="351" y="167"/>
                          <a:pt x="343" y="169"/>
                        </a:cubicBezTo>
                        <a:cubicBezTo>
                          <a:pt x="339" y="170"/>
                          <a:pt x="337" y="175"/>
                          <a:pt x="339" y="178"/>
                        </a:cubicBezTo>
                        <a:cubicBezTo>
                          <a:pt x="343" y="185"/>
                          <a:pt x="348" y="192"/>
                          <a:pt x="352" y="199"/>
                        </a:cubicBezTo>
                        <a:cubicBezTo>
                          <a:pt x="354" y="203"/>
                          <a:pt x="354" y="207"/>
                          <a:pt x="351" y="210"/>
                        </a:cubicBezTo>
                        <a:cubicBezTo>
                          <a:pt x="345" y="216"/>
                          <a:pt x="338" y="222"/>
                          <a:pt x="332" y="229"/>
                        </a:cubicBezTo>
                        <a:cubicBezTo>
                          <a:pt x="328" y="232"/>
                          <a:pt x="326" y="232"/>
                          <a:pt x="321" y="230"/>
                        </a:cubicBezTo>
                        <a:cubicBezTo>
                          <a:pt x="314" y="226"/>
                          <a:pt x="307" y="221"/>
                          <a:pt x="300" y="217"/>
                        </a:cubicBezTo>
                        <a:cubicBezTo>
                          <a:pt x="297" y="215"/>
                          <a:pt x="292" y="217"/>
                          <a:pt x="291" y="221"/>
                        </a:cubicBezTo>
                        <a:cubicBezTo>
                          <a:pt x="289" y="229"/>
                          <a:pt x="287" y="237"/>
                          <a:pt x="285" y="245"/>
                        </a:cubicBezTo>
                        <a:cubicBezTo>
                          <a:pt x="284" y="250"/>
                          <a:pt x="281" y="252"/>
                          <a:pt x="276" y="252"/>
                        </a:cubicBezTo>
                        <a:cubicBezTo>
                          <a:pt x="268" y="252"/>
                          <a:pt x="260" y="252"/>
                          <a:pt x="251" y="252"/>
                        </a:cubicBezTo>
                        <a:cubicBezTo>
                          <a:pt x="245" y="252"/>
                          <a:pt x="244" y="251"/>
                          <a:pt x="241" y="245"/>
                        </a:cubicBezTo>
                        <a:close/>
                        <a:moveTo>
                          <a:pt x="197" y="303"/>
                        </a:moveTo>
                        <a:cubicBezTo>
                          <a:pt x="197" y="302"/>
                          <a:pt x="197" y="302"/>
                          <a:pt x="197" y="301"/>
                        </a:cubicBezTo>
                        <a:cubicBezTo>
                          <a:pt x="199" y="288"/>
                          <a:pt x="203" y="276"/>
                          <a:pt x="210" y="265"/>
                        </a:cubicBezTo>
                        <a:cubicBezTo>
                          <a:pt x="217" y="253"/>
                          <a:pt x="225" y="242"/>
                          <a:pt x="234" y="230"/>
                        </a:cubicBezTo>
                        <a:cubicBezTo>
                          <a:pt x="236" y="227"/>
                          <a:pt x="236" y="224"/>
                          <a:pt x="235" y="221"/>
                        </a:cubicBezTo>
                        <a:cubicBezTo>
                          <a:pt x="234" y="217"/>
                          <a:pt x="230" y="215"/>
                          <a:pt x="226" y="217"/>
                        </a:cubicBezTo>
                        <a:cubicBezTo>
                          <a:pt x="219" y="221"/>
                          <a:pt x="212" y="226"/>
                          <a:pt x="204" y="230"/>
                        </a:cubicBezTo>
                        <a:cubicBezTo>
                          <a:pt x="201" y="232"/>
                          <a:pt x="198" y="232"/>
                          <a:pt x="195" y="229"/>
                        </a:cubicBezTo>
                        <a:cubicBezTo>
                          <a:pt x="188" y="223"/>
                          <a:pt x="182" y="216"/>
                          <a:pt x="175" y="210"/>
                        </a:cubicBezTo>
                        <a:cubicBezTo>
                          <a:pt x="172" y="206"/>
                          <a:pt x="172" y="204"/>
                          <a:pt x="174" y="199"/>
                        </a:cubicBezTo>
                        <a:cubicBezTo>
                          <a:pt x="178" y="192"/>
                          <a:pt x="183" y="185"/>
                          <a:pt x="187" y="178"/>
                        </a:cubicBezTo>
                        <a:cubicBezTo>
                          <a:pt x="189" y="175"/>
                          <a:pt x="187" y="170"/>
                          <a:pt x="184" y="169"/>
                        </a:cubicBezTo>
                        <a:cubicBezTo>
                          <a:pt x="175" y="167"/>
                          <a:pt x="167" y="165"/>
                          <a:pt x="159" y="163"/>
                        </a:cubicBezTo>
                        <a:cubicBezTo>
                          <a:pt x="154" y="161"/>
                          <a:pt x="152" y="159"/>
                          <a:pt x="152" y="154"/>
                        </a:cubicBezTo>
                        <a:cubicBezTo>
                          <a:pt x="152" y="145"/>
                          <a:pt x="152" y="137"/>
                          <a:pt x="152" y="128"/>
                        </a:cubicBezTo>
                        <a:cubicBezTo>
                          <a:pt x="152" y="123"/>
                          <a:pt x="154" y="120"/>
                          <a:pt x="159" y="119"/>
                        </a:cubicBezTo>
                        <a:cubicBezTo>
                          <a:pt x="167" y="117"/>
                          <a:pt x="176" y="115"/>
                          <a:pt x="184" y="113"/>
                        </a:cubicBezTo>
                        <a:cubicBezTo>
                          <a:pt x="187" y="112"/>
                          <a:pt x="189" y="107"/>
                          <a:pt x="187" y="105"/>
                        </a:cubicBezTo>
                        <a:cubicBezTo>
                          <a:pt x="183" y="97"/>
                          <a:pt x="179" y="90"/>
                          <a:pt x="174" y="83"/>
                        </a:cubicBezTo>
                        <a:cubicBezTo>
                          <a:pt x="172" y="78"/>
                          <a:pt x="172" y="76"/>
                          <a:pt x="176" y="72"/>
                        </a:cubicBezTo>
                        <a:cubicBezTo>
                          <a:pt x="182" y="66"/>
                          <a:pt x="188" y="59"/>
                          <a:pt x="194" y="53"/>
                        </a:cubicBezTo>
                        <a:cubicBezTo>
                          <a:pt x="198" y="50"/>
                          <a:pt x="200" y="49"/>
                          <a:pt x="205" y="52"/>
                        </a:cubicBezTo>
                        <a:cubicBezTo>
                          <a:pt x="211" y="56"/>
                          <a:pt x="218" y="60"/>
                          <a:pt x="225" y="64"/>
                        </a:cubicBezTo>
                        <a:cubicBezTo>
                          <a:pt x="227" y="66"/>
                          <a:pt x="230" y="66"/>
                          <a:pt x="233" y="65"/>
                        </a:cubicBezTo>
                        <a:cubicBezTo>
                          <a:pt x="235" y="63"/>
                          <a:pt x="236" y="62"/>
                          <a:pt x="234" y="60"/>
                        </a:cubicBezTo>
                        <a:cubicBezTo>
                          <a:pt x="203" y="30"/>
                          <a:pt x="167" y="18"/>
                          <a:pt x="125" y="24"/>
                        </a:cubicBezTo>
                        <a:cubicBezTo>
                          <a:pt x="75" y="32"/>
                          <a:pt x="35" y="70"/>
                          <a:pt x="23" y="119"/>
                        </a:cubicBezTo>
                        <a:cubicBezTo>
                          <a:pt x="18" y="139"/>
                          <a:pt x="18" y="159"/>
                          <a:pt x="25" y="179"/>
                        </a:cubicBezTo>
                        <a:cubicBezTo>
                          <a:pt x="30" y="191"/>
                          <a:pt x="37" y="203"/>
                          <a:pt x="45" y="214"/>
                        </a:cubicBezTo>
                        <a:cubicBezTo>
                          <a:pt x="55" y="227"/>
                          <a:pt x="65" y="241"/>
                          <a:pt x="74" y="254"/>
                        </a:cubicBezTo>
                        <a:cubicBezTo>
                          <a:pt x="83" y="268"/>
                          <a:pt x="90" y="282"/>
                          <a:pt x="93" y="298"/>
                        </a:cubicBezTo>
                        <a:cubicBezTo>
                          <a:pt x="93" y="299"/>
                          <a:pt x="93" y="301"/>
                          <a:pt x="94" y="303"/>
                        </a:cubicBezTo>
                        <a:cubicBezTo>
                          <a:pt x="108" y="303"/>
                          <a:pt x="123" y="303"/>
                          <a:pt x="138" y="303"/>
                        </a:cubicBezTo>
                        <a:cubicBezTo>
                          <a:pt x="138" y="296"/>
                          <a:pt x="138" y="289"/>
                          <a:pt x="138" y="282"/>
                        </a:cubicBezTo>
                        <a:cubicBezTo>
                          <a:pt x="138" y="277"/>
                          <a:pt x="141" y="274"/>
                          <a:pt x="145" y="274"/>
                        </a:cubicBezTo>
                        <a:cubicBezTo>
                          <a:pt x="149" y="274"/>
                          <a:pt x="152" y="277"/>
                          <a:pt x="152" y="282"/>
                        </a:cubicBezTo>
                        <a:cubicBezTo>
                          <a:pt x="152" y="288"/>
                          <a:pt x="152" y="294"/>
                          <a:pt x="152" y="300"/>
                        </a:cubicBezTo>
                        <a:cubicBezTo>
                          <a:pt x="152" y="301"/>
                          <a:pt x="152" y="302"/>
                          <a:pt x="152" y="303"/>
                        </a:cubicBezTo>
                        <a:cubicBezTo>
                          <a:pt x="167" y="303"/>
                          <a:pt x="182" y="303"/>
                          <a:pt x="197" y="303"/>
                        </a:cubicBezTo>
                        <a:close/>
                        <a:moveTo>
                          <a:pt x="201" y="215"/>
                        </a:moveTo>
                        <a:cubicBezTo>
                          <a:pt x="209" y="210"/>
                          <a:pt x="216" y="206"/>
                          <a:pt x="224" y="201"/>
                        </a:cubicBezTo>
                        <a:cubicBezTo>
                          <a:pt x="226" y="200"/>
                          <a:pt x="229" y="199"/>
                          <a:pt x="232" y="201"/>
                        </a:cubicBezTo>
                        <a:cubicBezTo>
                          <a:pt x="235" y="202"/>
                          <a:pt x="238" y="204"/>
                          <a:pt x="242" y="205"/>
                        </a:cubicBezTo>
                        <a:cubicBezTo>
                          <a:pt x="246" y="206"/>
                          <a:pt x="248" y="209"/>
                          <a:pt x="248" y="212"/>
                        </a:cubicBezTo>
                        <a:cubicBezTo>
                          <a:pt x="250" y="220"/>
                          <a:pt x="252" y="227"/>
                          <a:pt x="254" y="235"/>
                        </a:cubicBezTo>
                        <a:cubicBezTo>
                          <a:pt x="254" y="236"/>
                          <a:pt x="255" y="237"/>
                          <a:pt x="257" y="237"/>
                        </a:cubicBezTo>
                        <a:cubicBezTo>
                          <a:pt x="261" y="237"/>
                          <a:pt x="265" y="237"/>
                          <a:pt x="269" y="237"/>
                        </a:cubicBezTo>
                        <a:cubicBezTo>
                          <a:pt x="271" y="237"/>
                          <a:pt x="272" y="236"/>
                          <a:pt x="272" y="235"/>
                        </a:cubicBezTo>
                        <a:cubicBezTo>
                          <a:pt x="274" y="227"/>
                          <a:pt x="276" y="219"/>
                          <a:pt x="278" y="212"/>
                        </a:cubicBezTo>
                        <a:cubicBezTo>
                          <a:pt x="279" y="208"/>
                          <a:pt x="280" y="206"/>
                          <a:pt x="284" y="205"/>
                        </a:cubicBezTo>
                        <a:cubicBezTo>
                          <a:pt x="287" y="204"/>
                          <a:pt x="290" y="203"/>
                          <a:pt x="293" y="201"/>
                        </a:cubicBezTo>
                        <a:cubicBezTo>
                          <a:pt x="297" y="199"/>
                          <a:pt x="300" y="200"/>
                          <a:pt x="303" y="202"/>
                        </a:cubicBezTo>
                        <a:cubicBezTo>
                          <a:pt x="310" y="206"/>
                          <a:pt x="318" y="210"/>
                          <a:pt x="325" y="215"/>
                        </a:cubicBezTo>
                        <a:cubicBezTo>
                          <a:pt x="328" y="211"/>
                          <a:pt x="332" y="208"/>
                          <a:pt x="335" y="204"/>
                        </a:cubicBezTo>
                        <a:cubicBezTo>
                          <a:pt x="337" y="203"/>
                          <a:pt x="337" y="202"/>
                          <a:pt x="336" y="201"/>
                        </a:cubicBezTo>
                        <a:cubicBezTo>
                          <a:pt x="332" y="194"/>
                          <a:pt x="327" y="187"/>
                          <a:pt x="323" y="180"/>
                        </a:cubicBezTo>
                        <a:cubicBezTo>
                          <a:pt x="322" y="177"/>
                          <a:pt x="322" y="175"/>
                          <a:pt x="323" y="172"/>
                        </a:cubicBezTo>
                        <a:cubicBezTo>
                          <a:pt x="324" y="169"/>
                          <a:pt x="326" y="165"/>
                          <a:pt x="327" y="162"/>
                        </a:cubicBezTo>
                        <a:cubicBezTo>
                          <a:pt x="328" y="158"/>
                          <a:pt x="331" y="156"/>
                          <a:pt x="334" y="156"/>
                        </a:cubicBezTo>
                        <a:cubicBezTo>
                          <a:pt x="342" y="154"/>
                          <a:pt x="349" y="152"/>
                          <a:pt x="357" y="150"/>
                        </a:cubicBezTo>
                        <a:cubicBezTo>
                          <a:pt x="359" y="150"/>
                          <a:pt x="359" y="149"/>
                          <a:pt x="359" y="147"/>
                        </a:cubicBezTo>
                        <a:cubicBezTo>
                          <a:pt x="359" y="143"/>
                          <a:pt x="359" y="139"/>
                          <a:pt x="359" y="135"/>
                        </a:cubicBezTo>
                        <a:cubicBezTo>
                          <a:pt x="359" y="133"/>
                          <a:pt x="359" y="132"/>
                          <a:pt x="357" y="132"/>
                        </a:cubicBezTo>
                        <a:cubicBezTo>
                          <a:pt x="349" y="130"/>
                          <a:pt x="341" y="128"/>
                          <a:pt x="333" y="126"/>
                        </a:cubicBezTo>
                        <a:cubicBezTo>
                          <a:pt x="330" y="125"/>
                          <a:pt x="328" y="124"/>
                          <a:pt x="327" y="121"/>
                        </a:cubicBezTo>
                        <a:cubicBezTo>
                          <a:pt x="326" y="117"/>
                          <a:pt x="325" y="114"/>
                          <a:pt x="323" y="111"/>
                        </a:cubicBezTo>
                        <a:cubicBezTo>
                          <a:pt x="322" y="107"/>
                          <a:pt x="322" y="104"/>
                          <a:pt x="324" y="101"/>
                        </a:cubicBezTo>
                        <a:cubicBezTo>
                          <a:pt x="328" y="95"/>
                          <a:pt x="332" y="88"/>
                          <a:pt x="336" y="81"/>
                        </a:cubicBezTo>
                        <a:cubicBezTo>
                          <a:pt x="337" y="80"/>
                          <a:pt x="337" y="79"/>
                          <a:pt x="335" y="78"/>
                        </a:cubicBezTo>
                        <a:cubicBezTo>
                          <a:pt x="332" y="75"/>
                          <a:pt x="329" y="72"/>
                          <a:pt x="326" y="69"/>
                        </a:cubicBezTo>
                        <a:cubicBezTo>
                          <a:pt x="325" y="67"/>
                          <a:pt x="324" y="67"/>
                          <a:pt x="323" y="68"/>
                        </a:cubicBezTo>
                        <a:cubicBezTo>
                          <a:pt x="316" y="72"/>
                          <a:pt x="309" y="76"/>
                          <a:pt x="303" y="81"/>
                        </a:cubicBezTo>
                        <a:cubicBezTo>
                          <a:pt x="300" y="82"/>
                          <a:pt x="297" y="82"/>
                          <a:pt x="294" y="81"/>
                        </a:cubicBezTo>
                        <a:cubicBezTo>
                          <a:pt x="290" y="79"/>
                          <a:pt x="287" y="78"/>
                          <a:pt x="284" y="77"/>
                        </a:cubicBezTo>
                        <a:cubicBezTo>
                          <a:pt x="280" y="76"/>
                          <a:pt x="279" y="74"/>
                          <a:pt x="278" y="70"/>
                        </a:cubicBezTo>
                        <a:cubicBezTo>
                          <a:pt x="276" y="63"/>
                          <a:pt x="274" y="55"/>
                          <a:pt x="272" y="47"/>
                        </a:cubicBezTo>
                        <a:cubicBezTo>
                          <a:pt x="272" y="46"/>
                          <a:pt x="271" y="45"/>
                          <a:pt x="269" y="45"/>
                        </a:cubicBezTo>
                        <a:cubicBezTo>
                          <a:pt x="265" y="45"/>
                          <a:pt x="261" y="45"/>
                          <a:pt x="257" y="45"/>
                        </a:cubicBezTo>
                        <a:cubicBezTo>
                          <a:pt x="255" y="45"/>
                          <a:pt x="254" y="46"/>
                          <a:pt x="254" y="47"/>
                        </a:cubicBezTo>
                        <a:cubicBezTo>
                          <a:pt x="252" y="55"/>
                          <a:pt x="250" y="63"/>
                          <a:pt x="248" y="70"/>
                        </a:cubicBezTo>
                        <a:cubicBezTo>
                          <a:pt x="247" y="74"/>
                          <a:pt x="246" y="76"/>
                          <a:pt x="243" y="77"/>
                        </a:cubicBezTo>
                        <a:cubicBezTo>
                          <a:pt x="239" y="78"/>
                          <a:pt x="236" y="79"/>
                          <a:pt x="232" y="81"/>
                        </a:cubicBezTo>
                        <a:cubicBezTo>
                          <a:pt x="229" y="82"/>
                          <a:pt x="226" y="82"/>
                          <a:pt x="223" y="81"/>
                        </a:cubicBezTo>
                        <a:cubicBezTo>
                          <a:pt x="217" y="76"/>
                          <a:pt x="210" y="72"/>
                          <a:pt x="203" y="68"/>
                        </a:cubicBezTo>
                        <a:cubicBezTo>
                          <a:pt x="202" y="68"/>
                          <a:pt x="201" y="68"/>
                          <a:pt x="201" y="68"/>
                        </a:cubicBezTo>
                        <a:cubicBezTo>
                          <a:pt x="197" y="71"/>
                          <a:pt x="193" y="75"/>
                          <a:pt x="189" y="79"/>
                        </a:cubicBezTo>
                        <a:cubicBezTo>
                          <a:pt x="194" y="87"/>
                          <a:pt x="198" y="94"/>
                          <a:pt x="203" y="101"/>
                        </a:cubicBezTo>
                        <a:cubicBezTo>
                          <a:pt x="204" y="104"/>
                          <a:pt x="205" y="107"/>
                          <a:pt x="203" y="110"/>
                        </a:cubicBezTo>
                        <a:cubicBezTo>
                          <a:pt x="202" y="114"/>
                          <a:pt x="200" y="117"/>
                          <a:pt x="199" y="121"/>
                        </a:cubicBezTo>
                        <a:cubicBezTo>
                          <a:pt x="198" y="124"/>
                          <a:pt x="196" y="125"/>
                          <a:pt x="193" y="126"/>
                        </a:cubicBezTo>
                        <a:cubicBezTo>
                          <a:pt x="186" y="128"/>
                          <a:pt x="180" y="129"/>
                          <a:pt x="173" y="131"/>
                        </a:cubicBezTo>
                        <a:cubicBezTo>
                          <a:pt x="171" y="132"/>
                          <a:pt x="169" y="132"/>
                          <a:pt x="167" y="133"/>
                        </a:cubicBezTo>
                        <a:cubicBezTo>
                          <a:pt x="167" y="138"/>
                          <a:pt x="167" y="142"/>
                          <a:pt x="167" y="147"/>
                        </a:cubicBezTo>
                        <a:cubicBezTo>
                          <a:pt x="167" y="149"/>
                          <a:pt x="168" y="150"/>
                          <a:pt x="170" y="150"/>
                        </a:cubicBezTo>
                        <a:cubicBezTo>
                          <a:pt x="177" y="152"/>
                          <a:pt x="185" y="154"/>
                          <a:pt x="192" y="156"/>
                        </a:cubicBezTo>
                        <a:cubicBezTo>
                          <a:pt x="196" y="156"/>
                          <a:pt x="198" y="158"/>
                          <a:pt x="199" y="162"/>
                        </a:cubicBezTo>
                        <a:cubicBezTo>
                          <a:pt x="200" y="165"/>
                          <a:pt x="201" y="168"/>
                          <a:pt x="203" y="172"/>
                        </a:cubicBezTo>
                        <a:cubicBezTo>
                          <a:pt x="205" y="175"/>
                          <a:pt x="204" y="178"/>
                          <a:pt x="202" y="181"/>
                        </a:cubicBezTo>
                        <a:cubicBezTo>
                          <a:pt x="198" y="187"/>
                          <a:pt x="194" y="194"/>
                          <a:pt x="190" y="201"/>
                        </a:cubicBezTo>
                        <a:cubicBezTo>
                          <a:pt x="190" y="202"/>
                          <a:pt x="190" y="203"/>
                          <a:pt x="190" y="204"/>
                        </a:cubicBezTo>
                        <a:cubicBezTo>
                          <a:pt x="194" y="208"/>
                          <a:pt x="197" y="211"/>
                          <a:pt x="201" y="215"/>
                        </a:cubicBezTo>
                        <a:close/>
                        <a:moveTo>
                          <a:pt x="197" y="341"/>
                        </a:moveTo>
                        <a:cubicBezTo>
                          <a:pt x="194" y="342"/>
                          <a:pt x="192" y="342"/>
                          <a:pt x="191" y="342"/>
                        </a:cubicBezTo>
                        <a:cubicBezTo>
                          <a:pt x="159" y="346"/>
                          <a:pt x="127" y="350"/>
                          <a:pt x="96" y="354"/>
                        </a:cubicBezTo>
                        <a:cubicBezTo>
                          <a:pt x="94" y="354"/>
                          <a:pt x="93" y="355"/>
                          <a:pt x="93" y="357"/>
                        </a:cubicBezTo>
                        <a:cubicBezTo>
                          <a:pt x="94" y="375"/>
                          <a:pt x="109" y="391"/>
                          <a:pt x="128" y="392"/>
                        </a:cubicBezTo>
                        <a:cubicBezTo>
                          <a:pt x="139" y="392"/>
                          <a:pt x="151" y="392"/>
                          <a:pt x="162" y="392"/>
                        </a:cubicBezTo>
                        <a:cubicBezTo>
                          <a:pt x="171" y="392"/>
                          <a:pt x="179" y="388"/>
                          <a:pt x="185" y="382"/>
                        </a:cubicBezTo>
                        <a:cubicBezTo>
                          <a:pt x="188" y="379"/>
                          <a:pt x="190" y="375"/>
                          <a:pt x="193" y="372"/>
                        </a:cubicBezTo>
                        <a:cubicBezTo>
                          <a:pt x="192" y="372"/>
                          <a:pt x="191" y="372"/>
                          <a:pt x="190" y="372"/>
                        </a:cubicBezTo>
                        <a:cubicBezTo>
                          <a:pt x="182" y="373"/>
                          <a:pt x="174" y="374"/>
                          <a:pt x="166" y="375"/>
                        </a:cubicBezTo>
                        <a:cubicBezTo>
                          <a:pt x="152" y="376"/>
                          <a:pt x="138" y="378"/>
                          <a:pt x="124" y="380"/>
                        </a:cubicBezTo>
                        <a:cubicBezTo>
                          <a:pt x="120" y="380"/>
                          <a:pt x="117" y="379"/>
                          <a:pt x="116" y="375"/>
                        </a:cubicBezTo>
                        <a:cubicBezTo>
                          <a:pt x="115" y="372"/>
                          <a:pt x="115" y="369"/>
                          <a:pt x="118" y="367"/>
                        </a:cubicBezTo>
                        <a:cubicBezTo>
                          <a:pt x="120" y="366"/>
                          <a:pt x="122" y="365"/>
                          <a:pt x="123" y="365"/>
                        </a:cubicBezTo>
                        <a:cubicBezTo>
                          <a:pt x="138" y="363"/>
                          <a:pt x="153" y="361"/>
                          <a:pt x="167" y="360"/>
                        </a:cubicBezTo>
                        <a:cubicBezTo>
                          <a:pt x="176" y="358"/>
                          <a:pt x="185" y="357"/>
                          <a:pt x="195" y="356"/>
                        </a:cubicBezTo>
                        <a:cubicBezTo>
                          <a:pt x="195" y="356"/>
                          <a:pt x="197" y="355"/>
                          <a:pt x="197" y="355"/>
                        </a:cubicBezTo>
                        <a:cubicBezTo>
                          <a:pt x="197" y="350"/>
                          <a:pt x="197" y="346"/>
                          <a:pt x="197" y="341"/>
                        </a:cubicBezTo>
                        <a:close/>
                        <a:moveTo>
                          <a:pt x="197" y="318"/>
                        </a:moveTo>
                        <a:cubicBezTo>
                          <a:pt x="162" y="318"/>
                          <a:pt x="128" y="318"/>
                          <a:pt x="94" y="318"/>
                        </a:cubicBezTo>
                        <a:cubicBezTo>
                          <a:pt x="94" y="325"/>
                          <a:pt x="94" y="332"/>
                          <a:pt x="94" y="339"/>
                        </a:cubicBezTo>
                        <a:cubicBezTo>
                          <a:pt x="94" y="339"/>
                          <a:pt x="95" y="339"/>
                          <a:pt x="95" y="339"/>
                        </a:cubicBezTo>
                        <a:cubicBezTo>
                          <a:pt x="116" y="336"/>
                          <a:pt x="137" y="334"/>
                          <a:pt x="158" y="331"/>
                        </a:cubicBezTo>
                        <a:cubicBezTo>
                          <a:pt x="170" y="330"/>
                          <a:pt x="182" y="328"/>
                          <a:pt x="195" y="327"/>
                        </a:cubicBezTo>
                        <a:cubicBezTo>
                          <a:pt x="195" y="326"/>
                          <a:pt x="196" y="326"/>
                          <a:pt x="197" y="325"/>
                        </a:cubicBezTo>
                        <a:cubicBezTo>
                          <a:pt x="197" y="323"/>
                          <a:pt x="197" y="321"/>
                          <a:pt x="197" y="318"/>
                        </a:cubicBezTo>
                        <a:close/>
                        <a:moveTo>
                          <a:pt x="152" y="414"/>
                        </a:moveTo>
                        <a:cubicBezTo>
                          <a:pt x="152" y="412"/>
                          <a:pt x="152" y="409"/>
                          <a:pt x="152" y="407"/>
                        </a:cubicBezTo>
                        <a:cubicBezTo>
                          <a:pt x="147" y="407"/>
                          <a:pt x="143" y="407"/>
                          <a:pt x="138" y="407"/>
                        </a:cubicBezTo>
                        <a:cubicBezTo>
                          <a:pt x="138" y="409"/>
                          <a:pt x="138" y="412"/>
                          <a:pt x="138" y="414"/>
                        </a:cubicBezTo>
                        <a:cubicBezTo>
                          <a:pt x="143" y="414"/>
                          <a:pt x="147" y="414"/>
                          <a:pt x="152" y="41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7" name="Freeform 23"/>
                  <p:cNvSpPr>
                    <a:spLocks/>
                  </p:cNvSpPr>
                  <p:nvPr/>
                </p:nvSpPr>
                <p:spPr bwMode="auto">
                  <a:xfrm>
                    <a:off x="2533" y="1504"/>
                    <a:ext cx="91" cy="22"/>
                  </a:xfrm>
                  <a:custGeom>
                    <a:avLst/>
                    <a:gdLst>
                      <a:gd name="T0" fmla="*/ 29 w 60"/>
                      <a:gd name="T1" fmla="*/ 0 h 15"/>
                      <a:gd name="T2" fmla="*/ 51 w 60"/>
                      <a:gd name="T3" fmla="*/ 0 h 15"/>
                      <a:gd name="T4" fmla="*/ 59 w 60"/>
                      <a:gd name="T5" fmla="*/ 5 h 15"/>
                      <a:gd name="T6" fmla="*/ 51 w 60"/>
                      <a:gd name="T7" fmla="*/ 15 h 15"/>
                      <a:gd name="T8" fmla="*/ 24 w 60"/>
                      <a:gd name="T9" fmla="*/ 15 h 15"/>
                      <a:gd name="T10" fmla="*/ 9 w 60"/>
                      <a:gd name="T11" fmla="*/ 15 h 15"/>
                      <a:gd name="T12" fmla="*/ 0 w 60"/>
                      <a:gd name="T13" fmla="*/ 7 h 15"/>
                      <a:gd name="T14" fmla="*/ 9 w 60"/>
                      <a:gd name="T15" fmla="*/ 0 h 15"/>
                      <a:gd name="T16" fmla="*/ 29 w 60"/>
                      <a:gd name="T17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0" h="15">
                        <a:moveTo>
                          <a:pt x="29" y="0"/>
                        </a:moveTo>
                        <a:cubicBezTo>
                          <a:pt x="37" y="0"/>
                          <a:pt x="44" y="0"/>
                          <a:pt x="51" y="0"/>
                        </a:cubicBezTo>
                        <a:cubicBezTo>
                          <a:pt x="55" y="0"/>
                          <a:pt x="58" y="2"/>
                          <a:pt x="59" y="5"/>
                        </a:cubicBezTo>
                        <a:cubicBezTo>
                          <a:pt x="60" y="10"/>
                          <a:pt x="57" y="15"/>
                          <a:pt x="51" y="15"/>
                        </a:cubicBezTo>
                        <a:cubicBezTo>
                          <a:pt x="42" y="15"/>
                          <a:pt x="33" y="15"/>
                          <a:pt x="24" y="15"/>
                        </a:cubicBezTo>
                        <a:cubicBezTo>
                          <a:pt x="19" y="15"/>
                          <a:pt x="14" y="15"/>
                          <a:pt x="9" y="15"/>
                        </a:cubicBezTo>
                        <a:cubicBezTo>
                          <a:pt x="3" y="15"/>
                          <a:pt x="0" y="12"/>
                          <a:pt x="0" y="7"/>
                        </a:cubicBezTo>
                        <a:cubicBezTo>
                          <a:pt x="0" y="3"/>
                          <a:pt x="3" y="0"/>
                          <a:pt x="9" y="0"/>
                        </a:cubicBezTo>
                        <a:cubicBezTo>
                          <a:pt x="16" y="0"/>
                          <a:pt x="23" y="0"/>
                          <a:pt x="29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8" name="Freeform 24"/>
                  <p:cNvSpPr>
                    <a:spLocks/>
                  </p:cNvSpPr>
                  <p:nvPr/>
                </p:nvSpPr>
                <p:spPr bwMode="auto">
                  <a:xfrm>
                    <a:off x="2577" y="1388"/>
                    <a:ext cx="65" cy="40"/>
                  </a:xfrm>
                  <a:custGeom>
                    <a:avLst/>
                    <a:gdLst>
                      <a:gd name="T0" fmla="*/ 9 w 43"/>
                      <a:gd name="T1" fmla="*/ 0 h 27"/>
                      <a:gd name="T2" fmla="*/ 11 w 43"/>
                      <a:gd name="T3" fmla="*/ 0 h 27"/>
                      <a:gd name="T4" fmla="*/ 38 w 43"/>
                      <a:gd name="T5" fmla="*/ 11 h 27"/>
                      <a:gd name="T6" fmla="*/ 43 w 43"/>
                      <a:gd name="T7" fmla="*/ 18 h 27"/>
                      <a:gd name="T8" fmla="*/ 34 w 43"/>
                      <a:gd name="T9" fmla="*/ 25 h 27"/>
                      <a:gd name="T10" fmla="*/ 5 w 43"/>
                      <a:gd name="T11" fmla="*/ 13 h 27"/>
                      <a:gd name="T12" fmla="*/ 1 w 43"/>
                      <a:gd name="T13" fmla="*/ 5 h 27"/>
                      <a:gd name="T14" fmla="*/ 9 w 43"/>
                      <a:gd name="T15" fmla="*/ 0 h 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3" h="27">
                        <a:moveTo>
                          <a:pt x="9" y="0"/>
                        </a:moveTo>
                        <a:cubicBezTo>
                          <a:pt x="9" y="0"/>
                          <a:pt x="10" y="0"/>
                          <a:pt x="11" y="0"/>
                        </a:cubicBezTo>
                        <a:cubicBezTo>
                          <a:pt x="20" y="4"/>
                          <a:pt x="29" y="7"/>
                          <a:pt x="38" y="11"/>
                        </a:cubicBezTo>
                        <a:cubicBezTo>
                          <a:pt x="41" y="12"/>
                          <a:pt x="43" y="14"/>
                          <a:pt x="43" y="18"/>
                        </a:cubicBezTo>
                        <a:cubicBezTo>
                          <a:pt x="43" y="23"/>
                          <a:pt x="38" y="27"/>
                          <a:pt x="34" y="25"/>
                        </a:cubicBezTo>
                        <a:cubicBezTo>
                          <a:pt x="24" y="21"/>
                          <a:pt x="15" y="17"/>
                          <a:pt x="5" y="13"/>
                        </a:cubicBezTo>
                        <a:cubicBezTo>
                          <a:pt x="2" y="12"/>
                          <a:pt x="0" y="8"/>
                          <a:pt x="1" y="5"/>
                        </a:cubicBezTo>
                        <a:cubicBezTo>
                          <a:pt x="2" y="2"/>
                          <a:pt x="5" y="0"/>
                          <a:pt x="9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9" name="Freeform 25"/>
                  <p:cNvSpPr>
                    <a:spLocks/>
                  </p:cNvSpPr>
                  <p:nvPr/>
                </p:nvSpPr>
                <p:spPr bwMode="auto">
                  <a:xfrm>
                    <a:off x="2577" y="1602"/>
                    <a:ext cx="66" cy="41"/>
                  </a:xfrm>
                  <a:custGeom>
                    <a:avLst/>
                    <a:gdLst>
                      <a:gd name="T0" fmla="*/ 9 w 44"/>
                      <a:gd name="T1" fmla="*/ 27 h 27"/>
                      <a:gd name="T2" fmla="*/ 1 w 44"/>
                      <a:gd name="T3" fmla="*/ 22 h 27"/>
                      <a:gd name="T4" fmla="*/ 5 w 44"/>
                      <a:gd name="T5" fmla="*/ 13 h 27"/>
                      <a:gd name="T6" fmla="*/ 33 w 44"/>
                      <a:gd name="T7" fmla="*/ 2 h 27"/>
                      <a:gd name="T8" fmla="*/ 43 w 44"/>
                      <a:gd name="T9" fmla="*/ 6 h 27"/>
                      <a:gd name="T10" fmla="*/ 39 w 44"/>
                      <a:gd name="T11" fmla="*/ 15 h 27"/>
                      <a:gd name="T12" fmla="*/ 10 w 44"/>
                      <a:gd name="T13" fmla="*/ 27 h 27"/>
                      <a:gd name="T14" fmla="*/ 9 w 44"/>
                      <a:gd name="T15" fmla="*/ 27 h 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27">
                        <a:moveTo>
                          <a:pt x="9" y="27"/>
                        </a:moveTo>
                        <a:cubicBezTo>
                          <a:pt x="5" y="27"/>
                          <a:pt x="2" y="25"/>
                          <a:pt x="1" y="22"/>
                        </a:cubicBezTo>
                        <a:cubicBezTo>
                          <a:pt x="0" y="18"/>
                          <a:pt x="2" y="15"/>
                          <a:pt x="5" y="13"/>
                        </a:cubicBezTo>
                        <a:cubicBezTo>
                          <a:pt x="14" y="9"/>
                          <a:pt x="24" y="5"/>
                          <a:pt x="33" y="2"/>
                        </a:cubicBezTo>
                        <a:cubicBezTo>
                          <a:pt x="37" y="0"/>
                          <a:pt x="41" y="2"/>
                          <a:pt x="43" y="6"/>
                        </a:cubicBezTo>
                        <a:cubicBezTo>
                          <a:pt x="44" y="9"/>
                          <a:pt x="43" y="14"/>
                          <a:pt x="39" y="15"/>
                        </a:cubicBezTo>
                        <a:cubicBezTo>
                          <a:pt x="30" y="19"/>
                          <a:pt x="20" y="23"/>
                          <a:pt x="10" y="27"/>
                        </a:cubicBezTo>
                        <a:cubicBezTo>
                          <a:pt x="10" y="27"/>
                          <a:pt x="9" y="27"/>
                          <a:pt x="9" y="2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4" name="Freeform 26"/>
                  <p:cNvSpPr>
                    <a:spLocks/>
                  </p:cNvSpPr>
                  <p:nvPr/>
                </p:nvSpPr>
                <p:spPr bwMode="auto">
                  <a:xfrm>
                    <a:off x="2787" y="1359"/>
                    <a:ext cx="130" cy="47"/>
                  </a:xfrm>
                  <a:custGeom>
                    <a:avLst/>
                    <a:gdLst>
                      <a:gd name="T0" fmla="*/ 62 w 86"/>
                      <a:gd name="T1" fmla="*/ 0 h 31"/>
                      <a:gd name="T2" fmla="*/ 79 w 86"/>
                      <a:gd name="T3" fmla="*/ 2 h 31"/>
                      <a:gd name="T4" fmla="*/ 86 w 86"/>
                      <a:gd name="T5" fmla="*/ 10 h 31"/>
                      <a:gd name="T6" fmla="*/ 77 w 86"/>
                      <a:gd name="T7" fmla="*/ 16 h 31"/>
                      <a:gd name="T8" fmla="*/ 13 w 86"/>
                      <a:gd name="T9" fmla="*/ 29 h 31"/>
                      <a:gd name="T10" fmla="*/ 4 w 86"/>
                      <a:gd name="T11" fmla="*/ 29 h 31"/>
                      <a:gd name="T12" fmla="*/ 1 w 86"/>
                      <a:gd name="T13" fmla="*/ 22 h 31"/>
                      <a:gd name="T14" fmla="*/ 5 w 86"/>
                      <a:gd name="T15" fmla="*/ 17 h 31"/>
                      <a:gd name="T16" fmla="*/ 49 w 86"/>
                      <a:gd name="T17" fmla="*/ 1 h 31"/>
                      <a:gd name="T18" fmla="*/ 62 w 86"/>
                      <a:gd name="T19" fmla="*/ 0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86" h="31">
                        <a:moveTo>
                          <a:pt x="62" y="0"/>
                        </a:moveTo>
                        <a:cubicBezTo>
                          <a:pt x="67" y="0"/>
                          <a:pt x="73" y="1"/>
                          <a:pt x="79" y="2"/>
                        </a:cubicBezTo>
                        <a:cubicBezTo>
                          <a:pt x="84" y="2"/>
                          <a:pt x="86" y="6"/>
                          <a:pt x="86" y="10"/>
                        </a:cubicBezTo>
                        <a:cubicBezTo>
                          <a:pt x="85" y="14"/>
                          <a:pt x="81" y="17"/>
                          <a:pt x="77" y="16"/>
                        </a:cubicBezTo>
                        <a:cubicBezTo>
                          <a:pt x="54" y="12"/>
                          <a:pt x="33" y="16"/>
                          <a:pt x="13" y="29"/>
                        </a:cubicBezTo>
                        <a:cubicBezTo>
                          <a:pt x="10" y="31"/>
                          <a:pt x="7" y="31"/>
                          <a:pt x="4" y="29"/>
                        </a:cubicBezTo>
                        <a:cubicBezTo>
                          <a:pt x="2" y="28"/>
                          <a:pt x="0" y="25"/>
                          <a:pt x="1" y="22"/>
                        </a:cubicBezTo>
                        <a:cubicBezTo>
                          <a:pt x="2" y="20"/>
                          <a:pt x="3" y="18"/>
                          <a:pt x="5" y="17"/>
                        </a:cubicBezTo>
                        <a:cubicBezTo>
                          <a:pt x="18" y="8"/>
                          <a:pt x="33" y="3"/>
                          <a:pt x="49" y="1"/>
                        </a:cubicBezTo>
                        <a:cubicBezTo>
                          <a:pt x="53" y="0"/>
                          <a:pt x="57" y="0"/>
                          <a:pt x="62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5" name="Freeform 27"/>
                  <p:cNvSpPr>
                    <a:spLocks/>
                  </p:cNvSpPr>
                  <p:nvPr/>
                </p:nvSpPr>
                <p:spPr bwMode="auto">
                  <a:xfrm>
                    <a:off x="2869" y="1569"/>
                    <a:ext cx="45" cy="113"/>
                  </a:xfrm>
                  <a:custGeom>
                    <a:avLst/>
                    <a:gdLst>
                      <a:gd name="T0" fmla="*/ 0 w 30"/>
                      <a:gd name="T1" fmla="*/ 46 h 75"/>
                      <a:gd name="T2" fmla="*/ 0 w 30"/>
                      <a:gd name="T3" fmla="*/ 24 h 75"/>
                      <a:gd name="T4" fmla="*/ 2 w 30"/>
                      <a:gd name="T5" fmla="*/ 17 h 75"/>
                      <a:gd name="T6" fmla="*/ 16 w 30"/>
                      <a:gd name="T7" fmla="*/ 4 h 75"/>
                      <a:gd name="T8" fmla="*/ 27 w 30"/>
                      <a:gd name="T9" fmla="*/ 3 h 75"/>
                      <a:gd name="T10" fmla="*/ 26 w 30"/>
                      <a:gd name="T11" fmla="*/ 14 h 75"/>
                      <a:gd name="T12" fmla="*/ 17 w 30"/>
                      <a:gd name="T13" fmla="*/ 24 h 75"/>
                      <a:gd name="T14" fmla="*/ 14 w 30"/>
                      <a:gd name="T15" fmla="*/ 29 h 75"/>
                      <a:gd name="T16" fmla="*/ 14 w 30"/>
                      <a:gd name="T17" fmla="*/ 67 h 75"/>
                      <a:gd name="T18" fmla="*/ 7 w 30"/>
                      <a:gd name="T19" fmla="*/ 75 h 75"/>
                      <a:gd name="T20" fmla="*/ 0 w 30"/>
                      <a:gd name="T21" fmla="*/ 67 h 75"/>
                      <a:gd name="T22" fmla="*/ 0 w 30"/>
                      <a:gd name="T23" fmla="*/ 46 h 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0" h="75">
                        <a:moveTo>
                          <a:pt x="0" y="46"/>
                        </a:moveTo>
                        <a:cubicBezTo>
                          <a:pt x="0" y="39"/>
                          <a:pt x="0" y="31"/>
                          <a:pt x="0" y="24"/>
                        </a:cubicBezTo>
                        <a:cubicBezTo>
                          <a:pt x="0" y="22"/>
                          <a:pt x="1" y="19"/>
                          <a:pt x="2" y="17"/>
                        </a:cubicBezTo>
                        <a:cubicBezTo>
                          <a:pt x="7" y="13"/>
                          <a:pt x="11" y="8"/>
                          <a:pt x="16" y="4"/>
                        </a:cubicBezTo>
                        <a:cubicBezTo>
                          <a:pt x="19" y="1"/>
                          <a:pt x="24" y="0"/>
                          <a:pt x="27" y="3"/>
                        </a:cubicBezTo>
                        <a:cubicBezTo>
                          <a:pt x="30" y="7"/>
                          <a:pt x="30" y="11"/>
                          <a:pt x="26" y="14"/>
                        </a:cubicBezTo>
                        <a:cubicBezTo>
                          <a:pt x="23" y="18"/>
                          <a:pt x="20" y="21"/>
                          <a:pt x="17" y="24"/>
                        </a:cubicBezTo>
                        <a:cubicBezTo>
                          <a:pt x="15" y="26"/>
                          <a:pt x="14" y="27"/>
                          <a:pt x="14" y="29"/>
                        </a:cubicBezTo>
                        <a:cubicBezTo>
                          <a:pt x="14" y="42"/>
                          <a:pt x="14" y="54"/>
                          <a:pt x="14" y="67"/>
                        </a:cubicBezTo>
                        <a:cubicBezTo>
                          <a:pt x="14" y="72"/>
                          <a:pt x="12" y="75"/>
                          <a:pt x="7" y="75"/>
                        </a:cubicBezTo>
                        <a:cubicBezTo>
                          <a:pt x="3" y="75"/>
                          <a:pt x="0" y="72"/>
                          <a:pt x="0" y="67"/>
                        </a:cubicBezTo>
                        <a:cubicBezTo>
                          <a:pt x="0" y="60"/>
                          <a:pt x="0" y="53"/>
                          <a:pt x="0" y="4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6" name="Freeform 28"/>
                  <p:cNvSpPr>
                    <a:spLocks/>
                  </p:cNvSpPr>
                  <p:nvPr/>
                </p:nvSpPr>
                <p:spPr bwMode="auto">
                  <a:xfrm>
                    <a:off x="2823" y="1548"/>
                    <a:ext cx="47" cy="46"/>
                  </a:xfrm>
                  <a:custGeom>
                    <a:avLst/>
                    <a:gdLst>
                      <a:gd name="T0" fmla="*/ 0 w 31"/>
                      <a:gd name="T1" fmla="*/ 8 h 31"/>
                      <a:gd name="T2" fmla="*/ 4 w 31"/>
                      <a:gd name="T3" fmla="*/ 1 h 31"/>
                      <a:gd name="T4" fmla="*/ 12 w 31"/>
                      <a:gd name="T5" fmla="*/ 2 h 31"/>
                      <a:gd name="T6" fmla="*/ 28 w 31"/>
                      <a:gd name="T7" fmla="*/ 18 h 31"/>
                      <a:gd name="T8" fmla="*/ 27 w 31"/>
                      <a:gd name="T9" fmla="*/ 28 h 31"/>
                      <a:gd name="T10" fmla="*/ 17 w 31"/>
                      <a:gd name="T11" fmla="*/ 28 h 31"/>
                      <a:gd name="T12" fmla="*/ 9 w 31"/>
                      <a:gd name="T13" fmla="*/ 20 h 31"/>
                      <a:gd name="T14" fmla="*/ 3 w 31"/>
                      <a:gd name="T15" fmla="*/ 13 h 31"/>
                      <a:gd name="T16" fmla="*/ 0 w 31"/>
                      <a:gd name="T17" fmla="*/ 8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31" h="31">
                        <a:moveTo>
                          <a:pt x="0" y="8"/>
                        </a:moveTo>
                        <a:cubicBezTo>
                          <a:pt x="0" y="5"/>
                          <a:pt x="2" y="2"/>
                          <a:pt x="4" y="1"/>
                        </a:cubicBezTo>
                        <a:cubicBezTo>
                          <a:pt x="7" y="0"/>
                          <a:pt x="10" y="0"/>
                          <a:pt x="12" y="2"/>
                        </a:cubicBezTo>
                        <a:cubicBezTo>
                          <a:pt x="17" y="7"/>
                          <a:pt x="23" y="13"/>
                          <a:pt x="28" y="18"/>
                        </a:cubicBezTo>
                        <a:cubicBezTo>
                          <a:pt x="31" y="21"/>
                          <a:pt x="30" y="25"/>
                          <a:pt x="27" y="28"/>
                        </a:cubicBezTo>
                        <a:cubicBezTo>
                          <a:pt x="24" y="31"/>
                          <a:pt x="20" y="31"/>
                          <a:pt x="17" y="28"/>
                        </a:cubicBezTo>
                        <a:cubicBezTo>
                          <a:pt x="14" y="25"/>
                          <a:pt x="12" y="22"/>
                          <a:pt x="9" y="20"/>
                        </a:cubicBezTo>
                        <a:cubicBezTo>
                          <a:pt x="7" y="18"/>
                          <a:pt x="4" y="16"/>
                          <a:pt x="3" y="13"/>
                        </a:cubicBezTo>
                        <a:cubicBezTo>
                          <a:pt x="1" y="12"/>
                          <a:pt x="1" y="10"/>
                          <a:pt x="0" y="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9" name="Прямоугольник 78"/>
            <p:cNvSpPr/>
            <p:nvPr/>
          </p:nvSpPr>
          <p:spPr>
            <a:xfrm>
              <a:off x="2747893" y="2522226"/>
              <a:ext cx="126989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РЕШЕНИЕ: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284323" y="1159236"/>
            <a:ext cx="1641795" cy="1616778"/>
            <a:chOff x="4444461" y="1222736"/>
            <a:chExt cx="1641795" cy="1616778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4654484" y="1222736"/>
              <a:ext cx="1163992" cy="1163992"/>
              <a:chOff x="4743397" y="1222736"/>
              <a:chExt cx="1163992" cy="1163992"/>
            </a:xfrm>
          </p:grpSpPr>
          <p:sp>
            <p:nvSpPr>
              <p:cNvPr id="70" name="Овал 69"/>
              <p:cNvSpPr/>
              <p:nvPr/>
            </p:nvSpPr>
            <p:spPr>
              <a:xfrm>
                <a:off x="4743397" y="1222736"/>
                <a:ext cx="1163992" cy="1163992"/>
              </a:xfrm>
              <a:prstGeom prst="ellipse">
                <a:avLst/>
              </a:prstGeom>
              <a:solidFill>
                <a:srgbClr val="007F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4" name="Group 32"/>
              <p:cNvGrpSpPr>
                <a:grpSpLocks noChangeAspect="1"/>
              </p:cNvGrpSpPr>
              <p:nvPr/>
            </p:nvGrpSpPr>
            <p:grpSpPr bwMode="auto">
              <a:xfrm>
                <a:off x="4952370" y="1440618"/>
                <a:ext cx="842352" cy="826919"/>
                <a:chOff x="2490" y="2764"/>
                <a:chExt cx="655" cy="643"/>
              </a:xfrm>
              <a:solidFill>
                <a:schemeClr val="bg1"/>
              </a:solidFill>
            </p:grpSpPr>
            <p:sp>
              <p:nvSpPr>
                <p:cNvPr id="25" name="Freeform 33"/>
                <p:cNvSpPr>
                  <a:spLocks noEditPoints="1"/>
                </p:cNvSpPr>
                <p:nvPr/>
              </p:nvSpPr>
              <p:spPr bwMode="auto">
                <a:xfrm>
                  <a:off x="2490" y="2764"/>
                  <a:ext cx="459" cy="643"/>
                </a:xfrm>
                <a:custGeom>
                  <a:avLst/>
                  <a:gdLst>
                    <a:gd name="T0" fmla="*/ 0 w 304"/>
                    <a:gd name="T1" fmla="*/ 59 h 427"/>
                    <a:gd name="T2" fmla="*/ 3 w 304"/>
                    <a:gd name="T3" fmla="*/ 57 h 427"/>
                    <a:gd name="T4" fmla="*/ 57 w 304"/>
                    <a:gd name="T5" fmla="*/ 3 h 427"/>
                    <a:gd name="T6" fmla="*/ 63 w 304"/>
                    <a:gd name="T7" fmla="*/ 0 h 427"/>
                    <a:gd name="T8" fmla="*/ 264 w 304"/>
                    <a:gd name="T9" fmla="*/ 0 h 427"/>
                    <a:gd name="T10" fmla="*/ 300 w 304"/>
                    <a:gd name="T11" fmla="*/ 0 h 427"/>
                    <a:gd name="T12" fmla="*/ 304 w 304"/>
                    <a:gd name="T13" fmla="*/ 0 h 427"/>
                    <a:gd name="T14" fmla="*/ 304 w 304"/>
                    <a:gd name="T15" fmla="*/ 332 h 427"/>
                    <a:gd name="T16" fmla="*/ 300 w 304"/>
                    <a:gd name="T17" fmla="*/ 332 h 427"/>
                    <a:gd name="T18" fmla="*/ 225 w 304"/>
                    <a:gd name="T19" fmla="*/ 332 h 427"/>
                    <a:gd name="T20" fmla="*/ 221 w 304"/>
                    <a:gd name="T21" fmla="*/ 335 h 427"/>
                    <a:gd name="T22" fmla="*/ 196 w 304"/>
                    <a:gd name="T23" fmla="*/ 363 h 427"/>
                    <a:gd name="T24" fmla="*/ 193 w 304"/>
                    <a:gd name="T25" fmla="*/ 367 h 427"/>
                    <a:gd name="T26" fmla="*/ 193 w 304"/>
                    <a:gd name="T27" fmla="*/ 423 h 427"/>
                    <a:gd name="T28" fmla="*/ 193 w 304"/>
                    <a:gd name="T29" fmla="*/ 427 h 427"/>
                    <a:gd name="T30" fmla="*/ 188 w 304"/>
                    <a:gd name="T31" fmla="*/ 424 h 427"/>
                    <a:gd name="T32" fmla="*/ 161 w 304"/>
                    <a:gd name="T33" fmla="*/ 411 h 427"/>
                    <a:gd name="T34" fmla="*/ 157 w 304"/>
                    <a:gd name="T35" fmla="*/ 411 h 427"/>
                    <a:gd name="T36" fmla="*/ 125 w 304"/>
                    <a:gd name="T37" fmla="*/ 427 h 427"/>
                    <a:gd name="T38" fmla="*/ 125 w 304"/>
                    <a:gd name="T39" fmla="*/ 423 h 427"/>
                    <a:gd name="T40" fmla="*/ 125 w 304"/>
                    <a:gd name="T41" fmla="*/ 367 h 427"/>
                    <a:gd name="T42" fmla="*/ 122 w 304"/>
                    <a:gd name="T43" fmla="*/ 363 h 427"/>
                    <a:gd name="T44" fmla="*/ 97 w 304"/>
                    <a:gd name="T45" fmla="*/ 335 h 427"/>
                    <a:gd name="T46" fmla="*/ 93 w 304"/>
                    <a:gd name="T47" fmla="*/ 332 h 427"/>
                    <a:gd name="T48" fmla="*/ 0 w 304"/>
                    <a:gd name="T49" fmla="*/ 332 h 427"/>
                    <a:gd name="T50" fmla="*/ 0 w 304"/>
                    <a:gd name="T51" fmla="*/ 59 h 427"/>
                    <a:gd name="T52" fmla="*/ 227 w 304"/>
                    <a:gd name="T53" fmla="*/ 318 h 427"/>
                    <a:gd name="T54" fmla="*/ 290 w 304"/>
                    <a:gd name="T55" fmla="*/ 318 h 427"/>
                    <a:gd name="T56" fmla="*/ 290 w 304"/>
                    <a:gd name="T57" fmla="*/ 14 h 427"/>
                    <a:gd name="T58" fmla="*/ 69 w 304"/>
                    <a:gd name="T59" fmla="*/ 14 h 427"/>
                    <a:gd name="T60" fmla="*/ 69 w 304"/>
                    <a:gd name="T61" fmla="*/ 70 h 427"/>
                    <a:gd name="T62" fmla="*/ 14 w 304"/>
                    <a:gd name="T63" fmla="*/ 70 h 427"/>
                    <a:gd name="T64" fmla="*/ 14 w 304"/>
                    <a:gd name="T65" fmla="*/ 318 h 427"/>
                    <a:gd name="T66" fmla="*/ 91 w 304"/>
                    <a:gd name="T67" fmla="*/ 318 h 427"/>
                    <a:gd name="T68" fmla="*/ 108 w 304"/>
                    <a:gd name="T69" fmla="*/ 258 h 427"/>
                    <a:gd name="T70" fmla="*/ 166 w 304"/>
                    <a:gd name="T71" fmla="*/ 236 h 427"/>
                    <a:gd name="T72" fmla="*/ 227 w 304"/>
                    <a:gd name="T73" fmla="*/ 318 h 427"/>
                    <a:gd name="T74" fmla="*/ 104 w 304"/>
                    <a:gd name="T75" fmla="*/ 304 h 427"/>
                    <a:gd name="T76" fmla="*/ 159 w 304"/>
                    <a:gd name="T77" fmla="*/ 360 h 427"/>
                    <a:gd name="T78" fmla="*/ 214 w 304"/>
                    <a:gd name="T79" fmla="*/ 305 h 427"/>
                    <a:gd name="T80" fmla="*/ 159 w 304"/>
                    <a:gd name="T81" fmla="*/ 249 h 427"/>
                    <a:gd name="T82" fmla="*/ 104 w 304"/>
                    <a:gd name="T83" fmla="*/ 304 h 427"/>
                    <a:gd name="T84" fmla="*/ 180 w 304"/>
                    <a:gd name="T85" fmla="*/ 404 h 427"/>
                    <a:gd name="T86" fmla="*/ 180 w 304"/>
                    <a:gd name="T87" fmla="*/ 371 h 427"/>
                    <a:gd name="T88" fmla="*/ 139 w 304"/>
                    <a:gd name="T89" fmla="*/ 371 h 427"/>
                    <a:gd name="T90" fmla="*/ 139 w 304"/>
                    <a:gd name="T91" fmla="*/ 404 h 427"/>
                    <a:gd name="T92" fmla="*/ 156 w 304"/>
                    <a:gd name="T93" fmla="*/ 395 h 427"/>
                    <a:gd name="T94" fmla="*/ 162 w 304"/>
                    <a:gd name="T95" fmla="*/ 395 h 427"/>
                    <a:gd name="T96" fmla="*/ 180 w 304"/>
                    <a:gd name="T97" fmla="*/ 404 h 427"/>
                    <a:gd name="T98" fmla="*/ 25 w 304"/>
                    <a:gd name="T99" fmla="*/ 55 h 427"/>
                    <a:gd name="T100" fmla="*/ 55 w 304"/>
                    <a:gd name="T101" fmla="*/ 55 h 427"/>
                    <a:gd name="T102" fmla="*/ 55 w 304"/>
                    <a:gd name="T103" fmla="*/ 25 h 427"/>
                    <a:gd name="T104" fmla="*/ 25 w 304"/>
                    <a:gd name="T105" fmla="*/ 55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04" h="427">
                      <a:moveTo>
                        <a:pt x="0" y="59"/>
                      </a:moveTo>
                      <a:cubicBezTo>
                        <a:pt x="1" y="59"/>
                        <a:pt x="2" y="58"/>
                        <a:pt x="3" y="57"/>
                      </a:cubicBezTo>
                      <a:cubicBezTo>
                        <a:pt x="21" y="39"/>
                        <a:pt x="39" y="21"/>
                        <a:pt x="57" y="3"/>
                      </a:cubicBezTo>
                      <a:cubicBezTo>
                        <a:pt x="59" y="1"/>
                        <a:pt x="60" y="0"/>
                        <a:pt x="63" y="0"/>
                      </a:cubicBezTo>
                      <a:cubicBezTo>
                        <a:pt x="130" y="0"/>
                        <a:pt x="197" y="0"/>
                        <a:pt x="264" y="0"/>
                      </a:cubicBezTo>
                      <a:cubicBezTo>
                        <a:pt x="276" y="0"/>
                        <a:pt x="288" y="0"/>
                        <a:pt x="300" y="0"/>
                      </a:cubicBezTo>
                      <a:cubicBezTo>
                        <a:pt x="302" y="0"/>
                        <a:pt x="303" y="0"/>
                        <a:pt x="304" y="0"/>
                      </a:cubicBezTo>
                      <a:cubicBezTo>
                        <a:pt x="304" y="111"/>
                        <a:pt x="304" y="222"/>
                        <a:pt x="304" y="332"/>
                      </a:cubicBezTo>
                      <a:cubicBezTo>
                        <a:pt x="303" y="332"/>
                        <a:pt x="301" y="332"/>
                        <a:pt x="300" y="332"/>
                      </a:cubicBezTo>
                      <a:cubicBezTo>
                        <a:pt x="275" y="332"/>
                        <a:pt x="250" y="332"/>
                        <a:pt x="225" y="332"/>
                      </a:cubicBezTo>
                      <a:cubicBezTo>
                        <a:pt x="223" y="332"/>
                        <a:pt x="222" y="333"/>
                        <a:pt x="221" y="335"/>
                      </a:cubicBezTo>
                      <a:cubicBezTo>
                        <a:pt x="215" y="347"/>
                        <a:pt x="207" y="356"/>
                        <a:pt x="196" y="363"/>
                      </a:cubicBezTo>
                      <a:cubicBezTo>
                        <a:pt x="194" y="364"/>
                        <a:pt x="193" y="365"/>
                        <a:pt x="193" y="367"/>
                      </a:cubicBezTo>
                      <a:cubicBezTo>
                        <a:pt x="193" y="386"/>
                        <a:pt x="193" y="404"/>
                        <a:pt x="193" y="423"/>
                      </a:cubicBezTo>
                      <a:cubicBezTo>
                        <a:pt x="193" y="424"/>
                        <a:pt x="193" y="425"/>
                        <a:pt x="193" y="427"/>
                      </a:cubicBezTo>
                      <a:cubicBezTo>
                        <a:pt x="191" y="426"/>
                        <a:pt x="189" y="425"/>
                        <a:pt x="188" y="424"/>
                      </a:cubicBezTo>
                      <a:cubicBezTo>
                        <a:pt x="179" y="419"/>
                        <a:pt x="170" y="415"/>
                        <a:pt x="161" y="411"/>
                      </a:cubicBezTo>
                      <a:cubicBezTo>
                        <a:pt x="160" y="410"/>
                        <a:pt x="158" y="410"/>
                        <a:pt x="157" y="411"/>
                      </a:cubicBezTo>
                      <a:cubicBezTo>
                        <a:pt x="146" y="416"/>
                        <a:pt x="136" y="421"/>
                        <a:pt x="125" y="427"/>
                      </a:cubicBezTo>
                      <a:cubicBezTo>
                        <a:pt x="125" y="425"/>
                        <a:pt x="125" y="424"/>
                        <a:pt x="125" y="423"/>
                      </a:cubicBezTo>
                      <a:cubicBezTo>
                        <a:pt x="125" y="404"/>
                        <a:pt x="125" y="386"/>
                        <a:pt x="125" y="367"/>
                      </a:cubicBezTo>
                      <a:cubicBezTo>
                        <a:pt x="125" y="365"/>
                        <a:pt x="124" y="364"/>
                        <a:pt x="122" y="363"/>
                      </a:cubicBezTo>
                      <a:cubicBezTo>
                        <a:pt x="111" y="356"/>
                        <a:pt x="103" y="347"/>
                        <a:pt x="97" y="335"/>
                      </a:cubicBezTo>
                      <a:cubicBezTo>
                        <a:pt x="96" y="333"/>
                        <a:pt x="95" y="332"/>
                        <a:pt x="93" y="332"/>
                      </a:cubicBezTo>
                      <a:cubicBezTo>
                        <a:pt x="62" y="332"/>
                        <a:pt x="31" y="332"/>
                        <a:pt x="0" y="332"/>
                      </a:cubicBezTo>
                      <a:cubicBezTo>
                        <a:pt x="0" y="241"/>
                        <a:pt x="0" y="150"/>
                        <a:pt x="0" y="59"/>
                      </a:cubicBezTo>
                      <a:close/>
                      <a:moveTo>
                        <a:pt x="227" y="318"/>
                      </a:moveTo>
                      <a:cubicBezTo>
                        <a:pt x="248" y="318"/>
                        <a:pt x="269" y="318"/>
                        <a:pt x="290" y="318"/>
                      </a:cubicBezTo>
                      <a:cubicBezTo>
                        <a:pt x="290" y="217"/>
                        <a:pt x="290" y="116"/>
                        <a:pt x="290" y="14"/>
                      </a:cubicBezTo>
                      <a:cubicBezTo>
                        <a:pt x="216" y="14"/>
                        <a:pt x="143" y="14"/>
                        <a:pt x="69" y="14"/>
                      </a:cubicBezTo>
                      <a:cubicBezTo>
                        <a:pt x="69" y="33"/>
                        <a:pt x="69" y="51"/>
                        <a:pt x="69" y="70"/>
                      </a:cubicBezTo>
                      <a:cubicBezTo>
                        <a:pt x="51" y="70"/>
                        <a:pt x="32" y="70"/>
                        <a:pt x="14" y="70"/>
                      </a:cubicBezTo>
                      <a:cubicBezTo>
                        <a:pt x="14" y="153"/>
                        <a:pt x="14" y="236"/>
                        <a:pt x="14" y="318"/>
                      </a:cubicBezTo>
                      <a:cubicBezTo>
                        <a:pt x="40" y="318"/>
                        <a:pt x="65" y="318"/>
                        <a:pt x="91" y="318"/>
                      </a:cubicBezTo>
                      <a:cubicBezTo>
                        <a:pt x="88" y="296"/>
                        <a:pt x="92" y="276"/>
                        <a:pt x="108" y="258"/>
                      </a:cubicBezTo>
                      <a:cubicBezTo>
                        <a:pt x="123" y="242"/>
                        <a:pt x="143" y="234"/>
                        <a:pt x="166" y="236"/>
                      </a:cubicBezTo>
                      <a:cubicBezTo>
                        <a:pt x="202" y="240"/>
                        <a:pt x="234" y="272"/>
                        <a:pt x="227" y="318"/>
                      </a:cubicBezTo>
                      <a:close/>
                      <a:moveTo>
                        <a:pt x="104" y="304"/>
                      </a:moveTo>
                      <a:cubicBezTo>
                        <a:pt x="104" y="335"/>
                        <a:pt x="128" y="360"/>
                        <a:pt x="159" y="360"/>
                      </a:cubicBezTo>
                      <a:cubicBezTo>
                        <a:pt x="189" y="360"/>
                        <a:pt x="214" y="335"/>
                        <a:pt x="214" y="305"/>
                      </a:cubicBezTo>
                      <a:cubicBezTo>
                        <a:pt x="215" y="275"/>
                        <a:pt x="190" y="250"/>
                        <a:pt x="159" y="249"/>
                      </a:cubicBezTo>
                      <a:cubicBezTo>
                        <a:pt x="129" y="249"/>
                        <a:pt x="104" y="274"/>
                        <a:pt x="104" y="304"/>
                      </a:cubicBezTo>
                      <a:close/>
                      <a:moveTo>
                        <a:pt x="180" y="404"/>
                      </a:moveTo>
                      <a:cubicBezTo>
                        <a:pt x="180" y="393"/>
                        <a:pt x="180" y="382"/>
                        <a:pt x="180" y="371"/>
                      </a:cubicBezTo>
                      <a:cubicBezTo>
                        <a:pt x="166" y="375"/>
                        <a:pt x="152" y="375"/>
                        <a:pt x="139" y="371"/>
                      </a:cubicBezTo>
                      <a:cubicBezTo>
                        <a:pt x="139" y="382"/>
                        <a:pt x="139" y="393"/>
                        <a:pt x="139" y="404"/>
                      </a:cubicBezTo>
                      <a:cubicBezTo>
                        <a:pt x="145" y="401"/>
                        <a:pt x="151" y="398"/>
                        <a:pt x="156" y="395"/>
                      </a:cubicBezTo>
                      <a:cubicBezTo>
                        <a:pt x="158" y="394"/>
                        <a:pt x="160" y="394"/>
                        <a:pt x="162" y="395"/>
                      </a:cubicBezTo>
                      <a:cubicBezTo>
                        <a:pt x="168" y="398"/>
                        <a:pt x="173" y="401"/>
                        <a:pt x="180" y="404"/>
                      </a:cubicBezTo>
                      <a:close/>
                      <a:moveTo>
                        <a:pt x="25" y="55"/>
                      </a:moveTo>
                      <a:cubicBezTo>
                        <a:pt x="35" y="55"/>
                        <a:pt x="45" y="55"/>
                        <a:pt x="55" y="55"/>
                      </a:cubicBezTo>
                      <a:cubicBezTo>
                        <a:pt x="55" y="45"/>
                        <a:pt x="55" y="35"/>
                        <a:pt x="55" y="25"/>
                      </a:cubicBezTo>
                      <a:cubicBezTo>
                        <a:pt x="45" y="35"/>
                        <a:pt x="35" y="45"/>
                        <a:pt x="25" y="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6" name="Freeform 34"/>
                <p:cNvSpPr>
                  <a:spLocks/>
                </p:cNvSpPr>
                <p:nvPr/>
              </p:nvSpPr>
              <p:spPr bwMode="auto">
                <a:xfrm>
                  <a:off x="2970" y="2954"/>
                  <a:ext cx="175" cy="122"/>
                </a:xfrm>
                <a:custGeom>
                  <a:avLst/>
                  <a:gdLst>
                    <a:gd name="T0" fmla="*/ 116 w 116"/>
                    <a:gd name="T1" fmla="*/ 40 h 81"/>
                    <a:gd name="T2" fmla="*/ 55 w 116"/>
                    <a:gd name="T3" fmla="*/ 81 h 81"/>
                    <a:gd name="T4" fmla="*/ 55 w 116"/>
                    <a:gd name="T5" fmla="*/ 61 h 81"/>
                    <a:gd name="T6" fmla="*/ 0 w 116"/>
                    <a:gd name="T7" fmla="*/ 61 h 81"/>
                    <a:gd name="T8" fmla="*/ 0 w 116"/>
                    <a:gd name="T9" fmla="*/ 47 h 81"/>
                    <a:gd name="T10" fmla="*/ 69 w 116"/>
                    <a:gd name="T11" fmla="*/ 47 h 81"/>
                    <a:gd name="T12" fmla="*/ 69 w 116"/>
                    <a:gd name="T13" fmla="*/ 55 h 81"/>
                    <a:gd name="T14" fmla="*/ 91 w 116"/>
                    <a:gd name="T15" fmla="*/ 40 h 81"/>
                    <a:gd name="T16" fmla="*/ 69 w 116"/>
                    <a:gd name="T17" fmla="*/ 26 h 81"/>
                    <a:gd name="T18" fmla="*/ 69 w 116"/>
                    <a:gd name="T19" fmla="*/ 33 h 81"/>
                    <a:gd name="T20" fmla="*/ 0 w 116"/>
                    <a:gd name="T21" fmla="*/ 33 h 81"/>
                    <a:gd name="T22" fmla="*/ 0 w 116"/>
                    <a:gd name="T23" fmla="*/ 20 h 81"/>
                    <a:gd name="T24" fmla="*/ 55 w 116"/>
                    <a:gd name="T25" fmla="*/ 20 h 81"/>
                    <a:gd name="T26" fmla="*/ 55 w 116"/>
                    <a:gd name="T27" fmla="*/ 0 h 81"/>
                    <a:gd name="T28" fmla="*/ 116 w 116"/>
                    <a:gd name="T29" fmla="*/ 4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6" h="81">
                      <a:moveTo>
                        <a:pt x="116" y="40"/>
                      </a:moveTo>
                      <a:cubicBezTo>
                        <a:pt x="96" y="54"/>
                        <a:pt x="76" y="67"/>
                        <a:pt x="55" y="81"/>
                      </a:cubicBezTo>
                      <a:cubicBezTo>
                        <a:pt x="55" y="74"/>
                        <a:pt x="55" y="68"/>
                        <a:pt x="55" y="61"/>
                      </a:cubicBezTo>
                      <a:cubicBezTo>
                        <a:pt x="37" y="61"/>
                        <a:pt x="19" y="61"/>
                        <a:pt x="0" y="61"/>
                      </a:cubicBezTo>
                      <a:cubicBezTo>
                        <a:pt x="0" y="56"/>
                        <a:pt x="0" y="52"/>
                        <a:pt x="0" y="47"/>
                      </a:cubicBezTo>
                      <a:cubicBezTo>
                        <a:pt x="23" y="47"/>
                        <a:pt x="46" y="47"/>
                        <a:pt x="69" y="47"/>
                      </a:cubicBezTo>
                      <a:cubicBezTo>
                        <a:pt x="69" y="50"/>
                        <a:pt x="69" y="52"/>
                        <a:pt x="69" y="55"/>
                      </a:cubicBezTo>
                      <a:cubicBezTo>
                        <a:pt x="76" y="50"/>
                        <a:pt x="84" y="45"/>
                        <a:pt x="91" y="40"/>
                      </a:cubicBezTo>
                      <a:cubicBezTo>
                        <a:pt x="84" y="35"/>
                        <a:pt x="77" y="31"/>
                        <a:pt x="69" y="26"/>
                      </a:cubicBezTo>
                      <a:cubicBezTo>
                        <a:pt x="69" y="29"/>
                        <a:pt x="69" y="31"/>
                        <a:pt x="69" y="33"/>
                      </a:cubicBezTo>
                      <a:cubicBezTo>
                        <a:pt x="46" y="33"/>
                        <a:pt x="23" y="33"/>
                        <a:pt x="0" y="33"/>
                      </a:cubicBezTo>
                      <a:cubicBezTo>
                        <a:pt x="0" y="29"/>
                        <a:pt x="0" y="24"/>
                        <a:pt x="0" y="20"/>
                      </a:cubicBezTo>
                      <a:cubicBezTo>
                        <a:pt x="18" y="20"/>
                        <a:pt x="37" y="20"/>
                        <a:pt x="55" y="20"/>
                      </a:cubicBezTo>
                      <a:cubicBezTo>
                        <a:pt x="55" y="13"/>
                        <a:pt x="55" y="7"/>
                        <a:pt x="55" y="0"/>
                      </a:cubicBezTo>
                      <a:cubicBezTo>
                        <a:pt x="76" y="13"/>
                        <a:pt x="96" y="27"/>
                        <a:pt x="116" y="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" name="Freeform 35"/>
                <p:cNvSpPr>
                  <a:spLocks/>
                </p:cNvSpPr>
                <p:nvPr/>
              </p:nvSpPr>
              <p:spPr bwMode="auto">
                <a:xfrm>
                  <a:off x="2970" y="3109"/>
                  <a:ext cx="175" cy="124"/>
                </a:xfrm>
                <a:custGeom>
                  <a:avLst/>
                  <a:gdLst>
                    <a:gd name="T0" fmla="*/ 69 w 116"/>
                    <a:gd name="T1" fmla="*/ 56 h 82"/>
                    <a:gd name="T2" fmla="*/ 91 w 116"/>
                    <a:gd name="T3" fmla="*/ 41 h 82"/>
                    <a:gd name="T4" fmla="*/ 69 w 116"/>
                    <a:gd name="T5" fmla="*/ 26 h 82"/>
                    <a:gd name="T6" fmla="*/ 69 w 116"/>
                    <a:gd name="T7" fmla="*/ 34 h 82"/>
                    <a:gd name="T8" fmla="*/ 0 w 116"/>
                    <a:gd name="T9" fmla="*/ 34 h 82"/>
                    <a:gd name="T10" fmla="*/ 0 w 116"/>
                    <a:gd name="T11" fmla="*/ 20 h 82"/>
                    <a:gd name="T12" fmla="*/ 55 w 116"/>
                    <a:gd name="T13" fmla="*/ 20 h 82"/>
                    <a:gd name="T14" fmla="*/ 55 w 116"/>
                    <a:gd name="T15" fmla="*/ 0 h 82"/>
                    <a:gd name="T16" fmla="*/ 116 w 116"/>
                    <a:gd name="T17" fmla="*/ 41 h 82"/>
                    <a:gd name="T18" fmla="*/ 55 w 116"/>
                    <a:gd name="T19" fmla="*/ 82 h 82"/>
                    <a:gd name="T20" fmla="*/ 55 w 116"/>
                    <a:gd name="T21" fmla="*/ 62 h 82"/>
                    <a:gd name="T22" fmla="*/ 28 w 116"/>
                    <a:gd name="T23" fmla="*/ 62 h 82"/>
                    <a:gd name="T24" fmla="*/ 28 w 116"/>
                    <a:gd name="T25" fmla="*/ 48 h 82"/>
                    <a:gd name="T26" fmla="*/ 69 w 116"/>
                    <a:gd name="T27" fmla="*/ 48 h 82"/>
                    <a:gd name="T28" fmla="*/ 69 w 116"/>
                    <a:gd name="T29" fmla="*/ 56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6" h="82">
                      <a:moveTo>
                        <a:pt x="69" y="56"/>
                      </a:moveTo>
                      <a:cubicBezTo>
                        <a:pt x="76" y="51"/>
                        <a:pt x="83" y="46"/>
                        <a:pt x="91" y="41"/>
                      </a:cubicBezTo>
                      <a:cubicBezTo>
                        <a:pt x="84" y="36"/>
                        <a:pt x="77" y="31"/>
                        <a:pt x="69" y="26"/>
                      </a:cubicBezTo>
                      <a:cubicBezTo>
                        <a:pt x="69" y="29"/>
                        <a:pt x="69" y="32"/>
                        <a:pt x="69" y="34"/>
                      </a:cubicBezTo>
                      <a:cubicBezTo>
                        <a:pt x="46" y="34"/>
                        <a:pt x="23" y="34"/>
                        <a:pt x="0" y="34"/>
                      </a:cubicBezTo>
                      <a:cubicBezTo>
                        <a:pt x="0" y="30"/>
                        <a:pt x="0" y="25"/>
                        <a:pt x="0" y="20"/>
                      </a:cubicBezTo>
                      <a:cubicBezTo>
                        <a:pt x="18" y="20"/>
                        <a:pt x="37" y="20"/>
                        <a:pt x="55" y="20"/>
                      </a:cubicBezTo>
                      <a:cubicBezTo>
                        <a:pt x="55" y="14"/>
                        <a:pt x="55" y="8"/>
                        <a:pt x="55" y="0"/>
                      </a:cubicBezTo>
                      <a:cubicBezTo>
                        <a:pt x="76" y="14"/>
                        <a:pt x="96" y="27"/>
                        <a:pt x="116" y="41"/>
                      </a:cubicBezTo>
                      <a:cubicBezTo>
                        <a:pt x="96" y="55"/>
                        <a:pt x="76" y="68"/>
                        <a:pt x="55" y="82"/>
                      </a:cubicBezTo>
                      <a:cubicBezTo>
                        <a:pt x="55" y="75"/>
                        <a:pt x="55" y="69"/>
                        <a:pt x="55" y="62"/>
                      </a:cubicBezTo>
                      <a:cubicBezTo>
                        <a:pt x="46" y="62"/>
                        <a:pt x="37" y="62"/>
                        <a:pt x="28" y="62"/>
                      </a:cubicBezTo>
                      <a:cubicBezTo>
                        <a:pt x="28" y="57"/>
                        <a:pt x="28" y="53"/>
                        <a:pt x="28" y="48"/>
                      </a:cubicBezTo>
                      <a:cubicBezTo>
                        <a:pt x="41" y="48"/>
                        <a:pt x="55" y="48"/>
                        <a:pt x="69" y="48"/>
                      </a:cubicBezTo>
                      <a:cubicBezTo>
                        <a:pt x="69" y="51"/>
                        <a:pt x="69" y="53"/>
                        <a:pt x="69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" name="Freeform 36"/>
                <p:cNvSpPr>
                  <a:spLocks/>
                </p:cNvSpPr>
                <p:nvPr/>
              </p:nvSpPr>
              <p:spPr bwMode="auto">
                <a:xfrm>
                  <a:off x="2970" y="2797"/>
                  <a:ext cx="175" cy="122"/>
                </a:xfrm>
                <a:custGeom>
                  <a:avLst/>
                  <a:gdLst>
                    <a:gd name="T0" fmla="*/ 0 w 116"/>
                    <a:gd name="T1" fmla="*/ 61 h 81"/>
                    <a:gd name="T2" fmla="*/ 0 w 116"/>
                    <a:gd name="T3" fmla="*/ 48 h 81"/>
                    <a:gd name="T4" fmla="*/ 69 w 116"/>
                    <a:gd name="T5" fmla="*/ 48 h 81"/>
                    <a:gd name="T6" fmla="*/ 69 w 116"/>
                    <a:gd name="T7" fmla="*/ 55 h 81"/>
                    <a:gd name="T8" fmla="*/ 91 w 116"/>
                    <a:gd name="T9" fmla="*/ 41 h 81"/>
                    <a:gd name="T10" fmla="*/ 69 w 116"/>
                    <a:gd name="T11" fmla="*/ 26 h 81"/>
                    <a:gd name="T12" fmla="*/ 69 w 116"/>
                    <a:gd name="T13" fmla="*/ 33 h 81"/>
                    <a:gd name="T14" fmla="*/ 28 w 116"/>
                    <a:gd name="T15" fmla="*/ 33 h 81"/>
                    <a:gd name="T16" fmla="*/ 28 w 116"/>
                    <a:gd name="T17" fmla="*/ 20 h 81"/>
                    <a:gd name="T18" fmla="*/ 55 w 116"/>
                    <a:gd name="T19" fmla="*/ 20 h 81"/>
                    <a:gd name="T20" fmla="*/ 55 w 116"/>
                    <a:gd name="T21" fmla="*/ 0 h 81"/>
                    <a:gd name="T22" fmla="*/ 116 w 116"/>
                    <a:gd name="T23" fmla="*/ 41 h 81"/>
                    <a:gd name="T24" fmla="*/ 55 w 116"/>
                    <a:gd name="T25" fmla="*/ 81 h 81"/>
                    <a:gd name="T26" fmla="*/ 55 w 116"/>
                    <a:gd name="T27" fmla="*/ 61 h 81"/>
                    <a:gd name="T28" fmla="*/ 0 w 116"/>
                    <a:gd name="T29" fmla="*/ 6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6" h="81">
                      <a:moveTo>
                        <a:pt x="0" y="61"/>
                      </a:moveTo>
                      <a:cubicBezTo>
                        <a:pt x="0" y="57"/>
                        <a:pt x="0" y="52"/>
                        <a:pt x="0" y="48"/>
                      </a:cubicBezTo>
                      <a:cubicBezTo>
                        <a:pt x="23" y="48"/>
                        <a:pt x="46" y="48"/>
                        <a:pt x="69" y="48"/>
                      </a:cubicBezTo>
                      <a:cubicBezTo>
                        <a:pt x="69" y="50"/>
                        <a:pt x="69" y="52"/>
                        <a:pt x="69" y="55"/>
                      </a:cubicBezTo>
                      <a:cubicBezTo>
                        <a:pt x="76" y="50"/>
                        <a:pt x="84" y="46"/>
                        <a:pt x="91" y="41"/>
                      </a:cubicBezTo>
                      <a:cubicBezTo>
                        <a:pt x="84" y="36"/>
                        <a:pt x="77" y="31"/>
                        <a:pt x="69" y="26"/>
                      </a:cubicBezTo>
                      <a:cubicBezTo>
                        <a:pt x="69" y="29"/>
                        <a:pt x="69" y="31"/>
                        <a:pt x="69" y="33"/>
                      </a:cubicBezTo>
                      <a:cubicBezTo>
                        <a:pt x="55" y="33"/>
                        <a:pt x="41" y="33"/>
                        <a:pt x="28" y="33"/>
                      </a:cubicBezTo>
                      <a:cubicBezTo>
                        <a:pt x="28" y="29"/>
                        <a:pt x="28" y="25"/>
                        <a:pt x="28" y="20"/>
                      </a:cubicBezTo>
                      <a:cubicBezTo>
                        <a:pt x="37" y="20"/>
                        <a:pt x="46" y="20"/>
                        <a:pt x="55" y="20"/>
                      </a:cubicBezTo>
                      <a:cubicBezTo>
                        <a:pt x="55" y="13"/>
                        <a:pt x="55" y="7"/>
                        <a:pt x="55" y="0"/>
                      </a:cubicBezTo>
                      <a:cubicBezTo>
                        <a:pt x="76" y="14"/>
                        <a:pt x="96" y="27"/>
                        <a:pt x="116" y="41"/>
                      </a:cubicBezTo>
                      <a:cubicBezTo>
                        <a:pt x="96" y="54"/>
                        <a:pt x="76" y="67"/>
                        <a:pt x="55" y="81"/>
                      </a:cubicBezTo>
                      <a:cubicBezTo>
                        <a:pt x="55" y="74"/>
                        <a:pt x="55" y="68"/>
                        <a:pt x="55" y="61"/>
                      </a:cubicBezTo>
                      <a:cubicBezTo>
                        <a:pt x="37" y="61"/>
                        <a:pt x="19" y="61"/>
                        <a:pt x="0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" name="Freeform 37"/>
                <p:cNvSpPr>
                  <a:spLocks/>
                </p:cNvSpPr>
                <p:nvPr/>
              </p:nvSpPr>
              <p:spPr bwMode="auto">
                <a:xfrm>
                  <a:off x="2970" y="2827"/>
                  <a:ext cx="22" cy="19"/>
                </a:xfrm>
                <a:custGeom>
                  <a:avLst/>
                  <a:gdLst>
                    <a:gd name="T0" fmla="*/ 0 w 14"/>
                    <a:gd name="T1" fmla="*/ 13 h 13"/>
                    <a:gd name="T2" fmla="*/ 0 w 14"/>
                    <a:gd name="T3" fmla="*/ 0 h 13"/>
                    <a:gd name="T4" fmla="*/ 14 w 14"/>
                    <a:gd name="T5" fmla="*/ 0 h 13"/>
                    <a:gd name="T6" fmla="*/ 14 w 14"/>
                    <a:gd name="T7" fmla="*/ 13 h 13"/>
                    <a:gd name="T8" fmla="*/ 0 w 14"/>
                    <a:gd name="T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13">
                      <a:moveTo>
                        <a:pt x="0" y="13"/>
                      </a:moveTo>
                      <a:cubicBezTo>
                        <a:pt x="0" y="9"/>
                        <a:pt x="0" y="4"/>
                        <a:pt x="0" y="0"/>
                      </a:cubicBezTo>
                      <a:cubicBezTo>
                        <a:pt x="5" y="0"/>
                        <a:pt x="9" y="0"/>
                        <a:pt x="14" y="0"/>
                      </a:cubicBezTo>
                      <a:cubicBezTo>
                        <a:pt x="14" y="4"/>
                        <a:pt x="14" y="9"/>
                        <a:pt x="14" y="13"/>
                      </a:cubicBezTo>
                      <a:cubicBezTo>
                        <a:pt x="9" y="13"/>
                        <a:pt x="5" y="13"/>
                        <a:pt x="0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" name="Freeform 38"/>
                <p:cNvSpPr>
                  <a:spLocks/>
                </p:cNvSpPr>
                <p:nvPr/>
              </p:nvSpPr>
              <p:spPr bwMode="auto">
                <a:xfrm>
                  <a:off x="2970" y="3181"/>
                  <a:ext cx="20" cy="21"/>
                </a:xfrm>
                <a:custGeom>
                  <a:avLst/>
                  <a:gdLst>
                    <a:gd name="T0" fmla="*/ 0 w 13"/>
                    <a:gd name="T1" fmla="*/ 14 h 14"/>
                    <a:gd name="T2" fmla="*/ 0 w 13"/>
                    <a:gd name="T3" fmla="*/ 0 h 14"/>
                    <a:gd name="T4" fmla="*/ 13 w 13"/>
                    <a:gd name="T5" fmla="*/ 0 h 14"/>
                    <a:gd name="T6" fmla="*/ 13 w 13"/>
                    <a:gd name="T7" fmla="*/ 14 h 14"/>
                    <a:gd name="T8" fmla="*/ 0 w 13"/>
                    <a:gd name="T9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4">
                      <a:moveTo>
                        <a:pt x="0" y="14"/>
                      </a:moveTo>
                      <a:cubicBezTo>
                        <a:pt x="0" y="9"/>
                        <a:pt x="0" y="5"/>
                        <a:pt x="0" y="0"/>
                      </a:cubicBezTo>
                      <a:cubicBezTo>
                        <a:pt x="4" y="0"/>
                        <a:pt x="9" y="0"/>
                        <a:pt x="13" y="0"/>
                      </a:cubicBezTo>
                      <a:cubicBezTo>
                        <a:pt x="13" y="5"/>
                        <a:pt x="13" y="9"/>
                        <a:pt x="13" y="14"/>
                      </a:cubicBezTo>
                      <a:cubicBezTo>
                        <a:pt x="9" y="14"/>
                        <a:pt x="5" y="14"/>
                        <a:pt x="0" y="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" name="Freeform 39"/>
                <p:cNvSpPr>
                  <a:spLocks/>
                </p:cNvSpPr>
                <p:nvPr/>
              </p:nvSpPr>
              <p:spPr bwMode="auto">
                <a:xfrm>
                  <a:off x="2682" y="3156"/>
                  <a:ext cx="100" cy="126"/>
                </a:xfrm>
                <a:custGeom>
                  <a:avLst/>
                  <a:gdLst>
                    <a:gd name="T0" fmla="*/ 23 w 66"/>
                    <a:gd name="T1" fmla="*/ 61 h 84"/>
                    <a:gd name="T2" fmla="*/ 53 w 66"/>
                    <a:gd name="T3" fmla="*/ 0 h 84"/>
                    <a:gd name="T4" fmla="*/ 66 w 66"/>
                    <a:gd name="T5" fmla="*/ 6 h 84"/>
                    <a:gd name="T6" fmla="*/ 27 w 66"/>
                    <a:gd name="T7" fmla="*/ 84 h 84"/>
                    <a:gd name="T8" fmla="*/ 0 w 66"/>
                    <a:gd name="T9" fmla="*/ 56 h 84"/>
                    <a:gd name="T10" fmla="*/ 10 w 66"/>
                    <a:gd name="T11" fmla="*/ 47 h 84"/>
                    <a:gd name="T12" fmla="*/ 23 w 66"/>
                    <a:gd name="T13" fmla="*/ 6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6" h="84">
                      <a:moveTo>
                        <a:pt x="23" y="61"/>
                      </a:moveTo>
                      <a:cubicBezTo>
                        <a:pt x="33" y="40"/>
                        <a:pt x="43" y="20"/>
                        <a:pt x="53" y="0"/>
                      </a:cubicBezTo>
                      <a:cubicBezTo>
                        <a:pt x="58" y="2"/>
                        <a:pt x="62" y="4"/>
                        <a:pt x="66" y="6"/>
                      </a:cubicBezTo>
                      <a:cubicBezTo>
                        <a:pt x="53" y="32"/>
                        <a:pt x="40" y="58"/>
                        <a:pt x="27" y="84"/>
                      </a:cubicBezTo>
                      <a:cubicBezTo>
                        <a:pt x="18" y="74"/>
                        <a:pt x="9" y="65"/>
                        <a:pt x="0" y="56"/>
                      </a:cubicBezTo>
                      <a:cubicBezTo>
                        <a:pt x="3" y="54"/>
                        <a:pt x="6" y="50"/>
                        <a:pt x="10" y="47"/>
                      </a:cubicBezTo>
                      <a:cubicBezTo>
                        <a:pt x="14" y="51"/>
                        <a:pt x="18" y="56"/>
                        <a:pt x="23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" name="Freeform 40"/>
                <p:cNvSpPr>
                  <a:spLocks noEditPoints="1"/>
                </p:cNvSpPr>
                <p:nvPr/>
              </p:nvSpPr>
              <p:spPr bwMode="auto">
                <a:xfrm>
                  <a:off x="2536" y="2809"/>
                  <a:ext cx="374" cy="362"/>
                </a:xfrm>
                <a:custGeom>
                  <a:avLst/>
                  <a:gdLst>
                    <a:gd name="T0" fmla="*/ 127 w 248"/>
                    <a:gd name="T1" fmla="*/ 58 h 240"/>
                    <a:gd name="T2" fmla="*/ 141 w 248"/>
                    <a:gd name="T3" fmla="*/ 35 h 240"/>
                    <a:gd name="T4" fmla="*/ 144 w 248"/>
                    <a:gd name="T5" fmla="*/ 17 h 240"/>
                    <a:gd name="T6" fmla="*/ 170 w 248"/>
                    <a:gd name="T7" fmla="*/ 6 h 240"/>
                    <a:gd name="T8" fmla="*/ 225 w 248"/>
                    <a:gd name="T9" fmla="*/ 38 h 240"/>
                    <a:gd name="T10" fmla="*/ 235 w 248"/>
                    <a:gd name="T11" fmla="*/ 103 h 240"/>
                    <a:gd name="T12" fmla="*/ 192 w 248"/>
                    <a:gd name="T13" fmla="*/ 86 h 240"/>
                    <a:gd name="T14" fmla="*/ 213 w 248"/>
                    <a:gd name="T15" fmla="*/ 128 h 240"/>
                    <a:gd name="T16" fmla="*/ 161 w 248"/>
                    <a:gd name="T17" fmla="*/ 136 h 240"/>
                    <a:gd name="T18" fmla="*/ 129 w 248"/>
                    <a:gd name="T19" fmla="*/ 150 h 240"/>
                    <a:gd name="T20" fmla="*/ 113 w 248"/>
                    <a:gd name="T21" fmla="*/ 164 h 240"/>
                    <a:gd name="T22" fmla="*/ 92 w 248"/>
                    <a:gd name="T23" fmla="*/ 185 h 240"/>
                    <a:gd name="T24" fmla="*/ 72 w 248"/>
                    <a:gd name="T25" fmla="*/ 206 h 240"/>
                    <a:gd name="T26" fmla="*/ 52 w 248"/>
                    <a:gd name="T27" fmla="*/ 225 h 240"/>
                    <a:gd name="T28" fmla="*/ 4 w 248"/>
                    <a:gd name="T29" fmla="*/ 196 h 240"/>
                    <a:gd name="T30" fmla="*/ 128 w 248"/>
                    <a:gd name="T31" fmla="*/ 141 h 240"/>
                    <a:gd name="T32" fmla="*/ 117 w 248"/>
                    <a:gd name="T33" fmla="*/ 121 h 240"/>
                    <a:gd name="T34" fmla="*/ 136 w 248"/>
                    <a:gd name="T35" fmla="*/ 128 h 240"/>
                    <a:gd name="T36" fmla="*/ 187 w 248"/>
                    <a:gd name="T37" fmla="*/ 81 h 240"/>
                    <a:gd name="T38" fmla="*/ 189 w 248"/>
                    <a:gd name="T39" fmla="*/ 65 h 240"/>
                    <a:gd name="T40" fmla="*/ 194 w 248"/>
                    <a:gd name="T41" fmla="*/ 54 h 240"/>
                    <a:gd name="T42" fmla="*/ 211 w 248"/>
                    <a:gd name="T43" fmla="*/ 56 h 240"/>
                    <a:gd name="T44" fmla="*/ 209 w 248"/>
                    <a:gd name="T45" fmla="*/ 43 h 240"/>
                    <a:gd name="T46" fmla="*/ 189 w 248"/>
                    <a:gd name="T47" fmla="*/ 21 h 240"/>
                    <a:gd name="T48" fmla="*/ 161 w 248"/>
                    <a:gd name="T49" fmla="*/ 68 h 240"/>
                    <a:gd name="T50" fmla="*/ 114 w 248"/>
                    <a:gd name="T51" fmla="*/ 96 h 240"/>
                    <a:gd name="T52" fmla="*/ 32 w 248"/>
                    <a:gd name="T53" fmla="*/ 231 h 240"/>
                    <a:gd name="T54" fmla="*/ 37 w 248"/>
                    <a:gd name="T55" fmla="*/ 214 h 240"/>
                    <a:gd name="T56" fmla="*/ 56 w 248"/>
                    <a:gd name="T57" fmla="*/ 213 h 240"/>
                    <a:gd name="T58" fmla="*/ 60 w 248"/>
                    <a:gd name="T59" fmla="*/ 208 h 240"/>
                    <a:gd name="T60" fmla="*/ 63 w 248"/>
                    <a:gd name="T61" fmla="*/ 190 h 240"/>
                    <a:gd name="T62" fmla="*/ 63 w 248"/>
                    <a:gd name="T63" fmla="*/ 179 h 240"/>
                    <a:gd name="T64" fmla="*/ 81 w 248"/>
                    <a:gd name="T65" fmla="*/ 188 h 240"/>
                    <a:gd name="T66" fmla="*/ 84 w 248"/>
                    <a:gd name="T67" fmla="*/ 170 h 240"/>
                    <a:gd name="T68" fmla="*/ 89 w 248"/>
                    <a:gd name="T69" fmla="*/ 159 h 240"/>
                    <a:gd name="T70" fmla="*/ 101 w 248"/>
                    <a:gd name="T71" fmla="*/ 156 h 240"/>
                    <a:gd name="T72" fmla="*/ 111 w 248"/>
                    <a:gd name="T73" fmla="*/ 157 h 240"/>
                    <a:gd name="T74" fmla="*/ 115 w 248"/>
                    <a:gd name="T75" fmla="*/ 139 h 240"/>
                    <a:gd name="T76" fmla="*/ 141 w 248"/>
                    <a:gd name="T77" fmla="*/ 124 h 240"/>
                    <a:gd name="T78" fmla="*/ 178 w 248"/>
                    <a:gd name="T79" fmla="*/ 115 h 240"/>
                    <a:gd name="T80" fmla="*/ 181 w 248"/>
                    <a:gd name="T81" fmla="*/ 84 h 240"/>
                    <a:gd name="T82" fmla="*/ 158 w 248"/>
                    <a:gd name="T83" fmla="*/ 61 h 240"/>
                    <a:gd name="T84" fmla="*/ 126 w 248"/>
                    <a:gd name="T85" fmla="*/ 44 h 240"/>
                    <a:gd name="T86" fmla="*/ 117 w 248"/>
                    <a:gd name="T87" fmla="*/ 86 h 240"/>
                    <a:gd name="T88" fmla="*/ 158 w 248"/>
                    <a:gd name="T89" fmla="*/ 61 h 240"/>
                    <a:gd name="T90" fmla="*/ 236 w 248"/>
                    <a:gd name="T91" fmla="*/ 96 h 240"/>
                    <a:gd name="T92" fmla="*/ 207 w 248"/>
                    <a:gd name="T93" fmla="*/ 71 h 240"/>
                    <a:gd name="T94" fmla="*/ 149 w 248"/>
                    <a:gd name="T95" fmla="*/ 9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48" h="240">
                      <a:moveTo>
                        <a:pt x="111" y="90"/>
                      </a:moveTo>
                      <a:cubicBezTo>
                        <a:pt x="108" y="84"/>
                        <a:pt x="108" y="80"/>
                        <a:pt x="112" y="76"/>
                      </a:cubicBezTo>
                      <a:cubicBezTo>
                        <a:pt x="117" y="71"/>
                        <a:pt x="121" y="67"/>
                        <a:pt x="126" y="62"/>
                      </a:cubicBezTo>
                      <a:cubicBezTo>
                        <a:pt x="127" y="61"/>
                        <a:pt x="127" y="60"/>
                        <a:pt x="127" y="58"/>
                      </a:cubicBezTo>
                      <a:cubicBezTo>
                        <a:pt x="124" y="54"/>
                        <a:pt x="122" y="51"/>
                        <a:pt x="120" y="47"/>
                      </a:cubicBezTo>
                      <a:cubicBezTo>
                        <a:pt x="118" y="43"/>
                        <a:pt x="119" y="39"/>
                        <a:pt x="121" y="36"/>
                      </a:cubicBezTo>
                      <a:cubicBezTo>
                        <a:pt x="122" y="36"/>
                        <a:pt x="122" y="35"/>
                        <a:pt x="122" y="35"/>
                      </a:cubicBezTo>
                      <a:cubicBezTo>
                        <a:pt x="129" y="27"/>
                        <a:pt x="135" y="27"/>
                        <a:pt x="141" y="35"/>
                      </a:cubicBezTo>
                      <a:cubicBezTo>
                        <a:pt x="145" y="39"/>
                        <a:pt x="149" y="43"/>
                        <a:pt x="153" y="47"/>
                      </a:cubicBezTo>
                      <a:cubicBezTo>
                        <a:pt x="157" y="43"/>
                        <a:pt x="160" y="40"/>
                        <a:pt x="164" y="36"/>
                      </a:cubicBezTo>
                      <a:cubicBezTo>
                        <a:pt x="163" y="36"/>
                        <a:pt x="163" y="35"/>
                        <a:pt x="162" y="34"/>
                      </a:cubicBezTo>
                      <a:cubicBezTo>
                        <a:pt x="156" y="28"/>
                        <a:pt x="150" y="22"/>
                        <a:pt x="144" y="17"/>
                      </a:cubicBezTo>
                      <a:cubicBezTo>
                        <a:pt x="142" y="14"/>
                        <a:pt x="140" y="11"/>
                        <a:pt x="142" y="8"/>
                      </a:cubicBezTo>
                      <a:cubicBezTo>
                        <a:pt x="143" y="4"/>
                        <a:pt x="145" y="3"/>
                        <a:pt x="149" y="2"/>
                      </a:cubicBezTo>
                      <a:cubicBezTo>
                        <a:pt x="151" y="2"/>
                        <a:pt x="154" y="1"/>
                        <a:pt x="157" y="1"/>
                      </a:cubicBezTo>
                      <a:cubicBezTo>
                        <a:pt x="162" y="0"/>
                        <a:pt x="166" y="2"/>
                        <a:pt x="170" y="6"/>
                      </a:cubicBezTo>
                      <a:cubicBezTo>
                        <a:pt x="174" y="10"/>
                        <a:pt x="178" y="14"/>
                        <a:pt x="183" y="19"/>
                      </a:cubicBezTo>
                      <a:cubicBezTo>
                        <a:pt x="184" y="17"/>
                        <a:pt x="185" y="16"/>
                        <a:pt x="186" y="15"/>
                      </a:cubicBezTo>
                      <a:cubicBezTo>
                        <a:pt x="190" y="11"/>
                        <a:pt x="197" y="11"/>
                        <a:pt x="201" y="15"/>
                      </a:cubicBezTo>
                      <a:cubicBezTo>
                        <a:pt x="209" y="23"/>
                        <a:pt x="217" y="30"/>
                        <a:pt x="225" y="38"/>
                      </a:cubicBezTo>
                      <a:cubicBezTo>
                        <a:pt x="228" y="41"/>
                        <a:pt x="228" y="45"/>
                        <a:pt x="227" y="50"/>
                      </a:cubicBezTo>
                      <a:cubicBezTo>
                        <a:pt x="226" y="51"/>
                        <a:pt x="226" y="53"/>
                        <a:pt x="227" y="54"/>
                      </a:cubicBezTo>
                      <a:cubicBezTo>
                        <a:pt x="233" y="65"/>
                        <a:pt x="239" y="76"/>
                        <a:pt x="245" y="87"/>
                      </a:cubicBezTo>
                      <a:cubicBezTo>
                        <a:pt x="248" y="93"/>
                        <a:pt x="243" y="103"/>
                        <a:pt x="235" y="103"/>
                      </a:cubicBezTo>
                      <a:cubicBezTo>
                        <a:pt x="232" y="103"/>
                        <a:pt x="230" y="102"/>
                        <a:pt x="228" y="100"/>
                      </a:cubicBezTo>
                      <a:cubicBezTo>
                        <a:pt x="220" y="92"/>
                        <a:pt x="213" y="85"/>
                        <a:pt x="205" y="77"/>
                      </a:cubicBezTo>
                      <a:cubicBezTo>
                        <a:pt x="205" y="77"/>
                        <a:pt x="204" y="76"/>
                        <a:pt x="203" y="74"/>
                      </a:cubicBezTo>
                      <a:cubicBezTo>
                        <a:pt x="199" y="79"/>
                        <a:pt x="196" y="82"/>
                        <a:pt x="192" y="86"/>
                      </a:cubicBezTo>
                      <a:cubicBezTo>
                        <a:pt x="197" y="90"/>
                        <a:pt x="201" y="94"/>
                        <a:pt x="205" y="99"/>
                      </a:cubicBezTo>
                      <a:cubicBezTo>
                        <a:pt x="209" y="102"/>
                        <a:pt x="213" y="106"/>
                        <a:pt x="217" y="110"/>
                      </a:cubicBezTo>
                      <a:cubicBezTo>
                        <a:pt x="221" y="115"/>
                        <a:pt x="221" y="120"/>
                        <a:pt x="217" y="124"/>
                      </a:cubicBezTo>
                      <a:cubicBezTo>
                        <a:pt x="216" y="126"/>
                        <a:pt x="215" y="127"/>
                        <a:pt x="213" y="128"/>
                      </a:cubicBezTo>
                      <a:cubicBezTo>
                        <a:pt x="210" y="130"/>
                        <a:pt x="207" y="131"/>
                        <a:pt x="204" y="130"/>
                      </a:cubicBezTo>
                      <a:cubicBezTo>
                        <a:pt x="196" y="127"/>
                        <a:pt x="188" y="125"/>
                        <a:pt x="180" y="122"/>
                      </a:cubicBezTo>
                      <a:cubicBezTo>
                        <a:pt x="177" y="122"/>
                        <a:pt x="175" y="122"/>
                        <a:pt x="173" y="124"/>
                      </a:cubicBezTo>
                      <a:cubicBezTo>
                        <a:pt x="170" y="128"/>
                        <a:pt x="165" y="132"/>
                        <a:pt x="161" y="136"/>
                      </a:cubicBezTo>
                      <a:cubicBezTo>
                        <a:pt x="155" y="142"/>
                        <a:pt x="151" y="142"/>
                        <a:pt x="145" y="136"/>
                      </a:cubicBezTo>
                      <a:cubicBezTo>
                        <a:pt x="144" y="136"/>
                        <a:pt x="144" y="135"/>
                        <a:pt x="143" y="134"/>
                      </a:cubicBezTo>
                      <a:cubicBezTo>
                        <a:pt x="141" y="136"/>
                        <a:pt x="140" y="138"/>
                        <a:pt x="139" y="139"/>
                      </a:cubicBezTo>
                      <a:cubicBezTo>
                        <a:pt x="135" y="142"/>
                        <a:pt x="132" y="146"/>
                        <a:pt x="129" y="150"/>
                      </a:cubicBezTo>
                      <a:cubicBezTo>
                        <a:pt x="127" y="151"/>
                        <a:pt x="126" y="151"/>
                        <a:pt x="125" y="152"/>
                      </a:cubicBezTo>
                      <a:cubicBezTo>
                        <a:pt x="124" y="153"/>
                        <a:pt x="124" y="153"/>
                        <a:pt x="123" y="153"/>
                      </a:cubicBezTo>
                      <a:cubicBezTo>
                        <a:pt x="121" y="158"/>
                        <a:pt x="118" y="161"/>
                        <a:pt x="114" y="163"/>
                      </a:cubicBezTo>
                      <a:cubicBezTo>
                        <a:pt x="113" y="163"/>
                        <a:pt x="113" y="164"/>
                        <a:pt x="113" y="164"/>
                      </a:cubicBezTo>
                      <a:cubicBezTo>
                        <a:pt x="110" y="167"/>
                        <a:pt x="107" y="170"/>
                        <a:pt x="104" y="173"/>
                      </a:cubicBezTo>
                      <a:cubicBezTo>
                        <a:pt x="104" y="173"/>
                        <a:pt x="103" y="174"/>
                        <a:pt x="103" y="174"/>
                      </a:cubicBezTo>
                      <a:cubicBezTo>
                        <a:pt x="101" y="178"/>
                        <a:pt x="98" y="181"/>
                        <a:pt x="93" y="183"/>
                      </a:cubicBezTo>
                      <a:cubicBezTo>
                        <a:pt x="93" y="184"/>
                        <a:pt x="93" y="184"/>
                        <a:pt x="92" y="185"/>
                      </a:cubicBezTo>
                      <a:cubicBezTo>
                        <a:pt x="90" y="188"/>
                        <a:pt x="87" y="191"/>
                        <a:pt x="84" y="193"/>
                      </a:cubicBezTo>
                      <a:cubicBezTo>
                        <a:pt x="83" y="194"/>
                        <a:pt x="83" y="194"/>
                        <a:pt x="82" y="195"/>
                      </a:cubicBezTo>
                      <a:cubicBezTo>
                        <a:pt x="80" y="199"/>
                        <a:pt x="77" y="202"/>
                        <a:pt x="73" y="204"/>
                      </a:cubicBezTo>
                      <a:cubicBezTo>
                        <a:pt x="72" y="204"/>
                        <a:pt x="72" y="205"/>
                        <a:pt x="72" y="206"/>
                      </a:cubicBezTo>
                      <a:cubicBezTo>
                        <a:pt x="69" y="208"/>
                        <a:pt x="66" y="211"/>
                        <a:pt x="64" y="214"/>
                      </a:cubicBezTo>
                      <a:cubicBezTo>
                        <a:pt x="63" y="214"/>
                        <a:pt x="62" y="214"/>
                        <a:pt x="62" y="215"/>
                      </a:cubicBezTo>
                      <a:cubicBezTo>
                        <a:pt x="60" y="219"/>
                        <a:pt x="57" y="222"/>
                        <a:pt x="52" y="224"/>
                      </a:cubicBezTo>
                      <a:cubicBezTo>
                        <a:pt x="52" y="225"/>
                        <a:pt x="52" y="225"/>
                        <a:pt x="52" y="225"/>
                      </a:cubicBezTo>
                      <a:cubicBezTo>
                        <a:pt x="49" y="228"/>
                        <a:pt x="46" y="232"/>
                        <a:pt x="43" y="235"/>
                      </a:cubicBezTo>
                      <a:cubicBezTo>
                        <a:pt x="38" y="240"/>
                        <a:pt x="32" y="240"/>
                        <a:pt x="27" y="235"/>
                      </a:cubicBezTo>
                      <a:cubicBezTo>
                        <a:pt x="19" y="228"/>
                        <a:pt x="12" y="220"/>
                        <a:pt x="4" y="212"/>
                      </a:cubicBezTo>
                      <a:cubicBezTo>
                        <a:pt x="0" y="208"/>
                        <a:pt x="0" y="201"/>
                        <a:pt x="4" y="196"/>
                      </a:cubicBezTo>
                      <a:cubicBezTo>
                        <a:pt x="26" y="175"/>
                        <a:pt x="47" y="154"/>
                        <a:pt x="68" y="133"/>
                      </a:cubicBezTo>
                      <a:cubicBezTo>
                        <a:pt x="82" y="119"/>
                        <a:pt x="96" y="105"/>
                        <a:pt x="110" y="91"/>
                      </a:cubicBezTo>
                      <a:cubicBezTo>
                        <a:pt x="110" y="90"/>
                        <a:pt x="111" y="90"/>
                        <a:pt x="111" y="90"/>
                      </a:cubicBezTo>
                      <a:close/>
                      <a:moveTo>
                        <a:pt x="128" y="141"/>
                      </a:moveTo>
                      <a:cubicBezTo>
                        <a:pt x="126" y="139"/>
                        <a:pt x="124" y="137"/>
                        <a:pt x="122" y="136"/>
                      </a:cubicBezTo>
                      <a:cubicBezTo>
                        <a:pt x="119" y="132"/>
                        <a:pt x="116" y="129"/>
                        <a:pt x="113" y="126"/>
                      </a:cubicBezTo>
                      <a:cubicBezTo>
                        <a:pt x="111" y="124"/>
                        <a:pt x="112" y="123"/>
                        <a:pt x="113" y="122"/>
                      </a:cubicBezTo>
                      <a:cubicBezTo>
                        <a:pt x="114" y="120"/>
                        <a:pt x="116" y="120"/>
                        <a:pt x="117" y="121"/>
                      </a:cubicBezTo>
                      <a:cubicBezTo>
                        <a:pt x="118" y="122"/>
                        <a:pt x="119" y="123"/>
                        <a:pt x="120" y="123"/>
                      </a:cubicBezTo>
                      <a:cubicBezTo>
                        <a:pt x="124" y="128"/>
                        <a:pt x="128" y="132"/>
                        <a:pt x="132" y="136"/>
                      </a:cubicBezTo>
                      <a:cubicBezTo>
                        <a:pt x="135" y="134"/>
                        <a:pt x="136" y="132"/>
                        <a:pt x="139" y="130"/>
                      </a:cubicBezTo>
                      <a:cubicBezTo>
                        <a:pt x="138" y="129"/>
                        <a:pt x="137" y="128"/>
                        <a:pt x="136" y="128"/>
                      </a:cubicBezTo>
                      <a:cubicBezTo>
                        <a:pt x="132" y="123"/>
                        <a:pt x="132" y="118"/>
                        <a:pt x="136" y="114"/>
                      </a:cubicBezTo>
                      <a:cubicBezTo>
                        <a:pt x="148" y="102"/>
                        <a:pt x="159" y="90"/>
                        <a:pt x="171" y="78"/>
                      </a:cubicBezTo>
                      <a:cubicBezTo>
                        <a:pt x="175" y="75"/>
                        <a:pt x="181" y="75"/>
                        <a:pt x="185" y="78"/>
                      </a:cubicBezTo>
                      <a:cubicBezTo>
                        <a:pt x="186" y="79"/>
                        <a:pt x="186" y="80"/>
                        <a:pt x="187" y="81"/>
                      </a:cubicBezTo>
                      <a:cubicBezTo>
                        <a:pt x="189" y="80"/>
                        <a:pt x="190" y="78"/>
                        <a:pt x="192" y="77"/>
                      </a:cubicBezTo>
                      <a:cubicBezTo>
                        <a:pt x="189" y="74"/>
                        <a:pt x="187" y="72"/>
                        <a:pt x="184" y="70"/>
                      </a:cubicBezTo>
                      <a:cubicBezTo>
                        <a:pt x="182" y="68"/>
                        <a:pt x="182" y="66"/>
                        <a:pt x="184" y="64"/>
                      </a:cubicBezTo>
                      <a:cubicBezTo>
                        <a:pt x="185" y="62"/>
                        <a:pt x="187" y="63"/>
                        <a:pt x="189" y="65"/>
                      </a:cubicBezTo>
                      <a:cubicBezTo>
                        <a:pt x="192" y="67"/>
                        <a:pt x="194" y="70"/>
                        <a:pt x="197" y="72"/>
                      </a:cubicBezTo>
                      <a:cubicBezTo>
                        <a:pt x="198" y="70"/>
                        <a:pt x="200" y="68"/>
                        <a:pt x="202" y="66"/>
                      </a:cubicBezTo>
                      <a:cubicBezTo>
                        <a:pt x="200" y="64"/>
                        <a:pt x="197" y="62"/>
                        <a:pt x="195" y="60"/>
                      </a:cubicBezTo>
                      <a:cubicBezTo>
                        <a:pt x="193" y="57"/>
                        <a:pt x="192" y="55"/>
                        <a:pt x="194" y="54"/>
                      </a:cubicBezTo>
                      <a:cubicBezTo>
                        <a:pt x="196" y="52"/>
                        <a:pt x="198" y="52"/>
                        <a:pt x="200" y="54"/>
                      </a:cubicBezTo>
                      <a:cubicBezTo>
                        <a:pt x="202" y="57"/>
                        <a:pt x="204" y="59"/>
                        <a:pt x="207" y="62"/>
                      </a:cubicBezTo>
                      <a:cubicBezTo>
                        <a:pt x="209" y="60"/>
                        <a:pt x="210" y="58"/>
                        <a:pt x="212" y="56"/>
                      </a:cubicBezTo>
                      <a:cubicBezTo>
                        <a:pt x="212" y="56"/>
                        <a:pt x="212" y="56"/>
                        <a:pt x="211" y="56"/>
                      </a:cubicBezTo>
                      <a:cubicBezTo>
                        <a:pt x="207" y="51"/>
                        <a:pt x="202" y="47"/>
                        <a:pt x="198" y="42"/>
                      </a:cubicBezTo>
                      <a:cubicBezTo>
                        <a:pt x="196" y="40"/>
                        <a:pt x="196" y="38"/>
                        <a:pt x="198" y="37"/>
                      </a:cubicBezTo>
                      <a:cubicBezTo>
                        <a:pt x="199" y="35"/>
                        <a:pt x="201" y="35"/>
                        <a:pt x="203" y="37"/>
                      </a:cubicBezTo>
                      <a:cubicBezTo>
                        <a:pt x="205" y="39"/>
                        <a:pt x="207" y="41"/>
                        <a:pt x="209" y="43"/>
                      </a:cubicBezTo>
                      <a:cubicBezTo>
                        <a:pt x="212" y="46"/>
                        <a:pt x="214" y="49"/>
                        <a:pt x="217" y="52"/>
                      </a:cubicBezTo>
                      <a:cubicBezTo>
                        <a:pt x="222" y="47"/>
                        <a:pt x="222" y="45"/>
                        <a:pt x="218" y="41"/>
                      </a:cubicBezTo>
                      <a:cubicBezTo>
                        <a:pt x="211" y="34"/>
                        <a:pt x="204" y="27"/>
                        <a:pt x="198" y="21"/>
                      </a:cubicBezTo>
                      <a:cubicBezTo>
                        <a:pt x="195" y="18"/>
                        <a:pt x="192" y="18"/>
                        <a:pt x="189" y="21"/>
                      </a:cubicBezTo>
                      <a:cubicBezTo>
                        <a:pt x="180" y="30"/>
                        <a:pt x="170" y="40"/>
                        <a:pt x="160" y="50"/>
                      </a:cubicBezTo>
                      <a:cubicBezTo>
                        <a:pt x="160" y="50"/>
                        <a:pt x="159" y="51"/>
                        <a:pt x="158" y="52"/>
                      </a:cubicBezTo>
                      <a:cubicBezTo>
                        <a:pt x="159" y="53"/>
                        <a:pt x="160" y="54"/>
                        <a:pt x="161" y="55"/>
                      </a:cubicBezTo>
                      <a:cubicBezTo>
                        <a:pt x="165" y="58"/>
                        <a:pt x="165" y="64"/>
                        <a:pt x="161" y="68"/>
                      </a:cubicBezTo>
                      <a:cubicBezTo>
                        <a:pt x="152" y="78"/>
                        <a:pt x="142" y="87"/>
                        <a:pt x="132" y="97"/>
                      </a:cubicBezTo>
                      <a:cubicBezTo>
                        <a:pt x="128" y="101"/>
                        <a:pt x="122" y="101"/>
                        <a:pt x="119" y="97"/>
                      </a:cubicBezTo>
                      <a:cubicBezTo>
                        <a:pt x="118" y="96"/>
                        <a:pt x="117" y="95"/>
                        <a:pt x="116" y="94"/>
                      </a:cubicBezTo>
                      <a:cubicBezTo>
                        <a:pt x="115" y="95"/>
                        <a:pt x="114" y="96"/>
                        <a:pt x="114" y="96"/>
                      </a:cubicBezTo>
                      <a:cubicBezTo>
                        <a:pt x="87" y="123"/>
                        <a:pt x="61" y="149"/>
                        <a:pt x="34" y="176"/>
                      </a:cubicBezTo>
                      <a:cubicBezTo>
                        <a:pt x="26" y="184"/>
                        <a:pt x="18" y="192"/>
                        <a:pt x="9" y="200"/>
                      </a:cubicBezTo>
                      <a:cubicBezTo>
                        <a:pt x="7" y="203"/>
                        <a:pt x="7" y="205"/>
                        <a:pt x="9" y="207"/>
                      </a:cubicBezTo>
                      <a:cubicBezTo>
                        <a:pt x="16" y="215"/>
                        <a:pt x="24" y="223"/>
                        <a:pt x="32" y="231"/>
                      </a:cubicBezTo>
                      <a:cubicBezTo>
                        <a:pt x="34" y="232"/>
                        <a:pt x="36" y="232"/>
                        <a:pt x="38" y="231"/>
                      </a:cubicBezTo>
                      <a:cubicBezTo>
                        <a:pt x="41" y="229"/>
                        <a:pt x="43" y="226"/>
                        <a:pt x="46" y="223"/>
                      </a:cubicBezTo>
                      <a:cubicBezTo>
                        <a:pt x="43" y="221"/>
                        <a:pt x="41" y="218"/>
                        <a:pt x="38" y="216"/>
                      </a:cubicBezTo>
                      <a:cubicBezTo>
                        <a:pt x="38" y="215"/>
                        <a:pt x="36" y="214"/>
                        <a:pt x="37" y="214"/>
                      </a:cubicBezTo>
                      <a:cubicBezTo>
                        <a:pt x="37" y="212"/>
                        <a:pt x="37" y="210"/>
                        <a:pt x="38" y="210"/>
                      </a:cubicBezTo>
                      <a:cubicBezTo>
                        <a:pt x="39" y="209"/>
                        <a:pt x="41" y="210"/>
                        <a:pt x="42" y="210"/>
                      </a:cubicBezTo>
                      <a:cubicBezTo>
                        <a:pt x="45" y="213"/>
                        <a:pt x="48" y="216"/>
                        <a:pt x="50" y="218"/>
                      </a:cubicBezTo>
                      <a:cubicBezTo>
                        <a:pt x="52" y="216"/>
                        <a:pt x="54" y="215"/>
                        <a:pt x="56" y="213"/>
                      </a:cubicBezTo>
                      <a:cubicBezTo>
                        <a:pt x="53" y="210"/>
                        <a:pt x="51" y="208"/>
                        <a:pt x="48" y="206"/>
                      </a:cubicBezTo>
                      <a:cubicBezTo>
                        <a:pt x="46" y="204"/>
                        <a:pt x="46" y="202"/>
                        <a:pt x="47" y="200"/>
                      </a:cubicBezTo>
                      <a:cubicBezTo>
                        <a:pt x="49" y="198"/>
                        <a:pt x="51" y="199"/>
                        <a:pt x="53" y="201"/>
                      </a:cubicBezTo>
                      <a:cubicBezTo>
                        <a:pt x="56" y="203"/>
                        <a:pt x="58" y="206"/>
                        <a:pt x="60" y="208"/>
                      </a:cubicBezTo>
                      <a:cubicBezTo>
                        <a:pt x="63" y="206"/>
                        <a:pt x="64" y="205"/>
                        <a:pt x="66" y="203"/>
                      </a:cubicBezTo>
                      <a:cubicBezTo>
                        <a:pt x="63" y="200"/>
                        <a:pt x="61" y="198"/>
                        <a:pt x="58" y="195"/>
                      </a:cubicBezTo>
                      <a:cubicBezTo>
                        <a:pt x="57" y="194"/>
                        <a:pt x="56" y="192"/>
                        <a:pt x="58" y="190"/>
                      </a:cubicBezTo>
                      <a:cubicBezTo>
                        <a:pt x="59" y="188"/>
                        <a:pt x="61" y="188"/>
                        <a:pt x="63" y="190"/>
                      </a:cubicBezTo>
                      <a:cubicBezTo>
                        <a:pt x="66" y="193"/>
                        <a:pt x="68" y="195"/>
                        <a:pt x="70" y="198"/>
                      </a:cubicBezTo>
                      <a:cubicBezTo>
                        <a:pt x="73" y="196"/>
                        <a:pt x="74" y="194"/>
                        <a:pt x="76" y="193"/>
                      </a:cubicBezTo>
                      <a:cubicBezTo>
                        <a:pt x="75" y="192"/>
                        <a:pt x="75" y="191"/>
                        <a:pt x="74" y="190"/>
                      </a:cubicBezTo>
                      <a:cubicBezTo>
                        <a:pt x="70" y="187"/>
                        <a:pt x="66" y="183"/>
                        <a:pt x="63" y="179"/>
                      </a:cubicBezTo>
                      <a:cubicBezTo>
                        <a:pt x="60" y="176"/>
                        <a:pt x="60" y="174"/>
                        <a:pt x="62" y="173"/>
                      </a:cubicBezTo>
                      <a:cubicBezTo>
                        <a:pt x="63" y="171"/>
                        <a:pt x="65" y="172"/>
                        <a:pt x="67" y="174"/>
                      </a:cubicBezTo>
                      <a:cubicBezTo>
                        <a:pt x="69" y="175"/>
                        <a:pt x="70" y="176"/>
                        <a:pt x="71" y="177"/>
                      </a:cubicBezTo>
                      <a:cubicBezTo>
                        <a:pt x="74" y="181"/>
                        <a:pt x="78" y="184"/>
                        <a:pt x="81" y="188"/>
                      </a:cubicBezTo>
                      <a:cubicBezTo>
                        <a:pt x="83" y="186"/>
                        <a:pt x="85" y="184"/>
                        <a:pt x="87" y="182"/>
                      </a:cubicBezTo>
                      <a:cubicBezTo>
                        <a:pt x="84" y="180"/>
                        <a:pt x="81" y="177"/>
                        <a:pt x="79" y="175"/>
                      </a:cubicBezTo>
                      <a:cubicBezTo>
                        <a:pt x="77" y="173"/>
                        <a:pt x="77" y="171"/>
                        <a:pt x="78" y="169"/>
                      </a:cubicBezTo>
                      <a:cubicBezTo>
                        <a:pt x="80" y="168"/>
                        <a:pt x="82" y="168"/>
                        <a:pt x="84" y="170"/>
                      </a:cubicBezTo>
                      <a:cubicBezTo>
                        <a:pt x="87" y="172"/>
                        <a:pt x="89" y="175"/>
                        <a:pt x="91" y="177"/>
                      </a:cubicBezTo>
                      <a:cubicBezTo>
                        <a:pt x="93" y="175"/>
                        <a:pt x="95" y="174"/>
                        <a:pt x="97" y="172"/>
                      </a:cubicBezTo>
                      <a:cubicBezTo>
                        <a:pt x="94" y="169"/>
                        <a:pt x="92" y="167"/>
                        <a:pt x="89" y="165"/>
                      </a:cubicBezTo>
                      <a:cubicBezTo>
                        <a:pt x="87" y="163"/>
                        <a:pt x="87" y="161"/>
                        <a:pt x="89" y="159"/>
                      </a:cubicBezTo>
                      <a:cubicBezTo>
                        <a:pt x="90" y="157"/>
                        <a:pt x="92" y="158"/>
                        <a:pt x="94" y="160"/>
                      </a:cubicBezTo>
                      <a:cubicBezTo>
                        <a:pt x="97" y="162"/>
                        <a:pt x="99" y="165"/>
                        <a:pt x="101" y="167"/>
                      </a:cubicBezTo>
                      <a:cubicBezTo>
                        <a:pt x="104" y="165"/>
                        <a:pt x="105" y="164"/>
                        <a:pt x="107" y="161"/>
                      </a:cubicBezTo>
                      <a:cubicBezTo>
                        <a:pt x="105" y="159"/>
                        <a:pt x="103" y="158"/>
                        <a:pt x="101" y="156"/>
                      </a:cubicBezTo>
                      <a:cubicBezTo>
                        <a:pt x="100" y="155"/>
                        <a:pt x="100" y="155"/>
                        <a:pt x="99" y="154"/>
                      </a:cubicBezTo>
                      <a:cubicBezTo>
                        <a:pt x="98" y="152"/>
                        <a:pt x="97" y="150"/>
                        <a:pt x="99" y="149"/>
                      </a:cubicBezTo>
                      <a:cubicBezTo>
                        <a:pt x="100" y="147"/>
                        <a:pt x="102" y="147"/>
                        <a:pt x="104" y="149"/>
                      </a:cubicBezTo>
                      <a:cubicBezTo>
                        <a:pt x="107" y="151"/>
                        <a:pt x="109" y="154"/>
                        <a:pt x="111" y="157"/>
                      </a:cubicBezTo>
                      <a:cubicBezTo>
                        <a:pt x="114" y="154"/>
                        <a:pt x="115" y="153"/>
                        <a:pt x="117" y="151"/>
                      </a:cubicBezTo>
                      <a:cubicBezTo>
                        <a:pt x="115" y="149"/>
                        <a:pt x="112" y="147"/>
                        <a:pt x="110" y="144"/>
                      </a:cubicBezTo>
                      <a:cubicBezTo>
                        <a:pt x="108" y="142"/>
                        <a:pt x="108" y="140"/>
                        <a:pt x="109" y="138"/>
                      </a:cubicBezTo>
                      <a:cubicBezTo>
                        <a:pt x="111" y="137"/>
                        <a:pt x="113" y="137"/>
                        <a:pt x="115" y="139"/>
                      </a:cubicBezTo>
                      <a:cubicBezTo>
                        <a:pt x="117" y="142"/>
                        <a:pt x="120" y="144"/>
                        <a:pt x="122" y="147"/>
                      </a:cubicBezTo>
                      <a:cubicBezTo>
                        <a:pt x="124" y="145"/>
                        <a:pt x="126" y="143"/>
                        <a:pt x="128" y="141"/>
                      </a:cubicBezTo>
                      <a:close/>
                      <a:moveTo>
                        <a:pt x="139" y="121"/>
                      </a:moveTo>
                      <a:cubicBezTo>
                        <a:pt x="140" y="122"/>
                        <a:pt x="140" y="123"/>
                        <a:pt x="141" y="124"/>
                      </a:cubicBezTo>
                      <a:cubicBezTo>
                        <a:pt x="144" y="127"/>
                        <a:pt x="147" y="129"/>
                        <a:pt x="150" y="132"/>
                      </a:cubicBezTo>
                      <a:cubicBezTo>
                        <a:pt x="152" y="135"/>
                        <a:pt x="153" y="135"/>
                        <a:pt x="156" y="132"/>
                      </a:cubicBezTo>
                      <a:cubicBezTo>
                        <a:pt x="161" y="127"/>
                        <a:pt x="166" y="122"/>
                        <a:pt x="171" y="117"/>
                      </a:cubicBezTo>
                      <a:cubicBezTo>
                        <a:pt x="173" y="115"/>
                        <a:pt x="175" y="114"/>
                        <a:pt x="178" y="115"/>
                      </a:cubicBezTo>
                      <a:cubicBezTo>
                        <a:pt x="186" y="118"/>
                        <a:pt x="194" y="120"/>
                        <a:pt x="203" y="123"/>
                      </a:cubicBezTo>
                      <a:cubicBezTo>
                        <a:pt x="207" y="124"/>
                        <a:pt x="209" y="123"/>
                        <a:pt x="212" y="120"/>
                      </a:cubicBezTo>
                      <a:cubicBezTo>
                        <a:pt x="214" y="118"/>
                        <a:pt x="214" y="117"/>
                        <a:pt x="212" y="115"/>
                      </a:cubicBezTo>
                      <a:cubicBezTo>
                        <a:pt x="202" y="104"/>
                        <a:pt x="191" y="94"/>
                        <a:pt x="181" y="84"/>
                      </a:cubicBezTo>
                      <a:cubicBezTo>
                        <a:pt x="179" y="81"/>
                        <a:pt x="177" y="81"/>
                        <a:pt x="175" y="84"/>
                      </a:cubicBezTo>
                      <a:cubicBezTo>
                        <a:pt x="164" y="95"/>
                        <a:pt x="152" y="106"/>
                        <a:pt x="141" y="118"/>
                      </a:cubicBezTo>
                      <a:cubicBezTo>
                        <a:pt x="140" y="118"/>
                        <a:pt x="140" y="120"/>
                        <a:pt x="139" y="121"/>
                      </a:cubicBezTo>
                      <a:close/>
                      <a:moveTo>
                        <a:pt x="158" y="61"/>
                      </a:moveTo>
                      <a:cubicBezTo>
                        <a:pt x="157" y="60"/>
                        <a:pt x="156" y="59"/>
                        <a:pt x="155" y="57"/>
                      </a:cubicBezTo>
                      <a:cubicBezTo>
                        <a:pt x="149" y="51"/>
                        <a:pt x="143" y="46"/>
                        <a:pt x="137" y="40"/>
                      </a:cubicBezTo>
                      <a:cubicBezTo>
                        <a:pt x="132" y="35"/>
                        <a:pt x="132" y="35"/>
                        <a:pt x="127" y="40"/>
                      </a:cubicBezTo>
                      <a:cubicBezTo>
                        <a:pt x="125" y="41"/>
                        <a:pt x="125" y="43"/>
                        <a:pt x="126" y="44"/>
                      </a:cubicBezTo>
                      <a:cubicBezTo>
                        <a:pt x="129" y="49"/>
                        <a:pt x="131" y="53"/>
                        <a:pt x="134" y="58"/>
                      </a:cubicBezTo>
                      <a:cubicBezTo>
                        <a:pt x="136" y="61"/>
                        <a:pt x="136" y="62"/>
                        <a:pt x="133" y="65"/>
                      </a:cubicBezTo>
                      <a:cubicBezTo>
                        <a:pt x="127" y="70"/>
                        <a:pt x="122" y="75"/>
                        <a:pt x="117" y="81"/>
                      </a:cubicBezTo>
                      <a:cubicBezTo>
                        <a:pt x="115" y="82"/>
                        <a:pt x="115" y="84"/>
                        <a:pt x="117" y="86"/>
                      </a:cubicBezTo>
                      <a:cubicBezTo>
                        <a:pt x="119" y="88"/>
                        <a:pt x="121" y="90"/>
                        <a:pt x="123" y="92"/>
                      </a:cubicBezTo>
                      <a:cubicBezTo>
                        <a:pt x="124" y="94"/>
                        <a:pt x="126" y="94"/>
                        <a:pt x="128" y="92"/>
                      </a:cubicBezTo>
                      <a:cubicBezTo>
                        <a:pt x="137" y="83"/>
                        <a:pt x="147" y="73"/>
                        <a:pt x="156" y="64"/>
                      </a:cubicBezTo>
                      <a:cubicBezTo>
                        <a:pt x="157" y="63"/>
                        <a:pt x="157" y="62"/>
                        <a:pt x="158" y="61"/>
                      </a:cubicBezTo>
                      <a:close/>
                      <a:moveTo>
                        <a:pt x="207" y="71"/>
                      </a:moveTo>
                      <a:cubicBezTo>
                        <a:pt x="208" y="72"/>
                        <a:pt x="209" y="72"/>
                        <a:pt x="210" y="73"/>
                      </a:cubicBezTo>
                      <a:cubicBezTo>
                        <a:pt x="217" y="80"/>
                        <a:pt x="225" y="87"/>
                        <a:pt x="232" y="95"/>
                      </a:cubicBezTo>
                      <a:cubicBezTo>
                        <a:pt x="233" y="96"/>
                        <a:pt x="234" y="97"/>
                        <a:pt x="236" y="96"/>
                      </a:cubicBezTo>
                      <a:cubicBezTo>
                        <a:pt x="239" y="93"/>
                        <a:pt x="240" y="92"/>
                        <a:pt x="239" y="89"/>
                      </a:cubicBezTo>
                      <a:cubicBezTo>
                        <a:pt x="234" y="81"/>
                        <a:pt x="229" y="72"/>
                        <a:pt x="225" y="63"/>
                      </a:cubicBezTo>
                      <a:cubicBezTo>
                        <a:pt x="223" y="61"/>
                        <a:pt x="222" y="59"/>
                        <a:pt x="221" y="57"/>
                      </a:cubicBezTo>
                      <a:cubicBezTo>
                        <a:pt x="217" y="62"/>
                        <a:pt x="212" y="66"/>
                        <a:pt x="207" y="71"/>
                      </a:cubicBezTo>
                      <a:close/>
                      <a:moveTo>
                        <a:pt x="178" y="23"/>
                      </a:moveTo>
                      <a:cubicBezTo>
                        <a:pt x="173" y="18"/>
                        <a:pt x="169" y="14"/>
                        <a:pt x="165" y="10"/>
                      </a:cubicBezTo>
                      <a:cubicBezTo>
                        <a:pt x="163" y="9"/>
                        <a:pt x="161" y="8"/>
                        <a:pt x="159" y="8"/>
                      </a:cubicBezTo>
                      <a:cubicBezTo>
                        <a:pt x="156" y="7"/>
                        <a:pt x="152" y="8"/>
                        <a:pt x="149" y="9"/>
                      </a:cubicBezTo>
                      <a:cubicBezTo>
                        <a:pt x="148" y="9"/>
                        <a:pt x="147" y="10"/>
                        <a:pt x="149" y="11"/>
                      </a:cubicBezTo>
                      <a:cubicBezTo>
                        <a:pt x="155" y="18"/>
                        <a:pt x="162" y="25"/>
                        <a:pt x="169" y="32"/>
                      </a:cubicBezTo>
                      <a:cubicBezTo>
                        <a:pt x="172" y="29"/>
                        <a:pt x="175" y="26"/>
                        <a:pt x="178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80" name="Прямоугольник 79"/>
            <p:cNvSpPr/>
            <p:nvPr/>
          </p:nvSpPr>
          <p:spPr>
            <a:xfrm>
              <a:off x="4444461" y="2529173"/>
              <a:ext cx="1641795" cy="3103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ИНСТРУМЕНТ: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263381" y="1143113"/>
            <a:ext cx="1443023" cy="1632901"/>
            <a:chOff x="6446442" y="1206613"/>
            <a:chExt cx="1443023" cy="1632901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6561075" y="1206613"/>
              <a:ext cx="1163992" cy="1163992"/>
              <a:chOff x="6407097" y="1206613"/>
              <a:chExt cx="1163992" cy="1163992"/>
            </a:xfrm>
          </p:grpSpPr>
          <p:sp>
            <p:nvSpPr>
              <p:cNvPr id="71" name="Овал 70"/>
              <p:cNvSpPr/>
              <p:nvPr/>
            </p:nvSpPr>
            <p:spPr>
              <a:xfrm>
                <a:off x="6407097" y="1206613"/>
                <a:ext cx="1163992" cy="1163992"/>
              </a:xfrm>
              <a:prstGeom prst="ellipse">
                <a:avLst/>
              </a:prstGeom>
              <a:solidFill>
                <a:srgbClr val="3EB4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9" name="Group 5"/>
              <p:cNvGrpSpPr>
                <a:grpSpLocks noChangeAspect="1"/>
              </p:cNvGrpSpPr>
              <p:nvPr/>
            </p:nvGrpSpPr>
            <p:grpSpPr bwMode="auto">
              <a:xfrm>
                <a:off x="6627393" y="1449452"/>
                <a:ext cx="724559" cy="723637"/>
                <a:chOff x="446" y="1630"/>
                <a:chExt cx="785" cy="784"/>
              </a:xfrm>
              <a:solidFill>
                <a:schemeClr val="bg1"/>
              </a:solidFill>
            </p:grpSpPr>
            <p:sp>
              <p:nvSpPr>
                <p:cNvPr id="20" name="Freeform 6"/>
                <p:cNvSpPr>
                  <a:spLocks noEditPoints="1"/>
                </p:cNvSpPr>
                <p:nvPr/>
              </p:nvSpPr>
              <p:spPr bwMode="auto">
                <a:xfrm>
                  <a:off x="682" y="1771"/>
                  <a:ext cx="312" cy="302"/>
                </a:xfrm>
                <a:custGeom>
                  <a:avLst/>
                  <a:gdLst>
                    <a:gd name="T0" fmla="*/ 123 w 207"/>
                    <a:gd name="T1" fmla="*/ 23 h 200"/>
                    <a:gd name="T2" fmla="*/ 137 w 207"/>
                    <a:gd name="T3" fmla="*/ 78 h 200"/>
                    <a:gd name="T4" fmla="*/ 199 w 207"/>
                    <a:gd name="T5" fmla="*/ 99 h 200"/>
                    <a:gd name="T6" fmla="*/ 203 w 207"/>
                    <a:gd name="T7" fmla="*/ 134 h 200"/>
                    <a:gd name="T8" fmla="*/ 192 w 207"/>
                    <a:gd name="T9" fmla="*/ 166 h 200"/>
                    <a:gd name="T10" fmla="*/ 168 w 207"/>
                    <a:gd name="T11" fmla="*/ 194 h 200"/>
                    <a:gd name="T12" fmla="*/ 79 w 207"/>
                    <a:gd name="T13" fmla="*/ 185 h 200"/>
                    <a:gd name="T14" fmla="*/ 49 w 207"/>
                    <a:gd name="T15" fmla="*/ 199 h 200"/>
                    <a:gd name="T16" fmla="*/ 0 w 207"/>
                    <a:gd name="T17" fmla="*/ 187 h 200"/>
                    <a:gd name="T18" fmla="*/ 12 w 207"/>
                    <a:gd name="T19" fmla="*/ 72 h 200"/>
                    <a:gd name="T20" fmla="*/ 67 w 207"/>
                    <a:gd name="T21" fmla="*/ 79 h 200"/>
                    <a:gd name="T22" fmla="*/ 80 w 207"/>
                    <a:gd name="T23" fmla="*/ 78 h 200"/>
                    <a:gd name="T24" fmla="*/ 95 w 207"/>
                    <a:gd name="T25" fmla="*/ 1 h 200"/>
                    <a:gd name="T26" fmla="*/ 148 w 207"/>
                    <a:gd name="T27" fmla="*/ 135 h 200"/>
                    <a:gd name="T28" fmla="*/ 142 w 207"/>
                    <a:gd name="T29" fmla="*/ 103 h 200"/>
                    <a:gd name="T30" fmla="*/ 141 w 207"/>
                    <a:gd name="T31" fmla="*/ 86 h 200"/>
                    <a:gd name="T32" fmla="*/ 89 w 207"/>
                    <a:gd name="T33" fmla="*/ 156 h 200"/>
                    <a:gd name="T34" fmla="*/ 91 w 207"/>
                    <a:gd name="T35" fmla="*/ 144 h 200"/>
                    <a:gd name="T36" fmla="*/ 115 w 207"/>
                    <a:gd name="T37" fmla="*/ 24 h 200"/>
                    <a:gd name="T38" fmla="*/ 99 w 207"/>
                    <a:gd name="T39" fmla="*/ 41 h 200"/>
                    <a:gd name="T40" fmla="*/ 68 w 207"/>
                    <a:gd name="T41" fmla="*/ 93 h 200"/>
                    <a:gd name="T42" fmla="*/ 99 w 207"/>
                    <a:gd name="T43" fmla="*/ 184 h 200"/>
                    <a:gd name="T44" fmla="*/ 141 w 207"/>
                    <a:gd name="T45" fmla="*/ 159 h 200"/>
                    <a:gd name="T46" fmla="*/ 9 w 207"/>
                    <a:gd name="T47" fmla="*/ 80 h 200"/>
                    <a:gd name="T48" fmla="*/ 59 w 207"/>
                    <a:gd name="T49" fmla="*/ 191 h 200"/>
                    <a:gd name="T50" fmla="*/ 173 w 207"/>
                    <a:gd name="T51" fmla="*/ 140 h 200"/>
                    <a:gd name="T52" fmla="*/ 152 w 207"/>
                    <a:gd name="T53" fmla="*/ 149 h 200"/>
                    <a:gd name="T54" fmla="*/ 184 w 207"/>
                    <a:gd name="T55" fmla="*/ 159 h 200"/>
                    <a:gd name="T56" fmla="*/ 184 w 207"/>
                    <a:gd name="T57" fmla="*/ 140 h 200"/>
                    <a:gd name="T58" fmla="*/ 160 w 207"/>
                    <a:gd name="T59" fmla="*/ 167 h 200"/>
                    <a:gd name="T60" fmla="*/ 148 w 207"/>
                    <a:gd name="T61" fmla="*/ 167 h 200"/>
                    <a:gd name="T62" fmla="*/ 149 w 207"/>
                    <a:gd name="T63" fmla="*/ 186 h 200"/>
                    <a:gd name="T64" fmla="*/ 181 w 207"/>
                    <a:gd name="T65" fmla="*/ 176 h 200"/>
                    <a:gd name="T66" fmla="*/ 160 w 207"/>
                    <a:gd name="T67" fmla="*/ 167 h 200"/>
                    <a:gd name="T68" fmla="*/ 177 w 207"/>
                    <a:gd name="T69" fmla="*/ 132 h 200"/>
                    <a:gd name="T70" fmla="*/ 197 w 207"/>
                    <a:gd name="T71" fmla="*/ 123 h 200"/>
                    <a:gd name="T72" fmla="*/ 166 w 207"/>
                    <a:gd name="T73" fmla="*/ 113 h 200"/>
                    <a:gd name="T74" fmla="*/ 166 w 207"/>
                    <a:gd name="T75" fmla="*/ 132 h 200"/>
                    <a:gd name="T76" fmla="*/ 171 w 207"/>
                    <a:gd name="T77" fmla="*/ 86 h 200"/>
                    <a:gd name="T78" fmla="*/ 157 w 207"/>
                    <a:gd name="T79" fmla="*/ 86 h 200"/>
                    <a:gd name="T80" fmla="*/ 157 w 207"/>
                    <a:gd name="T81" fmla="*/ 105 h 200"/>
                    <a:gd name="T82" fmla="*/ 191 w 207"/>
                    <a:gd name="T83" fmla="*/ 95 h 200"/>
                    <a:gd name="T84" fmla="*/ 171 w 207"/>
                    <a:gd name="T85" fmla="*/ 86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07" h="200">
                      <a:moveTo>
                        <a:pt x="95" y="1"/>
                      </a:moveTo>
                      <a:cubicBezTo>
                        <a:pt x="112" y="0"/>
                        <a:pt x="122" y="8"/>
                        <a:pt x="123" y="23"/>
                      </a:cubicBezTo>
                      <a:cubicBezTo>
                        <a:pt x="123" y="37"/>
                        <a:pt x="123" y="51"/>
                        <a:pt x="123" y="65"/>
                      </a:cubicBezTo>
                      <a:cubicBezTo>
                        <a:pt x="124" y="75"/>
                        <a:pt x="126" y="78"/>
                        <a:pt x="137" y="78"/>
                      </a:cubicBezTo>
                      <a:cubicBezTo>
                        <a:pt x="151" y="78"/>
                        <a:pt x="165" y="78"/>
                        <a:pt x="179" y="78"/>
                      </a:cubicBezTo>
                      <a:cubicBezTo>
                        <a:pt x="195" y="78"/>
                        <a:pt x="200" y="83"/>
                        <a:pt x="199" y="99"/>
                      </a:cubicBezTo>
                      <a:cubicBezTo>
                        <a:pt x="198" y="104"/>
                        <a:pt x="198" y="107"/>
                        <a:pt x="202" y="111"/>
                      </a:cubicBezTo>
                      <a:cubicBezTo>
                        <a:pt x="207" y="115"/>
                        <a:pt x="206" y="127"/>
                        <a:pt x="203" y="134"/>
                      </a:cubicBezTo>
                      <a:cubicBezTo>
                        <a:pt x="202" y="136"/>
                        <a:pt x="201" y="140"/>
                        <a:pt x="201" y="143"/>
                      </a:cubicBezTo>
                      <a:cubicBezTo>
                        <a:pt x="203" y="155"/>
                        <a:pt x="201" y="159"/>
                        <a:pt x="192" y="166"/>
                      </a:cubicBezTo>
                      <a:cubicBezTo>
                        <a:pt x="190" y="167"/>
                        <a:pt x="189" y="170"/>
                        <a:pt x="189" y="173"/>
                      </a:cubicBezTo>
                      <a:cubicBezTo>
                        <a:pt x="189" y="190"/>
                        <a:pt x="185" y="194"/>
                        <a:pt x="168" y="194"/>
                      </a:cubicBezTo>
                      <a:cubicBezTo>
                        <a:pt x="156" y="194"/>
                        <a:pt x="144" y="196"/>
                        <a:pt x="132" y="196"/>
                      </a:cubicBezTo>
                      <a:cubicBezTo>
                        <a:pt x="114" y="196"/>
                        <a:pt x="96" y="193"/>
                        <a:pt x="79" y="185"/>
                      </a:cubicBezTo>
                      <a:cubicBezTo>
                        <a:pt x="76" y="184"/>
                        <a:pt x="72" y="184"/>
                        <a:pt x="69" y="184"/>
                      </a:cubicBezTo>
                      <a:cubicBezTo>
                        <a:pt x="65" y="199"/>
                        <a:pt x="65" y="199"/>
                        <a:pt x="49" y="199"/>
                      </a:cubicBezTo>
                      <a:cubicBezTo>
                        <a:pt x="37" y="200"/>
                        <a:pt x="25" y="200"/>
                        <a:pt x="13" y="199"/>
                      </a:cubicBezTo>
                      <a:cubicBezTo>
                        <a:pt x="2" y="199"/>
                        <a:pt x="0" y="197"/>
                        <a:pt x="0" y="187"/>
                      </a:cubicBezTo>
                      <a:cubicBezTo>
                        <a:pt x="0" y="153"/>
                        <a:pt x="0" y="118"/>
                        <a:pt x="0" y="84"/>
                      </a:cubicBezTo>
                      <a:cubicBezTo>
                        <a:pt x="0" y="74"/>
                        <a:pt x="2" y="72"/>
                        <a:pt x="12" y="72"/>
                      </a:cubicBezTo>
                      <a:cubicBezTo>
                        <a:pt x="27" y="71"/>
                        <a:pt x="41" y="71"/>
                        <a:pt x="56" y="72"/>
                      </a:cubicBezTo>
                      <a:cubicBezTo>
                        <a:pt x="60" y="72"/>
                        <a:pt x="64" y="76"/>
                        <a:pt x="67" y="79"/>
                      </a:cubicBezTo>
                      <a:cubicBezTo>
                        <a:pt x="69" y="80"/>
                        <a:pt x="71" y="84"/>
                        <a:pt x="72" y="84"/>
                      </a:cubicBezTo>
                      <a:cubicBezTo>
                        <a:pt x="75" y="83"/>
                        <a:pt x="78" y="81"/>
                        <a:pt x="80" y="78"/>
                      </a:cubicBezTo>
                      <a:cubicBezTo>
                        <a:pt x="81" y="78"/>
                        <a:pt x="81" y="76"/>
                        <a:pt x="81" y="74"/>
                      </a:cubicBezTo>
                      <a:cubicBezTo>
                        <a:pt x="88" y="50"/>
                        <a:pt x="99" y="28"/>
                        <a:pt x="95" y="1"/>
                      </a:cubicBezTo>
                      <a:close/>
                      <a:moveTo>
                        <a:pt x="141" y="159"/>
                      </a:moveTo>
                      <a:cubicBezTo>
                        <a:pt x="144" y="150"/>
                        <a:pt x="146" y="143"/>
                        <a:pt x="148" y="135"/>
                      </a:cubicBezTo>
                      <a:cubicBezTo>
                        <a:pt x="149" y="134"/>
                        <a:pt x="149" y="133"/>
                        <a:pt x="149" y="131"/>
                      </a:cubicBezTo>
                      <a:cubicBezTo>
                        <a:pt x="146" y="122"/>
                        <a:pt x="152" y="111"/>
                        <a:pt x="142" y="103"/>
                      </a:cubicBezTo>
                      <a:cubicBezTo>
                        <a:pt x="141" y="102"/>
                        <a:pt x="142" y="98"/>
                        <a:pt x="141" y="95"/>
                      </a:cubicBezTo>
                      <a:cubicBezTo>
                        <a:pt x="141" y="92"/>
                        <a:pt x="141" y="89"/>
                        <a:pt x="141" y="86"/>
                      </a:cubicBezTo>
                      <a:cubicBezTo>
                        <a:pt x="136" y="86"/>
                        <a:pt x="131" y="86"/>
                        <a:pt x="125" y="85"/>
                      </a:cubicBezTo>
                      <a:cubicBezTo>
                        <a:pt x="125" y="115"/>
                        <a:pt x="114" y="139"/>
                        <a:pt x="89" y="156"/>
                      </a:cubicBezTo>
                      <a:cubicBezTo>
                        <a:pt x="87" y="154"/>
                        <a:pt x="86" y="152"/>
                        <a:pt x="84" y="149"/>
                      </a:cubicBezTo>
                      <a:cubicBezTo>
                        <a:pt x="87" y="147"/>
                        <a:pt x="89" y="146"/>
                        <a:pt x="91" y="144"/>
                      </a:cubicBezTo>
                      <a:cubicBezTo>
                        <a:pt x="106" y="131"/>
                        <a:pt x="116" y="114"/>
                        <a:pt x="116" y="94"/>
                      </a:cubicBezTo>
                      <a:cubicBezTo>
                        <a:pt x="117" y="71"/>
                        <a:pt x="115" y="47"/>
                        <a:pt x="115" y="24"/>
                      </a:cubicBezTo>
                      <a:cubicBezTo>
                        <a:pt x="114" y="17"/>
                        <a:pt x="112" y="12"/>
                        <a:pt x="105" y="10"/>
                      </a:cubicBezTo>
                      <a:cubicBezTo>
                        <a:pt x="103" y="21"/>
                        <a:pt x="102" y="31"/>
                        <a:pt x="99" y="41"/>
                      </a:cubicBezTo>
                      <a:cubicBezTo>
                        <a:pt x="97" y="51"/>
                        <a:pt x="93" y="61"/>
                        <a:pt x="91" y="71"/>
                      </a:cubicBezTo>
                      <a:cubicBezTo>
                        <a:pt x="88" y="84"/>
                        <a:pt x="84" y="95"/>
                        <a:pt x="68" y="93"/>
                      </a:cubicBezTo>
                      <a:cubicBezTo>
                        <a:pt x="68" y="121"/>
                        <a:pt x="68" y="148"/>
                        <a:pt x="68" y="174"/>
                      </a:cubicBezTo>
                      <a:cubicBezTo>
                        <a:pt x="79" y="177"/>
                        <a:pt x="89" y="181"/>
                        <a:pt x="99" y="184"/>
                      </a:cubicBezTo>
                      <a:cubicBezTo>
                        <a:pt x="110" y="186"/>
                        <a:pt x="121" y="187"/>
                        <a:pt x="133" y="189"/>
                      </a:cubicBezTo>
                      <a:cubicBezTo>
                        <a:pt x="129" y="169"/>
                        <a:pt x="131" y="164"/>
                        <a:pt x="141" y="159"/>
                      </a:cubicBezTo>
                      <a:close/>
                      <a:moveTo>
                        <a:pt x="59" y="80"/>
                      </a:moveTo>
                      <a:cubicBezTo>
                        <a:pt x="42" y="80"/>
                        <a:pt x="25" y="80"/>
                        <a:pt x="9" y="80"/>
                      </a:cubicBezTo>
                      <a:cubicBezTo>
                        <a:pt x="9" y="117"/>
                        <a:pt x="9" y="154"/>
                        <a:pt x="9" y="191"/>
                      </a:cubicBezTo>
                      <a:cubicBezTo>
                        <a:pt x="26" y="191"/>
                        <a:pt x="42" y="191"/>
                        <a:pt x="59" y="191"/>
                      </a:cubicBezTo>
                      <a:cubicBezTo>
                        <a:pt x="59" y="154"/>
                        <a:pt x="59" y="117"/>
                        <a:pt x="59" y="80"/>
                      </a:cubicBezTo>
                      <a:close/>
                      <a:moveTo>
                        <a:pt x="173" y="140"/>
                      </a:moveTo>
                      <a:cubicBezTo>
                        <a:pt x="169" y="140"/>
                        <a:pt x="165" y="140"/>
                        <a:pt x="161" y="140"/>
                      </a:cubicBezTo>
                      <a:cubicBezTo>
                        <a:pt x="155" y="139"/>
                        <a:pt x="152" y="143"/>
                        <a:pt x="152" y="149"/>
                      </a:cubicBezTo>
                      <a:cubicBezTo>
                        <a:pt x="152" y="155"/>
                        <a:pt x="154" y="159"/>
                        <a:pt x="161" y="159"/>
                      </a:cubicBezTo>
                      <a:cubicBezTo>
                        <a:pt x="169" y="159"/>
                        <a:pt x="176" y="158"/>
                        <a:pt x="184" y="159"/>
                      </a:cubicBezTo>
                      <a:cubicBezTo>
                        <a:pt x="191" y="159"/>
                        <a:pt x="194" y="156"/>
                        <a:pt x="194" y="149"/>
                      </a:cubicBezTo>
                      <a:cubicBezTo>
                        <a:pt x="194" y="142"/>
                        <a:pt x="190" y="140"/>
                        <a:pt x="184" y="140"/>
                      </a:cubicBezTo>
                      <a:cubicBezTo>
                        <a:pt x="180" y="140"/>
                        <a:pt x="177" y="140"/>
                        <a:pt x="173" y="140"/>
                      </a:cubicBezTo>
                      <a:close/>
                      <a:moveTo>
                        <a:pt x="160" y="167"/>
                      </a:moveTo>
                      <a:cubicBezTo>
                        <a:pt x="160" y="167"/>
                        <a:pt x="160" y="167"/>
                        <a:pt x="160" y="167"/>
                      </a:cubicBezTo>
                      <a:cubicBezTo>
                        <a:pt x="156" y="167"/>
                        <a:pt x="152" y="167"/>
                        <a:pt x="148" y="167"/>
                      </a:cubicBezTo>
                      <a:cubicBezTo>
                        <a:pt x="142" y="167"/>
                        <a:pt x="139" y="170"/>
                        <a:pt x="139" y="176"/>
                      </a:cubicBezTo>
                      <a:cubicBezTo>
                        <a:pt x="139" y="183"/>
                        <a:pt x="142" y="186"/>
                        <a:pt x="149" y="186"/>
                      </a:cubicBezTo>
                      <a:cubicBezTo>
                        <a:pt x="156" y="186"/>
                        <a:pt x="163" y="186"/>
                        <a:pt x="171" y="186"/>
                      </a:cubicBezTo>
                      <a:cubicBezTo>
                        <a:pt x="177" y="186"/>
                        <a:pt x="181" y="183"/>
                        <a:pt x="181" y="176"/>
                      </a:cubicBezTo>
                      <a:cubicBezTo>
                        <a:pt x="181" y="168"/>
                        <a:pt x="177" y="166"/>
                        <a:pt x="170" y="167"/>
                      </a:cubicBezTo>
                      <a:cubicBezTo>
                        <a:pt x="167" y="167"/>
                        <a:pt x="164" y="167"/>
                        <a:pt x="160" y="167"/>
                      </a:cubicBezTo>
                      <a:close/>
                      <a:moveTo>
                        <a:pt x="177" y="132"/>
                      </a:moveTo>
                      <a:cubicBezTo>
                        <a:pt x="177" y="132"/>
                        <a:pt x="177" y="132"/>
                        <a:pt x="177" y="132"/>
                      </a:cubicBezTo>
                      <a:cubicBezTo>
                        <a:pt x="181" y="132"/>
                        <a:pt x="185" y="131"/>
                        <a:pt x="188" y="132"/>
                      </a:cubicBezTo>
                      <a:cubicBezTo>
                        <a:pt x="195" y="132"/>
                        <a:pt x="197" y="129"/>
                        <a:pt x="197" y="123"/>
                      </a:cubicBezTo>
                      <a:cubicBezTo>
                        <a:pt x="197" y="116"/>
                        <a:pt x="195" y="113"/>
                        <a:pt x="189" y="113"/>
                      </a:cubicBezTo>
                      <a:cubicBezTo>
                        <a:pt x="181" y="113"/>
                        <a:pt x="174" y="113"/>
                        <a:pt x="166" y="113"/>
                      </a:cubicBezTo>
                      <a:cubicBezTo>
                        <a:pt x="159" y="113"/>
                        <a:pt x="156" y="115"/>
                        <a:pt x="156" y="123"/>
                      </a:cubicBezTo>
                      <a:cubicBezTo>
                        <a:pt x="156" y="130"/>
                        <a:pt x="159" y="132"/>
                        <a:pt x="166" y="132"/>
                      </a:cubicBezTo>
                      <a:cubicBezTo>
                        <a:pt x="169" y="131"/>
                        <a:pt x="173" y="132"/>
                        <a:pt x="177" y="132"/>
                      </a:cubicBezTo>
                      <a:close/>
                      <a:moveTo>
                        <a:pt x="171" y="86"/>
                      </a:moveTo>
                      <a:cubicBezTo>
                        <a:pt x="171" y="86"/>
                        <a:pt x="171" y="86"/>
                        <a:pt x="171" y="86"/>
                      </a:cubicBezTo>
                      <a:cubicBezTo>
                        <a:pt x="166" y="86"/>
                        <a:pt x="162" y="86"/>
                        <a:pt x="157" y="86"/>
                      </a:cubicBezTo>
                      <a:cubicBezTo>
                        <a:pt x="151" y="86"/>
                        <a:pt x="149" y="90"/>
                        <a:pt x="149" y="95"/>
                      </a:cubicBezTo>
                      <a:cubicBezTo>
                        <a:pt x="149" y="101"/>
                        <a:pt x="151" y="105"/>
                        <a:pt x="157" y="105"/>
                      </a:cubicBezTo>
                      <a:cubicBezTo>
                        <a:pt x="165" y="105"/>
                        <a:pt x="173" y="104"/>
                        <a:pt x="180" y="105"/>
                      </a:cubicBezTo>
                      <a:cubicBezTo>
                        <a:pt x="187" y="105"/>
                        <a:pt x="191" y="103"/>
                        <a:pt x="191" y="95"/>
                      </a:cubicBezTo>
                      <a:cubicBezTo>
                        <a:pt x="191" y="87"/>
                        <a:pt x="186" y="86"/>
                        <a:pt x="180" y="86"/>
                      </a:cubicBezTo>
                      <a:cubicBezTo>
                        <a:pt x="177" y="86"/>
                        <a:pt x="174" y="86"/>
                        <a:pt x="171" y="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" name="Freeform 7"/>
                <p:cNvSpPr>
                  <a:spLocks/>
                </p:cNvSpPr>
                <p:nvPr/>
              </p:nvSpPr>
              <p:spPr bwMode="auto">
                <a:xfrm>
                  <a:off x="446" y="1782"/>
                  <a:ext cx="785" cy="632"/>
                </a:xfrm>
                <a:custGeom>
                  <a:avLst/>
                  <a:gdLst>
                    <a:gd name="T0" fmla="*/ 51 w 520"/>
                    <a:gd name="T1" fmla="*/ 0 h 420"/>
                    <a:gd name="T2" fmla="*/ 93 w 520"/>
                    <a:gd name="T3" fmla="*/ 42 h 420"/>
                    <a:gd name="T4" fmla="*/ 38 w 520"/>
                    <a:gd name="T5" fmla="*/ 53 h 420"/>
                    <a:gd name="T6" fmla="*/ 76 w 520"/>
                    <a:gd name="T7" fmla="*/ 90 h 420"/>
                    <a:gd name="T8" fmla="*/ 45 w 520"/>
                    <a:gd name="T9" fmla="*/ 141 h 420"/>
                    <a:gd name="T10" fmla="*/ 14 w 520"/>
                    <a:gd name="T11" fmla="*/ 175 h 420"/>
                    <a:gd name="T12" fmla="*/ 61 w 520"/>
                    <a:gd name="T13" fmla="*/ 183 h 420"/>
                    <a:gd name="T14" fmla="*/ 80 w 520"/>
                    <a:gd name="T15" fmla="*/ 242 h 420"/>
                    <a:gd name="T16" fmla="*/ 57 w 520"/>
                    <a:gd name="T17" fmla="*/ 299 h 420"/>
                    <a:gd name="T18" fmla="*/ 142 w 520"/>
                    <a:gd name="T19" fmla="*/ 325 h 420"/>
                    <a:gd name="T20" fmla="*/ 153 w 520"/>
                    <a:gd name="T21" fmla="*/ 382 h 420"/>
                    <a:gd name="T22" fmla="*/ 241 w 520"/>
                    <a:gd name="T23" fmla="*/ 359 h 420"/>
                    <a:gd name="T24" fmla="*/ 253 w 520"/>
                    <a:gd name="T25" fmla="*/ 406 h 420"/>
                    <a:gd name="T26" fmla="*/ 279 w 520"/>
                    <a:gd name="T27" fmla="*/ 365 h 420"/>
                    <a:gd name="T28" fmla="*/ 343 w 520"/>
                    <a:gd name="T29" fmla="*/ 342 h 420"/>
                    <a:gd name="T30" fmla="*/ 399 w 520"/>
                    <a:gd name="T31" fmla="*/ 363 h 420"/>
                    <a:gd name="T32" fmla="*/ 426 w 520"/>
                    <a:gd name="T33" fmla="*/ 278 h 420"/>
                    <a:gd name="T34" fmla="*/ 482 w 520"/>
                    <a:gd name="T35" fmla="*/ 267 h 420"/>
                    <a:gd name="T36" fmla="*/ 458 w 520"/>
                    <a:gd name="T37" fmla="*/ 180 h 420"/>
                    <a:gd name="T38" fmla="*/ 504 w 520"/>
                    <a:gd name="T39" fmla="*/ 141 h 420"/>
                    <a:gd name="T40" fmla="*/ 441 w 520"/>
                    <a:gd name="T41" fmla="*/ 78 h 420"/>
                    <a:gd name="T42" fmla="*/ 463 w 520"/>
                    <a:gd name="T43" fmla="*/ 21 h 420"/>
                    <a:gd name="T44" fmla="*/ 419 w 520"/>
                    <a:gd name="T45" fmla="*/ 29 h 420"/>
                    <a:gd name="T46" fmla="*/ 503 w 520"/>
                    <a:gd name="T47" fmla="*/ 59 h 420"/>
                    <a:gd name="T48" fmla="*/ 462 w 520"/>
                    <a:gd name="T49" fmla="*/ 97 h 420"/>
                    <a:gd name="T50" fmla="*/ 520 w 520"/>
                    <a:gd name="T51" fmla="*/ 126 h 420"/>
                    <a:gd name="T52" fmla="*/ 482 w 520"/>
                    <a:gd name="T53" fmla="*/ 195 h 420"/>
                    <a:gd name="T54" fmla="*/ 487 w 520"/>
                    <a:gd name="T55" fmla="*/ 252 h 420"/>
                    <a:gd name="T56" fmla="*/ 469 w 520"/>
                    <a:gd name="T57" fmla="*/ 320 h 420"/>
                    <a:gd name="T58" fmla="*/ 421 w 520"/>
                    <a:gd name="T59" fmla="*/ 298 h 420"/>
                    <a:gd name="T60" fmla="*/ 414 w 520"/>
                    <a:gd name="T61" fmla="*/ 358 h 420"/>
                    <a:gd name="T62" fmla="*/ 361 w 520"/>
                    <a:gd name="T63" fmla="*/ 403 h 420"/>
                    <a:gd name="T64" fmla="*/ 323 w 520"/>
                    <a:gd name="T65" fmla="*/ 363 h 420"/>
                    <a:gd name="T66" fmla="*/ 294 w 520"/>
                    <a:gd name="T67" fmla="*/ 420 h 420"/>
                    <a:gd name="T68" fmla="*/ 226 w 520"/>
                    <a:gd name="T69" fmla="*/ 371 h 420"/>
                    <a:gd name="T70" fmla="*/ 180 w 520"/>
                    <a:gd name="T71" fmla="*/ 368 h 420"/>
                    <a:gd name="T72" fmla="*/ 100 w 520"/>
                    <a:gd name="T73" fmla="*/ 369 h 420"/>
                    <a:gd name="T74" fmla="*/ 118 w 520"/>
                    <a:gd name="T75" fmla="*/ 317 h 420"/>
                    <a:gd name="T76" fmla="*/ 51 w 520"/>
                    <a:gd name="T77" fmla="*/ 320 h 420"/>
                    <a:gd name="T78" fmla="*/ 52 w 520"/>
                    <a:gd name="T79" fmla="*/ 241 h 420"/>
                    <a:gd name="T80" fmla="*/ 50 w 520"/>
                    <a:gd name="T81" fmla="*/ 195 h 420"/>
                    <a:gd name="T82" fmla="*/ 0 w 520"/>
                    <a:gd name="T83" fmla="*/ 127 h 420"/>
                    <a:gd name="T84" fmla="*/ 55 w 520"/>
                    <a:gd name="T85" fmla="*/ 112 h 420"/>
                    <a:gd name="T86" fmla="*/ 32 w 520"/>
                    <a:gd name="T87" fmla="*/ 68 h 4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20" h="420">
                      <a:moveTo>
                        <a:pt x="17" y="59"/>
                      </a:moveTo>
                      <a:cubicBezTo>
                        <a:pt x="29" y="40"/>
                        <a:pt x="40" y="21"/>
                        <a:pt x="51" y="0"/>
                      </a:cubicBezTo>
                      <a:cubicBezTo>
                        <a:pt x="68" y="10"/>
                        <a:pt x="84" y="19"/>
                        <a:pt x="100" y="29"/>
                      </a:cubicBezTo>
                      <a:cubicBezTo>
                        <a:pt x="98" y="33"/>
                        <a:pt x="96" y="37"/>
                        <a:pt x="93" y="42"/>
                      </a:cubicBezTo>
                      <a:cubicBezTo>
                        <a:pt x="81" y="35"/>
                        <a:pt x="70" y="29"/>
                        <a:pt x="57" y="21"/>
                      </a:cubicBezTo>
                      <a:cubicBezTo>
                        <a:pt x="51" y="32"/>
                        <a:pt x="45" y="42"/>
                        <a:pt x="38" y="53"/>
                      </a:cubicBezTo>
                      <a:cubicBezTo>
                        <a:pt x="49" y="60"/>
                        <a:pt x="59" y="68"/>
                        <a:pt x="70" y="74"/>
                      </a:cubicBezTo>
                      <a:cubicBezTo>
                        <a:pt x="78" y="78"/>
                        <a:pt x="78" y="83"/>
                        <a:pt x="76" y="90"/>
                      </a:cubicBezTo>
                      <a:cubicBezTo>
                        <a:pt x="72" y="102"/>
                        <a:pt x="68" y="113"/>
                        <a:pt x="66" y="125"/>
                      </a:cubicBezTo>
                      <a:cubicBezTo>
                        <a:pt x="64" y="138"/>
                        <a:pt x="58" y="143"/>
                        <a:pt x="45" y="141"/>
                      </a:cubicBezTo>
                      <a:cubicBezTo>
                        <a:pt x="44" y="141"/>
                        <a:pt x="43" y="141"/>
                        <a:pt x="42" y="141"/>
                      </a:cubicBezTo>
                      <a:cubicBezTo>
                        <a:pt x="14" y="139"/>
                        <a:pt x="6" y="148"/>
                        <a:pt x="14" y="175"/>
                      </a:cubicBezTo>
                      <a:cubicBezTo>
                        <a:pt x="15" y="177"/>
                        <a:pt x="20" y="180"/>
                        <a:pt x="23" y="180"/>
                      </a:cubicBezTo>
                      <a:cubicBezTo>
                        <a:pt x="36" y="181"/>
                        <a:pt x="53" y="176"/>
                        <a:pt x="61" y="183"/>
                      </a:cubicBezTo>
                      <a:cubicBezTo>
                        <a:pt x="69" y="188"/>
                        <a:pt x="68" y="206"/>
                        <a:pt x="72" y="218"/>
                      </a:cubicBezTo>
                      <a:cubicBezTo>
                        <a:pt x="74" y="226"/>
                        <a:pt x="77" y="233"/>
                        <a:pt x="80" y="242"/>
                      </a:cubicBezTo>
                      <a:cubicBezTo>
                        <a:pt x="66" y="250"/>
                        <a:pt x="53" y="258"/>
                        <a:pt x="38" y="267"/>
                      </a:cubicBezTo>
                      <a:cubicBezTo>
                        <a:pt x="45" y="278"/>
                        <a:pt x="50" y="288"/>
                        <a:pt x="57" y="299"/>
                      </a:cubicBezTo>
                      <a:cubicBezTo>
                        <a:pt x="71" y="291"/>
                        <a:pt x="85" y="284"/>
                        <a:pt x="95" y="278"/>
                      </a:cubicBezTo>
                      <a:cubicBezTo>
                        <a:pt x="111" y="294"/>
                        <a:pt x="126" y="309"/>
                        <a:pt x="142" y="325"/>
                      </a:cubicBezTo>
                      <a:cubicBezTo>
                        <a:pt x="137" y="335"/>
                        <a:pt x="130" y="348"/>
                        <a:pt x="121" y="363"/>
                      </a:cubicBezTo>
                      <a:cubicBezTo>
                        <a:pt x="132" y="370"/>
                        <a:pt x="142" y="376"/>
                        <a:pt x="153" y="382"/>
                      </a:cubicBezTo>
                      <a:cubicBezTo>
                        <a:pt x="162" y="368"/>
                        <a:pt x="170" y="354"/>
                        <a:pt x="178" y="341"/>
                      </a:cubicBezTo>
                      <a:cubicBezTo>
                        <a:pt x="199" y="347"/>
                        <a:pt x="219" y="353"/>
                        <a:pt x="241" y="359"/>
                      </a:cubicBezTo>
                      <a:cubicBezTo>
                        <a:pt x="241" y="370"/>
                        <a:pt x="241" y="382"/>
                        <a:pt x="241" y="394"/>
                      </a:cubicBezTo>
                      <a:cubicBezTo>
                        <a:pt x="240" y="404"/>
                        <a:pt x="244" y="407"/>
                        <a:pt x="253" y="406"/>
                      </a:cubicBezTo>
                      <a:cubicBezTo>
                        <a:pt x="283" y="405"/>
                        <a:pt x="279" y="410"/>
                        <a:pt x="279" y="380"/>
                      </a:cubicBezTo>
                      <a:cubicBezTo>
                        <a:pt x="279" y="375"/>
                        <a:pt x="278" y="370"/>
                        <a:pt x="279" y="365"/>
                      </a:cubicBezTo>
                      <a:cubicBezTo>
                        <a:pt x="280" y="361"/>
                        <a:pt x="284" y="357"/>
                        <a:pt x="288" y="356"/>
                      </a:cubicBezTo>
                      <a:cubicBezTo>
                        <a:pt x="305" y="350"/>
                        <a:pt x="323" y="347"/>
                        <a:pt x="343" y="342"/>
                      </a:cubicBezTo>
                      <a:cubicBezTo>
                        <a:pt x="350" y="354"/>
                        <a:pt x="357" y="367"/>
                        <a:pt x="366" y="382"/>
                      </a:cubicBezTo>
                      <a:cubicBezTo>
                        <a:pt x="377" y="376"/>
                        <a:pt x="388" y="370"/>
                        <a:pt x="399" y="363"/>
                      </a:cubicBezTo>
                      <a:cubicBezTo>
                        <a:pt x="391" y="349"/>
                        <a:pt x="383" y="335"/>
                        <a:pt x="377" y="325"/>
                      </a:cubicBezTo>
                      <a:cubicBezTo>
                        <a:pt x="393" y="309"/>
                        <a:pt x="409" y="295"/>
                        <a:pt x="426" y="278"/>
                      </a:cubicBezTo>
                      <a:cubicBezTo>
                        <a:pt x="434" y="283"/>
                        <a:pt x="448" y="291"/>
                        <a:pt x="463" y="299"/>
                      </a:cubicBezTo>
                      <a:cubicBezTo>
                        <a:pt x="469" y="288"/>
                        <a:pt x="475" y="278"/>
                        <a:pt x="482" y="267"/>
                      </a:cubicBezTo>
                      <a:cubicBezTo>
                        <a:pt x="467" y="258"/>
                        <a:pt x="454" y="250"/>
                        <a:pt x="441" y="242"/>
                      </a:cubicBezTo>
                      <a:cubicBezTo>
                        <a:pt x="447" y="222"/>
                        <a:pt x="452" y="202"/>
                        <a:pt x="458" y="180"/>
                      </a:cubicBezTo>
                      <a:cubicBezTo>
                        <a:pt x="472" y="180"/>
                        <a:pt x="487" y="180"/>
                        <a:pt x="504" y="180"/>
                      </a:cubicBezTo>
                      <a:cubicBezTo>
                        <a:pt x="504" y="167"/>
                        <a:pt x="504" y="155"/>
                        <a:pt x="504" y="141"/>
                      </a:cubicBezTo>
                      <a:cubicBezTo>
                        <a:pt x="489" y="141"/>
                        <a:pt x="473" y="141"/>
                        <a:pt x="458" y="141"/>
                      </a:cubicBezTo>
                      <a:cubicBezTo>
                        <a:pt x="452" y="120"/>
                        <a:pt x="447" y="100"/>
                        <a:pt x="441" y="78"/>
                      </a:cubicBezTo>
                      <a:cubicBezTo>
                        <a:pt x="454" y="71"/>
                        <a:pt x="467" y="63"/>
                        <a:pt x="482" y="54"/>
                      </a:cubicBezTo>
                      <a:cubicBezTo>
                        <a:pt x="475" y="43"/>
                        <a:pt x="469" y="32"/>
                        <a:pt x="463" y="21"/>
                      </a:cubicBezTo>
                      <a:cubicBezTo>
                        <a:pt x="451" y="28"/>
                        <a:pt x="440" y="34"/>
                        <a:pt x="427" y="41"/>
                      </a:cubicBezTo>
                      <a:cubicBezTo>
                        <a:pt x="425" y="38"/>
                        <a:pt x="423" y="34"/>
                        <a:pt x="419" y="29"/>
                      </a:cubicBezTo>
                      <a:cubicBezTo>
                        <a:pt x="436" y="19"/>
                        <a:pt x="452" y="10"/>
                        <a:pt x="469" y="0"/>
                      </a:cubicBezTo>
                      <a:cubicBezTo>
                        <a:pt x="480" y="20"/>
                        <a:pt x="491" y="39"/>
                        <a:pt x="503" y="59"/>
                      </a:cubicBezTo>
                      <a:cubicBezTo>
                        <a:pt x="491" y="66"/>
                        <a:pt x="481" y="73"/>
                        <a:pt x="469" y="79"/>
                      </a:cubicBezTo>
                      <a:cubicBezTo>
                        <a:pt x="461" y="83"/>
                        <a:pt x="459" y="88"/>
                        <a:pt x="462" y="97"/>
                      </a:cubicBezTo>
                      <a:cubicBezTo>
                        <a:pt x="471" y="126"/>
                        <a:pt x="471" y="126"/>
                        <a:pt x="502" y="126"/>
                      </a:cubicBezTo>
                      <a:cubicBezTo>
                        <a:pt x="508" y="126"/>
                        <a:pt x="513" y="126"/>
                        <a:pt x="520" y="126"/>
                      </a:cubicBezTo>
                      <a:cubicBezTo>
                        <a:pt x="520" y="149"/>
                        <a:pt x="520" y="171"/>
                        <a:pt x="520" y="195"/>
                      </a:cubicBezTo>
                      <a:cubicBezTo>
                        <a:pt x="507" y="195"/>
                        <a:pt x="495" y="195"/>
                        <a:pt x="482" y="195"/>
                      </a:cubicBezTo>
                      <a:cubicBezTo>
                        <a:pt x="473" y="194"/>
                        <a:pt x="469" y="197"/>
                        <a:pt x="467" y="206"/>
                      </a:cubicBezTo>
                      <a:cubicBezTo>
                        <a:pt x="460" y="236"/>
                        <a:pt x="460" y="236"/>
                        <a:pt x="487" y="252"/>
                      </a:cubicBezTo>
                      <a:cubicBezTo>
                        <a:pt x="492" y="255"/>
                        <a:pt x="496" y="258"/>
                        <a:pt x="502" y="261"/>
                      </a:cubicBezTo>
                      <a:cubicBezTo>
                        <a:pt x="491" y="281"/>
                        <a:pt x="480" y="300"/>
                        <a:pt x="469" y="320"/>
                      </a:cubicBezTo>
                      <a:cubicBezTo>
                        <a:pt x="454" y="311"/>
                        <a:pt x="440" y="304"/>
                        <a:pt x="426" y="296"/>
                      </a:cubicBezTo>
                      <a:cubicBezTo>
                        <a:pt x="424" y="297"/>
                        <a:pt x="422" y="297"/>
                        <a:pt x="421" y="298"/>
                      </a:cubicBezTo>
                      <a:cubicBezTo>
                        <a:pt x="413" y="308"/>
                        <a:pt x="399" y="316"/>
                        <a:pt x="398" y="327"/>
                      </a:cubicBezTo>
                      <a:cubicBezTo>
                        <a:pt x="396" y="336"/>
                        <a:pt x="408" y="348"/>
                        <a:pt x="414" y="358"/>
                      </a:cubicBezTo>
                      <a:cubicBezTo>
                        <a:pt x="416" y="362"/>
                        <a:pt x="417" y="365"/>
                        <a:pt x="419" y="369"/>
                      </a:cubicBezTo>
                      <a:cubicBezTo>
                        <a:pt x="400" y="380"/>
                        <a:pt x="381" y="391"/>
                        <a:pt x="361" y="403"/>
                      </a:cubicBezTo>
                      <a:cubicBezTo>
                        <a:pt x="354" y="392"/>
                        <a:pt x="347" y="381"/>
                        <a:pt x="341" y="370"/>
                      </a:cubicBezTo>
                      <a:cubicBezTo>
                        <a:pt x="337" y="362"/>
                        <a:pt x="333" y="359"/>
                        <a:pt x="323" y="363"/>
                      </a:cubicBezTo>
                      <a:cubicBezTo>
                        <a:pt x="295" y="372"/>
                        <a:pt x="295" y="371"/>
                        <a:pt x="295" y="401"/>
                      </a:cubicBezTo>
                      <a:cubicBezTo>
                        <a:pt x="294" y="407"/>
                        <a:pt x="294" y="413"/>
                        <a:pt x="294" y="420"/>
                      </a:cubicBezTo>
                      <a:cubicBezTo>
                        <a:pt x="271" y="420"/>
                        <a:pt x="249" y="420"/>
                        <a:pt x="226" y="420"/>
                      </a:cubicBezTo>
                      <a:cubicBezTo>
                        <a:pt x="226" y="403"/>
                        <a:pt x="226" y="387"/>
                        <a:pt x="226" y="371"/>
                      </a:cubicBezTo>
                      <a:cubicBezTo>
                        <a:pt x="214" y="367"/>
                        <a:pt x="203" y="363"/>
                        <a:pt x="192" y="362"/>
                      </a:cubicBezTo>
                      <a:cubicBezTo>
                        <a:pt x="189" y="361"/>
                        <a:pt x="182" y="365"/>
                        <a:pt x="180" y="368"/>
                      </a:cubicBezTo>
                      <a:cubicBezTo>
                        <a:pt x="172" y="379"/>
                        <a:pt x="166" y="391"/>
                        <a:pt x="159" y="403"/>
                      </a:cubicBezTo>
                      <a:cubicBezTo>
                        <a:pt x="139" y="391"/>
                        <a:pt x="120" y="380"/>
                        <a:pt x="100" y="369"/>
                      </a:cubicBezTo>
                      <a:cubicBezTo>
                        <a:pt x="107" y="357"/>
                        <a:pt x="114" y="345"/>
                        <a:pt x="121" y="334"/>
                      </a:cubicBezTo>
                      <a:cubicBezTo>
                        <a:pt x="125" y="327"/>
                        <a:pt x="124" y="323"/>
                        <a:pt x="118" y="317"/>
                      </a:cubicBezTo>
                      <a:cubicBezTo>
                        <a:pt x="94" y="296"/>
                        <a:pt x="95" y="296"/>
                        <a:pt x="66" y="312"/>
                      </a:cubicBezTo>
                      <a:cubicBezTo>
                        <a:pt x="62" y="314"/>
                        <a:pt x="57" y="317"/>
                        <a:pt x="51" y="320"/>
                      </a:cubicBezTo>
                      <a:cubicBezTo>
                        <a:pt x="40" y="300"/>
                        <a:pt x="29" y="281"/>
                        <a:pt x="17" y="261"/>
                      </a:cubicBezTo>
                      <a:cubicBezTo>
                        <a:pt x="30" y="254"/>
                        <a:pt x="41" y="247"/>
                        <a:pt x="52" y="241"/>
                      </a:cubicBezTo>
                      <a:cubicBezTo>
                        <a:pt x="60" y="237"/>
                        <a:pt x="61" y="233"/>
                        <a:pt x="58" y="225"/>
                      </a:cubicBezTo>
                      <a:cubicBezTo>
                        <a:pt x="55" y="216"/>
                        <a:pt x="53" y="206"/>
                        <a:pt x="50" y="195"/>
                      </a:cubicBezTo>
                      <a:cubicBezTo>
                        <a:pt x="33" y="195"/>
                        <a:pt x="17" y="195"/>
                        <a:pt x="0" y="195"/>
                      </a:cubicBezTo>
                      <a:cubicBezTo>
                        <a:pt x="0" y="172"/>
                        <a:pt x="0" y="150"/>
                        <a:pt x="0" y="127"/>
                      </a:cubicBezTo>
                      <a:cubicBezTo>
                        <a:pt x="12" y="127"/>
                        <a:pt x="25" y="126"/>
                        <a:pt x="37" y="127"/>
                      </a:cubicBezTo>
                      <a:cubicBezTo>
                        <a:pt x="48" y="127"/>
                        <a:pt x="54" y="124"/>
                        <a:pt x="55" y="112"/>
                      </a:cubicBezTo>
                      <a:cubicBezTo>
                        <a:pt x="55" y="102"/>
                        <a:pt x="60" y="91"/>
                        <a:pt x="56" y="83"/>
                      </a:cubicBezTo>
                      <a:cubicBezTo>
                        <a:pt x="53" y="76"/>
                        <a:pt x="41" y="73"/>
                        <a:pt x="32" y="68"/>
                      </a:cubicBezTo>
                      <a:cubicBezTo>
                        <a:pt x="28" y="66"/>
                        <a:pt x="23" y="63"/>
                        <a:pt x="17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" name="Freeform 8"/>
                <p:cNvSpPr>
                  <a:spLocks noEditPoints="1"/>
                </p:cNvSpPr>
                <p:nvPr/>
              </p:nvSpPr>
              <p:spPr bwMode="auto">
                <a:xfrm>
                  <a:off x="617" y="1630"/>
                  <a:ext cx="445" cy="613"/>
                </a:xfrm>
                <a:custGeom>
                  <a:avLst/>
                  <a:gdLst>
                    <a:gd name="T0" fmla="*/ 2 w 295"/>
                    <a:gd name="T1" fmla="*/ 0 h 407"/>
                    <a:gd name="T2" fmla="*/ 158 w 295"/>
                    <a:gd name="T3" fmla="*/ 0 h 407"/>
                    <a:gd name="T4" fmla="*/ 175 w 295"/>
                    <a:gd name="T5" fmla="*/ 0 h 407"/>
                    <a:gd name="T6" fmla="*/ 259 w 295"/>
                    <a:gd name="T7" fmla="*/ 35 h 407"/>
                    <a:gd name="T8" fmla="*/ 293 w 295"/>
                    <a:gd name="T9" fmla="*/ 117 h 407"/>
                    <a:gd name="T10" fmla="*/ 292 w 295"/>
                    <a:gd name="T11" fmla="*/ 256 h 407"/>
                    <a:gd name="T12" fmla="*/ 146 w 295"/>
                    <a:gd name="T13" fmla="*/ 406 h 407"/>
                    <a:gd name="T14" fmla="*/ 1 w 295"/>
                    <a:gd name="T15" fmla="*/ 262 h 407"/>
                    <a:gd name="T16" fmla="*/ 1 w 295"/>
                    <a:gd name="T17" fmla="*/ 13 h 407"/>
                    <a:gd name="T18" fmla="*/ 2 w 295"/>
                    <a:gd name="T19" fmla="*/ 0 h 407"/>
                    <a:gd name="T20" fmla="*/ 17 w 295"/>
                    <a:gd name="T21" fmla="*/ 15 h 407"/>
                    <a:gd name="T22" fmla="*/ 16 w 295"/>
                    <a:gd name="T23" fmla="*/ 25 h 407"/>
                    <a:gd name="T24" fmla="*/ 16 w 295"/>
                    <a:gd name="T25" fmla="*/ 266 h 407"/>
                    <a:gd name="T26" fmla="*/ 147 w 295"/>
                    <a:gd name="T27" fmla="*/ 390 h 407"/>
                    <a:gd name="T28" fmla="*/ 277 w 295"/>
                    <a:gd name="T29" fmla="*/ 260 h 407"/>
                    <a:gd name="T30" fmla="*/ 277 w 295"/>
                    <a:gd name="T31" fmla="*/ 97 h 407"/>
                    <a:gd name="T32" fmla="*/ 276 w 295"/>
                    <a:gd name="T33" fmla="*/ 79 h 407"/>
                    <a:gd name="T34" fmla="*/ 211 w 295"/>
                    <a:gd name="T35" fmla="*/ 79 h 407"/>
                    <a:gd name="T36" fmla="*/ 211 w 295"/>
                    <a:gd name="T37" fmla="*/ 15 h 407"/>
                    <a:gd name="T38" fmla="*/ 17 w 295"/>
                    <a:gd name="T39" fmla="*/ 15 h 407"/>
                    <a:gd name="T40" fmla="*/ 227 w 295"/>
                    <a:gd name="T41" fmla="*/ 29 h 407"/>
                    <a:gd name="T42" fmla="*/ 227 w 295"/>
                    <a:gd name="T43" fmla="*/ 63 h 407"/>
                    <a:gd name="T44" fmla="*/ 259 w 295"/>
                    <a:gd name="T45" fmla="*/ 63 h 407"/>
                    <a:gd name="T46" fmla="*/ 227 w 295"/>
                    <a:gd name="T47" fmla="*/ 29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95" h="407">
                      <a:moveTo>
                        <a:pt x="2" y="0"/>
                      </a:moveTo>
                      <a:cubicBezTo>
                        <a:pt x="55" y="0"/>
                        <a:pt x="107" y="0"/>
                        <a:pt x="158" y="0"/>
                      </a:cubicBezTo>
                      <a:cubicBezTo>
                        <a:pt x="164" y="0"/>
                        <a:pt x="170" y="0"/>
                        <a:pt x="175" y="0"/>
                      </a:cubicBezTo>
                      <a:cubicBezTo>
                        <a:pt x="224" y="0"/>
                        <a:pt x="223" y="2"/>
                        <a:pt x="259" y="35"/>
                      </a:cubicBezTo>
                      <a:cubicBezTo>
                        <a:pt x="285" y="58"/>
                        <a:pt x="295" y="83"/>
                        <a:pt x="293" y="117"/>
                      </a:cubicBezTo>
                      <a:cubicBezTo>
                        <a:pt x="290" y="163"/>
                        <a:pt x="291" y="210"/>
                        <a:pt x="292" y="256"/>
                      </a:cubicBezTo>
                      <a:cubicBezTo>
                        <a:pt x="293" y="339"/>
                        <a:pt x="229" y="405"/>
                        <a:pt x="146" y="406"/>
                      </a:cubicBezTo>
                      <a:cubicBezTo>
                        <a:pt x="68" y="407"/>
                        <a:pt x="2" y="342"/>
                        <a:pt x="1" y="262"/>
                      </a:cubicBezTo>
                      <a:cubicBezTo>
                        <a:pt x="0" y="179"/>
                        <a:pt x="1" y="96"/>
                        <a:pt x="1" y="13"/>
                      </a:cubicBezTo>
                      <a:cubicBezTo>
                        <a:pt x="1" y="9"/>
                        <a:pt x="2" y="5"/>
                        <a:pt x="2" y="0"/>
                      </a:cubicBezTo>
                      <a:close/>
                      <a:moveTo>
                        <a:pt x="17" y="15"/>
                      </a:moveTo>
                      <a:cubicBezTo>
                        <a:pt x="17" y="19"/>
                        <a:pt x="16" y="22"/>
                        <a:pt x="16" y="25"/>
                      </a:cubicBezTo>
                      <a:cubicBezTo>
                        <a:pt x="16" y="105"/>
                        <a:pt x="15" y="185"/>
                        <a:pt x="16" y="266"/>
                      </a:cubicBezTo>
                      <a:cubicBezTo>
                        <a:pt x="17" y="335"/>
                        <a:pt x="78" y="391"/>
                        <a:pt x="147" y="390"/>
                      </a:cubicBezTo>
                      <a:cubicBezTo>
                        <a:pt x="219" y="389"/>
                        <a:pt x="277" y="331"/>
                        <a:pt x="277" y="260"/>
                      </a:cubicBezTo>
                      <a:cubicBezTo>
                        <a:pt x="277" y="206"/>
                        <a:pt x="277" y="151"/>
                        <a:pt x="277" y="97"/>
                      </a:cubicBezTo>
                      <a:cubicBezTo>
                        <a:pt x="277" y="91"/>
                        <a:pt x="276" y="86"/>
                        <a:pt x="276" y="79"/>
                      </a:cubicBezTo>
                      <a:cubicBezTo>
                        <a:pt x="254" y="79"/>
                        <a:pt x="233" y="79"/>
                        <a:pt x="211" y="79"/>
                      </a:cubicBezTo>
                      <a:cubicBezTo>
                        <a:pt x="211" y="56"/>
                        <a:pt x="211" y="36"/>
                        <a:pt x="211" y="15"/>
                      </a:cubicBezTo>
                      <a:cubicBezTo>
                        <a:pt x="145" y="15"/>
                        <a:pt x="82" y="15"/>
                        <a:pt x="17" y="15"/>
                      </a:cubicBezTo>
                      <a:close/>
                      <a:moveTo>
                        <a:pt x="227" y="29"/>
                      </a:moveTo>
                      <a:cubicBezTo>
                        <a:pt x="227" y="41"/>
                        <a:pt x="227" y="52"/>
                        <a:pt x="227" y="63"/>
                      </a:cubicBezTo>
                      <a:cubicBezTo>
                        <a:pt x="240" y="63"/>
                        <a:pt x="251" y="63"/>
                        <a:pt x="259" y="63"/>
                      </a:cubicBezTo>
                      <a:cubicBezTo>
                        <a:pt x="249" y="53"/>
                        <a:pt x="239" y="41"/>
                        <a:pt x="227" y="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81" name="Прямоугольник 80"/>
            <p:cNvSpPr/>
            <p:nvPr/>
          </p:nvSpPr>
          <p:spPr>
            <a:xfrm>
              <a:off x="6446442" y="2529173"/>
              <a:ext cx="1443023" cy="3103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РЕЗУЛЬТАТ: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/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1632</TotalTime>
  <Words>1634</Words>
  <Application>Microsoft Office PowerPoint</Application>
  <PresentationFormat>Экран (16:9)</PresentationFormat>
  <Paragraphs>304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Arial Black</vt:lpstr>
      <vt:lpstr>Bebas Neue Bold</vt:lpstr>
      <vt:lpstr>Calibri</vt:lpstr>
      <vt:lpstr>Consolas</vt:lpstr>
      <vt:lpstr>Helvetica Light</vt:lpstr>
      <vt:lpstr>Verdana</vt:lpstr>
      <vt:lpstr>Verdana </vt:lpstr>
      <vt:lpstr>Verdana Pro SemiBold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228</cp:revision>
  <dcterms:created xsi:type="dcterms:W3CDTF">2020-09-25T09:41:49Z</dcterms:created>
  <dcterms:modified xsi:type="dcterms:W3CDTF">2020-11-21T00:42:57Z</dcterms:modified>
</cp:coreProperties>
</file>