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394" r:id="rId2"/>
    <p:sldId id="397" r:id="rId3"/>
    <p:sldId id="399" r:id="rId4"/>
    <p:sldId id="400" r:id="rId5"/>
    <p:sldId id="401" r:id="rId6"/>
    <p:sldId id="402" r:id="rId7"/>
    <p:sldId id="398" r:id="rId8"/>
    <p:sldId id="403" r:id="rId9"/>
    <p:sldId id="404" r:id="rId10"/>
    <p:sldId id="405" r:id="rId11"/>
    <p:sldId id="406" r:id="rId12"/>
    <p:sldId id="407" r:id="rId13"/>
    <p:sldId id="370" r:id="rId14"/>
  </p:sldIdLst>
  <p:sldSz cx="9144000" cy="5143500" type="screen16x9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orient="horz" pos="309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7C"/>
    <a:srgbClr val="E21A1A"/>
    <a:srgbClr val="007FB1"/>
    <a:srgbClr val="0066A1"/>
    <a:srgbClr val="AED086"/>
    <a:srgbClr val="78D64B"/>
    <a:srgbClr val="D3D7BD"/>
    <a:srgbClr val="68798B"/>
    <a:srgbClr val="7FA357"/>
    <a:srgbClr val="E4A0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howGuides="1">
      <p:cViewPr varScale="1">
        <p:scale>
          <a:sx n="111" d="100"/>
          <a:sy n="111" d="100"/>
        </p:scale>
        <p:origin x="984" y="77"/>
      </p:cViewPr>
      <p:guideLst>
        <p:guide orient="horz" pos="2210"/>
        <p:guide pos="2880"/>
      </p:guideLst>
    </p:cSldViewPr>
  </p:slideViewPr>
  <p:outlineViewPr>
    <p:cViewPr>
      <p:scale>
        <a:sx n="33" d="100"/>
        <a:sy n="33" d="100"/>
      </p:scale>
      <p:origin x="0" y="1101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150" y="-90"/>
      </p:cViewPr>
      <p:guideLst>
        <p:guide orient="horz" pos="3110"/>
        <p:guide pos="2141"/>
        <p:guide orient="horz" pos="3127"/>
        <p:guide orient="horz" pos="309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E0DEB1-F5A8-4DF0-9589-0043B0893CC9}" type="doc">
      <dgm:prSet loTypeId="urn:microsoft.com/office/officeart/2005/8/layout/list1" loCatId="list" qsTypeId="urn:microsoft.com/office/officeart/2005/8/quickstyle/simple1#3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F52A15A7-F494-46B6-A999-3949328459A0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100" b="1" dirty="0">
              <a:latin typeface="Verdana" pitchFamily="34" charset="0"/>
              <a:ea typeface="Verdana" pitchFamily="34" charset="0"/>
              <a:cs typeface="Verdana" pitchFamily="34" charset="0"/>
            </a:rPr>
            <a:t>Длительность эксплуатации (лет)</a:t>
          </a:r>
        </a:p>
      </dgm:t>
    </dgm:pt>
    <dgm:pt modelId="{07103AF6-5B5E-4E56-A7C5-11EC8ED9344F}" type="parTrans" cxnId="{4089A0E0-C990-4ECB-8646-3A0F6A728806}">
      <dgm:prSet/>
      <dgm:spPr/>
      <dgm:t>
        <a:bodyPr/>
        <a:lstStyle/>
        <a:p>
          <a:endParaRPr lang="ru-RU" sz="9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1FE68FC-5B36-415C-82D4-18D03B0B412F}" type="sibTrans" cxnId="{4089A0E0-C990-4ECB-8646-3A0F6A728806}">
      <dgm:prSet/>
      <dgm:spPr/>
      <dgm:t>
        <a:bodyPr/>
        <a:lstStyle/>
        <a:p>
          <a:endParaRPr lang="ru-RU" sz="9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F3FDA546-8FB3-4097-9465-CF74769BC3F9}">
      <dgm:prSet phldrT="[Текст]" custT="1"/>
      <dgm:spPr/>
      <dgm:t>
        <a:bodyPr/>
        <a:lstStyle/>
        <a:p>
          <a:r>
            <a:rPr lang="ru-RU" sz="1100" b="1" dirty="0">
              <a:latin typeface="Verdana" pitchFamily="34" charset="0"/>
              <a:ea typeface="Verdana" pitchFamily="34" charset="0"/>
              <a:cs typeface="Verdana" pitchFamily="34" charset="0"/>
            </a:rPr>
            <a:t>Пробег (км)</a:t>
          </a:r>
        </a:p>
      </dgm:t>
    </dgm:pt>
    <dgm:pt modelId="{0BD3E5A3-2612-467B-886F-326B81F35982}" type="parTrans" cxnId="{EDA0B7E5-DECD-4E53-9D18-59214E2723C1}">
      <dgm:prSet/>
      <dgm:spPr/>
      <dgm:t>
        <a:bodyPr/>
        <a:lstStyle/>
        <a:p>
          <a:endParaRPr lang="ru-RU" sz="9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8E5C099E-D41B-42B7-BC5D-3CBF1C124CF4}" type="sibTrans" cxnId="{EDA0B7E5-DECD-4E53-9D18-59214E2723C1}">
      <dgm:prSet/>
      <dgm:spPr/>
      <dgm:t>
        <a:bodyPr/>
        <a:lstStyle/>
        <a:p>
          <a:endParaRPr lang="ru-RU" sz="9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45BB6D7A-E071-489F-8BED-BF01ED098F75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marL="180000" indent="-180000" defTabSz="577850">
            <a:lnSpc>
              <a:spcPct val="90000"/>
            </a:lnSpc>
            <a:spcBef>
              <a:spcPts val="0"/>
            </a:spcBef>
            <a:spcAft>
              <a:spcPts val="200"/>
            </a:spcAft>
            <a:buNone/>
          </a:pPr>
          <a:r>
            <a:rPr lang="ru-RU" sz="900" dirty="0">
              <a:latin typeface="Verdana" pitchFamily="34" charset="0"/>
              <a:ea typeface="Verdana" pitchFamily="34" charset="0"/>
              <a:cs typeface="Verdana" pitchFamily="34" charset="0"/>
            </a:rPr>
            <a:t>Искусственные сооружения</a:t>
          </a:r>
        </a:p>
      </dgm:t>
    </dgm:pt>
    <dgm:pt modelId="{03F250C0-55F0-414D-995C-8EBCF66043A5}" type="parTrans" cxnId="{4683E9D8-08F3-4775-A412-74F7A935E2DE}">
      <dgm:prSet/>
      <dgm:spPr/>
      <dgm:t>
        <a:bodyPr/>
        <a:lstStyle/>
        <a:p>
          <a:endParaRPr lang="ru-RU" sz="9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0E0153B4-92A3-4E2C-B33F-014FE76DEAEA}" type="sibTrans" cxnId="{4683E9D8-08F3-4775-A412-74F7A935E2DE}">
      <dgm:prSet/>
      <dgm:spPr/>
      <dgm:t>
        <a:bodyPr/>
        <a:lstStyle/>
        <a:p>
          <a:endParaRPr lang="ru-RU" sz="9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D81D5FCC-A25C-4EED-B659-929817A10C46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marL="180000" indent="-180000">
            <a:spcAft>
              <a:spcPts val="200"/>
            </a:spcAft>
          </a:pPr>
          <a:r>
            <a:rPr lang="ru-RU" sz="900" dirty="0">
              <a:latin typeface="Verdana" pitchFamily="34" charset="0"/>
              <a:ea typeface="Verdana" pitchFamily="34" charset="0"/>
              <a:cs typeface="Verdana" pitchFamily="34" charset="0"/>
            </a:rPr>
            <a:t>Подвижной состав</a:t>
          </a:r>
        </a:p>
      </dgm:t>
    </dgm:pt>
    <dgm:pt modelId="{3526A5E8-8417-4338-872E-C11E41A7A86D}" type="parTrans" cxnId="{94E52C78-63B2-4AF1-BFDE-19144939F0A8}">
      <dgm:prSet/>
      <dgm:spPr/>
      <dgm:t>
        <a:bodyPr/>
        <a:lstStyle/>
        <a:p>
          <a:endParaRPr lang="ru-RU" sz="9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FB92B396-A5D5-4EB0-B55A-ADC4A344AA75}" type="sibTrans" cxnId="{94E52C78-63B2-4AF1-BFDE-19144939F0A8}">
      <dgm:prSet/>
      <dgm:spPr/>
      <dgm:t>
        <a:bodyPr/>
        <a:lstStyle/>
        <a:p>
          <a:endParaRPr lang="ru-RU" sz="9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34C9ECF-0661-48F3-A2B3-46C0988C6B1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b="1" dirty="0">
              <a:latin typeface="Verdana" pitchFamily="34" charset="0"/>
              <a:ea typeface="Verdana" pitchFamily="34" charset="0"/>
              <a:cs typeface="Verdana" pitchFamily="34" charset="0"/>
            </a:rPr>
            <a:t>Пропущенный тоннаж (</a:t>
          </a:r>
          <a:r>
            <a:rPr lang="ru-RU" sz="1100" b="1" dirty="0" err="1">
              <a:latin typeface="Verdana" pitchFamily="34" charset="0"/>
              <a:ea typeface="Verdana" pitchFamily="34" charset="0"/>
              <a:cs typeface="Verdana" pitchFamily="34" charset="0"/>
            </a:rPr>
            <a:t>т</a:t>
          </a:r>
          <a:r>
            <a:rPr lang="ru-RU" sz="1100" b="1" dirty="0" err="1">
              <a:latin typeface="Verdana" pitchFamily="34" charset="0"/>
              <a:ea typeface="Verdana" pitchFamily="34" charset="0"/>
              <a:cs typeface="Verdana" pitchFamily="34" charset="0"/>
              <a:sym typeface="Symbol"/>
            </a:rPr>
            <a:t></a:t>
          </a:r>
          <a:r>
            <a:rPr lang="ru-RU" sz="1100" b="1" dirty="0" err="1">
              <a:latin typeface="Verdana" pitchFamily="34" charset="0"/>
              <a:ea typeface="Verdana" pitchFamily="34" charset="0"/>
              <a:cs typeface="Verdana" pitchFamily="34" charset="0"/>
            </a:rPr>
            <a:t>км</a:t>
          </a:r>
          <a:r>
            <a:rPr lang="ru-RU" sz="1100" b="1" dirty="0">
              <a:latin typeface="Verdana" pitchFamily="34" charset="0"/>
              <a:ea typeface="Verdana" pitchFamily="34" charset="0"/>
              <a:cs typeface="Verdana" pitchFamily="34" charset="0"/>
            </a:rPr>
            <a:t>) </a:t>
          </a:r>
          <a:endParaRPr lang="ru-RU" sz="11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0D4B51F7-8240-4B37-9282-E5DB7CC1AEAE}" type="parTrans" cxnId="{4B45ED10-8E67-4986-96AA-8721A6350F9D}">
      <dgm:prSet/>
      <dgm:spPr/>
      <dgm:t>
        <a:bodyPr/>
        <a:lstStyle/>
        <a:p>
          <a:endParaRPr lang="ru-RU" sz="9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11DCDA4C-C1C5-4344-8D55-278BBEBBCF63}" type="sibTrans" cxnId="{4B45ED10-8E67-4986-96AA-8721A6350F9D}">
      <dgm:prSet/>
      <dgm:spPr/>
      <dgm:t>
        <a:bodyPr/>
        <a:lstStyle/>
        <a:p>
          <a:endParaRPr lang="ru-RU" sz="9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321EE842-9562-4ACD-A977-818E9D512523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marL="180000" indent="-180000">
            <a:spcBef>
              <a:spcPts val="0"/>
            </a:spcBef>
            <a:spcAft>
              <a:spcPts val="200"/>
            </a:spcAft>
          </a:pPr>
          <a:r>
            <a:rPr lang="ru-RU" sz="900" b="0" dirty="0">
              <a:latin typeface="Verdana" pitchFamily="34" charset="0"/>
              <a:ea typeface="Verdana" pitchFamily="34" charset="0"/>
              <a:cs typeface="Verdana" pitchFamily="34" charset="0"/>
            </a:rPr>
            <a:t>Железнодорожный путь</a:t>
          </a:r>
        </a:p>
      </dgm:t>
    </dgm:pt>
    <dgm:pt modelId="{998AA208-1DB0-4478-AA1F-66B0D629151A}" type="parTrans" cxnId="{6670988B-2538-4C08-A4FC-30D6FC79EBE4}">
      <dgm:prSet/>
      <dgm:spPr/>
      <dgm:t>
        <a:bodyPr/>
        <a:lstStyle/>
        <a:p>
          <a:endParaRPr lang="ru-RU" sz="9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F32D9129-DE62-4C29-80DD-16686885674C}" type="sibTrans" cxnId="{6670988B-2538-4C08-A4FC-30D6FC79EBE4}">
      <dgm:prSet/>
      <dgm:spPr/>
      <dgm:t>
        <a:bodyPr/>
        <a:lstStyle/>
        <a:p>
          <a:endParaRPr lang="ru-RU" sz="9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839E5DB-14AA-43BE-80C6-99FED9EA7C5B}">
      <dgm:prSet custT="1"/>
      <dgm:spPr/>
      <dgm:t>
        <a:bodyPr/>
        <a:lstStyle/>
        <a:p>
          <a:r>
            <a:rPr lang="ru-RU" sz="1100" b="1" dirty="0">
              <a:latin typeface="Verdana" pitchFamily="34" charset="0"/>
              <a:ea typeface="Verdana" pitchFamily="34" charset="0"/>
              <a:cs typeface="Verdana" pitchFamily="34" charset="0"/>
            </a:rPr>
            <a:t>Пропущенная энергия (</a:t>
          </a:r>
          <a:r>
            <a:rPr lang="ru-RU" sz="1100" b="1" dirty="0" err="1">
              <a:latin typeface="Verdana" pitchFamily="34" charset="0"/>
              <a:ea typeface="Verdana" pitchFamily="34" charset="0"/>
              <a:cs typeface="Verdana" pitchFamily="34" charset="0"/>
            </a:rPr>
            <a:t>кВт</a:t>
          </a:r>
          <a:r>
            <a:rPr lang="ru-RU" sz="1100" b="1" dirty="0" err="1">
              <a:latin typeface="Verdana" pitchFamily="34" charset="0"/>
              <a:ea typeface="Verdana" pitchFamily="34" charset="0"/>
              <a:cs typeface="Verdana" pitchFamily="34" charset="0"/>
              <a:sym typeface="Symbol"/>
            </a:rPr>
            <a:t>ч</a:t>
          </a:r>
          <a:r>
            <a:rPr lang="ru-RU" sz="1100" b="1" dirty="0">
              <a:latin typeface="Verdana" pitchFamily="34" charset="0"/>
              <a:ea typeface="Verdana" pitchFamily="34" charset="0"/>
              <a:cs typeface="Verdana" pitchFamily="34" charset="0"/>
            </a:rPr>
            <a:t>)</a:t>
          </a:r>
        </a:p>
      </dgm:t>
    </dgm:pt>
    <dgm:pt modelId="{5EBE83D1-8183-403A-B64C-9408D821071A}" type="parTrans" cxnId="{9E071A75-3C58-49F4-AC3A-A91F5A26F7FA}">
      <dgm:prSet/>
      <dgm:spPr/>
      <dgm:t>
        <a:bodyPr/>
        <a:lstStyle/>
        <a:p>
          <a:endParaRPr lang="ru-RU" sz="105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F9A2C0E-9BEE-48C4-B8CB-EDE547F98DD7}" type="sibTrans" cxnId="{9E071A75-3C58-49F4-AC3A-A91F5A26F7FA}">
      <dgm:prSet/>
      <dgm:spPr/>
      <dgm:t>
        <a:bodyPr/>
        <a:lstStyle/>
        <a:p>
          <a:endParaRPr lang="ru-RU" sz="105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B14F733-ECEF-4E85-9D7D-F7B42F3A2A34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900" dirty="0">
              <a:latin typeface="Verdana" pitchFamily="34" charset="0"/>
              <a:ea typeface="Verdana" pitchFamily="34" charset="0"/>
              <a:cs typeface="Verdana" pitchFamily="34" charset="0"/>
            </a:rPr>
            <a:t>Железнодорожное электроснабжение</a:t>
          </a:r>
        </a:p>
      </dgm:t>
    </dgm:pt>
    <dgm:pt modelId="{D7C9CDC0-76DD-4DB1-9DDB-731B474F64D3}" type="parTrans" cxnId="{A2A41CED-E587-4937-9460-1A52C9ECDE36}">
      <dgm:prSet/>
      <dgm:spPr/>
      <dgm:t>
        <a:bodyPr/>
        <a:lstStyle/>
        <a:p>
          <a:endParaRPr lang="ru-RU" sz="105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A9D48F8-1F93-4D7D-A774-E33D51469453}" type="sibTrans" cxnId="{A2A41CED-E587-4937-9460-1A52C9ECDE36}">
      <dgm:prSet/>
      <dgm:spPr/>
      <dgm:t>
        <a:bodyPr/>
        <a:lstStyle/>
        <a:p>
          <a:endParaRPr lang="ru-RU" sz="105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F08DB19B-31BE-423A-BE0B-12FED62AE5B9}">
      <dgm:prSet custT="1"/>
      <dgm:spPr/>
      <dgm:t>
        <a:bodyPr/>
        <a:lstStyle/>
        <a:p>
          <a:r>
            <a:rPr lang="ru-RU" sz="1100" b="1" dirty="0">
              <a:latin typeface="Verdana" pitchFamily="34" charset="0"/>
              <a:ea typeface="Verdana" pitchFamily="34" charset="0"/>
              <a:cs typeface="Verdana" pitchFamily="34" charset="0"/>
            </a:rPr>
            <a:t>Количество включений (циклов)</a:t>
          </a:r>
        </a:p>
      </dgm:t>
    </dgm:pt>
    <dgm:pt modelId="{C9AC2EB6-79F4-4343-8C2B-A94143000220}" type="parTrans" cxnId="{A07B9A3A-8654-4438-A544-EC16D84E1C5F}">
      <dgm:prSet/>
      <dgm:spPr/>
      <dgm:t>
        <a:bodyPr/>
        <a:lstStyle/>
        <a:p>
          <a:endParaRPr lang="ru-RU" sz="105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E3E29CB6-DF61-4AC6-978B-906D5FC91D20}" type="sibTrans" cxnId="{A07B9A3A-8654-4438-A544-EC16D84E1C5F}">
      <dgm:prSet/>
      <dgm:spPr/>
      <dgm:t>
        <a:bodyPr/>
        <a:lstStyle/>
        <a:p>
          <a:endParaRPr lang="ru-RU" sz="105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75B7760-209A-486C-963D-7528FEBFF8EF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900" b="0" dirty="0">
              <a:latin typeface="Verdana" pitchFamily="34" charset="0"/>
              <a:ea typeface="Verdana" pitchFamily="34" charset="0"/>
              <a:cs typeface="Verdana" pitchFamily="34" charset="0"/>
            </a:rPr>
            <a:t>Железнодорожная автоматика и телемеханика</a:t>
          </a:r>
        </a:p>
      </dgm:t>
    </dgm:pt>
    <dgm:pt modelId="{2236233F-04E1-4E53-9C4D-BC60757DBED3}" type="parTrans" cxnId="{A1CFBB87-435E-4628-AE8C-817BB53EBE91}">
      <dgm:prSet/>
      <dgm:spPr/>
      <dgm:t>
        <a:bodyPr/>
        <a:lstStyle/>
        <a:p>
          <a:endParaRPr lang="ru-RU" sz="105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677F766-E2B9-439B-A0E2-30675662B53D}" type="sibTrans" cxnId="{A1CFBB87-435E-4628-AE8C-817BB53EBE91}">
      <dgm:prSet/>
      <dgm:spPr/>
      <dgm:t>
        <a:bodyPr/>
        <a:lstStyle/>
        <a:p>
          <a:endParaRPr lang="ru-RU" sz="105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5E22612-8EE8-460D-A8B0-77B866D36C4E}" type="pres">
      <dgm:prSet presAssocID="{0BE0DEB1-F5A8-4DF0-9589-0043B0893CC9}" presName="linear" presStyleCnt="0">
        <dgm:presLayoutVars>
          <dgm:dir/>
          <dgm:animLvl val="lvl"/>
          <dgm:resizeHandles val="exact"/>
        </dgm:presLayoutVars>
      </dgm:prSet>
      <dgm:spPr/>
    </dgm:pt>
    <dgm:pt modelId="{5A5844DB-57CC-4584-A8D1-878FD571B556}" type="pres">
      <dgm:prSet presAssocID="{F52A15A7-F494-46B6-A999-3949328459A0}" presName="parentLin" presStyleCnt="0"/>
      <dgm:spPr/>
    </dgm:pt>
    <dgm:pt modelId="{B4A910BE-D299-4969-8643-B23022233A1B}" type="pres">
      <dgm:prSet presAssocID="{F52A15A7-F494-46B6-A999-3949328459A0}" presName="parentLeftMargin" presStyleLbl="node1" presStyleIdx="0" presStyleCnt="5"/>
      <dgm:spPr/>
    </dgm:pt>
    <dgm:pt modelId="{43AD3D97-1419-486D-A953-3C637059BF7F}" type="pres">
      <dgm:prSet presAssocID="{F52A15A7-F494-46B6-A999-3949328459A0}" presName="parentText" presStyleLbl="node1" presStyleIdx="0" presStyleCnt="5" custScaleX="116131" custScaleY="81301">
        <dgm:presLayoutVars>
          <dgm:chMax val="0"/>
          <dgm:bulletEnabled val="1"/>
        </dgm:presLayoutVars>
      </dgm:prSet>
      <dgm:spPr/>
    </dgm:pt>
    <dgm:pt modelId="{4407A56C-0E10-4C7C-A3E6-04053EEBED29}" type="pres">
      <dgm:prSet presAssocID="{F52A15A7-F494-46B6-A999-3949328459A0}" presName="negativeSpace" presStyleCnt="0"/>
      <dgm:spPr/>
    </dgm:pt>
    <dgm:pt modelId="{E2578A2A-E78D-4F90-8827-CFE1ABA8297A}" type="pres">
      <dgm:prSet presAssocID="{F52A15A7-F494-46B6-A999-3949328459A0}" presName="childText" presStyleLbl="conFgAcc1" presStyleIdx="0" presStyleCnt="5">
        <dgm:presLayoutVars>
          <dgm:bulletEnabled val="1"/>
        </dgm:presLayoutVars>
      </dgm:prSet>
      <dgm:spPr/>
    </dgm:pt>
    <dgm:pt modelId="{0BF1F194-C73A-4611-91AA-B65AAAEFE156}" type="pres">
      <dgm:prSet presAssocID="{51FE68FC-5B36-415C-82D4-18D03B0B412F}" presName="spaceBetweenRectangles" presStyleCnt="0"/>
      <dgm:spPr/>
    </dgm:pt>
    <dgm:pt modelId="{7445CB1B-33AD-4BD2-AECC-50551D54DD36}" type="pres">
      <dgm:prSet presAssocID="{F3FDA546-8FB3-4097-9465-CF74769BC3F9}" presName="parentLin" presStyleCnt="0"/>
      <dgm:spPr/>
    </dgm:pt>
    <dgm:pt modelId="{90C76A4D-64AC-4362-A378-E1AAED05D487}" type="pres">
      <dgm:prSet presAssocID="{F3FDA546-8FB3-4097-9465-CF74769BC3F9}" presName="parentLeftMargin" presStyleLbl="node1" presStyleIdx="0" presStyleCnt="5"/>
      <dgm:spPr/>
    </dgm:pt>
    <dgm:pt modelId="{8059D360-FC68-46D7-827F-41840D42AF7B}" type="pres">
      <dgm:prSet presAssocID="{F3FDA546-8FB3-4097-9465-CF74769BC3F9}" presName="parentText" presStyleLbl="node1" presStyleIdx="1" presStyleCnt="5" custScaleX="116131" custScaleY="81301">
        <dgm:presLayoutVars>
          <dgm:chMax val="0"/>
          <dgm:bulletEnabled val="1"/>
        </dgm:presLayoutVars>
      </dgm:prSet>
      <dgm:spPr/>
    </dgm:pt>
    <dgm:pt modelId="{C9C4CC4A-1699-44E4-A2AC-AD63D3D905AF}" type="pres">
      <dgm:prSet presAssocID="{F3FDA546-8FB3-4097-9465-CF74769BC3F9}" presName="negativeSpace" presStyleCnt="0"/>
      <dgm:spPr/>
    </dgm:pt>
    <dgm:pt modelId="{6E290202-3AC1-4390-B7E9-0CA09C74CFB3}" type="pres">
      <dgm:prSet presAssocID="{F3FDA546-8FB3-4097-9465-CF74769BC3F9}" presName="childText" presStyleLbl="conFgAcc1" presStyleIdx="1" presStyleCnt="5" custScaleY="99576">
        <dgm:presLayoutVars>
          <dgm:bulletEnabled val="1"/>
        </dgm:presLayoutVars>
      </dgm:prSet>
      <dgm:spPr/>
    </dgm:pt>
    <dgm:pt modelId="{1E1D906A-C976-4EA5-9B27-2D933B60F1C1}" type="pres">
      <dgm:prSet presAssocID="{8E5C099E-D41B-42B7-BC5D-3CBF1C124CF4}" presName="spaceBetweenRectangles" presStyleCnt="0"/>
      <dgm:spPr/>
    </dgm:pt>
    <dgm:pt modelId="{C526AD33-F098-499D-A2A7-8116A59D128B}" type="pres">
      <dgm:prSet presAssocID="{534C9ECF-0661-48F3-A2B3-46C0988C6B1A}" presName="parentLin" presStyleCnt="0"/>
      <dgm:spPr/>
    </dgm:pt>
    <dgm:pt modelId="{D1C5E398-CE15-4D4F-95EF-D46615C0A54B}" type="pres">
      <dgm:prSet presAssocID="{534C9ECF-0661-48F3-A2B3-46C0988C6B1A}" presName="parentLeftMargin" presStyleLbl="node1" presStyleIdx="1" presStyleCnt="5"/>
      <dgm:spPr/>
    </dgm:pt>
    <dgm:pt modelId="{1076C7C9-4322-472A-B75A-F2A6435619D2}" type="pres">
      <dgm:prSet presAssocID="{534C9ECF-0661-48F3-A2B3-46C0988C6B1A}" presName="parentText" presStyleLbl="node1" presStyleIdx="2" presStyleCnt="5" custScaleX="116131" custScaleY="81301">
        <dgm:presLayoutVars>
          <dgm:chMax val="0"/>
          <dgm:bulletEnabled val="1"/>
        </dgm:presLayoutVars>
      </dgm:prSet>
      <dgm:spPr/>
    </dgm:pt>
    <dgm:pt modelId="{31DFC2DF-3012-4BF5-8492-1D964E93C339}" type="pres">
      <dgm:prSet presAssocID="{534C9ECF-0661-48F3-A2B3-46C0988C6B1A}" presName="negativeSpace" presStyleCnt="0"/>
      <dgm:spPr/>
    </dgm:pt>
    <dgm:pt modelId="{2AF9FB9B-F61F-47AD-A2DA-B6F07AC3B2DC}" type="pres">
      <dgm:prSet presAssocID="{534C9ECF-0661-48F3-A2B3-46C0988C6B1A}" presName="childText" presStyleLbl="conFgAcc1" presStyleIdx="2" presStyleCnt="5">
        <dgm:presLayoutVars>
          <dgm:bulletEnabled val="1"/>
        </dgm:presLayoutVars>
      </dgm:prSet>
      <dgm:spPr/>
    </dgm:pt>
    <dgm:pt modelId="{E6186986-3D6B-44B2-92ED-F66B55B3AF86}" type="pres">
      <dgm:prSet presAssocID="{11DCDA4C-C1C5-4344-8D55-278BBEBBCF63}" presName="spaceBetweenRectangles" presStyleCnt="0"/>
      <dgm:spPr/>
    </dgm:pt>
    <dgm:pt modelId="{E7853889-C479-47A3-8FF7-DDF5D316A1AE}" type="pres">
      <dgm:prSet presAssocID="{2839E5DB-14AA-43BE-80C6-99FED9EA7C5B}" presName="parentLin" presStyleCnt="0"/>
      <dgm:spPr/>
    </dgm:pt>
    <dgm:pt modelId="{C10FC255-A45D-4DBA-9A06-34F762713AB9}" type="pres">
      <dgm:prSet presAssocID="{2839E5DB-14AA-43BE-80C6-99FED9EA7C5B}" presName="parentLeftMargin" presStyleLbl="node1" presStyleIdx="2" presStyleCnt="5"/>
      <dgm:spPr/>
    </dgm:pt>
    <dgm:pt modelId="{64826F0C-929C-41EE-BFFC-7F7A39E9888E}" type="pres">
      <dgm:prSet presAssocID="{2839E5DB-14AA-43BE-80C6-99FED9EA7C5B}" presName="parentText" presStyleLbl="node1" presStyleIdx="3" presStyleCnt="5" custScaleX="116131" custScaleY="86083">
        <dgm:presLayoutVars>
          <dgm:chMax val="0"/>
          <dgm:bulletEnabled val="1"/>
        </dgm:presLayoutVars>
      </dgm:prSet>
      <dgm:spPr/>
    </dgm:pt>
    <dgm:pt modelId="{ABC0EA85-511A-49D4-AEDF-67124FC11BD0}" type="pres">
      <dgm:prSet presAssocID="{2839E5DB-14AA-43BE-80C6-99FED9EA7C5B}" presName="negativeSpace" presStyleCnt="0"/>
      <dgm:spPr/>
    </dgm:pt>
    <dgm:pt modelId="{4ED0FB54-6338-4362-9568-E8B5845576BF}" type="pres">
      <dgm:prSet presAssocID="{2839E5DB-14AA-43BE-80C6-99FED9EA7C5B}" presName="childText" presStyleLbl="conFgAcc1" presStyleIdx="3" presStyleCnt="5">
        <dgm:presLayoutVars>
          <dgm:bulletEnabled val="1"/>
        </dgm:presLayoutVars>
      </dgm:prSet>
      <dgm:spPr/>
    </dgm:pt>
    <dgm:pt modelId="{3C02810A-EA28-45C7-8C7F-503350C0597F}" type="pres">
      <dgm:prSet presAssocID="{2F9A2C0E-9BEE-48C4-B8CB-EDE547F98DD7}" presName="spaceBetweenRectangles" presStyleCnt="0"/>
      <dgm:spPr/>
    </dgm:pt>
    <dgm:pt modelId="{249E1DBC-CB98-4914-8E75-3166745F7A42}" type="pres">
      <dgm:prSet presAssocID="{F08DB19B-31BE-423A-BE0B-12FED62AE5B9}" presName="parentLin" presStyleCnt="0"/>
      <dgm:spPr/>
    </dgm:pt>
    <dgm:pt modelId="{A9270EB7-CF8F-40CC-B07B-8BE8DDB22AD7}" type="pres">
      <dgm:prSet presAssocID="{F08DB19B-31BE-423A-BE0B-12FED62AE5B9}" presName="parentLeftMargin" presStyleLbl="node1" presStyleIdx="3" presStyleCnt="5"/>
      <dgm:spPr/>
    </dgm:pt>
    <dgm:pt modelId="{87FF5C14-0222-49C3-8732-61909ABC11EC}" type="pres">
      <dgm:prSet presAssocID="{F08DB19B-31BE-423A-BE0B-12FED62AE5B9}" presName="parentText" presStyleLbl="node1" presStyleIdx="4" presStyleCnt="5" custScaleX="116131" custScaleY="81301">
        <dgm:presLayoutVars>
          <dgm:chMax val="0"/>
          <dgm:bulletEnabled val="1"/>
        </dgm:presLayoutVars>
      </dgm:prSet>
      <dgm:spPr/>
    </dgm:pt>
    <dgm:pt modelId="{682F18EF-7FDE-4F69-BF4D-0B4C0B84D123}" type="pres">
      <dgm:prSet presAssocID="{F08DB19B-31BE-423A-BE0B-12FED62AE5B9}" presName="negativeSpace" presStyleCnt="0"/>
      <dgm:spPr/>
    </dgm:pt>
    <dgm:pt modelId="{46F39883-165C-494B-86FA-3D842D3C9E2B}" type="pres">
      <dgm:prSet presAssocID="{F08DB19B-31BE-423A-BE0B-12FED62AE5B9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C1A95F03-59B7-404A-B6AC-27F9112EC2E5}" type="presOf" srcId="{321EE842-9562-4ACD-A977-818E9D512523}" destId="{2AF9FB9B-F61F-47AD-A2DA-B6F07AC3B2DC}" srcOrd="0" destOrd="0" presId="urn:microsoft.com/office/officeart/2005/8/layout/list1"/>
    <dgm:cxn modelId="{98437A0F-F9BA-4E7A-82C5-04F6E5516434}" type="presOf" srcId="{F52A15A7-F494-46B6-A999-3949328459A0}" destId="{43AD3D97-1419-486D-A953-3C637059BF7F}" srcOrd="1" destOrd="0" presId="urn:microsoft.com/office/officeart/2005/8/layout/list1"/>
    <dgm:cxn modelId="{4B45ED10-8E67-4986-96AA-8721A6350F9D}" srcId="{0BE0DEB1-F5A8-4DF0-9589-0043B0893CC9}" destId="{534C9ECF-0661-48F3-A2B3-46C0988C6B1A}" srcOrd="2" destOrd="0" parTransId="{0D4B51F7-8240-4B37-9282-E5DB7CC1AEAE}" sibTransId="{11DCDA4C-C1C5-4344-8D55-278BBEBBCF63}"/>
    <dgm:cxn modelId="{A07B9A3A-8654-4438-A544-EC16D84E1C5F}" srcId="{0BE0DEB1-F5A8-4DF0-9589-0043B0893CC9}" destId="{F08DB19B-31BE-423A-BE0B-12FED62AE5B9}" srcOrd="4" destOrd="0" parTransId="{C9AC2EB6-79F4-4343-8C2B-A94143000220}" sibTransId="{E3E29CB6-DF61-4AC6-978B-906D5FC91D20}"/>
    <dgm:cxn modelId="{F825D046-C151-4F66-94DD-5A185EE2459B}" type="presOf" srcId="{F08DB19B-31BE-423A-BE0B-12FED62AE5B9}" destId="{87FF5C14-0222-49C3-8732-61909ABC11EC}" srcOrd="1" destOrd="0" presId="urn:microsoft.com/office/officeart/2005/8/layout/list1"/>
    <dgm:cxn modelId="{E396914D-DDED-4CCC-A61B-827FB836CEF0}" type="presOf" srcId="{F3FDA546-8FB3-4097-9465-CF74769BC3F9}" destId="{8059D360-FC68-46D7-827F-41840D42AF7B}" srcOrd="1" destOrd="0" presId="urn:microsoft.com/office/officeart/2005/8/layout/list1"/>
    <dgm:cxn modelId="{9E071A75-3C58-49F4-AC3A-A91F5A26F7FA}" srcId="{0BE0DEB1-F5A8-4DF0-9589-0043B0893CC9}" destId="{2839E5DB-14AA-43BE-80C6-99FED9EA7C5B}" srcOrd="3" destOrd="0" parTransId="{5EBE83D1-8183-403A-B64C-9408D821071A}" sibTransId="{2F9A2C0E-9BEE-48C4-B8CB-EDE547F98DD7}"/>
    <dgm:cxn modelId="{03531777-FA3C-44A6-9C61-CBF1327670AD}" type="presOf" srcId="{F08DB19B-31BE-423A-BE0B-12FED62AE5B9}" destId="{A9270EB7-CF8F-40CC-B07B-8BE8DDB22AD7}" srcOrd="0" destOrd="0" presId="urn:microsoft.com/office/officeart/2005/8/layout/list1"/>
    <dgm:cxn modelId="{94E52C78-63B2-4AF1-BFDE-19144939F0A8}" srcId="{F3FDA546-8FB3-4097-9465-CF74769BC3F9}" destId="{D81D5FCC-A25C-4EED-B659-929817A10C46}" srcOrd="0" destOrd="0" parTransId="{3526A5E8-8417-4338-872E-C11E41A7A86D}" sibTransId="{FB92B396-A5D5-4EB0-B55A-ADC4A344AA75}"/>
    <dgm:cxn modelId="{2462787C-6E5E-4CBA-8A32-63AF56A855E7}" type="presOf" srcId="{D81D5FCC-A25C-4EED-B659-929817A10C46}" destId="{6E290202-3AC1-4390-B7E9-0CA09C74CFB3}" srcOrd="0" destOrd="0" presId="urn:microsoft.com/office/officeart/2005/8/layout/list1"/>
    <dgm:cxn modelId="{A1CFBB87-435E-4628-AE8C-817BB53EBE91}" srcId="{F08DB19B-31BE-423A-BE0B-12FED62AE5B9}" destId="{A75B7760-209A-486C-963D-7528FEBFF8EF}" srcOrd="0" destOrd="0" parTransId="{2236233F-04E1-4E53-9C4D-BC60757DBED3}" sibTransId="{A677F766-E2B9-439B-A0E2-30675662B53D}"/>
    <dgm:cxn modelId="{05491289-7CB9-46DA-9EF7-DF2B0087EF62}" type="presOf" srcId="{F52A15A7-F494-46B6-A999-3949328459A0}" destId="{B4A910BE-D299-4969-8643-B23022233A1B}" srcOrd="0" destOrd="0" presId="urn:microsoft.com/office/officeart/2005/8/layout/list1"/>
    <dgm:cxn modelId="{6670988B-2538-4C08-A4FC-30D6FC79EBE4}" srcId="{534C9ECF-0661-48F3-A2B3-46C0988C6B1A}" destId="{321EE842-9562-4ACD-A977-818E9D512523}" srcOrd="0" destOrd="0" parTransId="{998AA208-1DB0-4478-AA1F-66B0D629151A}" sibTransId="{F32D9129-DE62-4C29-80DD-16686885674C}"/>
    <dgm:cxn modelId="{220C938E-A24B-4C90-81D2-18312A7CC7F7}" type="presOf" srcId="{AB14F733-ECEF-4E85-9D7D-F7B42F3A2A34}" destId="{4ED0FB54-6338-4362-9568-E8B5845576BF}" srcOrd="0" destOrd="0" presId="urn:microsoft.com/office/officeart/2005/8/layout/list1"/>
    <dgm:cxn modelId="{8C745F98-61A3-4201-A622-AAAFA4A6F923}" type="presOf" srcId="{0BE0DEB1-F5A8-4DF0-9589-0043B0893CC9}" destId="{55E22612-8EE8-460D-A8B0-77B866D36C4E}" srcOrd="0" destOrd="0" presId="urn:microsoft.com/office/officeart/2005/8/layout/list1"/>
    <dgm:cxn modelId="{BF8763A3-EFBF-4490-B496-96C9216D1859}" type="presOf" srcId="{534C9ECF-0661-48F3-A2B3-46C0988C6B1A}" destId="{D1C5E398-CE15-4D4F-95EF-D46615C0A54B}" srcOrd="0" destOrd="0" presId="urn:microsoft.com/office/officeart/2005/8/layout/list1"/>
    <dgm:cxn modelId="{FF0A72AD-69E1-4F1B-95FA-48950762ACBF}" type="presOf" srcId="{534C9ECF-0661-48F3-A2B3-46C0988C6B1A}" destId="{1076C7C9-4322-472A-B75A-F2A6435619D2}" srcOrd="1" destOrd="0" presId="urn:microsoft.com/office/officeart/2005/8/layout/list1"/>
    <dgm:cxn modelId="{4C5883D4-F802-4061-AC67-B11B9C9561C2}" type="presOf" srcId="{2839E5DB-14AA-43BE-80C6-99FED9EA7C5B}" destId="{C10FC255-A45D-4DBA-9A06-34F762713AB9}" srcOrd="0" destOrd="0" presId="urn:microsoft.com/office/officeart/2005/8/layout/list1"/>
    <dgm:cxn modelId="{4683E9D8-08F3-4775-A412-74F7A935E2DE}" srcId="{F52A15A7-F494-46B6-A999-3949328459A0}" destId="{45BB6D7A-E071-489F-8BED-BF01ED098F75}" srcOrd="0" destOrd="0" parTransId="{03F250C0-55F0-414D-995C-8EBCF66043A5}" sibTransId="{0E0153B4-92A3-4E2C-B33F-014FE76DEAEA}"/>
    <dgm:cxn modelId="{4089A0E0-C990-4ECB-8646-3A0F6A728806}" srcId="{0BE0DEB1-F5A8-4DF0-9589-0043B0893CC9}" destId="{F52A15A7-F494-46B6-A999-3949328459A0}" srcOrd="0" destOrd="0" parTransId="{07103AF6-5B5E-4E56-A7C5-11EC8ED9344F}" sibTransId="{51FE68FC-5B36-415C-82D4-18D03B0B412F}"/>
    <dgm:cxn modelId="{A1E2F8E1-0167-4E34-9F2A-44015D00A121}" type="presOf" srcId="{A75B7760-209A-486C-963D-7528FEBFF8EF}" destId="{46F39883-165C-494B-86FA-3D842D3C9E2B}" srcOrd="0" destOrd="0" presId="urn:microsoft.com/office/officeart/2005/8/layout/list1"/>
    <dgm:cxn modelId="{EC14B6E3-DCF0-40B1-B8E0-CB2C8FEC7B24}" type="presOf" srcId="{F3FDA546-8FB3-4097-9465-CF74769BC3F9}" destId="{90C76A4D-64AC-4362-A378-E1AAED05D487}" srcOrd="0" destOrd="0" presId="urn:microsoft.com/office/officeart/2005/8/layout/list1"/>
    <dgm:cxn modelId="{EDA0B7E5-DECD-4E53-9D18-59214E2723C1}" srcId="{0BE0DEB1-F5A8-4DF0-9589-0043B0893CC9}" destId="{F3FDA546-8FB3-4097-9465-CF74769BC3F9}" srcOrd="1" destOrd="0" parTransId="{0BD3E5A3-2612-467B-886F-326B81F35982}" sibTransId="{8E5C099E-D41B-42B7-BC5D-3CBF1C124CF4}"/>
    <dgm:cxn modelId="{912DC4EA-0770-41E3-AAAB-1F6898B576D8}" type="presOf" srcId="{45BB6D7A-E071-489F-8BED-BF01ED098F75}" destId="{E2578A2A-E78D-4F90-8827-CFE1ABA8297A}" srcOrd="0" destOrd="0" presId="urn:microsoft.com/office/officeart/2005/8/layout/list1"/>
    <dgm:cxn modelId="{A2A41CED-E587-4937-9460-1A52C9ECDE36}" srcId="{2839E5DB-14AA-43BE-80C6-99FED9EA7C5B}" destId="{AB14F733-ECEF-4E85-9D7D-F7B42F3A2A34}" srcOrd="0" destOrd="0" parTransId="{D7C9CDC0-76DD-4DB1-9DDB-731B474F64D3}" sibTransId="{AA9D48F8-1F93-4D7D-A774-E33D51469453}"/>
    <dgm:cxn modelId="{4D928DFD-7A79-40B5-8AAF-3F5027F0970A}" type="presOf" srcId="{2839E5DB-14AA-43BE-80C6-99FED9EA7C5B}" destId="{64826F0C-929C-41EE-BFFC-7F7A39E9888E}" srcOrd="1" destOrd="0" presId="urn:microsoft.com/office/officeart/2005/8/layout/list1"/>
    <dgm:cxn modelId="{81248E2D-2ABA-4120-BFF9-91C3615EC708}" type="presParOf" srcId="{55E22612-8EE8-460D-A8B0-77B866D36C4E}" destId="{5A5844DB-57CC-4584-A8D1-878FD571B556}" srcOrd="0" destOrd="0" presId="urn:microsoft.com/office/officeart/2005/8/layout/list1"/>
    <dgm:cxn modelId="{ACD2952C-3179-4B90-93EC-7CFC116EC327}" type="presParOf" srcId="{5A5844DB-57CC-4584-A8D1-878FD571B556}" destId="{B4A910BE-D299-4969-8643-B23022233A1B}" srcOrd="0" destOrd="0" presId="urn:microsoft.com/office/officeart/2005/8/layout/list1"/>
    <dgm:cxn modelId="{12BFFE5E-3751-4864-B32E-B656936CEFAD}" type="presParOf" srcId="{5A5844DB-57CC-4584-A8D1-878FD571B556}" destId="{43AD3D97-1419-486D-A953-3C637059BF7F}" srcOrd="1" destOrd="0" presId="urn:microsoft.com/office/officeart/2005/8/layout/list1"/>
    <dgm:cxn modelId="{FAC14B2E-BFAC-4F07-AE53-0EA8B16FDE65}" type="presParOf" srcId="{55E22612-8EE8-460D-A8B0-77B866D36C4E}" destId="{4407A56C-0E10-4C7C-A3E6-04053EEBED29}" srcOrd="1" destOrd="0" presId="urn:microsoft.com/office/officeart/2005/8/layout/list1"/>
    <dgm:cxn modelId="{F3A45C57-3589-4DC4-97FB-5FF83D1288B2}" type="presParOf" srcId="{55E22612-8EE8-460D-A8B0-77B866D36C4E}" destId="{E2578A2A-E78D-4F90-8827-CFE1ABA8297A}" srcOrd="2" destOrd="0" presId="urn:microsoft.com/office/officeart/2005/8/layout/list1"/>
    <dgm:cxn modelId="{698F49CA-74FC-4562-B677-37EF110B48AF}" type="presParOf" srcId="{55E22612-8EE8-460D-A8B0-77B866D36C4E}" destId="{0BF1F194-C73A-4611-91AA-B65AAAEFE156}" srcOrd="3" destOrd="0" presId="urn:microsoft.com/office/officeart/2005/8/layout/list1"/>
    <dgm:cxn modelId="{17E6F691-9A18-4D77-8A5B-FEBFE10C9088}" type="presParOf" srcId="{55E22612-8EE8-460D-A8B0-77B866D36C4E}" destId="{7445CB1B-33AD-4BD2-AECC-50551D54DD36}" srcOrd="4" destOrd="0" presId="urn:microsoft.com/office/officeart/2005/8/layout/list1"/>
    <dgm:cxn modelId="{C1905CD0-5732-4ECB-BE0D-8F9A8F4E8238}" type="presParOf" srcId="{7445CB1B-33AD-4BD2-AECC-50551D54DD36}" destId="{90C76A4D-64AC-4362-A378-E1AAED05D487}" srcOrd="0" destOrd="0" presId="urn:microsoft.com/office/officeart/2005/8/layout/list1"/>
    <dgm:cxn modelId="{B5826946-CE48-415E-BE98-27939A58B8E6}" type="presParOf" srcId="{7445CB1B-33AD-4BD2-AECC-50551D54DD36}" destId="{8059D360-FC68-46D7-827F-41840D42AF7B}" srcOrd="1" destOrd="0" presId="urn:microsoft.com/office/officeart/2005/8/layout/list1"/>
    <dgm:cxn modelId="{B4AE35C9-B4AD-4EF2-87A3-6661FECE9D46}" type="presParOf" srcId="{55E22612-8EE8-460D-A8B0-77B866D36C4E}" destId="{C9C4CC4A-1699-44E4-A2AC-AD63D3D905AF}" srcOrd="5" destOrd="0" presId="urn:microsoft.com/office/officeart/2005/8/layout/list1"/>
    <dgm:cxn modelId="{80E2EDEC-A2C6-4FC2-A2C8-57205CE39BB7}" type="presParOf" srcId="{55E22612-8EE8-460D-A8B0-77B866D36C4E}" destId="{6E290202-3AC1-4390-B7E9-0CA09C74CFB3}" srcOrd="6" destOrd="0" presId="urn:microsoft.com/office/officeart/2005/8/layout/list1"/>
    <dgm:cxn modelId="{0D259613-6D4F-40D0-AF79-CAC48100C2A3}" type="presParOf" srcId="{55E22612-8EE8-460D-A8B0-77B866D36C4E}" destId="{1E1D906A-C976-4EA5-9B27-2D933B60F1C1}" srcOrd="7" destOrd="0" presId="urn:microsoft.com/office/officeart/2005/8/layout/list1"/>
    <dgm:cxn modelId="{DA6E6340-6568-4B56-8D95-AEF4AB587C00}" type="presParOf" srcId="{55E22612-8EE8-460D-A8B0-77B866D36C4E}" destId="{C526AD33-F098-499D-A2A7-8116A59D128B}" srcOrd="8" destOrd="0" presId="urn:microsoft.com/office/officeart/2005/8/layout/list1"/>
    <dgm:cxn modelId="{0177A7A0-79DC-49FE-8AA4-ECE1F91271C1}" type="presParOf" srcId="{C526AD33-F098-499D-A2A7-8116A59D128B}" destId="{D1C5E398-CE15-4D4F-95EF-D46615C0A54B}" srcOrd="0" destOrd="0" presId="urn:microsoft.com/office/officeart/2005/8/layout/list1"/>
    <dgm:cxn modelId="{0E081702-67E7-4C51-89E5-BB7031F6EAB9}" type="presParOf" srcId="{C526AD33-F098-499D-A2A7-8116A59D128B}" destId="{1076C7C9-4322-472A-B75A-F2A6435619D2}" srcOrd="1" destOrd="0" presId="urn:microsoft.com/office/officeart/2005/8/layout/list1"/>
    <dgm:cxn modelId="{23CC0600-1E31-4595-AAC2-87D7B208580B}" type="presParOf" srcId="{55E22612-8EE8-460D-A8B0-77B866D36C4E}" destId="{31DFC2DF-3012-4BF5-8492-1D964E93C339}" srcOrd="9" destOrd="0" presId="urn:microsoft.com/office/officeart/2005/8/layout/list1"/>
    <dgm:cxn modelId="{7FB052E6-0C65-4308-9AD7-AA6DAB9C7314}" type="presParOf" srcId="{55E22612-8EE8-460D-A8B0-77B866D36C4E}" destId="{2AF9FB9B-F61F-47AD-A2DA-B6F07AC3B2DC}" srcOrd="10" destOrd="0" presId="urn:microsoft.com/office/officeart/2005/8/layout/list1"/>
    <dgm:cxn modelId="{AD4D8E08-5C22-48B1-9344-2860FF4E973C}" type="presParOf" srcId="{55E22612-8EE8-460D-A8B0-77B866D36C4E}" destId="{E6186986-3D6B-44B2-92ED-F66B55B3AF86}" srcOrd="11" destOrd="0" presId="urn:microsoft.com/office/officeart/2005/8/layout/list1"/>
    <dgm:cxn modelId="{6DF480D6-F9C1-4FE1-A02A-23354AB84DAD}" type="presParOf" srcId="{55E22612-8EE8-460D-A8B0-77B866D36C4E}" destId="{E7853889-C479-47A3-8FF7-DDF5D316A1AE}" srcOrd="12" destOrd="0" presId="urn:microsoft.com/office/officeart/2005/8/layout/list1"/>
    <dgm:cxn modelId="{3BF83AB4-6470-41D0-A365-EECFF06BF924}" type="presParOf" srcId="{E7853889-C479-47A3-8FF7-DDF5D316A1AE}" destId="{C10FC255-A45D-4DBA-9A06-34F762713AB9}" srcOrd="0" destOrd="0" presId="urn:microsoft.com/office/officeart/2005/8/layout/list1"/>
    <dgm:cxn modelId="{20D270E7-5B45-4B40-BC07-3989D9DA67C9}" type="presParOf" srcId="{E7853889-C479-47A3-8FF7-DDF5D316A1AE}" destId="{64826F0C-929C-41EE-BFFC-7F7A39E9888E}" srcOrd="1" destOrd="0" presId="urn:microsoft.com/office/officeart/2005/8/layout/list1"/>
    <dgm:cxn modelId="{04FF201B-492C-4D40-9EEC-7A27FE8493B4}" type="presParOf" srcId="{55E22612-8EE8-460D-A8B0-77B866D36C4E}" destId="{ABC0EA85-511A-49D4-AEDF-67124FC11BD0}" srcOrd="13" destOrd="0" presId="urn:microsoft.com/office/officeart/2005/8/layout/list1"/>
    <dgm:cxn modelId="{DC6966ED-35C3-449C-9A9F-404E814E442A}" type="presParOf" srcId="{55E22612-8EE8-460D-A8B0-77B866D36C4E}" destId="{4ED0FB54-6338-4362-9568-E8B5845576BF}" srcOrd="14" destOrd="0" presId="urn:microsoft.com/office/officeart/2005/8/layout/list1"/>
    <dgm:cxn modelId="{50669521-359B-42E3-B264-CD91369633A7}" type="presParOf" srcId="{55E22612-8EE8-460D-A8B0-77B866D36C4E}" destId="{3C02810A-EA28-45C7-8C7F-503350C0597F}" srcOrd="15" destOrd="0" presId="urn:microsoft.com/office/officeart/2005/8/layout/list1"/>
    <dgm:cxn modelId="{ED60A027-8670-4D35-ADA9-934D2C35F4C5}" type="presParOf" srcId="{55E22612-8EE8-460D-A8B0-77B866D36C4E}" destId="{249E1DBC-CB98-4914-8E75-3166745F7A42}" srcOrd="16" destOrd="0" presId="urn:microsoft.com/office/officeart/2005/8/layout/list1"/>
    <dgm:cxn modelId="{D4F94956-15B8-4CE0-A6F4-9DBEC179D946}" type="presParOf" srcId="{249E1DBC-CB98-4914-8E75-3166745F7A42}" destId="{A9270EB7-CF8F-40CC-B07B-8BE8DDB22AD7}" srcOrd="0" destOrd="0" presId="urn:microsoft.com/office/officeart/2005/8/layout/list1"/>
    <dgm:cxn modelId="{460BB16F-C820-47EE-9F4F-74FCC293620D}" type="presParOf" srcId="{249E1DBC-CB98-4914-8E75-3166745F7A42}" destId="{87FF5C14-0222-49C3-8732-61909ABC11EC}" srcOrd="1" destOrd="0" presId="urn:microsoft.com/office/officeart/2005/8/layout/list1"/>
    <dgm:cxn modelId="{83939174-DFA7-44F7-AD95-A80E2C14FEF3}" type="presParOf" srcId="{55E22612-8EE8-460D-A8B0-77B866D36C4E}" destId="{682F18EF-7FDE-4F69-BF4D-0B4C0B84D123}" srcOrd="17" destOrd="0" presId="urn:microsoft.com/office/officeart/2005/8/layout/list1"/>
    <dgm:cxn modelId="{6A318D31-460F-45C9-9EAA-27CB9458DB7B}" type="presParOf" srcId="{55E22612-8EE8-460D-A8B0-77B866D36C4E}" destId="{46F39883-165C-494B-86FA-3D842D3C9E2B}" srcOrd="18" destOrd="0" presId="urn:microsoft.com/office/officeart/2005/8/layout/lis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578A2A-E78D-4F90-8827-CFE1ABA8297A}">
      <dsp:nvSpPr>
        <dsp:cNvPr id="0" name=""/>
        <dsp:cNvSpPr/>
      </dsp:nvSpPr>
      <dsp:spPr>
        <a:xfrm>
          <a:off x="0" y="186593"/>
          <a:ext cx="8856984" cy="507937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7400" tIns="312420" rIns="687400" bIns="64008" numCol="1" spcCol="1270" anchor="t" anchorCtr="0">
          <a:noAutofit/>
        </a:bodyPr>
        <a:lstStyle/>
        <a:p>
          <a:pPr marL="180000" lvl="1" indent="-180000" algn="l" defTabSz="577850">
            <a:lnSpc>
              <a:spcPct val="90000"/>
            </a:lnSpc>
            <a:spcBef>
              <a:spcPct val="0"/>
            </a:spcBef>
            <a:spcAft>
              <a:spcPts val="200"/>
            </a:spcAft>
            <a:buNone/>
          </a:pPr>
          <a:r>
            <a:rPr lang="ru-RU" sz="900" kern="1200" dirty="0">
              <a:latin typeface="Verdana" pitchFamily="34" charset="0"/>
              <a:ea typeface="Verdana" pitchFamily="34" charset="0"/>
              <a:cs typeface="Verdana" pitchFamily="34" charset="0"/>
            </a:rPr>
            <a:t>Искусственные сооружения</a:t>
          </a:r>
        </a:p>
      </dsp:txBody>
      <dsp:txXfrm>
        <a:off x="0" y="186593"/>
        <a:ext cx="8856984" cy="507937"/>
      </dsp:txXfrm>
    </dsp:sp>
    <dsp:sp modelId="{43AD3D97-1419-486D-A953-3C637059BF7F}">
      <dsp:nvSpPr>
        <dsp:cNvPr id="0" name=""/>
        <dsp:cNvSpPr/>
      </dsp:nvSpPr>
      <dsp:spPr>
        <a:xfrm>
          <a:off x="442849" y="47993"/>
          <a:ext cx="7199992" cy="360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41" tIns="0" rIns="234341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100" b="1" kern="1200" dirty="0">
              <a:latin typeface="Verdana" pitchFamily="34" charset="0"/>
              <a:ea typeface="Verdana" pitchFamily="34" charset="0"/>
              <a:cs typeface="Verdana" pitchFamily="34" charset="0"/>
            </a:rPr>
            <a:t>Длительность эксплуатации (лет)</a:t>
          </a:r>
        </a:p>
      </dsp:txBody>
      <dsp:txXfrm>
        <a:off x="460423" y="65567"/>
        <a:ext cx="7164844" cy="324852"/>
      </dsp:txXfrm>
    </dsp:sp>
    <dsp:sp modelId="{6E290202-3AC1-4390-B7E9-0CA09C74CFB3}">
      <dsp:nvSpPr>
        <dsp:cNvPr id="0" name=""/>
        <dsp:cNvSpPr/>
      </dsp:nvSpPr>
      <dsp:spPr>
        <a:xfrm>
          <a:off x="0" y="914132"/>
          <a:ext cx="8856984" cy="505783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7400" tIns="312420" rIns="687400" bIns="64008" numCol="1" spcCol="1270" anchor="t" anchorCtr="0">
          <a:noAutofit/>
        </a:bodyPr>
        <a:lstStyle/>
        <a:p>
          <a:pPr marL="180000" lvl="1" indent="-180000" algn="l" defTabSz="400050">
            <a:lnSpc>
              <a:spcPct val="90000"/>
            </a:lnSpc>
            <a:spcBef>
              <a:spcPct val="0"/>
            </a:spcBef>
            <a:spcAft>
              <a:spcPts val="200"/>
            </a:spcAft>
            <a:buChar char="•"/>
          </a:pPr>
          <a:r>
            <a:rPr lang="ru-RU" sz="900" kern="1200" dirty="0">
              <a:latin typeface="Verdana" pitchFamily="34" charset="0"/>
              <a:ea typeface="Verdana" pitchFamily="34" charset="0"/>
              <a:cs typeface="Verdana" pitchFamily="34" charset="0"/>
            </a:rPr>
            <a:t>Подвижной состав</a:t>
          </a:r>
        </a:p>
      </dsp:txBody>
      <dsp:txXfrm>
        <a:off x="0" y="914132"/>
        <a:ext cx="8856984" cy="505783"/>
      </dsp:txXfrm>
    </dsp:sp>
    <dsp:sp modelId="{8059D360-FC68-46D7-827F-41840D42AF7B}">
      <dsp:nvSpPr>
        <dsp:cNvPr id="0" name=""/>
        <dsp:cNvSpPr/>
      </dsp:nvSpPr>
      <dsp:spPr>
        <a:xfrm>
          <a:off x="442849" y="775531"/>
          <a:ext cx="7199992" cy="360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41" tIns="0" rIns="234341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kern="1200" dirty="0">
              <a:latin typeface="Verdana" pitchFamily="34" charset="0"/>
              <a:ea typeface="Verdana" pitchFamily="34" charset="0"/>
              <a:cs typeface="Verdana" pitchFamily="34" charset="0"/>
            </a:rPr>
            <a:t>Пробег (км)</a:t>
          </a:r>
        </a:p>
      </dsp:txBody>
      <dsp:txXfrm>
        <a:off x="460423" y="793105"/>
        <a:ext cx="7164844" cy="324852"/>
      </dsp:txXfrm>
    </dsp:sp>
    <dsp:sp modelId="{2AF9FB9B-F61F-47AD-A2DA-B6F07AC3B2DC}">
      <dsp:nvSpPr>
        <dsp:cNvPr id="0" name=""/>
        <dsp:cNvSpPr/>
      </dsp:nvSpPr>
      <dsp:spPr>
        <a:xfrm>
          <a:off x="0" y="1639516"/>
          <a:ext cx="8856984" cy="507937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7400" tIns="312420" rIns="687400" bIns="64008" numCol="1" spcCol="1270" anchor="t" anchorCtr="0">
          <a:noAutofit/>
        </a:bodyPr>
        <a:lstStyle/>
        <a:p>
          <a:pPr marL="180000" lvl="1" indent="-180000" algn="l" defTabSz="400050">
            <a:lnSpc>
              <a:spcPct val="90000"/>
            </a:lnSpc>
            <a:spcBef>
              <a:spcPct val="0"/>
            </a:spcBef>
            <a:spcAft>
              <a:spcPts val="200"/>
            </a:spcAft>
            <a:buChar char="•"/>
          </a:pPr>
          <a:r>
            <a:rPr lang="ru-RU" sz="900" b="0" kern="1200" dirty="0">
              <a:latin typeface="Verdana" pitchFamily="34" charset="0"/>
              <a:ea typeface="Verdana" pitchFamily="34" charset="0"/>
              <a:cs typeface="Verdana" pitchFamily="34" charset="0"/>
            </a:rPr>
            <a:t>Железнодорожный путь</a:t>
          </a:r>
        </a:p>
      </dsp:txBody>
      <dsp:txXfrm>
        <a:off x="0" y="1639516"/>
        <a:ext cx="8856984" cy="507937"/>
      </dsp:txXfrm>
    </dsp:sp>
    <dsp:sp modelId="{1076C7C9-4322-472A-B75A-F2A6435619D2}">
      <dsp:nvSpPr>
        <dsp:cNvPr id="0" name=""/>
        <dsp:cNvSpPr/>
      </dsp:nvSpPr>
      <dsp:spPr>
        <a:xfrm>
          <a:off x="442849" y="1500916"/>
          <a:ext cx="7199992" cy="360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41" tIns="0" rIns="234341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b="1" kern="1200" dirty="0">
              <a:latin typeface="Verdana" pitchFamily="34" charset="0"/>
              <a:ea typeface="Verdana" pitchFamily="34" charset="0"/>
              <a:cs typeface="Verdana" pitchFamily="34" charset="0"/>
            </a:rPr>
            <a:t>Пропущенный тоннаж (</a:t>
          </a:r>
          <a:r>
            <a:rPr lang="ru-RU" sz="1100" b="1" kern="1200" dirty="0" err="1">
              <a:latin typeface="Verdana" pitchFamily="34" charset="0"/>
              <a:ea typeface="Verdana" pitchFamily="34" charset="0"/>
              <a:cs typeface="Verdana" pitchFamily="34" charset="0"/>
            </a:rPr>
            <a:t>т</a:t>
          </a:r>
          <a:r>
            <a:rPr lang="ru-RU" sz="1100" b="1" kern="1200" dirty="0" err="1">
              <a:latin typeface="Verdana" pitchFamily="34" charset="0"/>
              <a:ea typeface="Verdana" pitchFamily="34" charset="0"/>
              <a:cs typeface="Verdana" pitchFamily="34" charset="0"/>
              <a:sym typeface="Symbol"/>
            </a:rPr>
            <a:t></a:t>
          </a:r>
          <a:r>
            <a:rPr lang="ru-RU" sz="1100" b="1" kern="1200" dirty="0" err="1">
              <a:latin typeface="Verdana" pitchFamily="34" charset="0"/>
              <a:ea typeface="Verdana" pitchFamily="34" charset="0"/>
              <a:cs typeface="Verdana" pitchFamily="34" charset="0"/>
            </a:rPr>
            <a:t>км</a:t>
          </a:r>
          <a:r>
            <a:rPr lang="ru-RU" sz="1100" b="1" kern="1200" dirty="0">
              <a:latin typeface="Verdana" pitchFamily="34" charset="0"/>
              <a:ea typeface="Verdana" pitchFamily="34" charset="0"/>
              <a:cs typeface="Verdana" pitchFamily="34" charset="0"/>
            </a:rPr>
            <a:t>) </a:t>
          </a:r>
          <a:endParaRPr lang="ru-RU" sz="11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460423" y="1518490"/>
        <a:ext cx="7164844" cy="324852"/>
      </dsp:txXfrm>
    </dsp:sp>
    <dsp:sp modelId="{4ED0FB54-6338-4362-9568-E8B5845576BF}">
      <dsp:nvSpPr>
        <dsp:cNvPr id="0" name=""/>
        <dsp:cNvSpPr/>
      </dsp:nvSpPr>
      <dsp:spPr>
        <a:xfrm>
          <a:off x="0" y="2388230"/>
          <a:ext cx="8856984" cy="507937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7400" tIns="312420" rIns="687400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kern="1200" dirty="0">
              <a:latin typeface="Verdana" pitchFamily="34" charset="0"/>
              <a:ea typeface="Verdana" pitchFamily="34" charset="0"/>
              <a:cs typeface="Verdana" pitchFamily="34" charset="0"/>
            </a:rPr>
            <a:t>Железнодорожное электроснабжение</a:t>
          </a:r>
        </a:p>
      </dsp:txBody>
      <dsp:txXfrm>
        <a:off x="0" y="2388230"/>
        <a:ext cx="8856984" cy="507937"/>
      </dsp:txXfrm>
    </dsp:sp>
    <dsp:sp modelId="{64826F0C-929C-41EE-BFFC-7F7A39E9888E}">
      <dsp:nvSpPr>
        <dsp:cNvPr id="0" name=""/>
        <dsp:cNvSpPr/>
      </dsp:nvSpPr>
      <dsp:spPr>
        <a:xfrm>
          <a:off x="442849" y="2228454"/>
          <a:ext cx="7199992" cy="3811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41" tIns="0" rIns="234341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kern="1200" dirty="0">
              <a:latin typeface="Verdana" pitchFamily="34" charset="0"/>
              <a:ea typeface="Verdana" pitchFamily="34" charset="0"/>
              <a:cs typeface="Verdana" pitchFamily="34" charset="0"/>
            </a:rPr>
            <a:t>Пропущенная энергия (</a:t>
          </a:r>
          <a:r>
            <a:rPr lang="ru-RU" sz="1100" b="1" kern="1200" dirty="0" err="1">
              <a:latin typeface="Verdana" pitchFamily="34" charset="0"/>
              <a:ea typeface="Verdana" pitchFamily="34" charset="0"/>
              <a:cs typeface="Verdana" pitchFamily="34" charset="0"/>
            </a:rPr>
            <a:t>кВт</a:t>
          </a:r>
          <a:r>
            <a:rPr lang="ru-RU" sz="1100" b="1" kern="1200" dirty="0" err="1">
              <a:latin typeface="Verdana" pitchFamily="34" charset="0"/>
              <a:ea typeface="Verdana" pitchFamily="34" charset="0"/>
              <a:cs typeface="Verdana" pitchFamily="34" charset="0"/>
              <a:sym typeface="Symbol"/>
            </a:rPr>
            <a:t>ч</a:t>
          </a:r>
          <a:r>
            <a:rPr lang="ru-RU" sz="1100" b="1" kern="1200" dirty="0">
              <a:latin typeface="Verdana" pitchFamily="34" charset="0"/>
              <a:ea typeface="Verdana" pitchFamily="34" charset="0"/>
              <a:cs typeface="Verdana" pitchFamily="34" charset="0"/>
            </a:rPr>
            <a:t>)</a:t>
          </a:r>
        </a:p>
      </dsp:txBody>
      <dsp:txXfrm>
        <a:off x="461456" y="2247061"/>
        <a:ext cx="7162778" cy="343961"/>
      </dsp:txXfrm>
    </dsp:sp>
    <dsp:sp modelId="{46F39883-165C-494B-86FA-3D842D3C9E2B}">
      <dsp:nvSpPr>
        <dsp:cNvPr id="0" name=""/>
        <dsp:cNvSpPr/>
      </dsp:nvSpPr>
      <dsp:spPr>
        <a:xfrm>
          <a:off x="0" y="3115768"/>
          <a:ext cx="8856984" cy="507937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7400" tIns="312420" rIns="687400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b="0" kern="1200" dirty="0">
              <a:latin typeface="Verdana" pitchFamily="34" charset="0"/>
              <a:ea typeface="Verdana" pitchFamily="34" charset="0"/>
              <a:cs typeface="Verdana" pitchFamily="34" charset="0"/>
            </a:rPr>
            <a:t>Железнодорожная автоматика и телемеханика</a:t>
          </a:r>
        </a:p>
      </dsp:txBody>
      <dsp:txXfrm>
        <a:off x="0" y="3115768"/>
        <a:ext cx="8856984" cy="507937"/>
      </dsp:txXfrm>
    </dsp:sp>
    <dsp:sp modelId="{87FF5C14-0222-49C3-8732-61909ABC11EC}">
      <dsp:nvSpPr>
        <dsp:cNvPr id="0" name=""/>
        <dsp:cNvSpPr/>
      </dsp:nvSpPr>
      <dsp:spPr>
        <a:xfrm>
          <a:off x="442849" y="2977167"/>
          <a:ext cx="7199992" cy="360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41" tIns="0" rIns="234341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kern="1200" dirty="0">
              <a:latin typeface="Verdana" pitchFamily="34" charset="0"/>
              <a:ea typeface="Verdana" pitchFamily="34" charset="0"/>
              <a:cs typeface="Verdana" pitchFamily="34" charset="0"/>
            </a:rPr>
            <a:t>Количество включений (циклов)</a:t>
          </a:r>
        </a:p>
      </dsp:txBody>
      <dsp:txXfrm>
        <a:off x="460423" y="2994741"/>
        <a:ext cx="7164844" cy="324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7" y="1"/>
            <a:ext cx="2945659" cy="493713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l">
              <a:defRPr sz="1200">
                <a:latin typeface="Calibri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50" y="1"/>
            <a:ext cx="2945659" cy="493713"/>
          </a:xfrm>
          <a:prstGeom prst="rect">
            <a:avLst/>
          </a:prstGeom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36240F3-B6D9-43E9-B834-09779132EB6D}" type="datetimeFigureOut">
              <a:rPr lang="ru-RU"/>
              <a:pPr>
                <a:defRPr/>
              </a:pPr>
              <a:t>24.11.2020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7" y="9378827"/>
            <a:ext cx="2945659" cy="493713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l">
              <a:defRPr sz="1200">
                <a:latin typeface="Calibri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50" y="9378827"/>
            <a:ext cx="2945659" cy="493713"/>
          </a:xfrm>
          <a:prstGeom prst="rect">
            <a:avLst/>
          </a:prstGeom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46A1267-10A6-477C-AC82-A5CC98E930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661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7" y="1"/>
            <a:ext cx="2945659" cy="493713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0" y="1"/>
            <a:ext cx="2945659" cy="493713"/>
          </a:xfrm>
          <a:prstGeom prst="rect">
            <a:avLst/>
          </a:prstGeom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3C065A3-8C7B-4C42-BA3C-1A3D67C991ED}" type="datetimeFigureOut">
              <a:rPr lang="ru-RU"/>
              <a:pPr>
                <a:defRPr/>
              </a:pPr>
              <a:t>24.11.2020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41363"/>
            <a:ext cx="658177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4" rIns="91430" bIns="45714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3"/>
          </a:xfrm>
          <a:prstGeom prst="rect">
            <a:avLst/>
          </a:prstGeom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7" y="9378827"/>
            <a:ext cx="2945659" cy="493713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0" y="9378827"/>
            <a:ext cx="2945659" cy="493713"/>
          </a:xfrm>
          <a:prstGeom prst="rect">
            <a:avLst/>
          </a:prstGeom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37C8916-13C4-41DA-9324-9366870A54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267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>
              <a:cs typeface="Arial" pitchFamily="34" charset="0"/>
            </a:endParaRPr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14B0DB8-824B-4EB7-BB6B-B64C510D50CF}" type="slidenum">
              <a:rPr lang="ru-RU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693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890600" y="2517775"/>
            <a:ext cx="5513387" cy="5651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defTabSz="457200" eaLnBrk="0" hangingPunct="0">
              <a:defRPr/>
            </a:pPr>
            <a:r>
              <a:rPr lang="ru-RU" sz="2200">
                <a:solidFill>
                  <a:srgbClr val="FFFFFF"/>
                </a:solidFill>
                <a:latin typeface="Verdana" pitchFamily="34" charset="0"/>
              </a:rPr>
              <a:t>Образец заголовка</a:t>
            </a:r>
            <a:endParaRPr lang="en-US" sz="22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902402" y="4521200"/>
            <a:ext cx="4193157" cy="38139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buNone/>
              <a:defRPr sz="1000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890039" y="2625757"/>
            <a:ext cx="5514509" cy="564404"/>
          </a:xfrm>
          <a:prstGeom prst="rect">
            <a:avLst/>
          </a:prstGeom>
        </p:spPr>
        <p:txBody>
          <a:bodyPr/>
          <a:lstStyle>
            <a:lvl1pPr marL="0" marR="0" indent="0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/>
              <a:t>Образец заголовка</a:t>
            </a:r>
            <a:endParaRPr lang="en-US" noProof="0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898337" y="3437391"/>
            <a:ext cx="5514509" cy="8487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6688"/>
            <a:ext cx="8229600" cy="820737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1"/>
          <p:cNvSpPr/>
          <p:nvPr userDrawn="1"/>
        </p:nvSpPr>
        <p:spPr>
          <a:xfrm>
            <a:off x="0" y="0"/>
            <a:ext cx="9144000" cy="4865688"/>
          </a:xfrm>
          <a:prstGeom prst="rect">
            <a:avLst/>
          </a:prstGeom>
          <a:solidFill>
            <a:srgbClr val="BFC5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22"/>
          <p:cNvSpPr/>
          <p:nvPr userDrawn="1"/>
        </p:nvSpPr>
        <p:spPr>
          <a:xfrm>
            <a:off x="0" y="4875215"/>
            <a:ext cx="9144000" cy="2682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0"/>
          <p:cNvGrpSpPr>
            <a:grpSpLocks noChangeAspect="1"/>
          </p:cNvGrpSpPr>
          <p:nvPr userDrawn="1"/>
        </p:nvGrpSpPr>
        <p:grpSpPr bwMode="auto">
          <a:xfrm>
            <a:off x="8496300" y="4948247"/>
            <a:ext cx="306388" cy="136525"/>
            <a:chOff x="5385680" y="6487509"/>
            <a:chExt cx="1039813" cy="461962"/>
          </a:xfrm>
        </p:grpSpPr>
        <p:sp>
          <p:nvSpPr>
            <p:cNvPr id="6" name="Freeform 27"/>
            <p:cNvSpPr>
              <a:spLocks/>
            </p:cNvSpPr>
            <p:nvPr userDrawn="1"/>
          </p:nvSpPr>
          <p:spPr bwMode="auto">
            <a:xfrm>
              <a:off x="6048359" y="6487509"/>
              <a:ext cx="377134" cy="343786"/>
            </a:xfrm>
            <a:custGeom>
              <a:avLst/>
              <a:gdLst>
                <a:gd name="T0" fmla="*/ 2147483647 w 1195"/>
                <a:gd name="T1" fmla="*/ 2147483647 h 1091"/>
                <a:gd name="T2" fmla="*/ 2147483647 w 1195"/>
                <a:gd name="T3" fmla="*/ 2147483647 h 1091"/>
                <a:gd name="T4" fmla="*/ 2147483647 w 1195"/>
                <a:gd name="T5" fmla="*/ 2147483647 h 1091"/>
                <a:gd name="T6" fmla="*/ 2147483647 w 1195"/>
                <a:gd name="T7" fmla="*/ 2147483647 h 1091"/>
                <a:gd name="T8" fmla="*/ 2147483647 w 1195"/>
                <a:gd name="T9" fmla="*/ 2147483647 h 1091"/>
                <a:gd name="T10" fmla="*/ 2147483647 w 1195"/>
                <a:gd name="T11" fmla="*/ 2147483647 h 1091"/>
                <a:gd name="T12" fmla="*/ 2147483647 w 1195"/>
                <a:gd name="T13" fmla="*/ 2147483647 h 1091"/>
                <a:gd name="T14" fmla="*/ 2147483647 w 1195"/>
                <a:gd name="T15" fmla="*/ 2147483647 h 1091"/>
                <a:gd name="T16" fmla="*/ 2147483647 w 1195"/>
                <a:gd name="T17" fmla="*/ 2147483647 h 1091"/>
                <a:gd name="T18" fmla="*/ 2147483647 w 1195"/>
                <a:gd name="T19" fmla="*/ 2147483647 h 1091"/>
                <a:gd name="T20" fmla="*/ 2147483647 w 1195"/>
                <a:gd name="T21" fmla="*/ 2147483647 h 1091"/>
                <a:gd name="T22" fmla="*/ 2147483647 w 1195"/>
                <a:gd name="T23" fmla="*/ 2147483647 h 1091"/>
                <a:gd name="T24" fmla="*/ 2147483647 w 1195"/>
                <a:gd name="T25" fmla="*/ 2147483647 h 1091"/>
                <a:gd name="T26" fmla="*/ 2147483647 w 1195"/>
                <a:gd name="T27" fmla="*/ 2147483647 h 1091"/>
                <a:gd name="T28" fmla="*/ 2147483647 w 1195"/>
                <a:gd name="T29" fmla="*/ 2147483647 h 1091"/>
                <a:gd name="T30" fmla="*/ 2147483647 w 1195"/>
                <a:gd name="T31" fmla="*/ 2147483647 h 1091"/>
                <a:gd name="T32" fmla="*/ 2147483647 w 1195"/>
                <a:gd name="T33" fmla="*/ 2147483647 h 1091"/>
                <a:gd name="T34" fmla="*/ 2147483647 w 1195"/>
                <a:gd name="T35" fmla="*/ 2147483647 h 1091"/>
                <a:gd name="T36" fmla="*/ 2147483647 w 1195"/>
                <a:gd name="T37" fmla="*/ 2147483647 h 1091"/>
                <a:gd name="T38" fmla="*/ 2147483647 w 1195"/>
                <a:gd name="T39" fmla="*/ 2147483647 h 1091"/>
                <a:gd name="T40" fmla="*/ 2147483647 w 1195"/>
                <a:gd name="T41" fmla="*/ 2147483647 h 1091"/>
                <a:gd name="T42" fmla="*/ 2147483647 w 1195"/>
                <a:gd name="T43" fmla="*/ 2147483647 h 1091"/>
                <a:gd name="T44" fmla="*/ 2147483647 w 1195"/>
                <a:gd name="T45" fmla="*/ 2147483647 h 1091"/>
                <a:gd name="T46" fmla="*/ 2147483647 w 1195"/>
                <a:gd name="T47" fmla="*/ 2147483647 h 1091"/>
                <a:gd name="T48" fmla="*/ 2147483647 w 1195"/>
                <a:gd name="T49" fmla="*/ 2147483647 h 1091"/>
                <a:gd name="T50" fmla="*/ 2147483647 w 1195"/>
                <a:gd name="T51" fmla="*/ 2147483647 h 1091"/>
                <a:gd name="T52" fmla="*/ 2147483647 w 1195"/>
                <a:gd name="T53" fmla="*/ 2147483647 h 1091"/>
                <a:gd name="T54" fmla="*/ 2147483647 w 1195"/>
                <a:gd name="T55" fmla="*/ 2147483647 h 1091"/>
                <a:gd name="T56" fmla="*/ 2147483647 w 1195"/>
                <a:gd name="T57" fmla="*/ 2147483647 h 1091"/>
                <a:gd name="T58" fmla="*/ 2147483647 w 1195"/>
                <a:gd name="T59" fmla="*/ 2147483647 h 1091"/>
                <a:gd name="T60" fmla="*/ 2147483647 w 1195"/>
                <a:gd name="T61" fmla="*/ 2147483647 h 1091"/>
                <a:gd name="T62" fmla="*/ 2147483647 w 1195"/>
                <a:gd name="T63" fmla="*/ 2147483647 h 1091"/>
                <a:gd name="T64" fmla="*/ 2147483647 w 1195"/>
                <a:gd name="T65" fmla="*/ 2147483647 h 1091"/>
                <a:gd name="T66" fmla="*/ 2147483647 w 1195"/>
                <a:gd name="T67" fmla="*/ 2147483647 h 1091"/>
                <a:gd name="T68" fmla="*/ 2147483647 w 1195"/>
                <a:gd name="T69" fmla="*/ 2147483647 h 1091"/>
                <a:gd name="T70" fmla="*/ 2147483647 w 1195"/>
                <a:gd name="T71" fmla="*/ 2147483647 h 1091"/>
                <a:gd name="T72" fmla="*/ 2147483647 w 1195"/>
                <a:gd name="T73" fmla="*/ 2147483647 h 1091"/>
                <a:gd name="T74" fmla="*/ 2147483647 w 1195"/>
                <a:gd name="T75" fmla="*/ 2147483647 h 1091"/>
                <a:gd name="T76" fmla="*/ 2147483647 w 1195"/>
                <a:gd name="T77" fmla="*/ 2147483647 h 1091"/>
                <a:gd name="T78" fmla="*/ 2147483647 w 1195"/>
                <a:gd name="T79" fmla="*/ 2147483647 h 1091"/>
                <a:gd name="T80" fmla="*/ 2147483647 w 1195"/>
                <a:gd name="T81" fmla="*/ 2147483647 h 1091"/>
                <a:gd name="T82" fmla="*/ 2147483647 w 1195"/>
                <a:gd name="T83" fmla="*/ 2147483647 h 1091"/>
                <a:gd name="T84" fmla="*/ 2147483647 w 1195"/>
                <a:gd name="T85" fmla="*/ 2147483647 h 1091"/>
                <a:gd name="T86" fmla="*/ 2147483647 w 1195"/>
                <a:gd name="T87" fmla="*/ 2147483647 h 1091"/>
                <a:gd name="T88" fmla="*/ 2147483647 w 1195"/>
                <a:gd name="T89" fmla="*/ 2147483647 h 1091"/>
                <a:gd name="T90" fmla="*/ 2147483647 w 1195"/>
                <a:gd name="T91" fmla="*/ 0 h 1091"/>
                <a:gd name="T92" fmla="*/ 2147483647 w 1195"/>
                <a:gd name="T93" fmla="*/ 2147483647 h 1091"/>
                <a:gd name="T94" fmla="*/ 2147483647 w 1195"/>
                <a:gd name="T95" fmla="*/ 2147483647 h 1091"/>
                <a:gd name="T96" fmla="*/ 2147483647 w 1195"/>
                <a:gd name="T97" fmla="*/ 2147483647 h 1091"/>
                <a:gd name="T98" fmla="*/ 2147483647 w 1195"/>
                <a:gd name="T99" fmla="*/ 2147483647 h 109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195" h="1091">
                  <a:moveTo>
                    <a:pt x="239" y="127"/>
                  </a:moveTo>
                  <a:lnTo>
                    <a:pt x="239" y="181"/>
                  </a:lnTo>
                  <a:lnTo>
                    <a:pt x="693" y="181"/>
                  </a:lnTo>
                  <a:lnTo>
                    <a:pt x="719" y="181"/>
                  </a:lnTo>
                  <a:lnTo>
                    <a:pt x="747" y="185"/>
                  </a:lnTo>
                  <a:lnTo>
                    <a:pt x="762" y="188"/>
                  </a:lnTo>
                  <a:lnTo>
                    <a:pt x="775" y="194"/>
                  </a:lnTo>
                  <a:lnTo>
                    <a:pt x="789" y="202"/>
                  </a:lnTo>
                  <a:lnTo>
                    <a:pt x="801" y="212"/>
                  </a:lnTo>
                  <a:lnTo>
                    <a:pt x="809" y="224"/>
                  </a:lnTo>
                  <a:lnTo>
                    <a:pt x="817" y="236"/>
                  </a:lnTo>
                  <a:lnTo>
                    <a:pt x="823" y="251"/>
                  </a:lnTo>
                  <a:lnTo>
                    <a:pt x="827" y="264"/>
                  </a:lnTo>
                  <a:lnTo>
                    <a:pt x="830" y="293"/>
                  </a:lnTo>
                  <a:lnTo>
                    <a:pt x="830" y="318"/>
                  </a:lnTo>
                  <a:lnTo>
                    <a:pt x="830" y="773"/>
                  </a:lnTo>
                  <a:lnTo>
                    <a:pt x="830" y="798"/>
                  </a:lnTo>
                  <a:lnTo>
                    <a:pt x="827" y="825"/>
                  </a:lnTo>
                  <a:lnTo>
                    <a:pt x="823" y="840"/>
                  </a:lnTo>
                  <a:lnTo>
                    <a:pt x="817" y="853"/>
                  </a:lnTo>
                  <a:lnTo>
                    <a:pt x="809" y="867"/>
                  </a:lnTo>
                  <a:lnTo>
                    <a:pt x="801" y="878"/>
                  </a:lnTo>
                  <a:lnTo>
                    <a:pt x="789" y="889"/>
                  </a:lnTo>
                  <a:lnTo>
                    <a:pt x="775" y="896"/>
                  </a:lnTo>
                  <a:lnTo>
                    <a:pt x="762" y="902"/>
                  </a:lnTo>
                  <a:lnTo>
                    <a:pt x="747" y="905"/>
                  </a:lnTo>
                  <a:lnTo>
                    <a:pt x="719" y="908"/>
                  </a:lnTo>
                  <a:lnTo>
                    <a:pt x="693" y="910"/>
                  </a:lnTo>
                  <a:lnTo>
                    <a:pt x="475" y="910"/>
                  </a:lnTo>
                  <a:lnTo>
                    <a:pt x="460" y="908"/>
                  </a:lnTo>
                  <a:lnTo>
                    <a:pt x="443" y="908"/>
                  </a:lnTo>
                  <a:lnTo>
                    <a:pt x="428" y="907"/>
                  </a:lnTo>
                  <a:lnTo>
                    <a:pt x="413" y="904"/>
                  </a:lnTo>
                  <a:lnTo>
                    <a:pt x="400" y="899"/>
                  </a:lnTo>
                  <a:lnTo>
                    <a:pt x="387" y="892"/>
                  </a:lnTo>
                  <a:lnTo>
                    <a:pt x="381" y="886"/>
                  </a:lnTo>
                  <a:lnTo>
                    <a:pt x="376" y="881"/>
                  </a:lnTo>
                  <a:lnTo>
                    <a:pt x="372" y="874"/>
                  </a:lnTo>
                  <a:lnTo>
                    <a:pt x="367" y="867"/>
                  </a:lnTo>
                  <a:lnTo>
                    <a:pt x="364" y="859"/>
                  </a:lnTo>
                  <a:lnTo>
                    <a:pt x="363" y="852"/>
                  </a:lnTo>
                  <a:lnTo>
                    <a:pt x="361" y="844"/>
                  </a:lnTo>
                  <a:lnTo>
                    <a:pt x="361" y="837"/>
                  </a:lnTo>
                  <a:lnTo>
                    <a:pt x="363" y="822"/>
                  </a:lnTo>
                  <a:lnTo>
                    <a:pt x="367" y="809"/>
                  </a:lnTo>
                  <a:lnTo>
                    <a:pt x="373" y="795"/>
                  </a:lnTo>
                  <a:lnTo>
                    <a:pt x="381" y="782"/>
                  </a:lnTo>
                  <a:lnTo>
                    <a:pt x="390" y="768"/>
                  </a:lnTo>
                  <a:lnTo>
                    <a:pt x="399" y="758"/>
                  </a:lnTo>
                  <a:lnTo>
                    <a:pt x="693" y="364"/>
                  </a:lnTo>
                  <a:lnTo>
                    <a:pt x="239" y="364"/>
                  </a:lnTo>
                  <a:lnTo>
                    <a:pt x="56" y="606"/>
                  </a:lnTo>
                  <a:lnTo>
                    <a:pt x="35" y="636"/>
                  </a:lnTo>
                  <a:lnTo>
                    <a:pt x="16" y="664"/>
                  </a:lnTo>
                  <a:lnTo>
                    <a:pt x="10" y="679"/>
                  </a:lnTo>
                  <a:lnTo>
                    <a:pt x="4" y="694"/>
                  </a:lnTo>
                  <a:lnTo>
                    <a:pt x="1" y="710"/>
                  </a:lnTo>
                  <a:lnTo>
                    <a:pt x="0" y="727"/>
                  </a:lnTo>
                  <a:lnTo>
                    <a:pt x="1" y="743"/>
                  </a:lnTo>
                  <a:lnTo>
                    <a:pt x="4" y="759"/>
                  </a:lnTo>
                  <a:lnTo>
                    <a:pt x="9" y="774"/>
                  </a:lnTo>
                  <a:lnTo>
                    <a:pt x="16" y="789"/>
                  </a:lnTo>
                  <a:lnTo>
                    <a:pt x="34" y="817"/>
                  </a:lnTo>
                  <a:lnTo>
                    <a:pt x="56" y="849"/>
                  </a:lnTo>
                  <a:lnTo>
                    <a:pt x="102" y="910"/>
                  </a:lnTo>
                  <a:lnTo>
                    <a:pt x="137" y="954"/>
                  </a:lnTo>
                  <a:lnTo>
                    <a:pt x="172" y="996"/>
                  </a:lnTo>
                  <a:lnTo>
                    <a:pt x="192" y="1015"/>
                  </a:lnTo>
                  <a:lnTo>
                    <a:pt x="211" y="1033"/>
                  </a:lnTo>
                  <a:lnTo>
                    <a:pt x="232" y="1048"/>
                  </a:lnTo>
                  <a:lnTo>
                    <a:pt x="254" y="1061"/>
                  </a:lnTo>
                  <a:lnTo>
                    <a:pt x="277" y="1070"/>
                  </a:lnTo>
                  <a:lnTo>
                    <a:pt x="302" y="1078"/>
                  </a:lnTo>
                  <a:lnTo>
                    <a:pt x="327" y="1084"/>
                  </a:lnTo>
                  <a:lnTo>
                    <a:pt x="355" y="1087"/>
                  </a:lnTo>
                  <a:lnTo>
                    <a:pt x="385" y="1090"/>
                  </a:lnTo>
                  <a:lnTo>
                    <a:pt x="416" y="1091"/>
                  </a:lnTo>
                  <a:lnTo>
                    <a:pt x="449" y="1091"/>
                  </a:lnTo>
                  <a:lnTo>
                    <a:pt x="485" y="1091"/>
                  </a:lnTo>
                  <a:lnTo>
                    <a:pt x="683" y="1091"/>
                  </a:lnTo>
                  <a:lnTo>
                    <a:pt x="728" y="1091"/>
                  </a:lnTo>
                  <a:lnTo>
                    <a:pt x="777" y="1090"/>
                  </a:lnTo>
                  <a:lnTo>
                    <a:pt x="802" y="1088"/>
                  </a:lnTo>
                  <a:lnTo>
                    <a:pt x="829" y="1085"/>
                  </a:lnTo>
                  <a:lnTo>
                    <a:pt x="856" y="1081"/>
                  </a:lnTo>
                  <a:lnTo>
                    <a:pt x="882" y="1076"/>
                  </a:lnTo>
                  <a:lnTo>
                    <a:pt x="908" y="1070"/>
                  </a:lnTo>
                  <a:lnTo>
                    <a:pt x="935" y="1063"/>
                  </a:lnTo>
                  <a:lnTo>
                    <a:pt x="961" y="1054"/>
                  </a:lnTo>
                  <a:lnTo>
                    <a:pt x="987" y="1043"/>
                  </a:lnTo>
                  <a:lnTo>
                    <a:pt x="1012" y="1030"/>
                  </a:lnTo>
                  <a:lnTo>
                    <a:pt x="1036" y="1015"/>
                  </a:lnTo>
                  <a:lnTo>
                    <a:pt x="1060" y="997"/>
                  </a:lnTo>
                  <a:lnTo>
                    <a:pt x="1080" y="977"/>
                  </a:lnTo>
                  <a:lnTo>
                    <a:pt x="1101" y="956"/>
                  </a:lnTo>
                  <a:lnTo>
                    <a:pt x="1119" y="932"/>
                  </a:lnTo>
                  <a:lnTo>
                    <a:pt x="1134" y="908"/>
                  </a:lnTo>
                  <a:lnTo>
                    <a:pt x="1147" y="884"/>
                  </a:lnTo>
                  <a:lnTo>
                    <a:pt x="1158" y="861"/>
                  </a:lnTo>
                  <a:lnTo>
                    <a:pt x="1167" y="835"/>
                  </a:lnTo>
                  <a:lnTo>
                    <a:pt x="1174" y="811"/>
                  </a:lnTo>
                  <a:lnTo>
                    <a:pt x="1180" y="786"/>
                  </a:lnTo>
                  <a:lnTo>
                    <a:pt x="1185" y="764"/>
                  </a:lnTo>
                  <a:lnTo>
                    <a:pt x="1189" y="740"/>
                  </a:lnTo>
                  <a:lnTo>
                    <a:pt x="1191" y="719"/>
                  </a:lnTo>
                  <a:lnTo>
                    <a:pt x="1194" y="698"/>
                  </a:lnTo>
                  <a:lnTo>
                    <a:pt x="1195" y="663"/>
                  </a:lnTo>
                  <a:lnTo>
                    <a:pt x="1195" y="636"/>
                  </a:lnTo>
                  <a:lnTo>
                    <a:pt x="1195" y="455"/>
                  </a:lnTo>
                  <a:lnTo>
                    <a:pt x="1195" y="426"/>
                  </a:lnTo>
                  <a:lnTo>
                    <a:pt x="1194" y="391"/>
                  </a:lnTo>
                  <a:lnTo>
                    <a:pt x="1191" y="371"/>
                  </a:lnTo>
                  <a:lnTo>
                    <a:pt x="1189" y="349"/>
                  </a:lnTo>
                  <a:lnTo>
                    <a:pt x="1185" y="327"/>
                  </a:lnTo>
                  <a:lnTo>
                    <a:pt x="1180" y="303"/>
                  </a:lnTo>
                  <a:lnTo>
                    <a:pt x="1174" y="279"/>
                  </a:lnTo>
                  <a:lnTo>
                    <a:pt x="1167" y="255"/>
                  </a:lnTo>
                  <a:lnTo>
                    <a:pt x="1158" y="230"/>
                  </a:lnTo>
                  <a:lnTo>
                    <a:pt x="1147" y="206"/>
                  </a:lnTo>
                  <a:lnTo>
                    <a:pt x="1134" y="181"/>
                  </a:lnTo>
                  <a:lnTo>
                    <a:pt x="1119" y="157"/>
                  </a:lnTo>
                  <a:lnTo>
                    <a:pt x="1101" y="135"/>
                  </a:lnTo>
                  <a:lnTo>
                    <a:pt x="1080" y="113"/>
                  </a:lnTo>
                  <a:lnTo>
                    <a:pt x="1060" y="93"/>
                  </a:lnTo>
                  <a:lnTo>
                    <a:pt x="1036" y="75"/>
                  </a:lnTo>
                  <a:lnTo>
                    <a:pt x="1012" y="61"/>
                  </a:lnTo>
                  <a:lnTo>
                    <a:pt x="987" y="47"/>
                  </a:lnTo>
                  <a:lnTo>
                    <a:pt x="961" y="37"/>
                  </a:lnTo>
                  <a:lnTo>
                    <a:pt x="935" y="26"/>
                  </a:lnTo>
                  <a:lnTo>
                    <a:pt x="908" y="19"/>
                  </a:lnTo>
                  <a:lnTo>
                    <a:pt x="882" y="13"/>
                  </a:lnTo>
                  <a:lnTo>
                    <a:pt x="856" y="8"/>
                  </a:lnTo>
                  <a:lnTo>
                    <a:pt x="829" y="5"/>
                  </a:lnTo>
                  <a:lnTo>
                    <a:pt x="802" y="3"/>
                  </a:lnTo>
                  <a:lnTo>
                    <a:pt x="777" y="1"/>
                  </a:lnTo>
                  <a:lnTo>
                    <a:pt x="728" y="0"/>
                  </a:lnTo>
                  <a:lnTo>
                    <a:pt x="683" y="0"/>
                  </a:lnTo>
                  <a:lnTo>
                    <a:pt x="367" y="0"/>
                  </a:lnTo>
                  <a:lnTo>
                    <a:pt x="344" y="0"/>
                  </a:lnTo>
                  <a:lnTo>
                    <a:pt x="318" y="3"/>
                  </a:lnTo>
                  <a:lnTo>
                    <a:pt x="305" y="7"/>
                  </a:lnTo>
                  <a:lnTo>
                    <a:pt x="293" y="11"/>
                  </a:lnTo>
                  <a:lnTo>
                    <a:pt x="281" y="19"/>
                  </a:lnTo>
                  <a:lnTo>
                    <a:pt x="269" y="29"/>
                  </a:lnTo>
                  <a:lnTo>
                    <a:pt x="259" y="41"/>
                  </a:lnTo>
                  <a:lnTo>
                    <a:pt x="251" y="53"/>
                  </a:lnTo>
                  <a:lnTo>
                    <a:pt x="245" y="66"/>
                  </a:lnTo>
                  <a:lnTo>
                    <a:pt x="242" y="78"/>
                  </a:lnTo>
                  <a:lnTo>
                    <a:pt x="239" y="104"/>
                  </a:lnTo>
                  <a:lnTo>
                    <a:pt x="239" y="127"/>
                  </a:lnTo>
                  <a:close/>
                </a:path>
              </a:pathLst>
            </a:custGeom>
            <a:solidFill>
              <a:srgbClr val="E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28"/>
            <p:cNvSpPr>
              <a:spLocks/>
            </p:cNvSpPr>
            <p:nvPr userDrawn="1"/>
          </p:nvSpPr>
          <p:spPr bwMode="auto">
            <a:xfrm>
              <a:off x="5773589" y="6605685"/>
              <a:ext cx="317871" cy="225609"/>
            </a:xfrm>
            <a:custGeom>
              <a:avLst/>
              <a:gdLst>
                <a:gd name="T0" fmla="*/ 2147483647 w 1002"/>
                <a:gd name="T1" fmla="*/ 0 h 727"/>
                <a:gd name="T2" fmla="*/ 2147483647 w 1002"/>
                <a:gd name="T3" fmla="*/ 0 h 727"/>
                <a:gd name="T4" fmla="*/ 2147483647 w 1002"/>
                <a:gd name="T5" fmla="*/ 2147483647 h 727"/>
                <a:gd name="T6" fmla="*/ 0 w 1002"/>
                <a:gd name="T7" fmla="*/ 2147483647 h 727"/>
                <a:gd name="T8" fmla="*/ 2147483647 w 1002"/>
                <a:gd name="T9" fmla="*/ 0 h 7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2" h="727">
                  <a:moveTo>
                    <a:pt x="546" y="0"/>
                  </a:moveTo>
                  <a:lnTo>
                    <a:pt x="1002" y="0"/>
                  </a:lnTo>
                  <a:lnTo>
                    <a:pt x="456" y="727"/>
                  </a:lnTo>
                  <a:lnTo>
                    <a:pt x="0" y="727"/>
                  </a:lnTo>
                  <a:lnTo>
                    <a:pt x="546" y="0"/>
                  </a:lnTo>
                  <a:close/>
                </a:path>
              </a:pathLst>
            </a:custGeom>
            <a:solidFill>
              <a:srgbClr val="E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29"/>
            <p:cNvSpPr>
              <a:spLocks/>
            </p:cNvSpPr>
            <p:nvPr userDrawn="1"/>
          </p:nvSpPr>
          <p:spPr bwMode="auto">
            <a:xfrm>
              <a:off x="5385680" y="6605685"/>
              <a:ext cx="436399" cy="343786"/>
            </a:xfrm>
            <a:custGeom>
              <a:avLst/>
              <a:gdLst>
                <a:gd name="T0" fmla="*/ 0 w 1377"/>
                <a:gd name="T1" fmla="*/ 2147483647 h 1091"/>
                <a:gd name="T2" fmla="*/ 2147483647 w 1377"/>
                <a:gd name="T3" fmla="*/ 2147483647 h 1091"/>
                <a:gd name="T4" fmla="*/ 2147483647 w 1377"/>
                <a:gd name="T5" fmla="*/ 2147483647 h 1091"/>
                <a:gd name="T6" fmla="*/ 2147483647 w 1377"/>
                <a:gd name="T7" fmla="*/ 2147483647 h 1091"/>
                <a:gd name="T8" fmla="*/ 2147483647 w 1377"/>
                <a:gd name="T9" fmla="*/ 2147483647 h 1091"/>
                <a:gd name="T10" fmla="*/ 2147483647 w 1377"/>
                <a:gd name="T11" fmla="*/ 0 h 1091"/>
                <a:gd name="T12" fmla="*/ 2147483647 w 1377"/>
                <a:gd name="T13" fmla="*/ 0 h 1091"/>
                <a:gd name="T14" fmla="*/ 2147483647 w 1377"/>
                <a:gd name="T15" fmla="*/ 0 h 1091"/>
                <a:gd name="T16" fmla="*/ 2147483647 w 1377"/>
                <a:gd name="T17" fmla="*/ 2147483647 h 1091"/>
                <a:gd name="T18" fmla="*/ 2147483647 w 1377"/>
                <a:gd name="T19" fmla="*/ 2147483647 h 1091"/>
                <a:gd name="T20" fmla="*/ 2147483647 w 1377"/>
                <a:gd name="T21" fmla="*/ 2147483647 h 1091"/>
                <a:gd name="T22" fmla="*/ 2147483647 w 1377"/>
                <a:gd name="T23" fmla="*/ 2147483647 h 1091"/>
                <a:gd name="T24" fmla="*/ 2147483647 w 1377"/>
                <a:gd name="T25" fmla="*/ 2147483647 h 1091"/>
                <a:gd name="T26" fmla="*/ 2147483647 w 1377"/>
                <a:gd name="T27" fmla="*/ 2147483647 h 1091"/>
                <a:gd name="T28" fmla="*/ 2147483647 w 1377"/>
                <a:gd name="T29" fmla="*/ 2147483647 h 1091"/>
                <a:gd name="T30" fmla="*/ 2147483647 w 1377"/>
                <a:gd name="T31" fmla="*/ 2147483647 h 1091"/>
                <a:gd name="T32" fmla="*/ 2147483647 w 1377"/>
                <a:gd name="T33" fmla="*/ 2147483647 h 1091"/>
                <a:gd name="T34" fmla="*/ 2147483647 w 1377"/>
                <a:gd name="T35" fmla="*/ 2147483647 h 1091"/>
                <a:gd name="T36" fmla="*/ 2147483647 w 1377"/>
                <a:gd name="T37" fmla="*/ 2147483647 h 1091"/>
                <a:gd name="T38" fmla="*/ 2147483647 w 1377"/>
                <a:gd name="T39" fmla="*/ 2147483647 h 1091"/>
                <a:gd name="T40" fmla="*/ 2147483647 w 1377"/>
                <a:gd name="T41" fmla="*/ 2147483647 h 1091"/>
                <a:gd name="T42" fmla="*/ 2147483647 w 1377"/>
                <a:gd name="T43" fmla="*/ 2147483647 h 1091"/>
                <a:gd name="T44" fmla="*/ 2147483647 w 1377"/>
                <a:gd name="T45" fmla="*/ 2147483647 h 1091"/>
                <a:gd name="T46" fmla="*/ 2147483647 w 1377"/>
                <a:gd name="T47" fmla="*/ 2147483647 h 1091"/>
                <a:gd name="T48" fmla="*/ 2147483647 w 1377"/>
                <a:gd name="T49" fmla="*/ 2147483647 h 1091"/>
                <a:gd name="T50" fmla="*/ 2147483647 w 1377"/>
                <a:gd name="T51" fmla="*/ 2147483647 h 1091"/>
                <a:gd name="T52" fmla="*/ 2147483647 w 1377"/>
                <a:gd name="T53" fmla="*/ 2147483647 h 1091"/>
                <a:gd name="T54" fmla="*/ 2147483647 w 1377"/>
                <a:gd name="T55" fmla="*/ 2147483647 h 1091"/>
                <a:gd name="T56" fmla="*/ 2147483647 w 1377"/>
                <a:gd name="T57" fmla="*/ 2147483647 h 1091"/>
                <a:gd name="T58" fmla="*/ 2147483647 w 1377"/>
                <a:gd name="T59" fmla="*/ 2147483647 h 1091"/>
                <a:gd name="T60" fmla="*/ 2147483647 w 1377"/>
                <a:gd name="T61" fmla="*/ 2147483647 h 1091"/>
                <a:gd name="T62" fmla="*/ 2147483647 w 1377"/>
                <a:gd name="T63" fmla="*/ 2147483647 h 1091"/>
                <a:gd name="T64" fmla="*/ 2147483647 w 1377"/>
                <a:gd name="T65" fmla="*/ 2147483647 h 1091"/>
                <a:gd name="T66" fmla="*/ 2147483647 w 1377"/>
                <a:gd name="T67" fmla="*/ 2147483647 h 1091"/>
                <a:gd name="T68" fmla="*/ 0 w 1377"/>
                <a:gd name="T69" fmla="*/ 2147483647 h 109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77" h="1091">
                  <a:moveTo>
                    <a:pt x="0" y="128"/>
                  </a:moveTo>
                  <a:lnTo>
                    <a:pt x="0" y="104"/>
                  </a:lnTo>
                  <a:lnTo>
                    <a:pt x="3" y="79"/>
                  </a:lnTo>
                  <a:lnTo>
                    <a:pt x="7" y="65"/>
                  </a:lnTo>
                  <a:lnTo>
                    <a:pt x="12" y="53"/>
                  </a:lnTo>
                  <a:lnTo>
                    <a:pt x="19" y="42"/>
                  </a:lnTo>
                  <a:lnTo>
                    <a:pt x="30" y="30"/>
                  </a:lnTo>
                  <a:lnTo>
                    <a:pt x="42" y="19"/>
                  </a:lnTo>
                  <a:lnTo>
                    <a:pt x="53" y="12"/>
                  </a:lnTo>
                  <a:lnTo>
                    <a:pt x="67" y="6"/>
                  </a:lnTo>
                  <a:lnTo>
                    <a:pt x="79" y="3"/>
                  </a:lnTo>
                  <a:lnTo>
                    <a:pt x="104" y="0"/>
                  </a:lnTo>
                  <a:lnTo>
                    <a:pt x="128" y="0"/>
                  </a:lnTo>
                  <a:lnTo>
                    <a:pt x="892" y="0"/>
                  </a:lnTo>
                  <a:lnTo>
                    <a:pt x="927" y="0"/>
                  </a:lnTo>
                  <a:lnTo>
                    <a:pt x="960" y="0"/>
                  </a:lnTo>
                  <a:lnTo>
                    <a:pt x="991" y="1"/>
                  </a:lnTo>
                  <a:lnTo>
                    <a:pt x="1021" y="3"/>
                  </a:lnTo>
                  <a:lnTo>
                    <a:pt x="1048" y="6"/>
                  </a:lnTo>
                  <a:lnTo>
                    <a:pt x="1075" y="12"/>
                  </a:lnTo>
                  <a:lnTo>
                    <a:pt x="1099" y="19"/>
                  </a:lnTo>
                  <a:lnTo>
                    <a:pt x="1122" y="30"/>
                  </a:lnTo>
                  <a:lnTo>
                    <a:pt x="1145" y="42"/>
                  </a:lnTo>
                  <a:lnTo>
                    <a:pt x="1166" y="58"/>
                  </a:lnTo>
                  <a:lnTo>
                    <a:pt x="1185" y="74"/>
                  </a:lnTo>
                  <a:lnTo>
                    <a:pt x="1204" y="94"/>
                  </a:lnTo>
                  <a:lnTo>
                    <a:pt x="1240" y="137"/>
                  </a:lnTo>
                  <a:lnTo>
                    <a:pt x="1274" y="181"/>
                  </a:lnTo>
                  <a:lnTo>
                    <a:pt x="1320" y="242"/>
                  </a:lnTo>
                  <a:lnTo>
                    <a:pt x="1343" y="272"/>
                  </a:lnTo>
                  <a:lnTo>
                    <a:pt x="1361" y="302"/>
                  </a:lnTo>
                  <a:lnTo>
                    <a:pt x="1367" y="317"/>
                  </a:lnTo>
                  <a:lnTo>
                    <a:pt x="1372" y="331"/>
                  </a:lnTo>
                  <a:lnTo>
                    <a:pt x="1375" y="346"/>
                  </a:lnTo>
                  <a:lnTo>
                    <a:pt x="1377" y="363"/>
                  </a:lnTo>
                  <a:lnTo>
                    <a:pt x="1375" y="379"/>
                  </a:lnTo>
                  <a:lnTo>
                    <a:pt x="1372" y="395"/>
                  </a:lnTo>
                  <a:lnTo>
                    <a:pt x="1367" y="410"/>
                  </a:lnTo>
                  <a:lnTo>
                    <a:pt x="1359" y="425"/>
                  </a:lnTo>
                  <a:lnTo>
                    <a:pt x="1341" y="455"/>
                  </a:lnTo>
                  <a:lnTo>
                    <a:pt x="1320" y="485"/>
                  </a:lnTo>
                  <a:lnTo>
                    <a:pt x="1137" y="727"/>
                  </a:lnTo>
                  <a:lnTo>
                    <a:pt x="682" y="727"/>
                  </a:lnTo>
                  <a:lnTo>
                    <a:pt x="978" y="333"/>
                  </a:lnTo>
                  <a:lnTo>
                    <a:pt x="987" y="321"/>
                  </a:lnTo>
                  <a:lnTo>
                    <a:pt x="996" y="309"/>
                  </a:lnTo>
                  <a:lnTo>
                    <a:pt x="1003" y="296"/>
                  </a:lnTo>
                  <a:lnTo>
                    <a:pt x="1009" y="282"/>
                  </a:lnTo>
                  <a:lnTo>
                    <a:pt x="1014" y="268"/>
                  </a:lnTo>
                  <a:lnTo>
                    <a:pt x="1015" y="253"/>
                  </a:lnTo>
                  <a:lnTo>
                    <a:pt x="1015" y="245"/>
                  </a:lnTo>
                  <a:lnTo>
                    <a:pt x="1014" y="238"/>
                  </a:lnTo>
                  <a:lnTo>
                    <a:pt x="1012" y="230"/>
                  </a:lnTo>
                  <a:lnTo>
                    <a:pt x="1009" y="223"/>
                  </a:lnTo>
                  <a:lnTo>
                    <a:pt x="1005" y="216"/>
                  </a:lnTo>
                  <a:lnTo>
                    <a:pt x="1000" y="210"/>
                  </a:lnTo>
                  <a:lnTo>
                    <a:pt x="994" y="204"/>
                  </a:lnTo>
                  <a:lnTo>
                    <a:pt x="990" y="199"/>
                  </a:lnTo>
                  <a:lnTo>
                    <a:pt x="976" y="192"/>
                  </a:lnTo>
                  <a:lnTo>
                    <a:pt x="963" y="186"/>
                  </a:lnTo>
                  <a:lnTo>
                    <a:pt x="948" y="183"/>
                  </a:lnTo>
                  <a:lnTo>
                    <a:pt x="932" y="181"/>
                  </a:lnTo>
                  <a:lnTo>
                    <a:pt x="917" y="181"/>
                  </a:lnTo>
                  <a:lnTo>
                    <a:pt x="902" y="181"/>
                  </a:lnTo>
                  <a:lnTo>
                    <a:pt x="546" y="181"/>
                  </a:lnTo>
                  <a:lnTo>
                    <a:pt x="546" y="1091"/>
                  </a:lnTo>
                  <a:lnTo>
                    <a:pt x="181" y="1091"/>
                  </a:lnTo>
                  <a:lnTo>
                    <a:pt x="181" y="181"/>
                  </a:lnTo>
                  <a:lnTo>
                    <a:pt x="0" y="181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E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219573" y="1809637"/>
            <a:ext cx="7772400" cy="11251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/>
          <p:nvPr userDrawn="1"/>
        </p:nvSpPr>
        <p:spPr>
          <a:xfrm>
            <a:off x="0" y="0"/>
            <a:ext cx="9144000" cy="4865688"/>
          </a:xfrm>
          <a:prstGeom prst="rect">
            <a:avLst/>
          </a:prstGeom>
          <a:solidFill>
            <a:srgbClr val="BFC5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22"/>
          <p:cNvSpPr/>
          <p:nvPr userDrawn="1"/>
        </p:nvSpPr>
        <p:spPr>
          <a:xfrm>
            <a:off x="0" y="4875215"/>
            <a:ext cx="9144000" cy="2682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Группа 10"/>
          <p:cNvGrpSpPr>
            <a:grpSpLocks noChangeAspect="1"/>
          </p:cNvGrpSpPr>
          <p:nvPr userDrawn="1"/>
        </p:nvGrpSpPr>
        <p:grpSpPr bwMode="auto">
          <a:xfrm>
            <a:off x="8496300" y="4948247"/>
            <a:ext cx="306388" cy="136525"/>
            <a:chOff x="5385680" y="6487509"/>
            <a:chExt cx="1039813" cy="461962"/>
          </a:xfrm>
        </p:grpSpPr>
        <p:sp>
          <p:nvSpPr>
            <p:cNvPr id="7" name="Freeform 27"/>
            <p:cNvSpPr>
              <a:spLocks/>
            </p:cNvSpPr>
            <p:nvPr userDrawn="1"/>
          </p:nvSpPr>
          <p:spPr bwMode="auto">
            <a:xfrm>
              <a:off x="6048359" y="6487509"/>
              <a:ext cx="377134" cy="343786"/>
            </a:xfrm>
            <a:custGeom>
              <a:avLst/>
              <a:gdLst>
                <a:gd name="T0" fmla="*/ 2147483647 w 1195"/>
                <a:gd name="T1" fmla="*/ 2147483647 h 1091"/>
                <a:gd name="T2" fmla="*/ 2147483647 w 1195"/>
                <a:gd name="T3" fmla="*/ 2147483647 h 1091"/>
                <a:gd name="T4" fmla="*/ 2147483647 w 1195"/>
                <a:gd name="T5" fmla="*/ 2147483647 h 1091"/>
                <a:gd name="T6" fmla="*/ 2147483647 w 1195"/>
                <a:gd name="T7" fmla="*/ 2147483647 h 1091"/>
                <a:gd name="T8" fmla="*/ 2147483647 w 1195"/>
                <a:gd name="T9" fmla="*/ 2147483647 h 1091"/>
                <a:gd name="T10" fmla="*/ 2147483647 w 1195"/>
                <a:gd name="T11" fmla="*/ 2147483647 h 1091"/>
                <a:gd name="T12" fmla="*/ 2147483647 w 1195"/>
                <a:gd name="T13" fmla="*/ 2147483647 h 1091"/>
                <a:gd name="T14" fmla="*/ 2147483647 w 1195"/>
                <a:gd name="T15" fmla="*/ 2147483647 h 1091"/>
                <a:gd name="T16" fmla="*/ 2147483647 w 1195"/>
                <a:gd name="T17" fmla="*/ 2147483647 h 1091"/>
                <a:gd name="T18" fmla="*/ 2147483647 w 1195"/>
                <a:gd name="T19" fmla="*/ 2147483647 h 1091"/>
                <a:gd name="T20" fmla="*/ 2147483647 w 1195"/>
                <a:gd name="T21" fmla="*/ 2147483647 h 1091"/>
                <a:gd name="T22" fmla="*/ 2147483647 w 1195"/>
                <a:gd name="T23" fmla="*/ 2147483647 h 1091"/>
                <a:gd name="T24" fmla="*/ 2147483647 w 1195"/>
                <a:gd name="T25" fmla="*/ 2147483647 h 1091"/>
                <a:gd name="T26" fmla="*/ 2147483647 w 1195"/>
                <a:gd name="T27" fmla="*/ 2147483647 h 1091"/>
                <a:gd name="T28" fmla="*/ 2147483647 w 1195"/>
                <a:gd name="T29" fmla="*/ 2147483647 h 1091"/>
                <a:gd name="T30" fmla="*/ 2147483647 w 1195"/>
                <a:gd name="T31" fmla="*/ 2147483647 h 1091"/>
                <a:gd name="T32" fmla="*/ 2147483647 w 1195"/>
                <a:gd name="T33" fmla="*/ 2147483647 h 1091"/>
                <a:gd name="T34" fmla="*/ 2147483647 w 1195"/>
                <a:gd name="T35" fmla="*/ 2147483647 h 1091"/>
                <a:gd name="T36" fmla="*/ 2147483647 w 1195"/>
                <a:gd name="T37" fmla="*/ 2147483647 h 1091"/>
                <a:gd name="T38" fmla="*/ 2147483647 w 1195"/>
                <a:gd name="T39" fmla="*/ 2147483647 h 1091"/>
                <a:gd name="T40" fmla="*/ 2147483647 w 1195"/>
                <a:gd name="T41" fmla="*/ 2147483647 h 1091"/>
                <a:gd name="T42" fmla="*/ 2147483647 w 1195"/>
                <a:gd name="T43" fmla="*/ 2147483647 h 1091"/>
                <a:gd name="T44" fmla="*/ 2147483647 w 1195"/>
                <a:gd name="T45" fmla="*/ 2147483647 h 1091"/>
                <a:gd name="T46" fmla="*/ 2147483647 w 1195"/>
                <a:gd name="T47" fmla="*/ 2147483647 h 1091"/>
                <a:gd name="T48" fmla="*/ 2147483647 w 1195"/>
                <a:gd name="T49" fmla="*/ 2147483647 h 1091"/>
                <a:gd name="T50" fmla="*/ 2147483647 w 1195"/>
                <a:gd name="T51" fmla="*/ 2147483647 h 1091"/>
                <a:gd name="T52" fmla="*/ 2147483647 w 1195"/>
                <a:gd name="T53" fmla="*/ 2147483647 h 1091"/>
                <a:gd name="T54" fmla="*/ 2147483647 w 1195"/>
                <a:gd name="T55" fmla="*/ 2147483647 h 1091"/>
                <a:gd name="T56" fmla="*/ 2147483647 w 1195"/>
                <a:gd name="T57" fmla="*/ 2147483647 h 1091"/>
                <a:gd name="T58" fmla="*/ 2147483647 w 1195"/>
                <a:gd name="T59" fmla="*/ 2147483647 h 1091"/>
                <a:gd name="T60" fmla="*/ 2147483647 w 1195"/>
                <a:gd name="T61" fmla="*/ 2147483647 h 1091"/>
                <a:gd name="T62" fmla="*/ 2147483647 w 1195"/>
                <a:gd name="T63" fmla="*/ 2147483647 h 1091"/>
                <a:gd name="T64" fmla="*/ 2147483647 w 1195"/>
                <a:gd name="T65" fmla="*/ 2147483647 h 1091"/>
                <a:gd name="T66" fmla="*/ 2147483647 w 1195"/>
                <a:gd name="T67" fmla="*/ 2147483647 h 1091"/>
                <a:gd name="T68" fmla="*/ 2147483647 w 1195"/>
                <a:gd name="T69" fmla="*/ 2147483647 h 1091"/>
                <a:gd name="T70" fmla="*/ 2147483647 w 1195"/>
                <a:gd name="T71" fmla="*/ 2147483647 h 1091"/>
                <a:gd name="T72" fmla="*/ 2147483647 w 1195"/>
                <a:gd name="T73" fmla="*/ 2147483647 h 1091"/>
                <a:gd name="T74" fmla="*/ 2147483647 w 1195"/>
                <a:gd name="T75" fmla="*/ 2147483647 h 1091"/>
                <a:gd name="T76" fmla="*/ 2147483647 w 1195"/>
                <a:gd name="T77" fmla="*/ 2147483647 h 1091"/>
                <a:gd name="T78" fmla="*/ 2147483647 w 1195"/>
                <a:gd name="T79" fmla="*/ 2147483647 h 1091"/>
                <a:gd name="T80" fmla="*/ 2147483647 w 1195"/>
                <a:gd name="T81" fmla="*/ 2147483647 h 1091"/>
                <a:gd name="T82" fmla="*/ 2147483647 w 1195"/>
                <a:gd name="T83" fmla="*/ 2147483647 h 1091"/>
                <a:gd name="T84" fmla="*/ 2147483647 w 1195"/>
                <a:gd name="T85" fmla="*/ 2147483647 h 1091"/>
                <a:gd name="T86" fmla="*/ 2147483647 w 1195"/>
                <a:gd name="T87" fmla="*/ 2147483647 h 1091"/>
                <a:gd name="T88" fmla="*/ 2147483647 w 1195"/>
                <a:gd name="T89" fmla="*/ 2147483647 h 1091"/>
                <a:gd name="T90" fmla="*/ 2147483647 w 1195"/>
                <a:gd name="T91" fmla="*/ 0 h 1091"/>
                <a:gd name="T92" fmla="*/ 2147483647 w 1195"/>
                <a:gd name="T93" fmla="*/ 2147483647 h 1091"/>
                <a:gd name="T94" fmla="*/ 2147483647 w 1195"/>
                <a:gd name="T95" fmla="*/ 2147483647 h 1091"/>
                <a:gd name="T96" fmla="*/ 2147483647 w 1195"/>
                <a:gd name="T97" fmla="*/ 2147483647 h 1091"/>
                <a:gd name="T98" fmla="*/ 2147483647 w 1195"/>
                <a:gd name="T99" fmla="*/ 2147483647 h 109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195" h="1091">
                  <a:moveTo>
                    <a:pt x="239" y="127"/>
                  </a:moveTo>
                  <a:lnTo>
                    <a:pt x="239" y="181"/>
                  </a:lnTo>
                  <a:lnTo>
                    <a:pt x="693" y="181"/>
                  </a:lnTo>
                  <a:lnTo>
                    <a:pt x="719" y="181"/>
                  </a:lnTo>
                  <a:lnTo>
                    <a:pt x="747" y="185"/>
                  </a:lnTo>
                  <a:lnTo>
                    <a:pt x="762" y="188"/>
                  </a:lnTo>
                  <a:lnTo>
                    <a:pt x="775" y="194"/>
                  </a:lnTo>
                  <a:lnTo>
                    <a:pt x="789" y="202"/>
                  </a:lnTo>
                  <a:lnTo>
                    <a:pt x="801" y="212"/>
                  </a:lnTo>
                  <a:lnTo>
                    <a:pt x="809" y="224"/>
                  </a:lnTo>
                  <a:lnTo>
                    <a:pt x="817" y="236"/>
                  </a:lnTo>
                  <a:lnTo>
                    <a:pt x="823" y="251"/>
                  </a:lnTo>
                  <a:lnTo>
                    <a:pt x="827" y="264"/>
                  </a:lnTo>
                  <a:lnTo>
                    <a:pt x="830" y="293"/>
                  </a:lnTo>
                  <a:lnTo>
                    <a:pt x="830" y="318"/>
                  </a:lnTo>
                  <a:lnTo>
                    <a:pt x="830" y="773"/>
                  </a:lnTo>
                  <a:lnTo>
                    <a:pt x="830" y="798"/>
                  </a:lnTo>
                  <a:lnTo>
                    <a:pt x="827" y="825"/>
                  </a:lnTo>
                  <a:lnTo>
                    <a:pt x="823" y="840"/>
                  </a:lnTo>
                  <a:lnTo>
                    <a:pt x="817" y="853"/>
                  </a:lnTo>
                  <a:lnTo>
                    <a:pt x="809" y="867"/>
                  </a:lnTo>
                  <a:lnTo>
                    <a:pt x="801" y="878"/>
                  </a:lnTo>
                  <a:lnTo>
                    <a:pt x="789" y="889"/>
                  </a:lnTo>
                  <a:lnTo>
                    <a:pt x="775" y="896"/>
                  </a:lnTo>
                  <a:lnTo>
                    <a:pt x="762" y="902"/>
                  </a:lnTo>
                  <a:lnTo>
                    <a:pt x="747" y="905"/>
                  </a:lnTo>
                  <a:lnTo>
                    <a:pt x="719" y="908"/>
                  </a:lnTo>
                  <a:lnTo>
                    <a:pt x="693" y="910"/>
                  </a:lnTo>
                  <a:lnTo>
                    <a:pt x="475" y="910"/>
                  </a:lnTo>
                  <a:lnTo>
                    <a:pt x="460" y="908"/>
                  </a:lnTo>
                  <a:lnTo>
                    <a:pt x="443" y="908"/>
                  </a:lnTo>
                  <a:lnTo>
                    <a:pt x="428" y="907"/>
                  </a:lnTo>
                  <a:lnTo>
                    <a:pt x="413" y="904"/>
                  </a:lnTo>
                  <a:lnTo>
                    <a:pt x="400" y="899"/>
                  </a:lnTo>
                  <a:lnTo>
                    <a:pt x="387" y="892"/>
                  </a:lnTo>
                  <a:lnTo>
                    <a:pt x="381" y="886"/>
                  </a:lnTo>
                  <a:lnTo>
                    <a:pt x="376" y="881"/>
                  </a:lnTo>
                  <a:lnTo>
                    <a:pt x="372" y="874"/>
                  </a:lnTo>
                  <a:lnTo>
                    <a:pt x="367" y="867"/>
                  </a:lnTo>
                  <a:lnTo>
                    <a:pt x="364" y="859"/>
                  </a:lnTo>
                  <a:lnTo>
                    <a:pt x="363" y="852"/>
                  </a:lnTo>
                  <a:lnTo>
                    <a:pt x="361" y="844"/>
                  </a:lnTo>
                  <a:lnTo>
                    <a:pt x="361" y="837"/>
                  </a:lnTo>
                  <a:lnTo>
                    <a:pt x="363" y="822"/>
                  </a:lnTo>
                  <a:lnTo>
                    <a:pt x="367" y="809"/>
                  </a:lnTo>
                  <a:lnTo>
                    <a:pt x="373" y="795"/>
                  </a:lnTo>
                  <a:lnTo>
                    <a:pt x="381" y="782"/>
                  </a:lnTo>
                  <a:lnTo>
                    <a:pt x="390" y="768"/>
                  </a:lnTo>
                  <a:lnTo>
                    <a:pt x="399" y="758"/>
                  </a:lnTo>
                  <a:lnTo>
                    <a:pt x="693" y="364"/>
                  </a:lnTo>
                  <a:lnTo>
                    <a:pt x="239" y="364"/>
                  </a:lnTo>
                  <a:lnTo>
                    <a:pt x="56" y="606"/>
                  </a:lnTo>
                  <a:lnTo>
                    <a:pt x="35" y="636"/>
                  </a:lnTo>
                  <a:lnTo>
                    <a:pt x="16" y="664"/>
                  </a:lnTo>
                  <a:lnTo>
                    <a:pt x="10" y="679"/>
                  </a:lnTo>
                  <a:lnTo>
                    <a:pt x="4" y="694"/>
                  </a:lnTo>
                  <a:lnTo>
                    <a:pt x="1" y="710"/>
                  </a:lnTo>
                  <a:lnTo>
                    <a:pt x="0" y="727"/>
                  </a:lnTo>
                  <a:lnTo>
                    <a:pt x="1" y="743"/>
                  </a:lnTo>
                  <a:lnTo>
                    <a:pt x="4" y="759"/>
                  </a:lnTo>
                  <a:lnTo>
                    <a:pt x="9" y="774"/>
                  </a:lnTo>
                  <a:lnTo>
                    <a:pt x="16" y="789"/>
                  </a:lnTo>
                  <a:lnTo>
                    <a:pt x="34" y="817"/>
                  </a:lnTo>
                  <a:lnTo>
                    <a:pt x="56" y="849"/>
                  </a:lnTo>
                  <a:lnTo>
                    <a:pt x="102" y="910"/>
                  </a:lnTo>
                  <a:lnTo>
                    <a:pt x="137" y="954"/>
                  </a:lnTo>
                  <a:lnTo>
                    <a:pt x="172" y="996"/>
                  </a:lnTo>
                  <a:lnTo>
                    <a:pt x="192" y="1015"/>
                  </a:lnTo>
                  <a:lnTo>
                    <a:pt x="211" y="1033"/>
                  </a:lnTo>
                  <a:lnTo>
                    <a:pt x="232" y="1048"/>
                  </a:lnTo>
                  <a:lnTo>
                    <a:pt x="254" y="1061"/>
                  </a:lnTo>
                  <a:lnTo>
                    <a:pt x="277" y="1070"/>
                  </a:lnTo>
                  <a:lnTo>
                    <a:pt x="302" y="1078"/>
                  </a:lnTo>
                  <a:lnTo>
                    <a:pt x="327" y="1084"/>
                  </a:lnTo>
                  <a:lnTo>
                    <a:pt x="355" y="1087"/>
                  </a:lnTo>
                  <a:lnTo>
                    <a:pt x="385" y="1090"/>
                  </a:lnTo>
                  <a:lnTo>
                    <a:pt x="416" y="1091"/>
                  </a:lnTo>
                  <a:lnTo>
                    <a:pt x="449" y="1091"/>
                  </a:lnTo>
                  <a:lnTo>
                    <a:pt x="485" y="1091"/>
                  </a:lnTo>
                  <a:lnTo>
                    <a:pt x="683" y="1091"/>
                  </a:lnTo>
                  <a:lnTo>
                    <a:pt x="728" y="1091"/>
                  </a:lnTo>
                  <a:lnTo>
                    <a:pt x="777" y="1090"/>
                  </a:lnTo>
                  <a:lnTo>
                    <a:pt x="802" y="1088"/>
                  </a:lnTo>
                  <a:lnTo>
                    <a:pt x="829" y="1085"/>
                  </a:lnTo>
                  <a:lnTo>
                    <a:pt x="856" y="1081"/>
                  </a:lnTo>
                  <a:lnTo>
                    <a:pt x="882" y="1076"/>
                  </a:lnTo>
                  <a:lnTo>
                    <a:pt x="908" y="1070"/>
                  </a:lnTo>
                  <a:lnTo>
                    <a:pt x="935" y="1063"/>
                  </a:lnTo>
                  <a:lnTo>
                    <a:pt x="961" y="1054"/>
                  </a:lnTo>
                  <a:lnTo>
                    <a:pt x="987" y="1043"/>
                  </a:lnTo>
                  <a:lnTo>
                    <a:pt x="1012" y="1030"/>
                  </a:lnTo>
                  <a:lnTo>
                    <a:pt x="1036" y="1015"/>
                  </a:lnTo>
                  <a:lnTo>
                    <a:pt x="1060" y="997"/>
                  </a:lnTo>
                  <a:lnTo>
                    <a:pt x="1080" y="977"/>
                  </a:lnTo>
                  <a:lnTo>
                    <a:pt x="1101" y="956"/>
                  </a:lnTo>
                  <a:lnTo>
                    <a:pt x="1119" y="932"/>
                  </a:lnTo>
                  <a:lnTo>
                    <a:pt x="1134" y="908"/>
                  </a:lnTo>
                  <a:lnTo>
                    <a:pt x="1147" y="884"/>
                  </a:lnTo>
                  <a:lnTo>
                    <a:pt x="1158" y="861"/>
                  </a:lnTo>
                  <a:lnTo>
                    <a:pt x="1167" y="835"/>
                  </a:lnTo>
                  <a:lnTo>
                    <a:pt x="1174" y="811"/>
                  </a:lnTo>
                  <a:lnTo>
                    <a:pt x="1180" y="786"/>
                  </a:lnTo>
                  <a:lnTo>
                    <a:pt x="1185" y="764"/>
                  </a:lnTo>
                  <a:lnTo>
                    <a:pt x="1189" y="740"/>
                  </a:lnTo>
                  <a:lnTo>
                    <a:pt x="1191" y="719"/>
                  </a:lnTo>
                  <a:lnTo>
                    <a:pt x="1194" y="698"/>
                  </a:lnTo>
                  <a:lnTo>
                    <a:pt x="1195" y="663"/>
                  </a:lnTo>
                  <a:lnTo>
                    <a:pt x="1195" y="636"/>
                  </a:lnTo>
                  <a:lnTo>
                    <a:pt x="1195" y="455"/>
                  </a:lnTo>
                  <a:lnTo>
                    <a:pt x="1195" y="426"/>
                  </a:lnTo>
                  <a:lnTo>
                    <a:pt x="1194" y="391"/>
                  </a:lnTo>
                  <a:lnTo>
                    <a:pt x="1191" y="371"/>
                  </a:lnTo>
                  <a:lnTo>
                    <a:pt x="1189" y="349"/>
                  </a:lnTo>
                  <a:lnTo>
                    <a:pt x="1185" y="327"/>
                  </a:lnTo>
                  <a:lnTo>
                    <a:pt x="1180" y="303"/>
                  </a:lnTo>
                  <a:lnTo>
                    <a:pt x="1174" y="279"/>
                  </a:lnTo>
                  <a:lnTo>
                    <a:pt x="1167" y="255"/>
                  </a:lnTo>
                  <a:lnTo>
                    <a:pt x="1158" y="230"/>
                  </a:lnTo>
                  <a:lnTo>
                    <a:pt x="1147" y="206"/>
                  </a:lnTo>
                  <a:lnTo>
                    <a:pt x="1134" y="181"/>
                  </a:lnTo>
                  <a:lnTo>
                    <a:pt x="1119" y="157"/>
                  </a:lnTo>
                  <a:lnTo>
                    <a:pt x="1101" y="135"/>
                  </a:lnTo>
                  <a:lnTo>
                    <a:pt x="1080" y="113"/>
                  </a:lnTo>
                  <a:lnTo>
                    <a:pt x="1060" y="93"/>
                  </a:lnTo>
                  <a:lnTo>
                    <a:pt x="1036" y="75"/>
                  </a:lnTo>
                  <a:lnTo>
                    <a:pt x="1012" y="61"/>
                  </a:lnTo>
                  <a:lnTo>
                    <a:pt x="987" y="47"/>
                  </a:lnTo>
                  <a:lnTo>
                    <a:pt x="961" y="37"/>
                  </a:lnTo>
                  <a:lnTo>
                    <a:pt x="935" y="26"/>
                  </a:lnTo>
                  <a:lnTo>
                    <a:pt x="908" y="19"/>
                  </a:lnTo>
                  <a:lnTo>
                    <a:pt x="882" y="13"/>
                  </a:lnTo>
                  <a:lnTo>
                    <a:pt x="856" y="8"/>
                  </a:lnTo>
                  <a:lnTo>
                    <a:pt x="829" y="5"/>
                  </a:lnTo>
                  <a:lnTo>
                    <a:pt x="802" y="3"/>
                  </a:lnTo>
                  <a:lnTo>
                    <a:pt x="777" y="1"/>
                  </a:lnTo>
                  <a:lnTo>
                    <a:pt x="728" y="0"/>
                  </a:lnTo>
                  <a:lnTo>
                    <a:pt x="683" y="0"/>
                  </a:lnTo>
                  <a:lnTo>
                    <a:pt x="367" y="0"/>
                  </a:lnTo>
                  <a:lnTo>
                    <a:pt x="344" y="0"/>
                  </a:lnTo>
                  <a:lnTo>
                    <a:pt x="318" y="3"/>
                  </a:lnTo>
                  <a:lnTo>
                    <a:pt x="305" y="7"/>
                  </a:lnTo>
                  <a:lnTo>
                    <a:pt x="293" y="11"/>
                  </a:lnTo>
                  <a:lnTo>
                    <a:pt x="281" y="19"/>
                  </a:lnTo>
                  <a:lnTo>
                    <a:pt x="269" y="29"/>
                  </a:lnTo>
                  <a:lnTo>
                    <a:pt x="259" y="41"/>
                  </a:lnTo>
                  <a:lnTo>
                    <a:pt x="251" y="53"/>
                  </a:lnTo>
                  <a:lnTo>
                    <a:pt x="245" y="66"/>
                  </a:lnTo>
                  <a:lnTo>
                    <a:pt x="242" y="78"/>
                  </a:lnTo>
                  <a:lnTo>
                    <a:pt x="239" y="104"/>
                  </a:lnTo>
                  <a:lnTo>
                    <a:pt x="239" y="127"/>
                  </a:lnTo>
                  <a:close/>
                </a:path>
              </a:pathLst>
            </a:custGeom>
            <a:solidFill>
              <a:srgbClr val="E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28"/>
            <p:cNvSpPr>
              <a:spLocks/>
            </p:cNvSpPr>
            <p:nvPr userDrawn="1"/>
          </p:nvSpPr>
          <p:spPr bwMode="auto">
            <a:xfrm>
              <a:off x="5773589" y="6605685"/>
              <a:ext cx="317871" cy="225609"/>
            </a:xfrm>
            <a:custGeom>
              <a:avLst/>
              <a:gdLst>
                <a:gd name="T0" fmla="*/ 2147483647 w 1002"/>
                <a:gd name="T1" fmla="*/ 0 h 727"/>
                <a:gd name="T2" fmla="*/ 2147483647 w 1002"/>
                <a:gd name="T3" fmla="*/ 0 h 727"/>
                <a:gd name="T4" fmla="*/ 2147483647 w 1002"/>
                <a:gd name="T5" fmla="*/ 2147483647 h 727"/>
                <a:gd name="T6" fmla="*/ 0 w 1002"/>
                <a:gd name="T7" fmla="*/ 2147483647 h 727"/>
                <a:gd name="T8" fmla="*/ 2147483647 w 1002"/>
                <a:gd name="T9" fmla="*/ 0 h 7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2" h="727">
                  <a:moveTo>
                    <a:pt x="546" y="0"/>
                  </a:moveTo>
                  <a:lnTo>
                    <a:pt x="1002" y="0"/>
                  </a:lnTo>
                  <a:lnTo>
                    <a:pt x="456" y="727"/>
                  </a:lnTo>
                  <a:lnTo>
                    <a:pt x="0" y="727"/>
                  </a:lnTo>
                  <a:lnTo>
                    <a:pt x="546" y="0"/>
                  </a:lnTo>
                  <a:close/>
                </a:path>
              </a:pathLst>
            </a:custGeom>
            <a:solidFill>
              <a:srgbClr val="E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29"/>
            <p:cNvSpPr>
              <a:spLocks/>
            </p:cNvSpPr>
            <p:nvPr userDrawn="1"/>
          </p:nvSpPr>
          <p:spPr bwMode="auto">
            <a:xfrm>
              <a:off x="5385680" y="6605685"/>
              <a:ext cx="436399" cy="343786"/>
            </a:xfrm>
            <a:custGeom>
              <a:avLst/>
              <a:gdLst>
                <a:gd name="T0" fmla="*/ 0 w 1377"/>
                <a:gd name="T1" fmla="*/ 2147483647 h 1091"/>
                <a:gd name="T2" fmla="*/ 2147483647 w 1377"/>
                <a:gd name="T3" fmla="*/ 2147483647 h 1091"/>
                <a:gd name="T4" fmla="*/ 2147483647 w 1377"/>
                <a:gd name="T5" fmla="*/ 2147483647 h 1091"/>
                <a:gd name="T6" fmla="*/ 2147483647 w 1377"/>
                <a:gd name="T7" fmla="*/ 2147483647 h 1091"/>
                <a:gd name="T8" fmla="*/ 2147483647 w 1377"/>
                <a:gd name="T9" fmla="*/ 2147483647 h 1091"/>
                <a:gd name="T10" fmla="*/ 2147483647 w 1377"/>
                <a:gd name="T11" fmla="*/ 0 h 1091"/>
                <a:gd name="T12" fmla="*/ 2147483647 w 1377"/>
                <a:gd name="T13" fmla="*/ 0 h 1091"/>
                <a:gd name="T14" fmla="*/ 2147483647 w 1377"/>
                <a:gd name="T15" fmla="*/ 0 h 1091"/>
                <a:gd name="T16" fmla="*/ 2147483647 w 1377"/>
                <a:gd name="T17" fmla="*/ 2147483647 h 1091"/>
                <a:gd name="T18" fmla="*/ 2147483647 w 1377"/>
                <a:gd name="T19" fmla="*/ 2147483647 h 1091"/>
                <a:gd name="T20" fmla="*/ 2147483647 w 1377"/>
                <a:gd name="T21" fmla="*/ 2147483647 h 1091"/>
                <a:gd name="T22" fmla="*/ 2147483647 w 1377"/>
                <a:gd name="T23" fmla="*/ 2147483647 h 1091"/>
                <a:gd name="T24" fmla="*/ 2147483647 w 1377"/>
                <a:gd name="T25" fmla="*/ 2147483647 h 1091"/>
                <a:gd name="T26" fmla="*/ 2147483647 w 1377"/>
                <a:gd name="T27" fmla="*/ 2147483647 h 1091"/>
                <a:gd name="T28" fmla="*/ 2147483647 w 1377"/>
                <a:gd name="T29" fmla="*/ 2147483647 h 1091"/>
                <a:gd name="T30" fmla="*/ 2147483647 w 1377"/>
                <a:gd name="T31" fmla="*/ 2147483647 h 1091"/>
                <a:gd name="T32" fmla="*/ 2147483647 w 1377"/>
                <a:gd name="T33" fmla="*/ 2147483647 h 1091"/>
                <a:gd name="T34" fmla="*/ 2147483647 w 1377"/>
                <a:gd name="T35" fmla="*/ 2147483647 h 1091"/>
                <a:gd name="T36" fmla="*/ 2147483647 w 1377"/>
                <a:gd name="T37" fmla="*/ 2147483647 h 1091"/>
                <a:gd name="T38" fmla="*/ 2147483647 w 1377"/>
                <a:gd name="T39" fmla="*/ 2147483647 h 1091"/>
                <a:gd name="T40" fmla="*/ 2147483647 w 1377"/>
                <a:gd name="T41" fmla="*/ 2147483647 h 1091"/>
                <a:gd name="T42" fmla="*/ 2147483647 w 1377"/>
                <a:gd name="T43" fmla="*/ 2147483647 h 1091"/>
                <a:gd name="T44" fmla="*/ 2147483647 w 1377"/>
                <a:gd name="T45" fmla="*/ 2147483647 h 1091"/>
                <a:gd name="T46" fmla="*/ 2147483647 w 1377"/>
                <a:gd name="T47" fmla="*/ 2147483647 h 1091"/>
                <a:gd name="T48" fmla="*/ 2147483647 w 1377"/>
                <a:gd name="T49" fmla="*/ 2147483647 h 1091"/>
                <a:gd name="T50" fmla="*/ 2147483647 w 1377"/>
                <a:gd name="T51" fmla="*/ 2147483647 h 1091"/>
                <a:gd name="T52" fmla="*/ 2147483647 w 1377"/>
                <a:gd name="T53" fmla="*/ 2147483647 h 1091"/>
                <a:gd name="T54" fmla="*/ 2147483647 w 1377"/>
                <a:gd name="T55" fmla="*/ 2147483647 h 1091"/>
                <a:gd name="T56" fmla="*/ 2147483647 w 1377"/>
                <a:gd name="T57" fmla="*/ 2147483647 h 1091"/>
                <a:gd name="T58" fmla="*/ 2147483647 w 1377"/>
                <a:gd name="T59" fmla="*/ 2147483647 h 1091"/>
                <a:gd name="T60" fmla="*/ 2147483647 w 1377"/>
                <a:gd name="T61" fmla="*/ 2147483647 h 1091"/>
                <a:gd name="T62" fmla="*/ 2147483647 w 1377"/>
                <a:gd name="T63" fmla="*/ 2147483647 h 1091"/>
                <a:gd name="T64" fmla="*/ 2147483647 w 1377"/>
                <a:gd name="T65" fmla="*/ 2147483647 h 1091"/>
                <a:gd name="T66" fmla="*/ 2147483647 w 1377"/>
                <a:gd name="T67" fmla="*/ 2147483647 h 1091"/>
                <a:gd name="T68" fmla="*/ 0 w 1377"/>
                <a:gd name="T69" fmla="*/ 2147483647 h 109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77" h="1091">
                  <a:moveTo>
                    <a:pt x="0" y="128"/>
                  </a:moveTo>
                  <a:lnTo>
                    <a:pt x="0" y="104"/>
                  </a:lnTo>
                  <a:lnTo>
                    <a:pt x="3" y="79"/>
                  </a:lnTo>
                  <a:lnTo>
                    <a:pt x="7" y="65"/>
                  </a:lnTo>
                  <a:lnTo>
                    <a:pt x="12" y="53"/>
                  </a:lnTo>
                  <a:lnTo>
                    <a:pt x="19" y="42"/>
                  </a:lnTo>
                  <a:lnTo>
                    <a:pt x="30" y="30"/>
                  </a:lnTo>
                  <a:lnTo>
                    <a:pt x="42" y="19"/>
                  </a:lnTo>
                  <a:lnTo>
                    <a:pt x="53" y="12"/>
                  </a:lnTo>
                  <a:lnTo>
                    <a:pt x="67" y="6"/>
                  </a:lnTo>
                  <a:lnTo>
                    <a:pt x="79" y="3"/>
                  </a:lnTo>
                  <a:lnTo>
                    <a:pt x="104" y="0"/>
                  </a:lnTo>
                  <a:lnTo>
                    <a:pt x="128" y="0"/>
                  </a:lnTo>
                  <a:lnTo>
                    <a:pt x="892" y="0"/>
                  </a:lnTo>
                  <a:lnTo>
                    <a:pt x="927" y="0"/>
                  </a:lnTo>
                  <a:lnTo>
                    <a:pt x="960" y="0"/>
                  </a:lnTo>
                  <a:lnTo>
                    <a:pt x="991" y="1"/>
                  </a:lnTo>
                  <a:lnTo>
                    <a:pt x="1021" y="3"/>
                  </a:lnTo>
                  <a:lnTo>
                    <a:pt x="1048" y="6"/>
                  </a:lnTo>
                  <a:lnTo>
                    <a:pt x="1075" y="12"/>
                  </a:lnTo>
                  <a:lnTo>
                    <a:pt x="1099" y="19"/>
                  </a:lnTo>
                  <a:lnTo>
                    <a:pt x="1122" y="30"/>
                  </a:lnTo>
                  <a:lnTo>
                    <a:pt x="1145" y="42"/>
                  </a:lnTo>
                  <a:lnTo>
                    <a:pt x="1166" y="58"/>
                  </a:lnTo>
                  <a:lnTo>
                    <a:pt x="1185" y="74"/>
                  </a:lnTo>
                  <a:lnTo>
                    <a:pt x="1204" y="94"/>
                  </a:lnTo>
                  <a:lnTo>
                    <a:pt x="1240" y="137"/>
                  </a:lnTo>
                  <a:lnTo>
                    <a:pt x="1274" y="181"/>
                  </a:lnTo>
                  <a:lnTo>
                    <a:pt x="1320" y="242"/>
                  </a:lnTo>
                  <a:lnTo>
                    <a:pt x="1343" y="272"/>
                  </a:lnTo>
                  <a:lnTo>
                    <a:pt x="1361" y="302"/>
                  </a:lnTo>
                  <a:lnTo>
                    <a:pt x="1367" y="317"/>
                  </a:lnTo>
                  <a:lnTo>
                    <a:pt x="1372" y="331"/>
                  </a:lnTo>
                  <a:lnTo>
                    <a:pt x="1375" y="346"/>
                  </a:lnTo>
                  <a:lnTo>
                    <a:pt x="1377" y="363"/>
                  </a:lnTo>
                  <a:lnTo>
                    <a:pt x="1375" y="379"/>
                  </a:lnTo>
                  <a:lnTo>
                    <a:pt x="1372" y="395"/>
                  </a:lnTo>
                  <a:lnTo>
                    <a:pt x="1367" y="410"/>
                  </a:lnTo>
                  <a:lnTo>
                    <a:pt x="1359" y="425"/>
                  </a:lnTo>
                  <a:lnTo>
                    <a:pt x="1341" y="455"/>
                  </a:lnTo>
                  <a:lnTo>
                    <a:pt x="1320" y="485"/>
                  </a:lnTo>
                  <a:lnTo>
                    <a:pt x="1137" y="727"/>
                  </a:lnTo>
                  <a:lnTo>
                    <a:pt x="682" y="727"/>
                  </a:lnTo>
                  <a:lnTo>
                    <a:pt x="978" y="333"/>
                  </a:lnTo>
                  <a:lnTo>
                    <a:pt x="987" y="321"/>
                  </a:lnTo>
                  <a:lnTo>
                    <a:pt x="996" y="309"/>
                  </a:lnTo>
                  <a:lnTo>
                    <a:pt x="1003" y="296"/>
                  </a:lnTo>
                  <a:lnTo>
                    <a:pt x="1009" y="282"/>
                  </a:lnTo>
                  <a:lnTo>
                    <a:pt x="1014" y="268"/>
                  </a:lnTo>
                  <a:lnTo>
                    <a:pt x="1015" y="253"/>
                  </a:lnTo>
                  <a:lnTo>
                    <a:pt x="1015" y="245"/>
                  </a:lnTo>
                  <a:lnTo>
                    <a:pt x="1014" y="238"/>
                  </a:lnTo>
                  <a:lnTo>
                    <a:pt x="1012" y="230"/>
                  </a:lnTo>
                  <a:lnTo>
                    <a:pt x="1009" y="223"/>
                  </a:lnTo>
                  <a:lnTo>
                    <a:pt x="1005" y="216"/>
                  </a:lnTo>
                  <a:lnTo>
                    <a:pt x="1000" y="210"/>
                  </a:lnTo>
                  <a:lnTo>
                    <a:pt x="994" y="204"/>
                  </a:lnTo>
                  <a:lnTo>
                    <a:pt x="990" y="199"/>
                  </a:lnTo>
                  <a:lnTo>
                    <a:pt x="976" y="192"/>
                  </a:lnTo>
                  <a:lnTo>
                    <a:pt x="963" y="186"/>
                  </a:lnTo>
                  <a:lnTo>
                    <a:pt x="948" y="183"/>
                  </a:lnTo>
                  <a:lnTo>
                    <a:pt x="932" y="181"/>
                  </a:lnTo>
                  <a:lnTo>
                    <a:pt x="917" y="181"/>
                  </a:lnTo>
                  <a:lnTo>
                    <a:pt x="902" y="181"/>
                  </a:lnTo>
                  <a:lnTo>
                    <a:pt x="546" y="181"/>
                  </a:lnTo>
                  <a:lnTo>
                    <a:pt x="546" y="1091"/>
                  </a:lnTo>
                  <a:lnTo>
                    <a:pt x="181" y="1091"/>
                  </a:lnTo>
                  <a:lnTo>
                    <a:pt x="181" y="181"/>
                  </a:lnTo>
                  <a:lnTo>
                    <a:pt x="0" y="181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E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573" y="1809637"/>
            <a:ext cx="7772400" cy="11251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3707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395544" y="1437625"/>
            <a:ext cx="8529889" cy="329563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23528" y="249493"/>
            <a:ext cx="8543382" cy="76742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6688"/>
            <a:ext cx="8229600" cy="820737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44224" y="1354836"/>
            <a:ext cx="7094790" cy="32956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655" y="1383619"/>
            <a:ext cx="1316459" cy="32668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229600" cy="820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44224" y="1354836"/>
            <a:ext cx="7094790" cy="329563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655" y="1408859"/>
            <a:ext cx="1316459" cy="324161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229600" cy="8208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44242" y="1354836"/>
            <a:ext cx="8529889" cy="32956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236704" y="1352278"/>
            <a:ext cx="4206713" cy="327925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577658" y="1352278"/>
            <a:ext cx="4196473" cy="327925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30731" y="258895"/>
            <a:ext cx="8543382" cy="76742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327044" y="1284694"/>
            <a:ext cx="7013575" cy="3348037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655" y="1289803"/>
            <a:ext cx="1316459" cy="33429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rgbClr val="0066A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230731" y="258895"/>
            <a:ext cx="8543382" cy="76742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327044" y="1284685"/>
            <a:ext cx="4125913" cy="283368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/>
              <a:t>Вставка рисунка</a:t>
            </a:r>
            <a:endParaRPr lang="en-US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/>
          </p:nvPr>
        </p:nvSpPr>
        <p:spPr>
          <a:xfrm>
            <a:off x="4667255" y="1285876"/>
            <a:ext cx="4125913" cy="283368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230731" y="258895"/>
            <a:ext cx="8543382" cy="76742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/>
          <p:nvPr userDrawn="1"/>
        </p:nvSpPr>
        <p:spPr>
          <a:xfrm>
            <a:off x="-17463" y="-33338"/>
            <a:ext cx="9161463" cy="589598"/>
          </a:xfrm>
          <a:prstGeom prst="rect">
            <a:avLst/>
          </a:prstGeom>
          <a:solidFill>
            <a:srgbClr val="BFC5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9" name="Rectangle 7"/>
          <p:cNvSpPr>
            <a:spLocks noChangeArrowheads="1"/>
          </p:cNvSpPr>
          <p:nvPr userDrawn="1"/>
        </p:nvSpPr>
        <p:spPr bwMode="auto">
          <a:xfrm>
            <a:off x="0" y="4879984"/>
            <a:ext cx="9144000" cy="263525"/>
          </a:xfrm>
          <a:prstGeom prst="rect">
            <a:avLst/>
          </a:prstGeom>
          <a:solidFill>
            <a:srgbClr val="BFC5CE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 userDrawn="1"/>
        </p:nvSpPr>
        <p:spPr bwMode="auto">
          <a:xfrm>
            <a:off x="201631" y="4929238"/>
            <a:ext cx="23018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75D4E342-A26C-47D7-8AEB-0433C49FD067}" type="slidenum">
              <a:rPr lang="en-US" sz="1000">
                <a:latin typeface="Verdana" pitchFamily="34" charset="0"/>
                <a:ea typeface="MS PGothic" pitchFamily="34" charset="-128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000">
              <a:latin typeface="Verdana" pitchFamily="34" charset="0"/>
              <a:ea typeface="MS PGothic" pitchFamily="34" charset="-128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 userDrawn="1"/>
        </p:nvSpPr>
        <p:spPr bwMode="auto">
          <a:xfrm>
            <a:off x="471487" y="4925442"/>
            <a:ext cx="7180981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dirty="0">
                <a:latin typeface="Verdana" pitchFamily="34" charset="0"/>
                <a:ea typeface="MS PGothic" pitchFamily="34" charset="-128"/>
              </a:rPr>
              <a:t>| </a:t>
            </a:r>
            <a:r>
              <a:rPr lang="ru-RU" sz="1000" dirty="0">
                <a:latin typeface="Verdana" pitchFamily="34" charset="0"/>
                <a:ea typeface="MS PGothic" pitchFamily="34" charset="-128"/>
              </a:rPr>
              <a:t>АО «ВНИКТИ»</a:t>
            </a:r>
            <a:r>
              <a:rPr lang="en-US" sz="1000" dirty="0">
                <a:latin typeface="Verdana" pitchFamily="34" charset="0"/>
                <a:ea typeface="MS PGothic" pitchFamily="34" charset="-128"/>
              </a:rPr>
              <a:t>| </a:t>
            </a:r>
            <a:r>
              <a:rPr lang="ru-RU" sz="1000" dirty="0">
                <a:latin typeface="Verdana" pitchFamily="34" charset="0"/>
                <a:ea typeface="MS PGothic" pitchFamily="34" charset="-128"/>
              </a:rPr>
              <a:t>26-27/11/20</a:t>
            </a:r>
            <a:endParaRPr lang="en-US" sz="1000" dirty="0">
              <a:latin typeface="Verdana" pitchFamily="34" charset="0"/>
              <a:ea typeface="MS PGothic" pitchFamily="34" charset="-128"/>
            </a:endParaRPr>
          </a:p>
        </p:txBody>
      </p:sp>
      <p:grpSp>
        <p:nvGrpSpPr>
          <p:cNvPr id="6152" name="Группа 10"/>
          <p:cNvGrpSpPr>
            <a:grpSpLocks noChangeAspect="1"/>
          </p:cNvGrpSpPr>
          <p:nvPr userDrawn="1"/>
        </p:nvGrpSpPr>
        <p:grpSpPr bwMode="auto">
          <a:xfrm>
            <a:off x="8496300" y="4948247"/>
            <a:ext cx="306388" cy="136525"/>
            <a:chOff x="5385680" y="6487509"/>
            <a:chExt cx="1039813" cy="461962"/>
          </a:xfrm>
        </p:grpSpPr>
        <p:sp>
          <p:nvSpPr>
            <p:cNvPr id="1072" name="Freeform 27"/>
            <p:cNvSpPr>
              <a:spLocks/>
            </p:cNvSpPr>
            <p:nvPr userDrawn="1"/>
          </p:nvSpPr>
          <p:spPr bwMode="auto">
            <a:xfrm>
              <a:off x="6048359" y="6487509"/>
              <a:ext cx="377134" cy="343786"/>
            </a:xfrm>
            <a:custGeom>
              <a:avLst/>
              <a:gdLst>
                <a:gd name="T0" fmla="*/ 2147483647 w 1195"/>
                <a:gd name="T1" fmla="*/ 2147483647 h 1091"/>
                <a:gd name="T2" fmla="*/ 2147483647 w 1195"/>
                <a:gd name="T3" fmla="*/ 2147483647 h 1091"/>
                <a:gd name="T4" fmla="*/ 2147483647 w 1195"/>
                <a:gd name="T5" fmla="*/ 2147483647 h 1091"/>
                <a:gd name="T6" fmla="*/ 2147483647 w 1195"/>
                <a:gd name="T7" fmla="*/ 2147483647 h 1091"/>
                <a:gd name="T8" fmla="*/ 2147483647 w 1195"/>
                <a:gd name="T9" fmla="*/ 2147483647 h 1091"/>
                <a:gd name="T10" fmla="*/ 2147483647 w 1195"/>
                <a:gd name="T11" fmla="*/ 2147483647 h 1091"/>
                <a:gd name="T12" fmla="*/ 2147483647 w 1195"/>
                <a:gd name="T13" fmla="*/ 2147483647 h 1091"/>
                <a:gd name="T14" fmla="*/ 2147483647 w 1195"/>
                <a:gd name="T15" fmla="*/ 2147483647 h 1091"/>
                <a:gd name="T16" fmla="*/ 2147483647 w 1195"/>
                <a:gd name="T17" fmla="*/ 2147483647 h 1091"/>
                <a:gd name="T18" fmla="*/ 2147483647 w 1195"/>
                <a:gd name="T19" fmla="*/ 2147483647 h 1091"/>
                <a:gd name="T20" fmla="*/ 2147483647 w 1195"/>
                <a:gd name="T21" fmla="*/ 2147483647 h 1091"/>
                <a:gd name="T22" fmla="*/ 2147483647 w 1195"/>
                <a:gd name="T23" fmla="*/ 2147483647 h 1091"/>
                <a:gd name="T24" fmla="*/ 2147483647 w 1195"/>
                <a:gd name="T25" fmla="*/ 2147483647 h 1091"/>
                <a:gd name="T26" fmla="*/ 2147483647 w 1195"/>
                <a:gd name="T27" fmla="*/ 2147483647 h 1091"/>
                <a:gd name="T28" fmla="*/ 2147483647 w 1195"/>
                <a:gd name="T29" fmla="*/ 2147483647 h 1091"/>
                <a:gd name="T30" fmla="*/ 2147483647 w 1195"/>
                <a:gd name="T31" fmla="*/ 2147483647 h 1091"/>
                <a:gd name="T32" fmla="*/ 2147483647 w 1195"/>
                <a:gd name="T33" fmla="*/ 2147483647 h 1091"/>
                <a:gd name="T34" fmla="*/ 2147483647 w 1195"/>
                <a:gd name="T35" fmla="*/ 2147483647 h 1091"/>
                <a:gd name="T36" fmla="*/ 2147483647 w 1195"/>
                <a:gd name="T37" fmla="*/ 2147483647 h 1091"/>
                <a:gd name="T38" fmla="*/ 2147483647 w 1195"/>
                <a:gd name="T39" fmla="*/ 2147483647 h 1091"/>
                <a:gd name="T40" fmla="*/ 2147483647 w 1195"/>
                <a:gd name="T41" fmla="*/ 2147483647 h 1091"/>
                <a:gd name="T42" fmla="*/ 2147483647 w 1195"/>
                <a:gd name="T43" fmla="*/ 2147483647 h 1091"/>
                <a:gd name="T44" fmla="*/ 2147483647 w 1195"/>
                <a:gd name="T45" fmla="*/ 2147483647 h 1091"/>
                <a:gd name="T46" fmla="*/ 2147483647 w 1195"/>
                <a:gd name="T47" fmla="*/ 2147483647 h 1091"/>
                <a:gd name="T48" fmla="*/ 2147483647 w 1195"/>
                <a:gd name="T49" fmla="*/ 2147483647 h 1091"/>
                <a:gd name="T50" fmla="*/ 2147483647 w 1195"/>
                <a:gd name="T51" fmla="*/ 2147483647 h 1091"/>
                <a:gd name="T52" fmla="*/ 2147483647 w 1195"/>
                <a:gd name="T53" fmla="*/ 2147483647 h 1091"/>
                <a:gd name="T54" fmla="*/ 2147483647 w 1195"/>
                <a:gd name="T55" fmla="*/ 2147483647 h 1091"/>
                <a:gd name="T56" fmla="*/ 2147483647 w 1195"/>
                <a:gd name="T57" fmla="*/ 2147483647 h 1091"/>
                <a:gd name="T58" fmla="*/ 2147483647 w 1195"/>
                <a:gd name="T59" fmla="*/ 2147483647 h 1091"/>
                <a:gd name="T60" fmla="*/ 2147483647 w 1195"/>
                <a:gd name="T61" fmla="*/ 2147483647 h 1091"/>
                <a:gd name="T62" fmla="*/ 2147483647 w 1195"/>
                <a:gd name="T63" fmla="*/ 2147483647 h 1091"/>
                <a:gd name="T64" fmla="*/ 2147483647 w 1195"/>
                <a:gd name="T65" fmla="*/ 2147483647 h 1091"/>
                <a:gd name="T66" fmla="*/ 2147483647 w 1195"/>
                <a:gd name="T67" fmla="*/ 2147483647 h 1091"/>
                <a:gd name="T68" fmla="*/ 2147483647 w 1195"/>
                <a:gd name="T69" fmla="*/ 2147483647 h 1091"/>
                <a:gd name="T70" fmla="*/ 2147483647 w 1195"/>
                <a:gd name="T71" fmla="*/ 2147483647 h 1091"/>
                <a:gd name="T72" fmla="*/ 2147483647 w 1195"/>
                <a:gd name="T73" fmla="*/ 2147483647 h 1091"/>
                <a:gd name="T74" fmla="*/ 2147483647 w 1195"/>
                <a:gd name="T75" fmla="*/ 2147483647 h 1091"/>
                <a:gd name="T76" fmla="*/ 2147483647 w 1195"/>
                <a:gd name="T77" fmla="*/ 2147483647 h 1091"/>
                <a:gd name="T78" fmla="*/ 2147483647 w 1195"/>
                <a:gd name="T79" fmla="*/ 2147483647 h 1091"/>
                <a:gd name="T80" fmla="*/ 2147483647 w 1195"/>
                <a:gd name="T81" fmla="*/ 2147483647 h 1091"/>
                <a:gd name="T82" fmla="*/ 2147483647 w 1195"/>
                <a:gd name="T83" fmla="*/ 2147483647 h 1091"/>
                <a:gd name="T84" fmla="*/ 2147483647 w 1195"/>
                <a:gd name="T85" fmla="*/ 2147483647 h 1091"/>
                <a:gd name="T86" fmla="*/ 2147483647 w 1195"/>
                <a:gd name="T87" fmla="*/ 2147483647 h 1091"/>
                <a:gd name="T88" fmla="*/ 2147483647 w 1195"/>
                <a:gd name="T89" fmla="*/ 2147483647 h 1091"/>
                <a:gd name="T90" fmla="*/ 2147483647 w 1195"/>
                <a:gd name="T91" fmla="*/ 0 h 1091"/>
                <a:gd name="T92" fmla="*/ 2147483647 w 1195"/>
                <a:gd name="T93" fmla="*/ 2147483647 h 1091"/>
                <a:gd name="T94" fmla="*/ 2147483647 w 1195"/>
                <a:gd name="T95" fmla="*/ 2147483647 h 1091"/>
                <a:gd name="T96" fmla="*/ 2147483647 w 1195"/>
                <a:gd name="T97" fmla="*/ 2147483647 h 1091"/>
                <a:gd name="T98" fmla="*/ 2147483647 w 1195"/>
                <a:gd name="T99" fmla="*/ 2147483647 h 109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195" h="1091">
                  <a:moveTo>
                    <a:pt x="239" y="127"/>
                  </a:moveTo>
                  <a:lnTo>
                    <a:pt x="239" y="181"/>
                  </a:lnTo>
                  <a:lnTo>
                    <a:pt x="693" y="181"/>
                  </a:lnTo>
                  <a:lnTo>
                    <a:pt x="719" y="181"/>
                  </a:lnTo>
                  <a:lnTo>
                    <a:pt x="747" y="185"/>
                  </a:lnTo>
                  <a:lnTo>
                    <a:pt x="762" y="188"/>
                  </a:lnTo>
                  <a:lnTo>
                    <a:pt x="775" y="194"/>
                  </a:lnTo>
                  <a:lnTo>
                    <a:pt x="789" y="202"/>
                  </a:lnTo>
                  <a:lnTo>
                    <a:pt x="801" y="212"/>
                  </a:lnTo>
                  <a:lnTo>
                    <a:pt x="809" y="224"/>
                  </a:lnTo>
                  <a:lnTo>
                    <a:pt x="817" y="236"/>
                  </a:lnTo>
                  <a:lnTo>
                    <a:pt x="823" y="251"/>
                  </a:lnTo>
                  <a:lnTo>
                    <a:pt x="827" y="264"/>
                  </a:lnTo>
                  <a:lnTo>
                    <a:pt x="830" y="293"/>
                  </a:lnTo>
                  <a:lnTo>
                    <a:pt x="830" y="318"/>
                  </a:lnTo>
                  <a:lnTo>
                    <a:pt x="830" y="773"/>
                  </a:lnTo>
                  <a:lnTo>
                    <a:pt x="830" y="798"/>
                  </a:lnTo>
                  <a:lnTo>
                    <a:pt x="827" y="825"/>
                  </a:lnTo>
                  <a:lnTo>
                    <a:pt x="823" y="840"/>
                  </a:lnTo>
                  <a:lnTo>
                    <a:pt x="817" y="853"/>
                  </a:lnTo>
                  <a:lnTo>
                    <a:pt x="809" y="867"/>
                  </a:lnTo>
                  <a:lnTo>
                    <a:pt x="801" y="878"/>
                  </a:lnTo>
                  <a:lnTo>
                    <a:pt x="789" y="889"/>
                  </a:lnTo>
                  <a:lnTo>
                    <a:pt x="775" y="896"/>
                  </a:lnTo>
                  <a:lnTo>
                    <a:pt x="762" y="902"/>
                  </a:lnTo>
                  <a:lnTo>
                    <a:pt x="747" y="905"/>
                  </a:lnTo>
                  <a:lnTo>
                    <a:pt x="719" y="908"/>
                  </a:lnTo>
                  <a:lnTo>
                    <a:pt x="693" y="910"/>
                  </a:lnTo>
                  <a:lnTo>
                    <a:pt x="475" y="910"/>
                  </a:lnTo>
                  <a:lnTo>
                    <a:pt x="460" y="908"/>
                  </a:lnTo>
                  <a:lnTo>
                    <a:pt x="443" y="908"/>
                  </a:lnTo>
                  <a:lnTo>
                    <a:pt x="428" y="907"/>
                  </a:lnTo>
                  <a:lnTo>
                    <a:pt x="413" y="904"/>
                  </a:lnTo>
                  <a:lnTo>
                    <a:pt x="400" y="899"/>
                  </a:lnTo>
                  <a:lnTo>
                    <a:pt x="387" y="892"/>
                  </a:lnTo>
                  <a:lnTo>
                    <a:pt x="381" y="886"/>
                  </a:lnTo>
                  <a:lnTo>
                    <a:pt x="376" y="881"/>
                  </a:lnTo>
                  <a:lnTo>
                    <a:pt x="372" y="874"/>
                  </a:lnTo>
                  <a:lnTo>
                    <a:pt x="367" y="867"/>
                  </a:lnTo>
                  <a:lnTo>
                    <a:pt x="364" y="859"/>
                  </a:lnTo>
                  <a:lnTo>
                    <a:pt x="363" y="852"/>
                  </a:lnTo>
                  <a:lnTo>
                    <a:pt x="361" y="844"/>
                  </a:lnTo>
                  <a:lnTo>
                    <a:pt x="361" y="837"/>
                  </a:lnTo>
                  <a:lnTo>
                    <a:pt x="363" y="822"/>
                  </a:lnTo>
                  <a:lnTo>
                    <a:pt x="367" y="809"/>
                  </a:lnTo>
                  <a:lnTo>
                    <a:pt x="373" y="795"/>
                  </a:lnTo>
                  <a:lnTo>
                    <a:pt x="381" y="782"/>
                  </a:lnTo>
                  <a:lnTo>
                    <a:pt x="390" y="768"/>
                  </a:lnTo>
                  <a:lnTo>
                    <a:pt x="399" y="758"/>
                  </a:lnTo>
                  <a:lnTo>
                    <a:pt x="693" y="364"/>
                  </a:lnTo>
                  <a:lnTo>
                    <a:pt x="239" y="364"/>
                  </a:lnTo>
                  <a:lnTo>
                    <a:pt x="56" y="606"/>
                  </a:lnTo>
                  <a:lnTo>
                    <a:pt x="35" y="636"/>
                  </a:lnTo>
                  <a:lnTo>
                    <a:pt x="16" y="664"/>
                  </a:lnTo>
                  <a:lnTo>
                    <a:pt x="10" y="679"/>
                  </a:lnTo>
                  <a:lnTo>
                    <a:pt x="4" y="694"/>
                  </a:lnTo>
                  <a:lnTo>
                    <a:pt x="1" y="710"/>
                  </a:lnTo>
                  <a:lnTo>
                    <a:pt x="0" y="727"/>
                  </a:lnTo>
                  <a:lnTo>
                    <a:pt x="1" y="743"/>
                  </a:lnTo>
                  <a:lnTo>
                    <a:pt x="4" y="759"/>
                  </a:lnTo>
                  <a:lnTo>
                    <a:pt x="9" y="774"/>
                  </a:lnTo>
                  <a:lnTo>
                    <a:pt x="16" y="789"/>
                  </a:lnTo>
                  <a:lnTo>
                    <a:pt x="34" y="817"/>
                  </a:lnTo>
                  <a:lnTo>
                    <a:pt x="56" y="849"/>
                  </a:lnTo>
                  <a:lnTo>
                    <a:pt x="102" y="910"/>
                  </a:lnTo>
                  <a:lnTo>
                    <a:pt x="137" y="954"/>
                  </a:lnTo>
                  <a:lnTo>
                    <a:pt x="172" y="996"/>
                  </a:lnTo>
                  <a:lnTo>
                    <a:pt x="192" y="1015"/>
                  </a:lnTo>
                  <a:lnTo>
                    <a:pt x="211" y="1033"/>
                  </a:lnTo>
                  <a:lnTo>
                    <a:pt x="232" y="1048"/>
                  </a:lnTo>
                  <a:lnTo>
                    <a:pt x="254" y="1061"/>
                  </a:lnTo>
                  <a:lnTo>
                    <a:pt x="277" y="1070"/>
                  </a:lnTo>
                  <a:lnTo>
                    <a:pt x="302" y="1078"/>
                  </a:lnTo>
                  <a:lnTo>
                    <a:pt x="327" y="1084"/>
                  </a:lnTo>
                  <a:lnTo>
                    <a:pt x="355" y="1087"/>
                  </a:lnTo>
                  <a:lnTo>
                    <a:pt x="385" y="1090"/>
                  </a:lnTo>
                  <a:lnTo>
                    <a:pt x="416" y="1091"/>
                  </a:lnTo>
                  <a:lnTo>
                    <a:pt x="449" y="1091"/>
                  </a:lnTo>
                  <a:lnTo>
                    <a:pt x="485" y="1091"/>
                  </a:lnTo>
                  <a:lnTo>
                    <a:pt x="683" y="1091"/>
                  </a:lnTo>
                  <a:lnTo>
                    <a:pt x="728" y="1091"/>
                  </a:lnTo>
                  <a:lnTo>
                    <a:pt x="777" y="1090"/>
                  </a:lnTo>
                  <a:lnTo>
                    <a:pt x="802" y="1088"/>
                  </a:lnTo>
                  <a:lnTo>
                    <a:pt x="829" y="1085"/>
                  </a:lnTo>
                  <a:lnTo>
                    <a:pt x="856" y="1081"/>
                  </a:lnTo>
                  <a:lnTo>
                    <a:pt x="882" y="1076"/>
                  </a:lnTo>
                  <a:lnTo>
                    <a:pt x="908" y="1070"/>
                  </a:lnTo>
                  <a:lnTo>
                    <a:pt x="935" y="1063"/>
                  </a:lnTo>
                  <a:lnTo>
                    <a:pt x="961" y="1054"/>
                  </a:lnTo>
                  <a:lnTo>
                    <a:pt x="987" y="1043"/>
                  </a:lnTo>
                  <a:lnTo>
                    <a:pt x="1012" y="1030"/>
                  </a:lnTo>
                  <a:lnTo>
                    <a:pt x="1036" y="1015"/>
                  </a:lnTo>
                  <a:lnTo>
                    <a:pt x="1060" y="997"/>
                  </a:lnTo>
                  <a:lnTo>
                    <a:pt x="1080" y="977"/>
                  </a:lnTo>
                  <a:lnTo>
                    <a:pt x="1101" y="956"/>
                  </a:lnTo>
                  <a:lnTo>
                    <a:pt x="1119" y="932"/>
                  </a:lnTo>
                  <a:lnTo>
                    <a:pt x="1134" y="908"/>
                  </a:lnTo>
                  <a:lnTo>
                    <a:pt x="1147" y="884"/>
                  </a:lnTo>
                  <a:lnTo>
                    <a:pt x="1158" y="861"/>
                  </a:lnTo>
                  <a:lnTo>
                    <a:pt x="1167" y="835"/>
                  </a:lnTo>
                  <a:lnTo>
                    <a:pt x="1174" y="811"/>
                  </a:lnTo>
                  <a:lnTo>
                    <a:pt x="1180" y="786"/>
                  </a:lnTo>
                  <a:lnTo>
                    <a:pt x="1185" y="764"/>
                  </a:lnTo>
                  <a:lnTo>
                    <a:pt x="1189" y="740"/>
                  </a:lnTo>
                  <a:lnTo>
                    <a:pt x="1191" y="719"/>
                  </a:lnTo>
                  <a:lnTo>
                    <a:pt x="1194" y="698"/>
                  </a:lnTo>
                  <a:lnTo>
                    <a:pt x="1195" y="663"/>
                  </a:lnTo>
                  <a:lnTo>
                    <a:pt x="1195" y="636"/>
                  </a:lnTo>
                  <a:lnTo>
                    <a:pt x="1195" y="455"/>
                  </a:lnTo>
                  <a:lnTo>
                    <a:pt x="1195" y="426"/>
                  </a:lnTo>
                  <a:lnTo>
                    <a:pt x="1194" y="391"/>
                  </a:lnTo>
                  <a:lnTo>
                    <a:pt x="1191" y="371"/>
                  </a:lnTo>
                  <a:lnTo>
                    <a:pt x="1189" y="349"/>
                  </a:lnTo>
                  <a:lnTo>
                    <a:pt x="1185" y="327"/>
                  </a:lnTo>
                  <a:lnTo>
                    <a:pt x="1180" y="303"/>
                  </a:lnTo>
                  <a:lnTo>
                    <a:pt x="1174" y="279"/>
                  </a:lnTo>
                  <a:lnTo>
                    <a:pt x="1167" y="255"/>
                  </a:lnTo>
                  <a:lnTo>
                    <a:pt x="1158" y="230"/>
                  </a:lnTo>
                  <a:lnTo>
                    <a:pt x="1147" y="206"/>
                  </a:lnTo>
                  <a:lnTo>
                    <a:pt x="1134" y="181"/>
                  </a:lnTo>
                  <a:lnTo>
                    <a:pt x="1119" y="157"/>
                  </a:lnTo>
                  <a:lnTo>
                    <a:pt x="1101" y="135"/>
                  </a:lnTo>
                  <a:lnTo>
                    <a:pt x="1080" y="113"/>
                  </a:lnTo>
                  <a:lnTo>
                    <a:pt x="1060" y="93"/>
                  </a:lnTo>
                  <a:lnTo>
                    <a:pt x="1036" y="75"/>
                  </a:lnTo>
                  <a:lnTo>
                    <a:pt x="1012" y="61"/>
                  </a:lnTo>
                  <a:lnTo>
                    <a:pt x="987" y="47"/>
                  </a:lnTo>
                  <a:lnTo>
                    <a:pt x="961" y="37"/>
                  </a:lnTo>
                  <a:lnTo>
                    <a:pt x="935" y="26"/>
                  </a:lnTo>
                  <a:lnTo>
                    <a:pt x="908" y="19"/>
                  </a:lnTo>
                  <a:lnTo>
                    <a:pt x="882" y="13"/>
                  </a:lnTo>
                  <a:lnTo>
                    <a:pt x="856" y="8"/>
                  </a:lnTo>
                  <a:lnTo>
                    <a:pt x="829" y="5"/>
                  </a:lnTo>
                  <a:lnTo>
                    <a:pt x="802" y="3"/>
                  </a:lnTo>
                  <a:lnTo>
                    <a:pt x="777" y="1"/>
                  </a:lnTo>
                  <a:lnTo>
                    <a:pt x="728" y="0"/>
                  </a:lnTo>
                  <a:lnTo>
                    <a:pt x="683" y="0"/>
                  </a:lnTo>
                  <a:lnTo>
                    <a:pt x="367" y="0"/>
                  </a:lnTo>
                  <a:lnTo>
                    <a:pt x="344" y="0"/>
                  </a:lnTo>
                  <a:lnTo>
                    <a:pt x="318" y="3"/>
                  </a:lnTo>
                  <a:lnTo>
                    <a:pt x="305" y="7"/>
                  </a:lnTo>
                  <a:lnTo>
                    <a:pt x="293" y="11"/>
                  </a:lnTo>
                  <a:lnTo>
                    <a:pt x="281" y="19"/>
                  </a:lnTo>
                  <a:lnTo>
                    <a:pt x="269" y="29"/>
                  </a:lnTo>
                  <a:lnTo>
                    <a:pt x="259" y="41"/>
                  </a:lnTo>
                  <a:lnTo>
                    <a:pt x="251" y="53"/>
                  </a:lnTo>
                  <a:lnTo>
                    <a:pt x="245" y="66"/>
                  </a:lnTo>
                  <a:lnTo>
                    <a:pt x="242" y="78"/>
                  </a:lnTo>
                  <a:lnTo>
                    <a:pt x="239" y="104"/>
                  </a:lnTo>
                  <a:lnTo>
                    <a:pt x="239" y="127"/>
                  </a:lnTo>
                  <a:close/>
                </a:path>
              </a:pathLst>
            </a:custGeom>
            <a:solidFill>
              <a:srgbClr val="E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73" name="Freeform 28"/>
            <p:cNvSpPr>
              <a:spLocks/>
            </p:cNvSpPr>
            <p:nvPr userDrawn="1"/>
          </p:nvSpPr>
          <p:spPr bwMode="auto">
            <a:xfrm>
              <a:off x="5773589" y="6605685"/>
              <a:ext cx="317871" cy="225609"/>
            </a:xfrm>
            <a:custGeom>
              <a:avLst/>
              <a:gdLst>
                <a:gd name="T0" fmla="*/ 2147483647 w 1002"/>
                <a:gd name="T1" fmla="*/ 0 h 727"/>
                <a:gd name="T2" fmla="*/ 2147483647 w 1002"/>
                <a:gd name="T3" fmla="*/ 0 h 727"/>
                <a:gd name="T4" fmla="*/ 2147483647 w 1002"/>
                <a:gd name="T5" fmla="*/ 2147483647 h 727"/>
                <a:gd name="T6" fmla="*/ 0 w 1002"/>
                <a:gd name="T7" fmla="*/ 2147483647 h 727"/>
                <a:gd name="T8" fmla="*/ 2147483647 w 1002"/>
                <a:gd name="T9" fmla="*/ 0 h 7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2" h="727">
                  <a:moveTo>
                    <a:pt x="546" y="0"/>
                  </a:moveTo>
                  <a:lnTo>
                    <a:pt x="1002" y="0"/>
                  </a:lnTo>
                  <a:lnTo>
                    <a:pt x="456" y="727"/>
                  </a:lnTo>
                  <a:lnTo>
                    <a:pt x="0" y="727"/>
                  </a:lnTo>
                  <a:lnTo>
                    <a:pt x="546" y="0"/>
                  </a:lnTo>
                  <a:close/>
                </a:path>
              </a:pathLst>
            </a:custGeom>
            <a:solidFill>
              <a:srgbClr val="E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74" name="Freeform 29"/>
            <p:cNvSpPr>
              <a:spLocks/>
            </p:cNvSpPr>
            <p:nvPr userDrawn="1"/>
          </p:nvSpPr>
          <p:spPr bwMode="auto">
            <a:xfrm>
              <a:off x="5385680" y="6605685"/>
              <a:ext cx="436399" cy="343786"/>
            </a:xfrm>
            <a:custGeom>
              <a:avLst/>
              <a:gdLst>
                <a:gd name="T0" fmla="*/ 0 w 1377"/>
                <a:gd name="T1" fmla="*/ 2147483647 h 1091"/>
                <a:gd name="T2" fmla="*/ 2147483647 w 1377"/>
                <a:gd name="T3" fmla="*/ 2147483647 h 1091"/>
                <a:gd name="T4" fmla="*/ 2147483647 w 1377"/>
                <a:gd name="T5" fmla="*/ 2147483647 h 1091"/>
                <a:gd name="T6" fmla="*/ 2147483647 w 1377"/>
                <a:gd name="T7" fmla="*/ 2147483647 h 1091"/>
                <a:gd name="T8" fmla="*/ 2147483647 w 1377"/>
                <a:gd name="T9" fmla="*/ 2147483647 h 1091"/>
                <a:gd name="T10" fmla="*/ 2147483647 w 1377"/>
                <a:gd name="T11" fmla="*/ 0 h 1091"/>
                <a:gd name="T12" fmla="*/ 2147483647 w 1377"/>
                <a:gd name="T13" fmla="*/ 0 h 1091"/>
                <a:gd name="T14" fmla="*/ 2147483647 w 1377"/>
                <a:gd name="T15" fmla="*/ 0 h 1091"/>
                <a:gd name="T16" fmla="*/ 2147483647 w 1377"/>
                <a:gd name="T17" fmla="*/ 2147483647 h 1091"/>
                <a:gd name="T18" fmla="*/ 2147483647 w 1377"/>
                <a:gd name="T19" fmla="*/ 2147483647 h 1091"/>
                <a:gd name="T20" fmla="*/ 2147483647 w 1377"/>
                <a:gd name="T21" fmla="*/ 2147483647 h 1091"/>
                <a:gd name="T22" fmla="*/ 2147483647 w 1377"/>
                <a:gd name="T23" fmla="*/ 2147483647 h 1091"/>
                <a:gd name="T24" fmla="*/ 2147483647 w 1377"/>
                <a:gd name="T25" fmla="*/ 2147483647 h 1091"/>
                <a:gd name="T26" fmla="*/ 2147483647 w 1377"/>
                <a:gd name="T27" fmla="*/ 2147483647 h 1091"/>
                <a:gd name="T28" fmla="*/ 2147483647 w 1377"/>
                <a:gd name="T29" fmla="*/ 2147483647 h 1091"/>
                <a:gd name="T30" fmla="*/ 2147483647 w 1377"/>
                <a:gd name="T31" fmla="*/ 2147483647 h 1091"/>
                <a:gd name="T32" fmla="*/ 2147483647 w 1377"/>
                <a:gd name="T33" fmla="*/ 2147483647 h 1091"/>
                <a:gd name="T34" fmla="*/ 2147483647 w 1377"/>
                <a:gd name="T35" fmla="*/ 2147483647 h 1091"/>
                <a:gd name="T36" fmla="*/ 2147483647 w 1377"/>
                <a:gd name="T37" fmla="*/ 2147483647 h 1091"/>
                <a:gd name="T38" fmla="*/ 2147483647 w 1377"/>
                <a:gd name="T39" fmla="*/ 2147483647 h 1091"/>
                <a:gd name="T40" fmla="*/ 2147483647 w 1377"/>
                <a:gd name="T41" fmla="*/ 2147483647 h 1091"/>
                <a:gd name="T42" fmla="*/ 2147483647 w 1377"/>
                <a:gd name="T43" fmla="*/ 2147483647 h 1091"/>
                <a:gd name="T44" fmla="*/ 2147483647 w 1377"/>
                <a:gd name="T45" fmla="*/ 2147483647 h 1091"/>
                <a:gd name="T46" fmla="*/ 2147483647 w 1377"/>
                <a:gd name="T47" fmla="*/ 2147483647 h 1091"/>
                <a:gd name="T48" fmla="*/ 2147483647 w 1377"/>
                <a:gd name="T49" fmla="*/ 2147483647 h 1091"/>
                <a:gd name="T50" fmla="*/ 2147483647 w 1377"/>
                <a:gd name="T51" fmla="*/ 2147483647 h 1091"/>
                <a:gd name="T52" fmla="*/ 2147483647 w 1377"/>
                <a:gd name="T53" fmla="*/ 2147483647 h 1091"/>
                <a:gd name="T54" fmla="*/ 2147483647 w 1377"/>
                <a:gd name="T55" fmla="*/ 2147483647 h 1091"/>
                <a:gd name="T56" fmla="*/ 2147483647 w 1377"/>
                <a:gd name="T57" fmla="*/ 2147483647 h 1091"/>
                <a:gd name="T58" fmla="*/ 2147483647 w 1377"/>
                <a:gd name="T59" fmla="*/ 2147483647 h 1091"/>
                <a:gd name="T60" fmla="*/ 2147483647 w 1377"/>
                <a:gd name="T61" fmla="*/ 2147483647 h 1091"/>
                <a:gd name="T62" fmla="*/ 2147483647 w 1377"/>
                <a:gd name="T63" fmla="*/ 2147483647 h 1091"/>
                <a:gd name="T64" fmla="*/ 2147483647 w 1377"/>
                <a:gd name="T65" fmla="*/ 2147483647 h 1091"/>
                <a:gd name="T66" fmla="*/ 2147483647 w 1377"/>
                <a:gd name="T67" fmla="*/ 2147483647 h 1091"/>
                <a:gd name="T68" fmla="*/ 0 w 1377"/>
                <a:gd name="T69" fmla="*/ 2147483647 h 109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77" h="1091">
                  <a:moveTo>
                    <a:pt x="0" y="128"/>
                  </a:moveTo>
                  <a:lnTo>
                    <a:pt x="0" y="104"/>
                  </a:lnTo>
                  <a:lnTo>
                    <a:pt x="3" y="79"/>
                  </a:lnTo>
                  <a:lnTo>
                    <a:pt x="7" y="65"/>
                  </a:lnTo>
                  <a:lnTo>
                    <a:pt x="12" y="53"/>
                  </a:lnTo>
                  <a:lnTo>
                    <a:pt x="19" y="42"/>
                  </a:lnTo>
                  <a:lnTo>
                    <a:pt x="30" y="30"/>
                  </a:lnTo>
                  <a:lnTo>
                    <a:pt x="42" y="19"/>
                  </a:lnTo>
                  <a:lnTo>
                    <a:pt x="53" y="12"/>
                  </a:lnTo>
                  <a:lnTo>
                    <a:pt x="67" y="6"/>
                  </a:lnTo>
                  <a:lnTo>
                    <a:pt x="79" y="3"/>
                  </a:lnTo>
                  <a:lnTo>
                    <a:pt x="104" y="0"/>
                  </a:lnTo>
                  <a:lnTo>
                    <a:pt x="128" y="0"/>
                  </a:lnTo>
                  <a:lnTo>
                    <a:pt x="892" y="0"/>
                  </a:lnTo>
                  <a:lnTo>
                    <a:pt x="927" y="0"/>
                  </a:lnTo>
                  <a:lnTo>
                    <a:pt x="960" y="0"/>
                  </a:lnTo>
                  <a:lnTo>
                    <a:pt x="991" y="1"/>
                  </a:lnTo>
                  <a:lnTo>
                    <a:pt x="1021" y="3"/>
                  </a:lnTo>
                  <a:lnTo>
                    <a:pt x="1048" y="6"/>
                  </a:lnTo>
                  <a:lnTo>
                    <a:pt x="1075" y="12"/>
                  </a:lnTo>
                  <a:lnTo>
                    <a:pt x="1099" y="19"/>
                  </a:lnTo>
                  <a:lnTo>
                    <a:pt x="1122" y="30"/>
                  </a:lnTo>
                  <a:lnTo>
                    <a:pt x="1145" y="42"/>
                  </a:lnTo>
                  <a:lnTo>
                    <a:pt x="1166" y="58"/>
                  </a:lnTo>
                  <a:lnTo>
                    <a:pt x="1185" y="74"/>
                  </a:lnTo>
                  <a:lnTo>
                    <a:pt x="1204" y="94"/>
                  </a:lnTo>
                  <a:lnTo>
                    <a:pt x="1240" y="137"/>
                  </a:lnTo>
                  <a:lnTo>
                    <a:pt x="1274" y="181"/>
                  </a:lnTo>
                  <a:lnTo>
                    <a:pt x="1320" y="242"/>
                  </a:lnTo>
                  <a:lnTo>
                    <a:pt x="1343" y="272"/>
                  </a:lnTo>
                  <a:lnTo>
                    <a:pt x="1361" y="302"/>
                  </a:lnTo>
                  <a:lnTo>
                    <a:pt x="1367" y="317"/>
                  </a:lnTo>
                  <a:lnTo>
                    <a:pt x="1372" y="331"/>
                  </a:lnTo>
                  <a:lnTo>
                    <a:pt x="1375" y="346"/>
                  </a:lnTo>
                  <a:lnTo>
                    <a:pt x="1377" y="363"/>
                  </a:lnTo>
                  <a:lnTo>
                    <a:pt x="1375" y="379"/>
                  </a:lnTo>
                  <a:lnTo>
                    <a:pt x="1372" y="395"/>
                  </a:lnTo>
                  <a:lnTo>
                    <a:pt x="1367" y="410"/>
                  </a:lnTo>
                  <a:lnTo>
                    <a:pt x="1359" y="425"/>
                  </a:lnTo>
                  <a:lnTo>
                    <a:pt x="1341" y="455"/>
                  </a:lnTo>
                  <a:lnTo>
                    <a:pt x="1320" y="485"/>
                  </a:lnTo>
                  <a:lnTo>
                    <a:pt x="1137" y="727"/>
                  </a:lnTo>
                  <a:lnTo>
                    <a:pt x="682" y="727"/>
                  </a:lnTo>
                  <a:lnTo>
                    <a:pt x="978" y="333"/>
                  </a:lnTo>
                  <a:lnTo>
                    <a:pt x="987" y="321"/>
                  </a:lnTo>
                  <a:lnTo>
                    <a:pt x="996" y="309"/>
                  </a:lnTo>
                  <a:lnTo>
                    <a:pt x="1003" y="296"/>
                  </a:lnTo>
                  <a:lnTo>
                    <a:pt x="1009" y="282"/>
                  </a:lnTo>
                  <a:lnTo>
                    <a:pt x="1014" y="268"/>
                  </a:lnTo>
                  <a:lnTo>
                    <a:pt x="1015" y="253"/>
                  </a:lnTo>
                  <a:lnTo>
                    <a:pt x="1015" y="245"/>
                  </a:lnTo>
                  <a:lnTo>
                    <a:pt x="1014" y="238"/>
                  </a:lnTo>
                  <a:lnTo>
                    <a:pt x="1012" y="230"/>
                  </a:lnTo>
                  <a:lnTo>
                    <a:pt x="1009" y="223"/>
                  </a:lnTo>
                  <a:lnTo>
                    <a:pt x="1005" y="216"/>
                  </a:lnTo>
                  <a:lnTo>
                    <a:pt x="1000" y="210"/>
                  </a:lnTo>
                  <a:lnTo>
                    <a:pt x="994" y="204"/>
                  </a:lnTo>
                  <a:lnTo>
                    <a:pt x="990" y="199"/>
                  </a:lnTo>
                  <a:lnTo>
                    <a:pt x="976" y="192"/>
                  </a:lnTo>
                  <a:lnTo>
                    <a:pt x="963" y="186"/>
                  </a:lnTo>
                  <a:lnTo>
                    <a:pt x="948" y="183"/>
                  </a:lnTo>
                  <a:lnTo>
                    <a:pt x="932" y="181"/>
                  </a:lnTo>
                  <a:lnTo>
                    <a:pt x="917" y="181"/>
                  </a:lnTo>
                  <a:lnTo>
                    <a:pt x="902" y="181"/>
                  </a:lnTo>
                  <a:lnTo>
                    <a:pt x="546" y="181"/>
                  </a:lnTo>
                  <a:lnTo>
                    <a:pt x="546" y="1091"/>
                  </a:lnTo>
                  <a:lnTo>
                    <a:pt x="181" y="1091"/>
                  </a:lnTo>
                  <a:lnTo>
                    <a:pt x="181" y="181"/>
                  </a:lnTo>
                  <a:lnTo>
                    <a:pt x="0" y="181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E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33" name="Rectangle 6"/>
          <p:cNvSpPr>
            <a:spLocks noChangeArrowheads="1"/>
          </p:cNvSpPr>
          <p:nvPr userDrawn="1"/>
        </p:nvSpPr>
        <p:spPr bwMode="auto">
          <a:xfrm>
            <a:off x="-374650" y="-17463"/>
            <a:ext cx="366712" cy="366713"/>
          </a:xfrm>
          <a:prstGeom prst="rect">
            <a:avLst/>
          </a:prstGeom>
          <a:solidFill>
            <a:srgbClr val="E21A1A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-374650" y="349259"/>
            <a:ext cx="366712" cy="366713"/>
          </a:xfrm>
          <a:prstGeom prst="rect">
            <a:avLst/>
          </a:prstGeom>
          <a:solidFill>
            <a:srgbClr val="394A58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35" name="Rectangle 8"/>
          <p:cNvSpPr>
            <a:spLocks noChangeArrowheads="1"/>
          </p:cNvSpPr>
          <p:nvPr userDrawn="1"/>
        </p:nvSpPr>
        <p:spPr bwMode="auto">
          <a:xfrm>
            <a:off x="-374650" y="715965"/>
            <a:ext cx="366712" cy="366712"/>
          </a:xfrm>
          <a:prstGeom prst="rect">
            <a:avLst/>
          </a:prstGeom>
          <a:solidFill>
            <a:srgbClr val="455D7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36" name="Rectangle 9"/>
          <p:cNvSpPr>
            <a:spLocks noChangeArrowheads="1"/>
          </p:cNvSpPr>
          <p:nvPr userDrawn="1"/>
        </p:nvSpPr>
        <p:spPr bwMode="auto">
          <a:xfrm>
            <a:off x="-374650" y="1081089"/>
            <a:ext cx="366712" cy="366712"/>
          </a:xfrm>
          <a:prstGeom prst="rect">
            <a:avLst/>
          </a:prstGeom>
          <a:solidFill>
            <a:srgbClr val="68798B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-374650" y="1447809"/>
            <a:ext cx="366712" cy="366713"/>
          </a:xfrm>
          <a:prstGeom prst="rect">
            <a:avLst/>
          </a:prstGeom>
          <a:solidFill>
            <a:srgbClr val="909CAA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38" name="Rectangle 10"/>
          <p:cNvSpPr>
            <a:spLocks noChangeArrowheads="1"/>
          </p:cNvSpPr>
          <p:nvPr userDrawn="1"/>
        </p:nvSpPr>
        <p:spPr bwMode="auto">
          <a:xfrm>
            <a:off x="-774700" y="-22221"/>
            <a:ext cx="366712" cy="377825"/>
          </a:xfrm>
          <a:prstGeom prst="rect">
            <a:avLst/>
          </a:prstGeom>
          <a:solidFill>
            <a:srgbClr val="CECCA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39" name="Rectangle 12"/>
          <p:cNvSpPr>
            <a:spLocks noChangeArrowheads="1"/>
          </p:cNvSpPr>
          <p:nvPr userDrawn="1"/>
        </p:nvSpPr>
        <p:spPr bwMode="auto">
          <a:xfrm>
            <a:off x="-781050" y="3303588"/>
            <a:ext cx="366712" cy="366712"/>
          </a:xfrm>
          <a:prstGeom prst="rect">
            <a:avLst/>
          </a:prstGeom>
          <a:solidFill>
            <a:srgbClr val="78D64B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1040" name="Rectangle 12"/>
          <p:cNvSpPr>
            <a:spLocks noChangeArrowheads="1"/>
          </p:cNvSpPr>
          <p:nvPr userDrawn="1"/>
        </p:nvSpPr>
        <p:spPr bwMode="auto">
          <a:xfrm>
            <a:off x="-1601788" y="-22224"/>
            <a:ext cx="366713" cy="366713"/>
          </a:xfrm>
          <a:prstGeom prst="rect">
            <a:avLst/>
          </a:prstGeom>
          <a:solidFill>
            <a:srgbClr val="FF69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1041" name="Rectangle 13"/>
          <p:cNvSpPr>
            <a:spLocks noChangeArrowheads="1"/>
          </p:cNvSpPr>
          <p:nvPr userDrawn="1"/>
        </p:nvSpPr>
        <p:spPr bwMode="auto">
          <a:xfrm>
            <a:off x="-374650" y="1828809"/>
            <a:ext cx="366712" cy="366713"/>
          </a:xfrm>
          <a:prstGeom prst="rect">
            <a:avLst/>
          </a:prstGeom>
          <a:solidFill>
            <a:srgbClr val="BFC5CE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42" name="Rectangle 7"/>
          <p:cNvSpPr>
            <a:spLocks noChangeArrowheads="1"/>
          </p:cNvSpPr>
          <p:nvPr userDrawn="1"/>
        </p:nvSpPr>
        <p:spPr bwMode="auto">
          <a:xfrm>
            <a:off x="-374650" y="2211390"/>
            <a:ext cx="366712" cy="366712"/>
          </a:xfrm>
          <a:prstGeom prst="rect">
            <a:avLst/>
          </a:prstGeom>
          <a:solidFill>
            <a:srgbClr val="60606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43" name="Rectangle 7"/>
          <p:cNvSpPr>
            <a:spLocks noChangeArrowheads="1"/>
          </p:cNvSpPr>
          <p:nvPr userDrawn="1"/>
        </p:nvSpPr>
        <p:spPr bwMode="auto">
          <a:xfrm>
            <a:off x="-374650" y="2571759"/>
            <a:ext cx="366712" cy="366713"/>
          </a:xfrm>
          <a:prstGeom prst="rect">
            <a:avLst/>
          </a:prstGeom>
          <a:solidFill>
            <a:srgbClr val="82828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44" name="Rectangle 7"/>
          <p:cNvSpPr>
            <a:spLocks noChangeArrowheads="1"/>
          </p:cNvSpPr>
          <p:nvPr userDrawn="1"/>
        </p:nvSpPr>
        <p:spPr bwMode="auto">
          <a:xfrm>
            <a:off x="-374650" y="2943234"/>
            <a:ext cx="366712" cy="366713"/>
          </a:xfrm>
          <a:prstGeom prst="rect">
            <a:avLst/>
          </a:prstGeom>
          <a:solidFill>
            <a:srgbClr val="A9A9A9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45" name="Rectangle 7"/>
          <p:cNvSpPr>
            <a:spLocks noChangeArrowheads="1"/>
          </p:cNvSpPr>
          <p:nvPr userDrawn="1"/>
        </p:nvSpPr>
        <p:spPr bwMode="auto">
          <a:xfrm>
            <a:off x="-374650" y="3314709"/>
            <a:ext cx="366712" cy="366713"/>
          </a:xfrm>
          <a:prstGeom prst="rect">
            <a:avLst/>
          </a:prstGeom>
          <a:solidFill>
            <a:srgbClr val="D3D3D3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46" name="Rectangle 10"/>
          <p:cNvSpPr>
            <a:spLocks noChangeArrowheads="1"/>
          </p:cNvSpPr>
          <p:nvPr userDrawn="1"/>
        </p:nvSpPr>
        <p:spPr bwMode="auto">
          <a:xfrm>
            <a:off x="-774700" y="355609"/>
            <a:ext cx="366712" cy="366713"/>
          </a:xfrm>
          <a:prstGeom prst="rect">
            <a:avLst/>
          </a:prstGeom>
          <a:solidFill>
            <a:srgbClr val="85865F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47" name="Rectangle 10"/>
          <p:cNvSpPr>
            <a:spLocks noChangeArrowheads="1"/>
          </p:cNvSpPr>
          <p:nvPr userDrawn="1"/>
        </p:nvSpPr>
        <p:spPr bwMode="auto">
          <a:xfrm>
            <a:off x="-774700" y="715965"/>
            <a:ext cx="366712" cy="366712"/>
          </a:xfrm>
          <a:prstGeom prst="rect">
            <a:avLst/>
          </a:prstGeom>
          <a:solidFill>
            <a:srgbClr val="DDDCB4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48" name="Rectangle 10"/>
          <p:cNvSpPr>
            <a:spLocks noChangeArrowheads="1"/>
          </p:cNvSpPr>
          <p:nvPr userDrawn="1"/>
        </p:nvSpPr>
        <p:spPr bwMode="auto">
          <a:xfrm>
            <a:off x="-774700" y="1082684"/>
            <a:ext cx="366712" cy="366713"/>
          </a:xfrm>
          <a:prstGeom prst="rect">
            <a:avLst/>
          </a:prstGeom>
          <a:solidFill>
            <a:srgbClr val="EBEAD4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49" name="Rectangle 10"/>
          <p:cNvSpPr>
            <a:spLocks noChangeArrowheads="1"/>
          </p:cNvSpPr>
          <p:nvPr userDrawn="1"/>
        </p:nvSpPr>
        <p:spPr bwMode="auto">
          <a:xfrm>
            <a:off x="-774700" y="1447800"/>
            <a:ext cx="366712" cy="388938"/>
          </a:xfrm>
          <a:prstGeom prst="rect">
            <a:avLst/>
          </a:prstGeom>
          <a:solidFill>
            <a:srgbClr val="A3A86B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50" name="Rectangle 10"/>
          <p:cNvSpPr>
            <a:spLocks noChangeArrowheads="1"/>
          </p:cNvSpPr>
          <p:nvPr userDrawn="1"/>
        </p:nvSpPr>
        <p:spPr bwMode="auto">
          <a:xfrm>
            <a:off x="-774700" y="1836738"/>
            <a:ext cx="366712" cy="366712"/>
          </a:xfrm>
          <a:prstGeom prst="rect">
            <a:avLst/>
          </a:prstGeom>
          <a:solidFill>
            <a:srgbClr val="626B45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51" name="Rectangle 10"/>
          <p:cNvSpPr>
            <a:spLocks noChangeArrowheads="1"/>
          </p:cNvSpPr>
          <p:nvPr userDrawn="1"/>
        </p:nvSpPr>
        <p:spPr bwMode="auto">
          <a:xfrm>
            <a:off x="-774700" y="2203459"/>
            <a:ext cx="366712" cy="366713"/>
          </a:xfrm>
          <a:prstGeom prst="rect">
            <a:avLst/>
          </a:prstGeom>
          <a:solidFill>
            <a:srgbClr val="828B5C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52" name="Rectangle 10"/>
          <p:cNvSpPr>
            <a:spLocks noChangeArrowheads="1"/>
          </p:cNvSpPr>
          <p:nvPr userDrawn="1"/>
        </p:nvSpPr>
        <p:spPr bwMode="auto">
          <a:xfrm>
            <a:off x="-774700" y="2570163"/>
            <a:ext cx="366712" cy="366712"/>
          </a:xfrm>
          <a:prstGeom prst="rect">
            <a:avLst/>
          </a:prstGeom>
          <a:solidFill>
            <a:srgbClr val="B2B989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53" name="Rectangle 10"/>
          <p:cNvSpPr>
            <a:spLocks noChangeArrowheads="1"/>
          </p:cNvSpPr>
          <p:nvPr userDrawn="1"/>
        </p:nvSpPr>
        <p:spPr bwMode="auto">
          <a:xfrm>
            <a:off x="-774700" y="2936883"/>
            <a:ext cx="366712" cy="366713"/>
          </a:xfrm>
          <a:prstGeom prst="rect">
            <a:avLst/>
          </a:prstGeom>
          <a:solidFill>
            <a:srgbClr val="D3D7BD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54" name="Rectangle 10"/>
          <p:cNvSpPr>
            <a:spLocks noChangeArrowheads="1"/>
          </p:cNvSpPr>
          <p:nvPr userDrawn="1"/>
        </p:nvSpPr>
        <p:spPr bwMode="auto">
          <a:xfrm>
            <a:off x="-1189038" y="-22221"/>
            <a:ext cx="366713" cy="377825"/>
          </a:xfrm>
          <a:prstGeom prst="rect">
            <a:avLst/>
          </a:prstGeom>
          <a:solidFill>
            <a:srgbClr val="0066A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55" name="Rectangle 10"/>
          <p:cNvSpPr>
            <a:spLocks noChangeArrowheads="1"/>
          </p:cNvSpPr>
          <p:nvPr userDrawn="1"/>
        </p:nvSpPr>
        <p:spPr bwMode="auto">
          <a:xfrm>
            <a:off x="-1189038" y="355609"/>
            <a:ext cx="366713" cy="366713"/>
          </a:xfrm>
          <a:prstGeom prst="rect">
            <a:avLst/>
          </a:prstGeom>
          <a:solidFill>
            <a:srgbClr val="003356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56" name="Rectangle 10"/>
          <p:cNvSpPr>
            <a:spLocks noChangeArrowheads="1"/>
          </p:cNvSpPr>
          <p:nvPr userDrawn="1"/>
        </p:nvSpPr>
        <p:spPr bwMode="auto">
          <a:xfrm>
            <a:off x="-1189038" y="715965"/>
            <a:ext cx="366713" cy="366712"/>
          </a:xfrm>
          <a:prstGeom prst="rect">
            <a:avLst/>
          </a:prstGeom>
          <a:solidFill>
            <a:srgbClr val="00507C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57" name="Rectangle 10"/>
          <p:cNvSpPr>
            <a:spLocks noChangeArrowheads="1"/>
          </p:cNvSpPr>
          <p:nvPr userDrawn="1"/>
        </p:nvSpPr>
        <p:spPr bwMode="auto">
          <a:xfrm>
            <a:off x="-1189038" y="1082684"/>
            <a:ext cx="366713" cy="366713"/>
          </a:xfrm>
          <a:prstGeom prst="rect">
            <a:avLst/>
          </a:prstGeom>
          <a:solidFill>
            <a:srgbClr val="007FB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58" name="Rectangle 10"/>
          <p:cNvSpPr>
            <a:spLocks noChangeArrowheads="1"/>
          </p:cNvSpPr>
          <p:nvPr userDrawn="1"/>
        </p:nvSpPr>
        <p:spPr bwMode="auto">
          <a:xfrm>
            <a:off x="-1189038" y="1447800"/>
            <a:ext cx="366713" cy="388938"/>
          </a:xfrm>
          <a:prstGeom prst="rect">
            <a:avLst/>
          </a:prstGeom>
          <a:solidFill>
            <a:srgbClr val="8AB0D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59" name="Rectangle 10"/>
          <p:cNvSpPr>
            <a:spLocks noChangeArrowheads="1"/>
          </p:cNvSpPr>
          <p:nvPr userDrawn="1"/>
        </p:nvSpPr>
        <p:spPr bwMode="auto">
          <a:xfrm>
            <a:off x="-1189038" y="1825634"/>
            <a:ext cx="366713" cy="373063"/>
          </a:xfrm>
          <a:prstGeom prst="rect">
            <a:avLst/>
          </a:prstGeom>
          <a:solidFill>
            <a:srgbClr val="00A3E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60" name="Rectangle 10"/>
          <p:cNvSpPr>
            <a:spLocks noChangeArrowheads="1"/>
          </p:cNvSpPr>
          <p:nvPr userDrawn="1"/>
        </p:nvSpPr>
        <p:spPr bwMode="auto">
          <a:xfrm>
            <a:off x="-1189038" y="2198688"/>
            <a:ext cx="366713" cy="373062"/>
          </a:xfrm>
          <a:prstGeom prst="rect">
            <a:avLst/>
          </a:prstGeom>
          <a:solidFill>
            <a:srgbClr val="206689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61" name="Rectangle 10"/>
          <p:cNvSpPr>
            <a:spLocks noChangeArrowheads="1"/>
          </p:cNvSpPr>
          <p:nvPr userDrawn="1"/>
        </p:nvSpPr>
        <p:spPr bwMode="auto">
          <a:xfrm>
            <a:off x="-1189038" y="2570163"/>
            <a:ext cx="366713" cy="373062"/>
          </a:xfrm>
          <a:prstGeom prst="rect">
            <a:avLst/>
          </a:prstGeom>
          <a:solidFill>
            <a:srgbClr val="2F87B6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62" name="Rectangle 10"/>
          <p:cNvSpPr>
            <a:spLocks noChangeArrowheads="1"/>
          </p:cNvSpPr>
          <p:nvPr userDrawn="1"/>
        </p:nvSpPr>
        <p:spPr bwMode="auto">
          <a:xfrm>
            <a:off x="-1189038" y="2941638"/>
            <a:ext cx="366713" cy="373062"/>
          </a:xfrm>
          <a:prstGeom prst="rect">
            <a:avLst/>
          </a:prstGeom>
          <a:solidFill>
            <a:srgbClr val="61B9E9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63" name="Rectangle 10"/>
          <p:cNvSpPr>
            <a:spLocks noChangeArrowheads="1"/>
          </p:cNvSpPr>
          <p:nvPr userDrawn="1"/>
        </p:nvSpPr>
        <p:spPr bwMode="auto">
          <a:xfrm>
            <a:off x="-1189038" y="3303588"/>
            <a:ext cx="366713" cy="373062"/>
          </a:xfrm>
          <a:prstGeom prst="rect">
            <a:avLst/>
          </a:prstGeom>
          <a:solidFill>
            <a:srgbClr val="B0DCF4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64" name="Rectangle 12"/>
          <p:cNvSpPr>
            <a:spLocks noChangeArrowheads="1"/>
          </p:cNvSpPr>
          <p:nvPr userDrawn="1"/>
        </p:nvSpPr>
        <p:spPr bwMode="auto">
          <a:xfrm>
            <a:off x="-781050" y="3676659"/>
            <a:ext cx="366712" cy="366713"/>
          </a:xfrm>
          <a:prstGeom prst="rect">
            <a:avLst/>
          </a:prstGeom>
          <a:solidFill>
            <a:srgbClr val="658446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1065" name="Rectangle 12"/>
          <p:cNvSpPr>
            <a:spLocks noChangeArrowheads="1"/>
          </p:cNvSpPr>
          <p:nvPr userDrawn="1"/>
        </p:nvSpPr>
        <p:spPr bwMode="auto">
          <a:xfrm>
            <a:off x="-781050" y="4043364"/>
            <a:ext cx="366712" cy="366712"/>
          </a:xfrm>
          <a:prstGeom prst="rect">
            <a:avLst/>
          </a:prstGeom>
          <a:solidFill>
            <a:srgbClr val="7FA357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1066" name="Rectangle 12"/>
          <p:cNvSpPr>
            <a:spLocks noChangeArrowheads="1"/>
          </p:cNvSpPr>
          <p:nvPr userDrawn="1"/>
        </p:nvSpPr>
        <p:spPr bwMode="auto">
          <a:xfrm>
            <a:off x="-781050" y="4410084"/>
            <a:ext cx="366712" cy="366713"/>
          </a:xfrm>
          <a:prstGeom prst="rect">
            <a:avLst/>
          </a:prstGeom>
          <a:solidFill>
            <a:srgbClr val="AED086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1067" name="Rectangle 12"/>
          <p:cNvSpPr>
            <a:spLocks noChangeArrowheads="1"/>
          </p:cNvSpPr>
          <p:nvPr userDrawn="1"/>
        </p:nvSpPr>
        <p:spPr bwMode="auto">
          <a:xfrm>
            <a:off x="-781050" y="4781559"/>
            <a:ext cx="366712" cy="366713"/>
          </a:xfrm>
          <a:prstGeom prst="rect">
            <a:avLst/>
          </a:prstGeom>
          <a:solidFill>
            <a:srgbClr val="D6E8C3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1068" name="Rectangle 12"/>
          <p:cNvSpPr>
            <a:spLocks noChangeArrowheads="1"/>
          </p:cNvSpPr>
          <p:nvPr userDrawn="1"/>
        </p:nvSpPr>
        <p:spPr bwMode="auto">
          <a:xfrm>
            <a:off x="-1601788" y="334965"/>
            <a:ext cx="366713" cy="366712"/>
          </a:xfrm>
          <a:prstGeom prst="rect">
            <a:avLst/>
          </a:prstGeom>
          <a:solidFill>
            <a:srgbClr val="80503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1069" name="Rectangle 12"/>
          <p:cNvSpPr>
            <a:spLocks noChangeArrowheads="1"/>
          </p:cNvSpPr>
          <p:nvPr userDrawn="1"/>
        </p:nvSpPr>
        <p:spPr bwMode="auto">
          <a:xfrm>
            <a:off x="-1601788" y="701684"/>
            <a:ext cx="366713" cy="366713"/>
          </a:xfrm>
          <a:prstGeom prst="rect">
            <a:avLst/>
          </a:prstGeom>
          <a:solidFill>
            <a:srgbClr val="AC6B2F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1070" name="Rectangle 12"/>
          <p:cNvSpPr>
            <a:spLocks noChangeArrowheads="1"/>
          </p:cNvSpPr>
          <p:nvPr userDrawn="1"/>
        </p:nvSpPr>
        <p:spPr bwMode="auto">
          <a:xfrm>
            <a:off x="-1601788" y="1068390"/>
            <a:ext cx="366713" cy="366712"/>
          </a:xfrm>
          <a:prstGeom prst="rect">
            <a:avLst/>
          </a:prstGeom>
          <a:solidFill>
            <a:srgbClr val="E4A063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1071" name="Rectangle 12"/>
          <p:cNvSpPr>
            <a:spLocks noChangeArrowheads="1"/>
          </p:cNvSpPr>
          <p:nvPr userDrawn="1"/>
        </p:nvSpPr>
        <p:spPr bwMode="auto">
          <a:xfrm>
            <a:off x="-1601788" y="1435109"/>
            <a:ext cx="366713" cy="366713"/>
          </a:xfrm>
          <a:prstGeom prst="rect">
            <a:avLst/>
          </a:prstGeom>
          <a:solidFill>
            <a:srgbClr val="F1D0B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4" r:id="rId1"/>
    <p:sldLayoutId id="2147484577" r:id="rId2"/>
    <p:sldLayoutId id="2147484578" r:id="rId3"/>
    <p:sldLayoutId id="2147484579" r:id="rId4"/>
    <p:sldLayoutId id="2147484580" r:id="rId5"/>
    <p:sldLayoutId id="2147484581" r:id="rId6"/>
    <p:sldLayoutId id="2147484582" r:id="rId7"/>
    <p:sldLayoutId id="2147484583" r:id="rId8"/>
    <p:sldLayoutId id="2147484584" r:id="rId9"/>
    <p:sldLayoutId id="2147484585" r:id="rId10"/>
    <p:sldLayoutId id="2147484595" r:id="rId11"/>
    <p:sldLayoutId id="214748464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Verdana" pitchFamily="34" charset="0"/>
          <a:ea typeface="Arial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Verdana" charset="0"/>
          <a:ea typeface="Arial" charset="0"/>
          <a:cs typeface="Verdan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Verdana" charset="0"/>
          <a:ea typeface="Arial" charset="0"/>
          <a:cs typeface="Verdan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Verdana" charset="0"/>
          <a:ea typeface="Arial" charset="0"/>
          <a:cs typeface="Verdan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Verdana" charset="0"/>
          <a:ea typeface="Arial" charset="0"/>
          <a:cs typeface="Verdan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Verdana" charset="0"/>
          <a:cs typeface="Verdan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Verdana" charset="0"/>
          <a:cs typeface="Verdan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Verdana" charset="0"/>
          <a:cs typeface="Verdan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Verdana" charset="0"/>
          <a:cs typeface="Verdan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1600" kern="1200">
          <a:solidFill>
            <a:schemeClr val="tx1"/>
          </a:solidFill>
          <a:latin typeface="Verdana" pitchFamily="34" charset="0"/>
          <a:ea typeface="Arial" charset="0"/>
          <a:cs typeface="Verdan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over_2.pn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4802199"/>
            <a:ext cx="9144000" cy="338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cover_2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363838"/>
            <a:ext cx="9144000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ubtitle 6"/>
          <p:cNvSpPr txBox="1">
            <a:spLocks/>
          </p:cNvSpPr>
          <p:nvPr/>
        </p:nvSpPr>
        <p:spPr>
          <a:xfrm>
            <a:off x="107504" y="4152498"/>
            <a:ext cx="8929687" cy="864096"/>
          </a:xfrm>
          <a:prstGeom prst="rect">
            <a:avLst/>
          </a:prstGeom>
        </p:spPr>
        <p:txBody>
          <a:bodyPr lIns="77864" tIns="38934" rIns="77864" bIns="38934">
            <a:normAutofit fontScale="32500" lnSpcReduction="20000"/>
          </a:bodyPr>
          <a:lstStyle/>
          <a:p>
            <a:r>
              <a:rPr lang="ru-RU" sz="4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Коссов</a:t>
            </a:r>
            <a:r>
              <a:rPr lang="ru-RU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В.С. д.т.н., Волохов Г.М. д.т.н., </a:t>
            </a:r>
            <a:r>
              <a:rPr lang="ru-RU" sz="4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Оганьян</a:t>
            </a:r>
            <a:r>
              <a:rPr lang="ru-RU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Э.С. д.т.н.</a:t>
            </a:r>
            <a:endParaRPr lang="ru-RU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Bef>
                <a:spcPct val="20000"/>
              </a:spcBef>
              <a:spcAft>
                <a:spcPts val="600"/>
              </a:spcAft>
              <a:defRPr/>
            </a:pPr>
            <a:r>
              <a:rPr lang="ru-RU" sz="43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26-27 ноября 2020 г.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ru-RU" sz="4800" b="1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2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ru-RU" sz="1200" b="1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801560" y="3432180"/>
            <a:ext cx="625566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ru-RU" sz="15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 ресурсом железнодорожного подвижного состава на стадиях жизненного цикла</a:t>
            </a:r>
          </a:p>
        </p:txBody>
      </p:sp>
      <p:pic>
        <p:nvPicPr>
          <p:cNvPr id="8" name="Picture 4" descr="Y:\23\ВНИИЖТ ученые\Титул.jpg"/>
          <p:cNvPicPr>
            <a:picLocks noChangeAspect="1" noChangeArrowheads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369" y="-7908"/>
            <a:ext cx="9108503" cy="3421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8867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504" y="28738"/>
            <a:ext cx="8856984" cy="443198"/>
          </a:xfrm>
          <a:prstGeom prst="rect">
            <a:avLst/>
          </a:prstGeom>
          <a:noFill/>
        </p:spPr>
        <p:txBody>
          <a:bodyPr wrap="square" tIns="0" bIns="0" rtlCol="0" anchor="t" anchorCtr="0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prstClr val="black"/>
                </a:solidFill>
                <a:ea typeface="Verdana" panose="020B0604030504040204" pitchFamily="34" charset="0"/>
              </a:rPr>
              <a:t>Определение критических элементов и критериев предельного состояния деталей колёсной пары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107760" y="628280"/>
            <a:ext cx="8863320" cy="4145427"/>
            <a:chOff x="-68689" y="522884"/>
            <a:chExt cx="12260688" cy="6077343"/>
          </a:xfrm>
        </p:grpSpPr>
        <p:pic>
          <p:nvPicPr>
            <p:cNvPr id="5" name="Рисунок 4" descr="1.jp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91745" y="2085149"/>
              <a:ext cx="4968552" cy="2724690"/>
            </a:xfrm>
            <a:prstGeom prst="rect">
              <a:avLst/>
            </a:prstGeom>
          </p:spPr>
        </p:pic>
        <p:sp>
          <p:nvSpPr>
            <p:cNvPr id="6" name="Text Box 25"/>
            <p:cNvSpPr txBox="1">
              <a:spLocks noChangeArrowheads="1"/>
            </p:cNvSpPr>
            <p:nvPr/>
          </p:nvSpPr>
          <p:spPr bwMode="auto">
            <a:xfrm>
              <a:off x="-4" y="522884"/>
              <a:ext cx="12192003" cy="17935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91418" tIns="45709" rIns="91418" bIns="45709">
              <a:spAutoFit/>
            </a:bodyPr>
            <a:lstStyle/>
            <a:p>
              <a:pPr algn="just"/>
              <a:r>
                <a:rPr lang="ru-RU" sz="1050" b="1" dirty="0">
                  <a:solidFill>
                    <a:srgbClr val="C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Базовым (критическим) элементом</a:t>
              </a:r>
              <a:r>
                <a:rPr lang="ru-RU" sz="105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 колесной пары является </a:t>
              </a:r>
              <a:r>
                <a:rPr lang="ru-RU" sz="1050" b="1" dirty="0">
                  <a:solidFill>
                    <a:srgbClr val="C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ось</a:t>
              </a:r>
              <a:r>
                <a:rPr lang="ru-RU" sz="105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 по следующим критериям (</a:t>
              </a:r>
              <a:r>
                <a:rPr lang="ru-RU" sz="1050" b="1" dirty="0">
                  <a:solidFill>
                    <a:srgbClr val="00B0F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ГОСТ 4835-2013, ГОСТ 11018-2011, ГОСТ 31847-2012</a:t>
              </a:r>
              <a:r>
                <a:rPr lang="ru-RU" sz="105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):</a:t>
              </a:r>
            </a:p>
            <a:p>
              <a:pPr algn="just"/>
              <a:r>
                <a:rPr lang="ru-RU" sz="105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- является функциональным для идентификации, поскольку имеет наибольшее количество связей с другими элементами (большим зубчатым колесом редуктора главной передачи, колесными центрами, буксовыми и моторно-осевыми подшипниками);</a:t>
              </a:r>
            </a:p>
            <a:p>
              <a:pPr algn="just"/>
              <a:r>
                <a:rPr lang="ru-RU" sz="105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- является несменяемым (номерным) элементом конструкции колесной пары;</a:t>
              </a:r>
            </a:p>
            <a:p>
              <a:pPr algn="just">
                <a:buFontTx/>
                <a:buChar char="-"/>
              </a:pPr>
              <a:r>
                <a:rPr lang="ru-RU" sz="105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 выполняет несущую функцию </a:t>
              </a:r>
            </a:p>
          </p:txBody>
        </p:sp>
        <p:sp>
          <p:nvSpPr>
            <p:cNvPr id="7" name="Text Box 25"/>
            <p:cNvSpPr txBox="1">
              <a:spLocks noChangeArrowheads="1"/>
            </p:cNvSpPr>
            <p:nvPr/>
          </p:nvSpPr>
          <p:spPr bwMode="auto">
            <a:xfrm>
              <a:off x="-68689" y="5043580"/>
              <a:ext cx="12121660" cy="155664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91418" tIns="45709" rIns="91418" bIns="45709">
              <a:spAutoFit/>
            </a:bodyPr>
            <a:lstStyle/>
            <a:p>
              <a:r>
                <a:rPr lang="ru-RU" sz="1050" b="1" dirty="0">
                  <a:solidFill>
                    <a:srgbClr val="C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Критериями предельного состояния</a:t>
              </a:r>
              <a:r>
                <a:rPr lang="ru-RU" sz="105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 колесной пары являются (</a:t>
              </a:r>
              <a:r>
                <a:rPr lang="ru-RU" sz="1050" b="1" dirty="0">
                  <a:solidFill>
                    <a:srgbClr val="00B0F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ГОСТ</a:t>
              </a:r>
              <a:r>
                <a:rPr lang="en-US" sz="1050" b="1" dirty="0">
                  <a:solidFill>
                    <a:srgbClr val="00B0F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ru-RU" sz="1050" b="1" dirty="0">
                  <a:solidFill>
                    <a:srgbClr val="00B0F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33200-2014</a:t>
              </a:r>
              <a:r>
                <a:rPr lang="ru-RU" sz="105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ru-RU" sz="1050" b="1" dirty="0">
                  <a:solidFill>
                    <a:srgbClr val="00B0F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«Оси колесных пар железнодорожного подвижного состава. Общие технические условия»</a:t>
              </a:r>
              <a:r>
                <a:rPr lang="ru-RU" sz="105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):</a:t>
              </a:r>
            </a:p>
            <a:p>
              <a:pPr>
                <a:buFontTx/>
                <a:buChar char="-"/>
              </a:pPr>
              <a:r>
                <a:rPr lang="ru-RU" sz="105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 возникновение трещин на </a:t>
              </a:r>
              <a:r>
                <a:rPr lang="ru-RU" sz="1050" b="1" dirty="0">
                  <a:solidFill>
                    <a:srgbClr val="00B0F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ее</a:t>
              </a:r>
              <a:r>
                <a:rPr lang="ru-RU" sz="105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 поверхности или в </a:t>
              </a:r>
              <a:r>
                <a:rPr lang="ru-RU" sz="1050" b="1" dirty="0">
                  <a:solidFill>
                    <a:srgbClr val="00B0F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объеме металла</a:t>
              </a:r>
              <a:r>
                <a:rPr lang="ru-RU" sz="105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;</a:t>
              </a:r>
            </a:p>
            <a:p>
              <a:pPr>
                <a:buFontTx/>
                <a:buChar char="-"/>
              </a:pPr>
              <a:r>
                <a:rPr lang="ru-RU" sz="105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 выход геометрических размеров оси за пределы допуска;</a:t>
              </a:r>
            </a:p>
            <a:p>
              <a:pPr>
                <a:buFontTx/>
                <a:buChar char="-"/>
              </a:pPr>
              <a:r>
                <a:rPr lang="ru-RU" sz="105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 нарушения структуры материала (наличие рыхлостей, раковин, неоднородности материала, выходящие за пределы, установленные </a:t>
              </a:r>
              <a:r>
                <a:rPr lang="ru-RU" sz="1050" b="1" dirty="0">
                  <a:solidFill>
                    <a:srgbClr val="00B0F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ГОСТ</a:t>
              </a:r>
              <a:r>
                <a:rPr lang="en-US" sz="105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ru-RU" sz="1050" b="1" dirty="0">
                  <a:solidFill>
                    <a:srgbClr val="00B0F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33200</a:t>
              </a:r>
              <a:r>
                <a:rPr lang="ru-RU" sz="105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-</a:t>
              </a:r>
              <a:r>
                <a:rPr lang="ru-RU" sz="1050" b="1" dirty="0">
                  <a:solidFill>
                    <a:srgbClr val="00B0F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2014</a:t>
              </a:r>
              <a:r>
                <a:rPr lang="ru-RU" sz="105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)</a:t>
              </a: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3935761" y="3356992"/>
              <a:ext cx="316795" cy="53116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Прямоугольник 8"/>
            <p:cNvSpPr/>
            <p:nvPr/>
          </p:nvSpPr>
          <p:spPr>
            <a:xfrm>
              <a:off x="3118449" y="3212977"/>
              <a:ext cx="831337" cy="2612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>
                  <a:solidFill>
                    <a:srgbClr val="C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Ось</a:t>
              </a: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4511824" y="2564904"/>
              <a:ext cx="282590" cy="23549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Прямоугольник 10"/>
            <p:cNvSpPr/>
            <p:nvPr/>
          </p:nvSpPr>
          <p:spPr>
            <a:xfrm>
              <a:off x="3508938" y="2420889"/>
              <a:ext cx="1218911" cy="2612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Центр колесный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431706" y="4221088"/>
              <a:ext cx="1152344" cy="14751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Бандаж</a:t>
              </a:r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4511825" y="4365105"/>
              <a:ext cx="220825" cy="3501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5303912" y="4077072"/>
              <a:ext cx="432048" cy="21602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Прямоугольник 14"/>
            <p:cNvSpPr/>
            <p:nvPr/>
          </p:nvSpPr>
          <p:spPr>
            <a:xfrm>
              <a:off x="5663952" y="4221088"/>
              <a:ext cx="1339254" cy="26129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Зубчатое колесо</a:t>
              </a:r>
            </a:p>
          </p:txBody>
        </p:sp>
        <p:cxnSp>
          <p:nvCxnSpPr>
            <p:cNvPr id="16" name="Прямая со стрелкой 15"/>
            <p:cNvCxnSpPr/>
            <p:nvPr/>
          </p:nvCxnSpPr>
          <p:spPr>
            <a:xfrm flipH="1">
              <a:off x="6816081" y="2996953"/>
              <a:ext cx="1" cy="313585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Прямоугольник 16"/>
            <p:cNvSpPr/>
            <p:nvPr/>
          </p:nvSpPr>
          <p:spPr>
            <a:xfrm>
              <a:off x="5663952" y="2420889"/>
              <a:ext cx="1771354" cy="54685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>
                  <a:solidFill>
                    <a:srgbClr val="C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Базовый критический элемент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5484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504" y="28738"/>
            <a:ext cx="8856984" cy="443198"/>
          </a:xfrm>
          <a:prstGeom prst="rect">
            <a:avLst/>
          </a:prstGeom>
          <a:noFill/>
        </p:spPr>
        <p:txBody>
          <a:bodyPr wrap="square" tIns="0" bIns="0" rtlCol="0" anchor="t" anchorCtr="0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prstClr val="black"/>
                </a:solidFill>
                <a:ea typeface="Verdana" panose="020B0604030504040204" pitchFamily="34" charset="0"/>
              </a:rPr>
              <a:t>Обеспечение долговечности колёсной пары локомотива  по назначенным: </a:t>
            </a:r>
            <a:br>
              <a:rPr lang="ru-RU" sz="1600" dirty="0">
                <a:solidFill>
                  <a:prstClr val="black"/>
                </a:solidFill>
                <a:ea typeface="Verdana" panose="020B0604030504040204" pitchFamily="34" charset="0"/>
              </a:rPr>
            </a:br>
            <a:r>
              <a:rPr lang="ru-RU" sz="1600" dirty="0">
                <a:solidFill>
                  <a:prstClr val="black"/>
                </a:solidFill>
                <a:ea typeface="Verdana" panose="020B0604030504040204" pitchFamily="34" charset="0"/>
              </a:rPr>
              <a:t> ресурсу и сроку службы по оси и колесу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137180" y="639709"/>
            <a:ext cx="8905541" cy="4237292"/>
            <a:chOff x="-1197997" y="639709"/>
            <a:chExt cx="11785397" cy="5789273"/>
          </a:xfrm>
        </p:grpSpPr>
        <p:sp>
          <p:nvSpPr>
            <p:cNvPr id="7" name="Text Box 25"/>
            <p:cNvSpPr txBox="1">
              <a:spLocks noChangeArrowheads="1"/>
            </p:cNvSpPr>
            <p:nvPr/>
          </p:nvSpPr>
          <p:spPr bwMode="auto">
            <a:xfrm>
              <a:off x="-1197997" y="639709"/>
              <a:ext cx="11785397" cy="63072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91418" tIns="45709" rIns="91418" bIns="45709">
              <a:spAutoFit/>
            </a:bodyPr>
            <a:lstStyle/>
            <a:p>
              <a:pPr algn="ctr"/>
              <a:r>
                <a:rPr lang="ru-RU" sz="1200" b="1" u="sng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Обеспечение</a:t>
              </a:r>
              <a:r>
                <a:rPr lang="ru-RU" sz="12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 долговечности колесной пары осуществляется </a:t>
              </a:r>
              <a:r>
                <a:rPr lang="ru-RU" sz="1200" b="1" dirty="0">
                  <a:solidFill>
                    <a:schemeClr val="accent2">
                      <a:lumMod val="7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эксплуатирующей</a:t>
              </a:r>
              <a:r>
                <a:rPr lang="ru-RU" sz="12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 организацией</a:t>
              </a:r>
            </a:p>
            <a:p>
              <a:pPr algn="ctr"/>
              <a:r>
                <a:rPr lang="ru-RU" sz="1200" b="1" dirty="0">
                  <a:solidFill>
                    <a:srgbClr val="C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(</a:t>
              </a:r>
              <a:r>
                <a:rPr lang="ru-RU" sz="1200" b="1" dirty="0">
                  <a:solidFill>
                    <a:srgbClr val="00B0F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ГОСТ</a:t>
              </a:r>
              <a:r>
                <a:rPr lang="ru-RU" sz="12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  </a:t>
              </a:r>
              <a:r>
                <a:rPr lang="ru-RU" sz="1200" b="1" dirty="0">
                  <a:solidFill>
                    <a:srgbClr val="00B0F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4835-2013, ГОСТ 11018-2011, ГОСТ 31847-2012, ГОСТ 31373-2008, ГОСТ 33783-2016</a:t>
              </a:r>
              <a:r>
                <a:rPr lang="ru-RU" sz="1000" b="1" dirty="0">
                  <a:solidFill>
                    <a:srgbClr val="C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)</a:t>
              </a:r>
              <a:r>
                <a:rPr lang="ru-RU" sz="10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 </a:t>
              </a:r>
            </a:p>
          </p:txBody>
        </p:sp>
        <p:sp>
          <p:nvSpPr>
            <p:cNvPr id="8" name="Text Box 25"/>
            <p:cNvSpPr txBox="1">
              <a:spLocks noChangeArrowheads="1"/>
            </p:cNvSpPr>
            <p:nvPr/>
          </p:nvSpPr>
          <p:spPr bwMode="auto">
            <a:xfrm>
              <a:off x="-951388" y="5640565"/>
              <a:ext cx="10958787" cy="78841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91418" tIns="45709" rIns="91418" bIns="45709">
              <a:spAutoFit/>
            </a:bodyPr>
            <a:lstStyle/>
            <a:p>
              <a:pPr algn="ctr"/>
              <a:r>
                <a:rPr lang="ru-RU" sz="1050" b="1" dirty="0">
                  <a:solidFill>
                    <a:srgbClr val="00B05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Анализ данных о техническом состоянии колёсных пар в эксплуатации позволит выявить наихудшие экземпляры по техническому состоянию их колёс и осей  и, в зависимости от дат изготовления, номера плавки изъять их из эксплуатации</a:t>
              </a:r>
              <a:endParaRPr lang="ru-RU" sz="10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pic>
          <p:nvPicPr>
            <p:cNvPr id="9" name="Рисунок 8" descr="Круг.png"/>
            <p:cNvPicPr>
              <a:picLocks noChangeAspect="1"/>
            </p:cNvPicPr>
            <p:nvPr/>
          </p:nvPicPr>
          <p:blipFill>
            <a:blip r:embed="rId2" cstate="screen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732887">
              <a:off x="3699256" y="1598524"/>
              <a:ext cx="2060230" cy="198558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5366749" y="1296470"/>
              <a:ext cx="4789477" cy="588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b="1" i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Соблюдение системы технического обслуживания и ремонта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668854" y="3600727"/>
              <a:ext cx="4759521" cy="8199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100" b="1" i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Квалификация персонала (</a:t>
              </a:r>
              <a:r>
                <a:rPr lang="ru-RU" sz="1100" b="1" i="1" dirty="0" err="1">
                  <a:latin typeface="Verdana" pitchFamily="34" charset="0"/>
                  <a:ea typeface="Verdana" pitchFamily="34" charset="0"/>
                  <a:cs typeface="Verdana" pitchFamily="34" charset="0"/>
                </a:rPr>
                <a:t>дефектоскопистов</a:t>
              </a:r>
              <a:r>
                <a:rPr lang="ru-RU" sz="1100" b="1" i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, ремонтного персонала)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668855" y="2088559"/>
              <a:ext cx="4600493" cy="12825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b="1" i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Непрерывный контроль за достижением назначенных показателей. Запрет на </a:t>
              </a:r>
              <a:r>
                <a:rPr lang="ru-RU" sz="1100" b="1" i="1" dirty="0" err="1">
                  <a:latin typeface="Verdana" pitchFamily="34" charset="0"/>
                  <a:ea typeface="Verdana" pitchFamily="34" charset="0"/>
                  <a:cs typeface="Verdana" pitchFamily="34" charset="0"/>
                </a:rPr>
                <a:t>напрессовку</a:t>
              </a:r>
              <a:r>
                <a:rPr lang="ru-RU" sz="1100" b="1" i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ru-RU" sz="1100" b="1" i="1" dirty="0" err="1">
                  <a:latin typeface="Verdana" pitchFamily="34" charset="0"/>
                  <a:ea typeface="Verdana" pitchFamily="34" charset="0"/>
                  <a:cs typeface="Verdana" pitchFamily="34" charset="0"/>
                </a:rPr>
                <a:t>на</a:t>
              </a:r>
              <a:r>
                <a:rPr lang="ru-RU" sz="1100" b="1" i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 ось элементов со сроком службы больше или меньше чем ось.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-951388" y="2160567"/>
              <a:ext cx="4731300" cy="12825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100" b="1" i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Выполнение требований действующей инструкции по колесным парам в части проведения неразрушающего контроля(НК), измерений и технологий устранения дефектов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92137" y="1341433"/>
              <a:ext cx="4233974" cy="588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b="1" i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Учет наработки во всех случаях планового и непланового ремонта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2137" y="3600727"/>
              <a:ext cx="4424627" cy="588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b="1" i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Контроль за состоянием колесной пары по бортовой диагностике</a:t>
              </a:r>
            </a:p>
          </p:txBody>
        </p:sp>
        <p:sp>
          <p:nvSpPr>
            <p:cNvPr id="16" name="Text Box 25"/>
            <p:cNvSpPr txBox="1">
              <a:spLocks noChangeArrowheads="1"/>
            </p:cNvSpPr>
            <p:nvPr/>
          </p:nvSpPr>
          <p:spPr bwMode="auto">
            <a:xfrm>
              <a:off x="467545" y="4951890"/>
              <a:ext cx="2448272" cy="693803"/>
            </a:xfrm>
            <a:prstGeom prst="rect">
              <a:avLst/>
            </a:prstGeom>
            <a:solidFill>
              <a:srgbClr val="00B050"/>
            </a:solidFill>
            <a:ln w="9525" algn="ctr">
              <a:noFill/>
              <a:miter lim="800000"/>
              <a:headEnd/>
              <a:tailEnd/>
            </a:ln>
          </p:spPr>
          <p:txBody>
            <a:bodyPr wrap="square" lIns="91418" tIns="45709" rIns="91418" bIns="45709" anchor="ctr">
              <a:spAutoFit/>
            </a:bodyPr>
            <a:lstStyle/>
            <a:p>
              <a:pPr algn="ctr"/>
              <a:endParaRPr lang="ru-RU" sz="9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algn="ctr"/>
              <a:r>
                <a:rPr lang="ru-RU" sz="900" b="1" dirty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НАРАБОТКЕ</a:t>
              </a:r>
            </a:p>
            <a:p>
              <a:pPr algn="ctr"/>
              <a:endParaRPr lang="ru-RU" sz="9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7" name="Text Box 25"/>
            <p:cNvSpPr txBox="1">
              <a:spLocks noChangeArrowheads="1"/>
            </p:cNvSpPr>
            <p:nvPr/>
          </p:nvSpPr>
          <p:spPr bwMode="auto">
            <a:xfrm>
              <a:off x="3131840" y="4951891"/>
              <a:ext cx="2808312" cy="693803"/>
            </a:xfrm>
            <a:prstGeom prst="rect">
              <a:avLst/>
            </a:prstGeom>
            <a:solidFill>
              <a:srgbClr val="00B050"/>
            </a:solidFill>
            <a:ln w="9525" algn="ctr">
              <a:noFill/>
              <a:miter lim="800000"/>
              <a:headEnd/>
              <a:tailEnd/>
            </a:ln>
          </p:spPr>
          <p:txBody>
            <a:bodyPr wrap="square" lIns="91418" tIns="45709" rIns="91418" bIns="45709" anchor="ctr">
              <a:spAutoFit/>
            </a:bodyPr>
            <a:lstStyle/>
            <a:p>
              <a:pPr algn="ctr"/>
              <a:r>
                <a:rPr lang="ru-RU" sz="900" b="1" dirty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КОЛИЧЕСТВЕ И ПЕРИОДИЧНОСТИ ПРОВЕДЕННЫХ РЕМОНТОВ</a:t>
              </a:r>
            </a:p>
          </p:txBody>
        </p:sp>
        <p:sp>
          <p:nvSpPr>
            <p:cNvPr id="18" name="Text Box 25"/>
            <p:cNvSpPr txBox="1">
              <a:spLocks noChangeArrowheads="1"/>
            </p:cNvSpPr>
            <p:nvPr/>
          </p:nvSpPr>
          <p:spPr bwMode="auto">
            <a:xfrm>
              <a:off x="6156176" y="4951890"/>
              <a:ext cx="2664296" cy="693803"/>
            </a:xfrm>
            <a:prstGeom prst="rect">
              <a:avLst/>
            </a:prstGeom>
            <a:solidFill>
              <a:srgbClr val="00B050"/>
            </a:solidFill>
            <a:ln w="9525" algn="ctr">
              <a:noFill/>
              <a:miter lim="800000"/>
              <a:headEnd/>
              <a:tailEnd/>
            </a:ln>
          </p:spPr>
          <p:txBody>
            <a:bodyPr wrap="square" lIns="91418" tIns="45709" rIns="91418" bIns="45709" anchor="ctr">
              <a:spAutoFit/>
            </a:bodyPr>
            <a:lstStyle/>
            <a:p>
              <a:pPr algn="ctr"/>
              <a:r>
                <a:rPr lang="ru-RU" sz="900" b="1" dirty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ОТКАЗАХ</a:t>
              </a:r>
            </a:p>
            <a:p>
              <a:pPr algn="ctr"/>
              <a:r>
                <a:rPr lang="ru-RU" sz="900" b="1" dirty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В ЭКСПЛУАТАЦИИ И ИХ ПОСЛЕДСТВИЯХ</a:t>
              </a:r>
            </a:p>
          </p:txBody>
        </p:sp>
        <p:sp>
          <p:nvSpPr>
            <p:cNvPr id="19" name="Text Box 25"/>
            <p:cNvSpPr txBox="1">
              <a:spLocks noChangeArrowheads="1"/>
            </p:cNvSpPr>
            <p:nvPr/>
          </p:nvSpPr>
          <p:spPr bwMode="auto">
            <a:xfrm>
              <a:off x="-379625" y="4361597"/>
              <a:ext cx="9624674" cy="56765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91418" tIns="45709" rIns="91418" bIns="45709">
              <a:spAutoFit/>
            </a:bodyPr>
            <a:lstStyle/>
            <a:p>
              <a:pPr algn="just"/>
              <a:r>
                <a:rPr lang="ru-RU" sz="1050" b="1" dirty="0">
                  <a:solidFill>
                    <a:srgbClr val="C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По данным бортовой диагностики (умный локомотив) и бортового журнала эксплуатации (цифровой паспорт) формируется сведения о: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18398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504" y="28738"/>
            <a:ext cx="8856984" cy="443198"/>
          </a:xfrm>
          <a:prstGeom prst="rect">
            <a:avLst/>
          </a:prstGeom>
          <a:noFill/>
        </p:spPr>
        <p:txBody>
          <a:bodyPr wrap="square" tIns="0" bIns="0" rtlCol="0" anchor="t" anchorCtr="0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prstClr val="black"/>
                </a:solidFill>
                <a:ea typeface="Verdana" panose="020B0604030504040204" pitchFamily="34" charset="0"/>
              </a:rPr>
              <a:t>Пример анализа цельнокатаного колеса с целью установления критического отказа и соответствующего ему критического предельного состояния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95737" y="639033"/>
            <a:ext cx="676875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Контактно-усталостные повреждения поверхности катания обода: </a:t>
            </a:r>
          </a:p>
          <a:p>
            <a:r>
              <a:rPr lang="ru-RU" sz="1200" b="1" dirty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Инструкция 2631р, Руководящий документ РД ВНИИЖТ 27.05.01-2017</a:t>
            </a:r>
          </a:p>
          <a:p>
            <a:endParaRPr lang="ru-RU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2. Износ поверхности катания обода до достижения </a:t>
            </a:r>
          </a:p>
          <a:p>
            <a:r>
              <a:rPr lang="ru-RU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минимальной толщины:</a:t>
            </a:r>
          </a:p>
          <a:p>
            <a:r>
              <a:rPr lang="ru-RU" sz="1200" b="1" dirty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Инструкция 2631р, Руководящий документ РД ВНИИЖТ 27.05.01-2017</a:t>
            </a:r>
          </a:p>
          <a:p>
            <a:endParaRPr lang="ru-RU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3. Накопление усталостных повреждений в объеме металла диска колеса до появления трещины:</a:t>
            </a:r>
          </a:p>
          <a:p>
            <a:r>
              <a:rPr lang="ru-RU" sz="1200" b="1" dirty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Проведение испытаний на усталость по ГОСТ</a:t>
            </a:r>
            <a:r>
              <a:rPr lang="ru-RU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1200" b="1" dirty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4835-2013, ГОСТ 11018-2011, ГОСТ 31847-2012, ГОСТ 31373-2008, ГОСТ 33783-2016</a:t>
            </a:r>
          </a:p>
          <a:p>
            <a:endParaRPr lang="ru-RU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4. Надежность соединения с натягом колеса и оси:</a:t>
            </a:r>
          </a:p>
          <a:p>
            <a:r>
              <a:rPr lang="ru-RU" sz="1200" b="1" dirty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ГОСТ</a:t>
            </a:r>
            <a:r>
              <a:rPr lang="ru-RU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1200" b="1" dirty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4835-2013, ГОСТ 11018-2011, ГОСТ 31847-2012, ГОСТ 31373-2008, ГОСТ 33783-2016</a:t>
            </a:r>
          </a:p>
          <a:p>
            <a:r>
              <a:rPr lang="ru-RU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(обеспечивается при соблюдении конечного усилия </a:t>
            </a:r>
          </a:p>
          <a:p>
            <a:r>
              <a:rPr lang="ru-RU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запрессовки, натяга и формы диаграммы запрессовки)</a:t>
            </a:r>
          </a:p>
        </p:txBody>
      </p:sp>
      <p:pic>
        <p:nvPicPr>
          <p:cNvPr id="4" name="Объект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3268" y="605821"/>
            <a:ext cx="1336632" cy="3406089"/>
          </a:xfrm>
          <a:prstGeom prst="rect">
            <a:avLst/>
          </a:prstGeom>
        </p:spPr>
      </p:pic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0" y="4027700"/>
            <a:ext cx="9137766" cy="6463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18" tIns="45709" rIns="91418" bIns="45709">
            <a:spAutoFit/>
          </a:bodyPr>
          <a:lstStyle/>
          <a:p>
            <a:pPr algn="ctr"/>
            <a:r>
              <a:rPr lang="ru-RU" sz="12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Анализ данных о техническом состоянии колёсных пар в эксплуатации позволит выявить наихудшие экземпляры по техническому состоянию их колёс и осей  и, в зависимости от дат изготовления, номера плавки изъять их из эксплуатации</a:t>
            </a:r>
            <a:endParaRPr lang="ru-RU" sz="1100" b="1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355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Placeholder 3"/>
          <p:cNvSpPr>
            <a:spLocks noGrp="1"/>
          </p:cNvSpPr>
          <p:nvPr>
            <p:ph type="body" idx="1"/>
          </p:nvPr>
        </p:nvSpPr>
        <p:spPr>
          <a:xfrm>
            <a:off x="851535" y="1146810"/>
            <a:ext cx="7772400" cy="1125538"/>
          </a:xfrm>
        </p:spPr>
        <p:txBody>
          <a:bodyPr/>
          <a:lstStyle/>
          <a:p>
            <a:pPr eaLnBrk="1" hangingPunct="1"/>
            <a:r>
              <a:rPr kumimoji="0" lang="ru-RU" dirty="0">
                <a:ea typeface="Arial" pitchFamily="34" charset="0"/>
              </a:rPr>
              <a:t>Спасибо за внимание!</a:t>
            </a:r>
            <a:endParaRPr kumimoji="0" lang="en-US" dirty="0">
              <a:ea typeface="Arial" pitchFamily="34" charset="0"/>
            </a:endParaRPr>
          </a:p>
        </p:txBody>
      </p:sp>
      <p:sp>
        <p:nvSpPr>
          <p:cNvPr id="3" name="Прямоугольник 1"/>
          <p:cNvSpPr>
            <a:spLocks noChangeArrowheads="1"/>
          </p:cNvSpPr>
          <p:nvPr/>
        </p:nvSpPr>
        <p:spPr bwMode="auto">
          <a:xfrm>
            <a:off x="138748" y="4011910"/>
            <a:ext cx="6472336" cy="651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>
              <a:spcAft>
                <a:spcPts val="200"/>
              </a:spcAft>
            </a:pPr>
            <a:r>
              <a:rPr lang="ru-RU" altLang="ru-RU" sz="1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АО «ВНИКТИ» </a:t>
            </a:r>
          </a:p>
          <a:p>
            <a:pPr eaLnBrk="1" hangingPunct="1">
              <a:spcAft>
                <a:spcPts val="200"/>
              </a:spcAft>
            </a:pPr>
            <a:r>
              <a:rPr lang="ru-RU" altLang="ru-RU" sz="1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140402, Россия, Московская обл., г. Коломна, ул. Октябрьской революции, д.410</a:t>
            </a:r>
          </a:p>
          <a:p>
            <a:pPr eaLnBrk="1" hangingPunct="1">
              <a:spcAft>
                <a:spcPts val="200"/>
              </a:spcAft>
            </a:pPr>
            <a:r>
              <a:rPr lang="ru-RU" altLang="ru-RU" sz="1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Тел.(496) 618-82-18 Факс : (496) 618-82-27</a:t>
            </a:r>
          </a:p>
        </p:txBody>
      </p:sp>
    </p:spTree>
    <p:extLst>
      <p:ext uri="{BB962C8B-B14F-4D97-AF65-F5344CB8AC3E}">
        <p14:creationId xmlns:p14="http://schemas.microsoft.com/office/powerpoint/2010/main" val="329079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6424" y="27189"/>
            <a:ext cx="8997576" cy="498598"/>
          </a:xfrm>
          <a:prstGeom prst="rect">
            <a:avLst/>
          </a:prstGeom>
          <a:noFill/>
        </p:spPr>
        <p:txBody>
          <a:bodyPr wrap="square" tIns="0" bIns="0" rtlCol="0" anchor="t" anchorCtr="0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prstClr val="black"/>
                </a:solidFill>
                <a:ea typeface="Verdana" panose="020B0604030504040204" pitchFamily="34" charset="0"/>
              </a:rPr>
              <a:t>Структурная схема законодательных и нормативных актов по безопасности на транспорте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169250" y="627534"/>
            <a:ext cx="8870603" cy="4176464"/>
            <a:chOff x="1524001" y="596682"/>
            <a:chExt cx="9085048" cy="6053214"/>
          </a:xfrm>
          <a:solidFill>
            <a:schemeClr val="bg1">
              <a:lumMod val="95000"/>
            </a:schemeClr>
          </a:solidFill>
        </p:grpSpPr>
        <p:sp>
          <p:nvSpPr>
            <p:cNvPr id="4" name="Rectangle 55"/>
            <p:cNvSpPr>
              <a:spLocks noChangeArrowheads="1"/>
            </p:cNvSpPr>
            <p:nvPr/>
          </p:nvSpPr>
          <p:spPr bwMode="auto">
            <a:xfrm>
              <a:off x="1524001" y="1124866"/>
              <a:ext cx="189197" cy="37916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z="11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" name="Rectangle 91"/>
            <p:cNvSpPr>
              <a:spLocks noChangeArrowheads="1"/>
            </p:cNvSpPr>
            <p:nvPr/>
          </p:nvSpPr>
          <p:spPr bwMode="auto">
            <a:xfrm>
              <a:off x="2737256" y="4787420"/>
              <a:ext cx="4343400" cy="3873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solidFill>
                    <a:srgbClr val="C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Безопасность функционирования</a:t>
              </a:r>
              <a:endParaRPr lang="ru-RU" sz="10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7" name="Text Box 100"/>
            <p:cNvSpPr txBox="1">
              <a:spLocks noChangeArrowheads="1"/>
            </p:cNvSpPr>
            <p:nvPr/>
          </p:nvSpPr>
          <p:spPr bwMode="auto">
            <a:xfrm>
              <a:off x="6336561" y="1286113"/>
              <a:ext cx="1850157" cy="1251248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ru-RU" sz="10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16-ФЗ</a:t>
              </a:r>
            </a:p>
            <a:p>
              <a:pPr algn="ctr"/>
              <a:r>
                <a:rPr lang="ru-RU" sz="10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 «О транспортной безопасности» </a:t>
              </a:r>
            </a:p>
            <a:p>
              <a:pPr algn="ctr"/>
              <a:r>
                <a:rPr lang="ru-RU" sz="10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в Российской Федерации</a:t>
              </a:r>
              <a:r>
                <a:rPr lang="ru-RU" sz="9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»</a:t>
              </a:r>
            </a:p>
          </p:txBody>
        </p:sp>
        <p:sp>
          <p:nvSpPr>
            <p:cNvPr id="8" name="Text Box 101"/>
            <p:cNvSpPr txBox="1">
              <a:spLocks noChangeArrowheads="1"/>
            </p:cNvSpPr>
            <p:nvPr/>
          </p:nvSpPr>
          <p:spPr bwMode="auto">
            <a:xfrm>
              <a:off x="10077282" y="4114196"/>
              <a:ext cx="531767" cy="251054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/>
            <a:lstStyle/>
            <a:p>
              <a:pPr algn="ctr"/>
              <a:r>
                <a:rPr lang="ru-RU" sz="1000" b="1" dirty="0">
                  <a:solidFill>
                    <a:srgbClr val="C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Поддерживающие стандарты</a:t>
              </a:r>
            </a:p>
          </p:txBody>
        </p:sp>
        <p:sp>
          <p:nvSpPr>
            <p:cNvPr id="9" name="Rectangle 103"/>
            <p:cNvSpPr>
              <a:spLocks noChangeArrowheads="1"/>
            </p:cNvSpPr>
            <p:nvPr/>
          </p:nvSpPr>
          <p:spPr bwMode="auto">
            <a:xfrm>
              <a:off x="2078388" y="596682"/>
              <a:ext cx="8136904" cy="37221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Законы Российской Федерации</a:t>
              </a:r>
            </a:p>
          </p:txBody>
        </p:sp>
        <p:sp>
          <p:nvSpPr>
            <p:cNvPr id="10" name="Text Box 104"/>
            <p:cNvSpPr txBox="1">
              <a:spLocks noChangeArrowheads="1"/>
            </p:cNvSpPr>
            <p:nvPr/>
          </p:nvSpPr>
          <p:spPr bwMode="auto">
            <a:xfrm>
              <a:off x="2047236" y="1332676"/>
              <a:ext cx="1752600" cy="1219200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ru-RU" sz="10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390-ФЗ</a:t>
              </a:r>
            </a:p>
            <a:p>
              <a:pPr algn="ctr"/>
              <a:r>
                <a:rPr lang="ru-RU" sz="10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 «О безопасности»</a:t>
              </a:r>
            </a:p>
            <a:p>
              <a:pPr algn="ctr"/>
              <a:r>
                <a:rPr lang="ru-RU" sz="10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 в Российской Федерации</a:t>
              </a:r>
            </a:p>
          </p:txBody>
        </p:sp>
        <p:sp>
          <p:nvSpPr>
            <p:cNvPr id="11" name="Line 118"/>
            <p:cNvSpPr>
              <a:spLocks noChangeShapeType="1"/>
            </p:cNvSpPr>
            <p:nvPr/>
          </p:nvSpPr>
          <p:spPr bwMode="auto">
            <a:xfrm>
              <a:off x="2896870" y="972636"/>
              <a:ext cx="4762" cy="357188"/>
            </a:xfrm>
            <a:prstGeom prst="line">
              <a:avLst/>
            </a:prstGeom>
            <a:grpFill/>
            <a:ln w="31750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 sz="11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2" name="Line 142"/>
            <p:cNvSpPr>
              <a:spLocks noChangeShapeType="1"/>
            </p:cNvSpPr>
            <p:nvPr/>
          </p:nvSpPr>
          <p:spPr bwMode="auto">
            <a:xfrm>
              <a:off x="4884412" y="4571396"/>
              <a:ext cx="0" cy="22860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11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3" name="Line 118"/>
            <p:cNvSpPr>
              <a:spLocks noChangeShapeType="1"/>
            </p:cNvSpPr>
            <p:nvPr/>
          </p:nvSpPr>
          <p:spPr bwMode="auto">
            <a:xfrm>
              <a:off x="5066758" y="975488"/>
              <a:ext cx="4762" cy="357188"/>
            </a:xfrm>
            <a:prstGeom prst="line">
              <a:avLst/>
            </a:prstGeom>
            <a:grpFill/>
            <a:ln w="31750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 sz="11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4" name="Line 118"/>
            <p:cNvSpPr>
              <a:spLocks noChangeShapeType="1"/>
            </p:cNvSpPr>
            <p:nvPr/>
          </p:nvSpPr>
          <p:spPr bwMode="auto">
            <a:xfrm>
              <a:off x="8304792" y="972636"/>
              <a:ext cx="4762" cy="1839754"/>
            </a:xfrm>
            <a:prstGeom prst="line">
              <a:avLst/>
            </a:prstGeom>
            <a:grpFill/>
            <a:ln w="31750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 sz="11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" name="Line 118"/>
            <p:cNvSpPr>
              <a:spLocks noChangeShapeType="1"/>
            </p:cNvSpPr>
            <p:nvPr/>
          </p:nvSpPr>
          <p:spPr bwMode="auto">
            <a:xfrm>
              <a:off x="7244754" y="960804"/>
              <a:ext cx="4762" cy="357188"/>
            </a:xfrm>
            <a:prstGeom prst="line">
              <a:avLst/>
            </a:prstGeom>
            <a:grpFill/>
            <a:ln w="31750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 sz="11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6" name="Line 118"/>
            <p:cNvSpPr>
              <a:spLocks noChangeShapeType="1"/>
            </p:cNvSpPr>
            <p:nvPr/>
          </p:nvSpPr>
          <p:spPr bwMode="auto">
            <a:xfrm>
              <a:off x="9339690" y="975488"/>
              <a:ext cx="4762" cy="357188"/>
            </a:xfrm>
            <a:prstGeom prst="line">
              <a:avLst/>
            </a:prstGeom>
            <a:grpFill/>
            <a:ln w="31750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 sz="11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7" name="Line 118"/>
            <p:cNvSpPr>
              <a:spLocks noChangeShapeType="1"/>
            </p:cNvSpPr>
            <p:nvPr/>
          </p:nvSpPr>
          <p:spPr bwMode="auto">
            <a:xfrm>
              <a:off x="7080656" y="4996176"/>
              <a:ext cx="2304256" cy="0"/>
            </a:xfrm>
            <a:prstGeom prst="line">
              <a:avLst/>
            </a:prstGeom>
            <a:grpFill/>
            <a:ln w="31750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 sz="11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8" name="Text Box 99"/>
            <p:cNvSpPr txBox="1">
              <a:spLocks noChangeArrowheads="1"/>
            </p:cNvSpPr>
            <p:nvPr/>
          </p:nvSpPr>
          <p:spPr bwMode="auto">
            <a:xfrm>
              <a:off x="2112104" y="4211356"/>
              <a:ext cx="5472608" cy="360040"/>
            </a:xfrm>
            <a:prstGeom prst="rect">
              <a:avLst/>
            </a:prstGeom>
            <a:solidFill>
              <a:schemeClr val="accent1"/>
            </a:solidFill>
            <a:ln w="38100" cmpd="dbl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ru-RU" sz="1000" b="1" dirty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Базовые характеристики</a:t>
              </a:r>
            </a:p>
          </p:txBody>
        </p:sp>
        <p:sp>
          <p:nvSpPr>
            <p:cNvPr id="19" name="Rectangle 91"/>
            <p:cNvSpPr>
              <a:spLocks noChangeArrowheads="1"/>
            </p:cNvSpPr>
            <p:nvPr/>
          </p:nvSpPr>
          <p:spPr bwMode="auto">
            <a:xfrm>
              <a:off x="2737256" y="6110948"/>
              <a:ext cx="4343400" cy="50398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solidFill>
                    <a:srgbClr val="C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Развитие ЖД транспорта с учётом показателей и управления РЕСУРСОМ</a:t>
              </a:r>
              <a:endParaRPr lang="ru-RU" sz="10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0" name="Rectangle 91"/>
            <p:cNvSpPr>
              <a:spLocks noChangeArrowheads="1"/>
            </p:cNvSpPr>
            <p:nvPr/>
          </p:nvSpPr>
          <p:spPr bwMode="auto">
            <a:xfrm>
              <a:off x="2737256" y="5651516"/>
              <a:ext cx="4343400" cy="3873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solidFill>
                    <a:srgbClr val="C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Доступность и качество услуг</a:t>
              </a:r>
              <a:endParaRPr lang="ru-RU" sz="10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1" name="Rectangle 91"/>
            <p:cNvSpPr>
              <a:spLocks noChangeArrowheads="1"/>
            </p:cNvSpPr>
            <p:nvPr/>
          </p:nvSpPr>
          <p:spPr bwMode="auto">
            <a:xfrm>
              <a:off x="2737256" y="5219468"/>
              <a:ext cx="4343400" cy="3873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solidFill>
                    <a:srgbClr val="C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Устойчивость работы </a:t>
              </a:r>
              <a:endParaRPr lang="ru-RU" sz="10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2" name="Text Box 104"/>
            <p:cNvSpPr txBox="1">
              <a:spLocks noChangeArrowheads="1"/>
            </p:cNvSpPr>
            <p:nvPr/>
          </p:nvSpPr>
          <p:spPr bwMode="auto">
            <a:xfrm>
              <a:off x="7445496" y="2846444"/>
              <a:ext cx="1752600" cy="1219200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ru-RU" sz="10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17-ФЗ «О железнодорожном транспорте </a:t>
              </a:r>
            </a:p>
            <a:p>
              <a:pPr algn="ctr"/>
              <a:r>
                <a:rPr lang="ru-RU" sz="10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в Российской Федераци</a:t>
              </a:r>
              <a:r>
                <a:rPr lang="ru-RU" sz="9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и»</a:t>
              </a:r>
            </a:p>
          </p:txBody>
        </p:sp>
        <p:sp>
          <p:nvSpPr>
            <p:cNvPr id="23" name="Text Box 104"/>
            <p:cNvSpPr txBox="1">
              <a:spLocks noChangeArrowheads="1"/>
            </p:cNvSpPr>
            <p:nvPr/>
          </p:nvSpPr>
          <p:spPr bwMode="auto">
            <a:xfrm>
              <a:off x="4199537" y="1329824"/>
              <a:ext cx="1752600" cy="1219200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ru-RU" sz="10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172-ФЗ </a:t>
              </a:r>
            </a:p>
            <a:p>
              <a:pPr algn="ctr"/>
              <a:r>
                <a:rPr lang="ru-RU" sz="10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«О стратегическом планировании </a:t>
              </a:r>
            </a:p>
            <a:p>
              <a:pPr algn="ctr"/>
              <a:r>
                <a:rPr lang="ru-RU" sz="10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в Российской Федерации»</a:t>
              </a:r>
            </a:p>
          </p:txBody>
        </p:sp>
        <p:sp>
          <p:nvSpPr>
            <p:cNvPr id="24" name="Text Box 104"/>
            <p:cNvSpPr txBox="1">
              <a:spLocks noChangeArrowheads="1"/>
            </p:cNvSpPr>
            <p:nvPr/>
          </p:nvSpPr>
          <p:spPr bwMode="auto">
            <a:xfrm>
              <a:off x="5295000" y="2849780"/>
              <a:ext cx="1752600" cy="1219200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ru-RU" sz="10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1184-ФЗ </a:t>
              </a:r>
            </a:p>
            <a:p>
              <a:pPr algn="ctr"/>
              <a:r>
                <a:rPr lang="ru-RU" sz="10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«О техническом регулировании» </a:t>
              </a:r>
            </a:p>
            <a:p>
              <a:pPr algn="ctr"/>
              <a:r>
                <a:rPr lang="ru-RU" sz="10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в Российской Федерации</a:t>
              </a:r>
            </a:p>
          </p:txBody>
        </p:sp>
        <p:sp>
          <p:nvSpPr>
            <p:cNvPr id="25" name="Text Box 104"/>
            <p:cNvSpPr txBox="1">
              <a:spLocks noChangeArrowheads="1"/>
            </p:cNvSpPr>
            <p:nvPr/>
          </p:nvSpPr>
          <p:spPr bwMode="auto">
            <a:xfrm>
              <a:off x="3127356" y="2849780"/>
              <a:ext cx="1752600" cy="1219200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ru-RU" sz="9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18-ФЗ</a:t>
              </a:r>
            </a:p>
            <a:p>
              <a:pPr algn="ctr"/>
              <a:r>
                <a:rPr lang="ru-RU" sz="9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«Устав железнодорожного транспорта» </a:t>
              </a:r>
            </a:p>
            <a:p>
              <a:pPr algn="ctr"/>
              <a:r>
                <a:rPr lang="ru-RU" sz="9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в Российской Федерации</a:t>
              </a:r>
            </a:p>
          </p:txBody>
        </p:sp>
        <p:sp>
          <p:nvSpPr>
            <p:cNvPr id="26" name="Text Box 104"/>
            <p:cNvSpPr txBox="1">
              <a:spLocks noChangeArrowheads="1"/>
            </p:cNvSpPr>
            <p:nvPr/>
          </p:nvSpPr>
          <p:spPr bwMode="auto">
            <a:xfrm>
              <a:off x="8477276" y="1298338"/>
              <a:ext cx="1752600" cy="1219200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ru-RU" sz="10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162-ФЗ</a:t>
              </a:r>
            </a:p>
            <a:p>
              <a:pPr algn="ctr"/>
              <a:r>
                <a:rPr lang="ru-RU" sz="10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«О стандартизации</a:t>
              </a:r>
            </a:p>
            <a:p>
              <a:pPr algn="ctr"/>
              <a:r>
                <a:rPr lang="ru-RU" sz="10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в Российской Федерации</a:t>
              </a:r>
              <a:r>
                <a:rPr lang="ru-RU" sz="9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»</a:t>
              </a:r>
              <a:endParaRPr lang="ru-RU" sz="9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7" name="Text Box 101"/>
            <p:cNvSpPr txBox="1">
              <a:spLocks noChangeArrowheads="1"/>
            </p:cNvSpPr>
            <p:nvPr/>
          </p:nvSpPr>
          <p:spPr bwMode="auto">
            <a:xfrm>
              <a:off x="9384912" y="4139348"/>
              <a:ext cx="423664" cy="251054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/>
            <a:lstStyle/>
            <a:p>
              <a:pPr algn="ctr"/>
              <a:r>
                <a:rPr lang="ru-RU" sz="1000" b="1" dirty="0">
                  <a:solidFill>
                    <a:srgbClr val="C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Регламенты (ТР ТС)</a:t>
              </a:r>
            </a:p>
          </p:txBody>
        </p:sp>
        <p:sp>
          <p:nvSpPr>
            <p:cNvPr id="28" name="Line 142"/>
            <p:cNvSpPr>
              <a:spLocks noChangeShapeType="1"/>
            </p:cNvSpPr>
            <p:nvPr/>
          </p:nvSpPr>
          <p:spPr bwMode="auto">
            <a:xfrm>
              <a:off x="9816961" y="5427400"/>
              <a:ext cx="260321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11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9" name="Line 118"/>
            <p:cNvSpPr>
              <a:spLocks noChangeShapeType="1"/>
            </p:cNvSpPr>
            <p:nvPr/>
          </p:nvSpPr>
          <p:spPr bwMode="auto">
            <a:xfrm>
              <a:off x="7080656" y="5435492"/>
              <a:ext cx="2304256" cy="0"/>
            </a:xfrm>
            <a:prstGeom prst="line">
              <a:avLst/>
            </a:prstGeom>
            <a:grpFill/>
            <a:ln w="31750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 sz="11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0" name="Line 118"/>
            <p:cNvSpPr>
              <a:spLocks noChangeShapeType="1"/>
            </p:cNvSpPr>
            <p:nvPr/>
          </p:nvSpPr>
          <p:spPr bwMode="auto">
            <a:xfrm>
              <a:off x="7080656" y="5867540"/>
              <a:ext cx="2304256" cy="0"/>
            </a:xfrm>
            <a:prstGeom prst="line">
              <a:avLst/>
            </a:prstGeom>
            <a:grpFill/>
            <a:ln w="31750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 sz="11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1" name="Line 118"/>
            <p:cNvSpPr>
              <a:spLocks noChangeShapeType="1"/>
            </p:cNvSpPr>
            <p:nvPr/>
          </p:nvSpPr>
          <p:spPr bwMode="auto">
            <a:xfrm>
              <a:off x="7080656" y="6371596"/>
              <a:ext cx="2304256" cy="0"/>
            </a:xfrm>
            <a:prstGeom prst="line">
              <a:avLst/>
            </a:prstGeom>
            <a:grpFill/>
            <a:ln w="31750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 sz="11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2" name="Line 130"/>
            <p:cNvSpPr>
              <a:spLocks noChangeShapeType="1"/>
            </p:cNvSpPr>
            <p:nvPr/>
          </p:nvSpPr>
          <p:spPr bwMode="auto">
            <a:xfrm flipH="1">
              <a:off x="1736013" y="820675"/>
              <a:ext cx="1281" cy="3570702"/>
            </a:xfrm>
            <a:prstGeom prst="line">
              <a:avLst/>
            </a:prstGeom>
            <a:grp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1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3" name="Line 130"/>
            <p:cNvSpPr>
              <a:spLocks noChangeShapeType="1"/>
            </p:cNvSpPr>
            <p:nvPr/>
          </p:nvSpPr>
          <p:spPr bwMode="auto">
            <a:xfrm>
              <a:off x="1736012" y="828620"/>
              <a:ext cx="335632" cy="0"/>
            </a:xfrm>
            <a:prstGeom prst="line">
              <a:avLst/>
            </a:prstGeom>
            <a:grp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1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4" name="Line 130"/>
            <p:cNvSpPr>
              <a:spLocks noChangeShapeType="1"/>
            </p:cNvSpPr>
            <p:nvPr/>
          </p:nvSpPr>
          <p:spPr bwMode="auto">
            <a:xfrm>
              <a:off x="1742756" y="4403936"/>
              <a:ext cx="335632" cy="0"/>
            </a:xfrm>
            <a:prstGeom prst="line">
              <a:avLst/>
            </a:prstGeom>
            <a:grp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sz="11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5" name="Line 118"/>
            <p:cNvSpPr>
              <a:spLocks noChangeShapeType="1"/>
            </p:cNvSpPr>
            <p:nvPr/>
          </p:nvSpPr>
          <p:spPr bwMode="auto">
            <a:xfrm>
              <a:off x="6169618" y="968896"/>
              <a:ext cx="4762" cy="1839754"/>
            </a:xfrm>
            <a:prstGeom prst="line">
              <a:avLst/>
            </a:prstGeom>
            <a:grpFill/>
            <a:ln w="31750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 sz="11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6" name="Line 118"/>
            <p:cNvSpPr>
              <a:spLocks noChangeShapeType="1"/>
            </p:cNvSpPr>
            <p:nvPr/>
          </p:nvSpPr>
          <p:spPr bwMode="auto">
            <a:xfrm>
              <a:off x="4008717" y="991860"/>
              <a:ext cx="4762" cy="1839754"/>
            </a:xfrm>
            <a:prstGeom prst="line">
              <a:avLst/>
            </a:prstGeom>
            <a:grpFill/>
            <a:ln w="31750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 sz="11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5360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512" y="213"/>
            <a:ext cx="9144000" cy="498598"/>
          </a:xfrm>
          <a:prstGeom prst="rect">
            <a:avLst/>
          </a:prstGeom>
          <a:noFill/>
        </p:spPr>
        <p:txBody>
          <a:bodyPr wrap="square" tIns="0" bIns="0" rtlCol="0" anchor="t" anchorCtr="0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prstClr val="black"/>
                </a:solidFill>
                <a:ea typeface="Verdana" panose="020B0604030504040204" pitchFamily="34" charset="0"/>
              </a:rPr>
              <a:t>Современное состояние научно-методической базы анализа прочности, ресурса и безопасности железнодорожного транспорта</a:t>
            </a:r>
          </a:p>
        </p:txBody>
      </p:sp>
      <p:sp>
        <p:nvSpPr>
          <p:cNvPr id="4" name="AutoShape 58"/>
          <p:cNvSpPr>
            <a:spLocks noChangeArrowheads="1"/>
          </p:cNvSpPr>
          <p:nvPr/>
        </p:nvSpPr>
        <p:spPr bwMode="auto">
          <a:xfrm>
            <a:off x="651623" y="973959"/>
            <a:ext cx="476250" cy="3308573"/>
          </a:xfrm>
          <a:prstGeom prst="upArrow">
            <a:avLst>
              <a:gd name="adj1" fmla="val 50000"/>
              <a:gd name="adj2" fmla="val 226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157463" y="690446"/>
            <a:ext cx="8763000" cy="4453054"/>
            <a:chOff x="240" y="729"/>
            <a:chExt cx="5520" cy="3555"/>
          </a:xfrm>
        </p:grpSpPr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240" y="729"/>
              <a:ext cx="5280" cy="3207"/>
              <a:chOff x="240" y="729"/>
              <a:chExt cx="5280" cy="3207"/>
            </a:xfrm>
          </p:grpSpPr>
          <p:grpSp>
            <p:nvGrpSpPr>
              <p:cNvPr id="9" name="Group 7"/>
              <p:cNvGrpSpPr>
                <a:grpSpLocks/>
              </p:cNvGrpSpPr>
              <p:nvPr/>
            </p:nvGrpSpPr>
            <p:grpSpPr bwMode="auto">
              <a:xfrm>
                <a:off x="240" y="729"/>
                <a:ext cx="4656" cy="3207"/>
                <a:chOff x="240" y="729"/>
                <a:chExt cx="4656" cy="3207"/>
              </a:xfrm>
            </p:grpSpPr>
            <p:grpSp>
              <p:nvGrpSpPr>
                <p:cNvPr id="30" name="Group 8"/>
                <p:cNvGrpSpPr>
                  <a:grpSpLocks/>
                </p:cNvGrpSpPr>
                <p:nvPr/>
              </p:nvGrpSpPr>
              <p:grpSpPr bwMode="auto">
                <a:xfrm>
                  <a:off x="535" y="933"/>
                  <a:ext cx="3999" cy="3003"/>
                  <a:chOff x="1642" y="851"/>
                  <a:chExt cx="8249" cy="4972"/>
                </a:xfrm>
              </p:grpSpPr>
              <p:grpSp>
                <p:nvGrpSpPr>
                  <p:cNvPr id="33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42" y="5484"/>
                    <a:ext cx="8249" cy="339"/>
                    <a:chOff x="1642" y="5484"/>
                    <a:chExt cx="8249" cy="339"/>
                  </a:xfrm>
                </p:grpSpPr>
                <p:sp>
                  <p:nvSpPr>
                    <p:cNvPr id="52" name="Text Box 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642" y="5484"/>
                      <a:ext cx="678" cy="33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333399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/>
                    <a:p>
                      <a:endParaRPr lang="ru-RU" altLang="ru-RU" sz="16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53" name="Text Box 1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72" y="5484"/>
                      <a:ext cx="678" cy="33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333399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/>
                    <a:p>
                      <a:r>
                        <a:rPr lang="ru-RU" altLang="ru-RU" sz="1600" b="1">
                          <a:solidFill>
                            <a:srgbClr val="333399"/>
                          </a:solidFill>
                        </a:rPr>
                        <a:t>1950</a:t>
                      </a:r>
                      <a:endParaRPr lang="ru-RU" altLang="ru-RU" sz="1600"/>
                    </a:p>
                  </p:txBody>
                </p:sp>
                <p:sp>
                  <p:nvSpPr>
                    <p:cNvPr id="54" name="Text Box 1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902" y="5484"/>
                      <a:ext cx="678" cy="33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333399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/>
                    <a:p>
                      <a:r>
                        <a:rPr lang="ru-RU" altLang="ru-RU" sz="1600" b="1">
                          <a:solidFill>
                            <a:srgbClr val="333399"/>
                          </a:solidFill>
                        </a:rPr>
                        <a:t>1960</a:t>
                      </a:r>
                      <a:endParaRPr lang="ru-RU" altLang="ru-RU" sz="1600"/>
                    </a:p>
                  </p:txBody>
                </p:sp>
                <p:sp>
                  <p:nvSpPr>
                    <p:cNvPr id="55" name="Text Box 1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032" y="5484"/>
                      <a:ext cx="678" cy="33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333399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/>
                    <a:p>
                      <a:r>
                        <a:rPr lang="ru-RU" altLang="ru-RU" sz="1600" b="1">
                          <a:solidFill>
                            <a:srgbClr val="333399"/>
                          </a:solidFill>
                        </a:rPr>
                        <a:t>1970</a:t>
                      </a:r>
                      <a:endParaRPr lang="ru-RU" altLang="ru-RU" sz="1600"/>
                    </a:p>
                  </p:txBody>
                </p:sp>
                <p:sp>
                  <p:nvSpPr>
                    <p:cNvPr id="56" name="Text Box 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162" y="5484"/>
                      <a:ext cx="678" cy="33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333399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/>
                    <a:p>
                      <a:r>
                        <a:rPr lang="ru-RU" altLang="ru-RU" sz="1600" b="1">
                          <a:solidFill>
                            <a:srgbClr val="333399"/>
                          </a:solidFill>
                        </a:rPr>
                        <a:t>1980</a:t>
                      </a:r>
                      <a:endParaRPr lang="ru-RU" altLang="ru-RU" sz="1600"/>
                    </a:p>
                  </p:txBody>
                </p:sp>
                <p:sp>
                  <p:nvSpPr>
                    <p:cNvPr id="57" name="Text Box 1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292" y="5484"/>
                      <a:ext cx="678" cy="33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333399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/>
                    <a:p>
                      <a:r>
                        <a:rPr lang="ru-RU" altLang="ru-RU" sz="1600" b="1">
                          <a:solidFill>
                            <a:srgbClr val="333399"/>
                          </a:solidFill>
                        </a:rPr>
                        <a:t>2000</a:t>
                      </a:r>
                      <a:endParaRPr lang="ru-RU" altLang="ru-RU" sz="1600"/>
                    </a:p>
                  </p:txBody>
                </p:sp>
                <p:sp>
                  <p:nvSpPr>
                    <p:cNvPr id="58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422" y="5484"/>
                      <a:ext cx="678" cy="33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333399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/>
                    <a:p>
                      <a:r>
                        <a:rPr lang="ru-RU" altLang="ru-RU" sz="1600" b="1">
                          <a:solidFill>
                            <a:srgbClr val="333399"/>
                          </a:solidFill>
                        </a:rPr>
                        <a:t>2010</a:t>
                      </a:r>
                      <a:endParaRPr lang="ru-RU" altLang="ru-RU" sz="1600"/>
                    </a:p>
                  </p:txBody>
                </p:sp>
                <p:sp>
                  <p:nvSpPr>
                    <p:cNvPr id="59" name="Text Box 1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213" y="5484"/>
                      <a:ext cx="678" cy="33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333399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/>
                    <a:p>
                      <a:r>
                        <a:rPr lang="ru-RU" altLang="ru-RU" sz="1600" b="1">
                          <a:solidFill>
                            <a:srgbClr val="333399"/>
                          </a:solidFill>
                        </a:rPr>
                        <a:t>2020</a:t>
                      </a:r>
                      <a:endParaRPr lang="ru-RU" altLang="ru-RU" sz="1600"/>
                    </a:p>
                  </p:txBody>
                </p:sp>
              </p:grpSp>
              <p:grpSp>
                <p:nvGrpSpPr>
                  <p:cNvPr id="34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1981" y="851"/>
                    <a:ext cx="7910" cy="4649"/>
                    <a:chOff x="1981" y="851"/>
                    <a:chExt cx="7910" cy="4649"/>
                  </a:xfrm>
                </p:grpSpPr>
                <p:sp>
                  <p:nvSpPr>
                    <p:cNvPr id="35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85" y="5387"/>
                      <a:ext cx="0" cy="113"/>
                    </a:xfrm>
                    <a:prstGeom prst="line">
                      <a:avLst/>
                    </a:prstGeom>
                    <a:noFill/>
                    <a:ln w="25400">
                      <a:solidFill>
                        <a:srgbClr val="333399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 sz="1600"/>
                    </a:p>
                  </p:txBody>
                </p:sp>
                <p:sp>
                  <p:nvSpPr>
                    <p:cNvPr id="36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19" y="5387"/>
                      <a:ext cx="0" cy="113"/>
                    </a:xfrm>
                    <a:prstGeom prst="line">
                      <a:avLst/>
                    </a:prstGeom>
                    <a:noFill/>
                    <a:ln w="25400">
                      <a:solidFill>
                        <a:srgbClr val="333399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 sz="1600"/>
                    </a:p>
                  </p:txBody>
                </p:sp>
                <p:sp>
                  <p:nvSpPr>
                    <p:cNvPr id="37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53" y="5387"/>
                      <a:ext cx="0" cy="113"/>
                    </a:xfrm>
                    <a:prstGeom prst="line">
                      <a:avLst/>
                    </a:prstGeom>
                    <a:noFill/>
                    <a:ln w="25400">
                      <a:solidFill>
                        <a:srgbClr val="333399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 sz="1600"/>
                    </a:p>
                  </p:txBody>
                </p:sp>
                <p:sp>
                  <p:nvSpPr>
                    <p:cNvPr id="38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387" y="5387"/>
                      <a:ext cx="0" cy="113"/>
                    </a:xfrm>
                    <a:prstGeom prst="line">
                      <a:avLst/>
                    </a:prstGeom>
                    <a:noFill/>
                    <a:ln w="25400">
                      <a:solidFill>
                        <a:srgbClr val="333399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 sz="1600"/>
                    </a:p>
                  </p:txBody>
                </p:sp>
                <p:sp>
                  <p:nvSpPr>
                    <p:cNvPr id="39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521" y="5387"/>
                      <a:ext cx="0" cy="113"/>
                    </a:xfrm>
                    <a:prstGeom prst="line">
                      <a:avLst/>
                    </a:prstGeom>
                    <a:noFill/>
                    <a:ln w="25400">
                      <a:solidFill>
                        <a:srgbClr val="333399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 sz="1600"/>
                    </a:p>
                  </p:txBody>
                </p:sp>
                <p:sp>
                  <p:nvSpPr>
                    <p:cNvPr id="40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655" y="5387"/>
                      <a:ext cx="0" cy="113"/>
                    </a:xfrm>
                    <a:prstGeom prst="line">
                      <a:avLst/>
                    </a:prstGeom>
                    <a:noFill/>
                    <a:ln w="25400">
                      <a:solidFill>
                        <a:srgbClr val="333399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 sz="1600"/>
                    </a:p>
                  </p:txBody>
                </p:sp>
                <p:sp>
                  <p:nvSpPr>
                    <p:cNvPr id="41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789" y="5387"/>
                      <a:ext cx="0" cy="113"/>
                    </a:xfrm>
                    <a:prstGeom prst="line">
                      <a:avLst/>
                    </a:prstGeom>
                    <a:noFill/>
                    <a:ln w="25400">
                      <a:solidFill>
                        <a:srgbClr val="333399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 sz="1600"/>
                    </a:p>
                  </p:txBody>
                </p:sp>
                <p:sp>
                  <p:nvSpPr>
                    <p:cNvPr id="42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552" y="5387"/>
                      <a:ext cx="0" cy="113"/>
                    </a:xfrm>
                    <a:prstGeom prst="line">
                      <a:avLst/>
                    </a:prstGeom>
                    <a:noFill/>
                    <a:ln w="25400">
                      <a:solidFill>
                        <a:srgbClr val="333399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 sz="1600"/>
                    </a:p>
                  </p:txBody>
                </p:sp>
                <p:sp>
                  <p:nvSpPr>
                    <p:cNvPr id="43" name="Line 2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985" y="851"/>
                      <a:ext cx="0" cy="453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333399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 sz="1600"/>
                    </a:p>
                  </p:txBody>
                </p:sp>
                <p:sp>
                  <p:nvSpPr>
                    <p:cNvPr id="44" name="Line 2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119" y="851"/>
                      <a:ext cx="0" cy="453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333399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 sz="1600"/>
                    </a:p>
                  </p:txBody>
                </p:sp>
                <p:sp>
                  <p:nvSpPr>
                    <p:cNvPr id="45" name="Line 2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253" y="851"/>
                      <a:ext cx="0" cy="453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333399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 sz="1600"/>
                    </a:p>
                  </p:txBody>
                </p:sp>
                <p:sp>
                  <p:nvSpPr>
                    <p:cNvPr id="46" name="Line 3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387" y="851"/>
                      <a:ext cx="0" cy="453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333399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 sz="1600"/>
                    </a:p>
                  </p:txBody>
                </p:sp>
                <p:sp>
                  <p:nvSpPr>
                    <p:cNvPr id="47" name="Line 3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6521" y="851"/>
                      <a:ext cx="0" cy="453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333399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 sz="1600"/>
                    </a:p>
                  </p:txBody>
                </p:sp>
                <p:sp>
                  <p:nvSpPr>
                    <p:cNvPr id="48" name="Line 3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7655" y="851"/>
                      <a:ext cx="0" cy="453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333399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 sz="1600"/>
                    </a:p>
                  </p:txBody>
                </p:sp>
                <p:sp>
                  <p:nvSpPr>
                    <p:cNvPr id="49" name="Line 3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8789" y="851"/>
                      <a:ext cx="0" cy="453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333399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 sz="1600"/>
                    </a:p>
                  </p:txBody>
                </p:sp>
                <p:sp>
                  <p:nvSpPr>
                    <p:cNvPr id="50" name="Line 3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552" y="851"/>
                      <a:ext cx="0" cy="453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333399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 sz="1600"/>
                    </a:p>
                  </p:txBody>
                </p:sp>
                <p:sp>
                  <p:nvSpPr>
                    <p:cNvPr id="51" name="Line 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81" y="5371"/>
                      <a:ext cx="7910" cy="0"/>
                    </a:xfrm>
                    <a:prstGeom prst="line">
                      <a:avLst/>
                    </a:prstGeom>
                    <a:noFill/>
                    <a:ln w="25400">
                      <a:solidFill>
                        <a:srgbClr val="333399"/>
                      </a:solidFill>
                      <a:round/>
                      <a:headEnd/>
                      <a:tailEnd type="arrow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 sz="1600"/>
                    </a:p>
                  </p:txBody>
                </p:sp>
              </p:grpSp>
            </p:grpSp>
            <p:sp>
              <p:nvSpPr>
                <p:cNvPr id="31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40" y="729"/>
                  <a:ext cx="1584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altLang="ru-RU" sz="1400" b="1">
                      <a:solidFill>
                        <a:srgbClr val="333399"/>
                      </a:solidFill>
                    </a:rPr>
                    <a:t>Накопление знаний</a:t>
                  </a:r>
                </a:p>
              </p:txBody>
            </p:sp>
            <p:sp>
              <p:nvSpPr>
                <p:cNvPr id="32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4512" y="3696"/>
                  <a:ext cx="384" cy="2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altLang="ru-RU" sz="1600" b="1">
                      <a:solidFill>
                        <a:srgbClr val="333399"/>
                      </a:solidFill>
                    </a:rPr>
                    <a:t>Год</a:t>
                  </a:r>
                </a:p>
              </p:txBody>
            </p:sp>
          </p:grpSp>
          <p:grpSp>
            <p:nvGrpSpPr>
              <p:cNvPr id="10" name="Group 38"/>
              <p:cNvGrpSpPr>
                <a:grpSpLocks/>
              </p:cNvGrpSpPr>
              <p:nvPr/>
            </p:nvGrpSpPr>
            <p:grpSpPr bwMode="auto">
              <a:xfrm>
                <a:off x="1138" y="1206"/>
                <a:ext cx="3233" cy="2380"/>
                <a:chOff x="1755" y="1303"/>
                <a:chExt cx="6667" cy="3941"/>
              </a:xfrm>
            </p:grpSpPr>
            <p:sp>
              <p:nvSpPr>
                <p:cNvPr id="23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1755" y="4919"/>
                  <a:ext cx="6667" cy="325"/>
                </a:xfrm>
                <a:prstGeom prst="rect">
                  <a:avLst/>
                </a:prstGeom>
                <a:solidFill>
                  <a:srgbClr val="333399"/>
                </a:solidFill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algn="ctr"/>
                  <a:r>
                    <a:rPr lang="ru-RU" altLang="ru-RU" sz="1200" b="1">
                      <a:solidFill>
                        <a:srgbClr val="FFFF00"/>
                      </a:solidFill>
                    </a:rPr>
                    <a:t>Прочность по допускаемым напряжениям</a:t>
                  </a:r>
                  <a:endParaRPr lang="ru-RU" altLang="ru-RU" sz="1200"/>
                </a:p>
              </p:txBody>
            </p:sp>
            <p:sp>
              <p:nvSpPr>
                <p:cNvPr id="24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2546" y="4354"/>
                  <a:ext cx="5876" cy="327"/>
                </a:xfrm>
                <a:prstGeom prst="rect">
                  <a:avLst/>
                </a:prstGeom>
                <a:solidFill>
                  <a:srgbClr val="333399"/>
                </a:solidFill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algn="ctr"/>
                  <a:r>
                    <a:rPr lang="ru-RU" altLang="ru-RU" sz="1200" b="1">
                      <a:solidFill>
                        <a:srgbClr val="FFFF00"/>
                      </a:solidFill>
                    </a:rPr>
                    <a:t>Усталость и долговечность</a:t>
                  </a:r>
                  <a:endParaRPr lang="ru-RU" altLang="ru-RU" sz="1200"/>
                </a:p>
              </p:txBody>
            </p:sp>
            <p:sp>
              <p:nvSpPr>
                <p:cNvPr id="25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3789" y="3789"/>
                  <a:ext cx="4633" cy="329"/>
                </a:xfrm>
                <a:prstGeom prst="rect">
                  <a:avLst/>
                </a:prstGeom>
                <a:solidFill>
                  <a:srgbClr val="333399"/>
                </a:solidFill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algn="ctr"/>
                  <a:r>
                    <a:rPr lang="ru-RU" altLang="ru-RU" sz="1200" b="1">
                      <a:solidFill>
                        <a:srgbClr val="FFFF00"/>
                      </a:solidFill>
                    </a:rPr>
                    <a:t>Малоцикловая усталость</a:t>
                  </a:r>
                  <a:endParaRPr lang="ru-RU" altLang="ru-RU" sz="1200"/>
                </a:p>
              </p:txBody>
            </p:sp>
            <p:sp>
              <p:nvSpPr>
                <p:cNvPr id="26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4806" y="3224"/>
                  <a:ext cx="3616" cy="331"/>
                </a:xfrm>
                <a:prstGeom prst="rect">
                  <a:avLst/>
                </a:prstGeom>
                <a:solidFill>
                  <a:srgbClr val="333399"/>
                </a:solidFill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algn="ctr"/>
                  <a:r>
                    <a:rPr lang="ru-RU" altLang="ru-RU" sz="1200" b="1">
                      <a:solidFill>
                        <a:srgbClr val="FFFF00"/>
                      </a:solidFill>
                    </a:rPr>
                    <a:t>Надежность и ресурс машин</a:t>
                  </a:r>
                  <a:endParaRPr lang="ru-RU" altLang="ru-RU" sz="1200"/>
                </a:p>
              </p:txBody>
            </p:sp>
            <p:sp>
              <p:nvSpPr>
                <p:cNvPr id="27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5371" y="2659"/>
                  <a:ext cx="3051" cy="333"/>
                </a:xfrm>
                <a:prstGeom prst="rect">
                  <a:avLst/>
                </a:prstGeom>
                <a:solidFill>
                  <a:srgbClr val="333399"/>
                </a:solidFill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algn="ctr"/>
                  <a:r>
                    <a:rPr lang="ru-RU" altLang="ru-RU" sz="1200" b="1">
                      <a:solidFill>
                        <a:srgbClr val="FFFF00"/>
                      </a:solidFill>
                    </a:rPr>
                    <a:t>Механика разрушения</a:t>
                  </a:r>
                  <a:endParaRPr lang="ru-RU" altLang="ru-RU" sz="1200"/>
                </a:p>
              </p:txBody>
            </p:sp>
            <p:sp>
              <p:nvSpPr>
                <p:cNvPr id="28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5823" y="2094"/>
                  <a:ext cx="2599" cy="335"/>
                </a:xfrm>
                <a:prstGeom prst="rect">
                  <a:avLst/>
                </a:prstGeom>
                <a:solidFill>
                  <a:srgbClr val="333399"/>
                </a:solidFill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algn="ctr"/>
                  <a:r>
                    <a:rPr lang="ru-RU" altLang="ru-RU" sz="1200" b="1">
                      <a:solidFill>
                        <a:srgbClr val="FFFF00"/>
                      </a:solidFill>
                    </a:rPr>
                    <a:t>Живучесть машин</a:t>
                  </a:r>
                  <a:endParaRPr lang="ru-RU" altLang="ru-RU" sz="1200"/>
                </a:p>
              </p:txBody>
            </p:sp>
            <p:sp>
              <p:nvSpPr>
                <p:cNvPr id="29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6275" y="1303"/>
                  <a:ext cx="2147" cy="563"/>
                </a:xfrm>
                <a:prstGeom prst="rect">
                  <a:avLst/>
                </a:prstGeom>
                <a:solidFill>
                  <a:srgbClr val="333399"/>
                </a:solidFill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algn="ctr"/>
                  <a:r>
                    <a:rPr lang="ru-RU" altLang="ru-RU" sz="1200" b="1">
                      <a:solidFill>
                        <a:srgbClr val="FFFF00"/>
                      </a:solidFill>
                    </a:rPr>
                    <a:t>Безопасность машин</a:t>
                  </a:r>
                  <a:r>
                    <a:rPr lang="en-US" altLang="ru-RU" sz="1200" b="1">
                      <a:solidFill>
                        <a:srgbClr val="FFFF00"/>
                      </a:solidFill>
                    </a:rPr>
                    <a:t> (</a:t>
                  </a:r>
                  <a:r>
                    <a:rPr lang="ru-RU" altLang="ru-RU" sz="1200" b="1">
                      <a:solidFill>
                        <a:srgbClr val="FFFF00"/>
                      </a:solidFill>
                    </a:rPr>
                    <a:t>риск)</a:t>
                  </a:r>
                  <a:endParaRPr lang="ru-RU" altLang="ru-RU" sz="1200"/>
                </a:p>
              </p:txBody>
            </p:sp>
          </p:grpSp>
          <p:grpSp>
            <p:nvGrpSpPr>
              <p:cNvPr id="11" name="Group 46"/>
              <p:cNvGrpSpPr>
                <a:grpSpLocks/>
              </p:cNvGrpSpPr>
              <p:nvPr/>
            </p:nvGrpSpPr>
            <p:grpSpPr bwMode="auto">
              <a:xfrm>
                <a:off x="1020" y="1344"/>
                <a:ext cx="4500" cy="1560"/>
                <a:chOff x="1020" y="1344"/>
                <a:chExt cx="4500" cy="1560"/>
              </a:xfrm>
            </p:grpSpPr>
            <p:sp>
              <p:nvSpPr>
                <p:cNvPr id="12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4480" y="2503"/>
                  <a:ext cx="1040" cy="273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algn="ctr"/>
                  <a:r>
                    <a:rPr lang="ru-RU" altLang="ru-RU" sz="1400" b="1">
                      <a:solidFill>
                        <a:srgbClr val="000099"/>
                      </a:solidFill>
                    </a:rPr>
                    <a:t>Ж/д транспорт</a:t>
                  </a:r>
                  <a:endParaRPr lang="ru-RU" altLang="ru-RU" sz="1400">
                    <a:solidFill>
                      <a:srgbClr val="000099"/>
                    </a:solidFill>
                  </a:endParaRPr>
                </a:p>
              </p:txBody>
            </p:sp>
            <p:sp>
              <p:nvSpPr>
                <p:cNvPr id="13" name="Line 48"/>
                <p:cNvSpPr>
                  <a:spLocks noChangeShapeType="1"/>
                </p:cNvSpPr>
                <p:nvPr/>
              </p:nvSpPr>
              <p:spPr bwMode="auto">
                <a:xfrm>
                  <a:off x="2090" y="2639"/>
                  <a:ext cx="2390" cy="0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 sz="1600"/>
                </a:p>
              </p:txBody>
            </p:sp>
            <p:sp>
              <p:nvSpPr>
                <p:cNvPr id="14" name="Line 49"/>
                <p:cNvSpPr>
                  <a:spLocks noChangeShapeType="1"/>
                </p:cNvSpPr>
                <p:nvPr/>
              </p:nvSpPr>
              <p:spPr bwMode="auto">
                <a:xfrm>
                  <a:off x="3008" y="1615"/>
                  <a:ext cx="1472" cy="0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 sz="1600"/>
                </a:p>
              </p:txBody>
            </p:sp>
            <p:sp>
              <p:nvSpPr>
                <p:cNvPr id="15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4480" y="1392"/>
                  <a:ext cx="1040" cy="390"/>
                </a:xfrm>
                <a:prstGeom prst="rect">
                  <a:avLst/>
                </a:prstGeom>
                <a:solidFill>
                  <a:srgbClr val="FFFF00"/>
                </a:solidFill>
                <a:ln w="127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algn="ctr"/>
                  <a:r>
                    <a:rPr lang="ru-RU" altLang="ru-RU" sz="1400" b="1" dirty="0">
                      <a:solidFill>
                        <a:srgbClr val="000099"/>
                      </a:solidFill>
                    </a:rPr>
                    <a:t>Энергетика, авиастроение</a:t>
                  </a:r>
                </a:p>
              </p:txBody>
            </p:sp>
            <p:grpSp>
              <p:nvGrpSpPr>
                <p:cNvPr id="16" name="Group 51"/>
                <p:cNvGrpSpPr>
                  <a:grpSpLocks/>
                </p:cNvGrpSpPr>
                <p:nvPr/>
              </p:nvGrpSpPr>
              <p:grpSpPr bwMode="auto">
                <a:xfrm>
                  <a:off x="4584" y="1872"/>
                  <a:ext cx="888" cy="596"/>
                  <a:chOff x="4584" y="1872"/>
                  <a:chExt cx="888" cy="596"/>
                </a:xfrm>
              </p:grpSpPr>
              <p:sp>
                <p:nvSpPr>
                  <p:cNvPr id="21" name="AutoShape 52"/>
                  <p:cNvSpPr>
                    <a:spLocks noChangeArrowheads="1"/>
                  </p:cNvSpPr>
                  <p:nvPr/>
                </p:nvSpPr>
                <p:spPr bwMode="auto">
                  <a:xfrm>
                    <a:off x="4584" y="1872"/>
                    <a:ext cx="240" cy="596"/>
                  </a:xfrm>
                  <a:prstGeom prst="upArrow">
                    <a:avLst>
                      <a:gd name="adj1" fmla="val 50000"/>
                      <a:gd name="adj2" fmla="val 53438"/>
                    </a:avLst>
                  </a:prstGeom>
                  <a:solidFill>
                    <a:srgbClr val="FF0000"/>
                  </a:solidFill>
                  <a:ln w="25400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ru-RU" altLang="ru-RU" b="1" dirty="0">
                        <a:solidFill>
                          <a:srgbClr val="FF0000"/>
                        </a:solidFill>
                        <a:latin typeface="Times New Roman" pitchFamily="18" charset="0"/>
                      </a:rPr>
                      <a:t>00</a:t>
                    </a:r>
                  </a:p>
                </p:txBody>
              </p:sp>
              <p:sp>
                <p:nvSpPr>
                  <p:cNvPr id="22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52" y="2063"/>
                    <a:ext cx="720" cy="21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altLang="ru-RU" sz="1600" b="1" dirty="0">
                        <a:solidFill>
                          <a:srgbClr val="000099"/>
                        </a:solidFill>
                      </a:rPr>
                      <a:t>2020 год</a:t>
                    </a:r>
                  </a:p>
                </p:txBody>
              </p:sp>
            </p:grpSp>
            <p:sp>
              <p:nvSpPr>
                <p:cNvPr id="17" name="Rectangle 54"/>
                <p:cNvSpPr>
                  <a:spLocks noChangeArrowheads="1"/>
                </p:cNvSpPr>
                <p:nvPr/>
              </p:nvSpPr>
              <p:spPr bwMode="auto">
                <a:xfrm>
                  <a:off x="1020" y="2370"/>
                  <a:ext cx="1062" cy="53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333399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1600"/>
                </a:p>
              </p:txBody>
            </p:sp>
            <p:graphicFrame>
              <p:nvGraphicFramePr>
                <p:cNvPr id="18" name="Object 55"/>
                <p:cNvGraphicFramePr>
                  <a:graphicFrameLocks noChangeAspect="1"/>
                </p:cNvGraphicFramePr>
                <p:nvPr/>
              </p:nvGraphicFramePr>
              <p:xfrm>
                <a:off x="1149" y="2475"/>
                <a:ext cx="810" cy="33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59" r:id="rId3" imgW="1282700" imgH="520700" progId="Equation.3">
                        <p:embed/>
                      </p:oleObj>
                    </mc:Choice>
                    <mc:Fallback>
                      <p:oleObj r:id="rId3" imgW="1282700" imgH="5207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149" y="2475"/>
                              <a:ext cx="810" cy="33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9" name="Rectangle 56"/>
                <p:cNvSpPr>
                  <a:spLocks noChangeArrowheads="1"/>
                </p:cNvSpPr>
                <p:nvPr/>
              </p:nvSpPr>
              <p:spPr bwMode="auto">
                <a:xfrm>
                  <a:off x="1374" y="1344"/>
                  <a:ext cx="1626" cy="53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333399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1600"/>
                </a:p>
              </p:txBody>
            </p:sp>
            <p:graphicFrame>
              <p:nvGraphicFramePr>
                <p:cNvPr id="20" name="Object 57"/>
                <p:cNvGraphicFramePr>
                  <a:graphicFrameLocks noChangeAspect="1"/>
                </p:cNvGraphicFramePr>
                <p:nvPr/>
              </p:nvGraphicFramePr>
              <p:xfrm>
                <a:off x="1464" y="1449"/>
                <a:ext cx="1440" cy="33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60" r:id="rId5" imgW="2286000" imgH="520700" progId="Equation.3">
                        <p:embed/>
                      </p:oleObj>
                    </mc:Choice>
                    <mc:Fallback>
                      <p:oleObj r:id="rId5" imgW="2286000" imgH="5207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464" y="1449"/>
                              <a:ext cx="1440" cy="33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sp>
          <p:nvSpPr>
            <p:cNvPr id="8" name="Text Box 59"/>
            <p:cNvSpPr txBox="1">
              <a:spLocks noChangeArrowheads="1"/>
            </p:cNvSpPr>
            <p:nvPr/>
          </p:nvSpPr>
          <p:spPr bwMode="auto">
            <a:xfrm>
              <a:off x="5391" y="4090"/>
              <a:ext cx="369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altLang="ru-RU" sz="2000" b="1" dirty="0">
                <a:solidFill>
                  <a:srgbClr val="CC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8574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512" y="-10419"/>
            <a:ext cx="9144000" cy="498598"/>
          </a:xfrm>
          <a:prstGeom prst="rect">
            <a:avLst/>
          </a:prstGeom>
          <a:noFill/>
        </p:spPr>
        <p:txBody>
          <a:bodyPr wrap="square" tIns="0" bIns="0" rtlCol="0" anchor="t" anchorCtr="0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prstClr val="black"/>
                </a:solidFill>
                <a:ea typeface="Verdana" panose="020B0604030504040204" pitchFamily="34" charset="0"/>
              </a:rPr>
              <a:t>Ресурсные  показатели объектов железнодорожного транспорта</a:t>
            </a:r>
            <a:br>
              <a:rPr lang="ru-RU" sz="1800" dirty="0">
                <a:solidFill>
                  <a:prstClr val="black"/>
                </a:solidFill>
                <a:ea typeface="Verdana" panose="020B0604030504040204" pitchFamily="34" charset="0"/>
              </a:rPr>
            </a:br>
            <a:r>
              <a:rPr lang="ru-RU" sz="1800" dirty="0">
                <a:solidFill>
                  <a:prstClr val="black"/>
                </a:solidFill>
                <a:ea typeface="Verdana" panose="020B0604030504040204" pitchFamily="34" charset="0"/>
              </a:rPr>
              <a:t>(по измеряемым параметрам - типам)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672885617"/>
              </p:ext>
            </p:extLst>
          </p:nvPr>
        </p:nvGraphicFramePr>
        <p:xfrm>
          <a:off x="107504" y="627534"/>
          <a:ext cx="8856984" cy="3671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175" y="4298439"/>
            <a:ext cx="9140825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 sz="105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Ресурс</a:t>
            </a:r>
            <a:r>
              <a:rPr lang="ru-RU" altLang="ru-RU" sz="1050" dirty="0">
                <a:latin typeface="Verdana" pitchFamily="34" charset="0"/>
                <a:ea typeface="Verdana" pitchFamily="34" charset="0"/>
                <a:cs typeface="Verdana" pitchFamily="34" charset="0"/>
              </a:rPr>
              <a:t> – суммарная наработка железнодорожной техники за время ее эксплуатации до перехода в предельное состояние (ГОСТ 27.002-89).</a:t>
            </a:r>
          </a:p>
          <a:p>
            <a:pPr algn="just"/>
            <a:r>
              <a:rPr lang="ru-RU" altLang="ru-RU" sz="105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Срок службы </a:t>
            </a:r>
            <a:r>
              <a:rPr lang="ru-RU" altLang="ru-RU" sz="1050" dirty="0">
                <a:latin typeface="Verdana" pitchFamily="34" charset="0"/>
                <a:ea typeface="Verdana" pitchFamily="34" charset="0"/>
                <a:cs typeface="Verdana" pitchFamily="34" charset="0"/>
              </a:rPr>
              <a:t>– календарная продолжительность эксплуатации железнодорожной техники (ГОСТ 27.002-89)</a:t>
            </a:r>
          </a:p>
        </p:txBody>
      </p:sp>
    </p:spTree>
    <p:extLst>
      <p:ext uri="{BB962C8B-B14F-4D97-AF65-F5344CB8AC3E}">
        <p14:creationId xmlns:p14="http://schemas.microsoft.com/office/powerpoint/2010/main" val="3898574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512" y="0"/>
            <a:ext cx="8784976" cy="498598"/>
          </a:xfrm>
          <a:prstGeom prst="rect">
            <a:avLst/>
          </a:prstGeom>
          <a:noFill/>
        </p:spPr>
        <p:txBody>
          <a:bodyPr wrap="square" tIns="0" bIns="0" rtlCol="0" anchor="t" anchorCtr="0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prstClr val="black"/>
                </a:solidFill>
                <a:ea typeface="Verdana" panose="020B0604030504040204" pitchFamily="34" charset="0"/>
              </a:rPr>
              <a:t>Пример обобщенной схемы риск-анализа несущих элементов подвижного состава (по ГОСТ Р 57445-2017  Приложение А)</a:t>
            </a:r>
          </a:p>
        </p:txBody>
      </p: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60145" y="613750"/>
            <a:ext cx="9001126" cy="4134962"/>
            <a:chOff x="90" y="629"/>
            <a:chExt cx="5670" cy="3709"/>
          </a:xfrm>
        </p:grpSpPr>
        <p:grpSp>
          <p:nvGrpSpPr>
            <p:cNvPr id="7" name="Group 47"/>
            <p:cNvGrpSpPr>
              <a:grpSpLocks/>
            </p:cNvGrpSpPr>
            <p:nvPr/>
          </p:nvGrpSpPr>
          <p:grpSpPr bwMode="auto">
            <a:xfrm>
              <a:off x="90" y="629"/>
              <a:ext cx="5576" cy="3709"/>
              <a:chOff x="90" y="811"/>
              <a:chExt cx="5576" cy="3709"/>
            </a:xfrm>
          </p:grpSpPr>
          <p:grpSp>
            <p:nvGrpSpPr>
              <p:cNvPr id="8" name="Group 43"/>
              <p:cNvGrpSpPr>
                <a:grpSpLocks/>
              </p:cNvGrpSpPr>
              <p:nvPr/>
            </p:nvGrpSpPr>
            <p:grpSpPr bwMode="auto">
              <a:xfrm>
                <a:off x="90" y="811"/>
                <a:ext cx="3507" cy="3325"/>
                <a:chOff x="90" y="811"/>
                <a:chExt cx="3507" cy="3325"/>
              </a:xfrm>
            </p:grpSpPr>
            <p:sp>
              <p:nvSpPr>
                <p:cNvPr id="22" name="AutoShape 35"/>
                <p:cNvSpPr>
                  <a:spLocks noChangeArrowheads="1"/>
                </p:cNvSpPr>
                <p:nvPr/>
              </p:nvSpPr>
              <p:spPr bwMode="auto">
                <a:xfrm>
                  <a:off x="90" y="3771"/>
                  <a:ext cx="2314" cy="365"/>
                </a:xfrm>
                <a:prstGeom prst="wedgeRoundRectCallout">
                  <a:avLst>
                    <a:gd name="adj1" fmla="val -14347"/>
                    <a:gd name="adj2" fmla="val -44116"/>
                    <a:gd name="adj3" fmla="val 16667"/>
                  </a:avLst>
                </a:prstGeom>
                <a:solidFill>
                  <a:srgbClr val="CCFFFF"/>
                </a:soli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lIns="0" tIns="36000" rIns="0" bIns="36000" anchor="ctr" anchorCtr="1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80000"/>
                    </a:lnSpc>
                    <a:spcBef>
                      <a:spcPct val="50000"/>
                    </a:spcBef>
                  </a:pPr>
                  <a:r>
                    <a:rPr lang="en-US" altLang="ru-RU" sz="1200" b="1">
                      <a:solidFill>
                        <a:srgbClr val="FF0000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II</a:t>
                  </a:r>
                  <a:r>
                    <a:rPr lang="en-US" altLang="ru-RU" sz="1200">
                      <a:solidFill>
                        <a:srgbClr val="333399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 </a:t>
                  </a:r>
                  <a:r>
                    <a:rPr lang="ru-RU" altLang="ru-RU" sz="1200">
                      <a:solidFill>
                        <a:srgbClr val="333399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Анализ потенциальных зон разрушения (зон с дефектами</a:t>
                  </a:r>
                  <a:r>
                    <a:rPr lang="ru-RU" altLang="ru-RU" sz="1100">
                      <a:solidFill>
                        <a:srgbClr val="333399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)</a:t>
                  </a:r>
                </a:p>
              </p:txBody>
            </p:sp>
            <p:grpSp>
              <p:nvGrpSpPr>
                <p:cNvPr id="23" name="Group 42"/>
                <p:cNvGrpSpPr>
                  <a:grpSpLocks/>
                </p:cNvGrpSpPr>
                <p:nvPr/>
              </p:nvGrpSpPr>
              <p:grpSpPr bwMode="auto">
                <a:xfrm>
                  <a:off x="90" y="811"/>
                  <a:ext cx="3507" cy="2982"/>
                  <a:chOff x="90" y="811"/>
                  <a:chExt cx="3507" cy="2982"/>
                </a:xfrm>
              </p:grpSpPr>
              <p:sp>
                <p:nvSpPr>
                  <p:cNvPr id="25" name="TextBox 6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0" y="1525"/>
                    <a:ext cx="1451" cy="3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36000" tIns="36000" rIns="36000" bIns="36000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r>
                      <a:rPr lang="ru-RU" altLang="ru-RU" sz="1100" dirty="0">
                        <a:solidFill>
                          <a:srgbClr val="8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a:t>Рама тележки электропоезда ЭР200</a:t>
                    </a:r>
                  </a:p>
                </p:txBody>
              </p:sp>
              <p:sp>
                <p:nvSpPr>
                  <p:cNvPr id="26" name="Text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09" y="811"/>
                    <a:ext cx="1097" cy="3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36000" tIns="36000" rIns="36000" bIns="36000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/>
                    <a:r>
                      <a:rPr lang="ru-RU" altLang="ru-RU" sz="1100" dirty="0">
                        <a:solidFill>
                          <a:srgbClr val="8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a:t>Боковая рама тележки</a:t>
                    </a:r>
                  </a:p>
                  <a:p>
                    <a:pPr algn="ctr"/>
                    <a:r>
                      <a:rPr lang="ru-RU" altLang="ru-RU" sz="1100" dirty="0">
                        <a:solidFill>
                          <a:srgbClr val="8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a:t>мод. 18-578</a:t>
                    </a:r>
                  </a:p>
                </p:txBody>
              </p:sp>
              <p:grpSp>
                <p:nvGrpSpPr>
                  <p:cNvPr id="27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129" y="1162"/>
                    <a:ext cx="3468" cy="2631"/>
                    <a:chOff x="83" y="890"/>
                    <a:chExt cx="3468" cy="2631"/>
                  </a:xfrm>
                </p:grpSpPr>
                <p:grpSp>
                  <p:nvGrpSpPr>
                    <p:cNvPr id="28" name="Group 3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" y="890"/>
                      <a:ext cx="3468" cy="2312"/>
                      <a:chOff x="15" y="890"/>
                      <a:chExt cx="3468" cy="2312"/>
                    </a:xfrm>
                  </p:grpSpPr>
                  <p:grpSp>
                    <p:nvGrpSpPr>
                      <p:cNvPr id="34" name="Group 3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758" y="890"/>
                        <a:ext cx="1725" cy="1564"/>
                        <a:chOff x="2039" y="1470"/>
                        <a:chExt cx="1725" cy="1564"/>
                      </a:xfrm>
                    </p:grpSpPr>
                    <p:sp>
                      <p:nvSpPr>
                        <p:cNvPr id="38" name="Прямоугольник 10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039" y="1470"/>
                          <a:ext cx="1725" cy="1564"/>
                        </a:xfrm>
                        <a:prstGeom prst="rect">
                          <a:avLst/>
                        </a:prstGeom>
                        <a:noFill/>
                        <a:ln w="28575" algn="ctr">
                          <a:solidFill>
                            <a:schemeClr val="accent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eaLnBrk="0" hangingPunct="0"/>
                          <a:endParaRPr lang="ru-RU" altLang="ru-RU" sz="1200"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p:txBody>
                    </p:sp>
                    <p:pic>
                      <p:nvPicPr>
                        <p:cNvPr id="39" name="Picture 138" descr="tel18_100_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" cstate="screen">
                          <a:lum contrast="6000"/>
                          <a:extLst>
                            <a:ext uri="{28A0092B-C50C-407E-A947-70E740481C1C}">
                              <a14:useLocalDpi xmlns:a14="http://schemas.microsoft.com/office/drawing/2010/main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7" y="1488"/>
                          <a:ext cx="1679" cy="15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grpSp>
                  <p:grpSp>
                    <p:nvGrpSpPr>
                      <p:cNvPr id="35" name="Group 3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5" y="1638"/>
                        <a:ext cx="1742" cy="1564"/>
                        <a:chOff x="20" y="1470"/>
                        <a:chExt cx="1742" cy="1564"/>
                      </a:xfrm>
                    </p:grpSpPr>
                    <p:pic>
                      <p:nvPicPr>
                        <p:cNvPr id="36" name="Picture 8" descr="er_200_posled_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 cstate="screen">
                          <a:extLst>
                            <a:ext uri="{28A0092B-C50C-407E-A947-70E740481C1C}">
                              <a14:useLocalDpi xmlns:a14="http://schemas.microsoft.com/office/drawing/2010/main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" y="1493"/>
                          <a:ext cx="1727" cy="15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  <p:sp>
                      <p:nvSpPr>
                        <p:cNvPr id="37" name="Прямоугольник 10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7" y="1470"/>
                          <a:ext cx="1725" cy="1564"/>
                        </a:xfrm>
                        <a:prstGeom prst="rect">
                          <a:avLst/>
                        </a:prstGeom>
                        <a:noFill/>
                        <a:ln w="28575" algn="ctr">
                          <a:solidFill>
                            <a:schemeClr val="accent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>
                          <a:lvl1pPr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1pPr>
                          <a:lvl2pPr marL="742950" indent="-28575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2pPr>
                          <a:lvl3pPr marL="11430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3pPr>
                          <a:lvl4pPr marL="16002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4pPr>
                          <a:lvl5pPr marL="2057400" indent="-22860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5pPr>
                          <a:lvl6pPr marL="2514600" indent="-2286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6pPr>
                          <a:lvl7pPr marL="2971800" indent="-2286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7pPr>
                          <a:lvl8pPr marL="3429000" indent="-2286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8pPr>
                          <a:lvl9pPr marL="3886200" indent="-228600" fontAlgn="base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</a:defRPr>
                          </a:lvl9pPr>
                        </a:lstStyle>
                        <a:p>
                          <a:pPr eaLnBrk="0" hangingPunct="0"/>
                          <a:endParaRPr lang="ru-RU" altLang="ru-RU" sz="1200">
                            <a:latin typeface="Verdana" pitchFamily="34" charset="0"/>
                            <a:ea typeface="Verdana" pitchFamily="34" charset="0"/>
                            <a:cs typeface="Verdana" pitchFamily="34" charset="0"/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29" name="Group 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83" y="1253"/>
                      <a:ext cx="1319" cy="2268"/>
                      <a:chOff x="815" y="1253"/>
                      <a:chExt cx="1319" cy="2268"/>
                    </a:xfrm>
                  </p:grpSpPr>
                  <p:sp>
                    <p:nvSpPr>
                      <p:cNvPr id="30" name="Oval 27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815" y="2682"/>
                        <a:ext cx="207" cy="207"/>
                      </a:xfrm>
                      <a:prstGeom prst="ellipse">
                        <a:avLst/>
                      </a:prstGeom>
                      <a:solidFill>
                        <a:srgbClr val="FFFF99">
                          <a:alpha val="20000"/>
                        </a:srgbClr>
                      </a:solidFill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ru-RU" altLang="ru-RU" sz="14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endParaRPr>
                      </a:p>
                    </p:txBody>
                  </p:sp>
                  <p:cxnSp>
                    <p:nvCxnSpPr>
                      <p:cNvPr id="31" name="Прямая соединительная линия 7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rot="5400000">
                        <a:off x="645" y="2171"/>
                        <a:ext cx="2064" cy="635"/>
                      </a:xfrm>
                      <a:prstGeom prst="line">
                        <a:avLst/>
                      </a:prstGeom>
                      <a:noFill/>
                      <a:ln w="19050" algn="ctr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</p:cxnSp>
                  <p:sp>
                    <p:nvSpPr>
                      <p:cNvPr id="32" name="Oval 27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1927" y="1253"/>
                        <a:ext cx="207" cy="207"/>
                      </a:xfrm>
                      <a:prstGeom prst="ellipse">
                        <a:avLst/>
                      </a:prstGeom>
                      <a:solidFill>
                        <a:srgbClr val="FFFF00">
                          <a:alpha val="20000"/>
                        </a:srgbClr>
                      </a:solidFill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ru-RU" altLang="ru-RU" sz="14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endParaRPr>
                      </a:p>
                    </p:txBody>
                  </p:sp>
                  <p:cxnSp>
                    <p:nvCxnSpPr>
                      <p:cNvPr id="33" name="Прямая соединительная линия 8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974" y="2863"/>
                        <a:ext cx="385" cy="658"/>
                      </a:xfrm>
                      <a:prstGeom prst="line">
                        <a:avLst/>
                      </a:prstGeom>
                      <a:noFill/>
                      <a:ln w="19050" algn="ctr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</p:grpSp>
            </p:grpSp>
            <p:sp>
              <p:nvSpPr>
                <p:cNvPr id="24" name="AutoShape 50"/>
                <p:cNvSpPr>
                  <a:spLocks noChangeArrowheads="1"/>
                </p:cNvSpPr>
                <p:nvPr/>
              </p:nvSpPr>
              <p:spPr bwMode="auto">
                <a:xfrm>
                  <a:off x="210" y="859"/>
                  <a:ext cx="1565" cy="365"/>
                </a:xfrm>
                <a:prstGeom prst="wedgeRoundRectCallout">
                  <a:avLst>
                    <a:gd name="adj1" fmla="val 51547"/>
                    <a:gd name="adj2" fmla="val 235029"/>
                    <a:gd name="adj3" fmla="val 16667"/>
                  </a:avLst>
                </a:prstGeom>
                <a:solidFill>
                  <a:srgbClr val="CCFFFF"/>
                </a:soli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lIns="0" tIns="36000" rIns="0" bIns="3600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80000"/>
                    </a:lnSpc>
                    <a:spcBef>
                      <a:spcPct val="50000"/>
                    </a:spcBef>
                  </a:pPr>
                  <a:r>
                    <a:rPr lang="en-US" altLang="ru-RU" sz="1200" b="1" dirty="0">
                      <a:solidFill>
                        <a:srgbClr val="FF0000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I</a:t>
                  </a:r>
                  <a:r>
                    <a:rPr lang="ru-RU" altLang="ru-RU" sz="1200" dirty="0">
                      <a:solidFill>
                        <a:srgbClr val="333399"/>
                      </a:solidFill>
                      <a:latin typeface="Verdana" pitchFamily="34" charset="0"/>
                      <a:ea typeface="Verdana" pitchFamily="34" charset="0"/>
                      <a:cs typeface="Verdana" pitchFamily="34" charset="0"/>
                    </a:rPr>
                    <a:t> Расчет НДС, поиск нагруженных зон</a:t>
                  </a:r>
                </a:p>
              </p:txBody>
            </p:sp>
          </p:grpSp>
          <p:grpSp>
            <p:nvGrpSpPr>
              <p:cNvPr id="9" name="Group 46"/>
              <p:cNvGrpSpPr>
                <a:grpSpLocks/>
              </p:cNvGrpSpPr>
              <p:nvPr/>
            </p:nvGrpSpPr>
            <p:grpSpPr bwMode="auto">
              <a:xfrm>
                <a:off x="2562" y="822"/>
                <a:ext cx="3104" cy="3698"/>
                <a:chOff x="2562" y="822"/>
                <a:chExt cx="3104" cy="3698"/>
              </a:xfrm>
            </p:grpSpPr>
            <p:grpSp>
              <p:nvGrpSpPr>
                <p:cNvPr id="10" name="Group 44"/>
                <p:cNvGrpSpPr>
                  <a:grpSpLocks/>
                </p:cNvGrpSpPr>
                <p:nvPr/>
              </p:nvGrpSpPr>
              <p:grpSpPr bwMode="auto">
                <a:xfrm>
                  <a:off x="2562" y="3089"/>
                  <a:ext cx="3104" cy="1431"/>
                  <a:chOff x="2562" y="3089"/>
                  <a:chExt cx="3104" cy="1431"/>
                </a:xfrm>
              </p:grpSpPr>
              <p:sp>
                <p:nvSpPr>
                  <p:cNvPr id="18" name="AutoShape 50"/>
                  <p:cNvSpPr>
                    <a:spLocks noChangeArrowheads="1"/>
                  </p:cNvSpPr>
                  <p:nvPr/>
                </p:nvSpPr>
                <p:spPr bwMode="auto">
                  <a:xfrm>
                    <a:off x="2562" y="3090"/>
                    <a:ext cx="1633" cy="365"/>
                  </a:xfrm>
                  <a:prstGeom prst="wedgeRoundRectCallout">
                    <a:avLst>
                      <a:gd name="adj1" fmla="val 53306"/>
                      <a:gd name="adj2" fmla="val 143810"/>
                      <a:gd name="adj3" fmla="val 16667"/>
                    </a:avLst>
                  </a:prstGeom>
                  <a:solidFill>
                    <a:srgbClr val="CCFFFF"/>
                  </a:solidFill>
                  <a:ln w="1905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 lIns="0" tIns="36000" rIns="0" bIns="36000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lnSpc>
                        <a:spcPct val="80000"/>
                      </a:lnSpc>
                      <a:spcBef>
                        <a:spcPct val="50000"/>
                      </a:spcBef>
                    </a:pPr>
                    <a:r>
                      <a:rPr lang="en-US" altLang="ru-RU" sz="1200" b="1">
                        <a:solidFill>
                          <a:srgbClr val="FF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a:t>III</a:t>
                    </a:r>
                    <a:r>
                      <a:rPr lang="en-US" altLang="ru-RU" sz="1200">
                        <a:solidFill>
                          <a:srgbClr val="333399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a:t> </a:t>
                    </a:r>
                    <a:r>
                      <a:rPr lang="ru-RU" altLang="ru-RU" sz="1200">
                        <a:solidFill>
                          <a:srgbClr val="333399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a:t>Расчет кинетики дефектов (трещин</a:t>
                    </a:r>
                    <a:r>
                      <a:rPr lang="ru-RU" altLang="ru-RU" sz="1100" b="1">
                        <a:solidFill>
                          <a:srgbClr val="333399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a:t>)</a:t>
                    </a:r>
                  </a:p>
                </p:txBody>
              </p:sp>
              <p:grpSp>
                <p:nvGrpSpPr>
                  <p:cNvPr id="19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4286" y="3089"/>
                    <a:ext cx="1380" cy="1431"/>
                    <a:chOff x="4080" y="3015"/>
                    <a:chExt cx="1440" cy="1558"/>
                  </a:xfrm>
                </p:grpSpPr>
                <p:pic>
                  <p:nvPicPr>
                    <p:cNvPr id="20" name="Picture 52" descr="Модель пред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" cstate="screen">
                      <a:lum contrast="24000"/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4102" y="3162"/>
                      <a:ext cx="1385" cy="141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21" name="Rectangle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80" y="3015"/>
                      <a:ext cx="1440" cy="1143"/>
                    </a:xfrm>
                    <a:prstGeom prst="rect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ru-RU" altLang="ru-RU" sz="14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p:txBody>
                </p:sp>
              </p:grpSp>
            </p:grpSp>
            <p:sp>
              <p:nvSpPr>
                <p:cNvPr id="11" name="AutoShape 55"/>
                <p:cNvSpPr>
                  <a:spLocks noChangeAspect="1" noChangeArrowheads="1"/>
                </p:cNvSpPr>
                <p:nvPr/>
              </p:nvSpPr>
              <p:spPr bwMode="auto">
                <a:xfrm>
                  <a:off x="4554" y="2859"/>
                  <a:ext cx="319" cy="189"/>
                </a:xfrm>
                <a:prstGeom prst="upArrow">
                  <a:avLst>
                    <a:gd name="adj1" fmla="val 49861"/>
                    <a:gd name="adj2" fmla="val 59116"/>
                  </a:avLst>
                </a:prstGeom>
                <a:solidFill>
                  <a:schemeClr val="accent1"/>
                </a:solidFill>
                <a:ln w="19050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ru-RU" altLang="ru-RU" sz="1400"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  <p:grpSp>
              <p:nvGrpSpPr>
                <p:cNvPr id="12" name="Group 45"/>
                <p:cNvGrpSpPr>
                  <a:grpSpLocks/>
                </p:cNvGrpSpPr>
                <p:nvPr/>
              </p:nvGrpSpPr>
              <p:grpSpPr bwMode="auto">
                <a:xfrm>
                  <a:off x="3765" y="822"/>
                  <a:ext cx="1886" cy="2037"/>
                  <a:chOff x="3765" y="822"/>
                  <a:chExt cx="1886" cy="2037"/>
                </a:xfrm>
              </p:grpSpPr>
              <p:grpSp>
                <p:nvGrpSpPr>
                  <p:cNvPr id="14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3765" y="1346"/>
                    <a:ext cx="1886" cy="1513"/>
                    <a:chOff x="3421" y="718"/>
                    <a:chExt cx="2097" cy="1737"/>
                  </a:xfrm>
                </p:grpSpPr>
                <p:pic>
                  <p:nvPicPr>
                    <p:cNvPr id="16" name="Picture 58" descr="Расчет вероятн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" cstate="screen">
                      <a:lum contrast="30000"/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554" y="718"/>
                      <a:ext cx="1871" cy="173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17" name="Rectangle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21" y="872"/>
                      <a:ext cx="2097" cy="1413"/>
                    </a:xfrm>
                    <a:prstGeom prst="rect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endParaRPr lang="ru-RU" altLang="ru-RU" sz="14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p:txBody>
                </p:sp>
              </p:grpSp>
              <p:sp>
                <p:nvSpPr>
                  <p:cNvPr id="15" name="AutoShape 60"/>
                  <p:cNvSpPr>
                    <a:spLocks noChangeArrowheads="1"/>
                  </p:cNvSpPr>
                  <p:nvPr/>
                </p:nvSpPr>
                <p:spPr bwMode="auto">
                  <a:xfrm>
                    <a:off x="4059" y="822"/>
                    <a:ext cx="1508" cy="439"/>
                  </a:xfrm>
                  <a:prstGeom prst="wedgeRoundRectCallout">
                    <a:avLst>
                      <a:gd name="adj1" fmla="val -2319"/>
                      <a:gd name="adj2" fmla="val 177694"/>
                      <a:gd name="adj3" fmla="val 16667"/>
                    </a:avLst>
                  </a:prstGeom>
                  <a:solidFill>
                    <a:srgbClr val="CCFFFF"/>
                  </a:solidFill>
                  <a:ln w="19050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 lIns="0" tIns="36000" rIns="0" bIns="36000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 altLang="ru-RU" sz="1200" b="1" dirty="0">
                        <a:solidFill>
                          <a:srgbClr val="FF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a:t>IV</a:t>
                    </a:r>
                    <a:r>
                      <a:rPr lang="en-US" altLang="ru-RU" sz="1200" dirty="0">
                        <a:solidFill>
                          <a:srgbClr val="333399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a:t> </a:t>
                    </a:r>
                    <a:r>
                      <a:rPr lang="ru-RU" altLang="ru-RU" sz="1200" dirty="0">
                        <a:solidFill>
                          <a:srgbClr val="333399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rPr>
                      <a:t>Расчет вероятности разрушения (риска)</a:t>
                    </a:r>
                  </a:p>
                </p:txBody>
              </p:sp>
            </p:grpSp>
            <p:sp>
              <p:nvSpPr>
                <p:cNvPr id="13" name="AutoShape 55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3215" y="3335"/>
                  <a:ext cx="280" cy="1241"/>
                </a:xfrm>
                <a:prstGeom prst="upArrow">
                  <a:avLst>
                    <a:gd name="adj1" fmla="val 49861"/>
                    <a:gd name="adj2" fmla="val 59116"/>
                  </a:avLst>
                </a:prstGeom>
                <a:solidFill>
                  <a:schemeClr val="accent1"/>
                </a:solidFill>
                <a:ln w="19050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ru-RU" altLang="ru-RU" sz="1400">
                    <a:latin typeface="Verdana" pitchFamily="34" charset="0"/>
                    <a:ea typeface="Verdana" pitchFamily="34" charset="0"/>
                    <a:cs typeface="Verdana" pitchFamily="34" charset="0"/>
                  </a:endParaRPr>
                </a:p>
              </p:txBody>
            </p:sp>
          </p:grpSp>
        </p:grpSp>
        <p:sp>
          <p:nvSpPr>
            <p:cNvPr id="5" name="Text Box 49"/>
            <p:cNvSpPr txBox="1">
              <a:spLocks noChangeArrowheads="1"/>
            </p:cNvSpPr>
            <p:nvPr/>
          </p:nvSpPr>
          <p:spPr bwMode="auto">
            <a:xfrm>
              <a:off x="5391" y="4090"/>
              <a:ext cx="369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altLang="ru-RU" b="1">
                <a:solidFill>
                  <a:srgbClr val="CC000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8574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6424" y="153958"/>
            <a:ext cx="9144000" cy="249299"/>
          </a:xfrm>
          <a:prstGeom prst="rect">
            <a:avLst/>
          </a:prstGeom>
          <a:noFill/>
        </p:spPr>
        <p:txBody>
          <a:bodyPr wrap="square" tIns="0" bIns="0" rtlCol="0" anchor="t" anchorCtr="0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prstClr val="black"/>
                </a:solidFill>
                <a:ea typeface="Verdana" panose="020B0604030504040204" pitchFamily="34" charset="0"/>
              </a:rPr>
              <a:t>Нормативная база анализа ресурса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" y="627534"/>
            <a:ext cx="9143999" cy="4113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"/>
              </a:spcBef>
            </a:pP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[1] Нормы для расчета и проектирования вагонов железных дорог МПС колеи 1520 мм (несамоходных) // ГОСНИИВ - ВНИИЖТ. – М., 1996. – 319 с. (документ отменён).</a:t>
            </a:r>
          </a:p>
          <a:p>
            <a:pPr>
              <a:spcBef>
                <a:spcPts val="100"/>
              </a:spcBef>
            </a:pPr>
            <a:r>
              <a:rPr lang="ru-RU" sz="1100" b="1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[2] Основные технические требования к перспективной прокатной стали для несущих сварных конструкций подвижного состава» // МПС; МИНТЯЖМАШ; МИНЭЛЕКТРОТЕХПРОМ; МОП – М., 1978. – 32 с. (документ отменён).</a:t>
            </a:r>
          </a:p>
          <a:p>
            <a:pPr>
              <a:spcBef>
                <a:spcPts val="100"/>
              </a:spcBef>
            </a:pPr>
            <a:r>
              <a: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[3] ГОСТ 15.902-2014 Система разработки и постановки продукции на производство. Железнодорожный подвижной состав. Порядок разработки и постановки на производство // М. </a:t>
            </a:r>
            <a:r>
              <a:rPr lang="ru-RU" sz="11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Стандартинформ</a:t>
            </a:r>
            <a:r>
              <a: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. 2014. – 32 с.</a:t>
            </a:r>
          </a:p>
          <a:p>
            <a:pPr>
              <a:spcBef>
                <a:spcPts val="100"/>
              </a:spcBef>
            </a:pPr>
            <a:r>
              <a: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[4] ГОСТ 33272-2015 Порядок установления и продления назначенных ресурса, срока службы и срока хранения // М. </a:t>
            </a:r>
            <a:r>
              <a:rPr lang="ru-RU" sz="11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Стандартинформ</a:t>
            </a:r>
            <a:r>
              <a: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. 2016. – 18 с.</a:t>
            </a:r>
          </a:p>
          <a:p>
            <a:pPr>
              <a:spcBef>
                <a:spcPts val="100"/>
              </a:spcBef>
            </a:pPr>
            <a:r>
              <a: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[5] ГОСТ Р 27.606 -2013 Надежность в технике Управление надежностью Техническое обслуживание, ориентированное на безотказность // М. </a:t>
            </a:r>
            <a:r>
              <a:rPr lang="ru-RU" sz="11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Стандартинформ</a:t>
            </a:r>
            <a:r>
              <a: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. 2014. – 40 с.</a:t>
            </a:r>
          </a:p>
          <a:p>
            <a:pPr>
              <a:spcBef>
                <a:spcPts val="100"/>
              </a:spcBef>
            </a:pPr>
            <a:r>
              <a: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[6] ГОСТ 55513-2013 Локомотивы. Требования к прочности и динамическим качествам. – </a:t>
            </a:r>
            <a:r>
              <a:rPr lang="ru-RU" sz="11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Введ</a:t>
            </a:r>
            <a:r>
              <a: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. 2014.07.01 // - М. : </a:t>
            </a:r>
            <a:r>
              <a:rPr lang="ru-RU" sz="11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Стандартинформ</a:t>
            </a:r>
            <a:r>
              <a: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, 2014. – 45 с.</a:t>
            </a:r>
          </a:p>
          <a:p>
            <a:pPr>
              <a:spcBef>
                <a:spcPts val="100"/>
              </a:spcBef>
            </a:pPr>
            <a:r>
              <a: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[7] </a:t>
            </a:r>
            <a:r>
              <a:rPr lang="ru-RU" sz="1100" b="1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ГОСТ 33211-2014 Вагоны грузовые. Требования к прочности и динамическим качествам // М. </a:t>
            </a:r>
            <a:r>
              <a:rPr lang="ru-RU" sz="1100" b="1" dirty="0" err="1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Стандартинформ</a:t>
            </a:r>
            <a:r>
              <a:rPr lang="ru-RU" sz="1100" b="1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2016. – 54 с.</a:t>
            </a:r>
          </a:p>
          <a:p>
            <a:pPr>
              <a:spcBef>
                <a:spcPts val="100"/>
              </a:spcBef>
            </a:pPr>
            <a:r>
              <a: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[8] ГОСТ 34093-2017 Вагоны пассажирские локомотивной тяги. Требования к прочности и динамическим качествам // М. </a:t>
            </a:r>
            <a:r>
              <a:rPr lang="ru-RU" sz="11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Стандартинформ</a:t>
            </a:r>
            <a:r>
              <a: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. 2016. – 42 с.</a:t>
            </a:r>
          </a:p>
          <a:p>
            <a:pPr>
              <a:spcBef>
                <a:spcPts val="100"/>
              </a:spcBef>
            </a:pPr>
            <a:r>
              <a: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[9] ГОСТ 33796-2016 </a:t>
            </a:r>
            <a:r>
              <a:rPr lang="ru-RU" sz="11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Моторвагонный</a:t>
            </a:r>
            <a:r>
              <a: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подвижной состав. Требования к прочности и динамическим качествам. – </a:t>
            </a:r>
            <a:r>
              <a:rPr lang="ru-RU" sz="11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Введ</a:t>
            </a:r>
            <a:r>
              <a: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. 2017.01.04 // М. </a:t>
            </a:r>
            <a:r>
              <a:rPr lang="ru-RU" sz="11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Стандартинформ</a:t>
            </a:r>
            <a:r>
              <a: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. 2016. – 35 с.</a:t>
            </a:r>
          </a:p>
          <a:p>
            <a:pPr>
              <a:spcBef>
                <a:spcPts val="100"/>
              </a:spcBef>
            </a:pPr>
            <a:r>
              <a: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[10] ГОСТ 31846-2012 Специальный подвижной состав. Требования к прочности несущих конструкций и динамическим качествам. – </a:t>
            </a:r>
            <a:r>
              <a:rPr lang="ru-RU" sz="11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Введ</a:t>
            </a:r>
            <a:r>
              <a: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. 2014.01.01 // М. </a:t>
            </a:r>
            <a:r>
              <a:rPr lang="ru-RU" sz="11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Стандартинформ</a:t>
            </a:r>
            <a:r>
              <a: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, 2013. – 67 с.</a:t>
            </a:r>
          </a:p>
          <a:p>
            <a:pPr>
              <a:spcBef>
                <a:spcPts val="100"/>
              </a:spcBef>
            </a:pPr>
            <a:r>
              <a: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[11] ГОСТ Р 57445-2017 Железнодорожные технические средства. Общие требования к методам определения ресурса. – Москва: </a:t>
            </a:r>
            <a:r>
              <a:rPr lang="ru-RU" sz="11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Стандартинформ</a:t>
            </a:r>
            <a:r>
              <a: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. 2017. – 28 с.</a:t>
            </a:r>
          </a:p>
        </p:txBody>
      </p:sp>
    </p:spTree>
    <p:extLst>
      <p:ext uri="{BB962C8B-B14F-4D97-AF65-F5344CB8AC3E}">
        <p14:creationId xmlns:p14="http://schemas.microsoft.com/office/powerpoint/2010/main" val="3898574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504" y="28738"/>
            <a:ext cx="8856984" cy="415498"/>
          </a:xfrm>
          <a:prstGeom prst="rect">
            <a:avLst/>
          </a:prstGeom>
          <a:noFill/>
        </p:spPr>
        <p:txBody>
          <a:bodyPr wrap="square" tIns="0" bIns="0" rtlCol="0" anchor="t" anchorCtr="0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500" dirty="0">
                <a:solidFill>
                  <a:prstClr val="black"/>
                </a:solidFill>
                <a:ea typeface="Verdana" pitchFamily="34" charset="0"/>
              </a:rPr>
              <a:t>Декомпозиция объекта анализа по критерию безопасности.</a:t>
            </a:r>
            <a:br>
              <a:rPr lang="ru-RU" sz="1500" dirty="0">
                <a:solidFill>
                  <a:prstClr val="black"/>
                </a:solidFill>
                <a:ea typeface="Verdana" pitchFamily="34" charset="0"/>
              </a:rPr>
            </a:br>
            <a:r>
              <a:rPr lang="ru-RU" sz="1500" dirty="0">
                <a:solidFill>
                  <a:prstClr val="black"/>
                </a:solidFill>
                <a:ea typeface="Verdana" pitchFamily="34" charset="0"/>
              </a:rPr>
              <a:t>Общий алгоритм и методы определения ресурса (ГОСТ Р 57445-2017 Приложение А)</a:t>
            </a:r>
          </a:p>
        </p:txBody>
      </p:sp>
      <p:pic>
        <p:nvPicPr>
          <p:cNvPr id="3" name="Рисунок 2" descr="C:\Users\Евгения\Pictures\Мои сканированные изображения\2016-05 (май)\сканирование0010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7161" y="555526"/>
            <a:ext cx="3484759" cy="432047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Надпись 1"/>
          <p:cNvSpPr txBox="1">
            <a:spLocks noChangeArrowheads="1"/>
          </p:cNvSpPr>
          <p:nvPr/>
        </p:nvSpPr>
        <p:spPr bwMode="auto">
          <a:xfrm>
            <a:off x="4767896" y="691328"/>
            <a:ext cx="4152900" cy="34925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А 1.6. Выбор методов определения ресурса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адпись 3"/>
          <p:cNvSpPr txBox="1">
            <a:spLocks noChangeArrowheads="1"/>
          </p:cNvSpPr>
          <p:nvPr/>
        </p:nvSpPr>
        <p:spPr bwMode="auto">
          <a:xfrm>
            <a:off x="4767896" y="1353983"/>
            <a:ext cx="2033588" cy="547774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А 1.5.1. 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Экономический анализ срока службы</a:t>
            </a:r>
            <a:endParaRPr kumimoji="0" lang="ru-RU" altLang="ru-RU" sz="1600" b="1" i="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Надпись 4"/>
          <p:cNvSpPr txBox="1">
            <a:spLocks noChangeArrowheads="1"/>
          </p:cNvSpPr>
          <p:nvPr/>
        </p:nvSpPr>
        <p:spPr bwMode="auto">
          <a:xfrm>
            <a:off x="6917371" y="1353983"/>
            <a:ext cx="1998663" cy="490538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А 1.5.2. Технический анализ ресурса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Надпись 6"/>
          <p:cNvSpPr txBox="1">
            <a:spLocks noChangeArrowheads="1"/>
          </p:cNvSpPr>
          <p:nvPr/>
        </p:nvSpPr>
        <p:spPr bwMode="auto">
          <a:xfrm>
            <a:off x="4755196" y="2069277"/>
            <a:ext cx="2033588" cy="8382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А 1.5.1.1. 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Оценка и назначение амортизационных отчислений</a:t>
            </a:r>
            <a:endParaRPr kumimoji="0" lang="ru-RU" altLang="ru-RU" sz="1600" b="1" i="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Надпись 7"/>
          <p:cNvSpPr txBox="1">
            <a:spLocks noChangeArrowheads="1"/>
          </p:cNvSpPr>
          <p:nvPr/>
        </p:nvSpPr>
        <p:spPr bwMode="auto">
          <a:xfrm>
            <a:off x="6917371" y="2045214"/>
            <a:ext cx="1998663" cy="477837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А 1.5.2.1. </a:t>
            </a:r>
            <a:endParaRPr kumimoji="0" lang="ru-RU" altLang="ru-RU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Статистический анализ</a:t>
            </a:r>
            <a:endParaRPr kumimoji="0" lang="ru-RU" altLang="ru-RU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Надпись 8"/>
          <p:cNvSpPr txBox="1">
            <a:spLocks noChangeArrowheads="1"/>
          </p:cNvSpPr>
          <p:nvPr/>
        </p:nvSpPr>
        <p:spPr bwMode="auto">
          <a:xfrm>
            <a:off x="4755196" y="3078843"/>
            <a:ext cx="2019300" cy="696913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А 1.5.1.2. Оценка исчерпания срока службы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Прямая со стрелкой 135"/>
          <p:cNvSpPr>
            <a:spLocks noChangeShapeType="1"/>
          </p:cNvSpPr>
          <p:nvPr/>
        </p:nvSpPr>
        <p:spPr bwMode="auto">
          <a:xfrm>
            <a:off x="5737859" y="1228571"/>
            <a:ext cx="0" cy="114300"/>
          </a:xfrm>
          <a:prstGeom prst="straightConnector1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Прямая со стрелкой 123"/>
          <p:cNvSpPr>
            <a:spLocks noChangeShapeType="1"/>
          </p:cNvSpPr>
          <p:nvPr/>
        </p:nvSpPr>
        <p:spPr bwMode="auto">
          <a:xfrm>
            <a:off x="5764846" y="2901043"/>
            <a:ext cx="0" cy="177800"/>
          </a:xfrm>
          <a:prstGeom prst="straightConnector1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Прямая со стрелкой 136"/>
          <p:cNvSpPr>
            <a:spLocks noChangeShapeType="1"/>
          </p:cNvSpPr>
          <p:nvPr/>
        </p:nvSpPr>
        <p:spPr bwMode="auto">
          <a:xfrm>
            <a:off x="7896859" y="1223808"/>
            <a:ext cx="0" cy="107950"/>
          </a:xfrm>
          <a:prstGeom prst="straightConnector1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Надпись 30"/>
          <p:cNvSpPr txBox="1">
            <a:spLocks noChangeArrowheads="1"/>
          </p:cNvSpPr>
          <p:nvPr/>
        </p:nvSpPr>
        <p:spPr bwMode="auto">
          <a:xfrm>
            <a:off x="6911021" y="2709707"/>
            <a:ext cx="2005013" cy="682625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А 1.5.2.2. Детерминированный анализ</a:t>
            </a:r>
            <a:endParaRPr kumimoji="0" lang="ru-RU" altLang="ru-RU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Прямая соединительная линия 137"/>
          <p:cNvSpPr>
            <a:spLocks noChangeShapeType="1"/>
          </p:cNvSpPr>
          <p:nvPr/>
        </p:nvSpPr>
        <p:spPr bwMode="auto">
          <a:xfrm flipV="1">
            <a:off x="5729921" y="1211108"/>
            <a:ext cx="2170113" cy="6350"/>
          </a:xfrm>
          <a:prstGeom prst="line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Надпись 17"/>
          <p:cNvSpPr txBox="1">
            <a:spLocks noChangeArrowheads="1"/>
          </p:cNvSpPr>
          <p:nvPr/>
        </p:nvSpPr>
        <p:spPr bwMode="auto">
          <a:xfrm>
            <a:off x="4761546" y="3935255"/>
            <a:ext cx="2011363" cy="669765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А 1.5.1.3. Оценка остаточного срока службы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Надпись 20"/>
          <p:cNvSpPr txBox="1">
            <a:spLocks noChangeArrowheads="1"/>
          </p:cNvSpPr>
          <p:nvPr/>
        </p:nvSpPr>
        <p:spPr bwMode="auto">
          <a:xfrm>
            <a:off x="6917371" y="3564617"/>
            <a:ext cx="1998663" cy="46355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А 1.5.2.3. </a:t>
            </a:r>
            <a:endParaRPr kumimoji="0" lang="ru-RU" altLang="ru-RU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Вероятностный анализ</a:t>
            </a:r>
            <a:endParaRPr kumimoji="0" lang="ru-RU" altLang="ru-RU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Надпись 23"/>
          <p:cNvSpPr txBox="1">
            <a:spLocks noChangeArrowheads="1"/>
          </p:cNvSpPr>
          <p:nvPr/>
        </p:nvSpPr>
        <p:spPr bwMode="auto">
          <a:xfrm>
            <a:off x="6917371" y="4189256"/>
            <a:ext cx="2003425" cy="484188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А 1.5.2.4. </a:t>
            </a:r>
            <a:endParaRPr kumimoji="0" lang="ru-RU" altLang="ru-RU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Назначение ресурса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Прямая со стрелкой 122"/>
          <p:cNvSpPr>
            <a:spLocks noChangeShapeType="1"/>
          </p:cNvSpPr>
          <p:nvPr/>
        </p:nvSpPr>
        <p:spPr bwMode="auto">
          <a:xfrm>
            <a:off x="5764846" y="3790877"/>
            <a:ext cx="0" cy="142875"/>
          </a:xfrm>
          <a:prstGeom prst="straightConnector1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Прямая со стрелкой 123"/>
          <p:cNvSpPr>
            <a:spLocks noChangeShapeType="1"/>
          </p:cNvSpPr>
          <p:nvPr/>
        </p:nvSpPr>
        <p:spPr bwMode="auto">
          <a:xfrm>
            <a:off x="5740783" y="1897330"/>
            <a:ext cx="0" cy="177800"/>
          </a:xfrm>
          <a:prstGeom prst="straightConnector1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Прямая со стрелкой 123"/>
          <p:cNvSpPr>
            <a:spLocks noChangeShapeType="1"/>
          </p:cNvSpPr>
          <p:nvPr/>
        </p:nvSpPr>
        <p:spPr bwMode="auto">
          <a:xfrm>
            <a:off x="6821119" y="1033308"/>
            <a:ext cx="0" cy="177800"/>
          </a:xfrm>
          <a:prstGeom prst="straightConnector1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Прямая со стрелкой 123"/>
          <p:cNvSpPr>
            <a:spLocks noChangeShapeType="1"/>
          </p:cNvSpPr>
          <p:nvPr/>
        </p:nvSpPr>
        <p:spPr bwMode="auto">
          <a:xfrm>
            <a:off x="7893821" y="4028167"/>
            <a:ext cx="0" cy="177800"/>
          </a:xfrm>
          <a:prstGeom prst="straightConnector1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Прямая со стрелкой 123"/>
          <p:cNvSpPr>
            <a:spLocks noChangeShapeType="1"/>
          </p:cNvSpPr>
          <p:nvPr/>
        </p:nvSpPr>
        <p:spPr bwMode="auto">
          <a:xfrm>
            <a:off x="7893821" y="2531907"/>
            <a:ext cx="0" cy="177800"/>
          </a:xfrm>
          <a:prstGeom prst="straightConnector1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Прямая со стрелкой 123"/>
          <p:cNvSpPr>
            <a:spLocks noChangeShapeType="1"/>
          </p:cNvSpPr>
          <p:nvPr/>
        </p:nvSpPr>
        <p:spPr bwMode="auto">
          <a:xfrm>
            <a:off x="7893821" y="1844521"/>
            <a:ext cx="0" cy="177800"/>
          </a:xfrm>
          <a:prstGeom prst="straightConnector1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Прямая со стрелкой 123"/>
          <p:cNvSpPr>
            <a:spLocks noChangeShapeType="1"/>
          </p:cNvSpPr>
          <p:nvPr/>
        </p:nvSpPr>
        <p:spPr bwMode="auto">
          <a:xfrm>
            <a:off x="7893821" y="3392332"/>
            <a:ext cx="0" cy="177800"/>
          </a:xfrm>
          <a:prstGeom prst="straightConnector1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6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327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504" y="28738"/>
            <a:ext cx="8856984" cy="443198"/>
          </a:xfrm>
          <a:prstGeom prst="rect">
            <a:avLst/>
          </a:prstGeom>
          <a:noFill/>
        </p:spPr>
        <p:txBody>
          <a:bodyPr wrap="square" tIns="0" bIns="0" rtlCol="0" anchor="t" anchorCtr="0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prstClr val="black"/>
                </a:solidFill>
                <a:ea typeface="Verdana" panose="020B0604030504040204" pitchFamily="34" charset="0"/>
              </a:rPr>
              <a:t>Схема декомпозиции грузового тепловоза для установления несущих элементов определяющих безопасность эксплуатации ( ГОСТ Р 57445-2017 Приложение А) 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179512" y="561364"/>
            <a:ext cx="8640960" cy="4286382"/>
            <a:chOff x="-3" y="677952"/>
            <a:chExt cx="12203914" cy="6363953"/>
          </a:xfrm>
        </p:grpSpPr>
        <p:pic>
          <p:nvPicPr>
            <p:cNvPr id="9" name="Picture 6"/>
            <p:cNvPicPr>
              <a:picLocks noChangeAspect="1" noChangeArrowheads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477" t="26674" r="4688" b="26450"/>
            <a:stretch/>
          </p:blipFill>
          <p:spPr bwMode="auto">
            <a:xfrm>
              <a:off x="-3" y="677952"/>
              <a:ext cx="12200481" cy="4357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20"/>
            <p:cNvSpPr txBox="1">
              <a:spLocks noChangeArrowheads="1"/>
            </p:cNvSpPr>
            <p:nvPr/>
          </p:nvSpPr>
          <p:spPr bwMode="auto">
            <a:xfrm>
              <a:off x="13181" y="5054159"/>
              <a:ext cx="3359192" cy="198774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900" b="1" dirty="0">
                  <a:solidFill>
                    <a:srgbClr val="C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Базовыми (критическими) элементами</a:t>
              </a:r>
              <a:r>
                <a:rPr lang="ru-RU" sz="900" dirty="0">
                  <a:solidFill>
                    <a:srgbClr val="C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ru-RU" sz="9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локомотива являются:</a:t>
              </a:r>
            </a:p>
            <a:p>
              <a:r>
                <a:rPr lang="ru-RU" sz="9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 ( ГОСТ </a:t>
              </a:r>
              <a:r>
                <a:rPr lang="ru-RU" sz="900" b="1" dirty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Р 57445-2017 п. 3.2.1</a:t>
              </a:r>
              <a:r>
                <a:rPr lang="ru-RU" sz="9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):</a:t>
              </a:r>
            </a:p>
            <a:p>
              <a:pPr marL="342900" indent="-342900">
                <a:defRPr/>
              </a:pPr>
              <a:r>
                <a:rPr lang="ru-RU" sz="9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Главная рама локомотива несущая</a:t>
              </a:r>
            </a:p>
            <a:p>
              <a:pPr marL="342900" indent="-342900">
                <a:defRPr/>
              </a:pPr>
              <a:r>
                <a:rPr lang="ru-RU" sz="9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Рама тележки</a:t>
              </a:r>
            </a:p>
            <a:p>
              <a:pPr marL="342900" indent="-342900">
                <a:defRPr/>
              </a:pPr>
              <a:r>
                <a:rPr lang="ru-RU" sz="9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Шкворень или наклонная тяга</a:t>
              </a:r>
            </a:p>
            <a:p>
              <a:pPr marL="342900" indent="-342900">
                <a:defRPr/>
              </a:pPr>
              <a:r>
                <a:rPr lang="ru-RU" sz="9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Автосцепка</a:t>
              </a:r>
            </a:p>
            <a:p>
              <a:pPr marL="342900" indent="-342900">
                <a:defRPr/>
              </a:pPr>
              <a:r>
                <a:rPr lang="ru-RU" sz="9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Колёсная пара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105475" y="4882708"/>
              <a:ext cx="5098436" cy="210198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900" b="1" dirty="0">
                  <a:solidFill>
                    <a:srgbClr val="C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Критериями предельного состояния </a:t>
              </a:r>
              <a:r>
                <a:rPr lang="ru-RU" sz="9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являются:</a:t>
              </a:r>
              <a:endParaRPr lang="ru-RU" sz="9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>
                <a:defRPr/>
              </a:pPr>
              <a:r>
                <a:rPr lang="ru-RU" sz="7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(ГОСТ Р 55513-2013, ГОСТ 33211-2014, ГОСТ 33796-2016, ГОСТ 31846-2012</a:t>
              </a:r>
              <a:r>
                <a:rPr lang="ru-RU" sz="700" b="1" dirty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ru-RU" sz="7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)</a:t>
              </a:r>
            </a:p>
            <a:p>
              <a:pPr>
                <a:defRPr/>
              </a:pPr>
              <a:r>
                <a:rPr lang="ru-RU" sz="9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Появление остаточных деформаций</a:t>
              </a:r>
            </a:p>
            <a:p>
              <a:pPr>
                <a:defRPr/>
              </a:pPr>
              <a:r>
                <a:rPr lang="ru-RU" sz="9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Возникновение макротрещин</a:t>
              </a:r>
            </a:p>
            <a:p>
              <a:pPr>
                <a:defRPr/>
              </a:pPr>
              <a:r>
                <a:rPr lang="ru-RU" sz="9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Потеря устойчивости</a:t>
              </a:r>
            </a:p>
            <a:p>
              <a:pPr>
                <a:defRPr/>
              </a:pPr>
              <a:r>
                <a:rPr lang="ru-RU" sz="9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Недопустимое изменение геометрии по причине предельного износа</a:t>
              </a:r>
            </a:p>
            <a:p>
              <a:pPr>
                <a:defRPr/>
              </a:pPr>
              <a:r>
                <a:rPr lang="ru-RU" sz="9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 Нарушение надёжности соединений (посадок прессовых, зазоры болтовых)</a:t>
              </a:r>
            </a:p>
          </p:txBody>
        </p:sp>
        <p:sp>
          <p:nvSpPr>
            <p:cNvPr id="12" name="TextBox 20"/>
            <p:cNvSpPr txBox="1">
              <a:spLocks noChangeArrowheads="1"/>
            </p:cNvSpPr>
            <p:nvPr/>
          </p:nvSpPr>
          <p:spPr bwMode="auto">
            <a:xfrm>
              <a:off x="3926048" y="5328291"/>
              <a:ext cx="2543265" cy="15764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ru-RU" sz="900" b="1" dirty="0">
                  <a:solidFill>
                    <a:srgbClr val="C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Критическими отказами </a:t>
              </a:r>
              <a:r>
                <a:rPr lang="ru-RU" sz="9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базовых (критических) элементов</a:t>
              </a:r>
              <a:r>
                <a:rPr lang="ru-RU" sz="900" b="1" dirty="0">
                  <a:solidFill>
                    <a:srgbClr val="C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ru-RU" sz="900" dirty="0">
                  <a:solidFill>
                    <a:srgbClr val="C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</a:t>
              </a:r>
              <a:r>
                <a:rPr lang="ru-RU" sz="9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локомотива являются:</a:t>
              </a:r>
              <a:r>
                <a:rPr lang="ru-RU" sz="9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(ГОСТ 33272</a:t>
              </a:r>
              <a:r>
                <a:rPr lang="ru-RU" sz="900" b="1" dirty="0">
                  <a:solidFill>
                    <a:srgbClr val="00206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-2015 п. 3.6</a:t>
              </a:r>
              <a:r>
                <a:rPr lang="ru-RU" sz="9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)</a:t>
              </a:r>
            </a:p>
            <a:p>
              <a:pPr marL="342900" indent="-342900">
                <a:defRPr/>
              </a:pPr>
              <a:r>
                <a:rPr lang="ru-RU" sz="900" b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  </a:t>
              </a:r>
            </a:p>
          </p:txBody>
        </p:sp>
        <p:sp>
          <p:nvSpPr>
            <p:cNvPr id="13" name="Стрелка вправо 12"/>
            <p:cNvSpPr/>
            <p:nvPr/>
          </p:nvSpPr>
          <p:spPr>
            <a:xfrm>
              <a:off x="3447875" y="5831313"/>
              <a:ext cx="434826" cy="32620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5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4" name="Стрелка вправо 13"/>
            <p:cNvSpPr/>
            <p:nvPr/>
          </p:nvSpPr>
          <p:spPr>
            <a:xfrm>
              <a:off x="6578370" y="5765599"/>
              <a:ext cx="434826" cy="32620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5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8749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8738"/>
            <a:ext cx="9144000" cy="443198"/>
          </a:xfrm>
          <a:prstGeom prst="rect">
            <a:avLst/>
          </a:prstGeom>
          <a:noFill/>
        </p:spPr>
        <p:txBody>
          <a:bodyPr wrap="square" tIns="0" bIns="0" rtlCol="0" anchor="t" anchorCtr="0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prstClr val="black"/>
                </a:solidFill>
                <a:ea typeface="Verdana" panose="020B0604030504040204" pitchFamily="34" charset="0"/>
              </a:rPr>
              <a:t>Обеспечение долговечности локомотива и его базовых элементов (критических) на назначенных: ресурсе и сроке службы (ГОСТ 15.902-2014, ГОСТ Р27.606-2013) </a:t>
            </a:r>
          </a:p>
        </p:txBody>
      </p:sp>
      <p:grpSp>
        <p:nvGrpSpPr>
          <p:cNvPr id="19" name="Группа 18"/>
          <p:cNvGrpSpPr/>
          <p:nvPr/>
        </p:nvGrpSpPr>
        <p:grpSpPr>
          <a:xfrm>
            <a:off x="183550" y="742685"/>
            <a:ext cx="8960450" cy="4086697"/>
            <a:chOff x="-170818" y="963630"/>
            <a:chExt cx="12678102" cy="6195509"/>
          </a:xfrm>
        </p:grpSpPr>
        <p:sp>
          <p:nvSpPr>
            <p:cNvPr id="3" name="Text Box 25"/>
            <p:cNvSpPr txBox="1">
              <a:spLocks noChangeArrowheads="1"/>
            </p:cNvSpPr>
            <p:nvPr/>
          </p:nvSpPr>
          <p:spPr bwMode="auto">
            <a:xfrm>
              <a:off x="1928616" y="6235411"/>
              <a:ext cx="2448272" cy="839838"/>
            </a:xfrm>
            <a:prstGeom prst="rect">
              <a:avLst/>
            </a:prstGeom>
            <a:solidFill>
              <a:srgbClr val="00B050"/>
            </a:solidFill>
            <a:ln w="9525" algn="ctr">
              <a:noFill/>
              <a:miter lim="800000"/>
              <a:headEnd/>
              <a:tailEnd/>
            </a:ln>
          </p:spPr>
          <p:txBody>
            <a:bodyPr wrap="square" lIns="91418" tIns="45709" rIns="91418" bIns="45709" anchor="ctr">
              <a:spAutoFit/>
            </a:bodyPr>
            <a:lstStyle/>
            <a:p>
              <a:pPr algn="ctr"/>
              <a:endParaRPr lang="ru-RU" sz="1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algn="ctr"/>
              <a:r>
                <a:rPr lang="ru-RU" sz="1000" b="1" dirty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НАРАБОТКЕ</a:t>
              </a:r>
            </a:p>
            <a:p>
              <a:pPr algn="ctr"/>
              <a:endParaRPr lang="ru-RU" sz="1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" name="Text Box 25"/>
            <p:cNvSpPr txBox="1">
              <a:spLocks noChangeArrowheads="1"/>
            </p:cNvSpPr>
            <p:nvPr/>
          </p:nvSpPr>
          <p:spPr bwMode="auto">
            <a:xfrm>
              <a:off x="-74175" y="5452457"/>
              <a:ext cx="12231151" cy="62986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91418" tIns="45709" rIns="91418" bIns="45709">
              <a:spAutoFit/>
            </a:bodyPr>
            <a:lstStyle/>
            <a:p>
              <a:pPr algn="just"/>
              <a:r>
                <a:rPr lang="ru-RU" sz="1050" b="1" dirty="0">
                  <a:solidFill>
                    <a:srgbClr val="C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По данным бортовой диагностики (умный локомотив) и бортового журнала эксплуатации (цифровой паспорт) формируется сведения по:</a:t>
              </a:r>
            </a:p>
          </p:txBody>
        </p:sp>
        <p:sp>
          <p:nvSpPr>
            <p:cNvPr id="5" name="Text Box 25"/>
            <p:cNvSpPr txBox="1">
              <a:spLocks noChangeArrowheads="1"/>
            </p:cNvSpPr>
            <p:nvPr/>
          </p:nvSpPr>
          <p:spPr bwMode="auto">
            <a:xfrm>
              <a:off x="4655840" y="6086004"/>
              <a:ext cx="2808312" cy="1073135"/>
            </a:xfrm>
            <a:prstGeom prst="rect">
              <a:avLst/>
            </a:prstGeom>
            <a:solidFill>
              <a:srgbClr val="00B050"/>
            </a:solidFill>
            <a:ln w="9525" algn="ctr">
              <a:noFill/>
              <a:miter lim="800000"/>
              <a:headEnd/>
              <a:tailEnd/>
            </a:ln>
          </p:spPr>
          <p:txBody>
            <a:bodyPr wrap="square" lIns="91418" tIns="45709" rIns="91418" bIns="45709" anchor="ctr">
              <a:spAutoFit/>
            </a:bodyPr>
            <a:lstStyle/>
            <a:p>
              <a:pPr algn="ctr"/>
              <a:r>
                <a:rPr lang="ru-RU" sz="1000" b="1" dirty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КОЛИЧЕСТВУ И ПЕРИОДИЧНОСТИ ПРОВЕДЕННЫХ РЕМОНТОВ</a:t>
              </a:r>
            </a:p>
          </p:txBody>
        </p:sp>
        <p:sp>
          <p:nvSpPr>
            <p:cNvPr id="6" name="Text Box 25"/>
            <p:cNvSpPr txBox="1">
              <a:spLocks noChangeArrowheads="1"/>
            </p:cNvSpPr>
            <p:nvPr/>
          </p:nvSpPr>
          <p:spPr bwMode="auto">
            <a:xfrm>
              <a:off x="7680176" y="6202652"/>
              <a:ext cx="2664297" cy="839838"/>
            </a:xfrm>
            <a:prstGeom prst="rect">
              <a:avLst/>
            </a:prstGeom>
            <a:solidFill>
              <a:srgbClr val="00B050"/>
            </a:solidFill>
            <a:ln w="9525" algn="ctr">
              <a:noFill/>
              <a:miter lim="800000"/>
              <a:headEnd/>
              <a:tailEnd/>
            </a:ln>
          </p:spPr>
          <p:txBody>
            <a:bodyPr wrap="square" lIns="91418" tIns="45709" rIns="91418" bIns="45709" anchor="ctr">
              <a:spAutoFit/>
            </a:bodyPr>
            <a:lstStyle/>
            <a:p>
              <a:pPr algn="ctr"/>
              <a:r>
                <a:rPr lang="ru-RU" sz="1000" b="1" dirty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ОТКАЗАМ</a:t>
              </a:r>
            </a:p>
            <a:p>
              <a:pPr algn="ctr"/>
              <a:r>
                <a:rPr lang="ru-RU" sz="1000" b="1" dirty="0">
                  <a:solidFill>
                    <a:schemeClr val="bg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В ЭКСПЛУАТАЦИИ И ИХ ПОСЛЕДСТВИЯХ</a:t>
              </a:r>
            </a:p>
          </p:txBody>
        </p:sp>
        <p:pic>
          <p:nvPicPr>
            <p:cNvPr id="7" name="Рисунок 6" descr="Круг.png"/>
            <p:cNvPicPr>
              <a:picLocks noChangeAspect="1"/>
            </p:cNvPicPr>
            <p:nvPr/>
          </p:nvPicPr>
          <p:blipFill>
            <a:blip r:embed="rId2" cstate="screen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732887">
              <a:off x="4647008" y="2191050"/>
              <a:ext cx="2060230" cy="198558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6451133" y="1570204"/>
              <a:ext cx="5821313" cy="6065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i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Соблюдение системы технического обслуживания и ремонта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555493" y="5037961"/>
              <a:ext cx="9271427" cy="3732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b="1" i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Квалификация персонала (проектирующего, эксплуатирующего и ремонтного)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634091" y="3251937"/>
              <a:ext cx="5638356" cy="10731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i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Непрерывный контроль за достижением назначенных показателей. Запрет эксплуатации после достижения назначенных показателей без проведения соответствующих работ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31004" y="3127330"/>
              <a:ext cx="4424292" cy="8398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b="1" i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Выполнение требований конструкторской документации при постройке и эксплуатации локомотива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553643" y="4399621"/>
              <a:ext cx="5435981" cy="373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i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Учет израсходованного ресурса (срока службы)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452907" y="963630"/>
              <a:ext cx="6559418" cy="6532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i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Контроль за техническим состоянием в процессе изготовления и эксплуатации (анализ отказов)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71859" y="4061538"/>
              <a:ext cx="5481827" cy="8398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b="1" i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Расчёт коэффициентов запаса статической прочности и сопротивления усталости по эксплуатационным и экстремальным факторам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-170818" y="1840251"/>
              <a:ext cx="5152596" cy="10731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b="1" i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Оценка критичности элементов конструкции объекта, определение критериев критического отказа в критическом элементе конструкции объекта (продукции)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6451133" y="2178769"/>
              <a:ext cx="6056151" cy="10731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b="1" i="1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Сравнение фактической вероятности наступления нежелательного события (разрушения) по данным из эксплуатации с вероятностью, учтённой в расчётных коэффициентах запаса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9271633" y="1120824"/>
              <a:ext cx="1985025" cy="419936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ru-RU" sz="1200" b="1" i="1" dirty="0">
                  <a:solidFill>
                    <a:srgbClr val="0070C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эксплуатация</a:t>
              </a:r>
              <a:endParaRPr lang="ru-RU" sz="1000" b="1" i="1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94280" y="1120824"/>
              <a:ext cx="1558626" cy="419936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ru-RU" sz="1200" b="1" i="1" dirty="0">
                  <a:solidFill>
                    <a:srgbClr val="0070C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постройка</a:t>
              </a:r>
              <a:endParaRPr lang="ru-RU" sz="1000" b="1" i="1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57547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4424</TotalTime>
  <Words>1576</Words>
  <Application>Microsoft Office PowerPoint</Application>
  <PresentationFormat>Экран (16:9)</PresentationFormat>
  <Paragraphs>188</Paragraphs>
  <Slides>13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Tahoma</vt:lpstr>
      <vt:lpstr>Times New Roman</vt:lpstr>
      <vt:lpstr>Verdana</vt:lpstr>
      <vt:lpstr>Тема Office</vt:lpstr>
      <vt:lpstr>Microsoft Equation 3.0</vt:lpstr>
      <vt:lpstr>Презентация PowerPoint</vt:lpstr>
      <vt:lpstr>Структурная схема законодательных и нормативных актов по безопасности на транспорте</vt:lpstr>
      <vt:lpstr>Современное состояние научно-методической базы анализа прочности, ресурса и безопасности железнодорожного транспорта</vt:lpstr>
      <vt:lpstr>Ресурсные  показатели объектов железнодорожного транспорта (по измеряемым параметрам - типам)</vt:lpstr>
      <vt:lpstr>Пример обобщенной схемы риск-анализа несущих элементов подвижного состава (по ГОСТ Р 57445-2017  Приложение А)</vt:lpstr>
      <vt:lpstr>Нормативная база анализа ресурса</vt:lpstr>
      <vt:lpstr>Декомпозиция объекта анализа по критерию безопасности. Общий алгоритм и методы определения ресурса (ГОСТ Р 57445-2017 Приложение А)</vt:lpstr>
      <vt:lpstr>Схема декомпозиции грузового тепловоза для установления несущих элементов определяющих безопасность эксплуатации ( ГОСТ Р 57445-2017 Приложение А) </vt:lpstr>
      <vt:lpstr>Обеспечение долговечности локомотива и его базовых элементов (критических) на назначенных: ресурсе и сроке службы (ГОСТ 15.902-2014, ГОСТ Р27.606-2013) </vt:lpstr>
      <vt:lpstr>Определение критических элементов и критериев предельного состояния деталей колёсной пары</vt:lpstr>
      <vt:lpstr>Обеспечение долговечности колёсной пары локомотива  по назначенным:   ресурсу и сроку службы по оси и колесу</vt:lpstr>
      <vt:lpstr>Пример анализа цельнокатаного колеса с целью установления критического отказа и соответствующего ему критического предельного состояния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Никонов В.А.</dc:creator>
  <cp:lastModifiedBy>Татьяна</cp:lastModifiedBy>
  <cp:revision>647</cp:revision>
  <cp:lastPrinted>2020-06-02T10:37:48Z</cp:lastPrinted>
  <dcterms:created xsi:type="dcterms:W3CDTF">2011-05-23T14:04:51Z</dcterms:created>
  <dcterms:modified xsi:type="dcterms:W3CDTF">2020-11-24T01:11:47Z</dcterms:modified>
</cp:coreProperties>
</file>