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275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0" dirty="0">
                <a:solidFill>
                  <a:srgbClr val="E21A1A"/>
                </a:solidFill>
              </a:rPr>
              <a:t>XX </a:t>
            </a:r>
            <a:r>
              <a:rPr lang="ru-RU" sz="600" b="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040" y="2357004"/>
            <a:ext cx="423554" cy="4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93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32494028-B1BF-40E5-B812-57B88A65AC9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4282398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1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-374760" y="-17640"/>
            <a:ext cx="365760" cy="365760"/>
          </a:xfrm>
          <a:prstGeom prst="rect">
            <a:avLst/>
          </a:prstGeom>
          <a:solidFill>
            <a:srgbClr val="E21A1A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-374760" y="349200"/>
            <a:ext cx="365760" cy="365760"/>
          </a:xfrm>
          <a:prstGeom prst="rect">
            <a:avLst/>
          </a:prstGeom>
          <a:solidFill>
            <a:srgbClr val="394A58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-374760" y="716040"/>
            <a:ext cx="365760" cy="365760"/>
          </a:xfrm>
          <a:prstGeom prst="rect">
            <a:avLst/>
          </a:prstGeom>
          <a:solidFill>
            <a:srgbClr val="455D70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-374760" y="1081080"/>
            <a:ext cx="365760" cy="365760"/>
          </a:xfrm>
          <a:prstGeom prst="rect">
            <a:avLst/>
          </a:prstGeom>
          <a:solidFill>
            <a:srgbClr val="68798B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-374760" y="1447920"/>
            <a:ext cx="365760" cy="365760"/>
          </a:xfrm>
          <a:prstGeom prst="rect">
            <a:avLst/>
          </a:prstGeom>
          <a:solidFill>
            <a:srgbClr val="909CAA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-774720" y="-22320"/>
            <a:ext cx="365760" cy="376920"/>
          </a:xfrm>
          <a:prstGeom prst="rect">
            <a:avLst/>
          </a:prstGeom>
          <a:solidFill>
            <a:srgbClr val="CECCA0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-781200" y="3303720"/>
            <a:ext cx="365760" cy="365760"/>
          </a:xfrm>
          <a:prstGeom prst="rect">
            <a:avLst/>
          </a:prstGeom>
          <a:solidFill>
            <a:srgbClr val="78D64B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-1601640" y="-22320"/>
            <a:ext cx="365760" cy="365760"/>
          </a:xfrm>
          <a:prstGeom prst="rect">
            <a:avLst/>
          </a:prstGeom>
          <a:solidFill>
            <a:srgbClr val="FF6900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-374760" y="1828800"/>
            <a:ext cx="365760" cy="365760"/>
          </a:xfrm>
          <a:prstGeom prst="rect">
            <a:avLst/>
          </a:prstGeom>
          <a:solidFill>
            <a:srgbClr val="BFC5CE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-374760" y="2211480"/>
            <a:ext cx="365760" cy="365760"/>
          </a:xfrm>
          <a:prstGeom prst="rect">
            <a:avLst/>
          </a:prstGeom>
          <a:solidFill>
            <a:srgbClr val="606060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-374760" y="2571840"/>
            <a:ext cx="365760" cy="365760"/>
          </a:xfrm>
          <a:prstGeom prst="rect">
            <a:avLst/>
          </a:prstGeom>
          <a:solidFill>
            <a:srgbClr val="828282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-374760" y="2943360"/>
            <a:ext cx="365760" cy="365760"/>
          </a:xfrm>
          <a:prstGeom prst="rect">
            <a:avLst/>
          </a:prstGeom>
          <a:solidFill>
            <a:srgbClr val="A9A9A9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-374760" y="3314880"/>
            <a:ext cx="365760" cy="365760"/>
          </a:xfrm>
          <a:prstGeom prst="rect">
            <a:avLst/>
          </a:prstGeom>
          <a:solidFill>
            <a:srgbClr val="D3D3D3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-774720" y="355680"/>
            <a:ext cx="365760" cy="365760"/>
          </a:xfrm>
          <a:prstGeom prst="rect">
            <a:avLst/>
          </a:prstGeom>
          <a:solidFill>
            <a:srgbClr val="85865F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-774720" y="716040"/>
            <a:ext cx="365760" cy="365760"/>
          </a:xfrm>
          <a:prstGeom prst="rect">
            <a:avLst/>
          </a:prstGeom>
          <a:solidFill>
            <a:srgbClr val="DDDCB4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-774720" y="1082520"/>
            <a:ext cx="365760" cy="365760"/>
          </a:xfrm>
          <a:prstGeom prst="rect">
            <a:avLst/>
          </a:prstGeom>
          <a:solidFill>
            <a:srgbClr val="EBEAD4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-774720" y="1447920"/>
            <a:ext cx="365760" cy="387720"/>
          </a:xfrm>
          <a:prstGeom prst="rect">
            <a:avLst/>
          </a:prstGeom>
          <a:solidFill>
            <a:srgbClr val="A3A86B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-774720" y="1836720"/>
            <a:ext cx="365760" cy="365760"/>
          </a:xfrm>
          <a:prstGeom prst="rect">
            <a:avLst/>
          </a:prstGeom>
          <a:solidFill>
            <a:srgbClr val="626B45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-774720" y="2203560"/>
            <a:ext cx="365760" cy="365760"/>
          </a:xfrm>
          <a:prstGeom prst="rect">
            <a:avLst/>
          </a:prstGeom>
          <a:solidFill>
            <a:srgbClr val="828B5C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-774720" y="2570040"/>
            <a:ext cx="365760" cy="365760"/>
          </a:xfrm>
          <a:prstGeom prst="rect">
            <a:avLst/>
          </a:prstGeom>
          <a:solidFill>
            <a:srgbClr val="B2B989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-774720" y="2936880"/>
            <a:ext cx="365760" cy="365760"/>
          </a:xfrm>
          <a:prstGeom prst="rect">
            <a:avLst/>
          </a:prstGeom>
          <a:solidFill>
            <a:srgbClr val="D3D7BD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-1189080" y="-22320"/>
            <a:ext cx="365760" cy="376920"/>
          </a:xfrm>
          <a:prstGeom prst="rect">
            <a:avLst/>
          </a:prstGeom>
          <a:solidFill>
            <a:srgbClr val="0066A1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-1189080" y="355680"/>
            <a:ext cx="365760" cy="365760"/>
          </a:xfrm>
          <a:prstGeom prst="rect">
            <a:avLst/>
          </a:prstGeom>
          <a:solidFill>
            <a:srgbClr val="003356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-1189080" y="716040"/>
            <a:ext cx="365760" cy="365760"/>
          </a:xfrm>
          <a:prstGeom prst="rect">
            <a:avLst/>
          </a:prstGeom>
          <a:solidFill>
            <a:srgbClr val="00507C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-1189080" y="1082520"/>
            <a:ext cx="365760" cy="365760"/>
          </a:xfrm>
          <a:prstGeom prst="rect">
            <a:avLst/>
          </a:prstGeom>
          <a:solidFill>
            <a:srgbClr val="007FB1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26"/>
          <p:cNvSpPr/>
          <p:nvPr/>
        </p:nvSpPr>
        <p:spPr>
          <a:xfrm>
            <a:off x="-1189080" y="1447920"/>
            <a:ext cx="365760" cy="387720"/>
          </a:xfrm>
          <a:prstGeom prst="rect">
            <a:avLst/>
          </a:prstGeom>
          <a:solidFill>
            <a:srgbClr val="8AB0D2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27"/>
          <p:cNvSpPr/>
          <p:nvPr/>
        </p:nvSpPr>
        <p:spPr>
          <a:xfrm>
            <a:off x="-1189080" y="1825560"/>
            <a:ext cx="365760" cy="371880"/>
          </a:xfrm>
          <a:prstGeom prst="rect">
            <a:avLst/>
          </a:prstGeom>
          <a:solidFill>
            <a:srgbClr val="00A3E0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-1189080" y="2198520"/>
            <a:ext cx="365760" cy="371880"/>
          </a:xfrm>
          <a:prstGeom prst="rect">
            <a:avLst/>
          </a:prstGeom>
          <a:solidFill>
            <a:srgbClr val="206689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29"/>
          <p:cNvSpPr/>
          <p:nvPr/>
        </p:nvSpPr>
        <p:spPr>
          <a:xfrm>
            <a:off x="-1189080" y="2570040"/>
            <a:ext cx="365760" cy="371880"/>
          </a:xfrm>
          <a:prstGeom prst="rect">
            <a:avLst/>
          </a:prstGeom>
          <a:solidFill>
            <a:srgbClr val="2F87B6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30"/>
          <p:cNvSpPr/>
          <p:nvPr/>
        </p:nvSpPr>
        <p:spPr>
          <a:xfrm>
            <a:off x="-1189080" y="2941560"/>
            <a:ext cx="365760" cy="371880"/>
          </a:xfrm>
          <a:prstGeom prst="rect">
            <a:avLst/>
          </a:prstGeom>
          <a:solidFill>
            <a:srgbClr val="61B9E9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31"/>
          <p:cNvSpPr/>
          <p:nvPr/>
        </p:nvSpPr>
        <p:spPr>
          <a:xfrm>
            <a:off x="-1189080" y="3303720"/>
            <a:ext cx="365760" cy="371880"/>
          </a:xfrm>
          <a:prstGeom prst="rect">
            <a:avLst/>
          </a:prstGeom>
          <a:solidFill>
            <a:srgbClr val="B0DCF4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32"/>
          <p:cNvSpPr/>
          <p:nvPr/>
        </p:nvSpPr>
        <p:spPr>
          <a:xfrm>
            <a:off x="-781200" y="3676680"/>
            <a:ext cx="365760" cy="365760"/>
          </a:xfrm>
          <a:prstGeom prst="rect">
            <a:avLst/>
          </a:prstGeom>
          <a:solidFill>
            <a:srgbClr val="658446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33"/>
          <p:cNvSpPr/>
          <p:nvPr/>
        </p:nvSpPr>
        <p:spPr>
          <a:xfrm>
            <a:off x="-781200" y="4043520"/>
            <a:ext cx="365760" cy="365760"/>
          </a:xfrm>
          <a:prstGeom prst="rect">
            <a:avLst/>
          </a:prstGeom>
          <a:solidFill>
            <a:srgbClr val="7FA357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CustomShape 34"/>
          <p:cNvSpPr/>
          <p:nvPr/>
        </p:nvSpPr>
        <p:spPr>
          <a:xfrm>
            <a:off x="-781200" y="4410000"/>
            <a:ext cx="365760" cy="365760"/>
          </a:xfrm>
          <a:prstGeom prst="rect">
            <a:avLst/>
          </a:prstGeom>
          <a:solidFill>
            <a:srgbClr val="AED086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CustomShape 35"/>
          <p:cNvSpPr/>
          <p:nvPr/>
        </p:nvSpPr>
        <p:spPr>
          <a:xfrm>
            <a:off x="-781200" y="4781520"/>
            <a:ext cx="365760" cy="365760"/>
          </a:xfrm>
          <a:prstGeom prst="rect">
            <a:avLst/>
          </a:prstGeom>
          <a:solidFill>
            <a:srgbClr val="D6E8C3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CustomShape 36"/>
          <p:cNvSpPr/>
          <p:nvPr/>
        </p:nvSpPr>
        <p:spPr>
          <a:xfrm>
            <a:off x="-1601640" y="334800"/>
            <a:ext cx="365760" cy="365760"/>
          </a:xfrm>
          <a:prstGeom prst="rect">
            <a:avLst/>
          </a:prstGeom>
          <a:solidFill>
            <a:srgbClr val="805030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CustomShape 37"/>
          <p:cNvSpPr/>
          <p:nvPr/>
        </p:nvSpPr>
        <p:spPr>
          <a:xfrm>
            <a:off x="-1601640" y="701640"/>
            <a:ext cx="365760" cy="365760"/>
          </a:xfrm>
          <a:prstGeom prst="rect">
            <a:avLst/>
          </a:prstGeom>
          <a:solidFill>
            <a:srgbClr val="AC6B2F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38"/>
          <p:cNvSpPr/>
          <p:nvPr/>
        </p:nvSpPr>
        <p:spPr>
          <a:xfrm>
            <a:off x="-1601640" y="1068480"/>
            <a:ext cx="365760" cy="365760"/>
          </a:xfrm>
          <a:prstGeom prst="rect">
            <a:avLst/>
          </a:prstGeom>
          <a:solidFill>
            <a:srgbClr val="E4A063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39"/>
          <p:cNvSpPr/>
          <p:nvPr/>
        </p:nvSpPr>
        <p:spPr>
          <a:xfrm>
            <a:off x="-1601640" y="1434960"/>
            <a:ext cx="365760" cy="365760"/>
          </a:xfrm>
          <a:prstGeom prst="rect">
            <a:avLst/>
          </a:prstGeom>
          <a:solidFill>
            <a:srgbClr val="F1D0B1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" name="Рисунок 46"/>
          <p:cNvPicPr/>
          <p:nvPr userDrawn="1"/>
        </p:nvPicPr>
        <p:blipFill>
          <a:blip r:embed="rId14"/>
          <a:stretch/>
        </p:blipFill>
        <p:spPr>
          <a:xfrm>
            <a:off x="8606160" y="2356920"/>
            <a:ext cx="422640" cy="428400"/>
          </a:xfrm>
          <a:prstGeom prst="rect">
            <a:avLst/>
          </a:prstGeom>
          <a:ln w="0">
            <a:noFill/>
          </a:ln>
        </p:spPr>
      </p:pic>
      <p:sp>
        <p:nvSpPr>
          <p:cNvPr id="40" name="CustomShape 40"/>
          <p:cNvSpPr/>
          <p:nvPr/>
        </p:nvSpPr>
        <p:spPr>
          <a:xfrm>
            <a:off x="0" y="743040"/>
            <a:ext cx="8536680" cy="4390920"/>
          </a:xfrm>
          <a:prstGeom prst="rect">
            <a:avLst/>
          </a:prstGeom>
          <a:noFill/>
          <a:ln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41"/>
          <p:cNvSpPr/>
          <p:nvPr userDrawn="1"/>
        </p:nvSpPr>
        <p:spPr>
          <a:xfrm>
            <a:off x="0" y="4879800"/>
            <a:ext cx="9142920" cy="262440"/>
          </a:xfrm>
          <a:prstGeom prst="rect">
            <a:avLst/>
          </a:prstGeom>
          <a:solidFill>
            <a:srgbClr val="BFC5CE"/>
          </a:solidFill>
          <a:ln w="0">
            <a:noFill/>
          </a:ln>
          <a:effectLst>
            <a:outerShdw blurRad="40000"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42"/>
          <p:cNvSpPr/>
          <p:nvPr/>
        </p:nvSpPr>
        <p:spPr>
          <a:xfrm>
            <a:off x="5457960" y="291600"/>
            <a:ext cx="3127680" cy="29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15000"/>
              </a:lnSpc>
              <a:spcBef>
                <a:spcPts val="1199"/>
              </a:spcBef>
            </a:pPr>
            <a:r>
              <a:rPr lang="ru-RU" sz="600" b="1" strike="noStrike" spc="-1">
                <a:solidFill>
                  <a:srgbClr val="BFC5CE"/>
                </a:solidFill>
                <a:latin typeface="Verdana Pro SemiBold"/>
                <a:ea typeface="Times New Roman"/>
              </a:rPr>
              <a:t>ТЕМА: </a:t>
            </a:r>
            <a:r>
              <a:rPr lang="ru-RU" sz="600" b="1" strike="noStrike" spc="-1">
                <a:solidFill>
                  <a:srgbClr val="365F91"/>
                </a:solidFill>
                <a:latin typeface="Verdana Pro SemiBold"/>
                <a:ea typeface="Times New Roman"/>
              </a:rPr>
              <a:t>ЦИФРОВАЯ ТРАНСФОРМАЦИЯ В БЕЗОПАСНОСТИ ДВИЖЕНИЯ КАК СТРАТЕГИЯ УСПЕХА И РАЗВИТИЯ ВОЗМОЖНОСТЕЙ</a:t>
            </a:r>
            <a:endParaRPr lang="ru-RU" sz="600" b="0" strike="noStrike" spc="-1">
              <a:latin typeface="Arial"/>
            </a:endParaRPr>
          </a:p>
        </p:txBody>
      </p:sp>
      <p:sp>
        <p:nvSpPr>
          <p:cNvPr id="43" name="CustomShape 43"/>
          <p:cNvSpPr/>
          <p:nvPr userDrawn="1"/>
        </p:nvSpPr>
        <p:spPr>
          <a:xfrm>
            <a:off x="3601800" y="78480"/>
            <a:ext cx="4978440" cy="18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600" b="0" strike="noStrike" spc="-1" dirty="0">
                <a:solidFill>
                  <a:srgbClr val="E21A1A"/>
                </a:solidFill>
                <a:latin typeface="Verdana"/>
                <a:ea typeface="DejaVu Sans"/>
              </a:rPr>
              <a:t>XX </a:t>
            </a:r>
            <a:r>
              <a:rPr lang="ru-RU" sz="600" b="0" strike="noStrike" spc="-1" dirty="0">
                <a:solidFill>
                  <a:srgbClr val="E21A1A"/>
                </a:solidFill>
                <a:latin typeface="Verdana"/>
                <a:ea typeface="DejaVu Sans"/>
              </a:rPr>
              <a:t>ВСЕРОССИЙСКАЯ НАУЧНО-ПРАКТИЧЕСКАЯ КОНФЕРЕНЦИЯ «БЕЗОПАСНОСТЬ ДВИЖЕНИЯ ПОЕЗДОВ» </a:t>
            </a:r>
            <a:endParaRPr lang="ru-RU" sz="600" b="0" strike="noStrike" spc="-1" dirty="0">
              <a:latin typeface="Arial"/>
            </a:endParaRPr>
          </a:p>
        </p:txBody>
      </p:sp>
      <p:pic>
        <p:nvPicPr>
          <p:cNvPr id="44" name="Рисунок 18"/>
          <p:cNvPicPr/>
          <p:nvPr/>
        </p:nvPicPr>
        <p:blipFill>
          <a:blip r:embed="rId15"/>
          <a:stretch/>
        </p:blipFill>
        <p:spPr>
          <a:xfrm>
            <a:off x="8551440" y="4776480"/>
            <a:ext cx="595080" cy="366120"/>
          </a:xfrm>
          <a:prstGeom prst="rect">
            <a:avLst/>
          </a:prstGeom>
          <a:ln w="0">
            <a:noFill/>
          </a:ln>
        </p:spPr>
      </p:pic>
      <p:pic>
        <p:nvPicPr>
          <p:cNvPr id="45" name="Рисунок 20"/>
          <p:cNvPicPr/>
          <p:nvPr userDrawn="1"/>
        </p:nvPicPr>
        <p:blipFill>
          <a:blip r:embed="rId16"/>
          <a:stretch/>
        </p:blipFill>
        <p:spPr>
          <a:xfrm>
            <a:off x="8555400" y="90360"/>
            <a:ext cx="523440" cy="452160"/>
          </a:xfrm>
          <a:prstGeom prst="rect">
            <a:avLst/>
          </a:prstGeom>
          <a:ln w="0">
            <a:noFill/>
          </a:ln>
        </p:spPr>
      </p:pic>
      <p:sp>
        <p:nvSpPr>
          <p:cNvPr id="46" name="CustomShape 44"/>
          <p:cNvSpPr/>
          <p:nvPr userDrawn="1"/>
        </p:nvSpPr>
        <p:spPr>
          <a:xfrm>
            <a:off x="8616600" y="551520"/>
            <a:ext cx="62604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" b="1" strike="noStrike" spc="-1" dirty="0">
                <a:solidFill>
                  <a:srgbClr val="E21A1A"/>
                </a:solidFill>
                <a:latin typeface="Verdana"/>
                <a:ea typeface="DejaVu Sans"/>
              </a:rPr>
              <a:t>2020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47" name="CustomShape 45"/>
          <p:cNvSpPr/>
          <p:nvPr/>
        </p:nvSpPr>
        <p:spPr>
          <a:xfrm>
            <a:off x="8420400" y="4848120"/>
            <a:ext cx="44640" cy="32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6"/>
          <p:cNvSpPr/>
          <p:nvPr/>
        </p:nvSpPr>
        <p:spPr>
          <a:xfrm>
            <a:off x="8345520" y="4848120"/>
            <a:ext cx="34920" cy="32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9" name="Рисунок 1"/>
          <p:cNvPicPr/>
          <p:nvPr userDrawn="1"/>
        </p:nvPicPr>
        <p:blipFill>
          <a:blip r:embed="rId14"/>
          <a:stretch/>
        </p:blipFill>
        <p:spPr>
          <a:xfrm>
            <a:off x="8606160" y="2356920"/>
            <a:ext cx="422640" cy="4284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47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1" name="PlaceHolder 4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-374760" y="-17640"/>
            <a:ext cx="365760" cy="365760"/>
          </a:xfrm>
          <a:prstGeom prst="rect">
            <a:avLst/>
          </a:prstGeom>
          <a:solidFill>
            <a:srgbClr val="E21A1A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-374760" y="349200"/>
            <a:ext cx="365760" cy="365760"/>
          </a:xfrm>
          <a:prstGeom prst="rect">
            <a:avLst/>
          </a:prstGeom>
          <a:solidFill>
            <a:srgbClr val="394A58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-374760" y="716040"/>
            <a:ext cx="365760" cy="365760"/>
          </a:xfrm>
          <a:prstGeom prst="rect">
            <a:avLst/>
          </a:prstGeom>
          <a:solidFill>
            <a:srgbClr val="455D70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-374760" y="1081080"/>
            <a:ext cx="365760" cy="365760"/>
          </a:xfrm>
          <a:prstGeom prst="rect">
            <a:avLst/>
          </a:prstGeom>
          <a:solidFill>
            <a:srgbClr val="68798B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-374760" y="1447920"/>
            <a:ext cx="365760" cy="365760"/>
          </a:xfrm>
          <a:prstGeom prst="rect">
            <a:avLst/>
          </a:prstGeom>
          <a:solidFill>
            <a:srgbClr val="909CAA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6"/>
          <p:cNvSpPr/>
          <p:nvPr/>
        </p:nvSpPr>
        <p:spPr>
          <a:xfrm>
            <a:off x="-774720" y="-22320"/>
            <a:ext cx="365760" cy="376920"/>
          </a:xfrm>
          <a:prstGeom prst="rect">
            <a:avLst/>
          </a:prstGeom>
          <a:solidFill>
            <a:srgbClr val="CECCA0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7"/>
          <p:cNvSpPr/>
          <p:nvPr/>
        </p:nvSpPr>
        <p:spPr>
          <a:xfrm>
            <a:off x="-781200" y="3303720"/>
            <a:ext cx="365760" cy="365760"/>
          </a:xfrm>
          <a:prstGeom prst="rect">
            <a:avLst/>
          </a:prstGeom>
          <a:solidFill>
            <a:srgbClr val="78D64B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8"/>
          <p:cNvSpPr/>
          <p:nvPr/>
        </p:nvSpPr>
        <p:spPr>
          <a:xfrm>
            <a:off x="-1601640" y="-22320"/>
            <a:ext cx="365760" cy="365760"/>
          </a:xfrm>
          <a:prstGeom prst="rect">
            <a:avLst/>
          </a:prstGeom>
          <a:solidFill>
            <a:srgbClr val="FF6900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9"/>
          <p:cNvSpPr/>
          <p:nvPr/>
        </p:nvSpPr>
        <p:spPr>
          <a:xfrm>
            <a:off x="-374760" y="1828800"/>
            <a:ext cx="365760" cy="365760"/>
          </a:xfrm>
          <a:prstGeom prst="rect">
            <a:avLst/>
          </a:prstGeom>
          <a:solidFill>
            <a:srgbClr val="BFC5CE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10"/>
          <p:cNvSpPr/>
          <p:nvPr/>
        </p:nvSpPr>
        <p:spPr>
          <a:xfrm>
            <a:off x="-374760" y="2211480"/>
            <a:ext cx="365760" cy="365760"/>
          </a:xfrm>
          <a:prstGeom prst="rect">
            <a:avLst/>
          </a:prstGeom>
          <a:solidFill>
            <a:srgbClr val="606060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11"/>
          <p:cNvSpPr/>
          <p:nvPr/>
        </p:nvSpPr>
        <p:spPr>
          <a:xfrm>
            <a:off x="-374760" y="2571840"/>
            <a:ext cx="365760" cy="365760"/>
          </a:xfrm>
          <a:prstGeom prst="rect">
            <a:avLst/>
          </a:prstGeom>
          <a:solidFill>
            <a:srgbClr val="828282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12"/>
          <p:cNvSpPr/>
          <p:nvPr/>
        </p:nvSpPr>
        <p:spPr>
          <a:xfrm>
            <a:off x="-374760" y="2943360"/>
            <a:ext cx="365760" cy="365760"/>
          </a:xfrm>
          <a:prstGeom prst="rect">
            <a:avLst/>
          </a:prstGeom>
          <a:solidFill>
            <a:srgbClr val="A9A9A9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13"/>
          <p:cNvSpPr/>
          <p:nvPr/>
        </p:nvSpPr>
        <p:spPr>
          <a:xfrm>
            <a:off x="-374760" y="3314880"/>
            <a:ext cx="365760" cy="365760"/>
          </a:xfrm>
          <a:prstGeom prst="rect">
            <a:avLst/>
          </a:prstGeom>
          <a:solidFill>
            <a:srgbClr val="D3D3D3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14"/>
          <p:cNvSpPr/>
          <p:nvPr/>
        </p:nvSpPr>
        <p:spPr>
          <a:xfrm>
            <a:off x="-774720" y="355680"/>
            <a:ext cx="365760" cy="365760"/>
          </a:xfrm>
          <a:prstGeom prst="rect">
            <a:avLst/>
          </a:prstGeom>
          <a:solidFill>
            <a:srgbClr val="85865F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15"/>
          <p:cNvSpPr/>
          <p:nvPr/>
        </p:nvSpPr>
        <p:spPr>
          <a:xfrm>
            <a:off x="-774720" y="716040"/>
            <a:ext cx="365760" cy="365760"/>
          </a:xfrm>
          <a:prstGeom prst="rect">
            <a:avLst/>
          </a:prstGeom>
          <a:solidFill>
            <a:srgbClr val="DDDCB4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16"/>
          <p:cNvSpPr/>
          <p:nvPr/>
        </p:nvSpPr>
        <p:spPr>
          <a:xfrm>
            <a:off x="-774720" y="1082520"/>
            <a:ext cx="365760" cy="365760"/>
          </a:xfrm>
          <a:prstGeom prst="rect">
            <a:avLst/>
          </a:prstGeom>
          <a:solidFill>
            <a:srgbClr val="EBEAD4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17"/>
          <p:cNvSpPr/>
          <p:nvPr/>
        </p:nvSpPr>
        <p:spPr>
          <a:xfrm>
            <a:off x="-774720" y="1447920"/>
            <a:ext cx="365760" cy="387720"/>
          </a:xfrm>
          <a:prstGeom prst="rect">
            <a:avLst/>
          </a:prstGeom>
          <a:solidFill>
            <a:srgbClr val="A3A86B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18"/>
          <p:cNvSpPr/>
          <p:nvPr/>
        </p:nvSpPr>
        <p:spPr>
          <a:xfrm>
            <a:off x="-774720" y="1836720"/>
            <a:ext cx="365760" cy="365760"/>
          </a:xfrm>
          <a:prstGeom prst="rect">
            <a:avLst/>
          </a:prstGeom>
          <a:solidFill>
            <a:srgbClr val="626B45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19"/>
          <p:cNvSpPr/>
          <p:nvPr/>
        </p:nvSpPr>
        <p:spPr>
          <a:xfrm>
            <a:off x="-774720" y="2203560"/>
            <a:ext cx="365760" cy="365760"/>
          </a:xfrm>
          <a:prstGeom prst="rect">
            <a:avLst/>
          </a:prstGeom>
          <a:solidFill>
            <a:srgbClr val="828B5C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20"/>
          <p:cNvSpPr/>
          <p:nvPr/>
        </p:nvSpPr>
        <p:spPr>
          <a:xfrm>
            <a:off x="-774720" y="2570040"/>
            <a:ext cx="365760" cy="365760"/>
          </a:xfrm>
          <a:prstGeom prst="rect">
            <a:avLst/>
          </a:prstGeom>
          <a:solidFill>
            <a:srgbClr val="B2B989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1"/>
          <p:cNvSpPr/>
          <p:nvPr/>
        </p:nvSpPr>
        <p:spPr>
          <a:xfrm>
            <a:off x="-774720" y="2936880"/>
            <a:ext cx="365760" cy="365760"/>
          </a:xfrm>
          <a:prstGeom prst="rect">
            <a:avLst/>
          </a:prstGeom>
          <a:solidFill>
            <a:srgbClr val="D3D7BD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2"/>
          <p:cNvSpPr/>
          <p:nvPr/>
        </p:nvSpPr>
        <p:spPr>
          <a:xfrm>
            <a:off x="-1189080" y="-22320"/>
            <a:ext cx="365760" cy="376920"/>
          </a:xfrm>
          <a:prstGeom prst="rect">
            <a:avLst/>
          </a:prstGeom>
          <a:solidFill>
            <a:srgbClr val="0066A1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3"/>
          <p:cNvSpPr/>
          <p:nvPr/>
        </p:nvSpPr>
        <p:spPr>
          <a:xfrm>
            <a:off x="-1189080" y="355680"/>
            <a:ext cx="365760" cy="365760"/>
          </a:xfrm>
          <a:prstGeom prst="rect">
            <a:avLst/>
          </a:prstGeom>
          <a:solidFill>
            <a:srgbClr val="003356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24"/>
          <p:cNvSpPr/>
          <p:nvPr/>
        </p:nvSpPr>
        <p:spPr>
          <a:xfrm>
            <a:off x="-1189080" y="716040"/>
            <a:ext cx="365760" cy="365760"/>
          </a:xfrm>
          <a:prstGeom prst="rect">
            <a:avLst/>
          </a:prstGeom>
          <a:solidFill>
            <a:srgbClr val="00507C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5"/>
          <p:cNvSpPr/>
          <p:nvPr/>
        </p:nvSpPr>
        <p:spPr>
          <a:xfrm>
            <a:off x="-1189080" y="1082520"/>
            <a:ext cx="365760" cy="365760"/>
          </a:xfrm>
          <a:prstGeom prst="rect">
            <a:avLst/>
          </a:prstGeom>
          <a:solidFill>
            <a:srgbClr val="007FB1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26"/>
          <p:cNvSpPr/>
          <p:nvPr/>
        </p:nvSpPr>
        <p:spPr>
          <a:xfrm>
            <a:off x="-1189080" y="1447920"/>
            <a:ext cx="365760" cy="387720"/>
          </a:xfrm>
          <a:prstGeom prst="rect">
            <a:avLst/>
          </a:prstGeom>
          <a:solidFill>
            <a:srgbClr val="8AB0D2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27"/>
          <p:cNvSpPr/>
          <p:nvPr/>
        </p:nvSpPr>
        <p:spPr>
          <a:xfrm>
            <a:off x="-1189080" y="1825560"/>
            <a:ext cx="365760" cy="371880"/>
          </a:xfrm>
          <a:prstGeom prst="rect">
            <a:avLst/>
          </a:prstGeom>
          <a:solidFill>
            <a:srgbClr val="00A3E0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28"/>
          <p:cNvSpPr/>
          <p:nvPr/>
        </p:nvSpPr>
        <p:spPr>
          <a:xfrm>
            <a:off x="-1189080" y="2198520"/>
            <a:ext cx="365760" cy="371880"/>
          </a:xfrm>
          <a:prstGeom prst="rect">
            <a:avLst/>
          </a:prstGeom>
          <a:solidFill>
            <a:srgbClr val="206689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29"/>
          <p:cNvSpPr/>
          <p:nvPr/>
        </p:nvSpPr>
        <p:spPr>
          <a:xfrm>
            <a:off x="-1189080" y="2570040"/>
            <a:ext cx="365760" cy="371880"/>
          </a:xfrm>
          <a:prstGeom prst="rect">
            <a:avLst/>
          </a:prstGeom>
          <a:solidFill>
            <a:srgbClr val="2F87B6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30"/>
          <p:cNvSpPr/>
          <p:nvPr/>
        </p:nvSpPr>
        <p:spPr>
          <a:xfrm>
            <a:off x="-1189080" y="2941560"/>
            <a:ext cx="365760" cy="371880"/>
          </a:xfrm>
          <a:prstGeom prst="rect">
            <a:avLst/>
          </a:prstGeom>
          <a:solidFill>
            <a:srgbClr val="61B9E9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31"/>
          <p:cNvSpPr/>
          <p:nvPr/>
        </p:nvSpPr>
        <p:spPr>
          <a:xfrm>
            <a:off x="-1189080" y="3303720"/>
            <a:ext cx="365760" cy="371880"/>
          </a:xfrm>
          <a:prstGeom prst="rect">
            <a:avLst/>
          </a:prstGeom>
          <a:solidFill>
            <a:srgbClr val="B0DCF4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32"/>
          <p:cNvSpPr/>
          <p:nvPr/>
        </p:nvSpPr>
        <p:spPr>
          <a:xfrm>
            <a:off x="-781200" y="3676680"/>
            <a:ext cx="365760" cy="365760"/>
          </a:xfrm>
          <a:prstGeom prst="rect">
            <a:avLst/>
          </a:prstGeom>
          <a:solidFill>
            <a:srgbClr val="658446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33"/>
          <p:cNvSpPr/>
          <p:nvPr/>
        </p:nvSpPr>
        <p:spPr>
          <a:xfrm>
            <a:off x="-781200" y="4043520"/>
            <a:ext cx="365760" cy="365760"/>
          </a:xfrm>
          <a:prstGeom prst="rect">
            <a:avLst/>
          </a:prstGeom>
          <a:solidFill>
            <a:srgbClr val="7FA357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34"/>
          <p:cNvSpPr/>
          <p:nvPr/>
        </p:nvSpPr>
        <p:spPr>
          <a:xfrm>
            <a:off x="-781200" y="4410000"/>
            <a:ext cx="365760" cy="365760"/>
          </a:xfrm>
          <a:prstGeom prst="rect">
            <a:avLst/>
          </a:prstGeom>
          <a:solidFill>
            <a:srgbClr val="AED086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35"/>
          <p:cNvSpPr/>
          <p:nvPr/>
        </p:nvSpPr>
        <p:spPr>
          <a:xfrm>
            <a:off x="-781200" y="4781520"/>
            <a:ext cx="365760" cy="365760"/>
          </a:xfrm>
          <a:prstGeom prst="rect">
            <a:avLst/>
          </a:prstGeom>
          <a:solidFill>
            <a:srgbClr val="D6E8C3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6"/>
          <p:cNvSpPr/>
          <p:nvPr/>
        </p:nvSpPr>
        <p:spPr>
          <a:xfrm>
            <a:off x="-1601640" y="334800"/>
            <a:ext cx="365760" cy="365760"/>
          </a:xfrm>
          <a:prstGeom prst="rect">
            <a:avLst/>
          </a:prstGeom>
          <a:solidFill>
            <a:srgbClr val="805030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37"/>
          <p:cNvSpPr/>
          <p:nvPr/>
        </p:nvSpPr>
        <p:spPr>
          <a:xfrm>
            <a:off x="-1601640" y="701640"/>
            <a:ext cx="365760" cy="365760"/>
          </a:xfrm>
          <a:prstGeom prst="rect">
            <a:avLst/>
          </a:prstGeom>
          <a:solidFill>
            <a:srgbClr val="AC6B2F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8"/>
          <p:cNvSpPr/>
          <p:nvPr/>
        </p:nvSpPr>
        <p:spPr>
          <a:xfrm>
            <a:off x="-1601640" y="1068480"/>
            <a:ext cx="365760" cy="365760"/>
          </a:xfrm>
          <a:prstGeom prst="rect">
            <a:avLst/>
          </a:prstGeom>
          <a:solidFill>
            <a:srgbClr val="E4A063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9"/>
          <p:cNvSpPr/>
          <p:nvPr/>
        </p:nvSpPr>
        <p:spPr>
          <a:xfrm>
            <a:off x="-1601640" y="1434960"/>
            <a:ext cx="365760" cy="365760"/>
          </a:xfrm>
          <a:prstGeom prst="rect">
            <a:avLst/>
          </a:prstGeom>
          <a:solidFill>
            <a:srgbClr val="F1D0B1"/>
          </a:solidFill>
          <a:ln w="9525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7" name="Рисунок 46"/>
          <p:cNvPicPr/>
          <p:nvPr/>
        </p:nvPicPr>
        <p:blipFill>
          <a:blip r:embed="rId14"/>
          <a:stretch/>
        </p:blipFill>
        <p:spPr>
          <a:xfrm>
            <a:off x="8606160" y="2356920"/>
            <a:ext cx="422640" cy="42840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40"/>
          <p:cNvSpPr/>
          <p:nvPr/>
        </p:nvSpPr>
        <p:spPr>
          <a:xfrm>
            <a:off x="0" y="743040"/>
            <a:ext cx="8536680" cy="4390920"/>
          </a:xfrm>
          <a:prstGeom prst="rect">
            <a:avLst/>
          </a:prstGeom>
          <a:noFill/>
          <a:ln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41"/>
          <p:cNvSpPr/>
          <p:nvPr/>
        </p:nvSpPr>
        <p:spPr>
          <a:xfrm>
            <a:off x="0" y="1440"/>
            <a:ext cx="6408360" cy="74916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0" name="CustomShape 42"/>
          <p:cNvSpPr/>
          <p:nvPr/>
        </p:nvSpPr>
        <p:spPr>
          <a:xfrm>
            <a:off x="0" y="4879800"/>
            <a:ext cx="9142920" cy="262440"/>
          </a:xfrm>
          <a:prstGeom prst="rect">
            <a:avLst/>
          </a:prstGeom>
          <a:solidFill>
            <a:srgbClr val="BFC5CE"/>
          </a:solidFill>
          <a:ln w="0">
            <a:noFill/>
          </a:ln>
          <a:effectLst>
            <a:outerShdw blurRad="40000"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43"/>
          <p:cNvSpPr/>
          <p:nvPr/>
        </p:nvSpPr>
        <p:spPr>
          <a:xfrm>
            <a:off x="201600" y="4929480"/>
            <a:ext cx="228960" cy="1522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r">
              <a:lnSpc>
                <a:spcPct val="100000"/>
              </a:lnSpc>
              <a:spcBef>
                <a:spcPts val="499"/>
              </a:spcBef>
            </a:pPr>
            <a:fld id="{E98CDA3B-244D-4DA4-80A9-876B0807007D}" type="slidenum">
              <a:rPr lang="en-US" sz="1000" b="0" strike="noStrike" spc="-1">
                <a:solidFill>
                  <a:srgbClr val="000000"/>
                </a:solidFill>
                <a:latin typeface="Verdana"/>
                <a:ea typeface="ＭＳ Ｐゴシック"/>
              </a:rPr>
              <a:t>‹#›</a:t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132" name="CustomShape 44"/>
          <p:cNvSpPr/>
          <p:nvPr/>
        </p:nvSpPr>
        <p:spPr>
          <a:xfrm>
            <a:off x="6372000" y="267840"/>
            <a:ext cx="2246760" cy="40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15000"/>
              </a:lnSpc>
              <a:spcBef>
                <a:spcPts val="1199"/>
              </a:spcBef>
            </a:pPr>
            <a:r>
              <a:rPr lang="ru-RU" sz="600" b="1" strike="noStrike" spc="-1">
                <a:solidFill>
                  <a:srgbClr val="BFC5CE"/>
                </a:solidFill>
                <a:latin typeface="Verdana Pro SemiBold"/>
                <a:ea typeface="Times New Roman"/>
              </a:rPr>
              <a:t>ТЕМА: </a:t>
            </a:r>
            <a:r>
              <a:rPr lang="ru-RU" sz="600" b="1" strike="noStrike" spc="-1">
                <a:solidFill>
                  <a:srgbClr val="365F91"/>
                </a:solidFill>
                <a:latin typeface="Verdana Pro SemiBold"/>
                <a:ea typeface="Times New Roman"/>
              </a:rPr>
              <a:t>ЦИФРОВАЯ ТРАНСФОРМАЦИЯ</a:t>
            </a:r>
            <a:br/>
            <a:r>
              <a:rPr lang="ru-RU" sz="600" b="1" strike="noStrike" spc="-1">
                <a:solidFill>
                  <a:srgbClr val="365F91"/>
                </a:solidFill>
                <a:latin typeface="Verdana Pro SemiBold"/>
                <a:ea typeface="Times New Roman"/>
              </a:rPr>
              <a:t>В БЕЗОПАСНОСТИ ДВИЖЕНИЯ КАК СТРАТЕГИЯ УСПЕХА И РАЗВИТИЯ ВОЗМОЖНОСТЕЙ</a:t>
            </a:r>
            <a:endParaRPr lang="ru-RU" sz="600" b="0" strike="noStrike" spc="-1">
              <a:latin typeface="Arial"/>
            </a:endParaRPr>
          </a:p>
        </p:txBody>
      </p:sp>
      <p:pic>
        <p:nvPicPr>
          <p:cNvPr id="133" name="Рисунок 15"/>
          <p:cNvPicPr/>
          <p:nvPr/>
        </p:nvPicPr>
        <p:blipFill>
          <a:blip r:embed="rId15"/>
          <a:stretch/>
        </p:blipFill>
        <p:spPr>
          <a:xfrm>
            <a:off x="8551440" y="4776480"/>
            <a:ext cx="595080" cy="36612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17"/>
          <p:cNvPicPr/>
          <p:nvPr/>
        </p:nvPicPr>
        <p:blipFill>
          <a:blip r:embed="rId16"/>
          <a:stretch/>
        </p:blipFill>
        <p:spPr>
          <a:xfrm>
            <a:off x="8555400" y="90360"/>
            <a:ext cx="523440" cy="452160"/>
          </a:xfrm>
          <a:prstGeom prst="rect">
            <a:avLst/>
          </a:prstGeom>
          <a:ln w="0">
            <a:noFill/>
          </a:ln>
        </p:spPr>
      </p:pic>
      <p:sp>
        <p:nvSpPr>
          <p:cNvPr id="135" name="CustomShape 45"/>
          <p:cNvSpPr/>
          <p:nvPr/>
        </p:nvSpPr>
        <p:spPr>
          <a:xfrm>
            <a:off x="8616600" y="551520"/>
            <a:ext cx="62604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E21A1A"/>
                </a:solidFill>
                <a:latin typeface="Verdana"/>
                <a:ea typeface="DejaVu Sans"/>
              </a:rPr>
              <a:t>2020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36" name="CustomShape 46"/>
          <p:cNvSpPr/>
          <p:nvPr/>
        </p:nvSpPr>
        <p:spPr>
          <a:xfrm>
            <a:off x="6278760" y="-6840"/>
            <a:ext cx="44640" cy="76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47"/>
          <p:cNvSpPr/>
          <p:nvPr/>
        </p:nvSpPr>
        <p:spPr>
          <a:xfrm>
            <a:off x="6195240" y="-6840"/>
            <a:ext cx="34920" cy="76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48"/>
          <p:cNvSpPr/>
          <p:nvPr/>
        </p:nvSpPr>
        <p:spPr>
          <a:xfrm>
            <a:off x="8420400" y="4848120"/>
            <a:ext cx="44640" cy="32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49"/>
          <p:cNvSpPr/>
          <p:nvPr/>
        </p:nvSpPr>
        <p:spPr>
          <a:xfrm>
            <a:off x="8345520" y="4848120"/>
            <a:ext cx="34920" cy="32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50"/>
          <p:cNvSpPr/>
          <p:nvPr/>
        </p:nvSpPr>
        <p:spPr>
          <a:xfrm>
            <a:off x="6418800" y="59400"/>
            <a:ext cx="217620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400" b="0" strike="noStrike" spc="-1">
                <a:solidFill>
                  <a:srgbClr val="E21A1A"/>
                </a:solidFill>
                <a:latin typeface="Verdana"/>
                <a:ea typeface="DejaVu Sans"/>
              </a:rPr>
              <a:t>XX </a:t>
            </a:r>
            <a:r>
              <a:rPr lang="ru-RU" sz="400" b="0" strike="noStrike" spc="-1">
                <a:solidFill>
                  <a:srgbClr val="E21A1A"/>
                </a:solidFill>
                <a:latin typeface="Verdana"/>
                <a:ea typeface="DejaVu Sans"/>
              </a:rPr>
              <a:t>ВСЕРОССИЙСКАЯ НАУЧНО-ПРАКТИЧЕСКАЯ КОНФЕРЕНЦИЯ «БЕЗОПАСНОСТЬ ДВИЖЕНИЯ ПОЕЗДОВ» </a:t>
            </a:r>
            <a:endParaRPr lang="ru-RU" sz="400" b="0" strike="noStrike" spc="-1">
              <a:latin typeface="Arial"/>
            </a:endParaRPr>
          </a:p>
        </p:txBody>
      </p:sp>
      <p:sp>
        <p:nvSpPr>
          <p:cNvPr id="141" name="PlaceHolder 5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2" name="PlaceHolder 5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040" y="2357004"/>
            <a:ext cx="423554" cy="4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11" Type="http://schemas.openxmlformats.org/officeDocument/2006/relationships/image" Target="../media/image69.png"/><Relationship Id="rId5" Type="http://schemas.openxmlformats.org/officeDocument/2006/relationships/image" Target="../media/image73.png"/><Relationship Id="rId10" Type="http://schemas.openxmlformats.org/officeDocument/2006/relationships/image" Target="../media/image66.png"/><Relationship Id="rId4" Type="http://schemas.openxmlformats.org/officeDocument/2006/relationships/image" Target="../media/image72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2" Type="http://schemas.openxmlformats.org/officeDocument/2006/relationships/image" Target="../media/image16.jpeg"/><Relationship Id="rId16" Type="http://schemas.openxmlformats.org/officeDocument/2006/relationships/image" Target="../media/image24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21.jpeg"/><Relationship Id="rId24" Type="http://schemas.microsoft.com/office/2007/relationships/hdphoto" Target="../media/hdphoto10.wdp"/><Relationship Id="rId5" Type="http://schemas.openxmlformats.org/officeDocument/2006/relationships/image" Target="../media/image18.png"/><Relationship Id="rId15" Type="http://schemas.microsoft.com/office/2007/relationships/hdphoto" Target="../media/hdphoto6.wdp"/><Relationship Id="rId23" Type="http://schemas.openxmlformats.org/officeDocument/2006/relationships/image" Target="../media/image28.png"/><Relationship Id="rId10" Type="http://schemas.microsoft.com/office/2007/relationships/hdphoto" Target="../media/hdphoto4.wdp"/><Relationship Id="rId19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23.png"/><Relationship Id="rId22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A8220C-7104-4803-AFF1-9DACD343A1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320" y="4688651"/>
            <a:ext cx="729767" cy="44953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B0D9DC7-B1C2-46B6-B118-8375A0E79C0D}"/>
              </a:ext>
            </a:extLst>
          </p:cNvPr>
          <p:cNvSpPr/>
          <p:nvPr/>
        </p:nvSpPr>
        <p:spPr>
          <a:xfrm>
            <a:off x="0" y="353718"/>
            <a:ext cx="9144000" cy="4334934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pic>
        <p:nvPicPr>
          <p:cNvPr id="31" name="Рисунок 30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A693FCD7-519C-49B0-8524-3B6B4FE8F4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91" y="672406"/>
            <a:ext cx="7013670" cy="356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0DDCD-66B1-4266-8155-E7609310551C}"/>
              </a:ext>
            </a:extLst>
          </p:cNvPr>
          <p:cNvSpPr txBox="1"/>
          <p:nvPr/>
        </p:nvSpPr>
        <p:spPr>
          <a:xfrm>
            <a:off x="3097094" y="1987547"/>
            <a:ext cx="4266869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3B4D33-8879-4A51-A4D1-2086F72004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8754"/>
            <a:ext cx="1078330" cy="931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7E739-AFDD-4345-8C12-64448E8ACACE}"/>
              </a:ext>
            </a:extLst>
          </p:cNvPr>
          <p:cNvSpPr txBox="1"/>
          <p:nvPr/>
        </p:nvSpPr>
        <p:spPr>
          <a:xfrm>
            <a:off x="4089789" y="4373496"/>
            <a:ext cx="97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21A1A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4224F-7CC4-46B5-870C-77ED5EC9DA4B}"/>
              </a:ext>
            </a:extLst>
          </p:cNvPr>
          <p:cNvSpPr txBox="1"/>
          <p:nvPr/>
        </p:nvSpPr>
        <p:spPr>
          <a:xfrm>
            <a:off x="4012890" y="4286417"/>
            <a:ext cx="11135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03356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ОНЛАЙН ФОРМАТ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91DFA-7004-4883-B3F9-51F343081782}"/>
              </a:ext>
            </a:extLst>
          </p:cNvPr>
          <p:cNvSpPr txBox="1"/>
          <p:nvPr/>
        </p:nvSpPr>
        <p:spPr>
          <a:xfrm>
            <a:off x="2361063" y="70622"/>
            <a:ext cx="6650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XX ВСЕРОССИЙСКАЯ НАУЧНО-ПРАКТИЧЕСКАЯ КОНФЕРЕНЦИЯ «БЕЗОПАСНОСТЬ ДВИЖЕНИЯ ПОЕЗДОВ»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850FEB-CE8E-4D1D-B93F-547B4A1EA350}"/>
              </a:ext>
            </a:extLst>
          </p:cNvPr>
          <p:cNvSpPr txBox="1"/>
          <p:nvPr/>
        </p:nvSpPr>
        <p:spPr>
          <a:xfrm>
            <a:off x="1833780" y="2768746"/>
            <a:ext cx="54868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СТРАТЕГИЯ УСПЕХА И РАЗВИТИЯ ВОЗМОЖНОСТЕЙ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EBA7D1-5268-4121-B336-AD96B85BC3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66" y="1968497"/>
            <a:ext cx="820389" cy="91154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сидит, стол, компьютер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id="{74BDFA90-EC2E-4744-860E-70EACEFF3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251" y="3232906"/>
            <a:ext cx="1523809" cy="1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243720" y="0"/>
            <a:ext cx="57812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Arial"/>
              </a:rPr>
              <a:t>Цель внедрения и функциональные связи ЕКАСУИ СДМИ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3536280" y="2274480"/>
            <a:ext cx="2412360" cy="10123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7680" tIns="33840" rIns="67680" bIns="3384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870" b="1" strike="noStrike" spc="-1">
                <a:solidFill>
                  <a:srgbClr val="000000"/>
                </a:solidFill>
                <a:latin typeface="Verdana"/>
                <a:ea typeface="DejaVu Sans"/>
              </a:rPr>
              <a:t>ЕКАСУИ</a:t>
            </a:r>
            <a:endParaRPr lang="ru-RU" sz="870" b="0" strike="noStrike" spc="-1"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3767400" y="2311200"/>
            <a:ext cx="978120" cy="933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0" tIns="33840" rIns="0" bIns="33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90" b="1" strike="noStrike" spc="-1">
                <a:solidFill>
                  <a:srgbClr val="FFFFFF"/>
                </a:solidFill>
                <a:latin typeface="Consolas"/>
                <a:ea typeface="DejaVu Sans"/>
              </a:rPr>
              <a:t>ЕКАСУИ СДМИ</a:t>
            </a:r>
            <a:endParaRPr lang="ru-RU" sz="1490" b="0" strike="noStrike" spc="-1">
              <a:latin typeface="Arial"/>
            </a:endParaRPr>
          </a:p>
        </p:txBody>
      </p:sp>
      <p:sp>
        <p:nvSpPr>
          <p:cNvPr id="394" name="CustomShape 4"/>
          <p:cNvSpPr/>
          <p:nvPr/>
        </p:nvSpPr>
        <p:spPr>
          <a:xfrm flipV="1">
            <a:off x="4264920" y="1921680"/>
            <a:ext cx="360" cy="350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75">
            <a:solidFill>
              <a:srgbClr val="E52228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CustomShape 5"/>
          <p:cNvSpPr/>
          <p:nvPr/>
        </p:nvSpPr>
        <p:spPr>
          <a:xfrm flipV="1">
            <a:off x="5472000" y="1879560"/>
            <a:ext cx="742320" cy="379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75">
            <a:solidFill>
              <a:srgbClr val="E52228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CustomShape 6"/>
          <p:cNvSpPr/>
          <p:nvPr/>
        </p:nvSpPr>
        <p:spPr>
          <a:xfrm flipH="1" flipV="1">
            <a:off x="2328120" y="1949760"/>
            <a:ext cx="1429200" cy="753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75">
            <a:solidFill>
              <a:srgbClr val="E52228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7"/>
          <p:cNvSpPr/>
          <p:nvPr/>
        </p:nvSpPr>
        <p:spPr>
          <a:xfrm>
            <a:off x="2881440" y="1310400"/>
            <a:ext cx="1056240" cy="54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333F4F"/>
                </a:solidFill>
                <a:latin typeface="Verdana"/>
                <a:ea typeface="DejaVu Sans"/>
              </a:rPr>
              <a:t>Анализ, планирование, </a:t>
            </a:r>
            <a:br/>
            <a:r>
              <a:rPr lang="ru-RU" sz="900" b="1" strike="noStrike" spc="-1">
                <a:solidFill>
                  <a:srgbClr val="333F4F"/>
                </a:solidFill>
                <a:latin typeface="Verdana"/>
                <a:ea typeface="DejaVu Sans"/>
              </a:rPr>
              <a:t>организация проверок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398" name="CustomShape 8"/>
          <p:cNvSpPr/>
          <p:nvPr/>
        </p:nvSpPr>
        <p:spPr>
          <a:xfrm>
            <a:off x="5600160" y="1301760"/>
            <a:ext cx="2724840" cy="34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320" tIns="33840" rIns="13320" bIns="338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333F4F"/>
                </a:solidFill>
                <a:latin typeface="Verdana"/>
                <a:ea typeface="DejaVu Sans"/>
              </a:rPr>
              <a:t>Мониторинг состояния пути и ИССО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333F4F"/>
                </a:solidFill>
                <a:latin typeface="Verdana"/>
                <a:ea typeface="DejaVu Sans"/>
              </a:rPr>
              <a:t>Планирование ремонтов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399" name="CustomShape 9"/>
          <p:cNvSpPr/>
          <p:nvPr/>
        </p:nvSpPr>
        <p:spPr>
          <a:xfrm>
            <a:off x="858240" y="1254600"/>
            <a:ext cx="1861200" cy="34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333F4F"/>
                </a:solidFill>
                <a:latin typeface="Verdana"/>
                <a:ea typeface="DejaVu Sans"/>
              </a:rPr>
              <a:t>Сопровождение, администрирование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400" name="Line 10"/>
          <p:cNvSpPr/>
          <p:nvPr/>
        </p:nvSpPr>
        <p:spPr>
          <a:xfrm flipH="1">
            <a:off x="2714400" y="1351080"/>
            <a:ext cx="6480" cy="632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Line 11"/>
          <p:cNvSpPr/>
          <p:nvPr/>
        </p:nvSpPr>
        <p:spPr>
          <a:xfrm>
            <a:off x="5638680" y="1342800"/>
            <a:ext cx="0" cy="640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2" name="Рисунок 42"/>
          <p:cNvPicPr/>
          <p:nvPr/>
        </p:nvPicPr>
        <p:blipFill>
          <a:blip r:embed="rId2"/>
          <a:stretch/>
        </p:blipFill>
        <p:spPr>
          <a:xfrm>
            <a:off x="4079520" y="1541520"/>
            <a:ext cx="369720" cy="390600"/>
          </a:xfrm>
          <a:prstGeom prst="rect">
            <a:avLst/>
          </a:prstGeom>
          <a:ln w="0">
            <a:noFill/>
          </a:ln>
        </p:spPr>
      </p:pic>
      <p:sp>
        <p:nvSpPr>
          <p:cNvPr id="403" name="CustomShape 12"/>
          <p:cNvSpPr/>
          <p:nvPr/>
        </p:nvSpPr>
        <p:spPr>
          <a:xfrm>
            <a:off x="4485240" y="1418760"/>
            <a:ext cx="1056240" cy="3272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26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000000"/>
                </a:solidFill>
                <a:latin typeface="Verdana"/>
                <a:ea typeface="DejaVu Sans"/>
              </a:rPr>
              <a:t>ЦЕНТР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000000"/>
                </a:solidFill>
                <a:latin typeface="Verdana"/>
                <a:ea typeface="DejaVu Sans"/>
              </a:rPr>
              <a:t>ДИАГНОСТИКИ</a:t>
            </a:r>
            <a:endParaRPr lang="ru-RU" sz="900" b="0" strike="noStrike" spc="-1">
              <a:latin typeface="Arial"/>
            </a:endParaRPr>
          </a:p>
        </p:txBody>
      </p:sp>
      <p:pic>
        <p:nvPicPr>
          <p:cNvPr id="404" name="Picture 12" descr="Картинки по запросу пользователи иконка"/>
          <p:cNvPicPr/>
          <p:nvPr/>
        </p:nvPicPr>
        <p:blipFill>
          <a:blip r:embed="rId3"/>
          <a:stretch/>
        </p:blipFill>
        <p:spPr>
          <a:xfrm>
            <a:off x="7020000" y="1707840"/>
            <a:ext cx="401040" cy="410760"/>
          </a:xfrm>
          <a:prstGeom prst="rect">
            <a:avLst/>
          </a:prstGeom>
          <a:ln w="0">
            <a:noFill/>
          </a:ln>
        </p:spPr>
      </p:pic>
      <p:pic>
        <p:nvPicPr>
          <p:cNvPr id="405" name="Рисунок 47"/>
          <p:cNvPicPr/>
          <p:nvPr/>
        </p:nvPicPr>
        <p:blipFill>
          <a:blip r:embed="rId4"/>
          <a:stretch/>
        </p:blipFill>
        <p:spPr>
          <a:xfrm>
            <a:off x="1269360" y="1625040"/>
            <a:ext cx="395280" cy="403560"/>
          </a:xfrm>
          <a:prstGeom prst="rect">
            <a:avLst/>
          </a:prstGeom>
          <a:ln w="0">
            <a:noFill/>
          </a:ln>
        </p:spPr>
      </p:pic>
      <p:sp>
        <p:nvSpPr>
          <p:cNvPr id="406" name="CustomShape 13"/>
          <p:cNvSpPr/>
          <p:nvPr/>
        </p:nvSpPr>
        <p:spPr>
          <a:xfrm flipH="1">
            <a:off x="1708200" y="1686600"/>
            <a:ext cx="473400" cy="190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26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000000"/>
                </a:solidFill>
                <a:latin typeface="Verdana"/>
                <a:ea typeface="DejaVu Sans"/>
              </a:rPr>
              <a:t>ИВЦ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407" name="CustomShape 14"/>
          <p:cNvSpPr/>
          <p:nvPr/>
        </p:nvSpPr>
        <p:spPr>
          <a:xfrm>
            <a:off x="6123960" y="1710360"/>
            <a:ext cx="1045080" cy="32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26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000000"/>
                </a:solidFill>
                <a:latin typeface="Verdana"/>
                <a:ea typeface="DejaVu Sans"/>
              </a:rPr>
              <a:t>Службы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000000"/>
                </a:solidFill>
                <a:latin typeface="Verdana"/>
                <a:ea typeface="DejaVu Sans"/>
              </a:rPr>
              <a:t>П, Ш, Э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408" name="CustomShape 15"/>
          <p:cNvSpPr/>
          <p:nvPr/>
        </p:nvSpPr>
        <p:spPr>
          <a:xfrm flipV="1">
            <a:off x="4257000" y="3245040"/>
            <a:ext cx="360" cy="241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75">
            <a:solidFill>
              <a:srgbClr val="0099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" name="CustomShape 16"/>
          <p:cNvSpPr/>
          <p:nvPr/>
        </p:nvSpPr>
        <p:spPr>
          <a:xfrm flipV="1">
            <a:off x="2128320" y="2853720"/>
            <a:ext cx="1558440" cy="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75">
            <a:solidFill>
              <a:schemeClr val="bg1">
                <a:lumMod val="75000"/>
              </a:schemeClr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CustomShape 17"/>
          <p:cNvSpPr/>
          <p:nvPr/>
        </p:nvSpPr>
        <p:spPr>
          <a:xfrm flipV="1">
            <a:off x="5472000" y="3146400"/>
            <a:ext cx="360" cy="34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75">
            <a:solidFill>
              <a:srgbClr val="0099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1" name="Рисунок 23"/>
          <p:cNvPicPr/>
          <p:nvPr/>
        </p:nvPicPr>
        <p:blipFill>
          <a:blip r:embed="rId5"/>
          <a:stretch/>
        </p:blipFill>
        <p:spPr>
          <a:xfrm>
            <a:off x="6907320" y="4028760"/>
            <a:ext cx="460440" cy="469080"/>
          </a:xfrm>
          <a:prstGeom prst="rect">
            <a:avLst/>
          </a:prstGeom>
          <a:ln w="0">
            <a:noFill/>
          </a:ln>
        </p:spPr>
      </p:pic>
      <p:sp>
        <p:nvSpPr>
          <p:cNvPr id="412" name="CustomShape 18"/>
          <p:cNvSpPr/>
          <p:nvPr/>
        </p:nvSpPr>
        <p:spPr>
          <a:xfrm>
            <a:off x="6664680" y="4496400"/>
            <a:ext cx="986400" cy="32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26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Verdana"/>
                <a:ea typeface="DejaVu Sans"/>
              </a:rPr>
              <a:t>Ремонтная бригада</a:t>
            </a:r>
            <a:endParaRPr lang="ru-RU" sz="900" b="0" strike="noStrike" spc="-1">
              <a:latin typeface="Arial"/>
            </a:endParaRPr>
          </a:p>
        </p:txBody>
      </p:sp>
      <p:pic>
        <p:nvPicPr>
          <p:cNvPr id="413" name="Рисунок 64"/>
          <p:cNvPicPr/>
          <p:nvPr/>
        </p:nvPicPr>
        <p:blipFill>
          <a:blip r:embed="rId6"/>
          <a:stretch/>
        </p:blipFill>
        <p:spPr>
          <a:xfrm>
            <a:off x="6870240" y="2621880"/>
            <a:ext cx="479160" cy="490680"/>
          </a:xfrm>
          <a:prstGeom prst="rect">
            <a:avLst/>
          </a:prstGeom>
          <a:ln w="0">
            <a:noFill/>
          </a:ln>
        </p:spPr>
      </p:pic>
      <p:sp>
        <p:nvSpPr>
          <p:cNvPr id="414" name="CustomShape 19"/>
          <p:cNvSpPr/>
          <p:nvPr/>
        </p:nvSpPr>
        <p:spPr>
          <a:xfrm>
            <a:off x="6631920" y="2292480"/>
            <a:ext cx="881280" cy="296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26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Verdana"/>
                <a:ea typeface="DejaVu Sans"/>
              </a:rPr>
              <a:t>Диспетчерская служба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15" name="CustomShape 20"/>
          <p:cNvSpPr/>
          <p:nvPr/>
        </p:nvSpPr>
        <p:spPr>
          <a:xfrm>
            <a:off x="6696000" y="3141000"/>
            <a:ext cx="827640" cy="18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26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70" b="0" strike="noStrike" spc="-1">
                <a:solidFill>
                  <a:srgbClr val="000000"/>
                </a:solidFill>
                <a:latin typeface="Consolas"/>
                <a:ea typeface="DejaVu Sans"/>
              </a:rPr>
              <a:t>Подтверждение</a:t>
            </a:r>
            <a:endParaRPr lang="ru-RU" sz="870" b="0" strike="noStrike" spc="-1">
              <a:latin typeface="Arial"/>
            </a:endParaRPr>
          </a:p>
        </p:txBody>
      </p:sp>
      <p:sp>
        <p:nvSpPr>
          <p:cNvPr id="416" name="CustomShape 21"/>
          <p:cNvSpPr/>
          <p:nvPr/>
        </p:nvSpPr>
        <p:spPr>
          <a:xfrm>
            <a:off x="5621040" y="3430440"/>
            <a:ext cx="1384920" cy="43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800" b="1" strike="noStrike" spc="-1">
                <a:solidFill>
                  <a:srgbClr val="C00000"/>
                </a:solidFill>
                <a:latin typeface="Verdana"/>
                <a:ea typeface="DejaVu Sans"/>
              </a:rPr>
              <a:t>Автоматизированное формирование</a:t>
            </a:r>
            <a:endParaRPr lang="ru-RU" sz="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800" b="1" strike="noStrike" spc="-1">
                <a:solidFill>
                  <a:srgbClr val="C00000"/>
                </a:solidFill>
                <a:latin typeface="Verdana"/>
                <a:ea typeface="DejaVu Sans"/>
              </a:rPr>
              <a:t>заданий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17" name="CustomShape 22"/>
          <p:cNvSpPr/>
          <p:nvPr/>
        </p:nvSpPr>
        <p:spPr>
          <a:xfrm>
            <a:off x="7105320" y="3357720"/>
            <a:ext cx="360" cy="595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75">
            <a:solidFill>
              <a:srgbClr val="0099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18" name="Group 23"/>
          <p:cNvGrpSpPr/>
          <p:nvPr/>
        </p:nvGrpSpPr>
        <p:grpSpPr>
          <a:xfrm>
            <a:off x="1947960" y="4177080"/>
            <a:ext cx="956520" cy="492840"/>
            <a:chOff x="1947960" y="4177080"/>
            <a:chExt cx="956520" cy="492840"/>
          </a:xfrm>
        </p:grpSpPr>
        <p:pic>
          <p:nvPicPr>
            <p:cNvPr id="419" name="Picture 27"/>
            <p:cNvPicPr/>
            <p:nvPr/>
          </p:nvPicPr>
          <p:blipFill>
            <a:blip r:embed="rId7"/>
            <a:stretch/>
          </p:blipFill>
          <p:spPr>
            <a:xfrm>
              <a:off x="1947960" y="4177080"/>
              <a:ext cx="956520" cy="492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0" name="CustomShape 24"/>
            <p:cNvSpPr/>
            <p:nvPr/>
          </p:nvSpPr>
          <p:spPr>
            <a:xfrm>
              <a:off x="1965960" y="4185360"/>
              <a:ext cx="456840" cy="33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21" name="CustomShape 25"/>
          <p:cNvSpPr/>
          <p:nvPr/>
        </p:nvSpPr>
        <p:spPr>
          <a:xfrm>
            <a:off x="2043360" y="3792600"/>
            <a:ext cx="752040" cy="33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70" b="1" strike="noStrike" spc="-1">
                <a:solidFill>
                  <a:srgbClr val="000000"/>
                </a:solidFill>
                <a:latin typeface="Verdana"/>
                <a:ea typeface="DejaVu Sans"/>
              </a:rPr>
              <a:t>Съёмные </a:t>
            </a:r>
            <a:endParaRPr lang="ru-RU" sz="87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70" b="1" strike="noStrike" spc="-1">
                <a:solidFill>
                  <a:srgbClr val="000000"/>
                </a:solidFill>
                <a:latin typeface="Verdana"/>
                <a:ea typeface="DejaVu Sans"/>
              </a:rPr>
              <a:t>средства</a:t>
            </a:r>
            <a:endParaRPr lang="ru-RU" sz="870" b="0" strike="noStrike" spc="-1">
              <a:latin typeface="Arial"/>
            </a:endParaRPr>
          </a:p>
        </p:txBody>
      </p:sp>
      <p:sp>
        <p:nvSpPr>
          <p:cNvPr id="422" name="CustomShape 26"/>
          <p:cNvSpPr/>
          <p:nvPr/>
        </p:nvSpPr>
        <p:spPr>
          <a:xfrm>
            <a:off x="3312720" y="3868200"/>
            <a:ext cx="2082600" cy="33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70" b="1" strike="noStrike" spc="-1">
                <a:solidFill>
                  <a:srgbClr val="000000"/>
                </a:solidFill>
                <a:latin typeface="Verdana"/>
                <a:ea typeface="DejaVu Sans"/>
              </a:rPr>
              <a:t>Мобильные средства и комплексы</a:t>
            </a:r>
            <a:endParaRPr lang="ru-RU" sz="870" b="0" strike="noStrike" spc="-1">
              <a:latin typeface="Arial"/>
            </a:endParaRPr>
          </a:p>
        </p:txBody>
      </p:sp>
      <p:sp>
        <p:nvSpPr>
          <p:cNvPr id="423" name="CustomShape 27"/>
          <p:cNvSpPr/>
          <p:nvPr/>
        </p:nvSpPr>
        <p:spPr>
          <a:xfrm>
            <a:off x="541440" y="2625840"/>
            <a:ext cx="1585800" cy="46800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7680" tIns="33840" rIns="67680" bIns="33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000000"/>
                </a:solidFill>
                <a:latin typeface="Verdana"/>
                <a:ea typeface="Helvetica Neue"/>
              </a:rPr>
              <a:t>Нормативы, 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000000"/>
                </a:solidFill>
                <a:latin typeface="Verdana"/>
                <a:ea typeface="Helvetica Neue"/>
              </a:rPr>
              <a:t>регламенты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424" name="CustomShape 28"/>
          <p:cNvSpPr/>
          <p:nvPr/>
        </p:nvSpPr>
        <p:spPr>
          <a:xfrm>
            <a:off x="3088440" y="3479040"/>
            <a:ext cx="2475000" cy="34200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7680" tIns="33840" rIns="67680" bIns="33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70" b="1" strike="noStrike" spc="-1">
                <a:solidFill>
                  <a:srgbClr val="002060"/>
                </a:solidFill>
                <a:latin typeface="Verdana"/>
                <a:ea typeface="Helvetica Neue"/>
              </a:rPr>
              <a:t>УНИФИЦИРОВАННЫЕ ПРОТОКОЛЫ ВЗАИМОДЕЙСТВИЯ</a:t>
            </a:r>
            <a:endParaRPr lang="ru-RU" sz="870" b="0" strike="noStrike" spc="-1">
              <a:latin typeface="Arial"/>
            </a:endParaRPr>
          </a:p>
        </p:txBody>
      </p:sp>
      <p:sp>
        <p:nvSpPr>
          <p:cNvPr id="425" name="CustomShape 29"/>
          <p:cNvSpPr/>
          <p:nvPr/>
        </p:nvSpPr>
        <p:spPr>
          <a:xfrm>
            <a:off x="4859640" y="2748600"/>
            <a:ext cx="1234440" cy="33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70" b="1" strike="noStrike" spc="-1">
                <a:solidFill>
                  <a:srgbClr val="C00000"/>
                </a:solidFill>
                <a:latin typeface="Verdana"/>
                <a:ea typeface="DejaVu Sans"/>
              </a:rPr>
              <a:t>Критические отклонения</a:t>
            </a:r>
            <a:endParaRPr lang="ru-RU" sz="870" b="0" strike="noStrike" spc="-1">
              <a:latin typeface="Arial"/>
            </a:endParaRPr>
          </a:p>
        </p:txBody>
      </p:sp>
      <p:sp>
        <p:nvSpPr>
          <p:cNvPr id="426" name="CustomShape 30"/>
          <p:cNvSpPr/>
          <p:nvPr/>
        </p:nvSpPr>
        <p:spPr>
          <a:xfrm>
            <a:off x="7301880" y="1649160"/>
            <a:ext cx="1023120" cy="2829240"/>
          </a:xfrm>
          <a:prstGeom prst="arc">
            <a:avLst>
              <a:gd name="adj1" fmla="val 15816953"/>
              <a:gd name="adj2" fmla="val 5314758"/>
            </a:avLst>
          </a:prstGeom>
          <a:noFill/>
          <a:ln w="38100">
            <a:solidFill>
              <a:srgbClr val="FFC000"/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7" name="CustomShape 31"/>
          <p:cNvSpPr/>
          <p:nvPr/>
        </p:nvSpPr>
        <p:spPr>
          <a:xfrm>
            <a:off x="7392960" y="3570840"/>
            <a:ext cx="816480" cy="33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870" b="0" strike="noStrike" spc="-1">
                <a:solidFill>
                  <a:srgbClr val="000000"/>
                </a:solidFill>
                <a:latin typeface="Verdana"/>
                <a:ea typeface="DejaVu Sans"/>
              </a:rPr>
              <a:t>Результат работ</a:t>
            </a:r>
            <a:endParaRPr lang="ru-RU" sz="870" b="0" strike="noStrike" spc="-1">
              <a:latin typeface="Arial"/>
            </a:endParaRPr>
          </a:p>
        </p:txBody>
      </p:sp>
      <p:sp>
        <p:nvSpPr>
          <p:cNvPr id="428" name="CustomShape 32"/>
          <p:cNvSpPr/>
          <p:nvPr/>
        </p:nvSpPr>
        <p:spPr>
          <a:xfrm>
            <a:off x="581040" y="3679200"/>
            <a:ext cx="1303560" cy="33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lang="ru-RU" sz="870" b="1" strike="noStrike" spc="-1">
                <a:solidFill>
                  <a:srgbClr val="000000"/>
                </a:solidFill>
                <a:latin typeface="Verdana"/>
                <a:ea typeface="DejaVu Sans"/>
              </a:rPr>
              <a:t>Натурные осмотры, КО, ГО</a:t>
            </a:r>
            <a:endParaRPr lang="ru-RU" sz="870" b="0" strike="noStrike" spc="-1">
              <a:latin typeface="Arial"/>
            </a:endParaRPr>
          </a:p>
        </p:txBody>
      </p:sp>
      <p:pic>
        <p:nvPicPr>
          <p:cNvPr id="429" name="Picture 2" descr="http://www.gainfulltechnique.com/img/const.jpg"/>
          <p:cNvPicPr/>
          <p:nvPr/>
        </p:nvPicPr>
        <p:blipFill>
          <a:blip r:embed="rId8"/>
          <a:stretch/>
        </p:blipFill>
        <p:spPr>
          <a:xfrm>
            <a:off x="957240" y="4129200"/>
            <a:ext cx="579960" cy="588960"/>
          </a:xfrm>
          <a:prstGeom prst="rect">
            <a:avLst/>
          </a:prstGeom>
          <a:ln w="0">
            <a:noFill/>
          </a:ln>
        </p:spPr>
      </p:pic>
      <p:sp>
        <p:nvSpPr>
          <p:cNvPr id="430" name="CustomShape 33"/>
          <p:cNvSpPr/>
          <p:nvPr/>
        </p:nvSpPr>
        <p:spPr>
          <a:xfrm>
            <a:off x="315000" y="861120"/>
            <a:ext cx="7954200" cy="338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680" tIns="33840" rIns="67680" bIns="338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70" b="1" strike="noStrike" spc="-1">
                <a:solidFill>
                  <a:srgbClr val="000000"/>
                </a:solidFill>
                <a:latin typeface="Verdana"/>
                <a:ea typeface="DejaVu Sans"/>
              </a:rPr>
              <a:t>Планирование работ по содержанию инфраструктуры на основе объективного анализа и прогнозирования её состояния (Более 1000 пользователей)</a:t>
            </a:r>
            <a:endParaRPr lang="ru-RU" sz="870" b="0" strike="noStrike" spc="-1">
              <a:latin typeface="Arial"/>
            </a:endParaRPr>
          </a:p>
        </p:txBody>
      </p:sp>
      <p:sp>
        <p:nvSpPr>
          <p:cNvPr id="431" name="CustomShape 34"/>
          <p:cNvSpPr/>
          <p:nvPr/>
        </p:nvSpPr>
        <p:spPr>
          <a:xfrm flipV="1">
            <a:off x="1908000" y="3022560"/>
            <a:ext cx="1809360" cy="65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75">
            <a:solidFill>
              <a:srgbClr val="0099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CustomShape 35"/>
          <p:cNvSpPr/>
          <p:nvPr/>
        </p:nvSpPr>
        <p:spPr>
          <a:xfrm>
            <a:off x="5985360" y="2851560"/>
            <a:ext cx="464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75">
            <a:solidFill>
              <a:srgbClr val="0099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3" name="Picture 2" descr="\\Fileserver\Tvemastore\TvemaFileStore\! РЕКЛАМА&amp;ДИЗАЙН\!!!!!!Техника в PSD\Автомотриса пионер_1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43440" y="4203000"/>
            <a:ext cx="865080" cy="413280"/>
          </a:xfrm>
          <a:prstGeom prst="rect">
            <a:avLst/>
          </a:prstGeom>
          <a:ln w="0"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34" name="Picture 4" descr="\\TVEMASTORE\TvemaFileStore\! РЕКЛАМА&amp;ДИЗАЙН\!!!!!НТС_материалы для работы\Спринтер.png"/>
          <p:cNvPicPr/>
          <p:nvPr/>
        </p:nvPicPr>
        <p:blipFill>
          <a:blip r:embed="rId10"/>
          <a:stretch/>
        </p:blipFill>
        <p:spPr>
          <a:xfrm>
            <a:off x="3088440" y="4218480"/>
            <a:ext cx="794880" cy="489600"/>
          </a:xfrm>
          <a:prstGeom prst="rect">
            <a:avLst/>
          </a:prstGeom>
          <a:ln w="0">
            <a:noFill/>
          </a:ln>
        </p:spPr>
      </p:pic>
      <p:pic>
        <p:nvPicPr>
          <p:cNvPr id="435" name="Picture 25" descr="\\Fileserver\Tvemastore\TvemaFileStore\! РЕКЛАМА&amp;ДИЗАЙН\!!!!!!Техника в PSD\ЛДМ_без фона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00320" y="4215240"/>
            <a:ext cx="902880" cy="543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243720" y="0"/>
            <a:ext cx="578124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Verdana"/>
                <a:ea typeface="Arial"/>
              </a:rPr>
              <a:t>Преимущества внедрения цифровой комплексной технологии применения автоматизированных мобильных средств диагностики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37" name="CustomShape 2"/>
          <p:cNvSpPr/>
          <p:nvPr/>
        </p:nvSpPr>
        <p:spPr>
          <a:xfrm>
            <a:off x="324000" y="1224000"/>
            <a:ext cx="7792560" cy="29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72000" bIns="33840">
            <a:spAutoFit/>
          </a:bodyPr>
          <a:lstStyle/>
          <a:p>
            <a:pPr marL="457200">
              <a:lnSpc>
                <a:spcPct val="115000"/>
              </a:lnSpc>
              <a:spcBef>
                <a:spcPts val="774"/>
              </a:spcBef>
            </a:pPr>
            <a:r>
              <a:rPr lang="ru-RU" sz="1000" b="0" strike="noStrike" spc="-1">
                <a:solidFill>
                  <a:srgbClr val="404040"/>
                </a:solidFill>
                <a:latin typeface="Verdana"/>
                <a:ea typeface="Calibri"/>
              </a:rPr>
              <a:t>Предлагаем разработать ускоренную программу замены малофункциональных, устаревших мобильных средств на инфраструктурные диагностические комплексы с учетом предлагаемой технологической цепочки.</a:t>
            </a:r>
            <a:endParaRPr lang="ru-RU" sz="1000" b="0" strike="noStrike" spc="-1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774"/>
              </a:spcBef>
            </a:pPr>
            <a:r>
              <a:rPr lang="ru-RU" sz="1000" b="1" strike="noStrike" spc="-1">
                <a:solidFill>
                  <a:srgbClr val="404040"/>
                </a:solidFill>
                <a:latin typeface="Verdana"/>
                <a:ea typeface="Calibri"/>
              </a:rPr>
              <a:t>Внедрение  комплексной цифровой технологии применения автоматизированных мобильных средств диагностики позволит</a:t>
            </a:r>
            <a:r>
              <a:rPr lang="ru-RU" sz="1000" b="0" strike="noStrike" spc="-1">
                <a:solidFill>
                  <a:srgbClr val="404040"/>
                </a:solidFill>
                <a:latin typeface="Verdana"/>
                <a:ea typeface="Calibri"/>
              </a:rPr>
              <a:t>:</a:t>
            </a:r>
            <a:endParaRPr lang="ru-RU" sz="1000" b="0" strike="noStrike" spc="-1">
              <a:latin typeface="Arial"/>
            </a:endParaRPr>
          </a:p>
          <a:p>
            <a:pPr marL="628560" indent="-170280">
              <a:lnSpc>
                <a:spcPct val="115000"/>
              </a:lnSpc>
              <a:spcBef>
                <a:spcPts val="774"/>
              </a:spcBef>
              <a:buClr>
                <a:srgbClr val="404040"/>
              </a:buClr>
              <a:buSzPct val="80000"/>
              <a:buFont typeface="Wingdings" charset="2"/>
              <a:buChar char=""/>
            </a:pPr>
            <a:r>
              <a:rPr lang="ru-RU" sz="1000" b="0" strike="noStrike" spc="-1">
                <a:solidFill>
                  <a:srgbClr val="404040"/>
                </a:solidFill>
                <a:latin typeface="Verdana"/>
                <a:ea typeface="Calibri"/>
              </a:rPr>
              <a:t>разместить в оптимальном варианте полный набор систем комплексной диагностики и мониторинга всех элементов железнодорожной инфраструктуры для объективного определения состояния с высокой разрешающей способностью;</a:t>
            </a:r>
            <a:endParaRPr lang="ru-RU" sz="1000" b="0" strike="noStrike" spc="-1">
              <a:latin typeface="Arial"/>
            </a:endParaRPr>
          </a:p>
          <a:p>
            <a:pPr marL="628560" indent="-170280">
              <a:lnSpc>
                <a:spcPct val="115000"/>
              </a:lnSpc>
              <a:spcBef>
                <a:spcPts val="774"/>
              </a:spcBef>
              <a:buClr>
                <a:srgbClr val="404040"/>
              </a:buClr>
              <a:buSzPct val="80000"/>
              <a:buFont typeface="Wingdings" charset="2"/>
              <a:buChar char=""/>
            </a:pPr>
            <a:r>
              <a:rPr lang="ru-RU" sz="1000" b="0" strike="noStrike" spc="-1">
                <a:solidFill>
                  <a:srgbClr val="404040"/>
                </a:solidFill>
                <a:latin typeface="Verdana"/>
                <a:ea typeface="Calibri"/>
              </a:rPr>
              <a:t>обеспечить цифровую автоматизированную аналитическую обработку данных во взаимодействии с ЕК АСУИ СДМИ, рациональное планирование и повышение качества работ, эффективное использование средств диагностики и ресурсов;</a:t>
            </a:r>
            <a:endParaRPr lang="ru-RU" sz="1000" b="0" strike="noStrike" spc="-1">
              <a:latin typeface="Arial"/>
            </a:endParaRPr>
          </a:p>
          <a:p>
            <a:pPr marL="628560" indent="-170280">
              <a:lnSpc>
                <a:spcPct val="115000"/>
              </a:lnSpc>
              <a:spcBef>
                <a:spcPts val="774"/>
              </a:spcBef>
              <a:buClr>
                <a:srgbClr val="404040"/>
              </a:buClr>
              <a:buSzPct val="80000"/>
              <a:buFont typeface="Wingdings" charset="2"/>
              <a:buChar char=""/>
            </a:pPr>
            <a:r>
              <a:rPr lang="ru-RU" sz="1000" b="0" strike="noStrike" spc="-1">
                <a:solidFill>
                  <a:srgbClr val="404040"/>
                </a:solidFill>
                <a:latin typeface="Verdana"/>
                <a:ea typeface="Calibri"/>
              </a:rPr>
              <a:t>значительно сократить количество средств диагностики, численность обслуживающего персонала и соответственно снизить эксплуатационные расходы на содержание инфраструктуры. При этом существенно улучшатся условия обеспечения безопасности движения поездов.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9"/>
          <p:cNvPicPr/>
          <p:nvPr/>
        </p:nvPicPr>
        <p:blipFill>
          <a:blip r:embed="rId2"/>
          <a:stretch/>
        </p:blipFill>
        <p:spPr>
          <a:xfrm>
            <a:off x="0" y="736200"/>
            <a:ext cx="8531280" cy="2249640"/>
          </a:xfrm>
          <a:prstGeom prst="rect">
            <a:avLst/>
          </a:prstGeom>
          <a:ln w="9525">
            <a:noFill/>
          </a:ln>
        </p:spPr>
      </p:pic>
      <p:pic>
        <p:nvPicPr>
          <p:cNvPr id="180" name="Рисунок 29"/>
          <p:cNvPicPr/>
          <p:nvPr/>
        </p:nvPicPr>
        <p:blipFill>
          <a:blip r:embed="rId3"/>
          <a:stretch/>
        </p:blipFill>
        <p:spPr>
          <a:xfrm>
            <a:off x="0" y="2956320"/>
            <a:ext cx="8536680" cy="780840"/>
          </a:xfrm>
          <a:prstGeom prst="rect">
            <a:avLst/>
          </a:prstGeom>
          <a:ln w="0"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785880" y="4712040"/>
            <a:ext cx="1440360" cy="1767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159"/>
              </a:spcBef>
              <a:tabLst>
                <a:tab pos="0" algn="l"/>
              </a:tabLst>
            </a:pPr>
            <a:r>
              <a:rPr lang="ru-RU" sz="800" b="0" strike="noStrike" spc="-1" dirty="0">
                <a:solidFill>
                  <a:srgbClr val="000000"/>
                </a:solidFill>
                <a:latin typeface="Verdana"/>
                <a:ea typeface="Arial"/>
              </a:rPr>
              <a:t>26.11.2020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785880" y="3065400"/>
            <a:ext cx="5385240" cy="5623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Arial"/>
              </a:rPr>
              <a:t>Управление рисками содержаний железнодорожной инфраструктуры на базе комплексной технологии применения автоматизированных мобильных средств диагностики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785880" y="4089960"/>
            <a:ext cx="5513760" cy="381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Verdana"/>
                <a:ea typeface="Arial"/>
              </a:rPr>
              <a:t>Бугаенко Виктор Михайлович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9098640" y="0"/>
            <a:ext cx="44640" cy="5146920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5"/>
          <p:cNvSpPr/>
          <p:nvPr/>
        </p:nvSpPr>
        <p:spPr>
          <a:xfrm>
            <a:off x="785880" y="4301280"/>
            <a:ext cx="53852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Verdana"/>
                <a:ea typeface="Arial"/>
              </a:rPr>
              <a:t>АО «Фирма ТВЕМА»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243720" y="0"/>
            <a:ext cx="57812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Arial"/>
              </a:rPr>
              <a:t>Комплексная цифровая технологии диагностики инфраструктуры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484920" y="3202560"/>
            <a:ext cx="1602720" cy="1588680"/>
          </a:xfrm>
          <a:prstGeom prst="roundRect">
            <a:avLst>
              <a:gd name="adj" fmla="val 7622"/>
            </a:avLst>
          </a:prstGeom>
          <a:solidFill>
            <a:schemeClr val="bg1">
              <a:lumMod val="95000"/>
            </a:schemeClr>
          </a:solidFill>
          <a:ln w="444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"/>
          <p:cNvSpPr/>
          <p:nvPr/>
        </p:nvSpPr>
        <p:spPr>
          <a:xfrm>
            <a:off x="502200" y="2612520"/>
            <a:ext cx="1568160" cy="56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1840" rIns="103680" bIns="518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" b="1" strike="noStrike" spc="-1">
                <a:solidFill>
                  <a:srgbClr val="000000"/>
                </a:solidFill>
                <a:latin typeface="Verdana"/>
                <a:ea typeface="DejaVu Sans"/>
              </a:rPr>
              <a:t>ВЫСОКОСКОРОСТНЫЕ ДИАГНОСТИЧЕСКИЕ КОМПЛЕКСЫ ИНФРАСТРУКТУРЫ «СПРИНТЕР-ИНТЕГРАЛ»</a:t>
            </a:r>
            <a:endParaRPr lang="ru-RU" sz="600" b="0" strike="noStrike" spc="-1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524880" y="3490920"/>
            <a:ext cx="1522800" cy="104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960" tIns="33480" rIns="66960" bIns="33480">
            <a:spAutoFit/>
          </a:bodyPr>
          <a:lstStyle/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800" b="0" strike="noStrike" spc="-1">
                <a:solidFill>
                  <a:srgbClr val="000000"/>
                </a:solidFill>
                <a:latin typeface="Verdana"/>
                <a:ea typeface="DejaVu Sans"/>
              </a:rPr>
              <a:t>Контроль всех      параметров инфраструктуры скоростных и магистральных линий,  в составе поезда.</a:t>
            </a:r>
            <a:endParaRPr lang="ru-RU" sz="8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800" b="0" strike="noStrike" spc="-1">
                <a:solidFill>
                  <a:srgbClr val="000000"/>
                </a:solidFill>
                <a:latin typeface="Verdana"/>
                <a:ea typeface="DejaVu Sans"/>
              </a:rPr>
              <a:t>Обработка данных контроля.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2169360" y="3011400"/>
            <a:ext cx="2503800" cy="1779840"/>
          </a:xfrm>
          <a:prstGeom prst="roundRect">
            <a:avLst>
              <a:gd name="adj" fmla="val 6724"/>
            </a:avLst>
          </a:prstGeom>
          <a:solidFill>
            <a:schemeClr val="bg1">
              <a:lumMod val="95000"/>
            </a:schemeClr>
          </a:solidFill>
          <a:ln w="444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6"/>
          <p:cNvSpPr/>
          <p:nvPr/>
        </p:nvSpPr>
        <p:spPr>
          <a:xfrm>
            <a:off x="2357640" y="2612520"/>
            <a:ext cx="2127600" cy="37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1840" rIns="103680" bIns="518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" b="1" strike="noStrike" spc="-1">
                <a:solidFill>
                  <a:srgbClr val="000000"/>
                </a:solidFill>
                <a:latin typeface="Verdana"/>
                <a:ea typeface="DejaVu Sans"/>
              </a:rPr>
              <a:t>САМОХОДНЫЕ ДИАГНОСТИЧЕСКИЕ КОМПЛЕКСЫ ИНФРАСТРУКТУРЫ «ПИОНЕР-ИНТЕГРАЛ»</a:t>
            </a:r>
            <a:endParaRPr lang="ru-RU" sz="600" b="0" strike="noStrike" spc="-1"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613440" y="3301560"/>
            <a:ext cx="1345320" cy="18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2060"/>
                </a:solidFill>
                <a:latin typeface="Verdana"/>
                <a:ea typeface="DejaVu Sans"/>
              </a:rPr>
              <a:t>ФУНКЦИИ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2169360" y="3281400"/>
            <a:ext cx="2503800" cy="140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960" tIns="33480" rIns="66960" bIns="33480">
            <a:spAutoFit/>
          </a:bodyPr>
          <a:lstStyle/>
          <a:p>
            <a:pPr marL="169920" indent="-168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800" b="0" strike="noStrike" spc="-1">
                <a:solidFill>
                  <a:srgbClr val="000000"/>
                </a:solidFill>
                <a:latin typeface="Verdana"/>
                <a:ea typeface="DejaVu Sans"/>
              </a:rPr>
              <a:t>Детальная проверка наиболее сложных направлений, уточнение и вторичный контроль по данным магистральных вагонных комплексов. </a:t>
            </a:r>
            <a:endParaRPr lang="ru-RU" sz="800" b="0" strike="noStrike" spc="-1">
              <a:latin typeface="Arial"/>
            </a:endParaRPr>
          </a:p>
          <a:p>
            <a:pPr marL="169920" indent="-168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800" b="0" strike="noStrike" spc="-1">
                <a:solidFill>
                  <a:srgbClr val="000000"/>
                </a:solidFill>
                <a:latin typeface="Verdana"/>
                <a:ea typeface="DejaVu Sans"/>
              </a:rPr>
              <a:t>Приемка отремонтированных участков.</a:t>
            </a:r>
            <a:endParaRPr lang="ru-RU" sz="800" b="0" strike="noStrike" spc="-1">
              <a:latin typeface="Arial"/>
            </a:endParaRPr>
          </a:p>
          <a:p>
            <a:pPr marL="169920" indent="-168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800" b="0" strike="noStrike" spc="-1">
                <a:solidFill>
                  <a:srgbClr val="000000"/>
                </a:solidFill>
                <a:latin typeface="Verdana"/>
                <a:ea typeface="DejaVu Sans"/>
              </a:rPr>
              <a:t>Паспортизации объектов инфраструктуры, инспекционные поездки, проведение генеральных осмотров. </a:t>
            </a:r>
            <a:endParaRPr lang="ru-RU" sz="800" b="0" strike="noStrike" spc="-1">
              <a:latin typeface="Arial"/>
            </a:endParaRPr>
          </a:p>
          <a:p>
            <a:pPr marL="169920" indent="-168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800" b="0" strike="noStrike" spc="-1">
                <a:solidFill>
                  <a:srgbClr val="000000"/>
                </a:solidFill>
                <a:latin typeface="Verdana"/>
                <a:ea typeface="DejaVu Sans"/>
              </a:rPr>
              <a:t>Контроль инфраструктуры малодеятельных путей. 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94" name="CustomShape 9"/>
          <p:cNvSpPr/>
          <p:nvPr/>
        </p:nvSpPr>
        <p:spPr>
          <a:xfrm>
            <a:off x="2594160" y="3077640"/>
            <a:ext cx="1654560" cy="18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2060"/>
                </a:solidFill>
                <a:latin typeface="Verdana"/>
                <a:ea typeface="DejaVu Sans"/>
              </a:rPr>
              <a:t>ФУНКЦИИ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95" name="CustomShape 10"/>
          <p:cNvSpPr/>
          <p:nvPr/>
        </p:nvSpPr>
        <p:spPr>
          <a:xfrm>
            <a:off x="1218960" y="980640"/>
            <a:ext cx="6756480" cy="19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80" b="0" strike="noStrike" spc="-1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ru-RU" sz="880" b="0" strike="noStrike" spc="-1">
              <a:latin typeface="Arial"/>
            </a:endParaRPr>
          </a:p>
        </p:txBody>
      </p:sp>
      <p:sp>
        <p:nvSpPr>
          <p:cNvPr id="196" name="CustomShape 11"/>
          <p:cNvSpPr/>
          <p:nvPr/>
        </p:nvSpPr>
        <p:spPr>
          <a:xfrm>
            <a:off x="4754520" y="3299040"/>
            <a:ext cx="1311480" cy="1492200"/>
          </a:xfrm>
          <a:prstGeom prst="roundRect">
            <a:avLst>
              <a:gd name="adj" fmla="val 6724"/>
            </a:avLst>
          </a:prstGeom>
          <a:solidFill>
            <a:schemeClr val="bg1">
              <a:lumMod val="95000"/>
            </a:schemeClr>
          </a:solidFill>
          <a:ln w="444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12"/>
          <p:cNvSpPr/>
          <p:nvPr/>
        </p:nvSpPr>
        <p:spPr>
          <a:xfrm>
            <a:off x="6157800" y="3128760"/>
            <a:ext cx="1311480" cy="1662480"/>
          </a:xfrm>
          <a:prstGeom prst="roundRect">
            <a:avLst>
              <a:gd name="adj" fmla="val 6724"/>
            </a:avLst>
          </a:prstGeom>
          <a:solidFill>
            <a:schemeClr val="bg1">
              <a:lumMod val="95000"/>
            </a:schemeClr>
          </a:solidFill>
          <a:ln w="444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8" name="Рисунок 23"/>
          <p:cNvPicPr/>
          <p:nvPr/>
        </p:nvPicPr>
        <p:blipFill>
          <a:blip r:embed="rId2"/>
          <a:stretch/>
        </p:blipFill>
        <p:spPr>
          <a:xfrm>
            <a:off x="6258960" y="1347480"/>
            <a:ext cx="986400" cy="1143720"/>
          </a:xfrm>
          <a:prstGeom prst="rect">
            <a:avLst/>
          </a:prstGeom>
          <a:ln w="0">
            <a:noFill/>
          </a:ln>
        </p:spPr>
      </p:pic>
      <p:sp>
        <p:nvSpPr>
          <p:cNvPr id="199" name="CustomShape 13"/>
          <p:cNvSpPr/>
          <p:nvPr/>
        </p:nvSpPr>
        <p:spPr>
          <a:xfrm>
            <a:off x="6293160" y="3228840"/>
            <a:ext cx="1041120" cy="18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2060"/>
                </a:solidFill>
                <a:latin typeface="Verdana"/>
                <a:ea typeface="DejaVu Sans"/>
              </a:rPr>
              <a:t>ФУНКЦИИ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00" name="CustomShape 14"/>
          <p:cNvSpPr/>
          <p:nvPr/>
        </p:nvSpPr>
        <p:spPr>
          <a:xfrm>
            <a:off x="4801320" y="3416400"/>
            <a:ext cx="1217880" cy="18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240" tIns="33120" rIns="66240" bIns="331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2060"/>
                </a:solidFill>
                <a:latin typeface="Verdana"/>
                <a:ea typeface="DejaVu Sans"/>
              </a:rPr>
              <a:t>ФУНКЦИИ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01" name="CustomShape 15"/>
          <p:cNvSpPr/>
          <p:nvPr/>
        </p:nvSpPr>
        <p:spPr>
          <a:xfrm>
            <a:off x="6165000" y="3498480"/>
            <a:ext cx="1219680" cy="55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960" tIns="33480" rIns="66960" bIns="33480">
            <a:spAutoFit/>
          </a:bodyPr>
          <a:lstStyle/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800" b="0" strike="noStrike" spc="-1">
                <a:solidFill>
                  <a:srgbClr val="000000"/>
                </a:solidFill>
                <a:latin typeface="Verdana"/>
                <a:ea typeface="DejaVu Sans"/>
              </a:rPr>
              <a:t>Периодический осмотр объектов инфраструктуры.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02" name="Picture 25" descr="\\Fileserver\Tvemastore\TvemaFileStore\! РЕКЛАМА&amp;ДИЗАЙН\!!!!!!Техника в PSD\ЛДМ_без фона.png"/>
          <p:cNvPicPr/>
          <p:nvPr/>
        </p:nvPicPr>
        <p:blipFill>
          <a:blip r:embed="rId3"/>
          <a:stretch/>
        </p:blipFill>
        <p:spPr>
          <a:xfrm>
            <a:off x="4490280" y="1826640"/>
            <a:ext cx="1417680" cy="853200"/>
          </a:xfrm>
          <a:prstGeom prst="rect">
            <a:avLst/>
          </a:prstGeom>
          <a:ln w="0">
            <a:noFill/>
          </a:ln>
        </p:spPr>
      </p:pic>
      <p:sp>
        <p:nvSpPr>
          <p:cNvPr id="203" name="CustomShape 16"/>
          <p:cNvSpPr/>
          <p:nvPr/>
        </p:nvSpPr>
        <p:spPr>
          <a:xfrm>
            <a:off x="4709160" y="2612520"/>
            <a:ext cx="1402200" cy="6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1840" rIns="103680" bIns="518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" b="1" strike="noStrike" spc="-1">
                <a:solidFill>
                  <a:srgbClr val="000000"/>
                </a:solidFill>
                <a:latin typeface="Verdana"/>
                <a:ea typeface="DejaVu Sans"/>
              </a:rPr>
              <a:t>ДИАГНОСТИЧЕСКИЕ КОМПЛЕКСЫ ИНФРАСТРУКТУРЫ НА БАЗЕ МАШИН НА КОМБИНИРОВАННОМ ХОДУ</a:t>
            </a:r>
            <a:endParaRPr lang="ru-RU" sz="600" b="0" strike="noStrike" spc="-1">
              <a:latin typeface="Arial"/>
            </a:endParaRPr>
          </a:p>
        </p:txBody>
      </p:sp>
      <p:sp>
        <p:nvSpPr>
          <p:cNvPr id="204" name="CustomShape 17"/>
          <p:cNvSpPr/>
          <p:nvPr/>
        </p:nvSpPr>
        <p:spPr>
          <a:xfrm>
            <a:off x="6293160" y="2612520"/>
            <a:ext cx="1041120" cy="46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3680" tIns="51840" rIns="103680" bIns="518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" b="1" strike="noStrike" spc="-1">
                <a:solidFill>
                  <a:srgbClr val="000000"/>
                </a:solidFill>
                <a:latin typeface="Verdana"/>
                <a:ea typeface="DejaVu Sans"/>
              </a:rPr>
              <a:t>СЪЕМНЫЕ  И ПЕРЕНОСНЫЕ ДИАГНОСТИЧЕСКИЕ КОМПЛЕКСЫ</a:t>
            </a:r>
            <a:endParaRPr lang="ru-RU" sz="600" b="0" strike="noStrike" spc="-1">
              <a:latin typeface="Arial"/>
            </a:endParaRPr>
          </a:p>
        </p:txBody>
      </p:sp>
      <p:sp>
        <p:nvSpPr>
          <p:cNvPr id="205" name="CustomShape 18"/>
          <p:cNvSpPr/>
          <p:nvPr/>
        </p:nvSpPr>
        <p:spPr>
          <a:xfrm>
            <a:off x="4794840" y="3650040"/>
            <a:ext cx="1230480" cy="91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6960" tIns="33480" rIns="66960" bIns="33480">
            <a:spAutoFit/>
          </a:bodyPr>
          <a:lstStyle/>
          <a:p>
            <a:pPr marL="169920" indent="-168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800" b="0" strike="noStrike" spc="-1">
                <a:solidFill>
                  <a:srgbClr val="000000"/>
                </a:solidFill>
                <a:latin typeface="Verdana"/>
                <a:ea typeface="DejaVu Sans"/>
              </a:rPr>
              <a:t>Контроль инфраструктуры малодеятельных,  приемо-отправочных и станционных путей.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06" name="CustomShape 19"/>
          <p:cNvSpPr/>
          <p:nvPr/>
        </p:nvSpPr>
        <p:spPr>
          <a:xfrm>
            <a:off x="369000" y="903600"/>
            <a:ext cx="7999200" cy="467280"/>
          </a:xfrm>
          <a:prstGeom prst="roundRect">
            <a:avLst>
              <a:gd name="adj" fmla="val 0"/>
            </a:avLst>
          </a:prstGeom>
          <a:solidFill>
            <a:srgbClr val="7FA35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66960" tIns="33480" rIns="66960" bIns="334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Verdana"/>
                <a:ea typeface="DejaVu Sans"/>
              </a:rPr>
              <a:t>ИНФОРМАЦИОННО – АНАЛИТИЧЕСКАЯ СИСТЕМА КОМПЛЕКСНОЙ ДИАГНОСТИКИ И МОНИТОРИНГА ИНФРАСТРУКТУРЫ (ЕК АСУИ СДМИ)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07" name="CustomShape 20"/>
          <p:cNvSpPr/>
          <p:nvPr/>
        </p:nvSpPr>
        <p:spPr>
          <a:xfrm flipV="1">
            <a:off x="1372320" y="1467000"/>
            <a:ext cx="360" cy="30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EC792A"/>
            </a:solidFill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08" name="CustomShape 21"/>
          <p:cNvSpPr/>
          <p:nvPr/>
        </p:nvSpPr>
        <p:spPr>
          <a:xfrm flipV="1">
            <a:off x="3499920" y="1478520"/>
            <a:ext cx="36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EC792A"/>
            </a:solidFill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09" name="CustomShape 22"/>
          <p:cNvSpPr/>
          <p:nvPr/>
        </p:nvSpPr>
        <p:spPr>
          <a:xfrm flipV="1">
            <a:off x="5313960" y="1520280"/>
            <a:ext cx="360" cy="34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EC792A"/>
            </a:solidFill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10" name="CustomShape 23"/>
          <p:cNvSpPr/>
          <p:nvPr/>
        </p:nvSpPr>
        <p:spPr>
          <a:xfrm rot="5400000">
            <a:off x="7256880" y="2103480"/>
            <a:ext cx="1475280" cy="299520"/>
          </a:xfrm>
          <a:prstGeom prst="rightArrow">
            <a:avLst>
              <a:gd name="adj1" fmla="val 50000"/>
              <a:gd name="adj2" fmla="val 75808"/>
            </a:avLst>
          </a:prstGeom>
          <a:solidFill>
            <a:srgbClr val="7FA35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pic>
        <p:nvPicPr>
          <p:cNvPr id="211" name="Рисунок 24"/>
          <p:cNvPicPr/>
          <p:nvPr/>
        </p:nvPicPr>
        <p:blipFill>
          <a:blip r:embed="rId4"/>
          <a:stretch/>
        </p:blipFill>
        <p:spPr>
          <a:xfrm>
            <a:off x="7693200" y="3582000"/>
            <a:ext cx="600480" cy="599400"/>
          </a:xfrm>
          <a:prstGeom prst="rect">
            <a:avLst/>
          </a:prstGeom>
          <a:ln w="0">
            <a:noFill/>
          </a:ln>
        </p:spPr>
      </p:pic>
      <p:sp>
        <p:nvSpPr>
          <p:cNvPr id="212" name="CustomShape 24"/>
          <p:cNvSpPr/>
          <p:nvPr/>
        </p:nvSpPr>
        <p:spPr>
          <a:xfrm>
            <a:off x="7538040" y="4223520"/>
            <a:ext cx="911160" cy="29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280" rIns="0" bIns="262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Verdana"/>
                <a:ea typeface="DejaVu Sans"/>
              </a:rPr>
              <a:t>Ремонтные бригады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13" name="CustomShape 25"/>
          <p:cNvSpPr/>
          <p:nvPr/>
        </p:nvSpPr>
        <p:spPr>
          <a:xfrm>
            <a:off x="7538040" y="3135600"/>
            <a:ext cx="911160" cy="2955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280" rIns="0" bIns="262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Планирование работ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14" name="CustomShape 26"/>
          <p:cNvSpPr/>
          <p:nvPr/>
        </p:nvSpPr>
        <p:spPr>
          <a:xfrm>
            <a:off x="1183680" y="1488240"/>
            <a:ext cx="360" cy="30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3F6EC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27"/>
          <p:cNvSpPr/>
          <p:nvPr/>
        </p:nvSpPr>
        <p:spPr>
          <a:xfrm>
            <a:off x="3346920" y="1488240"/>
            <a:ext cx="36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3F6EC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28"/>
          <p:cNvSpPr/>
          <p:nvPr/>
        </p:nvSpPr>
        <p:spPr>
          <a:xfrm>
            <a:off x="5171400" y="1529640"/>
            <a:ext cx="360" cy="34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3F6EC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29"/>
          <p:cNvSpPr/>
          <p:nvPr/>
        </p:nvSpPr>
        <p:spPr>
          <a:xfrm>
            <a:off x="6601680" y="1521000"/>
            <a:ext cx="36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3F6EC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30"/>
          <p:cNvSpPr/>
          <p:nvPr/>
        </p:nvSpPr>
        <p:spPr>
          <a:xfrm flipV="1">
            <a:off x="6763680" y="1497240"/>
            <a:ext cx="36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EC792A"/>
            </a:solidFill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219" name="CustomShape 31"/>
          <p:cNvSpPr/>
          <p:nvPr/>
        </p:nvSpPr>
        <p:spPr>
          <a:xfrm>
            <a:off x="410760" y="1497600"/>
            <a:ext cx="709920" cy="27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280" rIns="0" bIns="262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740" b="1" strike="noStrike" spc="-1">
                <a:solidFill>
                  <a:srgbClr val="000000"/>
                </a:solidFill>
                <a:latin typeface="Arial"/>
                <a:ea typeface="DejaVu Sans"/>
              </a:rPr>
              <a:t>Паспортные данные</a:t>
            </a:r>
            <a:endParaRPr lang="ru-RU" sz="740" b="0" strike="noStrike" spc="-1">
              <a:latin typeface="Arial"/>
            </a:endParaRPr>
          </a:p>
        </p:txBody>
      </p:sp>
      <p:sp>
        <p:nvSpPr>
          <p:cNvPr id="220" name="CustomShape 32"/>
          <p:cNvSpPr/>
          <p:nvPr/>
        </p:nvSpPr>
        <p:spPr>
          <a:xfrm>
            <a:off x="1503000" y="1480680"/>
            <a:ext cx="738000" cy="27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280" rIns="0" bIns="262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740" b="1" strike="noStrike" spc="-1">
                <a:solidFill>
                  <a:srgbClr val="000000"/>
                </a:solidFill>
                <a:latin typeface="Arial"/>
                <a:ea typeface="DejaVu Sans"/>
              </a:rPr>
              <a:t>Результаты диагностики</a:t>
            </a:r>
            <a:endParaRPr lang="ru-RU" sz="740" b="0" strike="noStrike" spc="-1">
              <a:latin typeface="Arial"/>
            </a:endParaRPr>
          </a:p>
        </p:txBody>
      </p:sp>
      <p:pic>
        <p:nvPicPr>
          <p:cNvPr id="221" name="Picture 56" descr="\\TVEMASTORE\TvemaFileStore\! РЕКЛАМА&amp;ДИЗАЙН\!!!!!!Техника в PSD\Автомотриса пионер_1.png"/>
          <p:cNvPicPr/>
          <p:nvPr/>
        </p:nvPicPr>
        <p:blipFill>
          <a:blip r:embed="rId5"/>
          <a:stretch/>
        </p:blipFill>
        <p:spPr>
          <a:xfrm>
            <a:off x="2593800" y="1825920"/>
            <a:ext cx="1655280" cy="74376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31280" y="1828440"/>
            <a:ext cx="1824840" cy="74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243720" y="0"/>
            <a:ext cx="57812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Arial"/>
              </a:rPr>
              <a:t>Назначение и состав диагностических систем комплекса «СПРИНТЕР–ИНТЕГРАЛ»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24" name="Picture 11" descr="\\192.168.1.178\ростсервер\комп\Desktop\WORK\Штендер\Екатеринбург 2017\Штендеры\СПРИНТЕР-ИНТЕГРАЛ\Схема с фото\Спутник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3400" y="1119960"/>
            <a:ext cx="1017000" cy="656640"/>
          </a:xfrm>
          <a:prstGeom prst="rect">
            <a:avLst/>
          </a:prstGeom>
          <a:ln w="0"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25" name="Рисунок 17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5920" y="1121760"/>
            <a:ext cx="611280" cy="652680"/>
          </a:xfrm>
          <a:prstGeom prst="rect">
            <a:avLst/>
          </a:prstGeom>
          <a:ln w="0"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26" name="Рисунок 179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39120" y="1119960"/>
            <a:ext cx="832320" cy="656640"/>
          </a:xfrm>
          <a:prstGeom prst="rect">
            <a:avLst/>
          </a:prstGeom>
          <a:ln w="0"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27" name="Picture 2" descr="C:\Users\Сергей\Desktop\Новая ЖИЗНЬ\ФОТО\2018_СПРИНТЕР-ИНТЕГРАЛ оборудование\2018_СПРИНТЕР-ИНТЕГРАЛ оборудование\180913_154158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81040" y="1119960"/>
            <a:ext cx="1185120" cy="656640"/>
          </a:xfrm>
          <a:prstGeom prst="rect">
            <a:avLst/>
          </a:prstGeom>
          <a:ln w="0"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28" name="Рисунок 181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928"/>
          <a:stretch/>
        </p:blipFill>
        <p:spPr>
          <a:xfrm>
            <a:off x="2652120" y="1119960"/>
            <a:ext cx="1175400" cy="656640"/>
          </a:xfrm>
          <a:prstGeom prst="rect">
            <a:avLst/>
          </a:prstGeom>
          <a:ln w="0"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29" name="Рисунок 18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54680" y="1119960"/>
            <a:ext cx="938520" cy="656640"/>
          </a:xfrm>
          <a:prstGeom prst="rect">
            <a:avLst/>
          </a:prstGeom>
          <a:ln w="0"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230" name="CustomShape 2"/>
          <p:cNvSpPr/>
          <p:nvPr/>
        </p:nvSpPr>
        <p:spPr>
          <a:xfrm>
            <a:off x="6920640" y="4521960"/>
            <a:ext cx="1004400" cy="3045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3"/>
          <p:cNvSpPr/>
          <p:nvPr/>
        </p:nvSpPr>
        <p:spPr>
          <a:xfrm>
            <a:off x="5780520" y="4521960"/>
            <a:ext cx="848160" cy="3045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4"/>
          <p:cNvSpPr/>
          <p:nvPr/>
        </p:nvSpPr>
        <p:spPr>
          <a:xfrm>
            <a:off x="4726080" y="4517280"/>
            <a:ext cx="770400" cy="3045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5"/>
          <p:cNvSpPr/>
          <p:nvPr/>
        </p:nvSpPr>
        <p:spPr>
          <a:xfrm>
            <a:off x="3751560" y="4521960"/>
            <a:ext cx="734040" cy="3045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6"/>
          <p:cNvSpPr/>
          <p:nvPr/>
        </p:nvSpPr>
        <p:spPr>
          <a:xfrm>
            <a:off x="2896560" y="4517280"/>
            <a:ext cx="601560" cy="3045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7"/>
          <p:cNvSpPr/>
          <p:nvPr/>
        </p:nvSpPr>
        <p:spPr>
          <a:xfrm>
            <a:off x="1731960" y="4517280"/>
            <a:ext cx="885960" cy="3045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8"/>
          <p:cNvSpPr/>
          <p:nvPr/>
        </p:nvSpPr>
        <p:spPr>
          <a:xfrm>
            <a:off x="424080" y="4517280"/>
            <a:ext cx="885960" cy="3045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9"/>
          <p:cNvSpPr/>
          <p:nvPr/>
        </p:nvSpPr>
        <p:spPr>
          <a:xfrm>
            <a:off x="5739120" y="817560"/>
            <a:ext cx="836640" cy="199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10"/>
          <p:cNvSpPr/>
          <p:nvPr/>
        </p:nvSpPr>
        <p:spPr>
          <a:xfrm>
            <a:off x="4181040" y="812880"/>
            <a:ext cx="1187280" cy="199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11"/>
          <p:cNvSpPr/>
          <p:nvPr/>
        </p:nvSpPr>
        <p:spPr>
          <a:xfrm>
            <a:off x="6957720" y="812880"/>
            <a:ext cx="1015200" cy="199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12"/>
          <p:cNvSpPr/>
          <p:nvPr/>
        </p:nvSpPr>
        <p:spPr>
          <a:xfrm>
            <a:off x="2640960" y="822240"/>
            <a:ext cx="1185120" cy="199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13"/>
          <p:cNvSpPr/>
          <p:nvPr/>
        </p:nvSpPr>
        <p:spPr>
          <a:xfrm>
            <a:off x="1354680" y="817560"/>
            <a:ext cx="938520" cy="2044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14"/>
          <p:cNvSpPr/>
          <p:nvPr/>
        </p:nvSpPr>
        <p:spPr>
          <a:xfrm>
            <a:off x="386640" y="824400"/>
            <a:ext cx="603720" cy="199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3" name="Рисунок 196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26080" y="3793680"/>
            <a:ext cx="770400" cy="651600"/>
          </a:xfrm>
          <a:prstGeom prst="rect">
            <a:avLst/>
          </a:prstGeom>
          <a:ln w="0"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244" name="Picture 2" descr="C:\Users\Сергей\Desktop\Новая ЖИЗНЬ\ФОТО\2018_СПРИНТЕР-ИНТЕГРАЛ оборудование\От Юрченко\IMG_7807.JPG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36640" y="3793680"/>
            <a:ext cx="876240" cy="649800"/>
          </a:xfrm>
          <a:prstGeom prst="rect">
            <a:avLst/>
          </a:prstGeom>
          <a:ln w="0"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245" name="Рисунок 198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83880" y="2046960"/>
            <a:ext cx="6458760" cy="1392480"/>
          </a:xfrm>
          <a:prstGeom prst="rect">
            <a:avLst/>
          </a:prstGeom>
          <a:ln w="0">
            <a:noFill/>
          </a:ln>
        </p:spPr>
      </p:pic>
      <p:sp>
        <p:nvSpPr>
          <p:cNvPr id="246" name="CustomShape 15"/>
          <p:cNvSpPr/>
          <p:nvPr/>
        </p:nvSpPr>
        <p:spPr>
          <a:xfrm>
            <a:off x="5614560" y="3071880"/>
            <a:ext cx="311400" cy="31140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16"/>
          <p:cNvSpPr/>
          <p:nvPr/>
        </p:nvSpPr>
        <p:spPr>
          <a:xfrm>
            <a:off x="5826960" y="2729160"/>
            <a:ext cx="914040" cy="91404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17"/>
          <p:cNvSpPr/>
          <p:nvPr/>
        </p:nvSpPr>
        <p:spPr>
          <a:xfrm>
            <a:off x="1603800" y="2016360"/>
            <a:ext cx="382320" cy="38232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18"/>
          <p:cNvSpPr/>
          <p:nvPr/>
        </p:nvSpPr>
        <p:spPr>
          <a:xfrm>
            <a:off x="2477520" y="3023280"/>
            <a:ext cx="311400" cy="31140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19"/>
          <p:cNvSpPr/>
          <p:nvPr/>
        </p:nvSpPr>
        <p:spPr>
          <a:xfrm>
            <a:off x="5271840" y="3027600"/>
            <a:ext cx="382320" cy="38232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20"/>
          <p:cNvSpPr/>
          <p:nvPr/>
        </p:nvSpPr>
        <p:spPr>
          <a:xfrm>
            <a:off x="6806160" y="3034080"/>
            <a:ext cx="382320" cy="38232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21"/>
          <p:cNvSpPr/>
          <p:nvPr/>
        </p:nvSpPr>
        <p:spPr>
          <a:xfrm>
            <a:off x="429480" y="4555080"/>
            <a:ext cx="88020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30" b="0" strike="noStrike" cap="all" spc="-1">
                <a:solidFill>
                  <a:srgbClr val="000000"/>
                </a:solidFill>
                <a:latin typeface="Verdana"/>
                <a:ea typeface="Lato Bold"/>
              </a:rPr>
              <a:t>Контроль волнообразного износа рельсов </a:t>
            </a:r>
            <a:endParaRPr lang="ru-RU" sz="530" b="0" strike="noStrike" spc="-1">
              <a:latin typeface="Arial"/>
            </a:endParaRPr>
          </a:p>
        </p:txBody>
      </p:sp>
      <p:sp>
        <p:nvSpPr>
          <p:cNvPr id="253" name="CustomShape 22"/>
          <p:cNvSpPr/>
          <p:nvPr/>
        </p:nvSpPr>
        <p:spPr>
          <a:xfrm>
            <a:off x="3759480" y="4555080"/>
            <a:ext cx="72576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30" b="0" strike="noStrike" cap="all" spc="-1">
                <a:solidFill>
                  <a:srgbClr val="000000"/>
                </a:solidFill>
                <a:latin typeface="Verdana"/>
                <a:ea typeface="Lato Bold"/>
              </a:rPr>
              <a:t>Георадиолокация </a:t>
            </a:r>
            <a:endParaRPr lang="ru-RU" sz="53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30" b="0" strike="noStrike" cap="all" spc="-1">
                <a:solidFill>
                  <a:srgbClr val="000000"/>
                </a:solidFill>
                <a:latin typeface="Verdana"/>
                <a:ea typeface="Lato Bold"/>
              </a:rPr>
              <a:t>земляного полотна </a:t>
            </a:r>
            <a:endParaRPr lang="ru-RU" sz="530" b="0" strike="noStrike" spc="-1">
              <a:latin typeface="Arial"/>
            </a:endParaRPr>
          </a:p>
        </p:txBody>
      </p:sp>
      <p:sp>
        <p:nvSpPr>
          <p:cNvPr id="254" name="CustomShape 23"/>
          <p:cNvSpPr/>
          <p:nvPr/>
        </p:nvSpPr>
        <p:spPr>
          <a:xfrm>
            <a:off x="5743080" y="839160"/>
            <a:ext cx="832320" cy="16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КОНТРОЛЬ </a:t>
            </a:r>
            <a:endParaRPr lang="ru-RU" sz="53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РАДИОСВЯЗИ </a:t>
            </a:r>
            <a:endParaRPr lang="ru-RU" sz="530" b="0" strike="noStrike" spc="-1">
              <a:latin typeface="Arial"/>
            </a:endParaRPr>
          </a:p>
        </p:txBody>
      </p:sp>
      <p:sp>
        <p:nvSpPr>
          <p:cNvPr id="255" name="CustomShape 24"/>
          <p:cNvSpPr/>
          <p:nvPr/>
        </p:nvSpPr>
        <p:spPr>
          <a:xfrm>
            <a:off x="399600" y="878760"/>
            <a:ext cx="590760" cy="8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УФ-КАМЕРА</a:t>
            </a:r>
            <a:endParaRPr lang="ru-RU" sz="530" b="0" strike="noStrike" spc="-1">
              <a:latin typeface="Arial"/>
            </a:endParaRPr>
          </a:p>
        </p:txBody>
      </p:sp>
      <p:sp>
        <p:nvSpPr>
          <p:cNvPr id="256" name="CustomShape 25"/>
          <p:cNvSpPr/>
          <p:nvPr/>
        </p:nvSpPr>
        <p:spPr>
          <a:xfrm>
            <a:off x="1357560" y="839160"/>
            <a:ext cx="935640" cy="16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КОНТРОЛЬ ПАРАМЕТРОВ КОНТАКТНОЙ СЕТИ</a:t>
            </a:r>
            <a:endParaRPr lang="ru-RU" sz="530" b="0" strike="noStrike" spc="-1">
              <a:latin typeface="Arial"/>
            </a:endParaRPr>
          </a:p>
        </p:txBody>
      </p:sp>
      <p:sp>
        <p:nvSpPr>
          <p:cNvPr id="257" name="CustomShape 26"/>
          <p:cNvSpPr/>
          <p:nvPr/>
        </p:nvSpPr>
        <p:spPr>
          <a:xfrm>
            <a:off x="3049920" y="2903760"/>
            <a:ext cx="477000" cy="47700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27"/>
          <p:cNvSpPr/>
          <p:nvPr/>
        </p:nvSpPr>
        <p:spPr>
          <a:xfrm>
            <a:off x="1742040" y="2851200"/>
            <a:ext cx="716400" cy="71640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28"/>
          <p:cNvSpPr/>
          <p:nvPr/>
        </p:nvSpPr>
        <p:spPr>
          <a:xfrm>
            <a:off x="1707120" y="4555080"/>
            <a:ext cx="92520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КОНТРОЛЬ СОСТОЯНИЯ </a:t>
            </a:r>
            <a:endParaRPr lang="ru-RU" sz="53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ГЕОМЕТРИИ РЕЛЬСОВОЙ </a:t>
            </a:r>
            <a:endParaRPr lang="ru-RU" sz="53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КОЛЕИ И РЕЛЬСОВ </a:t>
            </a:r>
            <a:endParaRPr lang="ru-RU" sz="530" b="0" strike="noStrike" spc="-1">
              <a:latin typeface="Arial"/>
            </a:endParaRPr>
          </a:p>
        </p:txBody>
      </p:sp>
      <p:pic>
        <p:nvPicPr>
          <p:cNvPr id="260" name="Рисунок 213"/>
          <p:cNvPicPr/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20640" y="3793680"/>
            <a:ext cx="998280" cy="651600"/>
          </a:xfrm>
          <a:prstGeom prst="rect">
            <a:avLst/>
          </a:prstGeom>
          <a:ln w="0"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61" name="CustomShape 29"/>
          <p:cNvSpPr/>
          <p:nvPr/>
        </p:nvSpPr>
        <p:spPr>
          <a:xfrm>
            <a:off x="6920640" y="4555080"/>
            <a:ext cx="99828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ВИДЕОКОНТРОЛЬ </a:t>
            </a:r>
            <a:endParaRPr lang="ru-RU" sz="53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СОСТОЯНИЯ РЕЛЬСОВ И РЕЛЬСОВЫХ СКРЕПЛЕНИЙ </a:t>
            </a:r>
            <a:endParaRPr lang="ru-RU" sz="530" b="0" strike="noStrike" spc="-1">
              <a:latin typeface="Arial"/>
            </a:endParaRPr>
          </a:p>
        </p:txBody>
      </p:sp>
      <p:sp>
        <p:nvSpPr>
          <p:cNvPr id="262" name="CustomShape 30"/>
          <p:cNvSpPr/>
          <p:nvPr/>
        </p:nvSpPr>
        <p:spPr>
          <a:xfrm>
            <a:off x="5791320" y="4594320"/>
            <a:ext cx="840240" cy="16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СИСТЕМА РЕЛЬСОВОЙ </a:t>
            </a:r>
            <a:endParaRPr lang="ru-RU" sz="53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ДЕФЕКТОСКОПИИ</a:t>
            </a:r>
            <a:endParaRPr lang="ru-RU" sz="530" b="0" strike="noStrike" spc="-1">
              <a:latin typeface="Arial"/>
            </a:endParaRPr>
          </a:p>
        </p:txBody>
      </p:sp>
      <p:pic>
        <p:nvPicPr>
          <p:cNvPr id="263" name="Рисунок 216"/>
          <p:cNvPicPr/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80520" y="3793680"/>
            <a:ext cx="848160" cy="651600"/>
          </a:xfrm>
          <a:prstGeom prst="rect">
            <a:avLst/>
          </a:prstGeom>
          <a:ln w="0"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64" name="CustomShape 31"/>
          <p:cNvSpPr/>
          <p:nvPr/>
        </p:nvSpPr>
        <p:spPr>
          <a:xfrm>
            <a:off x="4155480" y="2004840"/>
            <a:ext cx="535680" cy="53568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32"/>
          <p:cNvSpPr/>
          <p:nvPr/>
        </p:nvSpPr>
        <p:spPr>
          <a:xfrm>
            <a:off x="4175640" y="839160"/>
            <a:ext cx="1187280" cy="16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СИСТЕМА ПРОСТРАНСТВЕННОГО СКАНИРОВАНИЯ</a:t>
            </a:r>
            <a:endParaRPr lang="ru-RU" sz="530" b="0" strike="noStrike" spc="-1">
              <a:latin typeface="Arial"/>
            </a:endParaRPr>
          </a:p>
        </p:txBody>
      </p:sp>
      <p:pic>
        <p:nvPicPr>
          <p:cNvPr id="266" name="Рисунок 219"/>
          <p:cNvPicPr/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32360" y="3793680"/>
            <a:ext cx="877680" cy="649800"/>
          </a:xfrm>
          <a:prstGeom prst="rect">
            <a:avLst/>
          </a:prstGeom>
          <a:ln w="0"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67" name="CustomShape 33"/>
          <p:cNvSpPr/>
          <p:nvPr/>
        </p:nvSpPr>
        <p:spPr>
          <a:xfrm>
            <a:off x="1936080" y="1801800"/>
            <a:ext cx="785160" cy="78516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34"/>
          <p:cNvSpPr/>
          <p:nvPr/>
        </p:nvSpPr>
        <p:spPr>
          <a:xfrm>
            <a:off x="4887720" y="1887840"/>
            <a:ext cx="725760" cy="72576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35"/>
          <p:cNvSpPr/>
          <p:nvPr/>
        </p:nvSpPr>
        <p:spPr>
          <a:xfrm>
            <a:off x="4155480" y="2827800"/>
            <a:ext cx="535680" cy="53568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36"/>
          <p:cNvSpPr/>
          <p:nvPr/>
        </p:nvSpPr>
        <p:spPr>
          <a:xfrm>
            <a:off x="2651040" y="839160"/>
            <a:ext cx="1175400" cy="16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ОБЗОРНОЕ ВИДЕО</a:t>
            </a:r>
            <a:endParaRPr lang="ru-RU" sz="53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И ТЕПЛОВИЗИОННЫЙ КОНТРОЛЬ</a:t>
            </a:r>
            <a:endParaRPr lang="ru-RU" sz="530" b="0" strike="noStrike" spc="-1">
              <a:latin typeface="Arial"/>
            </a:endParaRPr>
          </a:p>
        </p:txBody>
      </p:sp>
      <p:pic>
        <p:nvPicPr>
          <p:cNvPr id="271" name="Рисунок 224"/>
          <p:cNvPicPr/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51560" y="3793680"/>
            <a:ext cx="725760" cy="651600"/>
          </a:xfrm>
          <a:prstGeom prst="rect">
            <a:avLst/>
          </a:prstGeom>
          <a:ln w="0"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72" name="CustomShape 37"/>
          <p:cNvSpPr/>
          <p:nvPr/>
        </p:nvSpPr>
        <p:spPr>
          <a:xfrm>
            <a:off x="4746600" y="4594320"/>
            <a:ext cx="754920" cy="16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30" b="0" strike="noStrike" cap="all" spc="-1">
                <a:solidFill>
                  <a:srgbClr val="000000"/>
                </a:solidFill>
                <a:latin typeface="Verdana"/>
                <a:ea typeface="Lato Bold"/>
              </a:rPr>
              <a:t>Контроль параметров пути</a:t>
            </a:r>
            <a:endParaRPr lang="ru-RU" sz="530" b="0" strike="noStrike" spc="-1">
              <a:latin typeface="Arial"/>
            </a:endParaRPr>
          </a:p>
        </p:txBody>
      </p:sp>
      <p:sp>
        <p:nvSpPr>
          <p:cNvPr id="273" name="CustomShape 38"/>
          <p:cNvSpPr/>
          <p:nvPr/>
        </p:nvSpPr>
        <p:spPr>
          <a:xfrm>
            <a:off x="6953400" y="839160"/>
            <a:ext cx="1020960" cy="16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СИСТЕМА ВЫСОКОТОЧНОЙ ПРИВЯЗКИ ГЛОНАСС/</a:t>
            </a:r>
            <a:r>
              <a:rPr lang="en-US" sz="530" b="0" strike="noStrike" spc="-1">
                <a:solidFill>
                  <a:srgbClr val="000000"/>
                </a:solidFill>
                <a:latin typeface="Verdana"/>
                <a:ea typeface="Lato Bold"/>
              </a:rPr>
              <a:t>GPS</a:t>
            </a:r>
            <a:endParaRPr lang="ru-RU" sz="530" b="0" strike="noStrike" spc="-1">
              <a:latin typeface="Arial"/>
            </a:endParaRPr>
          </a:p>
        </p:txBody>
      </p:sp>
      <p:pic>
        <p:nvPicPr>
          <p:cNvPr id="274" name="Picture 3" descr="C:\Users\Сергей\Desktop\Новая ЖИЗНЬ\ФОТО\2018_СПРИНТЕР-ИНТЕГРАЛ оборудование\2018_СПРИНТЕР-ИНТЕГРАЛ оборудование\180913_154915.jpg"/>
          <p:cNvPicPr/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32"/>
          <a:stretch/>
        </p:blipFill>
        <p:spPr>
          <a:xfrm>
            <a:off x="2896560" y="3793680"/>
            <a:ext cx="601560" cy="651600"/>
          </a:xfrm>
          <a:prstGeom prst="rect">
            <a:avLst/>
          </a:prstGeom>
          <a:ln w="0"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75" name="CustomShape 39"/>
          <p:cNvSpPr/>
          <p:nvPr/>
        </p:nvSpPr>
        <p:spPr>
          <a:xfrm>
            <a:off x="2899800" y="4555080"/>
            <a:ext cx="60156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30" b="0" strike="noStrike" cap="all" spc="-1">
                <a:solidFill>
                  <a:srgbClr val="000000"/>
                </a:solidFill>
                <a:latin typeface="Verdana"/>
                <a:ea typeface="Lato Bold"/>
              </a:rPr>
              <a:t>Контроль параметров ктсм</a:t>
            </a:r>
            <a:endParaRPr lang="ru-RU" sz="530" b="0" strike="noStrike" spc="-1">
              <a:latin typeface="Arial"/>
            </a:endParaRPr>
          </a:p>
        </p:txBody>
      </p:sp>
      <p:sp>
        <p:nvSpPr>
          <p:cNvPr id="276" name="Line 40"/>
          <p:cNvSpPr/>
          <p:nvPr/>
        </p:nvSpPr>
        <p:spPr>
          <a:xfrm>
            <a:off x="852480" y="1702080"/>
            <a:ext cx="0" cy="35856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Line 41"/>
          <p:cNvSpPr/>
          <p:nvPr/>
        </p:nvSpPr>
        <p:spPr>
          <a:xfrm>
            <a:off x="4405680" y="1681560"/>
            <a:ext cx="0" cy="32400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Line 42"/>
          <p:cNvSpPr/>
          <p:nvPr/>
        </p:nvSpPr>
        <p:spPr>
          <a:xfrm>
            <a:off x="5934960" y="1688760"/>
            <a:ext cx="0" cy="36684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Line 43"/>
          <p:cNvSpPr/>
          <p:nvPr/>
        </p:nvSpPr>
        <p:spPr>
          <a:xfrm>
            <a:off x="2048040" y="1704240"/>
            <a:ext cx="0" cy="21636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Line 44"/>
          <p:cNvSpPr/>
          <p:nvPr/>
        </p:nvSpPr>
        <p:spPr>
          <a:xfrm>
            <a:off x="3304800" y="1685880"/>
            <a:ext cx="0" cy="121788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Line 45"/>
          <p:cNvSpPr/>
          <p:nvPr/>
        </p:nvSpPr>
        <p:spPr>
          <a:xfrm>
            <a:off x="4408200" y="2541600"/>
            <a:ext cx="0" cy="28584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Line 46"/>
          <p:cNvSpPr/>
          <p:nvPr/>
        </p:nvSpPr>
        <p:spPr>
          <a:xfrm flipH="1">
            <a:off x="671400" y="3423600"/>
            <a:ext cx="1139040" cy="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Line 47"/>
          <p:cNvSpPr/>
          <p:nvPr/>
        </p:nvSpPr>
        <p:spPr>
          <a:xfrm>
            <a:off x="2572920" y="3330720"/>
            <a:ext cx="0" cy="55512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Line 48"/>
          <p:cNvSpPr/>
          <p:nvPr/>
        </p:nvSpPr>
        <p:spPr>
          <a:xfrm>
            <a:off x="6997680" y="3417480"/>
            <a:ext cx="0" cy="47448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Line 49"/>
          <p:cNvSpPr/>
          <p:nvPr/>
        </p:nvSpPr>
        <p:spPr>
          <a:xfrm>
            <a:off x="4177800" y="3562200"/>
            <a:ext cx="4680" cy="32328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Line 50"/>
          <p:cNvSpPr/>
          <p:nvPr/>
        </p:nvSpPr>
        <p:spPr>
          <a:xfrm flipH="1">
            <a:off x="4177800" y="3562200"/>
            <a:ext cx="1256760" cy="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Line 51"/>
          <p:cNvSpPr/>
          <p:nvPr/>
        </p:nvSpPr>
        <p:spPr>
          <a:xfrm>
            <a:off x="5937120" y="3487320"/>
            <a:ext cx="0" cy="39276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Line 52"/>
          <p:cNvSpPr/>
          <p:nvPr/>
        </p:nvSpPr>
        <p:spPr>
          <a:xfrm>
            <a:off x="5434560" y="3408480"/>
            <a:ext cx="0" cy="15372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Line 53"/>
          <p:cNvSpPr/>
          <p:nvPr/>
        </p:nvSpPr>
        <p:spPr>
          <a:xfrm>
            <a:off x="4895640" y="3672360"/>
            <a:ext cx="4680" cy="32328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54"/>
          <p:cNvSpPr/>
          <p:nvPr/>
        </p:nvSpPr>
        <p:spPr>
          <a:xfrm flipH="1">
            <a:off x="4887360" y="3672360"/>
            <a:ext cx="890280" cy="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Line 55"/>
          <p:cNvSpPr/>
          <p:nvPr/>
        </p:nvSpPr>
        <p:spPr>
          <a:xfrm>
            <a:off x="5777280" y="3386160"/>
            <a:ext cx="2160" cy="28404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56"/>
          <p:cNvSpPr/>
          <p:nvPr/>
        </p:nvSpPr>
        <p:spPr>
          <a:xfrm>
            <a:off x="1635120" y="3041640"/>
            <a:ext cx="304200" cy="30420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Line 57"/>
          <p:cNvSpPr/>
          <p:nvPr/>
        </p:nvSpPr>
        <p:spPr>
          <a:xfrm>
            <a:off x="3373560" y="3610440"/>
            <a:ext cx="2520" cy="23220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Line 58"/>
          <p:cNvSpPr/>
          <p:nvPr/>
        </p:nvSpPr>
        <p:spPr>
          <a:xfrm flipV="1">
            <a:off x="1658520" y="3601800"/>
            <a:ext cx="1713600" cy="1296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59"/>
          <p:cNvSpPr/>
          <p:nvPr/>
        </p:nvSpPr>
        <p:spPr>
          <a:xfrm>
            <a:off x="1656000" y="3280320"/>
            <a:ext cx="0" cy="33444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Line 60"/>
          <p:cNvSpPr/>
          <p:nvPr/>
        </p:nvSpPr>
        <p:spPr>
          <a:xfrm>
            <a:off x="5558760" y="2054160"/>
            <a:ext cx="374040" cy="144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61"/>
          <p:cNvSpPr/>
          <p:nvPr/>
        </p:nvSpPr>
        <p:spPr>
          <a:xfrm>
            <a:off x="2632320" y="2056680"/>
            <a:ext cx="233640" cy="233640"/>
          </a:xfrm>
          <a:prstGeom prst="ellipse">
            <a:avLst/>
          </a:prstGeom>
          <a:solidFill>
            <a:srgbClr val="FFCC00">
              <a:alpha val="10000"/>
            </a:srgbClr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Line 62"/>
          <p:cNvSpPr/>
          <p:nvPr/>
        </p:nvSpPr>
        <p:spPr>
          <a:xfrm>
            <a:off x="7754400" y="1718280"/>
            <a:ext cx="0" cy="13428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63"/>
          <p:cNvSpPr/>
          <p:nvPr/>
        </p:nvSpPr>
        <p:spPr>
          <a:xfrm flipV="1">
            <a:off x="2738520" y="1849680"/>
            <a:ext cx="5015880" cy="180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64"/>
          <p:cNvSpPr/>
          <p:nvPr/>
        </p:nvSpPr>
        <p:spPr>
          <a:xfrm flipH="1">
            <a:off x="2738520" y="1851480"/>
            <a:ext cx="2520" cy="20088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65"/>
          <p:cNvSpPr/>
          <p:nvPr/>
        </p:nvSpPr>
        <p:spPr>
          <a:xfrm flipH="1">
            <a:off x="852480" y="2060640"/>
            <a:ext cx="819000" cy="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66"/>
          <p:cNvSpPr/>
          <p:nvPr/>
        </p:nvSpPr>
        <p:spPr>
          <a:xfrm>
            <a:off x="671400" y="3408480"/>
            <a:ext cx="0" cy="483480"/>
          </a:xfrm>
          <a:prstGeom prst="line">
            <a:avLst/>
          </a:prstGeom>
          <a:ln w="19050">
            <a:solidFill>
              <a:srgbClr val="FFC000"/>
            </a:solidFill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icture 5" descr="\\Fileserver\Tvemastore\Photo\НОВЫЕ ИЗДЕЛИЯ И РАЗРАБОТКИ\СПРИНТЕР\tiff rgb\5.tiff"/>
          <p:cNvPicPr/>
          <p:nvPr/>
        </p:nvPicPr>
        <p:blipFill>
          <a:blip r:embed="rId2"/>
          <a:stretch/>
        </p:blipFill>
        <p:spPr>
          <a:xfrm>
            <a:off x="535320" y="3826800"/>
            <a:ext cx="1279440" cy="8434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2" descr="\\Fileserver\Tvemastore\TvemaFileStore\! РЕКЛАМА&amp;ДИЗАЙН\!!!!!!Техника в PSD\Автомотриса пионер_1.png"/>
          <p:cNvPicPr/>
          <p:nvPr/>
        </p:nvPicPr>
        <p:blipFill>
          <a:blip r:embed="rId3"/>
          <a:stretch/>
        </p:blipFill>
        <p:spPr>
          <a:xfrm>
            <a:off x="2094120" y="1766520"/>
            <a:ext cx="4325760" cy="2132640"/>
          </a:xfrm>
          <a:prstGeom prst="rect">
            <a:avLst/>
          </a:prstGeom>
          <a:ln w="0"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5" name="Picture 4" descr="\\Rostserver\ростсервер\Каталог-Фото2014\JPG\6_1.jpg"/>
          <p:cNvPicPr/>
          <p:nvPr/>
        </p:nvPicPr>
        <p:blipFill>
          <a:blip r:embed="rId4"/>
          <a:stretch/>
        </p:blipFill>
        <p:spPr>
          <a:xfrm>
            <a:off x="5416920" y="3830400"/>
            <a:ext cx="1081440" cy="83772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8" descr="\\Fileserver\Tvemastore\Photo\НОВЫЕ ИЗДЕЛИЯ И РАЗРАБОТКИ\ИНТЕГРАЛ\Фото с испытаний 09.12.2011\IMG_7955.JPG"/>
          <p:cNvPicPr/>
          <p:nvPr/>
        </p:nvPicPr>
        <p:blipFill>
          <a:blip r:embed="rId5"/>
          <a:stretch/>
        </p:blipFill>
        <p:spPr>
          <a:xfrm>
            <a:off x="6559560" y="2050920"/>
            <a:ext cx="1487880" cy="1509840"/>
          </a:xfrm>
          <a:prstGeom prst="rect">
            <a:avLst/>
          </a:prstGeom>
          <a:ln w="0">
            <a:noFill/>
          </a:ln>
        </p:spPr>
      </p:pic>
      <p:pic>
        <p:nvPicPr>
          <p:cNvPr id="307" name="Рисунок 15"/>
          <p:cNvPicPr/>
          <p:nvPr/>
        </p:nvPicPr>
        <p:blipFill>
          <a:blip r:embed="rId6"/>
          <a:stretch/>
        </p:blipFill>
        <p:spPr>
          <a:xfrm>
            <a:off x="528120" y="925200"/>
            <a:ext cx="1506240" cy="839520"/>
          </a:xfrm>
          <a:prstGeom prst="rect">
            <a:avLst/>
          </a:prstGeom>
          <a:ln w="0">
            <a:noFill/>
          </a:ln>
        </p:spPr>
      </p:pic>
      <p:pic>
        <p:nvPicPr>
          <p:cNvPr id="308" name="Рисунок 24"/>
          <p:cNvPicPr/>
          <p:nvPr/>
        </p:nvPicPr>
        <p:blipFill>
          <a:blip r:embed="rId7"/>
          <a:stretch/>
        </p:blipFill>
        <p:spPr>
          <a:xfrm>
            <a:off x="2347920" y="925200"/>
            <a:ext cx="1355760" cy="839520"/>
          </a:xfrm>
          <a:prstGeom prst="rect">
            <a:avLst/>
          </a:prstGeom>
          <a:ln w="0">
            <a:noFill/>
          </a:ln>
        </p:spPr>
      </p:pic>
      <p:pic>
        <p:nvPicPr>
          <p:cNvPr id="309" name="Рисунок 26"/>
          <p:cNvPicPr/>
          <p:nvPr/>
        </p:nvPicPr>
        <p:blipFill>
          <a:blip r:embed="rId8"/>
          <a:stretch/>
        </p:blipFill>
        <p:spPr>
          <a:xfrm>
            <a:off x="3989160" y="923760"/>
            <a:ext cx="1119960" cy="839520"/>
          </a:xfrm>
          <a:prstGeom prst="rect">
            <a:avLst/>
          </a:prstGeom>
          <a:ln w="0">
            <a:noFill/>
          </a:ln>
        </p:spPr>
      </p:pic>
      <p:pic>
        <p:nvPicPr>
          <p:cNvPr id="310" name="Рисунок 27"/>
          <p:cNvPicPr/>
          <p:nvPr/>
        </p:nvPicPr>
        <p:blipFill>
          <a:blip r:embed="rId9"/>
          <a:stretch/>
        </p:blipFill>
        <p:spPr>
          <a:xfrm>
            <a:off x="5398920" y="925200"/>
            <a:ext cx="1119960" cy="839520"/>
          </a:xfrm>
          <a:prstGeom prst="rect">
            <a:avLst/>
          </a:prstGeom>
          <a:ln w="0">
            <a:noFill/>
          </a:ln>
        </p:spPr>
      </p:pic>
      <p:pic>
        <p:nvPicPr>
          <p:cNvPr id="311" name="Рисунок 28"/>
          <p:cNvPicPr/>
          <p:nvPr/>
        </p:nvPicPr>
        <p:blipFill>
          <a:blip r:embed="rId10"/>
          <a:stretch/>
        </p:blipFill>
        <p:spPr>
          <a:xfrm>
            <a:off x="6927480" y="923760"/>
            <a:ext cx="1119960" cy="839520"/>
          </a:xfrm>
          <a:prstGeom prst="rect">
            <a:avLst/>
          </a:prstGeom>
          <a:ln w="0">
            <a:noFill/>
          </a:ln>
        </p:spPr>
      </p:pic>
      <p:pic>
        <p:nvPicPr>
          <p:cNvPr id="312" name="Рисунок 29"/>
          <p:cNvPicPr/>
          <p:nvPr/>
        </p:nvPicPr>
        <p:blipFill>
          <a:blip r:embed="rId11"/>
          <a:stretch/>
        </p:blipFill>
        <p:spPr>
          <a:xfrm rot="5400000">
            <a:off x="524160" y="2063160"/>
            <a:ext cx="1509840" cy="1485360"/>
          </a:xfrm>
          <a:prstGeom prst="rect">
            <a:avLst/>
          </a:prstGeom>
          <a:ln w="0">
            <a:noFill/>
          </a:ln>
        </p:spPr>
      </p:pic>
      <p:pic>
        <p:nvPicPr>
          <p:cNvPr id="313" name="Рисунок 30"/>
          <p:cNvPicPr/>
          <p:nvPr/>
        </p:nvPicPr>
        <p:blipFill>
          <a:blip r:embed="rId12"/>
          <a:stretch/>
        </p:blipFill>
        <p:spPr>
          <a:xfrm>
            <a:off x="2100600" y="3828960"/>
            <a:ext cx="1343880" cy="839520"/>
          </a:xfrm>
          <a:prstGeom prst="rect">
            <a:avLst/>
          </a:prstGeom>
          <a:ln w="0">
            <a:noFill/>
          </a:ln>
        </p:spPr>
      </p:pic>
      <p:pic>
        <p:nvPicPr>
          <p:cNvPr id="314" name="Рисунок 31"/>
          <p:cNvPicPr/>
          <p:nvPr/>
        </p:nvPicPr>
        <p:blipFill>
          <a:blip r:embed="rId13"/>
          <a:stretch/>
        </p:blipFill>
        <p:spPr>
          <a:xfrm>
            <a:off x="3757680" y="3830400"/>
            <a:ext cx="1419480" cy="838080"/>
          </a:xfrm>
          <a:prstGeom prst="rect">
            <a:avLst/>
          </a:prstGeom>
          <a:ln w="0">
            <a:noFill/>
          </a:ln>
        </p:spPr>
      </p:pic>
      <p:pic>
        <p:nvPicPr>
          <p:cNvPr id="315" name="Рисунок 32"/>
          <p:cNvPicPr/>
          <p:nvPr/>
        </p:nvPicPr>
        <p:blipFill>
          <a:blip r:embed="rId14"/>
          <a:stretch/>
        </p:blipFill>
        <p:spPr>
          <a:xfrm>
            <a:off x="6777720" y="3830400"/>
            <a:ext cx="1269360" cy="839160"/>
          </a:xfrm>
          <a:prstGeom prst="rect">
            <a:avLst/>
          </a:prstGeom>
          <a:ln w="0">
            <a:noFill/>
          </a:ln>
        </p:spPr>
      </p:pic>
      <p:sp>
        <p:nvSpPr>
          <p:cNvPr id="316" name="CustomShape 1"/>
          <p:cNvSpPr/>
          <p:nvPr/>
        </p:nvSpPr>
        <p:spPr>
          <a:xfrm>
            <a:off x="176760" y="0"/>
            <a:ext cx="5781240" cy="72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Verdana"/>
                <a:ea typeface="Arial"/>
              </a:rPr>
              <a:t>Системы контроля и диагностики самоходного диагностического комплекса «ПИОНЕР-ИНТЕГРАЛ»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243720" y="0"/>
            <a:ext cx="57812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Arial"/>
              </a:rPr>
              <a:t>  Комплексы на комбиходу с навесными диагностическими системами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1327680" y="858240"/>
            <a:ext cx="1696320" cy="1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280" tIns="21960" rIns="44280" bIns="219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60" b="1" strike="noStrike" spc="-1">
                <a:solidFill>
                  <a:srgbClr val="FFFFFF"/>
                </a:solidFill>
                <a:latin typeface="Arial"/>
                <a:ea typeface="DejaVu Sans"/>
              </a:rPr>
              <a:t>ОСНОВА</a:t>
            </a:r>
            <a:endParaRPr lang="ru-RU" sz="960" b="0" strike="noStrike" spc="-1">
              <a:latin typeface="Arial"/>
            </a:endParaRPr>
          </a:p>
        </p:txBody>
      </p:sp>
      <p:pic>
        <p:nvPicPr>
          <p:cNvPr id="319" name="Picture 11" descr="\\Fileserver\Tvemastore\Photo\НОВЫЕ ИЗДЕЛИЯ И РАЗРАБОТКИ\АВТОМОБИЛИ НА КОМБИХОДУ\ЛДМ 2 штуки на путях.png"/>
          <p:cNvPicPr/>
          <p:nvPr/>
        </p:nvPicPr>
        <p:blipFill>
          <a:blip r:embed="rId2"/>
          <a:stretch/>
        </p:blipFill>
        <p:spPr>
          <a:xfrm>
            <a:off x="2961720" y="1600200"/>
            <a:ext cx="2688480" cy="2134080"/>
          </a:xfrm>
          <a:prstGeom prst="rect">
            <a:avLst/>
          </a:prstGeom>
          <a:ln w="0">
            <a:noFill/>
          </a:ln>
          <a:effectLst>
            <a:outerShdw blurRad="50800" dist="3816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320" name="Рисунок 19"/>
          <p:cNvPicPr/>
          <p:nvPr/>
        </p:nvPicPr>
        <p:blipFill>
          <a:blip r:embed="rId3"/>
          <a:stretch/>
        </p:blipFill>
        <p:spPr>
          <a:xfrm>
            <a:off x="685800" y="921240"/>
            <a:ext cx="1445400" cy="959760"/>
          </a:xfrm>
          <a:prstGeom prst="rect">
            <a:avLst/>
          </a:prstGeom>
          <a:ln w="0">
            <a:noFill/>
          </a:ln>
        </p:spPr>
      </p:pic>
      <p:pic>
        <p:nvPicPr>
          <p:cNvPr id="321" name="Рисунок 20"/>
          <p:cNvPicPr/>
          <p:nvPr/>
        </p:nvPicPr>
        <p:blipFill>
          <a:blip r:embed="rId4"/>
          <a:stretch/>
        </p:blipFill>
        <p:spPr>
          <a:xfrm>
            <a:off x="686880" y="3469680"/>
            <a:ext cx="1443600" cy="965880"/>
          </a:xfrm>
          <a:prstGeom prst="rect">
            <a:avLst/>
          </a:prstGeom>
          <a:ln w="0">
            <a:noFill/>
          </a:ln>
        </p:spPr>
      </p:pic>
      <p:pic>
        <p:nvPicPr>
          <p:cNvPr id="322" name="Рисунок 21"/>
          <p:cNvPicPr/>
          <p:nvPr/>
        </p:nvPicPr>
        <p:blipFill>
          <a:blip r:embed="rId5"/>
          <a:stretch/>
        </p:blipFill>
        <p:spPr>
          <a:xfrm>
            <a:off x="685800" y="2188800"/>
            <a:ext cx="1445400" cy="957960"/>
          </a:xfrm>
          <a:prstGeom prst="rect">
            <a:avLst/>
          </a:prstGeom>
          <a:ln w="0">
            <a:noFill/>
          </a:ln>
        </p:spPr>
      </p:pic>
      <p:pic>
        <p:nvPicPr>
          <p:cNvPr id="323" name="Рисунок 22"/>
          <p:cNvPicPr/>
          <p:nvPr/>
        </p:nvPicPr>
        <p:blipFill>
          <a:blip r:embed="rId6"/>
          <a:stretch/>
        </p:blipFill>
        <p:spPr>
          <a:xfrm>
            <a:off x="2658600" y="904320"/>
            <a:ext cx="1437840" cy="959760"/>
          </a:xfrm>
          <a:prstGeom prst="rect">
            <a:avLst/>
          </a:prstGeom>
          <a:ln w="0">
            <a:noFill/>
          </a:ln>
        </p:spPr>
      </p:pic>
      <p:pic>
        <p:nvPicPr>
          <p:cNvPr id="324" name="Рисунок 23"/>
          <p:cNvPicPr/>
          <p:nvPr/>
        </p:nvPicPr>
        <p:blipFill>
          <a:blip r:embed="rId7"/>
          <a:stretch/>
        </p:blipFill>
        <p:spPr>
          <a:xfrm>
            <a:off x="6541560" y="2203200"/>
            <a:ext cx="1437840" cy="963720"/>
          </a:xfrm>
          <a:prstGeom prst="rect">
            <a:avLst/>
          </a:prstGeom>
          <a:ln w="0">
            <a:noFill/>
          </a:ln>
        </p:spPr>
      </p:pic>
      <p:pic>
        <p:nvPicPr>
          <p:cNvPr id="325" name="Рисунок 25"/>
          <p:cNvPicPr/>
          <p:nvPr/>
        </p:nvPicPr>
        <p:blipFill>
          <a:blip r:embed="rId8"/>
          <a:stretch/>
        </p:blipFill>
        <p:spPr>
          <a:xfrm>
            <a:off x="6526080" y="905400"/>
            <a:ext cx="1437840" cy="964440"/>
          </a:xfrm>
          <a:prstGeom prst="rect">
            <a:avLst/>
          </a:prstGeom>
          <a:ln w="0">
            <a:noFill/>
          </a:ln>
        </p:spPr>
      </p:pic>
      <p:sp>
        <p:nvSpPr>
          <p:cNvPr id="326" name="CustomShape 3"/>
          <p:cNvSpPr/>
          <p:nvPr/>
        </p:nvSpPr>
        <p:spPr>
          <a:xfrm>
            <a:off x="701640" y="1892880"/>
            <a:ext cx="1413720" cy="2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80" b="1" strike="noStrike" spc="-1">
                <a:solidFill>
                  <a:srgbClr val="000000"/>
                </a:solidFill>
                <a:latin typeface="Arial"/>
                <a:ea typeface="DejaVu Sans"/>
              </a:rPr>
              <a:t>СИСТЕМА ТРЕХМЕРНОГО СКАНИРОВАНИЯ</a:t>
            </a:r>
            <a:endParaRPr lang="ru-RU" sz="580" b="0" strike="noStrike" spc="-1">
              <a:latin typeface="Arial"/>
            </a:endParaRPr>
          </a:p>
        </p:txBody>
      </p:sp>
      <p:pic>
        <p:nvPicPr>
          <p:cNvPr id="327" name="Рисунок 38"/>
          <p:cNvPicPr/>
          <p:nvPr/>
        </p:nvPicPr>
        <p:blipFill>
          <a:blip r:embed="rId9"/>
          <a:stretch/>
        </p:blipFill>
        <p:spPr>
          <a:xfrm>
            <a:off x="4648680" y="910440"/>
            <a:ext cx="1436040" cy="959760"/>
          </a:xfrm>
          <a:prstGeom prst="rect">
            <a:avLst/>
          </a:prstGeom>
          <a:ln w="0">
            <a:noFill/>
          </a:ln>
        </p:spPr>
      </p:pic>
      <p:pic>
        <p:nvPicPr>
          <p:cNvPr id="328" name="Рисунок 39"/>
          <p:cNvPicPr/>
          <p:nvPr/>
        </p:nvPicPr>
        <p:blipFill>
          <a:blip r:embed="rId10"/>
          <a:stretch/>
        </p:blipFill>
        <p:spPr>
          <a:xfrm>
            <a:off x="6546600" y="3484080"/>
            <a:ext cx="1436040" cy="965880"/>
          </a:xfrm>
          <a:prstGeom prst="rect">
            <a:avLst/>
          </a:prstGeom>
          <a:ln w="0">
            <a:noFill/>
          </a:ln>
        </p:spPr>
      </p:pic>
      <p:sp>
        <p:nvSpPr>
          <p:cNvPr id="329" name="Line 4"/>
          <p:cNvSpPr/>
          <p:nvPr/>
        </p:nvSpPr>
        <p:spPr>
          <a:xfrm flipH="1" flipV="1">
            <a:off x="2013480" y="1690200"/>
            <a:ext cx="1806120" cy="1239840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5"/>
          <p:cNvSpPr/>
          <p:nvPr/>
        </p:nvSpPr>
        <p:spPr>
          <a:xfrm>
            <a:off x="701640" y="3148560"/>
            <a:ext cx="1413720" cy="2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80" b="1" strike="noStrike" spc="-1">
                <a:solidFill>
                  <a:srgbClr val="000000"/>
                </a:solidFill>
                <a:latin typeface="Arial"/>
                <a:ea typeface="DejaVu Sans"/>
              </a:rPr>
              <a:t>СИСТЕМА ИЗМЕРЕНИЯ ПАРАМЕТРОВ ПУТИ</a:t>
            </a:r>
            <a:endParaRPr lang="ru-RU" sz="580" b="0" strike="noStrike" spc="-1">
              <a:latin typeface="Arial"/>
            </a:endParaRPr>
          </a:p>
        </p:txBody>
      </p:sp>
      <p:sp>
        <p:nvSpPr>
          <p:cNvPr id="331" name="CustomShape 6"/>
          <p:cNvSpPr/>
          <p:nvPr/>
        </p:nvSpPr>
        <p:spPr>
          <a:xfrm>
            <a:off x="701640" y="4453920"/>
            <a:ext cx="1413720" cy="2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80" b="1" strike="noStrike" spc="-1">
                <a:solidFill>
                  <a:srgbClr val="000000"/>
                </a:solidFill>
                <a:latin typeface="Arial"/>
                <a:ea typeface="DejaVu Sans"/>
              </a:rPr>
              <a:t>СИСТЕМА </a:t>
            </a:r>
            <a:endParaRPr lang="ru-RU" sz="58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80" b="1" strike="noStrike" spc="-1">
                <a:solidFill>
                  <a:srgbClr val="000000"/>
                </a:solidFill>
                <a:latin typeface="Arial"/>
                <a:ea typeface="DejaVu Sans"/>
              </a:rPr>
              <a:t>ГЕОРАДИОЛОКАЦИИ</a:t>
            </a:r>
            <a:endParaRPr lang="ru-RU" sz="580" b="0" strike="noStrike" spc="-1">
              <a:latin typeface="Arial"/>
            </a:endParaRPr>
          </a:p>
        </p:txBody>
      </p:sp>
      <p:sp>
        <p:nvSpPr>
          <p:cNvPr id="332" name="CustomShape 7"/>
          <p:cNvSpPr/>
          <p:nvPr/>
        </p:nvSpPr>
        <p:spPr>
          <a:xfrm>
            <a:off x="2658600" y="1877400"/>
            <a:ext cx="1413720" cy="2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80" b="1" strike="noStrike" spc="-1">
                <a:solidFill>
                  <a:srgbClr val="000000"/>
                </a:solidFill>
                <a:latin typeface="Arial"/>
                <a:ea typeface="DejaVu Sans"/>
              </a:rPr>
              <a:t>СИСТЕМА ВИЗУАЛЬНОГО КОНТРОЛЯ ВСП</a:t>
            </a:r>
            <a:endParaRPr lang="ru-RU" sz="580" b="0" strike="noStrike" spc="-1">
              <a:latin typeface="Arial"/>
            </a:endParaRPr>
          </a:p>
        </p:txBody>
      </p:sp>
      <p:sp>
        <p:nvSpPr>
          <p:cNvPr id="333" name="CustomShape 8"/>
          <p:cNvSpPr/>
          <p:nvPr/>
        </p:nvSpPr>
        <p:spPr>
          <a:xfrm>
            <a:off x="4659840" y="1880280"/>
            <a:ext cx="1413720" cy="2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80" b="1" strike="noStrike" spc="-1">
                <a:solidFill>
                  <a:srgbClr val="000000"/>
                </a:solidFill>
                <a:latin typeface="Arial"/>
                <a:ea typeface="DejaVu Sans"/>
              </a:rPr>
              <a:t>КОМПЛЕКС БЕСПИЛОТНЫХ ЛЕТАТЕЛЬНЫХ АППАРАТОВ</a:t>
            </a:r>
            <a:endParaRPr lang="ru-RU" sz="580" b="0" strike="noStrike" spc="-1">
              <a:latin typeface="Arial"/>
            </a:endParaRPr>
          </a:p>
        </p:txBody>
      </p:sp>
      <p:sp>
        <p:nvSpPr>
          <p:cNvPr id="334" name="CustomShape 9"/>
          <p:cNvSpPr/>
          <p:nvPr/>
        </p:nvSpPr>
        <p:spPr>
          <a:xfrm>
            <a:off x="6553440" y="3165840"/>
            <a:ext cx="1413720" cy="2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80" b="1" strike="noStrike" spc="-1">
                <a:solidFill>
                  <a:srgbClr val="000000"/>
                </a:solidFill>
                <a:latin typeface="Arial"/>
                <a:ea typeface="DejaVu Sans"/>
              </a:rPr>
              <a:t>СИСТЕМА ДЕФЕКТОСКОПИИ РЕЛЬСОВ</a:t>
            </a:r>
            <a:endParaRPr lang="ru-RU" sz="580" b="0" strike="noStrike" spc="-1">
              <a:latin typeface="Arial"/>
            </a:endParaRPr>
          </a:p>
        </p:txBody>
      </p:sp>
      <p:sp>
        <p:nvSpPr>
          <p:cNvPr id="335" name="CustomShape 10"/>
          <p:cNvSpPr/>
          <p:nvPr/>
        </p:nvSpPr>
        <p:spPr>
          <a:xfrm>
            <a:off x="6538320" y="1884960"/>
            <a:ext cx="1413720" cy="2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80" b="1" strike="noStrike" spc="-1">
                <a:solidFill>
                  <a:srgbClr val="000000"/>
                </a:solidFill>
                <a:latin typeface="Arial"/>
                <a:ea typeface="DejaVu Sans"/>
              </a:rPr>
              <a:t>ОБОРУДОВАНИЕ ДЛЯ СЦЕПКИ С ПОДВИЖНЫМ СОСТАВОМ</a:t>
            </a:r>
            <a:endParaRPr lang="ru-RU" sz="580" b="0" strike="noStrike" spc="-1">
              <a:latin typeface="Arial"/>
            </a:endParaRPr>
          </a:p>
        </p:txBody>
      </p:sp>
      <p:sp>
        <p:nvSpPr>
          <p:cNvPr id="336" name="CustomShape 11"/>
          <p:cNvSpPr/>
          <p:nvPr/>
        </p:nvSpPr>
        <p:spPr>
          <a:xfrm>
            <a:off x="6557760" y="4464720"/>
            <a:ext cx="1413720" cy="2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80" b="1" strike="noStrike" spc="-1">
                <a:solidFill>
                  <a:srgbClr val="000000"/>
                </a:solidFill>
                <a:latin typeface="Arial"/>
                <a:ea typeface="DejaVu Sans"/>
              </a:rPr>
              <a:t>ОБОРУДОВАНИЕ ДЛЯ ЗАЕЗДА НА РЕЛЬСЫ</a:t>
            </a:r>
            <a:endParaRPr lang="ru-RU" sz="580" b="0" strike="noStrike" spc="-1">
              <a:latin typeface="Arial"/>
            </a:endParaRPr>
          </a:p>
        </p:txBody>
      </p:sp>
      <p:sp>
        <p:nvSpPr>
          <p:cNvPr id="337" name="Line 12"/>
          <p:cNvSpPr/>
          <p:nvPr/>
        </p:nvSpPr>
        <p:spPr>
          <a:xfrm flipH="1" flipV="1">
            <a:off x="1975320" y="2607120"/>
            <a:ext cx="1969920" cy="553320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8" name="Line 13"/>
          <p:cNvSpPr/>
          <p:nvPr/>
        </p:nvSpPr>
        <p:spPr>
          <a:xfrm flipH="1">
            <a:off x="1975320" y="3204720"/>
            <a:ext cx="2131200" cy="442440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Line 14"/>
          <p:cNvSpPr/>
          <p:nvPr/>
        </p:nvSpPr>
        <p:spPr>
          <a:xfrm flipH="1" flipV="1">
            <a:off x="3965040" y="1766880"/>
            <a:ext cx="300240" cy="1437840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Line 15"/>
          <p:cNvSpPr/>
          <p:nvPr/>
        </p:nvSpPr>
        <p:spPr>
          <a:xfrm flipV="1">
            <a:off x="4705920" y="1766880"/>
            <a:ext cx="74160" cy="398160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Line 16"/>
          <p:cNvSpPr/>
          <p:nvPr/>
        </p:nvSpPr>
        <p:spPr>
          <a:xfrm flipV="1">
            <a:off x="5508360" y="1635480"/>
            <a:ext cx="1026360" cy="1080720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Line 17"/>
          <p:cNvSpPr/>
          <p:nvPr/>
        </p:nvSpPr>
        <p:spPr>
          <a:xfrm flipH="1">
            <a:off x="5506560" y="2607120"/>
            <a:ext cx="1026000" cy="439200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Line 18"/>
          <p:cNvSpPr/>
          <p:nvPr/>
        </p:nvSpPr>
        <p:spPr>
          <a:xfrm flipH="1" flipV="1">
            <a:off x="4867200" y="3394800"/>
            <a:ext cx="1659240" cy="158760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19"/>
          <p:cNvSpPr/>
          <p:nvPr/>
        </p:nvSpPr>
        <p:spPr>
          <a:xfrm>
            <a:off x="2319480" y="3741120"/>
            <a:ext cx="4109040" cy="11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60" b="0" strike="noStrike" spc="-1">
                <a:solidFill>
                  <a:srgbClr val="000000"/>
                </a:solidFill>
                <a:latin typeface="Verdana"/>
                <a:ea typeface="DejaVu Sans"/>
              </a:rPr>
              <a:t>Возможно комплектование технологических машин системами дефектоскопии рельсов, контроля параметров пути, видеоконтроля, трехмерного сканирования габарита приближения строений, георадиолокации, дополнительным </a:t>
            </a:r>
            <a:r>
              <a:rPr lang="ru-RU" sz="900" b="0" strike="noStrike" spc="-1">
                <a:solidFill>
                  <a:srgbClr val="000000"/>
                </a:solidFill>
                <a:latin typeface="Verdana"/>
                <a:ea typeface="DejaVu Sans"/>
              </a:rPr>
              <a:t>оборудованием</a:t>
            </a:r>
            <a:r>
              <a:rPr lang="ru-RU" sz="960" b="0" strike="noStrike" spc="-1">
                <a:solidFill>
                  <a:srgbClr val="000000"/>
                </a:solidFill>
                <a:latin typeface="Verdana"/>
                <a:ea typeface="DejaVu Sans"/>
              </a:rPr>
              <a:t> для буксировки и заезда на рельсы, системой безопасности движения.</a:t>
            </a:r>
            <a:endParaRPr lang="ru-RU" sz="96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960" b="0" i="1" strike="noStrike" spc="-1">
                <a:solidFill>
                  <a:srgbClr val="000000"/>
                </a:solidFill>
                <a:latin typeface="Verdana"/>
                <a:ea typeface="DejaVu Sans"/>
              </a:rPr>
              <a:t>Рабочая скорость до 40 км/ч.</a:t>
            </a:r>
            <a:endParaRPr lang="ru-RU" sz="96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243720" y="0"/>
            <a:ext cx="5781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Verdana"/>
                <a:ea typeface="Arial"/>
              </a:rPr>
              <a:t>Съемные диагностические комплексы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1327680" y="858240"/>
            <a:ext cx="1696320" cy="1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280" tIns="21960" rIns="44280" bIns="219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60" b="1" strike="noStrike" spc="-1">
                <a:solidFill>
                  <a:srgbClr val="FFFFFF"/>
                </a:solidFill>
                <a:latin typeface="Arial"/>
                <a:ea typeface="DejaVu Sans"/>
              </a:rPr>
              <a:t>ОСНОВА</a:t>
            </a:r>
            <a:endParaRPr lang="ru-RU" sz="960" b="0" strike="noStrike" spc="-1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358560" y="3000240"/>
            <a:ext cx="3074400" cy="115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latin typeface="Verdana"/>
                <a:ea typeface="DejaVu Sans"/>
              </a:rPr>
              <a:t>Ручные диагностические комплексы РДК ПТ-12-01, ПТ-10 </a:t>
            </a:r>
            <a:r>
              <a:rPr lang="ru-RU" sz="1000" b="0" strike="noStrike" spc="-1">
                <a:solidFill>
                  <a:srgbClr val="000000"/>
                </a:solidFill>
                <a:latin typeface="Verdana"/>
                <a:ea typeface="DejaVu Sans"/>
              </a:rPr>
              <a:t>предназначены для комплексного автоматизированного контроля объектов путевого хозяйства железных дорог, включающих широкий спектр измерения параметров пути и рельсов.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348" name="Picture 2" descr="\\Fileserver\Tvemastore\Photo\НОВЫЕ ИЗДЕЛИЯ И РАЗРАБОТКИ\ПТ-12\23082016\P82300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3"/>
          <a:stretch/>
        </p:blipFill>
        <p:spPr>
          <a:xfrm>
            <a:off x="358560" y="1049760"/>
            <a:ext cx="3074400" cy="170028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22" descr="\\Fileserver\Tvemastore\Photo\НОВЫЕ ИЗДЕЛИЯ И РАЗРАБОТКИ\СКАТ-2\IMG_20180402_081505.jpg"/>
          <p:cNvPicPr/>
          <p:nvPr/>
        </p:nvPicPr>
        <p:blipFill>
          <a:blip r:embed="rId3"/>
          <a:stretch/>
        </p:blipFill>
        <p:spPr>
          <a:xfrm>
            <a:off x="6177960" y="1049760"/>
            <a:ext cx="1931400" cy="163980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23" descr="\\Fileserver\Tvemastore\Photo\НОВЫЕ ИЗДЕЛИЯ И РАЗРАБОТКИ\СПРУТ_2\Новая версия 2018\DSC084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48400" y="1049760"/>
            <a:ext cx="1989360" cy="1639800"/>
          </a:xfrm>
          <a:prstGeom prst="rect">
            <a:avLst/>
          </a:prstGeom>
          <a:ln w="0">
            <a:noFill/>
          </a:ln>
        </p:spPr>
      </p:pic>
      <p:sp>
        <p:nvSpPr>
          <p:cNvPr id="351" name="CustomShape 4"/>
          <p:cNvSpPr/>
          <p:nvPr/>
        </p:nvSpPr>
        <p:spPr>
          <a:xfrm>
            <a:off x="3726720" y="2752200"/>
            <a:ext cx="2325600" cy="61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8760" tIns="79200" rIns="158760" bIns="792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latin typeface="Verdana"/>
                <a:ea typeface="DejaVu Sans"/>
              </a:rPr>
              <a:t>ДЕФЕКТОСКОП УЛЬТРАЗВУКОВОЙ «СПРУТ-2»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52" name="CustomShape 5"/>
          <p:cNvSpPr/>
          <p:nvPr/>
        </p:nvSpPr>
        <p:spPr>
          <a:xfrm>
            <a:off x="6269400" y="2752200"/>
            <a:ext cx="1839960" cy="61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8760" tIns="79200" rIns="158760" bIns="792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latin typeface="Verdana"/>
                <a:ea typeface="DejaVu Sans"/>
              </a:rPr>
              <a:t>ОДНОНИТОЧНЫЙ ДЕФЕКТОСКОП «СКАТ-2»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53" name="CustomShape 6"/>
          <p:cNvSpPr/>
          <p:nvPr/>
        </p:nvSpPr>
        <p:spPr>
          <a:xfrm>
            <a:off x="3726720" y="3552120"/>
            <a:ext cx="4581720" cy="107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8760" tIns="79200" rIns="158760" bIns="792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Verdana"/>
                <a:ea typeface="DejaVu Sans"/>
              </a:rPr>
              <a:t>Дефектоскопные диагностические тележки и комплексы являются автоматизированной системой ультразвукового контроля и предназначены для обнаружения дефектов в обеих нитях железнодорожного пути, дефектов стрелочных переводов при сплошном контроле и определения глубины залегания обнаруженных дефектов. 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243720" y="0"/>
            <a:ext cx="578124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Verdana"/>
                <a:ea typeface="Arial"/>
              </a:rPr>
              <a:t>Интеграционный комплекс программных решений </a:t>
            </a:r>
            <a:br/>
            <a:r>
              <a:rPr lang="ru-RU" sz="1600" b="0" strike="noStrike" spc="-1">
                <a:solidFill>
                  <a:srgbClr val="000000"/>
                </a:solidFill>
                <a:latin typeface="Verdana"/>
                <a:ea typeface="Arial"/>
              </a:rPr>
              <a:t>«ПО ИНТЕГРАЛ» для мобильных комплексов диагностики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55" name="Picture 23" descr="\\Fileserver\Tvemastore\Photo\НОВЫЕ ИЗДЕЛИЯ И РАЗРАБОТКИ\Скриншоты проездов\Для презентации 1.png"/>
          <p:cNvPicPr/>
          <p:nvPr/>
        </p:nvPicPr>
        <p:blipFill>
          <a:blip r:embed="rId2"/>
          <a:stretch/>
        </p:blipFill>
        <p:spPr>
          <a:xfrm>
            <a:off x="4990320" y="989640"/>
            <a:ext cx="3053880" cy="181656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3"/>
          <p:cNvPicPr/>
          <p:nvPr/>
        </p:nvPicPr>
        <p:blipFill>
          <a:blip r:embed="rId3"/>
          <a:stretch/>
        </p:blipFill>
        <p:spPr>
          <a:xfrm>
            <a:off x="4990320" y="2953080"/>
            <a:ext cx="694800" cy="710280"/>
          </a:xfrm>
          <a:prstGeom prst="rect">
            <a:avLst/>
          </a:prstGeom>
          <a:ln w="0">
            <a:noFill/>
          </a:ln>
        </p:spPr>
      </p:pic>
      <p:pic>
        <p:nvPicPr>
          <p:cNvPr id="357" name="Picture 4"/>
          <p:cNvPicPr/>
          <p:nvPr/>
        </p:nvPicPr>
        <p:blipFill>
          <a:blip r:embed="rId4"/>
          <a:stretch/>
        </p:blipFill>
        <p:spPr>
          <a:xfrm>
            <a:off x="5755320" y="2953080"/>
            <a:ext cx="694800" cy="710280"/>
          </a:xfrm>
          <a:prstGeom prst="rect">
            <a:avLst/>
          </a:prstGeom>
          <a:ln w="0">
            <a:noFill/>
          </a:ln>
        </p:spPr>
      </p:pic>
      <p:pic>
        <p:nvPicPr>
          <p:cNvPr id="358" name="Picture 6"/>
          <p:cNvPicPr/>
          <p:nvPr/>
        </p:nvPicPr>
        <p:blipFill>
          <a:blip r:embed="rId5"/>
          <a:stretch/>
        </p:blipFill>
        <p:spPr>
          <a:xfrm>
            <a:off x="7349400" y="2961720"/>
            <a:ext cx="694800" cy="710280"/>
          </a:xfrm>
          <a:prstGeom prst="rect">
            <a:avLst/>
          </a:prstGeom>
          <a:ln w="0">
            <a:noFill/>
          </a:ln>
        </p:spPr>
      </p:pic>
      <p:pic>
        <p:nvPicPr>
          <p:cNvPr id="359" name="Рисунок 4"/>
          <p:cNvPicPr/>
          <p:nvPr/>
        </p:nvPicPr>
        <p:blipFill>
          <a:blip r:embed="rId6"/>
          <a:stretch/>
        </p:blipFill>
        <p:spPr>
          <a:xfrm>
            <a:off x="329760" y="3773880"/>
            <a:ext cx="1516320" cy="964080"/>
          </a:xfrm>
          <a:prstGeom prst="rect">
            <a:avLst/>
          </a:prstGeom>
          <a:ln w="0">
            <a:noFill/>
          </a:ln>
        </p:spPr>
      </p:pic>
      <p:pic>
        <p:nvPicPr>
          <p:cNvPr id="360" name="Picture 8"/>
          <p:cNvPicPr/>
          <p:nvPr/>
        </p:nvPicPr>
        <p:blipFill>
          <a:blip r:embed="rId7"/>
          <a:stretch/>
        </p:blipFill>
        <p:spPr>
          <a:xfrm>
            <a:off x="1983240" y="3775320"/>
            <a:ext cx="1269720" cy="964080"/>
          </a:xfrm>
          <a:prstGeom prst="rect">
            <a:avLst/>
          </a:prstGeom>
          <a:ln w="0">
            <a:noFill/>
          </a:ln>
        </p:spPr>
      </p:pic>
      <p:pic>
        <p:nvPicPr>
          <p:cNvPr id="361" name="Picture 9"/>
          <p:cNvPicPr/>
          <p:nvPr/>
        </p:nvPicPr>
        <p:blipFill>
          <a:blip r:embed="rId8"/>
          <a:stretch/>
        </p:blipFill>
        <p:spPr>
          <a:xfrm>
            <a:off x="3427560" y="3775680"/>
            <a:ext cx="1288800" cy="962280"/>
          </a:xfrm>
          <a:prstGeom prst="rect">
            <a:avLst/>
          </a:prstGeom>
          <a:ln w="0">
            <a:noFill/>
          </a:ln>
        </p:spPr>
      </p:pic>
      <p:pic>
        <p:nvPicPr>
          <p:cNvPr id="362" name="Picture 10"/>
          <p:cNvPicPr/>
          <p:nvPr/>
        </p:nvPicPr>
        <p:blipFill>
          <a:blip r:embed="rId9"/>
          <a:stretch/>
        </p:blipFill>
        <p:spPr>
          <a:xfrm>
            <a:off x="6673320" y="3775680"/>
            <a:ext cx="1381320" cy="962280"/>
          </a:xfrm>
          <a:prstGeom prst="rect">
            <a:avLst/>
          </a:prstGeom>
          <a:ln w="0">
            <a:noFill/>
          </a:ln>
        </p:spPr>
      </p:pic>
      <p:pic>
        <p:nvPicPr>
          <p:cNvPr id="363" name="Picture 24"/>
          <p:cNvPicPr/>
          <p:nvPr/>
        </p:nvPicPr>
        <p:blipFill>
          <a:blip r:embed="rId10"/>
          <a:stretch/>
        </p:blipFill>
        <p:spPr>
          <a:xfrm>
            <a:off x="4886280" y="3777480"/>
            <a:ext cx="1612080" cy="960480"/>
          </a:xfrm>
          <a:prstGeom prst="rect">
            <a:avLst/>
          </a:prstGeom>
          <a:ln w="0">
            <a:noFill/>
          </a:ln>
        </p:spPr>
      </p:pic>
      <p:sp>
        <p:nvSpPr>
          <p:cNvPr id="364" name="CustomShape 2"/>
          <p:cNvSpPr/>
          <p:nvPr/>
        </p:nvSpPr>
        <p:spPr>
          <a:xfrm>
            <a:off x="339120" y="1218240"/>
            <a:ext cx="4343400" cy="22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840" rIns="67680" bIns="3384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60" b="0" strike="noStrike" spc="-1">
                <a:solidFill>
                  <a:srgbClr val="000000"/>
                </a:solidFill>
                <a:latin typeface="Verdana"/>
                <a:ea typeface="DejaVu Sans"/>
              </a:rPr>
              <a:t>В мониторинге состояния инфраструктуры используют разнообразные системы контроля и диагностики. Каждая из них выполняет свою специфическую задачу и использует свою программу сбора, обработки и отображения данных. Приведение к единому формату решает </a:t>
            </a:r>
            <a:r>
              <a:rPr lang="ru-RU" sz="960" b="1" strike="noStrike" spc="-1">
                <a:solidFill>
                  <a:srgbClr val="000000"/>
                </a:solidFill>
                <a:latin typeface="Verdana"/>
                <a:ea typeface="DejaVu Sans"/>
              </a:rPr>
              <a:t>интеграционный комплекс программных решений ПО ИНТЕГРАЛ.</a:t>
            </a:r>
            <a:endParaRPr lang="ru-RU" sz="96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96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960" b="0" strike="noStrike" spc="-1">
                <a:solidFill>
                  <a:srgbClr val="000000"/>
                </a:solidFill>
                <a:latin typeface="Verdana"/>
                <a:ea typeface="DejaVu Sans"/>
              </a:rPr>
              <a:t>Программный комплекс позволяет с любого рабочего места централизованно управлять работой всех систем, обеспечивает высокую степень интеграции.</a:t>
            </a:r>
            <a:endParaRPr lang="ru-RU" sz="96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960" b="0" strike="noStrike" spc="-1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endParaRPr lang="ru-RU" sz="96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960" b="0" strike="noStrike" spc="-1">
                <a:solidFill>
                  <a:srgbClr val="000000"/>
                </a:solidFill>
                <a:latin typeface="Verdana"/>
                <a:ea typeface="DejaVu Sans"/>
              </a:rPr>
              <a:t>ПО ИНТЕГРАЛ позволяет провести автоматизированную обработку данных диагностики, в единых форматах передать  в ЕК АСУИ и обеспечить взаимодействие с аналитической системой ЕК АСУИ СДМИ.</a:t>
            </a:r>
            <a:endParaRPr lang="ru-RU" sz="960" b="0" strike="noStrike" spc="-1">
              <a:latin typeface="Arial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6535080" y="2971800"/>
            <a:ext cx="749520" cy="673200"/>
          </a:xfrm>
          <a:prstGeom prst="roundRect">
            <a:avLst>
              <a:gd name="adj" fmla="val 4167"/>
            </a:avLst>
          </a:prstGeom>
          <a:blipFill rotWithShape="0">
            <a:blip r:embed="rId11"/>
            <a:stretch/>
          </a:blipFill>
          <a:ln w="76200" cap="sq">
            <a:solidFill>
              <a:srgbClr val="EAEAEA"/>
            </a:solidFill>
            <a:miter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243720" y="0"/>
            <a:ext cx="578124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Verdana"/>
                <a:ea typeface="Arial"/>
              </a:rPr>
              <a:t>Цифровая Информационно-аналитическая система комплексной диагностики и мониторинга инфраструктуры ЕКАСУИ СДМИ (технологический цикл)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869760" y="986400"/>
            <a:ext cx="5393160" cy="253548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path path="circle">
              <a:fillToRect l="50000" r="50000" b="100000"/>
            </a:path>
          </a:gradFill>
          <a:ln w="5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3"/>
          <p:cNvSpPr/>
          <p:nvPr/>
        </p:nvSpPr>
        <p:spPr>
          <a:xfrm flipV="1">
            <a:off x="2301840" y="1854360"/>
            <a:ext cx="360" cy="193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016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CustomShape 4"/>
          <p:cNvSpPr/>
          <p:nvPr/>
        </p:nvSpPr>
        <p:spPr>
          <a:xfrm>
            <a:off x="869760" y="3629160"/>
            <a:ext cx="5124600" cy="1037520"/>
          </a:xfrm>
          <a:prstGeom prst="roundRect">
            <a:avLst>
              <a:gd name="adj" fmla="val 0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70" name="CustomShape 5"/>
          <p:cNvSpPr/>
          <p:nvPr/>
        </p:nvSpPr>
        <p:spPr>
          <a:xfrm>
            <a:off x="1059120" y="2918520"/>
            <a:ext cx="2490480" cy="445320"/>
          </a:xfrm>
          <a:prstGeom prst="roundRect">
            <a:avLst>
              <a:gd name="adj" fmla="val 0"/>
            </a:avLst>
          </a:prstGeom>
          <a:solidFill>
            <a:srgbClr val="EBEAD4"/>
          </a:solidFill>
          <a:ln>
            <a:solidFill>
              <a:srgbClr val="A1A1A1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000000"/>
                </a:solidFill>
                <a:latin typeface="Verdana"/>
                <a:ea typeface="DejaVu Sans"/>
              </a:rPr>
              <a:t>АНАЛИЗ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734"/>
              </a:spcAft>
            </a:pPr>
            <a:r>
              <a:rPr lang="ru-RU" sz="900" b="0" strike="noStrike" spc="-1">
                <a:solidFill>
                  <a:srgbClr val="000000"/>
                </a:solidFill>
                <a:latin typeface="Verdana"/>
                <a:ea typeface="DejaVu Sans"/>
              </a:rPr>
              <a:t>Выявление нестабильных участков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371" name="CustomShape 6"/>
          <p:cNvSpPr/>
          <p:nvPr/>
        </p:nvSpPr>
        <p:spPr>
          <a:xfrm>
            <a:off x="1059120" y="2355120"/>
            <a:ext cx="2490480" cy="445320"/>
          </a:xfrm>
          <a:prstGeom prst="roundRect">
            <a:avLst>
              <a:gd name="adj" fmla="val 0"/>
            </a:avLst>
          </a:prstGeom>
          <a:solidFill>
            <a:srgbClr val="EBEAD4"/>
          </a:solidFill>
          <a:ln>
            <a:solidFill>
              <a:srgbClr val="A1A1A1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000000"/>
                </a:solidFill>
                <a:latin typeface="Verdana"/>
                <a:ea typeface="DejaVu Sans"/>
              </a:rPr>
              <a:t>ПРОГНОЗ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Verdana"/>
                <a:ea typeface="DejaVu Sans"/>
              </a:rPr>
              <a:t>Развития расстройств и оценка рисков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372" name="CustomShape 7"/>
          <p:cNvSpPr/>
          <p:nvPr/>
        </p:nvSpPr>
        <p:spPr>
          <a:xfrm>
            <a:off x="1311480" y="1368360"/>
            <a:ext cx="4450320" cy="445320"/>
          </a:xfrm>
          <a:prstGeom prst="roundRect">
            <a:avLst>
              <a:gd name="adj" fmla="val 0"/>
            </a:avLst>
          </a:prstGeom>
          <a:solidFill>
            <a:srgbClr val="EBEAD4"/>
          </a:solidFill>
          <a:ln>
            <a:solidFill>
              <a:srgbClr val="A1A1A1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000000"/>
                </a:solidFill>
                <a:latin typeface="Verdana"/>
                <a:ea typeface="DejaVu Sans"/>
              </a:rPr>
              <a:t>ПЛАНИРОВАНИЕ РАБОТ 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Verdana"/>
                <a:ea typeface="DejaVu Sans"/>
              </a:rPr>
              <a:t>по приведению инфраструктуры в нормативное состояние</a:t>
            </a:r>
            <a:endParaRPr lang="ru-RU" sz="900" b="0" strike="noStrike" spc="-1">
              <a:latin typeface="Arial"/>
            </a:endParaRPr>
          </a:p>
        </p:txBody>
      </p:sp>
      <p:grpSp>
        <p:nvGrpSpPr>
          <p:cNvPr id="373" name="Group 8"/>
          <p:cNvGrpSpPr/>
          <p:nvPr/>
        </p:nvGrpSpPr>
        <p:grpSpPr>
          <a:xfrm>
            <a:off x="2878920" y="4135680"/>
            <a:ext cx="622440" cy="374760"/>
            <a:chOff x="2878920" y="4135680"/>
            <a:chExt cx="622440" cy="374760"/>
          </a:xfrm>
        </p:grpSpPr>
        <p:pic>
          <p:nvPicPr>
            <p:cNvPr id="374" name="Picture 27"/>
            <p:cNvPicPr/>
            <p:nvPr/>
          </p:nvPicPr>
          <p:blipFill>
            <a:blip r:embed="rId2"/>
            <a:stretch/>
          </p:blipFill>
          <p:spPr>
            <a:xfrm>
              <a:off x="2878920" y="4135680"/>
              <a:ext cx="622440" cy="374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5" name="CustomShape 9"/>
            <p:cNvSpPr/>
            <p:nvPr/>
          </p:nvSpPr>
          <p:spPr>
            <a:xfrm>
              <a:off x="2890440" y="4142160"/>
              <a:ext cx="297000" cy="25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76" name="CustomShape 10"/>
          <p:cNvSpPr/>
          <p:nvPr/>
        </p:nvSpPr>
        <p:spPr>
          <a:xfrm>
            <a:off x="2820240" y="3697920"/>
            <a:ext cx="73944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Verdana"/>
                <a:ea typeface="DejaVu Sans"/>
              </a:rPr>
              <a:t>Съёмные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ru-RU" sz="800" b="1" strike="noStrike" spc="-1">
                <a:solidFill>
                  <a:srgbClr val="000000"/>
                </a:solidFill>
                <a:latin typeface="Verdana"/>
                <a:ea typeface="DejaVu Sans"/>
              </a:rPr>
              <a:t>средства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77" name="CustomShape 11"/>
          <p:cNvSpPr/>
          <p:nvPr/>
        </p:nvSpPr>
        <p:spPr>
          <a:xfrm>
            <a:off x="4187880" y="3717000"/>
            <a:ext cx="129564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Мобильные</a:t>
            </a:r>
            <a:r>
              <a:rPr lang="en-US" sz="800" b="1" strike="noStrike" spc="-1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ru-RU" sz="800" b="1" strike="noStrike" spc="-1">
                <a:solidFill>
                  <a:srgbClr val="000000"/>
                </a:solidFill>
                <a:latin typeface="Verdana"/>
                <a:ea typeface="DejaVu Sans"/>
              </a:rPr>
              <a:t>средства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78" name="CustomShape 12"/>
          <p:cNvSpPr/>
          <p:nvPr/>
        </p:nvSpPr>
        <p:spPr>
          <a:xfrm>
            <a:off x="902520" y="3864240"/>
            <a:ext cx="189216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ОБЪЕКТИВНЫЕ ДАННЫЕ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Verdana"/>
                <a:ea typeface="DejaVu Sans"/>
              </a:rPr>
              <a:t>инструментальных измерений параметров инфраструктуры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79" name="Picture 4" descr="\\TVEMASTORE\TvemaFileStore\! РЕКЛАМА&amp;ДИЗАЙН\!!!!!НТС_материалы для работы\Спринтер.png"/>
          <p:cNvPicPr/>
          <p:nvPr/>
        </p:nvPicPr>
        <p:blipFill>
          <a:blip r:embed="rId3"/>
          <a:stretch/>
        </p:blipFill>
        <p:spPr>
          <a:xfrm>
            <a:off x="5222160" y="4123080"/>
            <a:ext cx="794880" cy="489600"/>
          </a:xfrm>
          <a:prstGeom prst="rect">
            <a:avLst/>
          </a:prstGeom>
          <a:ln w="0">
            <a:noFill/>
          </a:ln>
        </p:spPr>
      </p:pic>
      <p:pic>
        <p:nvPicPr>
          <p:cNvPr id="380" name="Рисунок 6"/>
          <p:cNvPicPr/>
          <p:nvPr/>
        </p:nvPicPr>
        <p:blipFill>
          <a:blip r:embed="rId4"/>
          <a:stretch/>
        </p:blipFill>
        <p:spPr>
          <a:xfrm>
            <a:off x="6550560" y="3364920"/>
            <a:ext cx="1428480" cy="1301400"/>
          </a:xfrm>
          <a:prstGeom prst="rect">
            <a:avLst/>
          </a:prstGeom>
          <a:ln w="0">
            <a:noFill/>
          </a:ln>
        </p:spPr>
      </p:pic>
      <p:sp>
        <p:nvSpPr>
          <p:cNvPr id="381" name="CustomShape 13"/>
          <p:cNvSpPr/>
          <p:nvPr/>
        </p:nvSpPr>
        <p:spPr>
          <a:xfrm>
            <a:off x="6352920" y="2730240"/>
            <a:ext cx="172872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latin typeface="Verdana"/>
                <a:ea typeface="DejaVu Sans"/>
              </a:rPr>
              <a:t>ИНФРАСТРУКТУРА</a:t>
            </a:r>
            <a:br/>
            <a:r>
              <a:rPr lang="ru-RU" sz="1000" b="1" strike="noStrike" spc="-1">
                <a:solidFill>
                  <a:srgbClr val="000000"/>
                </a:solidFill>
                <a:latin typeface="Verdana"/>
                <a:ea typeface="DejaVu Sans"/>
              </a:rPr>
              <a:t>ЖЕЛЕЗНЫХ ДОРОГ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82" name="CustomShape 14"/>
          <p:cNvSpPr/>
          <p:nvPr/>
        </p:nvSpPr>
        <p:spPr>
          <a:xfrm flipV="1">
            <a:off x="4952520" y="1854360"/>
            <a:ext cx="360" cy="1773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016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CustomShape 15"/>
          <p:cNvSpPr/>
          <p:nvPr/>
        </p:nvSpPr>
        <p:spPr>
          <a:xfrm>
            <a:off x="3691440" y="2364480"/>
            <a:ext cx="2456280" cy="981720"/>
          </a:xfrm>
          <a:prstGeom prst="roundRect">
            <a:avLst>
              <a:gd name="adj" fmla="val 0"/>
            </a:avLst>
          </a:prstGeom>
          <a:solidFill>
            <a:srgbClr val="EBEAD4"/>
          </a:solidFill>
          <a:ln>
            <a:solidFill>
              <a:srgbClr val="A1A1A1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000000"/>
                </a:solidFill>
                <a:latin typeface="Verdana"/>
                <a:ea typeface="DejaVu Sans"/>
              </a:rPr>
              <a:t>КОНТРОЛЬ КАЧЕСТВА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Verdana"/>
                <a:ea typeface="DejaVu Sans"/>
              </a:rPr>
              <a:t>Выполненных ремонтов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900" b="1" strike="noStrike" spc="-1">
                <a:solidFill>
                  <a:srgbClr val="000000"/>
                </a:solidFill>
                <a:latin typeface="Verdana"/>
                <a:ea typeface="DejaVu Sans"/>
              </a:rPr>
              <a:t>КОНТРОЛЬ ЭФФЕКТИВНОСТИ</a:t>
            </a:r>
            <a:endParaRPr lang="ru-RU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734"/>
              </a:spcAft>
            </a:pPr>
            <a:r>
              <a:rPr lang="ru-RU" sz="900" b="0" strike="noStrike" spc="-1">
                <a:solidFill>
                  <a:srgbClr val="000000"/>
                </a:solidFill>
                <a:latin typeface="Verdana"/>
                <a:ea typeface="DejaVu Sans"/>
              </a:rPr>
              <a:t>Затраченных материалов и средств</a:t>
            </a:r>
            <a:endParaRPr lang="ru-RU" sz="900" b="0" strike="noStrike" spc="-1">
              <a:latin typeface="Arial"/>
            </a:endParaRPr>
          </a:p>
        </p:txBody>
      </p:sp>
      <p:grpSp>
        <p:nvGrpSpPr>
          <p:cNvPr id="384" name="Group 16"/>
          <p:cNvGrpSpPr/>
          <p:nvPr/>
        </p:nvGrpSpPr>
        <p:grpSpPr>
          <a:xfrm>
            <a:off x="5964120" y="1515600"/>
            <a:ext cx="1511280" cy="1034280"/>
            <a:chOff x="5964120" y="1515600"/>
            <a:chExt cx="1511280" cy="1034280"/>
          </a:xfrm>
        </p:grpSpPr>
        <p:sp>
          <p:nvSpPr>
            <p:cNvPr id="385" name="CustomShape 17"/>
            <p:cNvSpPr/>
            <p:nvPr/>
          </p:nvSpPr>
          <p:spPr>
            <a:xfrm rot="5400000" flipH="1">
              <a:off x="6432480" y="1049400"/>
              <a:ext cx="242280" cy="1179720"/>
            </a:xfrm>
            <a:prstGeom prst="rect">
              <a:avLst/>
            </a:prstGeom>
            <a:gradFill rotWithShape="0">
              <a:gsLst>
                <a:gs pos="0">
                  <a:srgbClr val="944815"/>
                </a:gs>
                <a:gs pos="100000">
                  <a:srgbClr val="D3671D"/>
                </a:gs>
              </a:gsLst>
              <a:lin ang="54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" name="CustomShape 18"/>
            <p:cNvSpPr/>
            <p:nvPr/>
          </p:nvSpPr>
          <p:spPr>
            <a:xfrm rot="10800000">
              <a:off x="7030800" y="1515600"/>
              <a:ext cx="444600" cy="1034280"/>
            </a:xfrm>
            <a:custGeom>
              <a:avLst/>
              <a:gdLst/>
              <a:ahLst/>
              <a:cxnLst/>
              <a:rect l="l" t="t" r="r" b="b"/>
              <a:pathLst>
                <a:path w="798966" h="1709381">
                  <a:moveTo>
                    <a:pt x="201182" y="1307599"/>
                  </a:moveTo>
                  <a:lnTo>
                    <a:pt x="602701" y="1709381"/>
                  </a:lnTo>
                  <a:lnTo>
                    <a:pt x="602701" y="1307599"/>
                  </a:lnTo>
                  <a:close/>
                  <a:moveTo>
                    <a:pt x="0" y="688764"/>
                  </a:moveTo>
                  <a:lnTo>
                    <a:pt x="201183" y="688764"/>
                  </a:lnTo>
                  <a:lnTo>
                    <a:pt x="201183" y="1307598"/>
                  </a:lnTo>
                  <a:lnTo>
                    <a:pt x="602965" y="1307598"/>
                  </a:lnTo>
                  <a:lnTo>
                    <a:pt x="602965" y="688764"/>
                  </a:lnTo>
                  <a:lnTo>
                    <a:pt x="798966" y="688764"/>
                  </a:lnTo>
                  <a:lnTo>
                    <a:pt x="3994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7" name="CustomShape 19"/>
          <p:cNvSpPr/>
          <p:nvPr/>
        </p:nvSpPr>
        <p:spPr>
          <a:xfrm>
            <a:off x="1138680" y="1008360"/>
            <a:ext cx="48553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2060"/>
                </a:solidFill>
                <a:latin typeface="Verdana"/>
                <a:ea typeface="DejaVu Sans"/>
              </a:rPr>
              <a:t>ЕКАСУИ СДМИ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88" name="CustomShape 20"/>
          <p:cNvSpPr/>
          <p:nvPr/>
        </p:nvSpPr>
        <p:spPr>
          <a:xfrm rot="10800000">
            <a:off x="6088680" y="3940560"/>
            <a:ext cx="326160" cy="34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89" name="Picture 2" descr="\\Fileserver\Tvemastore\TvemaFileStore\! РЕКЛАМА&amp;ДИЗАЙН\!!!!!!Техника в PSD\Автомотриса пионер_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398840" y="4096800"/>
            <a:ext cx="865080" cy="413280"/>
          </a:xfrm>
          <a:prstGeom prst="rect">
            <a:avLst/>
          </a:prstGeom>
          <a:ln w="0"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0" name="Picture 25" descr="\\Fileserver\Tvemastore\TvemaFileStore\! РЕКЛАМА&amp;ДИЗАЙН\!!!!!!Техника в PSD\ЛДМ_без фона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51840" y="4104000"/>
            <a:ext cx="902880" cy="543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2221</TotalTime>
  <Words>765</Words>
  <Application>Microsoft Office PowerPoint</Application>
  <PresentationFormat>Экран (16:9)</PresentationFormat>
  <Paragraphs>131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Consolas</vt:lpstr>
      <vt:lpstr>Symbol</vt:lpstr>
      <vt:lpstr>Verdana</vt:lpstr>
      <vt:lpstr>Verdana Pro SemiBold</vt:lpstr>
      <vt:lpstr>Wingdings</vt:lpstr>
      <vt:lpstr>Office Theme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Татьяна</dc:creator>
  <dc:description/>
  <cp:lastModifiedBy>TVEMA</cp:lastModifiedBy>
  <cp:revision>138</cp:revision>
  <dcterms:created xsi:type="dcterms:W3CDTF">2020-09-25T09:41:49Z</dcterms:created>
  <dcterms:modified xsi:type="dcterms:W3CDTF">2020-11-25T08:58:33Z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