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734" r:id="rId2"/>
    <p:sldId id="740" r:id="rId3"/>
    <p:sldId id="745" r:id="rId4"/>
    <p:sldId id="741" r:id="rId5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9A9"/>
    <a:srgbClr val="7FA357"/>
    <a:srgbClr val="E21A1A"/>
    <a:srgbClr val="0066A1"/>
    <a:srgbClr val="805030"/>
    <a:srgbClr val="E4A063"/>
    <a:srgbClr val="61B9E9"/>
    <a:srgbClr val="8AB0D2"/>
    <a:srgbClr val="A3A86B"/>
    <a:srgbClr val="F4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0" autoAdjust="0"/>
    <p:restoredTop sz="66207" autoAdjust="0"/>
  </p:normalViewPr>
  <p:slideViewPr>
    <p:cSldViewPr>
      <p:cViewPr varScale="1">
        <p:scale>
          <a:sx n="114" d="100"/>
          <a:sy n="114" d="100"/>
        </p:scale>
        <p:origin x="686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4002" y="-96"/>
      </p:cViewPr>
      <p:guideLst>
        <p:guide orient="horz" pos="3127"/>
        <p:guide pos="2099"/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30574" cy="497682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1" y="1"/>
            <a:ext cx="2930574" cy="497682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3C6DAC7-0C54-4F02-830E-750A62B37047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3245"/>
            <a:ext cx="2930574" cy="497681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r>
              <a:rPr lang="ru-RU"/>
              <a:t>Тема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1" y="9443245"/>
            <a:ext cx="2930574" cy="497681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90F7F57-493E-41D4-868E-B5E23E7AF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020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30574" cy="497682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1" y="1"/>
            <a:ext cx="2930574" cy="497682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35B9FF-3760-408B-8B10-7BD698F5B1C3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6" rIns="92290" bIns="461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3" y="4722420"/>
            <a:ext cx="5409562" cy="4474369"/>
          </a:xfrm>
          <a:prstGeom prst="rect">
            <a:avLst/>
          </a:prstGeom>
        </p:spPr>
        <p:txBody>
          <a:bodyPr vert="horz" lIns="92290" tIns="46146" rIns="92290" bIns="4614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3245"/>
            <a:ext cx="2930574" cy="497681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Тема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1" y="9443245"/>
            <a:ext cx="2930574" cy="497681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128AA3-CD6C-47DA-B034-2068EC8EE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89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78FCD-F0F6-4286-BB94-FC7FF8A0D2D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7217-F472-4CC4-A27C-0910182DBA0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3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30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492A6-96FE-4943-B839-AF63DA8AFB5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8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3" y="4521200"/>
            <a:ext cx="4193157" cy="381396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1" y="2625757"/>
            <a:ext cx="5514508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3" y="3437383"/>
            <a:ext cx="5514508" cy="8487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4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0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6187-B560-473F-B877-7973CAD49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3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5" y="1354836"/>
            <a:ext cx="8529890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0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D258-F435-407A-A708-21E15E52A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3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18" tIns="40809" rIns="81618" bIns="408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18" tIns="40809" rIns="81618" bIns="408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18" tIns="40809" rIns="81618" bIns="408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18" tIns="40809" rIns="81618" bIns="408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18" tIns="40809" rIns="81618" bIns="408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18" tIns="40809" rIns="81618" bIns="408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18" tIns="40809" rIns="81618" bIns="408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18" tIns="40809" rIns="81618" bIns="408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18" tIns="40809" rIns="81618" bIns="408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18" tIns="40809" rIns="81618" bIns="408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6650"/>
            <a:ext cx="406400" cy="13335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6818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4611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4247759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1" y="294029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9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58A9-0054-47D8-9EFE-544ED4DB4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0CA13A9-F7B6-415D-B26D-7339D1D49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C37A5FC-C935-4E9D-B5A0-65FC78C8A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1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4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6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5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9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3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3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766101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0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01FE-4A33-4238-9C00-D9B8F17E5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1695237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0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01FE-4A33-4238-9C00-D9B8F17E5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283969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9" y="1437625"/>
            <a:ext cx="8529890" cy="329563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8543381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3091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261944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536972"/>
            <a:ext cx="366713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085856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360885"/>
            <a:ext cx="366713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1635925"/>
            <a:ext cx="366713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1909769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49" y="4945858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4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6"/>
            <a:ext cx="4140201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2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4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3" y="4247756"/>
            <a:ext cx="4140201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4AFD-5972-4EB8-8DC2-F0EB90F9D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2895645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4883151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0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4872039"/>
            <a:ext cx="34925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65DE3-FAA9-48BD-94CE-BB943563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5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0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2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1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5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4879976"/>
            <a:ext cx="9144000" cy="26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RussianRail G Pro" pitchFamily="50" charset="-52"/>
              </a:rPr>
              <a:t>ТРАНСЭНЕРГО – ФИЛИАЛ ОАО «РЖД»</a:t>
            </a:r>
          </a:p>
        </p:txBody>
      </p:sp>
    </p:spTree>
    <p:extLst>
      <p:ext uri="{BB962C8B-B14F-4D97-AF65-F5344CB8AC3E}">
        <p14:creationId xmlns:p14="http://schemas.microsoft.com/office/powerpoint/2010/main" val="2411743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4843463"/>
            <a:ext cx="573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0" y="4879975"/>
            <a:ext cx="9144000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RussianRail G Pro" pitchFamily="50" charset="-52"/>
              </a:rPr>
              <a:t>ЭНЕРГЕТИЧЕСКИЙ КОМПЛЕКС ОАО «РЖД»</a:t>
            </a: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20" tIns="45709" rIns="91420" bIns="4570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20" tIns="45709" rIns="91420" bIns="4570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20" tIns="45709" rIns="91420" bIns="4570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20" tIns="45709" rIns="91420" bIns="4570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20" tIns="45709" rIns="91420" bIns="4570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20" tIns="45709" rIns="91420" bIns="4570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20" tIns="45709" rIns="91420" bIns="4570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20" tIns="45709" rIns="91420" bIns="4570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4247755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9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801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5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4875213"/>
            <a:ext cx="2133600" cy="27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>
              <a:defRPr lang="en-US">
                <a:solidFill>
                  <a:schemeClr val="tx1"/>
                </a:solidFill>
                <a:latin typeface="RussianRail G Pro" pitchFamily="50" charset="-52"/>
              </a:defRPr>
            </a:lvl1pPr>
          </a:lstStyle>
          <a:p>
            <a:pPr>
              <a:defRPr/>
            </a:pPr>
            <a:fld id="{D0F43DD4-BD98-4E1D-817B-1C7A592103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751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73BBD7E-6F69-44CE-89D6-84C78E510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858076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88" y="1"/>
            <a:ext cx="8913812" cy="1063229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0" y="4869657"/>
            <a:ext cx="71434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2E95-8CE6-4551-8F55-6907E012A0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226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4" name="Прямоугольник 23"/>
          <p:cNvSpPr/>
          <p:nvPr userDrawn="1"/>
        </p:nvSpPr>
        <p:spPr>
          <a:xfrm>
            <a:off x="0" y="4879975"/>
            <a:ext cx="9144000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RussianRail G Pro" pitchFamily="50" charset="-52"/>
              </a:rPr>
              <a:t>ТРАНСЭНЕРГО – ФИЛИАЛ ОАО «РЖД»</a:t>
            </a: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54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64C5-8B5E-4CE3-A5E4-55B30FF34E19}" type="datetimeFigureOut">
              <a:rPr lang="en-US"/>
              <a:pPr>
                <a:defRPr/>
              </a:pPr>
              <a:t>11/20/2020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25CE-BE99-4C98-AC77-E28E10292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374650" y="1085851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0" y="1635920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394A58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394A58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57158" y="1050132"/>
            <a:ext cx="8429684" cy="35717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-1" y="4869657"/>
            <a:ext cx="447741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72703-9B68-4670-8796-91AA10C263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7688" y="4872038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Объект 1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" b="-407"/>
          <a:stretch>
            <a:fillRect/>
          </a:stretch>
        </p:blipFill>
        <p:spPr bwMode="auto">
          <a:xfrm>
            <a:off x="8492491" y="169421"/>
            <a:ext cx="547224" cy="4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9480" y="4844654"/>
            <a:ext cx="573606" cy="34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161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5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0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2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1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5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4879976"/>
            <a:ext cx="9144000" cy="26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RussianRail G Pro" pitchFamily="50" charset="-52"/>
              </a:rPr>
              <a:t>ТРАНСЭНЕРГО – ФИЛИАЛ ОАО «РЖД»</a:t>
            </a:r>
          </a:p>
        </p:txBody>
      </p:sp>
    </p:spTree>
    <p:extLst>
      <p:ext uri="{BB962C8B-B14F-4D97-AF65-F5344CB8AC3E}">
        <p14:creationId xmlns:p14="http://schemas.microsoft.com/office/powerpoint/2010/main" val="126494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5" y="1354836"/>
            <a:ext cx="70947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5" y="1354836"/>
            <a:ext cx="7094789" cy="32956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5" y="1354836"/>
            <a:ext cx="8529890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1" y="1352278"/>
            <a:ext cx="419647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1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347614"/>
            <a:ext cx="7013575" cy="33480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1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66688"/>
            <a:ext cx="82296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br>
              <a:rPr lang="en-US"/>
            </a:br>
            <a:br>
              <a:rPr lang="en-US"/>
            </a:b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Нажмите для редактирования</a:t>
            </a:r>
          </a:p>
          <a:p>
            <a:pPr lvl="0"/>
            <a:r>
              <a:rPr lang="ru-RU" dirty="0"/>
              <a:t>Нажмите для ввода текста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876007"/>
            <a:ext cx="9144000" cy="26749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01613" y="4953707"/>
            <a:ext cx="26593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9BCDFD7-9734-43FE-B620-915C8617B508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487363" y="4941889"/>
            <a:ext cx="79724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>
              <a:spcBef>
                <a:spcPct val="20000"/>
              </a:spcBef>
              <a:defRPr/>
            </a:pPr>
            <a:endParaRPr kumimoji="0" lang="ru-RU" altLang="ru-RU" sz="1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ussianRail G Pro" pitchFamily="50" charset="-52"/>
              <a:ea typeface="Verdana" charset="0"/>
              <a:cs typeface="Verdana" charset="0"/>
            </a:endParaRPr>
          </a:p>
          <a:p>
            <a:pPr>
              <a:spcBef>
                <a:spcPct val="50000"/>
              </a:spcBef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-374650" y="-12700"/>
            <a:ext cx="366712" cy="2197100"/>
            <a:chOff x="-374650" y="-17463"/>
            <a:chExt cx="366712" cy="2930526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316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374650" y="348853"/>
              <a:ext cx="366712" cy="366315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374650" y="715169"/>
              <a:ext cx="366712" cy="368433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auto">
            <a:xfrm>
              <a:off x="-374650" y="1081485"/>
              <a:ext cx="366712" cy="366315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316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 userDrawn="1"/>
          </p:nvSpPr>
          <p:spPr bwMode="auto">
            <a:xfrm>
              <a:off x="-374650" y="1814116"/>
              <a:ext cx="366712" cy="366315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 userDrawn="1"/>
          </p:nvSpPr>
          <p:spPr bwMode="auto">
            <a:xfrm>
              <a:off x="-374650" y="2180432"/>
              <a:ext cx="366712" cy="36843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 userDrawn="1"/>
          </p:nvSpPr>
          <p:spPr bwMode="auto">
            <a:xfrm>
              <a:off x="-374650" y="2546748"/>
              <a:ext cx="366712" cy="366315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3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34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21" name="TextBox 20"/>
          <p:cNvSpPr txBox="1"/>
          <p:nvPr userDrawn="1"/>
        </p:nvSpPr>
        <p:spPr bwMode="auto">
          <a:xfrm>
            <a:off x="755576" y="4897279"/>
            <a:ext cx="7056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 defTabSz="457200"/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Трансэнерго – филиал ОАО</a:t>
            </a:r>
            <a:r>
              <a:rPr lang="ru-RU" sz="1000" baseline="0" dirty="0">
                <a:solidFill>
                  <a:srgbClr val="333333"/>
                </a:solidFill>
                <a:latin typeface="Verdana" pitchFamily="34" charset="0"/>
              </a:rPr>
              <a:t> «РЖД»</a:t>
            </a:r>
            <a:endParaRPr lang="ru-RU" sz="1000" dirty="0">
              <a:solidFill>
                <a:srgbClr val="33333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70" r:id="rId11"/>
    <p:sldLayoutId id="2147484375" r:id="rId12"/>
    <p:sldLayoutId id="2147484376" r:id="rId13"/>
    <p:sldLayoutId id="2147484377" r:id="rId14"/>
    <p:sldLayoutId id="2147484378" r:id="rId15"/>
    <p:sldLayoutId id="2147484379" r:id="rId16"/>
    <p:sldLayoutId id="2147484380" r:id="rId17"/>
    <p:sldLayoutId id="2147484382" r:id="rId18"/>
    <p:sldLayoutId id="2147484385" r:id="rId19"/>
    <p:sldLayoutId id="2147484386" r:id="rId20"/>
    <p:sldLayoutId id="2147484388" r:id="rId21"/>
    <p:sldLayoutId id="2147484391" r:id="rId22"/>
    <p:sldLayoutId id="2147484392" r:id="rId23"/>
    <p:sldLayoutId id="2147484393" r:id="rId24"/>
    <p:sldLayoutId id="2147484397" r:id="rId25"/>
    <p:sldLayoutId id="2147484399" r:id="rId26"/>
    <p:sldLayoutId id="2147484415" r:id="rId27"/>
    <p:sldLayoutId id="2147484417" r:id="rId28"/>
    <p:sldLayoutId id="2147484418" r:id="rId29"/>
    <p:sldLayoutId id="2147484561" r:id="rId30"/>
    <p:sldLayoutId id="2147484574" r:id="rId31"/>
    <p:sldLayoutId id="2147484576" r:id="rId32"/>
    <p:sldLayoutId id="2147484580" r:id="rId33"/>
    <p:sldLayoutId id="2147484582" r:id="rId34"/>
    <p:sldLayoutId id="2147484585" r:id="rId35"/>
    <p:sldLayoutId id="2147484586" r:id="rId36"/>
    <p:sldLayoutId id="2147484632" r:id="rId37"/>
    <p:sldLayoutId id="2147484638" r:id="rId38"/>
    <p:sldLayoutId id="2147484639" r:id="rId3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НелидинСА\AppData\Local\Microsoft\Windows\Temporary Internet Files\Content.Outlook\OR38SST6\1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358989"/>
          </a:xfrm>
          <a:prstGeom prst="rect">
            <a:avLst/>
          </a:prstGeom>
          <a:noFill/>
        </p:spPr>
      </p:pic>
      <p:sp>
        <p:nvSpPr>
          <p:cNvPr id="8198" name="AutoShape 6"/>
          <p:cNvSpPr>
            <a:spLocks noChangeAspect="1" noChangeArrowheads="1" noTextEdit="1"/>
          </p:cNvSpPr>
          <p:nvPr/>
        </p:nvSpPr>
        <p:spPr bwMode="auto">
          <a:xfrm>
            <a:off x="395289" y="141288"/>
            <a:ext cx="2592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AutoShape 7"/>
          <p:cNvSpPr>
            <a:spLocks noChangeAspect="1" noChangeArrowheads="1" noTextEdit="1"/>
          </p:cNvSpPr>
          <p:nvPr/>
        </p:nvSpPr>
        <p:spPr bwMode="auto">
          <a:xfrm>
            <a:off x="900113" y="1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195263"/>
            <a:ext cx="8820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800" b="1">
              <a:solidFill>
                <a:schemeClr val="bg1"/>
              </a:solidFill>
              <a:latin typeface="RussianRail G Pro Medium" pitchFamily="50" charset="-52"/>
            </a:endParaRPr>
          </a:p>
          <a:p>
            <a:pPr algn="ctr" eaLnBrk="0" hangingPunct="0"/>
            <a:br>
              <a:rPr lang="ru-RU" sz="1400" b="1">
                <a:solidFill>
                  <a:schemeClr val="bg1"/>
                </a:solidFill>
                <a:latin typeface="RussianRail G Pro Medium" pitchFamily="50" charset="-52"/>
              </a:rPr>
            </a:br>
            <a:r>
              <a:rPr lang="ru-RU" sz="1400" b="1">
                <a:solidFill>
                  <a:schemeClr val="bg1"/>
                </a:solidFill>
                <a:latin typeface="RussianRail G Pro Medium" pitchFamily="50" charset="-52"/>
              </a:rPr>
              <a:t> </a:t>
            </a:r>
          </a:p>
        </p:txBody>
      </p:sp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5" y="4678363"/>
            <a:ext cx="968375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8" descr="C:\Natarius\RZD 2014\Август\16x9\title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/>
          <a:stretch/>
        </p:blipFill>
        <p:spPr bwMode="auto">
          <a:xfrm>
            <a:off x="0" y="822424"/>
            <a:ext cx="9144000" cy="434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6"/>
          <p:cNvSpPr txBox="1">
            <a:spLocks/>
          </p:cNvSpPr>
          <p:nvPr/>
        </p:nvSpPr>
        <p:spPr bwMode="auto">
          <a:xfrm>
            <a:off x="323528" y="4206801"/>
            <a:ext cx="88204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altLang="ru-RU" dirty="0">
                <a:latin typeface="RussianRail G Pro" pitchFamily="50" charset="-52"/>
                <a:ea typeface="Verdana" charset="0"/>
                <a:cs typeface="Verdana" charset="0"/>
              </a:rPr>
              <a:t>Заместитель начальника Трансэнерго по контактной сети </a:t>
            </a:r>
          </a:p>
          <a:p>
            <a:pPr lvl="0">
              <a:spcBef>
                <a:spcPct val="20000"/>
              </a:spcBef>
              <a:defRPr/>
            </a:pPr>
            <a:r>
              <a:rPr lang="ru-RU" altLang="ru-RU" dirty="0">
                <a:latin typeface="RussianRail G Pro" pitchFamily="50" charset="-52"/>
                <a:ea typeface="Verdana" charset="0"/>
                <a:cs typeface="Verdana" charset="0"/>
              </a:rPr>
              <a:t>Тимошенко Станислав Юрьевич</a:t>
            </a:r>
          </a:p>
          <a:p>
            <a:pPr lvl="0">
              <a:spcBef>
                <a:spcPct val="20000"/>
              </a:spcBef>
              <a:defRPr/>
            </a:pPr>
            <a:r>
              <a:rPr lang="ru-RU" altLang="ru-RU" sz="1200">
                <a:latin typeface="RussianRail G Pro" pitchFamily="50" charset="-52"/>
                <a:ea typeface="Verdana" charset="0"/>
                <a:cs typeface="Verdana" charset="0"/>
              </a:rPr>
              <a:t>26 ноября 2020 </a:t>
            </a:r>
            <a:r>
              <a:rPr lang="ru-RU" altLang="ru-RU" sz="1200" dirty="0">
                <a:latin typeface="RussianRail G Pro" pitchFamily="50" charset="-52"/>
                <a:ea typeface="Verdana" charset="0"/>
                <a:cs typeface="Verdana" charset="0"/>
              </a:rPr>
              <a:t>г.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3363838"/>
            <a:ext cx="6315739" cy="648072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500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РАЗВИТИЕ СИСТЕМ ДИАГНОСТИКИ ВАГОНОВ-ЛАБОРАТОРИЙ ИСПЫТАНИЯ КОНТАКТНОЙ СЕТИ ЖЕЛЕЗНЫХ ДОРОГ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0"/>
            <a:ext cx="9144000" cy="821531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000" dirty="0">
                <a:latin typeface="+mn-lt"/>
              </a:rPr>
              <a:t>    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000">
                <a:latin typeface="+mn-lt"/>
              </a:rPr>
              <a:t>    </a:t>
            </a:r>
          </a:p>
        </p:txBody>
      </p:sp>
      <p:sp>
        <p:nvSpPr>
          <p:cNvPr id="13" name="Нижний колонтитул 100"/>
          <p:cNvSpPr>
            <a:spLocks noGrp="1"/>
          </p:cNvSpPr>
          <p:nvPr>
            <p:ph type="ftr" sz="quarter" idx="15"/>
          </p:nvPr>
        </p:nvSpPr>
        <p:spPr>
          <a:xfrm>
            <a:off x="0" y="4870450"/>
            <a:ext cx="400050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 </a:t>
            </a:r>
          </a:p>
        </p:txBody>
      </p:sp>
      <p:sp>
        <p:nvSpPr>
          <p:cNvPr id="28" name="Номер слайда 7"/>
          <p:cNvSpPr txBox="1">
            <a:spLocks/>
          </p:cNvSpPr>
          <p:nvPr/>
        </p:nvSpPr>
        <p:spPr bwMode="auto">
          <a:xfrm>
            <a:off x="0" y="4924108"/>
            <a:ext cx="4476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 b="1" dirty="0">
                <a:latin typeface="RussianRail G Pro" pitchFamily="50" charset="-52"/>
              </a:rPr>
              <a:t>2</a:t>
            </a:r>
            <a:endParaRPr lang="en-US" sz="1200" b="1" dirty="0">
              <a:latin typeface="RussianRail G Pro" pitchFamily="50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17875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МОДЕРНИЗАЦИЯ ВАГОНА-ЛАБОРАТОРИИ ИСПЫТАНИЯ КОНТАКТНОЙ СЕТИ (ВИКС)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8697" y="4869180"/>
            <a:ext cx="535305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esktop\123\IMG_2080_vagon_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4283968" cy="203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C:\Documents and Settings\safina\Рабочий стол\DSC_959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47614"/>
            <a:ext cx="404397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7" descr="C:\Documents and Settings\safina\Рабочий стол\DSC_968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003798"/>
            <a:ext cx="3168352" cy="188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esktop\123\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7814"/>
            <a:ext cx="3672408" cy="174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95536" y="843558"/>
            <a:ext cx="3995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ВИКС предыдущего поколения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99992" y="843558"/>
            <a:ext cx="4644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ВИКС нового поколения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93851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20538"/>
            <a:ext cx="9144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r>
              <a:rPr lang="ru-RU" altLang="ru-RU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МОДЕРНИЗАЦИЯ КРЫШЕВОГО ОБОРУДОВАНИЯ ВИКС </a:t>
            </a:r>
          </a:p>
        </p:txBody>
      </p:sp>
      <p:sp>
        <p:nvSpPr>
          <p:cNvPr id="76" name="Номер слайда 1"/>
          <p:cNvSpPr txBox="1">
            <a:spLocks/>
          </p:cNvSpPr>
          <p:nvPr/>
        </p:nvSpPr>
        <p:spPr>
          <a:xfrm>
            <a:off x="0" y="4875213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482CAEA-F909-4EA8-8B6F-9A10D8D0602C}" type="slidenum">
              <a:rPr lang="ru-RU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</a:t>
            </a:fld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 descr="C:\Users\ЩукинНА\Documents\документы для работы\ВИКС\Организация работы ВИКС\о вагонах ВИКС (средства диагностики ВИКС и организация работы ВИКС)\Доклад Тимошенко ноябрь 2020\было-стало.доп.материалы\Крышевые датчики\стало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771550"/>
            <a:ext cx="3024336" cy="2084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987824" y="987574"/>
            <a:ext cx="3059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6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Более современный токоприемник, обеспечивающий большую прижимную силу на необходимых скоростях</a:t>
            </a:r>
          </a:p>
        </p:txBody>
      </p:sp>
      <p:pic>
        <p:nvPicPr>
          <p:cNvPr id="8" name="Picture 4" descr="C:\Users\ЩукинНА\Documents\документы для работы\ВИКС\Организация работы ВИКС\о вагонах ВИКС (средства диагностики ВИКС и организация работы ВИКС)\Доклад Тимошенко ноябрь 2020\было-стало.доп.материалы\Крышевые датчики\было 2 (старые датчики подхватов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859782"/>
            <a:ext cx="2999995" cy="2016224"/>
          </a:xfrm>
          <a:prstGeom prst="rect">
            <a:avLst/>
          </a:prstGeom>
          <a:noFill/>
        </p:spPr>
      </p:pic>
      <p:pic>
        <p:nvPicPr>
          <p:cNvPr id="1027" name="Picture 3" descr="C:\Users\ЩукинНА\Documents\документы для работы\ВИКС\Организация работы ВИКС\о вагонах ВИКС (средства диагностики ВИКС и организация работы ВИКС)\Доклад Тимошенко ноябрь 2020\было-стало.доп.материалы\Крышевые датчики\было 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1550"/>
            <a:ext cx="2987824" cy="20620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6" descr="C:\Users\ЩукинНА\Documents\документы для работы\ВИКС\Организация работы ВИКС\о вагонах ВИКС (средства диагностики ВИКС и организация работы ВИКС)\Доклад Тимошенко ноябрь 2020\было-стало.доп.материалы\Крышевые датчики\стало 3 (новые датчики подхватов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59782"/>
            <a:ext cx="3024336" cy="2012572"/>
          </a:xfrm>
          <a:prstGeom prst="rect">
            <a:avLst/>
          </a:prstGeom>
          <a:noFill/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059832" y="3219822"/>
            <a:ext cx="3059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Улучшенные датчики подхватов, более современные и более стабильные</a:t>
            </a:r>
            <a:endParaRPr lang="en-US" sz="1600" dirty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8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Verdana" pitchFamily="34" charset="0"/>
                <a:ea typeface="Verdana" pitchFamily="34" charset="0"/>
              </a:rPr>
              <a:t>НОВОЕ ПОКОЛЕНИЕ ЛАЗЕРНОЙ БЫСТРОДЕЙСТВУЮЩЕЙ СИСТЕМЫ ДИАГНОСТИКИ КОНТАКТНЫХ ПРОВОДОВ «ИЗНОС»</a:t>
            </a:r>
            <a:endParaRPr lang="ru-RU" sz="1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553200" y="4765676"/>
            <a:ext cx="2133600" cy="274637"/>
          </a:xfrm>
        </p:spPr>
        <p:txBody>
          <a:bodyPr/>
          <a:lstStyle/>
          <a:p>
            <a:pPr>
              <a:defRPr/>
            </a:pPr>
            <a:fld id="{DEFAB414-6C92-4B27-AD20-A2DE2ED0B2DC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028" name="Picture 4" descr="E:\Совещания, доклады, презентации\20190805_Екатеринбург\Износ\only izno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699543"/>
            <a:ext cx="4565059" cy="16561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635646"/>
            <a:ext cx="52200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Verdana" pitchFamily="34" charset="0"/>
                <a:ea typeface="Verdana" pitchFamily="34" charset="0"/>
                <a:cs typeface="Arial" pitchFamily="34" charset="0"/>
              </a:rPr>
              <a:t>Измерительный модуль лазерной быстродействующей системы диагностики КП «ИЗНОС» </a:t>
            </a:r>
          </a:p>
        </p:txBody>
      </p:sp>
      <p:pic>
        <p:nvPicPr>
          <p:cNvPr id="8" name="Рисунок 19" descr="Описание: E:\Iznos\instruction\методика обработки результатов\рисунки\sig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9822"/>
            <a:ext cx="2428892" cy="80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180528" y="4011910"/>
            <a:ext cx="2748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След лазера на контактном проводе.</a:t>
            </a:r>
          </a:p>
          <a:p>
            <a:pPr algn="ctr"/>
            <a:r>
              <a:rPr lang="ru-RU" sz="1000" dirty="0"/>
              <a:t>Слева направо: без износа, средний износ,</a:t>
            </a:r>
          </a:p>
          <a:p>
            <a:pPr algn="ctr"/>
            <a:r>
              <a:rPr lang="ru-RU" sz="1000" dirty="0"/>
              <a:t> сильный износ 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79512" y="2571750"/>
            <a:ext cx="3491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Графические изображения от существующей системы «ИЗНОС»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E:\Совещания, доклады, презентации\20190805_Екатеринбург\Износ\след лазера на зажиме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219822"/>
            <a:ext cx="1495098" cy="720043"/>
          </a:xfrm>
          <a:prstGeom prst="rect">
            <a:avLst/>
          </a:prstGeom>
          <a:noFill/>
        </p:spPr>
      </p:pic>
      <p:pic>
        <p:nvPicPr>
          <p:cNvPr id="12" name="Picture 3" descr="E:\Совещания, доклады, презентации\20190805_Екатеринбург\Износ\след лазера на зажиме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746" y="3872454"/>
            <a:ext cx="1475656" cy="71546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15816" y="45159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???</a:t>
            </a:r>
          </a:p>
        </p:txBody>
      </p:sp>
      <p:pic>
        <p:nvPicPr>
          <p:cNvPr id="14" name="Picture 3" descr="E:\Презентации\Для Индии\001_износ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787774"/>
            <a:ext cx="2069332" cy="455253"/>
          </a:xfrm>
          <a:prstGeom prst="rect">
            <a:avLst/>
          </a:prstGeom>
          <a:noFill/>
        </p:spPr>
      </p:pic>
      <p:pic>
        <p:nvPicPr>
          <p:cNvPr id="17" name="Picture 4" descr="E:\Презентации\Для Индии\002_износ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219822"/>
            <a:ext cx="2069335" cy="457433"/>
          </a:xfrm>
          <a:prstGeom prst="rect">
            <a:avLst/>
          </a:prstGeom>
          <a:noFill/>
        </p:spPr>
      </p:pic>
      <p:pic>
        <p:nvPicPr>
          <p:cNvPr id="18" name="Picture 5" descr="E:\Презентации\Для Индии\003_износ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651870"/>
            <a:ext cx="2069333" cy="4294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743400" y="5812110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Изображение рабочей поверхности контактного провода при разной степени износа.</a:t>
            </a:r>
          </a:p>
          <a:p>
            <a:pPr algn="ctr"/>
            <a:r>
              <a:rPr lang="ru-RU" sz="1000" dirty="0"/>
              <a:t>Сверху вниз</a:t>
            </a:r>
            <a:r>
              <a:rPr lang="en-US" sz="1000" dirty="0"/>
              <a:t>: </a:t>
            </a:r>
            <a:r>
              <a:rPr lang="ru-RU" sz="1000" dirty="0"/>
              <a:t>без износа, средний износ, сильный износ 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4067944" y="2427734"/>
            <a:ext cx="5076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Изображения от системы «ИЗНОС» нового поколения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E:\Iznos\Презентации\Передача изображен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2715766"/>
            <a:ext cx="205659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923928" y="408391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Изображение рабочей поверхности контактного провода при разной степени износа.</a:t>
            </a:r>
          </a:p>
          <a:p>
            <a:pPr algn="ctr"/>
            <a:r>
              <a:rPr lang="ru-RU" sz="1000" dirty="0"/>
              <a:t>Сверху вниз</a:t>
            </a:r>
            <a:r>
              <a:rPr lang="en-US" sz="1000" dirty="0"/>
              <a:t>: </a:t>
            </a:r>
            <a:r>
              <a:rPr lang="ru-RU" sz="1000" dirty="0"/>
              <a:t>без износа, средний износ, сильный износ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76256" y="444395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Изображение контактного провода в области зажима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algn="just" defTabSz="457200">
          <a:defRPr sz="1000" dirty="0">
            <a:solidFill>
              <a:srgbClr val="333333"/>
            </a:solidFill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28504</TotalTime>
  <Words>177</Words>
  <Application>Microsoft Office PowerPoint</Application>
  <PresentationFormat>Экран (16:9)</PresentationFormat>
  <Paragraphs>34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RussianRail G Pro</vt:lpstr>
      <vt:lpstr>RussianRail G Pro Medium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2233</cp:revision>
  <cp:lastPrinted>2019-02-28T09:57:32Z</cp:lastPrinted>
  <dcterms:created xsi:type="dcterms:W3CDTF">2011-05-23T14:04:51Z</dcterms:created>
  <dcterms:modified xsi:type="dcterms:W3CDTF">2020-11-20T00:28:52Z</dcterms:modified>
</cp:coreProperties>
</file>