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56" r:id="rId2"/>
    <p:sldId id="276" r:id="rId3"/>
    <p:sldId id="289" r:id="rId4"/>
    <p:sldId id="280" r:id="rId5"/>
    <p:sldId id="287" r:id="rId6"/>
    <p:sldId id="281" r:id="rId7"/>
    <p:sldId id="282" r:id="rId8"/>
    <p:sldId id="285" r:id="rId9"/>
    <p:sldId id="288" r:id="rId10"/>
    <p:sldId id="29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FF3B3B"/>
    <a:srgbClr val="78D64B"/>
    <a:srgbClr val="007FB1"/>
    <a:srgbClr val="CFD5EA"/>
    <a:srgbClr val="BFC5CE"/>
    <a:srgbClr val="003356"/>
    <a:srgbClr val="E21A1A"/>
    <a:srgbClr val="B0DCF4"/>
    <a:srgbClr val="8AB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97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8905997867368E-2"/>
          <c:y val="0.22903885480572597"/>
          <c:w val="0.90222218800426524"/>
          <c:h val="0.54811265156272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B3B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FB1"/>
              </a:solidFill>
            </c:spPr>
            <c:extLst>
              <c:ext xmlns:c16="http://schemas.microsoft.com/office/drawing/2014/chart" uri="{C3380CC4-5D6E-409C-BE32-E72D297353CC}">
                <c16:uniqueId val="{00000000-3BFB-41F2-BC2A-10ECAA62232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  <a:p>
                    <a:r>
                      <a:rPr lang="en-US" sz="1100" dirty="0"/>
                      <a:t>(34%)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FB-41F2-BC2A-10ECAA6223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Потребность ДРК</c:v>
                </c:pt>
                <c:pt idx="1">
                  <c:v>Наличие ДРК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B-41F2-BC2A-10ECAA622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421632"/>
        <c:axId val="211486208"/>
      </c:barChart>
      <c:catAx>
        <c:axId val="21042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1486208"/>
        <c:crosses val="autoZero"/>
        <c:auto val="1"/>
        <c:lblAlgn val="ctr"/>
        <c:lblOffset val="100"/>
        <c:noMultiLvlLbl val="0"/>
      </c:catAx>
      <c:valAx>
        <c:axId val="21148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042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80C89-6CED-4590-B24C-3B473C1BC35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CBD8-4D50-4B69-8B7D-E01FCD6B6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12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emf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6126"/>
            <a:ext cx="8534400" cy="296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6210"/>
            <a:ext cx="8537756" cy="782083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26 ноября 2020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785813" y="3065463"/>
            <a:ext cx="53863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r>
              <a:rPr kumimoji="0" lang="ru-RU" sz="1600" dirty="0">
                <a:ea typeface="Arial" pitchFamily="34" charset="0"/>
              </a:rPr>
              <a:t>Развитие цифровых технологий организации технической диагностики и мониторинга в хозяйствах ЦДИ</a:t>
            </a: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85813" y="4089924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400" dirty="0">
                <a:ea typeface="Arial" pitchFamily="34" charset="0"/>
              </a:rPr>
              <a:t>Конышев Сергей Степанович</a:t>
            </a:r>
            <a:endParaRPr kumimoji="0" lang="en-US" sz="1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3D14-883B-46D1-9AD6-C0B61E0AAC63}"/>
              </a:ext>
            </a:extLst>
          </p:cNvPr>
          <p:cNvSpPr txBox="1"/>
          <p:nvPr/>
        </p:nvSpPr>
        <p:spPr>
          <a:xfrm>
            <a:off x="785813" y="4301239"/>
            <a:ext cx="538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a typeface="Arial" pitchFamily="34" charset="0"/>
              </a:rPr>
              <a:t>Центральная дирекция инфраструктуры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39175" y="2457450"/>
            <a:ext cx="43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91439" y="95250"/>
            <a:ext cx="578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Ежесуточный допуск специального подвижного состава </a:t>
            </a:r>
          </a:p>
          <a:p>
            <a:pPr defTabSz="914400"/>
            <a:r>
              <a:rPr lang="ru-RU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инфраструктуру ОАО «РЖД»</a:t>
            </a:r>
            <a:endParaRPr kumimoji="0" lang="ru-RU" sz="1400" dirty="0">
              <a:ea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23900"/>
            <a:ext cx="91440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4584700" y="3752850"/>
            <a:ext cx="317500" cy="469900"/>
          </a:xfrm>
          <a:prstGeom prst="triangl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6200000">
            <a:off x="4114800" y="3746500"/>
            <a:ext cx="317500" cy="469900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79512" y="4677984"/>
            <a:ext cx="8628295" cy="357566"/>
          </a:xfrm>
          <a:prstGeom prst="rect">
            <a:avLst/>
          </a:prstGeom>
          <a:solidFill>
            <a:srgbClr val="92D050"/>
          </a:solidFill>
          <a:ln>
            <a:tailEnd type="triangle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70"/>
              </a:lnSpc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сообщения 230 на текущую дату в программе АСОУП-2 по допуску  на инфраструктуру «ОАО «РЖД» </a:t>
            </a:r>
          </a:p>
          <a:p>
            <a:pPr algn="ctr">
              <a:lnSpc>
                <a:spcPts val="1270"/>
              </a:lnSpc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СПС и бригад СПС (распоряжение № 555р от  27.03.2017) 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 bwMode="auto">
          <a:xfrm>
            <a:off x="2123728" y="1576994"/>
            <a:ext cx="475252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АСУ СПС</a:t>
            </a:r>
          </a:p>
        </p:txBody>
      </p:sp>
      <p:cxnSp>
        <p:nvCxnSpPr>
          <p:cNvPr id="37" name="Прямая со стрелкой 12"/>
          <p:cNvCxnSpPr>
            <a:stCxn id="36" idx="1"/>
            <a:endCxn id="39" idx="0"/>
          </p:cNvCxnSpPr>
          <p:nvPr/>
        </p:nvCxnSpPr>
        <p:spPr bwMode="auto">
          <a:xfrm rot="10800000" flipV="1">
            <a:off x="1079612" y="1685006"/>
            <a:ext cx="1044116" cy="270030"/>
          </a:xfrm>
          <a:prstGeom prst="bentConnector2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 bwMode="auto">
          <a:xfrm rot="16200000">
            <a:off x="-333545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сроков КТО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 bwMode="auto">
          <a:xfrm>
            <a:off x="107504" y="1955036"/>
            <a:ext cx="1944216" cy="162018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88"/>
              </a:lnSpc>
              <a:defRPr/>
            </a:pPr>
            <a:endParaRPr lang="ru-RU" sz="900" b="1" i="1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 bwMode="auto">
          <a:xfrm>
            <a:off x="2195736" y="1955036"/>
            <a:ext cx="3312368" cy="162018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88"/>
              </a:lnSpc>
              <a:defRPr/>
            </a:pPr>
            <a:r>
              <a:rPr lang="ru-RU" sz="900" b="1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бригад СПС через ЕК АСУТР </a:t>
            </a:r>
            <a:r>
              <a:rPr lang="ru-RU" sz="900" b="1" u="sng" dirty="0">
                <a:ln w="317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барьеров</a:t>
            </a:r>
          </a:p>
        </p:txBody>
      </p:sp>
      <p:sp>
        <p:nvSpPr>
          <p:cNvPr id="41" name="Блок-схема: альтернативный процесс 40"/>
          <p:cNvSpPr/>
          <p:nvPr/>
        </p:nvSpPr>
        <p:spPr bwMode="auto">
          <a:xfrm>
            <a:off x="5580112" y="1901030"/>
            <a:ext cx="2088232" cy="37804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90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режима труда и отдыха бригад СПС через КИХ Локомотивы  и ЦОММ  </a:t>
            </a:r>
            <a:r>
              <a:rPr lang="ru-RU" sz="900" b="1" u="sng" dirty="0">
                <a:ln w="317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барьера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7740352" y="1892300"/>
            <a:ext cx="1296144" cy="38677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90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 машиниста-инструктора</a:t>
            </a:r>
          </a:p>
          <a:p>
            <a:pPr algn="ctr">
              <a:lnSpc>
                <a:spcPts val="1088"/>
              </a:lnSpc>
              <a:defRPr/>
            </a:pPr>
            <a:r>
              <a:rPr lang="ru-RU" sz="900" b="1" u="sng" dirty="0">
                <a:ln w="317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барьера</a:t>
            </a:r>
          </a:p>
        </p:txBody>
      </p:sp>
      <p:cxnSp>
        <p:nvCxnSpPr>
          <p:cNvPr id="43" name="Прямая со стрелкой 12"/>
          <p:cNvCxnSpPr>
            <a:stCxn id="36" idx="3"/>
            <a:endCxn id="42" idx="0"/>
          </p:cNvCxnSpPr>
          <p:nvPr/>
        </p:nvCxnSpPr>
        <p:spPr bwMode="auto">
          <a:xfrm>
            <a:off x="6876256" y="1685006"/>
            <a:ext cx="1512168" cy="207294"/>
          </a:xfrm>
          <a:prstGeom prst="bentConnector2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0" y="1955036"/>
            <a:ext cx="2232248" cy="21544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Допуск СПС через ЕС ПУЛ </a:t>
            </a:r>
            <a:r>
              <a:rPr lang="ru-RU" sz="800" b="1" u="sng" dirty="0">
                <a:ln w="317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барьеров</a:t>
            </a:r>
          </a:p>
        </p:txBody>
      </p:sp>
      <p:sp>
        <p:nvSpPr>
          <p:cNvPr id="45" name="Блок-схема: альтернативный процесс 44"/>
          <p:cNvSpPr/>
          <p:nvPr/>
        </p:nvSpPr>
        <p:spPr bwMode="auto">
          <a:xfrm rot="16200000">
            <a:off x="-45513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Исключение из парка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 bwMode="auto">
          <a:xfrm rot="16200000">
            <a:off x="278523" y="2864137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сроков эксплуатации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 bwMode="auto">
          <a:xfrm rot="16200000">
            <a:off x="602559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сроков ППР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 bwMode="auto">
          <a:xfrm rot="16200000">
            <a:off x="890591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сроков ТО УКБ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 bwMode="auto">
          <a:xfrm rot="16200000">
            <a:off x="1214627" y="2864137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сроков ТО радиостанций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3568" y="3603822"/>
            <a:ext cx="720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Основные</a:t>
            </a:r>
          </a:p>
        </p:txBody>
      </p:sp>
      <p:cxnSp>
        <p:nvCxnSpPr>
          <p:cNvPr id="51" name="Прямая со стрелкой 50"/>
          <p:cNvCxnSpPr/>
          <p:nvPr/>
        </p:nvCxnSpPr>
        <p:spPr bwMode="auto">
          <a:xfrm>
            <a:off x="1115616" y="2117054"/>
            <a:ext cx="0" cy="161583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07504" y="2333078"/>
            <a:ext cx="1944216" cy="1458162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3" name="Блок-схема: альтернативный процесс 52"/>
          <p:cNvSpPr/>
          <p:nvPr/>
        </p:nvSpPr>
        <p:spPr bwMode="auto">
          <a:xfrm rot="16200000">
            <a:off x="2906815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Прохождение профотбора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 bwMode="auto">
          <a:xfrm rot="16200000">
            <a:off x="3194847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сдан/просрочен медосмотр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 bwMode="auto">
          <a:xfrm rot="16200000">
            <a:off x="3482879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Аттестация по распоряжению 66р</a:t>
            </a:r>
          </a:p>
        </p:txBody>
      </p:sp>
      <p:sp>
        <p:nvSpPr>
          <p:cNvPr id="56" name="Блок-схема: альтернативный процесс 55"/>
          <p:cNvSpPr/>
          <p:nvPr/>
        </p:nvSpPr>
        <p:spPr bwMode="auto">
          <a:xfrm rot="16200000">
            <a:off x="3806915" y="2864137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по электробезопасности</a:t>
            </a:r>
          </a:p>
        </p:txBody>
      </p:sp>
      <p:sp>
        <p:nvSpPr>
          <p:cNvPr id="57" name="Блок-схема: альтернативный процесс 56"/>
          <p:cNvSpPr/>
          <p:nvPr/>
        </p:nvSpPr>
        <p:spPr bwMode="auto">
          <a:xfrm rot="16200000">
            <a:off x="4130951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Талон по БД</a:t>
            </a:r>
          </a:p>
        </p:txBody>
      </p:sp>
      <p:sp>
        <p:nvSpPr>
          <p:cNvPr id="58" name="Блок-схема: альтернативный процесс 57"/>
          <p:cNvSpPr/>
          <p:nvPr/>
        </p:nvSpPr>
        <p:spPr bwMode="auto">
          <a:xfrm rot="16200000">
            <a:off x="4454987" y="2864137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заключения МИ на участке в 1 лицо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105920" y="3603822"/>
            <a:ext cx="720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Основные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195736" y="2333078"/>
            <a:ext cx="3888432" cy="1458162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61" name="Блок-схема: альтернативный процесс 60"/>
          <p:cNvSpPr/>
          <p:nvPr/>
        </p:nvSpPr>
        <p:spPr bwMode="auto">
          <a:xfrm rot="16200000">
            <a:off x="5859143" y="2954147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 менее 12 часов</a:t>
            </a:r>
          </a:p>
        </p:txBody>
      </p:sp>
      <p:sp>
        <p:nvSpPr>
          <p:cNvPr id="62" name="Блок-схема: альтернативный процесс 61"/>
          <p:cNvSpPr/>
          <p:nvPr/>
        </p:nvSpPr>
        <p:spPr bwMode="auto">
          <a:xfrm rot="16200000">
            <a:off x="6147175" y="2954147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2-х ночей подряд</a:t>
            </a:r>
          </a:p>
        </p:txBody>
      </p:sp>
      <p:sp>
        <p:nvSpPr>
          <p:cNvPr id="63" name="Блок-схема: альтернативный процесс 62"/>
          <p:cNvSpPr/>
          <p:nvPr/>
        </p:nvSpPr>
        <p:spPr bwMode="auto">
          <a:xfrm rot="16200000">
            <a:off x="6471211" y="2918143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Внутрисменный отдых более 12 часов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300192" y="2387084"/>
            <a:ext cx="1440160" cy="1404156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65" name="Блок-схема: альтернативный процесс 64"/>
          <p:cNvSpPr/>
          <p:nvPr/>
        </p:nvSpPr>
        <p:spPr bwMode="auto">
          <a:xfrm rot="16200000">
            <a:off x="7479323" y="2918143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 в соответствии с 2367р</a:t>
            </a:r>
          </a:p>
        </p:txBody>
      </p:sp>
      <p:sp>
        <p:nvSpPr>
          <p:cNvPr id="66" name="Блок-схема: альтернативный процесс 65"/>
          <p:cNvSpPr/>
          <p:nvPr/>
        </p:nvSpPr>
        <p:spPr bwMode="auto">
          <a:xfrm rot="16200000">
            <a:off x="7839363" y="2918143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заключения МИ на участок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884368" y="2387084"/>
            <a:ext cx="792088" cy="1404156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cxnSp>
        <p:nvCxnSpPr>
          <p:cNvPr id="68" name="Прямая со стрелкой 67"/>
          <p:cNvCxnSpPr/>
          <p:nvPr/>
        </p:nvCxnSpPr>
        <p:spPr bwMode="auto">
          <a:xfrm>
            <a:off x="3851920" y="2117054"/>
            <a:ext cx="0" cy="161583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 bwMode="auto">
          <a:xfrm>
            <a:off x="6228184" y="1793018"/>
            <a:ext cx="0" cy="108012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 bwMode="auto">
          <a:xfrm>
            <a:off x="6804248" y="2279072"/>
            <a:ext cx="0" cy="108012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 bwMode="auto">
          <a:xfrm>
            <a:off x="3851920" y="1793018"/>
            <a:ext cx="0" cy="162018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Блок-схема: альтернативный процесс 72"/>
          <p:cNvSpPr/>
          <p:nvPr/>
        </p:nvSpPr>
        <p:spPr bwMode="auto">
          <a:xfrm rot="16200000">
            <a:off x="2618783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сдан/просрочен инструктаж по ПБ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/>
          <p:cNvSpPr/>
          <p:nvPr/>
        </p:nvSpPr>
        <p:spPr bwMode="auto">
          <a:xfrm rot="16200000">
            <a:off x="2330751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сдан/просрочен инструктаж по ОТ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 bwMode="auto">
          <a:xfrm rot="16200000">
            <a:off x="2042719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принят на работу /уволен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 bwMode="auto">
          <a:xfrm rot="16200000">
            <a:off x="1754687" y="2900141"/>
            <a:ext cx="1242138" cy="216024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900"/>
              </a:lnSpc>
              <a:defRPr/>
            </a:pPr>
            <a:r>
              <a:rPr lang="ru-RU" sz="85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Моложе 18 лет</a:t>
            </a:r>
            <a:endParaRPr lang="ru-RU" sz="850" dirty="0">
              <a:ln w="317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 bwMode="auto">
          <a:xfrm rot="16200000">
            <a:off x="4815027" y="2864137"/>
            <a:ext cx="1242138" cy="288032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заключения МИ на участок</a:t>
            </a:r>
          </a:p>
        </p:txBody>
      </p:sp>
      <p:sp>
        <p:nvSpPr>
          <p:cNvPr id="87" name="Блок-схема: альтернативный процесс 86"/>
          <p:cNvSpPr/>
          <p:nvPr/>
        </p:nvSpPr>
        <p:spPr bwMode="auto">
          <a:xfrm rot="16200000">
            <a:off x="5211071" y="2828133"/>
            <a:ext cx="1242138" cy="360040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 не соответствует роли в бригаде</a:t>
            </a:r>
          </a:p>
        </p:txBody>
      </p:sp>
      <p:sp>
        <p:nvSpPr>
          <p:cNvPr id="89" name="Блок-схема: альтернативный процесс 88"/>
          <p:cNvSpPr/>
          <p:nvPr/>
        </p:nvSpPr>
        <p:spPr bwMode="auto">
          <a:xfrm>
            <a:off x="179512" y="4191930"/>
            <a:ext cx="1944216" cy="378042"/>
          </a:xfrm>
          <a:prstGeom prst="flowChartAlternateProcess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88"/>
              </a:lnSpc>
              <a:defRPr/>
            </a:pPr>
            <a:r>
              <a:rPr lang="ru-RU" sz="1200" b="1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Срабатывание барьерных функций</a:t>
            </a:r>
            <a:endParaRPr lang="ru-RU" sz="1200" b="1" u="sng" dirty="0">
              <a:ln w="3175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 bwMode="auto">
          <a:xfrm>
            <a:off x="7164288" y="4245936"/>
            <a:ext cx="1656184" cy="324036"/>
          </a:xfrm>
          <a:prstGeom prst="flowChartAlternateProcess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88"/>
              </a:lnSpc>
              <a:defRPr/>
            </a:pPr>
            <a:r>
              <a:rPr lang="ru-RU" sz="1600" b="1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 ПО</a:t>
            </a:r>
            <a:endParaRPr lang="ru-RU" sz="1600" b="1" u="sng" dirty="0">
              <a:ln w="3175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 bwMode="auto">
          <a:xfrm rot="16200000">
            <a:off x="6867255" y="2882139"/>
            <a:ext cx="1242138" cy="360040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"/>
              </a:lnSpc>
              <a:defRPr/>
            </a:pPr>
            <a:r>
              <a:rPr lang="ru-RU" sz="850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Внутрисменный отдых менее ½ предыдущего МЛ</a:t>
            </a:r>
          </a:p>
        </p:txBody>
      </p:sp>
      <p:cxnSp>
        <p:nvCxnSpPr>
          <p:cNvPr id="95" name="Прямая со стрелкой 94"/>
          <p:cNvCxnSpPr/>
          <p:nvPr/>
        </p:nvCxnSpPr>
        <p:spPr bwMode="auto">
          <a:xfrm>
            <a:off x="8316416" y="2279072"/>
            <a:ext cx="0" cy="108012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07504" y="3791240"/>
            <a:ext cx="8568952" cy="0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732240" y="4407954"/>
            <a:ext cx="432048" cy="24622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732240" y="4195137"/>
            <a:ext cx="432048" cy="2462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cxnSp>
        <p:nvCxnSpPr>
          <p:cNvPr id="108" name="Прямая со стрелкой 107"/>
          <p:cNvCxnSpPr/>
          <p:nvPr/>
        </p:nvCxnSpPr>
        <p:spPr bwMode="auto">
          <a:xfrm flipH="1">
            <a:off x="2123728" y="4353948"/>
            <a:ext cx="460851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4572000" y="4515966"/>
            <a:ext cx="2160240" cy="0"/>
          </a:xfrm>
          <a:prstGeom prst="line">
            <a:avLst/>
          </a:prstGeom>
          <a:ln w="28575">
            <a:solidFill>
              <a:srgbClr val="169A2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 bwMode="auto">
          <a:xfrm>
            <a:off x="4572000" y="4515966"/>
            <a:ext cx="0" cy="161583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 bwMode="auto">
          <a:xfrm flipH="1">
            <a:off x="3131840" y="897564"/>
            <a:ext cx="273630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 bwMode="auto">
          <a:xfrm>
            <a:off x="3131840" y="1167594"/>
            <a:ext cx="2736304" cy="0"/>
          </a:xfrm>
          <a:prstGeom prst="straightConnector1">
            <a:avLst/>
          </a:prstGeom>
          <a:ln>
            <a:solidFill>
              <a:srgbClr val="169A2F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00822" y="679666"/>
            <a:ext cx="2169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Отказ заявки с указанием причин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91881" y="1167594"/>
            <a:ext cx="2052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Согласовано с владельцем СПС</a:t>
            </a:r>
          </a:p>
        </p:txBody>
      </p:sp>
      <p:cxnSp>
        <p:nvCxnSpPr>
          <p:cNvPr id="115" name="Прямая со стрелкой 12"/>
          <p:cNvCxnSpPr>
            <a:stCxn id="121" idx="1"/>
          </p:cNvCxnSpPr>
          <p:nvPr/>
        </p:nvCxnSpPr>
        <p:spPr bwMode="auto">
          <a:xfrm rot="10800000" flipV="1">
            <a:off x="1151620" y="3978275"/>
            <a:ext cx="2880630" cy="213654"/>
          </a:xfrm>
          <a:prstGeom prst="bentConnector3">
            <a:avLst>
              <a:gd name="adj1" fmla="val 10026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Прямая со стрелкой 12"/>
          <p:cNvCxnSpPr>
            <a:stCxn id="121" idx="3"/>
            <a:endCxn id="91" idx="0"/>
          </p:cNvCxnSpPr>
          <p:nvPr/>
        </p:nvCxnSpPr>
        <p:spPr bwMode="auto">
          <a:xfrm>
            <a:off x="4959350" y="3978275"/>
            <a:ext cx="3033030" cy="267661"/>
          </a:xfrm>
          <a:prstGeom prst="bentConnector2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7" name="Блок-схема: альтернативный процесс 116"/>
          <p:cNvSpPr/>
          <p:nvPr/>
        </p:nvSpPr>
        <p:spPr bwMode="auto">
          <a:xfrm>
            <a:off x="179512" y="843558"/>
            <a:ext cx="2952328" cy="378042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88"/>
              </a:lnSpc>
              <a:defRPr/>
            </a:pPr>
            <a:endParaRPr lang="ru-RU" sz="1200" b="1" u="sng" dirty="0">
              <a:ln w="3175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Блок-схема: альтернативный процесс 117"/>
          <p:cNvSpPr/>
          <p:nvPr/>
        </p:nvSpPr>
        <p:spPr bwMode="auto">
          <a:xfrm>
            <a:off x="179513" y="843558"/>
            <a:ext cx="2952328" cy="378042"/>
          </a:xfrm>
          <a:prstGeom prst="flowChartAlternateProcess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Заявка в АС АПВО ДИ,ДРП</a:t>
            </a:r>
          </a:p>
          <a:p>
            <a:pPr algn="ctr">
              <a:defRPr/>
            </a:pPr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работу  СПС</a:t>
            </a:r>
          </a:p>
        </p:txBody>
      </p:sp>
      <p:sp>
        <p:nvSpPr>
          <p:cNvPr id="119" name="Блок-схема: альтернативный процесс 118"/>
          <p:cNvSpPr/>
          <p:nvPr/>
        </p:nvSpPr>
        <p:spPr bwMode="auto">
          <a:xfrm>
            <a:off x="5868144" y="843558"/>
            <a:ext cx="3024336" cy="378042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88"/>
              </a:lnSpc>
              <a:defRPr/>
            </a:pPr>
            <a:endParaRPr lang="ru-RU" sz="1200" b="1" u="sng" dirty="0">
              <a:ln w="3175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30"/>
          <p:cNvSpPr>
            <a:spLocks noChangeArrowheads="1"/>
          </p:cNvSpPr>
          <p:nvPr/>
        </p:nvSpPr>
        <p:spPr bwMode="auto">
          <a:xfrm>
            <a:off x="5868145" y="843559"/>
            <a:ext cx="3057881" cy="3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Владелец специального </a:t>
            </a:r>
          </a:p>
          <a:p>
            <a:pPr algn="ctr">
              <a:lnSpc>
                <a:spcPts val="1000"/>
              </a:lnSpc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подвижного состава  (ЦДИМ, ТЭ, ЦДРП, ДКРЭ)</a:t>
            </a:r>
          </a:p>
        </p:txBody>
      </p:sp>
      <p:sp>
        <p:nvSpPr>
          <p:cNvPr id="121" name="Блок-схема: решение 120"/>
          <p:cNvSpPr/>
          <p:nvPr/>
        </p:nvSpPr>
        <p:spPr>
          <a:xfrm>
            <a:off x="4032250" y="3822700"/>
            <a:ext cx="927100" cy="311150"/>
          </a:xfrm>
          <a:prstGeom prst="flowChartDecisi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134024" y="3872210"/>
            <a:ext cx="412576" cy="21544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800" b="1" u="sng" dirty="0">
              <a:ln w="3175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476750" y="3872210"/>
            <a:ext cx="342900" cy="21544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800" b="1" u="sng" dirty="0">
              <a:ln w="3175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 flipV="1">
            <a:off x="4935071" y="1432112"/>
            <a:ext cx="2427194" cy="6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7362265" y="1210235"/>
            <a:ext cx="0" cy="2353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 bwMode="auto">
          <a:xfrm>
            <a:off x="4945614" y="1427707"/>
            <a:ext cx="0" cy="162018"/>
          </a:xfrm>
          <a:prstGeom prst="straightConnector1">
            <a:avLst/>
          </a:prstGeom>
          <a:ln w="28575">
            <a:solidFill>
              <a:srgbClr val="169A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 flipV="1">
            <a:off x="50006" y="1435894"/>
            <a:ext cx="4071518" cy="29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 bwMode="auto">
          <a:xfrm flipH="1">
            <a:off x="4109656" y="1423988"/>
            <a:ext cx="382" cy="1634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47062" y="1432112"/>
            <a:ext cx="7707" cy="29636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endCxn id="89" idx="1"/>
          </p:cNvCxnSpPr>
          <p:nvPr/>
        </p:nvCxnSpPr>
        <p:spPr>
          <a:xfrm flipV="1">
            <a:off x="50006" y="4380951"/>
            <a:ext cx="129506" cy="53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6217920" y="704850"/>
            <a:ext cx="2918460" cy="412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7242339" y="3459480"/>
            <a:ext cx="1327759" cy="988072"/>
          </a:xfrm>
          <a:prstGeom prst="roundRect">
            <a:avLst>
              <a:gd name="adj" fmla="val 38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0" y="428625"/>
            <a:ext cx="6499860" cy="443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809779" y="2682240"/>
            <a:ext cx="1327759" cy="1757692"/>
          </a:xfrm>
          <a:prstGeom prst="roundRect">
            <a:avLst>
              <a:gd name="adj" fmla="val 38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377219" y="1981200"/>
            <a:ext cx="1327759" cy="2466352"/>
          </a:xfrm>
          <a:prstGeom prst="roundRect">
            <a:avLst>
              <a:gd name="adj" fmla="val 38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975139" y="1143000"/>
            <a:ext cx="1327759" cy="3312172"/>
          </a:xfrm>
          <a:prstGeom prst="roundRect">
            <a:avLst>
              <a:gd name="adj" fmla="val 38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27339" y="548640"/>
            <a:ext cx="1327759" cy="3921772"/>
          </a:xfrm>
          <a:prstGeom prst="roundRect">
            <a:avLst>
              <a:gd name="adj" fmla="val 38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85698" y="444674"/>
            <a:ext cx="1283918" cy="4032000"/>
          </a:xfrm>
          <a:prstGeom prst="roundRect">
            <a:avLst>
              <a:gd name="adj" fmla="val 38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-66936"/>
            <a:ext cx="578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sz="1400" dirty="0">
                <a:latin typeface="Verdana" pitchFamily="34" charset="0"/>
              </a:rPr>
              <a:t>Возможные  объемы контроля главного пути мобильными средствами диагностики</a:t>
            </a:r>
            <a:endParaRPr kumimoji="0" lang="ru-RU" sz="1400" dirty="0">
              <a:ea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0179" y="4443958"/>
          <a:ext cx="8441821" cy="391558"/>
        </p:xfrm>
        <a:graphic>
          <a:graphicData uri="http://schemas.openxmlformats.org/drawingml/2006/table">
            <a:tbl>
              <a:tblPr/>
              <a:tblGrid>
                <a:gridCol w="129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9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5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RussianRail G Pro" pitchFamily="50" charset="-52"/>
                        </a:rPr>
                        <a:t>Путеизмерение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RussianRail G Pro" pitchFamily="50" charset="-52"/>
                      </a:endParaRPr>
                    </a:p>
                  </a:txBody>
                  <a:tcPr marL="7438" marR="7438" marT="743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262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RussianRail G Pro" pitchFamily="50" charset="-52"/>
                        </a:rPr>
                        <a:t>С видеосистемой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6262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262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RussianRail G Pro" pitchFamily="50" charset="-52"/>
                        </a:rPr>
                        <a:t>КАПС БП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6262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RussianRail G Pro" pitchFamily="50" charset="-52"/>
                        </a:rPr>
                        <a:t>Дефектоскопия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RussianRail G Pro" pitchFamily="50" charset="-52"/>
                        </a:rPr>
                        <a:t>ЦНИИ-4 (БПД)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RussianRail G Pro" pitchFamily="50" charset="-52"/>
                        </a:rPr>
                        <a:t>МИКАР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1641" y="2355726"/>
            <a:ext cx="522000" cy="163713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240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60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76645" y="1125622"/>
            <a:ext cx="351656" cy="224408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3985" y="1098064"/>
            <a:ext cx="5132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КВЛП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1641" y="1357139"/>
            <a:ext cx="522000" cy="979537"/>
          </a:xfrm>
          <a:prstGeom prst="rect">
            <a:avLst/>
          </a:prstGeom>
          <a:solidFill>
            <a:srgbClr val="D0D8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42,8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78803" y="1390620"/>
            <a:ext cx="351656" cy="224408"/>
          </a:xfrm>
          <a:prstGeom prst="rect">
            <a:avLst/>
          </a:prstGeom>
          <a:solidFill>
            <a:srgbClr val="D0D8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6143" y="1369412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ВРС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81412" y="854730"/>
            <a:ext cx="351656" cy="22440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8752" y="833522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ДКИ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1641" y="872133"/>
            <a:ext cx="522000" cy="175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(</a:t>
            </a:r>
            <a:r>
              <a:rPr lang="ru-RU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66721" y="839872"/>
            <a:ext cx="351656" cy="2244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4061" y="818664"/>
            <a:ext cx="5902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Декарт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1641" y="747168"/>
            <a:ext cx="522000" cy="8581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66146" y="1108854"/>
            <a:ext cx="351656" cy="2244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3486" y="1087646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900" dirty="0" err="1">
                <a:latin typeface="Calibri" pitchFamily="34" charset="0"/>
                <a:cs typeface="Calibri" pitchFamily="34" charset="0"/>
              </a:rPr>
              <a:t>Автоматриса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1641" y="646584"/>
            <a:ext cx="522000" cy="61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61385" y="1371486"/>
            <a:ext cx="351656" cy="2244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8725" y="1350278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СМДЛ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23674" y="3075806"/>
            <a:ext cx="522000" cy="90981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136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34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76230" y="1646992"/>
            <a:ext cx="351656" cy="224408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3570" y="1625784"/>
            <a:ext cx="381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ВД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23674" y="1753374"/>
            <a:ext cx="522000" cy="527680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71,3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31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3651" y="1919992"/>
            <a:ext cx="351656" cy="2244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0991" y="1898784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МИКАР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23674" y="1347614"/>
            <a:ext cx="522000" cy="393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51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6372" y="398984"/>
            <a:ext cx="750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502,1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тыс. км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19864" y="1150640"/>
            <a:ext cx="522000" cy="175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24056" y="1040532"/>
            <a:ext cx="522000" cy="10375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23674" y="952256"/>
            <a:ext cx="522000" cy="72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64902" y="1941200"/>
            <a:ext cx="351656" cy="2244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12242" y="1919992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900" dirty="0">
                <a:latin typeface="Calibri" pitchFamily="34" charset="0"/>
                <a:cs typeface="Calibri" pitchFamily="34" charset="0"/>
              </a:rPr>
              <a:t>Лаборатория </a:t>
            </a:r>
          </a:p>
          <a:p>
            <a:r>
              <a:rPr lang="ru-RU" sz="900" dirty="0">
                <a:latin typeface="Calibri" pitchFamily="34" charset="0"/>
                <a:cs typeface="Calibri" pitchFamily="34" charset="0"/>
              </a:rPr>
              <a:t>видеоконтроля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623674" y="862887"/>
            <a:ext cx="52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31710" y="619079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464,4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тыс.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км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61490" y="2499742"/>
            <a:ext cx="522000" cy="149395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208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52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61490" y="1721102"/>
            <a:ext cx="522000" cy="770884"/>
          </a:xfrm>
          <a:prstGeom prst="rect">
            <a:avLst/>
          </a:prstGeom>
          <a:solidFill>
            <a:srgbClr val="D0D8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122,4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59797" y="1190249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402,4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тыс.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км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89755" y="2633777"/>
            <a:ext cx="522000" cy="1357869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202,4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88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90324" y="2283718"/>
            <a:ext cx="522000" cy="3346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40,7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37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488562" y="4015217"/>
            <a:ext cx="522000" cy="3787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</a:t>
            </a:r>
            <a:b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53087" y="2045675"/>
            <a:ext cx="7697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291,1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тыс.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км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904845" y="4056756"/>
            <a:ext cx="522000" cy="33849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</a:t>
            </a:r>
            <a:r>
              <a:rPr lang="ru-RU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</a:t>
            </a:r>
            <a:b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66721" y="1658709"/>
            <a:ext cx="351656" cy="2244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4061" y="1637501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itchFamily="34" charset="0"/>
                <a:cs typeface="Calibri" pitchFamily="34" charset="0"/>
              </a:rPr>
              <a:t>- ЦНИИ-4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901670" y="3491522"/>
            <a:ext cx="522000" cy="539438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60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</a:t>
            </a:r>
            <a:r>
              <a:rPr lang="ru-RU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5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ru-RU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71371" y="2747134"/>
            <a:ext cx="720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Calibri" pitchFamily="34" charset="0"/>
                <a:cs typeface="Calibri" pitchFamily="34" charset="0"/>
              </a:rPr>
              <a:t>161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тыс.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км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346029" y="3817620"/>
            <a:ext cx="522000" cy="587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ru-RU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03241" y="3556587"/>
            <a:ext cx="58345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900" b="1" dirty="0">
                <a:latin typeface="Calibri" pitchFamily="34" charset="0"/>
                <a:cs typeface="Calibri" pitchFamily="34" charset="0"/>
              </a:rPr>
              <a:t>68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тыс.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>
                <a:latin typeface="Calibri" pitchFamily="34" charset="0"/>
                <a:cs typeface="Calibri" pitchFamily="34" charset="0"/>
              </a:rPr>
              <a:t>км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1641" y="1063774"/>
            <a:ext cx="522000" cy="2675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33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(</a:t>
            </a:r>
            <a:r>
              <a:rPr lang="ru-RU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901670" y="3232522"/>
            <a:ext cx="522000" cy="2434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33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</a:t>
            </a:r>
            <a:r>
              <a:rPr lang="ru-RU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5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r>
              <a:rPr lang="ru-RU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901670" y="3029198"/>
            <a:ext cx="522000" cy="175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(</a:t>
            </a:r>
            <a:r>
              <a:rPr lang="ru-RU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061490" y="4011910"/>
            <a:ext cx="522000" cy="3787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</a:t>
            </a:r>
            <a:b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061490" y="1531974"/>
            <a:ext cx="522000" cy="175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061490" y="1441750"/>
            <a:ext cx="522000" cy="72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31294" y="4011910"/>
            <a:ext cx="522000" cy="3787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</a:t>
            </a:r>
            <a:b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629937" y="2285075"/>
            <a:ext cx="522000" cy="770884"/>
          </a:xfrm>
          <a:prstGeom prst="rect">
            <a:avLst/>
          </a:prstGeom>
          <a:solidFill>
            <a:srgbClr val="D0D8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122,4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61641" y="4011910"/>
            <a:ext cx="522000" cy="3787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тыс. км </a:t>
            </a:r>
            <a:b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23276" y="607512"/>
            <a:ext cx="601250" cy="3807913"/>
          </a:xfrm>
          <a:prstGeom prst="rect">
            <a:avLst/>
          </a:prstGeom>
          <a:noFill/>
          <a:ln w="38100">
            <a:solidFill>
              <a:srgbClr val="78D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924735" y="2680570"/>
            <a:ext cx="501040" cy="1734856"/>
          </a:xfrm>
          <a:prstGeom prst="rect">
            <a:avLst/>
          </a:prstGeom>
          <a:solidFill>
            <a:srgbClr val="FFA3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32564" y="4947781"/>
            <a:ext cx="488515" cy="112734"/>
          </a:xfrm>
          <a:prstGeom prst="rect">
            <a:avLst/>
          </a:prstGeom>
          <a:solidFill>
            <a:schemeClr val="bg1"/>
          </a:solidFill>
          <a:ln w="28575">
            <a:solidFill>
              <a:srgbClr val="78D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083502" y="4887616"/>
            <a:ext cx="10486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- возможность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292262" y="4960307"/>
            <a:ext cx="488515" cy="112734"/>
          </a:xfrm>
          <a:prstGeom prst="rect">
            <a:avLst/>
          </a:prstGeom>
          <a:solidFill>
            <a:schemeClr val="bg1"/>
          </a:solidFill>
          <a:ln w="28575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2743200" y="4900142"/>
            <a:ext cx="19191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- фактический план НОЯБРЯ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12208" y="337576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46,5%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18471" y="2417523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/>
              <a:t>233,8</a:t>
            </a:r>
            <a:r>
              <a:rPr lang="ru-RU" sz="700" dirty="0"/>
              <a:t> </a:t>
            </a:r>
          </a:p>
          <a:p>
            <a:pPr algn="ctr"/>
            <a:r>
              <a:rPr lang="ru-RU" sz="500" dirty="0"/>
              <a:t>тыс. км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589970" y="820455"/>
            <a:ext cx="601250" cy="3588707"/>
          </a:xfrm>
          <a:prstGeom prst="rect">
            <a:avLst/>
          </a:prstGeom>
          <a:noFill/>
          <a:ln w="38100">
            <a:solidFill>
              <a:srgbClr val="78D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272640" y="2624203"/>
            <a:ext cx="501040" cy="1784960"/>
          </a:xfrm>
          <a:prstGeom prst="rect">
            <a:avLst/>
          </a:prstGeom>
          <a:solidFill>
            <a:srgbClr val="FFA3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2291428" y="3369501"/>
            <a:ext cx="461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52%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66376" y="237368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/>
              <a:t>239,9</a:t>
            </a:r>
            <a:r>
              <a:rPr lang="ru-RU" sz="700" dirty="0"/>
              <a:t> </a:t>
            </a:r>
          </a:p>
          <a:p>
            <a:pPr algn="ctr"/>
            <a:r>
              <a:rPr lang="ru-RU" sz="500" dirty="0"/>
              <a:t>тыс. км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025975" y="1396652"/>
            <a:ext cx="601250" cy="3020860"/>
          </a:xfrm>
          <a:prstGeom prst="rect">
            <a:avLst/>
          </a:prstGeom>
          <a:noFill/>
          <a:ln w="38100">
            <a:solidFill>
              <a:srgbClr val="78D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728060" y="2987039"/>
            <a:ext cx="501040" cy="1422123"/>
          </a:xfrm>
          <a:prstGeom prst="rect">
            <a:avLst/>
          </a:prstGeom>
          <a:solidFill>
            <a:srgbClr val="FFA3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3769708" y="3552381"/>
            <a:ext cx="461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46%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29415" y="2731822"/>
            <a:ext cx="505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/>
              <a:t>186,6</a:t>
            </a:r>
            <a:r>
              <a:rPr lang="ru-RU" sz="700" dirty="0"/>
              <a:t> </a:t>
            </a:r>
          </a:p>
          <a:p>
            <a:pPr algn="ctr"/>
            <a:r>
              <a:rPr lang="ru-RU" sz="500" dirty="0"/>
              <a:t>тыс. км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450915" y="2255520"/>
            <a:ext cx="601250" cy="2169612"/>
          </a:xfrm>
          <a:prstGeom prst="rect">
            <a:avLst/>
          </a:prstGeom>
          <a:noFill/>
          <a:ln w="38100">
            <a:solidFill>
              <a:srgbClr val="78D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137760" y="2567941"/>
            <a:ext cx="501040" cy="1848842"/>
          </a:xfrm>
          <a:prstGeom prst="rect">
            <a:avLst/>
          </a:prstGeom>
          <a:solidFill>
            <a:srgbClr val="FFA3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164168" y="3339021"/>
            <a:ext cx="461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85%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160745" y="228986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/>
              <a:t>247</a:t>
            </a:r>
            <a:endParaRPr lang="ru-RU" sz="700" dirty="0"/>
          </a:p>
          <a:p>
            <a:pPr algn="ctr"/>
            <a:r>
              <a:rPr lang="ru-RU" sz="500" dirty="0"/>
              <a:t>тыс. км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860615" y="2996748"/>
            <a:ext cx="601250" cy="1422852"/>
          </a:xfrm>
          <a:prstGeom prst="rect">
            <a:avLst/>
          </a:prstGeom>
          <a:noFill/>
          <a:ln w="38100">
            <a:solidFill>
              <a:srgbClr val="78D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585560" y="4091940"/>
            <a:ext cx="501040" cy="332462"/>
          </a:xfrm>
          <a:prstGeom prst="rect">
            <a:avLst/>
          </a:prstGeom>
          <a:solidFill>
            <a:srgbClr val="FFA3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6623785" y="380624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/>
              <a:t>29,6</a:t>
            </a:r>
            <a:endParaRPr lang="ru-RU" sz="700" dirty="0"/>
          </a:p>
          <a:p>
            <a:pPr algn="ctr"/>
            <a:r>
              <a:rPr lang="ru-RU" sz="500" dirty="0"/>
              <a:t>тыс. км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19588" y="4154361"/>
            <a:ext cx="461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18%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308415" y="3771900"/>
            <a:ext cx="601250" cy="647700"/>
          </a:xfrm>
          <a:prstGeom prst="rect">
            <a:avLst/>
          </a:prstGeom>
          <a:noFill/>
          <a:ln w="38100">
            <a:solidFill>
              <a:srgbClr val="78D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8010500" y="4030980"/>
            <a:ext cx="501040" cy="378182"/>
          </a:xfrm>
          <a:prstGeom prst="rect">
            <a:avLst/>
          </a:prstGeom>
          <a:solidFill>
            <a:srgbClr val="FFA3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8056345" y="376814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/>
              <a:t>39,4</a:t>
            </a:r>
            <a:endParaRPr lang="ru-RU" sz="700" dirty="0"/>
          </a:p>
          <a:p>
            <a:pPr algn="ctr"/>
            <a:r>
              <a:rPr lang="ru-RU" sz="500" dirty="0"/>
              <a:t>тыс. км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044528" y="4139121"/>
            <a:ext cx="461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Объёмы контроля состояния объектов железнодорожной автоматики и телемеханики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2476"/>
            <a:ext cx="8534400" cy="412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635800" y="2438400"/>
            <a:ext cx="43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7">
            <a:extLst>
              <a:ext uri="{FF2B5EF4-FFF2-40B4-BE49-F238E27FC236}">
                <a16:creationId xmlns:a16="http://schemas.microsoft.com/office/drawing/2014/main" id="{A72CA23F-A781-40EF-B3A0-28FDEA198E73}"/>
              </a:ext>
            </a:extLst>
          </p:cNvPr>
          <p:cNvSpPr/>
          <p:nvPr/>
        </p:nvSpPr>
        <p:spPr>
          <a:xfrm>
            <a:off x="562794" y="857250"/>
            <a:ext cx="1260000" cy="4003634"/>
          </a:xfrm>
          <a:prstGeom prst="roundRect">
            <a:avLst/>
          </a:prstGeom>
          <a:solidFill>
            <a:srgbClr val="D0D8E8">
              <a:alpha val="30000"/>
            </a:srgbClr>
          </a:solidFill>
          <a:ln w="3175"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BE58F-4967-4E9B-9DC2-05F07D884FB8}"/>
              </a:ext>
            </a:extLst>
          </p:cNvPr>
          <p:cNvSpPr txBox="1"/>
          <p:nvPr/>
        </p:nvSpPr>
        <p:spPr>
          <a:xfrm>
            <a:off x="695858" y="4382248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/>
              <a:t>Рельсовые</a:t>
            </a:r>
          </a:p>
          <a:p>
            <a:pPr algn="ctr"/>
            <a:r>
              <a:rPr lang="ru-RU" sz="1100" b="1" dirty="0"/>
              <a:t>цепи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43C7F3D-AC46-4356-A348-451AC496F1C2}"/>
              </a:ext>
            </a:extLst>
          </p:cNvPr>
          <p:cNvSpPr/>
          <p:nvPr/>
        </p:nvSpPr>
        <p:spPr>
          <a:xfrm>
            <a:off x="886794" y="1276350"/>
            <a:ext cx="612000" cy="30235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F013BC6-C0E9-46D5-9EE4-2D9A4E772E56}"/>
              </a:ext>
            </a:extLst>
          </p:cNvPr>
          <p:cNvSpPr/>
          <p:nvPr/>
        </p:nvSpPr>
        <p:spPr>
          <a:xfrm>
            <a:off x="886794" y="2895600"/>
            <a:ext cx="612000" cy="1413182"/>
          </a:xfrm>
          <a:prstGeom prst="rect">
            <a:avLst/>
          </a:prstGeom>
          <a:solidFill>
            <a:srgbClr val="4EA9D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62AE03-BC3A-46A7-940D-90168841607F}"/>
              </a:ext>
            </a:extLst>
          </p:cNvPr>
          <p:cNvSpPr txBox="1"/>
          <p:nvPr/>
        </p:nvSpPr>
        <p:spPr>
          <a:xfrm>
            <a:off x="897056" y="909603"/>
            <a:ext cx="609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dirty="0"/>
              <a:t>84,4 </a:t>
            </a:r>
          </a:p>
          <a:p>
            <a:pPr algn="ctr">
              <a:lnSpc>
                <a:spcPts val="900"/>
              </a:lnSpc>
            </a:pPr>
            <a:r>
              <a:rPr lang="ru-RU" sz="900" b="1" dirty="0"/>
              <a:t>тыс. км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7EF2C8-34C1-465C-9E47-7F753E9F9FAA}"/>
              </a:ext>
            </a:extLst>
          </p:cNvPr>
          <p:cNvSpPr txBox="1"/>
          <p:nvPr/>
        </p:nvSpPr>
        <p:spPr>
          <a:xfrm>
            <a:off x="957633" y="330293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48%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672C93-0E03-4ED0-B41A-1516B67BFBFD}"/>
              </a:ext>
            </a:extLst>
          </p:cNvPr>
          <p:cNvSpPr txBox="1"/>
          <p:nvPr/>
        </p:nvSpPr>
        <p:spPr>
          <a:xfrm>
            <a:off x="940191" y="3565137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40,5</a:t>
            </a:r>
          </a:p>
          <a:p>
            <a:pPr algn="ctr"/>
            <a:r>
              <a:rPr lang="ru-RU" sz="800" dirty="0" err="1"/>
              <a:t>тыс.км</a:t>
            </a:r>
            <a:endParaRPr lang="ru-RU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B29FC9-5A72-4503-8B2C-9E58604F942F}"/>
              </a:ext>
            </a:extLst>
          </p:cNvPr>
          <p:cNvSpPr txBox="1"/>
          <p:nvPr/>
        </p:nvSpPr>
        <p:spPr>
          <a:xfrm>
            <a:off x="966022" y="165699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52%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A1C8BD-11F1-4A9F-BBD9-497690B7F1C2}"/>
              </a:ext>
            </a:extLst>
          </p:cNvPr>
          <p:cNvSpPr txBox="1"/>
          <p:nvPr/>
        </p:nvSpPr>
        <p:spPr>
          <a:xfrm>
            <a:off x="940927" y="1840560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43,9</a:t>
            </a:r>
          </a:p>
          <a:p>
            <a:pPr algn="ctr"/>
            <a:r>
              <a:rPr lang="ru-RU" sz="800" dirty="0" err="1"/>
              <a:t>тыс.км</a:t>
            </a:r>
            <a:endParaRPr lang="ru-RU" sz="800" dirty="0"/>
          </a:p>
        </p:txBody>
      </p:sp>
      <p:sp>
        <p:nvSpPr>
          <p:cNvPr id="30" name="Прямоугольник: скругленные углы 94">
            <a:extLst>
              <a:ext uri="{FF2B5EF4-FFF2-40B4-BE49-F238E27FC236}">
                <a16:creationId xmlns:a16="http://schemas.microsoft.com/office/drawing/2014/main" id="{2F9FE0E0-7C6C-4165-9DFA-4C0914334FFF}"/>
              </a:ext>
            </a:extLst>
          </p:cNvPr>
          <p:cNvSpPr/>
          <p:nvPr/>
        </p:nvSpPr>
        <p:spPr>
          <a:xfrm>
            <a:off x="2171446" y="857250"/>
            <a:ext cx="1260000" cy="4003634"/>
          </a:xfrm>
          <a:prstGeom prst="roundRect">
            <a:avLst/>
          </a:prstGeom>
          <a:solidFill>
            <a:srgbClr val="D0D8E8">
              <a:alpha val="30000"/>
            </a:srgbClr>
          </a:solidFill>
          <a:ln w="3175"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DADFFF-F22A-4E1B-BA72-0AE7E8B5F16E}"/>
              </a:ext>
            </a:extLst>
          </p:cNvPr>
          <p:cNvSpPr txBox="1"/>
          <p:nvPr/>
        </p:nvSpPr>
        <p:spPr>
          <a:xfrm>
            <a:off x="2498942" y="4381429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АЛСН</a:t>
            </a:r>
          </a:p>
          <a:p>
            <a:r>
              <a:rPr lang="ru-RU" sz="1100" b="1" dirty="0"/>
              <a:t>САУТ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4A49951-AE03-42BC-9077-C0E9D4576F4A}"/>
              </a:ext>
            </a:extLst>
          </p:cNvPr>
          <p:cNvSpPr/>
          <p:nvPr/>
        </p:nvSpPr>
        <p:spPr>
          <a:xfrm>
            <a:off x="2698719" y="1276350"/>
            <a:ext cx="612000" cy="302073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F6E5C17-7F6C-481D-A81F-C9C19392C88F}"/>
              </a:ext>
            </a:extLst>
          </p:cNvPr>
          <p:cNvSpPr/>
          <p:nvPr/>
        </p:nvSpPr>
        <p:spPr>
          <a:xfrm>
            <a:off x="2698719" y="3200400"/>
            <a:ext cx="612000" cy="1105522"/>
          </a:xfrm>
          <a:prstGeom prst="rect">
            <a:avLst/>
          </a:prstGeom>
          <a:solidFill>
            <a:srgbClr val="4EA9D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EE597C-7D96-4F65-9681-D19F3C7F8110}"/>
              </a:ext>
            </a:extLst>
          </p:cNvPr>
          <p:cNvSpPr txBox="1"/>
          <p:nvPr/>
        </p:nvSpPr>
        <p:spPr>
          <a:xfrm>
            <a:off x="2512853" y="935318"/>
            <a:ext cx="609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dirty="0"/>
              <a:t>84,4 </a:t>
            </a:r>
          </a:p>
          <a:p>
            <a:pPr algn="ctr">
              <a:lnSpc>
                <a:spcPts val="900"/>
              </a:lnSpc>
            </a:pPr>
            <a:r>
              <a:rPr lang="ru-RU" sz="900" b="1" dirty="0"/>
              <a:t>тыс. км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59B87C-1263-4593-9EC7-E74AEDD2DE3D}"/>
              </a:ext>
            </a:extLst>
          </p:cNvPr>
          <p:cNvSpPr txBox="1"/>
          <p:nvPr/>
        </p:nvSpPr>
        <p:spPr>
          <a:xfrm>
            <a:off x="2796755" y="33000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33%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F9B969-2440-409B-B794-74A57CD0C894}"/>
              </a:ext>
            </a:extLst>
          </p:cNvPr>
          <p:cNvSpPr txBox="1"/>
          <p:nvPr/>
        </p:nvSpPr>
        <p:spPr>
          <a:xfrm>
            <a:off x="2779313" y="3562277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28,5</a:t>
            </a:r>
          </a:p>
          <a:p>
            <a:pPr algn="ctr"/>
            <a:r>
              <a:rPr lang="ru-RU" sz="800" dirty="0" err="1"/>
              <a:t>тыс.км</a:t>
            </a:r>
            <a:endParaRPr lang="ru-RU" sz="8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0C14BBD-F43C-4462-BC04-D9E1F6648861}"/>
              </a:ext>
            </a:extLst>
          </p:cNvPr>
          <p:cNvSpPr/>
          <p:nvPr/>
        </p:nvSpPr>
        <p:spPr>
          <a:xfrm>
            <a:off x="2311176" y="1285874"/>
            <a:ext cx="294271" cy="3011207"/>
          </a:xfrm>
          <a:prstGeom prst="rect">
            <a:avLst/>
          </a:prstGeom>
          <a:solidFill>
            <a:srgbClr val="FF9B9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900"/>
              </a:lnSpc>
            </a:pPr>
            <a:r>
              <a:rPr lang="ru-RU" sz="1050" b="1" dirty="0">
                <a:solidFill>
                  <a:schemeClr val="tx1"/>
                </a:solidFill>
              </a:rPr>
              <a:t>2 раза в год </a:t>
            </a:r>
            <a:r>
              <a:rPr lang="ru-RU" sz="1050" dirty="0">
                <a:solidFill>
                  <a:schemeClr val="tx1"/>
                </a:solidFill>
              </a:rPr>
              <a:t>на интенсивных линиях, </a:t>
            </a:r>
          </a:p>
          <a:p>
            <a:pPr algn="ctr">
              <a:lnSpc>
                <a:spcPts val="900"/>
              </a:lnSpc>
            </a:pPr>
            <a:r>
              <a:rPr lang="ru-RU" sz="1050" b="1" dirty="0">
                <a:solidFill>
                  <a:schemeClr val="tx1"/>
                </a:solidFill>
              </a:rPr>
              <a:t>1 раз в год</a:t>
            </a:r>
            <a:r>
              <a:rPr lang="ru-RU" sz="1050" dirty="0">
                <a:solidFill>
                  <a:schemeClr val="tx1"/>
                </a:solidFill>
              </a:rPr>
              <a:t> на остальных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8EC1E3-158E-49DF-AE46-07984D2AAAEB}"/>
              </a:ext>
            </a:extLst>
          </p:cNvPr>
          <p:cNvSpPr txBox="1"/>
          <p:nvPr/>
        </p:nvSpPr>
        <p:spPr>
          <a:xfrm>
            <a:off x="2796755" y="184725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67%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A01112-DA5E-4C04-9B32-08004334EA2C}"/>
              </a:ext>
            </a:extLst>
          </p:cNvPr>
          <p:cNvSpPr txBox="1"/>
          <p:nvPr/>
        </p:nvSpPr>
        <p:spPr>
          <a:xfrm>
            <a:off x="2779313" y="2039969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55,9</a:t>
            </a:r>
          </a:p>
          <a:p>
            <a:pPr algn="ctr"/>
            <a:r>
              <a:rPr lang="ru-RU" sz="800" dirty="0" err="1"/>
              <a:t>тыс.км</a:t>
            </a:r>
            <a:endParaRPr lang="ru-RU" sz="800" dirty="0"/>
          </a:p>
        </p:txBody>
      </p:sp>
      <p:sp>
        <p:nvSpPr>
          <p:cNvPr id="40" name="Прямоугольник: скругленные углы 103">
            <a:extLst>
              <a:ext uri="{FF2B5EF4-FFF2-40B4-BE49-F238E27FC236}">
                <a16:creationId xmlns:a16="http://schemas.microsoft.com/office/drawing/2014/main" id="{206014B1-A02B-45E7-A7DD-FC3859730D27}"/>
              </a:ext>
            </a:extLst>
          </p:cNvPr>
          <p:cNvSpPr/>
          <p:nvPr/>
        </p:nvSpPr>
        <p:spPr>
          <a:xfrm>
            <a:off x="3789623" y="866774"/>
            <a:ext cx="1260000" cy="3994109"/>
          </a:xfrm>
          <a:prstGeom prst="roundRect">
            <a:avLst/>
          </a:prstGeom>
          <a:solidFill>
            <a:srgbClr val="D0D8E8">
              <a:alpha val="30000"/>
            </a:srgbClr>
          </a:solidFill>
          <a:ln w="3175"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3E2766-983D-4CAD-8B32-37A821F6E809}"/>
              </a:ext>
            </a:extLst>
          </p:cNvPr>
          <p:cNvSpPr txBox="1"/>
          <p:nvPr/>
        </p:nvSpPr>
        <p:spPr>
          <a:xfrm>
            <a:off x="4068319" y="4439344"/>
            <a:ext cx="744114" cy="22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/>
              <a:t>стрелки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05F4BA5-B128-4385-B8E5-B3365B99932B}"/>
              </a:ext>
            </a:extLst>
          </p:cNvPr>
          <p:cNvSpPr/>
          <p:nvPr/>
        </p:nvSpPr>
        <p:spPr>
          <a:xfrm>
            <a:off x="4113623" y="1276350"/>
            <a:ext cx="612000" cy="30207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242E711-B7D3-44BA-BDDF-5263465BE6E8}"/>
              </a:ext>
            </a:extLst>
          </p:cNvPr>
          <p:cNvSpPr/>
          <p:nvPr/>
        </p:nvSpPr>
        <p:spPr>
          <a:xfrm>
            <a:off x="4113623" y="3067050"/>
            <a:ext cx="612000" cy="1238872"/>
          </a:xfrm>
          <a:prstGeom prst="rect">
            <a:avLst/>
          </a:prstGeom>
          <a:solidFill>
            <a:srgbClr val="4EA9D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67DFA2-0F77-4A97-9439-E66FD36168A2}"/>
              </a:ext>
            </a:extLst>
          </p:cNvPr>
          <p:cNvSpPr txBox="1"/>
          <p:nvPr/>
        </p:nvSpPr>
        <p:spPr>
          <a:xfrm>
            <a:off x="4086339" y="973418"/>
            <a:ext cx="7072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dirty="0"/>
              <a:t>5062</a:t>
            </a:r>
          </a:p>
          <a:p>
            <a:pPr algn="ctr">
              <a:lnSpc>
                <a:spcPts val="900"/>
              </a:lnSpc>
            </a:pPr>
            <a:r>
              <a:rPr lang="ru-RU" sz="900" b="1" dirty="0"/>
              <a:t>поста ЭЦ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F7F677-4B4B-46BC-A88F-589193B1AC82}"/>
              </a:ext>
            </a:extLst>
          </p:cNvPr>
          <p:cNvSpPr txBox="1"/>
          <p:nvPr/>
        </p:nvSpPr>
        <p:spPr>
          <a:xfrm>
            <a:off x="4188001" y="33000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637CA7-9228-42B6-B82E-F6B9F2284934}"/>
              </a:ext>
            </a:extLst>
          </p:cNvPr>
          <p:cNvSpPr txBox="1"/>
          <p:nvPr/>
        </p:nvSpPr>
        <p:spPr>
          <a:xfrm>
            <a:off x="4166553" y="3562277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2019</a:t>
            </a:r>
          </a:p>
          <a:p>
            <a:pPr algn="ctr"/>
            <a:r>
              <a:rPr lang="ru-RU" sz="800" dirty="0"/>
              <a:t>постов</a:t>
            </a:r>
          </a:p>
          <a:p>
            <a:pPr algn="ctr"/>
            <a:r>
              <a:rPr lang="ru-RU" sz="800" dirty="0"/>
              <a:t>ЭЦ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E2F461-DE1B-4A31-BFDE-3AF1A91FE7F6}"/>
              </a:ext>
            </a:extLst>
          </p:cNvPr>
          <p:cNvSpPr txBox="1"/>
          <p:nvPr/>
        </p:nvSpPr>
        <p:spPr>
          <a:xfrm>
            <a:off x="4196390" y="165413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60%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31F77E-A839-4D24-8988-ADF32478C06F}"/>
              </a:ext>
            </a:extLst>
          </p:cNvPr>
          <p:cNvSpPr txBox="1"/>
          <p:nvPr/>
        </p:nvSpPr>
        <p:spPr>
          <a:xfrm>
            <a:off x="4196832" y="1865938"/>
            <a:ext cx="45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3043</a:t>
            </a:r>
          </a:p>
          <a:p>
            <a:pPr algn="ctr"/>
            <a:r>
              <a:rPr lang="ru-RU" sz="800" dirty="0"/>
              <a:t>поста</a:t>
            </a:r>
          </a:p>
          <a:p>
            <a:pPr algn="ctr"/>
            <a:r>
              <a:rPr lang="ru-RU" sz="800" dirty="0"/>
              <a:t>ЭЦ</a:t>
            </a:r>
          </a:p>
        </p:txBody>
      </p:sp>
      <p:sp>
        <p:nvSpPr>
          <p:cNvPr id="49" name="Прямоугольник: скругленные углы 106">
            <a:extLst>
              <a:ext uri="{FF2B5EF4-FFF2-40B4-BE49-F238E27FC236}">
                <a16:creationId xmlns:a16="http://schemas.microsoft.com/office/drawing/2014/main" id="{28F5BF40-06C8-43B7-94E5-B5EA55939978}"/>
              </a:ext>
            </a:extLst>
          </p:cNvPr>
          <p:cNvSpPr/>
          <p:nvPr/>
        </p:nvSpPr>
        <p:spPr>
          <a:xfrm>
            <a:off x="5426850" y="876300"/>
            <a:ext cx="1260000" cy="3984584"/>
          </a:xfrm>
          <a:prstGeom prst="roundRect">
            <a:avLst/>
          </a:prstGeom>
          <a:solidFill>
            <a:srgbClr val="D0D8E8">
              <a:alpha val="30000"/>
            </a:srgbClr>
          </a:solidFill>
          <a:ln w="3175"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8443F2-4F67-46BB-AE7B-502EF447CDD5}"/>
              </a:ext>
            </a:extLst>
          </p:cNvPr>
          <p:cNvSpPr txBox="1"/>
          <p:nvPr/>
        </p:nvSpPr>
        <p:spPr>
          <a:xfrm>
            <a:off x="5581518" y="4466886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светофоры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1A49720-6A0D-4806-ACC0-5CA8366CB8F9}"/>
              </a:ext>
            </a:extLst>
          </p:cNvPr>
          <p:cNvSpPr/>
          <p:nvPr/>
        </p:nvSpPr>
        <p:spPr>
          <a:xfrm>
            <a:off x="5750850" y="1257300"/>
            <a:ext cx="612000" cy="303978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EE8D8C-D90C-4D87-A25B-187CF101FA7C}"/>
              </a:ext>
            </a:extLst>
          </p:cNvPr>
          <p:cNvSpPr/>
          <p:nvPr/>
        </p:nvSpPr>
        <p:spPr>
          <a:xfrm>
            <a:off x="5750850" y="3267074"/>
            <a:ext cx="612000" cy="1038847"/>
          </a:xfrm>
          <a:prstGeom prst="rect">
            <a:avLst/>
          </a:prstGeom>
          <a:solidFill>
            <a:srgbClr val="4EA9D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A408C7-4008-48A4-93ED-142DBAD440C5}"/>
              </a:ext>
            </a:extLst>
          </p:cNvPr>
          <p:cNvSpPr txBox="1"/>
          <p:nvPr/>
        </p:nvSpPr>
        <p:spPr>
          <a:xfrm>
            <a:off x="5534393" y="954368"/>
            <a:ext cx="10679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dirty="0"/>
              <a:t>247</a:t>
            </a:r>
          </a:p>
          <a:p>
            <a:pPr algn="ctr">
              <a:lnSpc>
                <a:spcPts val="900"/>
              </a:lnSpc>
            </a:pPr>
            <a:r>
              <a:rPr lang="ru-RU" sz="800" b="1" dirty="0"/>
              <a:t>тыс. светофоров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A2CB5B-1B8C-4742-AF3F-BCF17B54435D}"/>
              </a:ext>
            </a:extLst>
          </p:cNvPr>
          <p:cNvSpPr txBox="1"/>
          <p:nvPr/>
        </p:nvSpPr>
        <p:spPr>
          <a:xfrm>
            <a:off x="5823441" y="33000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8649C3-7346-4CB0-9077-22C25BBF15C2}"/>
              </a:ext>
            </a:extLst>
          </p:cNvPr>
          <p:cNvSpPr txBox="1"/>
          <p:nvPr/>
        </p:nvSpPr>
        <p:spPr>
          <a:xfrm>
            <a:off x="5801994" y="3562277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75,8</a:t>
            </a:r>
          </a:p>
          <a:p>
            <a:pPr algn="ctr"/>
            <a:r>
              <a:rPr lang="ru-RU" sz="800" dirty="0"/>
              <a:t>тыс.</a:t>
            </a:r>
          </a:p>
          <a:p>
            <a:pPr algn="ctr"/>
            <a:r>
              <a:rPr lang="ru-RU" sz="800" dirty="0"/>
              <a:t>свето-</a:t>
            </a:r>
          </a:p>
          <a:p>
            <a:pPr algn="ctr"/>
            <a:r>
              <a:rPr lang="ru-RU" sz="800" dirty="0" err="1"/>
              <a:t>форов</a:t>
            </a:r>
            <a:endParaRPr lang="ru-RU" sz="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E64A0B-5421-4695-978F-68D2F7AE24BE}"/>
              </a:ext>
            </a:extLst>
          </p:cNvPr>
          <p:cNvSpPr txBox="1"/>
          <p:nvPr/>
        </p:nvSpPr>
        <p:spPr>
          <a:xfrm>
            <a:off x="5831830" y="165413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70%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843D28-708C-440B-8145-4BE63846556A}"/>
              </a:ext>
            </a:extLst>
          </p:cNvPr>
          <p:cNvSpPr txBox="1"/>
          <p:nvPr/>
        </p:nvSpPr>
        <p:spPr>
          <a:xfrm>
            <a:off x="5801994" y="1906105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171,2</a:t>
            </a:r>
          </a:p>
          <a:p>
            <a:pPr algn="ctr"/>
            <a:r>
              <a:rPr lang="ru-RU" sz="800" dirty="0"/>
              <a:t>тыс.</a:t>
            </a:r>
          </a:p>
          <a:p>
            <a:pPr algn="ctr"/>
            <a:r>
              <a:rPr lang="ru-RU" sz="800" dirty="0"/>
              <a:t>свето-</a:t>
            </a:r>
          </a:p>
          <a:p>
            <a:pPr algn="ctr"/>
            <a:r>
              <a:rPr lang="ru-RU" sz="800" dirty="0" err="1"/>
              <a:t>форов</a:t>
            </a:r>
            <a:endParaRPr lang="ru-RU" sz="800" dirty="0"/>
          </a:p>
        </p:txBody>
      </p:sp>
      <p:sp>
        <p:nvSpPr>
          <p:cNvPr id="58" name="Прямоугольник: скругленные углы 118">
            <a:extLst>
              <a:ext uri="{FF2B5EF4-FFF2-40B4-BE49-F238E27FC236}">
                <a16:creationId xmlns:a16="http://schemas.microsoft.com/office/drawing/2014/main" id="{1E292F45-3D79-4AC0-9752-00E00AC3CB82}"/>
              </a:ext>
            </a:extLst>
          </p:cNvPr>
          <p:cNvSpPr/>
          <p:nvPr/>
        </p:nvSpPr>
        <p:spPr>
          <a:xfrm>
            <a:off x="7054552" y="857250"/>
            <a:ext cx="1260000" cy="3981894"/>
          </a:xfrm>
          <a:prstGeom prst="roundRect">
            <a:avLst/>
          </a:prstGeom>
          <a:solidFill>
            <a:srgbClr val="D0D8E8">
              <a:alpha val="30000"/>
            </a:srgbClr>
          </a:solidFill>
          <a:ln w="3175"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A4A994-8863-4D4A-BA3E-A10D71F424E5}"/>
              </a:ext>
            </a:extLst>
          </p:cNvPr>
          <p:cNvSpPr txBox="1"/>
          <p:nvPr/>
        </p:nvSpPr>
        <p:spPr>
          <a:xfrm>
            <a:off x="7106376" y="4382248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/>
              <a:t>пожарная </a:t>
            </a:r>
          </a:p>
          <a:p>
            <a:pPr algn="ctr"/>
            <a:r>
              <a:rPr lang="ru-RU" sz="1100" b="1" dirty="0"/>
              <a:t>сигнализация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BD36132-5E9E-4322-A357-4034645A05A9}"/>
              </a:ext>
            </a:extLst>
          </p:cNvPr>
          <p:cNvSpPr/>
          <p:nvPr/>
        </p:nvSpPr>
        <p:spPr>
          <a:xfrm>
            <a:off x="7378552" y="1247775"/>
            <a:ext cx="612000" cy="30410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8DD9F64-31D3-437D-A89A-6C597B47340E}"/>
              </a:ext>
            </a:extLst>
          </p:cNvPr>
          <p:cNvSpPr/>
          <p:nvPr/>
        </p:nvSpPr>
        <p:spPr>
          <a:xfrm>
            <a:off x="7378552" y="3086099"/>
            <a:ext cx="612000" cy="1211517"/>
          </a:xfrm>
          <a:prstGeom prst="rect">
            <a:avLst/>
          </a:prstGeom>
          <a:solidFill>
            <a:srgbClr val="4EA9D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BED4B8-727A-40E2-8890-51C7C2F7CAE4}"/>
              </a:ext>
            </a:extLst>
          </p:cNvPr>
          <p:cNvSpPr txBox="1"/>
          <p:nvPr/>
        </p:nvSpPr>
        <p:spPr>
          <a:xfrm>
            <a:off x="7348299" y="946063"/>
            <a:ext cx="7072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dirty="0"/>
              <a:t>5062</a:t>
            </a:r>
          </a:p>
          <a:p>
            <a:pPr algn="ctr">
              <a:lnSpc>
                <a:spcPts val="900"/>
              </a:lnSpc>
            </a:pPr>
            <a:r>
              <a:rPr lang="ru-RU" sz="900" b="1" dirty="0"/>
              <a:t>поста ЭЦ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2A7766-2D99-4D72-BED1-23D885A81F38}"/>
              </a:ext>
            </a:extLst>
          </p:cNvPr>
          <p:cNvSpPr txBox="1"/>
          <p:nvPr/>
        </p:nvSpPr>
        <p:spPr>
          <a:xfrm>
            <a:off x="7461716" y="329177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36%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F8EE80-EB9B-40AE-98B0-162CB29159A6}"/>
              </a:ext>
            </a:extLst>
          </p:cNvPr>
          <p:cNvSpPr txBox="1"/>
          <p:nvPr/>
        </p:nvSpPr>
        <p:spPr>
          <a:xfrm>
            <a:off x="7440268" y="355397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1814</a:t>
            </a:r>
          </a:p>
          <a:p>
            <a:pPr algn="ctr"/>
            <a:r>
              <a:rPr lang="ru-RU" sz="800" dirty="0"/>
              <a:t>постов</a:t>
            </a:r>
          </a:p>
          <a:p>
            <a:pPr algn="ctr"/>
            <a:r>
              <a:rPr lang="ru-RU" sz="800" dirty="0"/>
              <a:t>ЭЦ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6A00C4-2E34-4EDA-BCCB-8F4B555511AE}"/>
              </a:ext>
            </a:extLst>
          </p:cNvPr>
          <p:cNvSpPr txBox="1"/>
          <p:nvPr/>
        </p:nvSpPr>
        <p:spPr>
          <a:xfrm>
            <a:off x="7470105" y="164583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64%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70939E-BCE1-4906-B28D-8AD4A2A47C14}"/>
              </a:ext>
            </a:extLst>
          </p:cNvPr>
          <p:cNvSpPr txBox="1"/>
          <p:nvPr/>
        </p:nvSpPr>
        <p:spPr>
          <a:xfrm>
            <a:off x="7443296" y="185763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3248</a:t>
            </a:r>
          </a:p>
          <a:p>
            <a:pPr algn="ctr"/>
            <a:r>
              <a:rPr lang="ru-RU" sz="800" dirty="0"/>
              <a:t>постов</a:t>
            </a:r>
          </a:p>
          <a:p>
            <a:pPr algn="ctr"/>
            <a:r>
              <a:rPr lang="ru-RU" sz="800" dirty="0"/>
              <a:t>ЭЦ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EB4A64B1-C055-4BBD-8DDE-28E265415841}"/>
              </a:ext>
            </a:extLst>
          </p:cNvPr>
          <p:cNvCxnSpPr>
            <a:cxnSpLocks/>
          </p:cNvCxnSpPr>
          <p:nvPr/>
        </p:nvCxnSpPr>
        <p:spPr>
          <a:xfrm flipV="1">
            <a:off x="340611" y="976934"/>
            <a:ext cx="0" cy="3795066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1FAA107-431C-4291-8C9D-8AB230476BE1}"/>
              </a:ext>
            </a:extLst>
          </p:cNvPr>
          <p:cNvSpPr txBox="1"/>
          <p:nvPr/>
        </p:nvSpPr>
        <p:spPr>
          <a:xfrm rot="16200000">
            <a:off x="-1153695" y="3030364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Эксплуатационная длина – 84,4 тыс. км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91439" y="0"/>
            <a:ext cx="57824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технического состояния устройств СЦБ с помощью систем и устройств </a:t>
            </a:r>
            <a:r>
              <a:rPr lang="ru-RU" altLang="ru-RU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технической диагностики и мониторинга</a:t>
            </a:r>
            <a:endParaRPr kumimoji="0" lang="ru-RU" sz="1400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00" y="2438400"/>
            <a:ext cx="43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70292"/>
              </p:ext>
            </p:extLst>
          </p:nvPr>
        </p:nvGraphicFramePr>
        <p:xfrm>
          <a:off x="0" y="762005"/>
          <a:ext cx="8534400" cy="407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80429">
                <a:tc rowSpan="3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ДИ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Оснащенность</a:t>
                      </a:r>
                      <a:r>
                        <a:rPr lang="ru-RU" sz="7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</a:rPr>
                        <a:t>по АГО-5</a:t>
                      </a:r>
                      <a:endParaRPr lang="ru-RU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Наличие центра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</a:rPr>
                        <a:t>Укоплектованность</a:t>
                      </a:r>
                      <a:endParaRPr lang="ru-RU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</a:rPr>
                        <a:t>Наличе</a:t>
                      </a:r>
                      <a:endParaRPr lang="ru-RU" sz="7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</a:rPr>
                        <a:t>регла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-мента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работы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Суточная отчетность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Основные диагностируемые системы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</a:rPr>
                        <a:t>Экспл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. длина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</a:rPr>
                        <a:t>Осн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. СТДМ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инд. пульт-табло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РЦ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АЛСН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САУТ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стрелки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кабель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свето--форы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ДГА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ИБП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питание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переезды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Расчет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9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10191,0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+mn-lt"/>
                        </a:rPr>
                        <a:t>4238,0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41,6%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КЛНГ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646,8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254,5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39,3%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МОСК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8661,1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4531,7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52,3%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ГОРЬК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5248,1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3000,3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57,2%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СЕВ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5875,9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3590,1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61,1%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С-КАВ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6191,4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3532,6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57,1%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Ю-ВОСТ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4201,1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+mn-lt"/>
                        </a:rPr>
                        <a:t>743,1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ПРИВ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4178,2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364,7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КБШ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4723,0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1920,4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40,7%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СВЕРД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+mn-lt"/>
                        </a:rPr>
                        <a:t>6928,0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2503,7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36,1%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Ю-УР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+mn-lt"/>
                        </a:rPr>
                        <a:t>4625,0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3083,4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66,7%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З-СИБ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5629,3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5222,4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92,8%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КРАС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+mn-lt"/>
                        </a:rPr>
                        <a:t>3170,8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1007,1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31,8%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В-СИБ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3905,0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3572,5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91,5%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3376,9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2660,0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78,8%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ДВОСТ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+mn-lt"/>
                        </a:rPr>
                        <a:t>6870,8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3767,5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54,8%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</a:t>
                      </a:r>
                      <a:endParaRPr lang="ru-RU" sz="7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0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СЕТЬ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84422,5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43991,9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+mn-lt"/>
                        </a:rPr>
                        <a:t>52,1%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B1362FD4-D02D-4A64-84EC-01F8DEF09F5F}"/>
              </a:ext>
            </a:extLst>
          </p:cNvPr>
          <p:cNvSpPr/>
          <p:nvPr/>
        </p:nvSpPr>
        <p:spPr>
          <a:xfrm>
            <a:off x="4285109" y="4951495"/>
            <a:ext cx="91752" cy="91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59305-BD42-426B-B8E4-68457813C0A6}"/>
              </a:ext>
            </a:extLst>
          </p:cNvPr>
          <p:cNvSpPr txBox="1"/>
          <p:nvPr/>
        </p:nvSpPr>
        <p:spPr>
          <a:xfrm>
            <a:off x="4338761" y="4889649"/>
            <a:ext cx="1468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- все основные параметры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4424DD6-E67E-45F8-B01A-DF7068F51903}"/>
              </a:ext>
            </a:extLst>
          </p:cNvPr>
          <p:cNvSpPr/>
          <p:nvPr/>
        </p:nvSpPr>
        <p:spPr>
          <a:xfrm>
            <a:off x="5940783" y="4951495"/>
            <a:ext cx="91752" cy="91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2F62FA-3F75-47E8-AED0-6AB2E2485ED4}"/>
              </a:ext>
            </a:extLst>
          </p:cNvPr>
          <p:cNvSpPr txBox="1"/>
          <p:nvPr/>
        </p:nvSpPr>
        <p:spPr>
          <a:xfrm>
            <a:off x="5994435" y="4889649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- частично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531EAE2-C8B2-436A-B3D9-98957EFED16E}"/>
              </a:ext>
            </a:extLst>
          </p:cNvPr>
          <p:cNvSpPr/>
          <p:nvPr/>
        </p:nvSpPr>
        <p:spPr>
          <a:xfrm>
            <a:off x="6742951" y="4951495"/>
            <a:ext cx="91752" cy="91752"/>
          </a:xfrm>
          <a:prstGeom prst="ellipse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5720A6-4619-4EE0-89C7-4879151EF7CF}"/>
              </a:ext>
            </a:extLst>
          </p:cNvPr>
          <p:cNvSpPr txBox="1"/>
          <p:nvPr/>
        </p:nvSpPr>
        <p:spPr>
          <a:xfrm>
            <a:off x="6796603" y="4889649"/>
            <a:ext cx="1148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- не контролируется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Примеры объемов и классификации выявляемых диагностических ситуаций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2476"/>
            <a:ext cx="9144000" cy="412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635800" y="2438400"/>
            <a:ext cx="43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组合 6">
            <a:extLst>
              <a:ext uri="{FF2B5EF4-FFF2-40B4-BE49-F238E27FC236}">
                <a16:creationId xmlns:a16="http://schemas.microsoft.com/office/drawing/2014/main" id="{0B32D9C1-5FB4-4998-A2C5-2711A7E6CEC6}"/>
              </a:ext>
            </a:extLst>
          </p:cNvPr>
          <p:cNvGrpSpPr/>
          <p:nvPr/>
        </p:nvGrpSpPr>
        <p:grpSpPr>
          <a:xfrm>
            <a:off x="950339" y="1459452"/>
            <a:ext cx="2521762" cy="3036730"/>
            <a:chOff x="3181555" y="1073436"/>
            <a:chExt cx="2643925" cy="3183842"/>
          </a:xfrm>
        </p:grpSpPr>
        <p:grpSp>
          <p:nvGrpSpPr>
            <p:cNvPr id="70" name="组合 3">
              <a:extLst>
                <a:ext uri="{FF2B5EF4-FFF2-40B4-BE49-F238E27FC236}">
                  <a16:creationId xmlns:a16="http://schemas.microsoft.com/office/drawing/2014/main" id="{476822BE-7428-48CF-B788-8CA96B96ADB6}"/>
                </a:ext>
              </a:extLst>
            </p:cNvPr>
            <p:cNvGrpSpPr/>
            <p:nvPr/>
          </p:nvGrpSpPr>
          <p:grpSpPr>
            <a:xfrm>
              <a:off x="3181555" y="1416589"/>
              <a:ext cx="2643925" cy="2840689"/>
              <a:chOff x="4032541" y="799369"/>
              <a:chExt cx="2643925" cy="2840689"/>
            </a:xfrm>
          </p:grpSpPr>
          <p:sp>
            <p:nvSpPr>
              <p:cNvPr id="75" name="饼形 2">
                <a:extLst>
                  <a:ext uri="{FF2B5EF4-FFF2-40B4-BE49-F238E27FC236}">
                    <a16:creationId xmlns:a16="http://schemas.microsoft.com/office/drawing/2014/main" id="{656741CE-AB2C-4263-BE36-3B5F9A4A4994}"/>
                  </a:ext>
                </a:extLst>
              </p:cNvPr>
              <p:cNvSpPr/>
              <p:nvPr/>
            </p:nvSpPr>
            <p:spPr>
              <a:xfrm>
                <a:off x="4032541" y="799369"/>
                <a:ext cx="2621632" cy="2621632"/>
              </a:xfrm>
              <a:prstGeom prst="pie">
                <a:avLst>
                  <a:gd name="adj1" fmla="val 15696902"/>
                  <a:gd name="adj2" fmla="val 15946145"/>
                </a:avLst>
              </a:prstGeom>
              <a:solidFill>
                <a:srgbClr val="F44F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  <p:sp>
            <p:nvSpPr>
              <p:cNvPr id="76" name="饼形 73">
                <a:extLst>
                  <a:ext uri="{FF2B5EF4-FFF2-40B4-BE49-F238E27FC236}">
                    <a16:creationId xmlns:a16="http://schemas.microsoft.com/office/drawing/2014/main" id="{FFCE39F8-E6BB-4881-8DD2-966043CA5E7A}"/>
                  </a:ext>
                </a:extLst>
              </p:cNvPr>
              <p:cNvSpPr/>
              <p:nvPr/>
            </p:nvSpPr>
            <p:spPr>
              <a:xfrm>
                <a:off x="4054834" y="1018426"/>
                <a:ext cx="2621632" cy="2621632"/>
              </a:xfrm>
              <a:prstGeom prst="pie">
                <a:avLst>
                  <a:gd name="adj1" fmla="val 14052946"/>
                  <a:gd name="adj2" fmla="val 15713496"/>
                </a:avLst>
              </a:prstGeom>
              <a:solidFill>
                <a:srgbClr val="394A57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77" name="饼形 74">
                <a:extLst>
                  <a:ext uri="{FF2B5EF4-FFF2-40B4-BE49-F238E27FC236}">
                    <a16:creationId xmlns:a16="http://schemas.microsoft.com/office/drawing/2014/main" id="{A60AB74E-5C93-4655-9FD8-D651FBF0D1F1}"/>
                  </a:ext>
                </a:extLst>
              </p:cNvPr>
              <p:cNvSpPr/>
              <p:nvPr/>
            </p:nvSpPr>
            <p:spPr>
              <a:xfrm>
                <a:off x="4054834" y="1018426"/>
                <a:ext cx="2621632" cy="2621632"/>
              </a:xfrm>
              <a:prstGeom prst="pie">
                <a:avLst>
                  <a:gd name="adj1" fmla="val 4267773"/>
                  <a:gd name="adj2" fmla="val 14083259"/>
                </a:avLst>
              </a:prstGeom>
              <a:solidFill>
                <a:srgbClr val="2B8BBB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78" name="饼形 75">
                <a:extLst>
                  <a:ext uri="{FF2B5EF4-FFF2-40B4-BE49-F238E27FC236}">
                    <a16:creationId xmlns:a16="http://schemas.microsoft.com/office/drawing/2014/main" id="{4D6154B4-1611-4217-9AE4-C8813B0E584B}"/>
                  </a:ext>
                </a:extLst>
              </p:cNvPr>
              <p:cNvSpPr/>
              <p:nvPr/>
            </p:nvSpPr>
            <p:spPr>
              <a:xfrm>
                <a:off x="4054834" y="1012600"/>
                <a:ext cx="2621632" cy="2621632"/>
              </a:xfrm>
              <a:prstGeom prst="pie">
                <a:avLst>
                  <a:gd name="adj1" fmla="val 15943476"/>
                  <a:gd name="adj2" fmla="val 4272769"/>
                </a:avLst>
              </a:prstGeom>
              <a:solidFill>
                <a:srgbClr val="697E9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71" name="矩形 113">
              <a:extLst>
                <a:ext uri="{FF2B5EF4-FFF2-40B4-BE49-F238E27FC236}">
                  <a16:creationId xmlns:a16="http://schemas.microsoft.com/office/drawing/2014/main" id="{1D7B8C72-202E-49B9-A290-BA831BB77BD2}"/>
                </a:ext>
              </a:extLst>
            </p:cNvPr>
            <p:cNvSpPr/>
            <p:nvPr/>
          </p:nvSpPr>
          <p:spPr>
            <a:xfrm>
              <a:off x="3824011" y="1712617"/>
              <a:ext cx="622180" cy="484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9%</a:t>
              </a:r>
            </a:p>
          </p:txBody>
        </p:sp>
        <p:sp>
          <p:nvSpPr>
            <p:cNvPr id="72" name="矩形 114">
              <a:extLst>
                <a:ext uri="{FF2B5EF4-FFF2-40B4-BE49-F238E27FC236}">
                  <a16:creationId xmlns:a16="http://schemas.microsoft.com/office/drawing/2014/main" id="{965538CA-69E9-47F3-8A72-43F6E1933192}"/>
                </a:ext>
              </a:extLst>
            </p:cNvPr>
            <p:cNvSpPr/>
            <p:nvPr/>
          </p:nvSpPr>
          <p:spPr>
            <a:xfrm>
              <a:off x="4678858" y="2532109"/>
              <a:ext cx="800331" cy="484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45</a:t>
              </a:r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73" name="矩形 115">
              <a:extLst>
                <a:ext uri="{FF2B5EF4-FFF2-40B4-BE49-F238E27FC236}">
                  <a16:creationId xmlns:a16="http://schemas.microsoft.com/office/drawing/2014/main" id="{6EF7E2B6-9C4A-4DF7-AFBF-2B4D30950B61}"/>
                </a:ext>
              </a:extLst>
            </p:cNvPr>
            <p:cNvSpPr/>
            <p:nvPr/>
          </p:nvSpPr>
          <p:spPr>
            <a:xfrm>
              <a:off x="3448111" y="3016139"/>
              <a:ext cx="800331" cy="484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45</a:t>
              </a:r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74" name="矩形 113">
              <a:extLst>
                <a:ext uri="{FF2B5EF4-FFF2-40B4-BE49-F238E27FC236}">
                  <a16:creationId xmlns:a16="http://schemas.microsoft.com/office/drawing/2014/main" id="{3B970E43-C314-4D98-851A-66A19CDEA85F}"/>
                </a:ext>
              </a:extLst>
            </p:cNvPr>
            <p:cNvSpPr/>
            <p:nvPr/>
          </p:nvSpPr>
          <p:spPr>
            <a:xfrm>
              <a:off x="4140710" y="1073436"/>
              <a:ext cx="538147" cy="387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b="1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zh-CN" b="1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8E6F7F6-C758-4BD4-9BFA-7CDF90F4434E}"/>
              </a:ext>
            </a:extLst>
          </p:cNvPr>
          <p:cNvSpPr txBox="1"/>
          <p:nvPr/>
        </p:nvSpPr>
        <p:spPr>
          <a:xfrm>
            <a:off x="0" y="760594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ГОРЬК ДИ </a:t>
            </a:r>
          </a:p>
        </p:txBody>
      </p:sp>
      <p:sp>
        <p:nvSpPr>
          <p:cNvPr id="80" name="Прямоугольник: скругленные углы 4">
            <a:extLst>
              <a:ext uri="{FF2B5EF4-FFF2-40B4-BE49-F238E27FC236}">
                <a16:creationId xmlns:a16="http://schemas.microsoft.com/office/drawing/2014/main" id="{5ABAEB02-7994-42BB-BEC1-B78A46D077C8}"/>
              </a:ext>
            </a:extLst>
          </p:cNvPr>
          <p:cNvSpPr/>
          <p:nvPr/>
        </p:nvSpPr>
        <p:spPr>
          <a:xfrm>
            <a:off x="7144" y="771549"/>
            <a:ext cx="4536504" cy="4115321"/>
          </a:xfrm>
          <a:prstGeom prst="roundRect">
            <a:avLst>
              <a:gd name="adj" fmla="val 2216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746B1DD-CAB2-4237-BC14-A3D5B3126874}"/>
              </a:ext>
            </a:extLst>
          </p:cNvPr>
          <p:cNvSpPr/>
          <p:nvPr/>
        </p:nvSpPr>
        <p:spPr>
          <a:xfrm>
            <a:off x="3311988" y="1824479"/>
            <a:ext cx="185057" cy="598950"/>
          </a:xfrm>
          <a:prstGeom prst="rect">
            <a:avLst/>
          </a:prstGeom>
          <a:solidFill>
            <a:srgbClr val="697E92">
              <a:alpha val="54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D2AF93C-A7F5-4955-96BE-96571F2AE4DC}"/>
              </a:ext>
            </a:extLst>
          </p:cNvPr>
          <p:cNvSpPr/>
          <p:nvPr/>
        </p:nvSpPr>
        <p:spPr>
          <a:xfrm>
            <a:off x="3493364" y="1823000"/>
            <a:ext cx="963535" cy="598950"/>
          </a:xfrm>
          <a:prstGeom prst="rect">
            <a:avLst/>
          </a:prstGeom>
          <a:solidFill>
            <a:srgbClr val="697E92">
              <a:alpha val="1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6C69C9-305B-4284-B2FD-891855EFFD5A}"/>
              </a:ext>
            </a:extLst>
          </p:cNvPr>
          <p:cNvSpPr txBox="1"/>
          <p:nvPr/>
        </p:nvSpPr>
        <p:spPr>
          <a:xfrm>
            <a:off x="3468192" y="1911390"/>
            <a:ext cx="101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недостатки диагностики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579EDD7-F08A-42C5-A5F0-2986D7E89D85}"/>
              </a:ext>
            </a:extLst>
          </p:cNvPr>
          <p:cNvSpPr/>
          <p:nvPr/>
        </p:nvSpPr>
        <p:spPr>
          <a:xfrm>
            <a:off x="1112050" y="4167493"/>
            <a:ext cx="185057" cy="598950"/>
          </a:xfrm>
          <a:prstGeom prst="rect">
            <a:avLst/>
          </a:prstGeom>
          <a:solidFill>
            <a:srgbClr val="2B8BBB">
              <a:alpha val="77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0AE6668-F12F-48AD-BF56-F6BB995BFCF9}"/>
              </a:ext>
            </a:extLst>
          </p:cNvPr>
          <p:cNvSpPr/>
          <p:nvPr/>
        </p:nvSpPr>
        <p:spPr>
          <a:xfrm>
            <a:off x="40503" y="4170272"/>
            <a:ext cx="1071547" cy="598950"/>
          </a:xfrm>
          <a:prstGeom prst="rect">
            <a:avLst/>
          </a:prstGeom>
          <a:solidFill>
            <a:srgbClr val="2B8BBB">
              <a:alpha val="2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C465EF-1110-4E1B-ADDE-A0A711A050E3}"/>
              </a:ext>
            </a:extLst>
          </p:cNvPr>
          <p:cNvSpPr txBox="1"/>
          <p:nvPr/>
        </p:nvSpPr>
        <p:spPr>
          <a:xfrm>
            <a:off x="0" y="4246683"/>
            <a:ext cx="1136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E6E6BC02-E5AF-49E4-8286-84F188742B47}"/>
              </a:ext>
            </a:extLst>
          </p:cNvPr>
          <p:cNvSpPr/>
          <p:nvPr/>
        </p:nvSpPr>
        <p:spPr>
          <a:xfrm>
            <a:off x="1140773" y="1668269"/>
            <a:ext cx="185057" cy="598950"/>
          </a:xfrm>
          <a:prstGeom prst="rect">
            <a:avLst/>
          </a:prstGeom>
          <a:solidFill>
            <a:srgbClr val="394A57">
              <a:alpha val="85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0F0D20C1-0843-4CF5-BBF3-73FEDBBF076E}"/>
              </a:ext>
            </a:extLst>
          </p:cNvPr>
          <p:cNvSpPr/>
          <p:nvPr/>
        </p:nvSpPr>
        <p:spPr>
          <a:xfrm>
            <a:off x="69226" y="1671048"/>
            <a:ext cx="1071547" cy="598950"/>
          </a:xfrm>
          <a:prstGeom prst="rect">
            <a:avLst/>
          </a:prstGeom>
          <a:solidFill>
            <a:srgbClr val="394A57">
              <a:alpha val="39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A6FE6F0-1D26-4A9D-9220-4ED427DFDA57}"/>
              </a:ext>
            </a:extLst>
          </p:cNvPr>
          <p:cNvSpPr txBox="1"/>
          <p:nvPr/>
        </p:nvSpPr>
        <p:spPr>
          <a:xfrm>
            <a:off x="36606" y="1747259"/>
            <a:ext cx="1136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технологичес-кая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ситуация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527B0A79-5A6F-41EF-8E71-51B7E5EB56DB}"/>
              </a:ext>
            </a:extLst>
          </p:cNvPr>
          <p:cNvSpPr/>
          <p:nvPr/>
        </p:nvSpPr>
        <p:spPr>
          <a:xfrm>
            <a:off x="2361419" y="955314"/>
            <a:ext cx="185057" cy="598950"/>
          </a:xfrm>
          <a:prstGeom prst="rect">
            <a:avLst/>
          </a:prstGeom>
          <a:solidFill>
            <a:srgbClr val="FF0000">
              <a:alpha val="54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01C75349-27D5-4B56-A548-F5DA00B02170}"/>
              </a:ext>
            </a:extLst>
          </p:cNvPr>
          <p:cNvSpPr/>
          <p:nvPr/>
        </p:nvSpPr>
        <p:spPr>
          <a:xfrm>
            <a:off x="2542795" y="953835"/>
            <a:ext cx="1309125" cy="598950"/>
          </a:xfrm>
          <a:prstGeom prst="rect">
            <a:avLst/>
          </a:prstGeom>
          <a:solidFill>
            <a:srgbClr val="FF0000">
              <a:alpha val="1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CB8E9F2-F645-4DF2-AE7D-61BEC8A1821F}"/>
              </a:ext>
            </a:extLst>
          </p:cNvPr>
          <p:cNvSpPr txBox="1"/>
          <p:nvPr/>
        </p:nvSpPr>
        <p:spPr>
          <a:xfrm>
            <a:off x="2553620" y="1108378"/>
            <a:ext cx="136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неисправности</a:t>
            </a:r>
          </a:p>
        </p:txBody>
      </p:sp>
      <p:grpSp>
        <p:nvGrpSpPr>
          <p:cNvPr id="93" name="组合 6">
            <a:extLst>
              <a:ext uri="{FF2B5EF4-FFF2-40B4-BE49-F238E27FC236}">
                <a16:creationId xmlns:a16="http://schemas.microsoft.com/office/drawing/2014/main" id="{8C794C4A-F151-487D-8BA4-B5E63A445834}"/>
              </a:ext>
            </a:extLst>
          </p:cNvPr>
          <p:cNvGrpSpPr/>
          <p:nvPr/>
        </p:nvGrpSpPr>
        <p:grpSpPr>
          <a:xfrm>
            <a:off x="5551187" y="1462478"/>
            <a:ext cx="2521762" cy="3036730"/>
            <a:chOff x="3181555" y="1073436"/>
            <a:chExt cx="2643925" cy="3183842"/>
          </a:xfrm>
        </p:grpSpPr>
        <p:grpSp>
          <p:nvGrpSpPr>
            <p:cNvPr id="94" name="组合 3">
              <a:extLst>
                <a:ext uri="{FF2B5EF4-FFF2-40B4-BE49-F238E27FC236}">
                  <a16:creationId xmlns:a16="http://schemas.microsoft.com/office/drawing/2014/main" id="{BAA304EA-92BF-4DAB-9112-65E2391E9411}"/>
                </a:ext>
              </a:extLst>
            </p:cNvPr>
            <p:cNvGrpSpPr/>
            <p:nvPr/>
          </p:nvGrpSpPr>
          <p:grpSpPr>
            <a:xfrm>
              <a:off x="3181555" y="1416589"/>
              <a:ext cx="2643925" cy="2840689"/>
              <a:chOff x="4032541" y="799369"/>
              <a:chExt cx="2643925" cy="2840689"/>
            </a:xfrm>
          </p:grpSpPr>
          <p:sp>
            <p:nvSpPr>
              <p:cNvPr id="99" name="饼形 2">
                <a:extLst>
                  <a:ext uri="{FF2B5EF4-FFF2-40B4-BE49-F238E27FC236}">
                    <a16:creationId xmlns:a16="http://schemas.microsoft.com/office/drawing/2014/main" id="{9177E3FF-5019-4156-9750-1ED0F7826F70}"/>
                  </a:ext>
                </a:extLst>
              </p:cNvPr>
              <p:cNvSpPr/>
              <p:nvPr/>
            </p:nvSpPr>
            <p:spPr>
              <a:xfrm>
                <a:off x="4032541" y="799369"/>
                <a:ext cx="2621632" cy="2621632"/>
              </a:xfrm>
              <a:prstGeom prst="pie">
                <a:avLst>
                  <a:gd name="adj1" fmla="val 15696902"/>
                  <a:gd name="adj2" fmla="val 15946145"/>
                </a:avLst>
              </a:prstGeom>
              <a:solidFill>
                <a:srgbClr val="F44F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  <p:sp>
            <p:nvSpPr>
              <p:cNvPr id="100" name="饼形 73">
                <a:extLst>
                  <a:ext uri="{FF2B5EF4-FFF2-40B4-BE49-F238E27FC236}">
                    <a16:creationId xmlns:a16="http://schemas.microsoft.com/office/drawing/2014/main" id="{45047B5F-A1DF-4C99-A93A-D3965E516A4A}"/>
                  </a:ext>
                </a:extLst>
              </p:cNvPr>
              <p:cNvSpPr/>
              <p:nvPr/>
            </p:nvSpPr>
            <p:spPr>
              <a:xfrm>
                <a:off x="4054834" y="1018426"/>
                <a:ext cx="2621632" cy="2621632"/>
              </a:xfrm>
              <a:prstGeom prst="pie">
                <a:avLst>
                  <a:gd name="adj1" fmla="val 5908212"/>
                  <a:gd name="adj2" fmla="val 15713496"/>
                </a:avLst>
              </a:prstGeom>
              <a:solidFill>
                <a:srgbClr val="394A57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1" name="饼形 74">
                <a:extLst>
                  <a:ext uri="{FF2B5EF4-FFF2-40B4-BE49-F238E27FC236}">
                    <a16:creationId xmlns:a16="http://schemas.microsoft.com/office/drawing/2014/main" id="{254711E4-82EC-4B14-9825-EFD94DBDCFB9}"/>
                  </a:ext>
                </a:extLst>
              </p:cNvPr>
              <p:cNvSpPr/>
              <p:nvPr/>
            </p:nvSpPr>
            <p:spPr>
              <a:xfrm>
                <a:off x="4054834" y="1018426"/>
                <a:ext cx="2621632" cy="2621632"/>
              </a:xfrm>
              <a:prstGeom prst="pie">
                <a:avLst>
                  <a:gd name="adj1" fmla="val 135642"/>
                  <a:gd name="adj2" fmla="val 5915538"/>
                </a:avLst>
              </a:prstGeom>
              <a:solidFill>
                <a:srgbClr val="2B8BBB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2" name="饼形 75">
                <a:extLst>
                  <a:ext uri="{FF2B5EF4-FFF2-40B4-BE49-F238E27FC236}">
                    <a16:creationId xmlns:a16="http://schemas.microsoft.com/office/drawing/2014/main" id="{9A6D7B3C-C530-4561-BD6B-5320F30C2E6B}"/>
                  </a:ext>
                </a:extLst>
              </p:cNvPr>
              <p:cNvSpPr/>
              <p:nvPr/>
            </p:nvSpPr>
            <p:spPr>
              <a:xfrm>
                <a:off x="4054834" y="1012600"/>
                <a:ext cx="2621632" cy="2621632"/>
              </a:xfrm>
              <a:prstGeom prst="pie">
                <a:avLst>
                  <a:gd name="adj1" fmla="val 15943476"/>
                  <a:gd name="adj2" fmla="val 163858"/>
                </a:avLst>
              </a:prstGeom>
              <a:solidFill>
                <a:srgbClr val="697E9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95" name="矩形 113">
              <a:extLst>
                <a:ext uri="{FF2B5EF4-FFF2-40B4-BE49-F238E27FC236}">
                  <a16:creationId xmlns:a16="http://schemas.microsoft.com/office/drawing/2014/main" id="{8BA41D0E-E933-4393-8A37-E9C33849C26C}"/>
                </a:ext>
              </a:extLst>
            </p:cNvPr>
            <p:cNvSpPr/>
            <p:nvPr/>
          </p:nvSpPr>
          <p:spPr>
            <a:xfrm>
              <a:off x="4734774" y="3398480"/>
              <a:ext cx="800330" cy="484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27</a:t>
              </a:r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96" name="矩形 114">
              <a:extLst>
                <a:ext uri="{FF2B5EF4-FFF2-40B4-BE49-F238E27FC236}">
                  <a16:creationId xmlns:a16="http://schemas.microsoft.com/office/drawing/2014/main" id="{E7DC7309-64D8-4270-92B8-A9287FB40485}"/>
                </a:ext>
              </a:extLst>
            </p:cNvPr>
            <p:cNvSpPr/>
            <p:nvPr/>
          </p:nvSpPr>
          <p:spPr>
            <a:xfrm>
              <a:off x="4641722" y="2134450"/>
              <a:ext cx="800330" cy="484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29</a:t>
              </a:r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97" name="矩形 115">
              <a:extLst>
                <a:ext uri="{FF2B5EF4-FFF2-40B4-BE49-F238E27FC236}">
                  <a16:creationId xmlns:a16="http://schemas.microsoft.com/office/drawing/2014/main" id="{6892ECBA-0419-4168-9590-7A6D0BEC5209}"/>
                </a:ext>
              </a:extLst>
            </p:cNvPr>
            <p:cNvSpPr/>
            <p:nvPr/>
          </p:nvSpPr>
          <p:spPr>
            <a:xfrm>
              <a:off x="3397471" y="2618480"/>
              <a:ext cx="800330" cy="484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24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43</a:t>
              </a:r>
              <a:r>
                <a:rPr lang="en-US" altLang="zh-CN" sz="24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  <a:endPara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矩形 113">
              <a:extLst>
                <a:ext uri="{FF2B5EF4-FFF2-40B4-BE49-F238E27FC236}">
                  <a16:creationId xmlns:a16="http://schemas.microsoft.com/office/drawing/2014/main" id="{F4978E37-3BFB-4013-B531-BD7DAE8D91A2}"/>
                </a:ext>
              </a:extLst>
            </p:cNvPr>
            <p:cNvSpPr/>
            <p:nvPr/>
          </p:nvSpPr>
          <p:spPr>
            <a:xfrm>
              <a:off x="4140710" y="1073436"/>
              <a:ext cx="538147" cy="387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b="1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zh-CN" b="1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71F3D04-2080-4624-8374-37BA8936D37B}"/>
              </a:ext>
            </a:extLst>
          </p:cNvPr>
          <p:cNvSpPr txBox="1"/>
          <p:nvPr/>
        </p:nvSpPr>
        <p:spPr>
          <a:xfrm>
            <a:off x="4600848" y="763620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СВЕРД ДИ </a:t>
            </a:r>
          </a:p>
        </p:txBody>
      </p:sp>
      <p:sp>
        <p:nvSpPr>
          <p:cNvPr id="104" name="Прямоугольник: скругленные углы 119">
            <a:extLst>
              <a:ext uri="{FF2B5EF4-FFF2-40B4-BE49-F238E27FC236}">
                <a16:creationId xmlns:a16="http://schemas.microsoft.com/office/drawing/2014/main" id="{C9CA2F9B-6174-4BC2-B0CD-4EE12EA396CD}"/>
              </a:ext>
            </a:extLst>
          </p:cNvPr>
          <p:cNvSpPr/>
          <p:nvPr/>
        </p:nvSpPr>
        <p:spPr>
          <a:xfrm>
            <a:off x="4607992" y="774575"/>
            <a:ext cx="4536504" cy="4115321"/>
          </a:xfrm>
          <a:prstGeom prst="roundRect">
            <a:avLst>
              <a:gd name="adj" fmla="val 2216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19B1901B-699A-4D64-B8FA-6926ADBDD763}"/>
              </a:ext>
            </a:extLst>
          </p:cNvPr>
          <p:cNvSpPr/>
          <p:nvPr/>
        </p:nvSpPr>
        <p:spPr>
          <a:xfrm>
            <a:off x="7912836" y="1827505"/>
            <a:ext cx="185057" cy="598950"/>
          </a:xfrm>
          <a:prstGeom prst="rect">
            <a:avLst/>
          </a:prstGeom>
          <a:solidFill>
            <a:srgbClr val="697E92">
              <a:alpha val="54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54A4A89-D5D7-4F38-939F-76C7952B9321}"/>
              </a:ext>
            </a:extLst>
          </p:cNvPr>
          <p:cNvSpPr/>
          <p:nvPr/>
        </p:nvSpPr>
        <p:spPr>
          <a:xfrm>
            <a:off x="8094212" y="1826026"/>
            <a:ext cx="963535" cy="598950"/>
          </a:xfrm>
          <a:prstGeom prst="rect">
            <a:avLst/>
          </a:prstGeom>
          <a:solidFill>
            <a:srgbClr val="697E92">
              <a:alpha val="1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985438E-12B5-4EF2-B406-335A30593534}"/>
              </a:ext>
            </a:extLst>
          </p:cNvPr>
          <p:cNvSpPr txBox="1"/>
          <p:nvPr/>
        </p:nvSpPr>
        <p:spPr>
          <a:xfrm>
            <a:off x="8069040" y="1914416"/>
            <a:ext cx="101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недостатки диагностики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82C17996-6A29-4682-BD9A-0F0F21F429D3}"/>
              </a:ext>
            </a:extLst>
          </p:cNvPr>
          <p:cNvSpPr/>
          <p:nvPr/>
        </p:nvSpPr>
        <p:spPr>
          <a:xfrm>
            <a:off x="7793593" y="4182634"/>
            <a:ext cx="185057" cy="598950"/>
          </a:xfrm>
          <a:prstGeom prst="rect">
            <a:avLst/>
          </a:prstGeom>
          <a:solidFill>
            <a:srgbClr val="2B8BBB">
              <a:alpha val="77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CB8A9F39-902D-4B55-88BF-B850D31EC8BB}"/>
              </a:ext>
            </a:extLst>
          </p:cNvPr>
          <p:cNvSpPr/>
          <p:nvPr/>
        </p:nvSpPr>
        <p:spPr>
          <a:xfrm>
            <a:off x="7984090" y="4182634"/>
            <a:ext cx="1071547" cy="598950"/>
          </a:xfrm>
          <a:prstGeom prst="rect">
            <a:avLst/>
          </a:prstGeom>
          <a:solidFill>
            <a:srgbClr val="2B8BBB">
              <a:alpha val="2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27721D9-E86C-44BE-A21F-1CD618B08446}"/>
              </a:ext>
            </a:extLst>
          </p:cNvPr>
          <p:cNvSpPr txBox="1"/>
          <p:nvPr/>
        </p:nvSpPr>
        <p:spPr>
          <a:xfrm>
            <a:off x="7943587" y="4266665"/>
            <a:ext cx="1136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FB5AEEA4-E174-4490-A731-479FC75E74C0}"/>
              </a:ext>
            </a:extLst>
          </p:cNvPr>
          <p:cNvSpPr/>
          <p:nvPr/>
        </p:nvSpPr>
        <p:spPr>
          <a:xfrm>
            <a:off x="5741621" y="1671295"/>
            <a:ext cx="185057" cy="598950"/>
          </a:xfrm>
          <a:prstGeom prst="rect">
            <a:avLst/>
          </a:prstGeom>
          <a:solidFill>
            <a:srgbClr val="394A57">
              <a:alpha val="85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B328AAF-E322-4587-B832-86A4250186CE}"/>
              </a:ext>
            </a:extLst>
          </p:cNvPr>
          <p:cNvSpPr/>
          <p:nvPr/>
        </p:nvSpPr>
        <p:spPr>
          <a:xfrm>
            <a:off x="4670074" y="1674074"/>
            <a:ext cx="1071547" cy="598950"/>
          </a:xfrm>
          <a:prstGeom prst="rect">
            <a:avLst/>
          </a:prstGeom>
          <a:solidFill>
            <a:srgbClr val="394A57">
              <a:alpha val="39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D1B96B0-B9EE-487F-93AA-DBE82A2FC7A3}"/>
              </a:ext>
            </a:extLst>
          </p:cNvPr>
          <p:cNvSpPr txBox="1"/>
          <p:nvPr/>
        </p:nvSpPr>
        <p:spPr>
          <a:xfrm>
            <a:off x="4645074" y="1757905"/>
            <a:ext cx="1136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технологичес-кая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ситуация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AB200691-D2B0-43D3-A7AD-C9026F8D859D}"/>
              </a:ext>
            </a:extLst>
          </p:cNvPr>
          <p:cNvSpPr/>
          <p:nvPr/>
        </p:nvSpPr>
        <p:spPr>
          <a:xfrm>
            <a:off x="6962267" y="958340"/>
            <a:ext cx="185057" cy="598950"/>
          </a:xfrm>
          <a:prstGeom prst="rect">
            <a:avLst/>
          </a:prstGeom>
          <a:solidFill>
            <a:srgbClr val="FF0000">
              <a:alpha val="54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3F53A0E0-D073-45D8-BB5F-F1A75123F98A}"/>
              </a:ext>
            </a:extLst>
          </p:cNvPr>
          <p:cNvSpPr/>
          <p:nvPr/>
        </p:nvSpPr>
        <p:spPr>
          <a:xfrm>
            <a:off x="7143643" y="956861"/>
            <a:ext cx="1309125" cy="598950"/>
          </a:xfrm>
          <a:prstGeom prst="rect">
            <a:avLst/>
          </a:prstGeom>
          <a:solidFill>
            <a:srgbClr val="FF0000">
              <a:alpha val="1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758A35B-80DC-490A-9445-CF8C8C8510F0}"/>
              </a:ext>
            </a:extLst>
          </p:cNvPr>
          <p:cNvSpPr txBox="1"/>
          <p:nvPr/>
        </p:nvSpPr>
        <p:spPr>
          <a:xfrm>
            <a:off x="7154468" y="1111404"/>
            <a:ext cx="136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неисправности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0" y="723900"/>
            <a:ext cx="9144000" cy="41433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автоматизированного мониторинга технического состояния вагонов в эксплуатации</a:t>
            </a:r>
            <a:endParaRPr kumimoji="0" lang="ru-RU" sz="1600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00" y="2438400"/>
            <a:ext cx="43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8124" y="734975"/>
            <a:ext cx="4455665" cy="1962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Количество средств диагностики на сети, ед.</a:t>
            </a:r>
            <a:endParaRPr lang="ru-RU" sz="5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93890" y="794170"/>
            <a:ext cx="0" cy="1815251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11278"/>
              </p:ext>
            </p:extLst>
          </p:nvPr>
        </p:nvGraphicFramePr>
        <p:xfrm>
          <a:off x="61607" y="1001752"/>
          <a:ext cx="3541048" cy="1588806"/>
        </p:xfrm>
        <a:graphic>
          <a:graphicData uri="http://schemas.openxmlformats.org/drawingml/2006/table">
            <a:tbl>
              <a:tblPr/>
              <a:tblGrid>
                <a:gridCol w="45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266"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 год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2011/2019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85"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9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l" fontAlgn="t"/>
                      <a:r>
                        <a:rPr lang="ru-RU" sz="8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пунктов контроля КТСМ, шт.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4805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995" marR="389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5985</a:t>
                      </a:r>
                    </a:p>
                  </a:txBody>
                  <a:tcPr marL="38995" marR="389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+1180</a:t>
                      </a:r>
                    </a:p>
                  </a:txBody>
                  <a:tcPr marL="38995" marR="38995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85"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l" fontAlgn="t"/>
                      <a:r>
                        <a:rPr lang="ru-RU" sz="8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систем акустического контроля, шт.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885"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9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l" fontAlgn="t"/>
                      <a:r>
                        <a:rPr lang="ru-RU" sz="8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систем АСООД, шт.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D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85"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9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l" fontAlgn="t"/>
                      <a:r>
                        <a:rPr lang="ru-RU" sz="8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комплексов технических измерений, шт.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1pPr>
                      <a:lvl2pPr marL="609267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2pPr>
                      <a:lvl3pPr marL="121857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3pPr>
                      <a:lvl4pPr marL="182784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4pPr>
                      <a:lvl5pPr marL="2437138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5pPr>
                      <a:lvl6pPr marL="3046404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6pPr>
                      <a:lvl7pPr marL="3655671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7pPr>
                      <a:lvl8pPr marL="4264960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8pPr>
                      <a:lvl9pPr marL="4874239" algn="l" defTabSz="60926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yriad Pro"/>
                        </a:defRPr>
                      </a:lvl9pPr>
                    </a:lstStyle>
                    <a:p>
                      <a:pPr algn="ctr" fontAlgn="ctr"/>
                      <a:r>
                        <a:rPr lang="ru-RU" sz="800" b="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996" marR="3599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Straight Connector 182"/>
          <p:cNvCxnSpPr>
            <a:stCxn id="50" idx="0"/>
            <a:endCxn id="52" idx="2"/>
          </p:cNvCxnSpPr>
          <p:nvPr/>
        </p:nvCxnSpPr>
        <p:spPr>
          <a:xfrm flipH="1" flipV="1">
            <a:off x="5476885" y="2261624"/>
            <a:ext cx="452" cy="13925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5" name="Straight Connector 182"/>
          <p:cNvCxnSpPr/>
          <p:nvPr/>
        </p:nvCxnSpPr>
        <p:spPr>
          <a:xfrm>
            <a:off x="5001095" y="2032568"/>
            <a:ext cx="0" cy="10250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6" name="Straight Connector 182"/>
          <p:cNvCxnSpPr/>
          <p:nvPr/>
        </p:nvCxnSpPr>
        <p:spPr>
          <a:xfrm>
            <a:off x="5467010" y="2036817"/>
            <a:ext cx="0" cy="10250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7" name="Straight Connector 182"/>
          <p:cNvCxnSpPr/>
          <p:nvPr/>
        </p:nvCxnSpPr>
        <p:spPr>
          <a:xfrm>
            <a:off x="5918491" y="2032568"/>
            <a:ext cx="0" cy="10250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693890" y="803695"/>
            <a:ext cx="0" cy="1815251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19" name="Прямоугольник 18"/>
          <p:cNvSpPr/>
          <p:nvPr/>
        </p:nvSpPr>
        <p:spPr>
          <a:xfrm>
            <a:off x="3705849" y="744500"/>
            <a:ext cx="4455665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Модель управления техническим состоянием вагона</a:t>
            </a:r>
            <a:endParaRPr lang="ru-RU" sz="5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93890" y="930132"/>
            <a:ext cx="1670492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Действующая модель</a:t>
            </a:r>
            <a:endParaRPr lang="ru-RU" sz="3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93889" y="1707248"/>
            <a:ext cx="1670492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1F497D"/>
                </a:solidFill>
                <a:ea typeface="Verdana" pitchFamily="34" charset="0"/>
                <a:cs typeface="Verdana" pitchFamily="34" charset="0"/>
              </a:rPr>
              <a:t>Целевая модель</a:t>
            </a:r>
            <a:endParaRPr lang="ru-RU" sz="3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2157" y="1137607"/>
            <a:ext cx="754602" cy="24757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Постройка, ДР, КР</a:t>
            </a:r>
          </a:p>
        </p:txBody>
      </p:sp>
      <p:cxnSp>
        <p:nvCxnSpPr>
          <p:cNvPr id="23" name="Straight Connector 182"/>
          <p:cNvCxnSpPr>
            <a:endCxn id="22" idx="3"/>
          </p:cNvCxnSpPr>
          <p:nvPr/>
        </p:nvCxnSpPr>
        <p:spPr>
          <a:xfrm flipH="1">
            <a:off x="4706760" y="1261396"/>
            <a:ext cx="2041892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headEnd type="stealth"/>
          </a:ln>
          <a:effectLst/>
        </p:spPr>
      </p:cxnSp>
      <p:cxnSp>
        <p:nvCxnSpPr>
          <p:cNvPr id="24" name="Straight Connector 182"/>
          <p:cNvCxnSpPr/>
          <p:nvPr/>
        </p:nvCxnSpPr>
        <p:spPr>
          <a:xfrm flipH="1">
            <a:off x="6748652" y="1261396"/>
            <a:ext cx="576831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headEnd type="stealth"/>
          </a:ln>
          <a:effectLst/>
        </p:spPr>
      </p:cxnSp>
      <p:cxnSp>
        <p:nvCxnSpPr>
          <p:cNvPr id="25" name="Straight Connector 182"/>
          <p:cNvCxnSpPr/>
          <p:nvPr/>
        </p:nvCxnSpPr>
        <p:spPr>
          <a:xfrm flipH="1">
            <a:off x="7325483" y="1261396"/>
            <a:ext cx="576831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headEnd type="stealth"/>
          </a:ln>
          <a:effectLst/>
        </p:spPr>
      </p:cxnSp>
      <p:sp>
        <p:nvSpPr>
          <p:cNvPr id="26" name="Прямоугольник 25"/>
          <p:cNvSpPr/>
          <p:nvPr/>
        </p:nvSpPr>
        <p:spPr>
          <a:xfrm>
            <a:off x="7902314" y="1121345"/>
            <a:ext cx="754602" cy="24757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Плановый ремонт</a:t>
            </a:r>
          </a:p>
        </p:txBody>
      </p:sp>
      <p:cxnSp>
        <p:nvCxnSpPr>
          <p:cNvPr id="27" name="Straight Connector 182"/>
          <p:cNvCxnSpPr/>
          <p:nvPr/>
        </p:nvCxnSpPr>
        <p:spPr>
          <a:xfrm flipH="1">
            <a:off x="8657474" y="1249300"/>
            <a:ext cx="288417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headEnd type="stealth"/>
          </a:ln>
          <a:effectLst/>
        </p:spPr>
      </p:cxnSp>
      <p:sp>
        <p:nvSpPr>
          <p:cNvPr id="28" name="Блок-схема: узел суммирования 27"/>
          <p:cNvSpPr/>
          <p:nvPr/>
        </p:nvSpPr>
        <p:spPr>
          <a:xfrm>
            <a:off x="6895791" y="1175509"/>
            <a:ext cx="213572" cy="171775"/>
          </a:xfrm>
          <a:prstGeom prst="flowChartSummingJunction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58" tIns="34278" rIns="68558" bIns="34278" rtlCol="0" anchor="ctr"/>
          <a:lstStyle/>
          <a:p>
            <a:pPr algn="ctr" defTabSz="685766">
              <a:defRPr/>
            </a:pPr>
            <a:endParaRPr lang="ru-RU" sz="12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31678" y="958501"/>
            <a:ext cx="741797" cy="2231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Отказное</a:t>
            </a:r>
          </a:p>
          <a:p>
            <a:pPr algn="ctr" defTabSz="6858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состояние</a:t>
            </a:r>
            <a:endParaRPr lang="ru-RU" sz="200" spc="-38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Straight Connector 182"/>
          <p:cNvCxnSpPr/>
          <p:nvPr/>
        </p:nvCxnSpPr>
        <p:spPr>
          <a:xfrm>
            <a:off x="6748652" y="1276461"/>
            <a:ext cx="0" cy="31632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31" name="Straight Connector 182"/>
          <p:cNvCxnSpPr/>
          <p:nvPr/>
        </p:nvCxnSpPr>
        <p:spPr>
          <a:xfrm>
            <a:off x="7326152" y="1276461"/>
            <a:ext cx="0" cy="31632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sp>
        <p:nvSpPr>
          <p:cNvPr id="32" name="Прямоугольник 31"/>
          <p:cNvSpPr/>
          <p:nvPr/>
        </p:nvSpPr>
        <p:spPr>
          <a:xfrm>
            <a:off x="6748652" y="1421404"/>
            <a:ext cx="577502" cy="24757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spc="-38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Отцепка в ТР-2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52159" y="1903759"/>
            <a:ext cx="754601" cy="24757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Постройка, ДР, КР</a:t>
            </a:r>
          </a:p>
        </p:txBody>
      </p:sp>
      <p:cxnSp>
        <p:nvCxnSpPr>
          <p:cNvPr id="34" name="Straight Connector 182"/>
          <p:cNvCxnSpPr>
            <a:stCxn id="41" idx="2"/>
            <a:endCxn id="33" idx="3"/>
          </p:cNvCxnSpPr>
          <p:nvPr/>
        </p:nvCxnSpPr>
        <p:spPr>
          <a:xfrm flipH="1" flipV="1">
            <a:off x="4706759" y="2027549"/>
            <a:ext cx="1568324" cy="1606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headEnd type="stealth"/>
          </a:ln>
          <a:effectLst/>
        </p:spPr>
      </p:cxnSp>
      <p:cxnSp>
        <p:nvCxnSpPr>
          <p:cNvPr id="35" name="Straight Connector 182"/>
          <p:cNvCxnSpPr>
            <a:endCxn id="41" idx="6"/>
          </p:cNvCxnSpPr>
          <p:nvPr/>
        </p:nvCxnSpPr>
        <p:spPr>
          <a:xfrm flipH="1">
            <a:off x="6488656" y="2029154"/>
            <a:ext cx="1009226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ysDash"/>
            <a:headEnd type="stealth"/>
          </a:ln>
          <a:effectLst/>
        </p:spPr>
      </p:cxnSp>
      <p:cxnSp>
        <p:nvCxnSpPr>
          <p:cNvPr id="36" name="Straight Connector 182"/>
          <p:cNvCxnSpPr/>
          <p:nvPr/>
        </p:nvCxnSpPr>
        <p:spPr>
          <a:xfrm flipH="1">
            <a:off x="7506228" y="2027548"/>
            <a:ext cx="396086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headEnd type="stealth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7902313" y="1887497"/>
            <a:ext cx="754602" cy="24757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Плановый ремонт</a:t>
            </a:r>
          </a:p>
        </p:txBody>
      </p:sp>
      <p:cxnSp>
        <p:nvCxnSpPr>
          <p:cNvPr id="38" name="Straight Connector 182"/>
          <p:cNvCxnSpPr/>
          <p:nvPr/>
        </p:nvCxnSpPr>
        <p:spPr>
          <a:xfrm flipH="1">
            <a:off x="8657473" y="2015453"/>
            <a:ext cx="288417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headEnd type="stealth"/>
          </a:ln>
          <a:effectLst/>
        </p:spPr>
      </p:cxnSp>
      <p:sp>
        <p:nvSpPr>
          <p:cNvPr id="39" name="Блок-схема: узел суммирования 38"/>
          <p:cNvSpPr/>
          <p:nvPr/>
        </p:nvSpPr>
        <p:spPr>
          <a:xfrm>
            <a:off x="6795834" y="1941661"/>
            <a:ext cx="213572" cy="171775"/>
          </a:xfrm>
          <a:prstGeom prst="flowChartSummingJunction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58" tIns="34278" rIns="68558" bIns="34278" rtlCol="0" anchor="ctr"/>
          <a:lstStyle/>
          <a:p>
            <a:pPr algn="ctr" defTabSz="685766">
              <a:defRPr/>
            </a:pPr>
            <a:endParaRPr lang="ru-RU" sz="12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37943" y="1712528"/>
            <a:ext cx="741797" cy="2231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Отказное</a:t>
            </a:r>
          </a:p>
          <a:p>
            <a:pPr algn="ctr" defTabSz="6858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состояние</a:t>
            </a:r>
            <a:endParaRPr lang="ru-RU" sz="200" spc="-38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Блок-схема: узел суммирования 40"/>
          <p:cNvSpPr/>
          <p:nvPr/>
        </p:nvSpPr>
        <p:spPr>
          <a:xfrm>
            <a:off x="6275083" y="1943268"/>
            <a:ext cx="213572" cy="171775"/>
          </a:xfrm>
          <a:prstGeom prst="flowChartSummingJunction">
            <a:avLst/>
          </a:prstGeom>
          <a:solidFill>
            <a:srgbClr val="9BBB59">
              <a:alpha val="24000"/>
            </a:srgbClr>
          </a:solidFill>
          <a:ln w="9525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58" tIns="34278" rIns="68558" bIns="34278" rtlCol="0" anchor="ctr"/>
          <a:lstStyle/>
          <a:p>
            <a:pPr algn="ctr" defTabSz="685766">
              <a:defRPr/>
            </a:pPr>
            <a:endParaRPr lang="ru-RU" sz="1200" kern="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2" name="Группа 67"/>
          <p:cNvGrpSpPr/>
          <p:nvPr/>
        </p:nvGrpSpPr>
        <p:grpSpPr>
          <a:xfrm>
            <a:off x="6384508" y="2115042"/>
            <a:ext cx="110752" cy="316325"/>
            <a:chOff x="6568027" y="2337741"/>
            <a:chExt cx="218943" cy="367972"/>
          </a:xfrm>
        </p:grpSpPr>
        <p:cxnSp>
          <p:nvCxnSpPr>
            <p:cNvPr id="43" name="Straight Connector 182"/>
            <p:cNvCxnSpPr/>
            <p:nvPr/>
          </p:nvCxnSpPr>
          <p:spPr>
            <a:xfrm>
              <a:off x="6568027" y="2337741"/>
              <a:ext cx="0" cy="3679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none"/>
              <a:tailEnd type="none"/>
            </a:ln>
            <a:effectLst/>
          </p:spPr>
        </p:cxnSp>
        <p:cxnSp>
          <p:nvCxnSpPr>
            <p:cNvPr id="44" name="Straight Connector 182"/>
            <p:cNvCxnSpPr/>
            <p:nvPr/>
          </p:nvCxnSpPr>
          <p:spPr>
            <a:xfrm>
              <a:off x="6568027" y="2702334"/>
              <a:ext cx="21894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none"/>
              <a:tailEnd type="stealth" w="med" len="med"/>
            </a:ln>
            <a:effectLst/>
          </p:spPr>
        </p:cxnSp>
      </p:grpSp>
      <p:grpSp>
        <p:nvGrpSpPr>
          <p:cNvPr id="45" name="Группа 70"/>
          <p:cNvGrpSpPr/>
          <p:nvPr/>
        </p:nvGrpSpPr>
        <p:grpSpPr>
          <a:xfrm>
            <a:off x="7325483" y="2042613"/>
            <a:ext cx="172398" cy="393797"/>
            <a:chOff x="7379892" y="2253487"/>
            <a:chExt cx="177207" cy="458092"/>
          </a:xfrm>
        </p:grpSpPr>
        <p:cxnSp>
          <p:nvCxnSpPr>
            <p:cNvPr id="46" name="Straight Connector 182"/>
            <p:cNvCxnSpPr/>
            <p:nvPr/>
          </p:nvCxnSpPr>
          <p:spPr>
            <a:xfrm>
              <a:off x="7557099" y="2253487"/>
              <a:ext cx="0" cy="45809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stealth"/>
              <a:tailEnd type="none"/>
            </a:ln>
            <a:effectLst/>
          </p:spPr>
        </p:cxnSp>
        <p:cxnSp>
          <p:nvCxnSpPr>
            <p:cNvPr id="47" name="Straight Connector 182"/>
            <p:cNvCxnSpPr/>
            <p:nvPr/>
          </p:nvCxnSpPr>
          <p:spPr>
            <a:xfrm>
              <a:off x="7379892" y="2706794"/>
              <a:ext cx="17720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none"/>
              <a:tailEnd type="none"/>
            </a:ln>
            <a:effectLst/>
          </p:spPr>
        </p:cxnSp>
      </p:grpSp>
      <p:sp>
        <p:nvSpPr>
          <p:cNvPr id="48" name="Прямоугольник 47"/>
          <p:cNvSpPr/>
          <p:nvPr/>
        </p:nvSpPr>
        <p:spPr>
          <a:xfrm>
            <a:off x="6495260" y="2201669"/>
            <a:ext cx="878214" cy="398411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spc="-38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Направление в </a:t>
            </a:r>
            <a:r>
              <a:rPr lang="ru-RU" sz="600" b="1" kern="0" spc="-38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ВЧДР</a:t>
            </a:r>
            <a:r>
              <a:rPr lang="ru-RU" sz="600" kern="0" spc="-38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 для организации ремонта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854759" y="1712528"/>
            <a:ext cx="900647" cy="2231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Предотказное</a:t>
            </a:r>
          </a:p>
          <a:p>
            <a:pPr algn="ctr" defTabSz="6858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состояние</a:t>
            </a:r>
            <a:endParaRPr lang="ru-RU" sz="200" spc="-38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30662" y="2400875"/>
            <a:ext cx="1493350" cy="199207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kern="0" spc="-38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Центр мониторинга вагонов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30446" y="2137961"/>
            <a:ext cx="367795" cy="11990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ПТО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92988" y="2141716"/>
            <a:ext cx="367795" cy="11990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ПТО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749783" y="2141716"/>
            <a:ext cx="367795" cy="119908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58410" tIns="29205" rIns="58410" bIns="2920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kern="0" dirty="0">
                <a:solidFill>
                  <a:prstClr val="white"/>
                </a:solidFill>
                <a:latin typeface="Verdana"/>
                <a:ea typeface="Verdana" pitchFamily="34" charset="0"/>
                <a:cs typeface="Verdana" pitchFamily="34" charset="0"/>
              </a:rPr>
              <a:t>ПТО</a:t>
            </a:r>
          </a:p>
        </p:txBody>
      </p:sp>
      <p:cxnSp>
        <p:nvCxnSpPr>
          <p:cNvPr id="54" name="Straight Connector 182"/>
          <p:cNvCxnSpPr>
            <a:stCxn id="52" idx="2"/>
            <a:endCxn id="50" idx="0"/>
          </p:cNvCxnSpPr>
          <p:nvPr/>
        </p:nvCxnSpPr>
        <p:spPr>
          <a:xfrm>
            <a:off x="5476885" y="2261624"/>
            <a:ext cx="452" cy="13925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headEnd type="none"/>
            <a:tailEnd type="stealth"/>
          </a:ln>
          <a:effectLst/>
        </p:spPr>
      </p:cxnSp>
      <p:cxnSp>
        <p:nvCxnSpPr>
          <p:cNvPr id="55" name="Straight Connector 182"/>
          <p:cNvCxnSpPr/>
          <p:nvPr/>
        </p:nvCxnSpPr>
        <p:spPr>
          <a:xfrm flipH="1">
            <a:off x="5001095" y="2324697"/>
            <a:ext cx="917396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56" name="Straight Connector 182"/>
          <p:cNvCxnSpPr/>
          <p:nvPr/>
        </p:nvCxnSpPr>
        <p:spPr>
          <a:xfrm flipV="1">
            <a:off x="5001096" y="2262003"/>
            <a:ext cx="1817" cy="6269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cxnSp>
        <p:nvCxnSpPr>
          <p:cNvPr id="57" name="Straight Connector 182"/>
          <p:cNvCxnSpPr/>
          <p:nvPr/>
        </p:nvCxnSpPr>
        <p:spPr>
          <a:xfrm flipV="1">
            <a:off x="5923629" y="2262003"/>
            <a:ext cx="1817" cy="6269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none"/>
          </a:ln>
          <a:effectLst/>
        </p:spPr>
      </p:cxnSp>
      <p:grpSp>
        <p:nvGrpSpPr>
          <p:cNvPr id="59" name="Группа 7"/>
          <p:cNvGrpSpPr/>
          <p:nvPr/>
        </p:nvGrpSpPr>
        <p:grpSpPr>
          <a:xfrm>
            <a:off x="-127118" y="3022554"/>
            <a:ext cx="1742336" cy="1849255"/>
            <a:chOff x="257802" y="4578445"/>
            <a:chExt cx="2323114" cy="157603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548213" y="4673652"/>
              <a:ext cx="1728192" cy="5508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spc="-38" dirty="0">
                  <a:solidFill>
                    <a:srgbClr val="1F497D"/>
                  </a:solidFill>
                  <a:ea typeface="Verdana" pitchFamily="34" charset="0"/>
                  <a:cs typeface="Verdana" pitchFamily="34" charset="0"/>
                </a:rPr>
                <a:t>Типовые технические средства</a:t>
              </a:r>
              <a:endParaRPr lang="ru-RU" sz="9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57802" y="5474472"/>
              <a:ext cx="2309011" cy="5508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spc="-38" dirty="0">
                  <a:solidFill>
                    <a:srgbClr val="9BBB59"/>
                  </a:solidFill>
                  <a:ea typeface="Verdana" pitchFamily="34" charset="0"/>
                  <a:cs typeface="Verdana" pitchFamily="34" charset="0"/>
                </a:rPr>
                <a:t>Дополнительные технические средства</a:t>
              </a:r>
              <a:endParaRPr lang="ru-RU" sz="1200" spc="-38" dirty="0">
                <a:solidFill>
                  <a:prstClr val="black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" name="Нашивка 61"/>
            <p:cNvSpPr/>
            <p:nvPr/>
          </p:nvSpPr>
          <p:spPr>
            <a:xfrm>
              <a:off x="2364892" y="5345303"/>
              <a:ext cx="216024" cy="809176"/>
            </a:xfrm>
            <a:prstGeom prst="chevron">
              <a:avLst/>
            </a:prstGeom>
            <a:solidFill>
              <a:srgbClr val="9BBB59"/>
            </a:solidFill>
            <a:ln w="635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3" name="Нашивка 62"/>
            <p:cNvSpPr/>
            <p:nvPr/>
          </p:nvSpPr>
          <p:spPr>
            <a:xfrm>
              <a:off x="2364892" y="4578445"/>
              <a:ext cx="216024" cy="720080"/>
            </a:xfrm>
            <a:prstGeom prst="chevron">
              <a:avLst/>
            </a:prstGeom>
            <a:solidFill>
              <a:srgbClr val="1F497D"/>
            </a:solidFill>
            <a:ln w="63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 dirty="0">
                <a:solidFill>
                  <a:prstClr val="black"/>
                </a:solidFill>
                <a:latin typeface="Verdana"/>
              </a:endParaRPr>
            </a:p>
          </p:txBody>
        </p:sp>
      </p:grpSp>
      <p:pic>
        <p:nvPicPr>
          <p:cNvPr id="64" name="Picture 4" descr="Плакат _прозрачная КН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75809" y="3022554"/>
            <a:ext cx="1221238" cy="8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napo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261" y="3022555"/>
            <a:ext cx="1221239" cy="8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G_00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035" y="3022555"/>
            <a:ext cx="1221239" cy="8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36829" y="2850979"/>
            <a:ext cx="486054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1F4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КТИ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1F4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9627" y="2850979"/>
            <a:ext cx="486054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1F4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ПАК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1F4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09916" y="2850979"/>
            <a:ext cx="753023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1F4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КТСМ-02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1F4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90" t="25829" r="24407" b="30026"/>
          <a:stretch/>
        </p:blipFill>
        <p:spPr bwMode="auto">
          <a:xfrm>
            <a:off x="1708261" y="4034778"/>
            <a:ext cx="1209848" cy="8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2075450" y="3867468"/>
            <a:ext cx="486054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9BBB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ПАУК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9BBB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035" y="4034777"/>
            <a:ext cx="1221239" cy="8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3181713" y="3867467"/>
            <a:ext cx="841883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9BBB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Техновизор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9BBB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4" name="Содержимое 3" descr="shema.JPG"/>
          <p:cNvPicPr>
            <a:picLocks noGrp="1"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544" y="3986554"/>
            <a:ext cx="1197968" cy="8852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5799434" y="3867465"/>
            <a:ext cx="748223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9BBB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СКАТ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9BBB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6" name="Picture 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581" y="3022554"/>
            <a:ext cx="1227931" cy="844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5844599" y="2850979"/>
            <a:ext cx="657893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1F4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АСУ ПТО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1F4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8" name="Рисунок 77" descr="04_КТСМ_03_стало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5808" y="4034777"/>
            <a:ext cx="1221238" cy="8370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TextBox 78"/>
          <p:cNvSpPr txBox="1"/>
          <p:nvPr/>
        </p:nvSpPr>
        <p:spPr>
          <a:xfrm>
            <a:off x="4557481" y="3867466"/>
            <a:ext cx="657893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9BBB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КТСМ-03</a:t>
            </a:r>
            <a:endParaRPr lang="ru-RU" sz="800" b="1" i="1" dirty="0">
              <a:ln w="10541" cmpd="sng">
                <a:noFill/>
                <a:prstDash val="solid"/>
              </a:ln>
              <a:solidFill>
                <a:srgbClr val="9BBB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1B2C2CC-8AAA-4789-9E3B-A885752427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75425" y="3815216"/>
            <a:ext cx="844911" cy="122793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123770" y="3845105"/>
            <a:ext cx="748223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800" b="1" dirty="0">
                <a:ln w="10541" cmpd="sng">
                  <a:noFill/>
                  <a:prstDash val="solid"/>
                </a:ln>
                <a:solidFill>
                  <a:srgbClr val="9BBB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ППСС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392738" y="2662647"/>
            <a:ext cx="840922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grpSp>
        <p:nvGrpSpPr>
          <p:cNvPr id="83" name="Группа 57"/>
          <p:cNvGrpSpPr/>
          <p:nvPr/>
        </p:nvGrpSpPr>
        <p:grpSpPr>
          <a:xfrm>
            <a:off x="392738" y="2689828"/>
            <a:ext cx="8420194" cy="185705"/>
            <a:chOff x="253765" y="3411993"/>
            <a:chExt cx="8655066" cy="216024"/>
          </a:xfrm>
        </p:grpSpPr>
        <p:sp>
          <p:nvSpPr>
            <p:cNvPr id="84" name="Нашивка 83"/>
            <p:cNvSpPr/>
            <p:nvPr/>
          </p:nvSpPr>
          <p:spPr>
            <a:xfrm rot="5400000">
              <a:off x="4473285" y="3231973"/>
              <a:ext cx="216024" cy="576064"/>
            </a:xfrm>
            <a:prstGeom prst="chevron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5" name="Нашивка 84"/>
            <p:cNvSpPr/>
            <p:nvPr/>
          </p:nvSpPr>
          <p:spPr>
            <a:xfrm rot="5400000">
              <a:off x="433785" y="3231973"/>
              <a:ext cx="216024" cy="576064"/>
            </a:xfrm>
            <a:prstGeom prst="chevron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6" name="Нашивка 85"/>
            <p:cNvSpPr/>
            <p:nvPr/>
          </p:nvSpPr>
          <p:spPr>
            <a:xfrm rot="5400000">
              <a:off x="2453535" y="3231973"/>
              <a:ext cx="216024" cy="576064"/>
            </a:xfrm>
            <a:prstGeom prst="chevron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7" name="Нашивка 86"/>
            <p:cNvSpPr/>
            <p:nvPr/>
          </p:nvSpPr>
          <p:spPr>
            <a:xfrm rot="5400000">
              <a:off x="6493035" y="3231973"/>
              <a:ext cx="216024" cy="576064"/>
            </a:xfrm>
            <a:prstGeom prst="chevron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8" name="Нашивка 87"/>
            <p:cNvSpPr/>
            <p:nvPr/>
          </p:nvSpPr>
          <p:spPr>
            <a:xfrm rot="5400000">
              <a:off x="8512787" y="3231973"/>
              <a:ext cx="216024" cy="576064"/>
            </a:xfrm>
            <a:prstGeom prst="chevron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 dirty="0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89" name="Rectangular Callout 139"/>
          <p:cNvSpPr>
            <a:spLocks/>
          </p:cNvSpPr>
          <p:nvPr/>
        </p:nvSpPr>
        <p:spPr>
          <a:xfrm>
            <a:off x="6902620" y="2904851"/>
            <a:ext cx="2122586" cy="955665"/>
          </a:xfrm>
          <a:prstGeom prst="wedgeRectCallout">
            <a:avLst>
              <a:gd name="adj1" fmla="val -31706"/>
              <a:gd name="adj2" fmla="val -71571"/>
            </a:avLst>
          </a:prstGeom>
          <a:solidFill>
            <a:sysClr val="window" lastClr="FFFFFF">
              <a:hueOff val="0"/>
              <a:satOff val="0"/>
              <a:lumOff val="0"/>
              <a:alpha val="76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spcFirstLastPara="0" vert="horz" wrap="square" lIns="71987" tIns="35993" rIns="71987" bIns="35993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8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/>
              </a:rPr>
              <a:t>В настоящее время </a:t>
            </a:r>
            <a:r>
              <a:rPr lang="ru-RU" sz="8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/>
              </a:rPr>
              <a:t>22</a:t>
            </a:r>
            <a:r>
              <a:rPr lang="ru-RU" sz="8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/>
              </a:rPr>
              <a:t> собственника вовлечены в мониторинг грузовых вагонов, составляющих </a:t>
            </a:r>
            <a:r>
              <a:rPr lang="ru-RU" sz="8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/>
              </a:rPr>
              <a:t>40%</a:t>
            </a:r>
            <a:r>
              <a:rPr lang="ru-RU" sz="8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/>
              </a:rPr>
              <a:t> парка РФ. Результатом работы Центра явилась направление уведомлений о предотказном состоянии более             </a:t>
            </a:r>
            <a:r>
              <a:rPr lang="ru-RU" sz="8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/>
              </a:rPr>
              <a:t>436</a:t>
            </a:r>
            <a:r>
              <a:rPr lang="ru-RU" sz="8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/>
              </a:rPr>
              <a:t> тыс. вагонов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400595" y="204052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текст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328749" y="1533249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Заголовок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 в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тексте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Verdana" pitchFamily="34" charset="0"/>
              <a:ea typeface="Arial" pitchFamily="34" charset="0"/>
              <a:cs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96214" y="-47625"/>
            <a:ext cx="5782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Интегрированный пост автоматизированного приема и диагностики подвижного состава на сортировочных станциях (ППСС)</a:t>
            </a:r>
            <a:endParaRPr kumimoji="0" lang="ru-RU" sz="1600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23900"/>
            <a:ext cx="9144000" cy="41433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9AA473-1A79-4A23-9E38-5B3454165C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705">
            <a:off x="2964842" y="1732924"/>
            <a:ext cx="3211589" cy="1884350"/>
          </a:xfrm>
          <a:prstGeom prst="rect">
            <a:avLst/>
          </a:prstGeom>
        </p:spPr>
      </p:pic>
      <p:sp>
        <p:nvSpPr>
          <p:cNvPr id="7" name="Freeform: Shape 71"/>
          <p:cNvSpPr/>
          <p:nvPr/>
        </p:nvSpPr>
        <p:spPr>
          <a:xfrm>
            <a:off x="144016" y="782598"/>
            <a:ext cx="2578712" cy="3958445"/>
          </a:xfrm>
          <a:custGeom>
            <a:avLst/>
            <a:gdLst>
              <a:gd name="connsiteX0" fmla="*/ 0 w 4127756"/>
              <a:gd name="connsiteY0" fmla="*/ 62139 h 621388"/>
              <a:gd name="connsiteX1" fmla="*/ 62139 w 4127756"/>
              <a:gd name="connsiteY1" fmla="*/ 0 h 621388"/>
              <a:gd name="connsiteX2" fmla="*/ 4065617 w 4127756"/>
              <a:gd name="connsiteY2" fmla="*/ 0 h 621388"/>
              <a:gd name="connsiteX3" fmla="*/ 4127756 w 4127756"/>
              <a:gd name="connsiteY3" fmla="*/ 62139 h 621388"/>
              <a:gd name="connsiteX4" fmla="*/ 4127756 w 4127756"/>
              <a:gd name="connsiteY4" fmla="*/ 559249 h 621388"/>
              <a:gd name="connsiteX5" fmla="*/ 4065617 w 4127756"/>
              <a:gd name="connsiteY5" fmla="*/ 621388 h 621388"/>
              <a:gd name="connsiteX6" fmla="*/ 62139 w 4127756"/>
              <a:gd name="connsiteY6" fmla="*/ 621388 h 621388"/>
              <a:gd name="connsiteX7" fmla="*/ 0 w 4127756"/>
              <a:gd name="connsiteY7" fmla="*/ 559249 h 621388"/>
              <a:gd name="connsiteX8" fmla="*/ 0 w 4127756"/>
              <a:gd name="connsiteY8" fmla="*/ 62139 h 6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756" h="621388">
                <a:moveTo>
                  <a:pt x="0" y="62139"/>
                </a:moveTo>
                <a:cubicBezTo>
                  <a:pt x="0" y="27821"/>
                  <a:pt x="27821" y="0"/>
                  <a:pt x="62139" y="0"/>
                </a:cubicBezTo>
                <a:lnTo>
                  <a:pt x="4065617" y="0"/>
                </a:lnTo>
                <a:cubicBezTo>
                  <a:pt x="4099935" y="0"/>
                  <a:pt x="4127756" y="27821"/>
                  <a:pt x="4127756" y="62139"/>
                </a:cubicBezTo>
                <a:lnTo>
                  <a:pt x="4127756" y="559249"/>
                </a:lnTo>
                <a:cubicBezTo>
                  <a:pt x="4127756" y="593567"/>
                  <a:pt x="4099935" y="621388"/>
                  <a:pt x="4065617" y="621388"/>
                </a:cubicBezTo>
                <a:lnTo>
                  <a:pt x="62139" y="621388"/>
                </a:lnTo>
                <a:cubicBezTo>
                  <a:pt x="27821" y="621388"/>
                  <a:pt x="0" y="593567"/>
                  <a:pt x="0" y="559249"/>
                </a:cubicBezTo>
                <a:lnTo>
                  <a:pt x="0" y="62139"/>
                </a:lnTo>
                <a:close/>
              </a:path>
            </a:pathLst>
          </a:custGeom>
          <a:solidFill>
            <a:srgbClr val="2F87B6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0480" rIns="30481" bIns="30480" anchor="t" anchorCtr="0"/>
          <a:lstStyle>
            <a:lvl1pPr marL="182563"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66700" indent="-57150"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129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701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273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845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5725" eaLnBrk="1" hangingPunct="1">
              <a:lnSpc>
                <a:spcPts val="1000"/>
              </a:lnSpc>
              <a:spcAft>
                <a:spcPct val="35000"/>
              </a:spcAft>
            </a:pPr>
            <a:r>
              <a:rPr lang="ru-RU" altLang="ru-RU" sz="1000" b="1" dirty="0">
                <a:solidFill>
                  <a:srgbClr val="FFFFFF"/>
                </a:solidFill>
                <a:latin typeface="Calibri" pitchFamily="34" charset="0"/>
              </a:rPr>
              <a:t>   </a:t>
            </a:r>
          </a:p>
          <a:p>
            <a:pPr marL="85725" eaLnBrk="1" hangingPunct="1">
              <a:lnSpc>
                <a:spcPts val="1000"/>
              </a:lnSpc>
              <a:spcAft>
                <a:spcPct val="35000"/>
              </a:spcAft>
            </a:pPr>
            <a:r>
              <a:rPr lang="ru-RU" altLang="ru-RU" sz="1000" b="1" dirty="0">
                <a:solidFill>
                  <a:srgbClr val="FFFFFF"/>
                </a:solidFill>
                <a:latin typeface="Calibri" pitchFamily="34" charset="0"/>
              </a:rPr>
              <a:t>   </a:t>
            </a:r>
            <a:r>
              <a:rPr lang="ru-RU" altLang="ru-RU" sz="1400" b="1" dirty="0">
                <a:solidFill>
                  <a:srgbClr val="FFFFFF"/>
                </a:solidFill>
                <a:latin typeface="Calibri" pitchFamily="34" charset="0"/>
              </a:rPr>
              <a:t>Техновизор</a:t>
            </a:r>
            <a:endParaRPr lang="ru-RU" altLang="ru-RU" sz="100" dirty="0">
              <a:solidFill>
                <a:srgbClr val="FFFFFF"/>
              </a:solidFill>
              <a:latin typeface="Calibri" pitchFamily="34" charset="0"/>
            </a:endParaRP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Идентификация    подвижных единиц </a:t>
            </a:r>
            <a:b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(УС АРНВ)</a:t>
            </a: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Адресный коммерческий осмотр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Локализация элементов подвижного состава</a:t>
            </a: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Завышение/занижение фрикционного клина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Состояние тормозных колодок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Смыкание витков пружин</a:t>
            </a: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Положение автосцепок</a:t>
            </a: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Знаки опасности и надписи «с горки не спускать»</a:t>
            </a: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Виляние тележки*</a:t>
            </a:r>
          </a:p>
          <a:p>
            <a:pPr marL="179388" lvl="1" indent="-93663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Сохранность элементов кузова*</a:t>
            </a:r>
          </a:p>
          <a:p>
            <a:pPr marL="85725" lvl="1" indent="0" eaLnBrk="1" hangingPunct="1">
              <a:lnSpc>
                <a:spcPts val="1000"/>
              </a:lnSpc>
              <a:spcAft>
                <a:spcPct val="15000"/>
              </a:spcAft>
            </a:pPr>
            <a:r>
              <a:rPr lang="ru-RU" altLang="ru-RU" sz="800" dirty="0">
                <a:solidFill>
                  <a:srgbClr val="FFFFFF"/>
                </a:solidFill>
                <a:latin typeface="Calibri" pitchFamily="34" charset="0"/>
              </a:rPr>
              <a:t>* - функции находятся в разработке</a:t>
            </a:r>
            <a:endParaRPr lang="en-US" altLang="ru-RU" sz="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Freeform: Shape 43"/>
          <p:cNvSpPr/>
          <p:nvPr/>
        </p:nvSpPr>
        <p:spPr>
          <a:xfrm>
            <a:off x="2996754" y="3852682"/>
            <a:ext cx="3233143" cy="846764"/>
          </a:xfrm>
          <a:custGeom>
            <a:avLst/>
            <a:gdLst>
              <a:gd name="connsiteX0" fmla="*/ 0 w 4127756"/>
              <a:gd name="connsiteY0" fmla="*/ 62139 h 621388"/>
              <a:gd name="connsiteX1" fmla="*/ 62139 w 4127756"/>
              <a:gd name="connsiteY1" fmla="*/ 0 h 621388"/>
              <a:gd name="connsiteX2" fmla="*/ 4065617 w 4127756"/>
              <a:gd name="connsiteY2" fmla="*/ 0 h 621388"/>
              <a:gd name="connsiteX3" fmla="*/ 4127756 w 4127756"/>
              <a:gd name="connsiteY3" fmla="*/ 62139 h 621388"/>
              <a:gd name="connsiteX4" fmla="*/ 4127756 w 4127756"/>
              <a:gd name="connsiteY4" fmla="*/ 559249 h 621388"/>
              <a:gd name="connsiteX5" fmla="*/ 4065617 w 4127756"/>
              <a:gd name="connsiteY5" fmla="*/ 621388 h 621388"/>
              <a:gd name="connsiteX6" fmla="*/ 62139 w 4127756"/>
              <a:gd name="connsiteY6" fmla="*/ 621388 h 621388"/>
              <a:gd name="connsiteX7" fmla="*/ 0 w 4127756"/>
              <a:gd name="connsiteY7" fmla="*/ 559249 h 621388"/>
              <a:gd name="connsiteX8" fmla="*/ 0 w 4127756"/>
              <a:gd name="connsiteY8" fmla="*/ 62139 h 6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756" h="621388">
                <a:moveTo>
                  <a:pt x="0" y="62139"/>
                </a:moveTo>
                <a:cubicBezTo>
                  <a:pt x="0" y="27821"/>
                  <a:pt x="27821" y="0"/>
                  <a:pt x="62139" y="0"/>
                </a:cubicBezTo>
                <a:lnTo>
                  <a:pt x="4065617" y="0"/>
                </a:lnTo>
                <a:cubicBezTo>
                  <a:pt x="4099935" y="0"/>
                  <a:pt x="4127756" y="27821"/>
                  <a:pt x="4127756" y="62139"/>
                </a:cubicBezTo>
                <a:lnTo>
                  <a:pt x="4127756" y="559249"/>
                </a:lnTo>
                <a:cubicBezTo>
                  <a:pt x="4127756" y="593567"/>
                  <a:pt x="4099935" y="621388"/>
                  <a:pt x="4065617" y="621388"/>
                </a:cubicBezTo>
                <a:lnTo>
                  <a:pt x="62139" y="621388"/>
                </a:lnTo>
                <a:cubicBezTo>
                  <a:pt x="27821" y="621388"/>
                  <a:pt x="0" y="593567"/>
                  <a:pt x="0" y="559249"/>
                </a:cubicBezTo>
                <a:lnTo>
                  <a:pt x="0" y="62139"/>
                </a:lnTo>
                <a:close/>
              </a:path>
            </a:pathLst>
          </a:custGeom>
          <a:solidFill>
            <a:srgbClr val="909CAA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21980" tIns="34290" rIns="34291" bIns="34290" anchor="ctr"/>
          <a:lstStyle>
            <a:lvl1pPr marL="358775"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8775" indent="-57150"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129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701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273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845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5113" indent="-85725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b="1" dirty="0">
                <a:solidFill>
                  <a:srgbClr val="FFFFFF"/>
                </a:solidFill>
                <a:latin typeface="Calibri" pitchFamily="34" charset="0"/>
              </a:rPr>
              <a:t>  ПАК, КТСМ</a:t>
            </a:r>
            <a:endParaRPr lang="en-US" altLang="ru-RU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Дефекты буксовых узлов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Неисправности тормозной системы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179388" lvl="1" indent="0" eaLnBrk="1" hangingPunct="1">
              <a:lnSpc>
                <a:spcPct val="90000"/>
              </a:lnSpc>
              <a:spcAft>
                <a:spcPct val="15000"/>
              </a:spcAft>
            </a:pP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Freeform: Shape 39"/>
          <p:cNvSpPr/>
          <p:nvPr/>
        </p:nvSpPr>
        <p:spPr>
          <a:xfrm>
            <a:off x="6300340" y="3852682"/>
            <a:ext cx="2664148" cy="846764"/>
          </a:xfrm>
          <a:custGeom>
            <a:avLst/>
            <a:gdLst>
              <a:gd name="connsiteX0" fmla="*/ 0 w 4127756"/>
              <a:gd name="connsiteY0" fmla="*/ 62139 h 621388"/>
              <a:gd name="connsiteX1" fmla="*/ 62139 w 4127756"/>
              <a:gd name="connsiteY1" fmla="*/ 0 h 621388"/>
              <a:gd name="connsiteX2" fmla="*/ 4065617 w 4127756"/>
              <a:gd name="connsiteY2" fmla="*/ 0 h 621388"/>
              <a:gd name="connsiteX3" fmla="*/ 4127756 w 4127756"/>
              <a:gd name="connsiteY3" fmla="*/ 62139 h 621388"/>
              <a:gd name="connsiteX4" fmla="*/ 4127756 w 4127756"/>
              <a:gd name="connsiteY4" fmla="*/ 559249 h 621388"/>
              <a:gd name="connsiteX5" fmla="*/ 4065617 w 4127756"/>
              <a:gd name="connsiteY5" fmla="*/ 621388 h 621388"/>
              <a:gd name="connsiteX6" fmla="*/ 62139 w 4127756"/>
              <a:gd name="connsiteY6" fmla="*/ 621388 h 621388"/>
              <a:gd name="connsiteX7" fmla="*/ 0 w 4127756"/>
              <a:gd name="connsiteY7" fmla="*/ 559249 h 621388"/>
              <a:gd name="connsiteX8" fmla="*/ 0 w 4127756"/>
              <a:gd name="connsiteY8" fmla="*/ 62139 h 6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756" h="621388">
                <a:moveTo>
                  <a:pt x="0" y="62139"/>
                </a:moveTo>
                <a:cubicBezTo>
                  <a:pt x="0" y="27821"/>
                  <a:pt x="27821" y="0"/>
                  <a:pt x="62139" y="0"/>
                </a:cubicBezTo>
                <a:lnTo>
                  <a:pt x="4065617" y="0"/>
                </a:lnTo>
                <a:cubicBezTo>
                  <a:pt x="4099935" y="0"/>
                  <a:pt x="4127756" y="27821"/>
                  <a:pt x="4127756" y="62139"/>
                </a:cubicBezTo>
                <a:lnTo>
                  <a:pt x="4127756" y="559249"/>
                </a:lnTo>
                <a:cubicBezTo>
                  <a:pt x="4127756" y="593567"/>
                  <a:pt x="4099935" y="621388"/>
                  <a:pt x="4065617" y="621388"/>
                </a:cubicBezTo>
                <a:lnTo>
                  <a:pt x="62139" y="621388"/>
                </a:lnTo>
                <a:cubicBezTo>
                  <a:pt x="27821" y="621388"/>
                  <a:pt x="0" y="593567"/>
                  <a:pt x="0" y="559249"/>
                </a:cubicBezTo>
                <a:lnTo>
                  <a:pt x="0" y="62139"/>
                </a:lnTo>
                <a:close/>
              </a:path>
            </a:pathLst>
          </a:custGeom>
          <a:solidFill>
            <a:srgbClr val="909CAA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21980" tIns="34290" rIns="34291" bIns="34290" anchor="ctr"/>
          <a:lstStyle>
            <a:lvl1pPr marL="625475" indent="-84138" defTabSz="400050" eaLnBrk="0" hangingPunct="0"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8775" indent="-57150" defTabSz="400050" eaLnBrk="0" hangingPunct="0"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400050" eaLnBrk="0" hangingPunct="0"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400050" eaLnBrk="0" hangingPunct="0"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00050" eaLnBrk="0" hangingPunct="0"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12950" indent="27305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70150" indent="27305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27350" indent="27305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84550" indent="27305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5113" indent="-85725" eaLnBrk="1" hangingPunct="1">
              <a:lnSpc>
                <a:spcPct val="90000"/>
              </a:lnSpc>
              <a:spcAft>
                <a:spcPct val="35000"/>
              </a:spcAft>
              <a:tabLst/>
            </a:pPr>
            <a:r>
              <a:rPr lang="ru-RU" altLang="ru-RU" sz="1200" b="1" dirty="0">
                <a:solidFill>
                  <a:srgbClr val="FFFFFF"/>
                </a:solidFill>
                <a:latin typeface="Calibri" pitchFamily="34" charset="0"/>
              </a:rPr>
              <a:t>  КТИ</a:t>
            </a:r>
            <a:endParaRPr lang="en-US" altLang="ru-RU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  <a:tabLst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Геометрические параметры колес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: Rounded Corners 52"/>
          <p:cNvSpPr/>
          <p:nvPr/>
        </p:nvSpPr>
        <p:spPr>
          <a:xfrm>
            <a:off x="6442338" y="4010979"/>
            <a:ext cx="833158" cy="542033"/>
          </a:xfrm>
          <a:prstGeom prst="roundRect">
            <a:avLst>
              <a:gd name="adj" fmla="val 10000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54"/>
          <p:cNvSpPr/>
          <p:nvPr/>
        </p:nvSpPr>
        <p:spPr>
          <a:xfrm>
            <a:off x="3135572" y="4035384"/>
            <a:ext cx="855837" cy="517628"/>
          </a:xfrm>
          <a:prstGeom prst="roundRect">
            <a:avLst>
              <a:gd name="adj" fmla="val 1000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41"/>
          <p:cNvSpPr/>
          <p:nvPr/>
        </p:nvSpPr>
        <p:spPr>
          <a:xfrm>
            <a:off x="6294156" y="2427753"/>
            <a:ext cx="2661260" cy="1019141"/>
          </a:xfrm>
          <a:custGeom>
            <a:avLst/>
            <a:gdLst>
              <a:gd name="connsiteX0" fmla="*/ 0 w 4127756"/>
              <a:gd name="connsiteY0" fmla="*/ 62139 h 621388"/>
              <a:gd name="connsiteX1" fmla="*/ 62139 w 4127756"/>
              <a:gd name="connsiteY1" fmla="*/ 0 h 621388"/>
              <a:gd name="connsiteX2" fmla="*/ 4065617 w 4127756"/>
              <a:gd name="connsiteY2" fmla="*/ 0 h 621388"/>
              <a:gd name="connsiteX3" fmla="*/ 4127756 w 4127756"/>
              <a:gd name="connsiteY3" fmla="*/ 62139 h 621388"/>
              <a:gd name="connsiteX4" fmla="*/ 4127756 w 4127756"/>
              <a:gd name="connsiteY4" fmla="*/ 559249 h 621388"/>
              <a:gd name="connsiteX5" fmla="*/ 4065617 w 4127756"/>
              <a:gd name="connsiteY5" fmla="*/ 621388 h 621388"/>
              <a:gd name="connsiteX6" fmla="*/ 62139 w 4127756"/>
              <a:gd name="connsiteY6" fmla="*/ 621388 h 621388"/>
              <a:gd name="connsiteX7" fmla="*/ 0 w 4127756"/>
              <a:gd name="connsiteY7" fmla="*/ 559249 h 621388"/>
              <a:gd name="connsiteX8" fmla="*/ 0 w 4127756"/>
              <a:gd name="connsiteY8" fmla="*/ 62139 h 6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756" h="621388">
                <a:moveTo>
                  <a:pt x="0" y="62139"/>
                </a:moveTo>
                <a:cubicBezTo>
                  <a:pt x="0" y="27821"/>
                  <a:pt x="27821" y="0"/>
                  <a:pt x="62139" y="0"/>
                </a:cubicBezTo>
                <a:lnTo>
                  <a:pt x="4065617" y="0"/>
                </a:lnTo>
                <a:cubicBezTo>
                  <a:pt x="4099935" y="0"/>
                  <a:pt x="4127756" y="27821"/>
                  <a:pt x="4127756" y="62139"/>
                </a:cubicBezTo>
                <a:lnTo>
                  <a:pt x="4127756" y="559249"/>
                </a:lnTo>
                <a:cubicBezTo>
                  <a:pt x="4127756" y="593567"/>
                  <a:pt x="4099935" y="621388"/>
                  <a:pt x="4065617" y="621388"/>
                </a:cubicBezTo>
                <a:lnTo>
                  <a:pt x="62139" y="621388"/>
                </a:lnTo>
                <a:cubicBezTo>
                  <a:pt x="27821" y="621388"/>
                  <a:pt x="0" y="593567"/>
                  <a:pt x="0" y="559249"/>
                </a:cubicBezTo>
                <a:lnTo>
                  <a:pt x="0" y="62139"/>
                </a:lnTo>
                <a:close/>
              </a:path>
            </a:pathLst>
          </a:custGeom>
          <a:solidFill>
            <a:srgbClr val="2F87B6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21980" tIns="34290" rIns="34291" bIns="34290" anchor="ctr"/>
          <a:lstStyle>
            <a:lvl1pPr marL="182563"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8775" indent="-84138"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000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129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701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273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84550" indent="273050" defTabSz="400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5113" indent="-85725" eaLnBrk="1" hangingPunct="1">
              <a:lnSpc>
                <a:spcPts val="1000"/>
              </a:lnSpc>
              <a:spcAft>
                <a:spcPct val="35000"/>
              </a:spcAft>
            </a:pPr>
            <a:r>
              <a:rPr lang="ru-RU" altLang="ru-RU" sz="1200" b="1" dirty="0">
                <a:solidFill>
                  <a:srgbClr val="FFFFFF"/>
                </a:solidFill>
                <a:latin typeface="Calibri" pitchFamily="34" charset="0"/>
              </a:rPr>
              <a:t>  СЖДК</a:t>
            </a:r>
            <a:endParaRPr lang="en-US" altLang="ru-RU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Вес вагона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Дефекты поверхности катания колес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Некорректная развесовка вагонов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Freeform: Shape 76"/>
          <p:cNvSpPr/>
          <p:nvPr/>
        </p:nvSpPr>
        <p:spPr>
          <a:xfrm>
            <a:off x="6294156" y="741001"/>
            <a:ext cx="2670332" cy="1625773"/>
          </a:xfrm>
          <a:custGeom>
            <a:avLst/>
            <a:gdLst>
              <a:gd name="connsiteX0" fmla="*/ 0 w 4127756"/>
              <a:gd name="connsiteY0" fmla="*/ 62139 h 621388"/>
              <a:gd name="connsiteX1" fmla="*/ 62139 w 4127756"/>
              <a:gd name="connsiteY1" fmla="*/ 0 h 621388"/>
              <a:gd name="connsiteX2" fmla="*/ 4065617 w 4127756"/>
              <a:gd name="connsiteY2" fmla="*/ 0 h 621388"/>
              <a:gd name="connsiteX3" fmla="*/ 4127756 w 4127756"/>
              <a:gd name="connsiteY3" fmla="*/ 62139 h 621388"/>
              <a:gd name="connsiteX4" fmla="*/ 4127756 w 4127756"/>
              <a:gd name="connsiteY4" fmla="*/ 559249 h 621388"/>
              <a:gd name="connsiteX5" fmla="*/ 4065617 w 4127756"/>
              <a:gd name="connsiteY5" fmla="*/ 621388 h 621388"/>
              <a:gd name="connsiteX6" fmla="*/ 62139 w 4127756"/>
              <a:gd name="connsiteY6" fmla="*/ 621388 h 621388"/>
              <a:gd name="connsiteX7" fmla="*/ 0 w 4127756"/>
              <a:gd name="connsiteY7" fmla="*/ 559249 h 621388"/>
              <a:gd name="connsiteX8" fmla="*/ 0 w 4127756"/>
              <a:gd name="connsiteY8" fmla="*/ 62139 h 6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756" h="621388">
                <a:moveTo>
                  <a:pt x="0" y="62139"/>
                </a:moveTo>
                <a:cubicBezTo>
                  <a:pt x="0" y="27821"/>
                  <a:pt x="27821" y="0"/>
                  <a:pt x="62139" y="0"/>
                </a:cubicBezTo>
                <a:lnTo>
                  <a:pt x="4065617" y="0"/>
                </a:lnTo>
                <a:cubicBezTo>
                  <a:pt x="4099935" y="0"/>
                  <a:pt x="4127756" y="27821"/>
                  <a:pt x="4127756" y="62139"/>
                </a:cubicBezTo>
                <a:lnTo>
                  <a:pt x="4127756" y="559249"/>
                </a:lnTo>
                <a:cubicBezTo>
                  <a:pt x="4127756" y="593567"/>
                  <a:pt x="4099935" y="621388"/>
                  <a:pt x="4065617" y="621388"/>
                </a:cubicBezTo>
                <a:lnTo>
                  <a:pt x="62139" y="621388"/>
                </a:lnTo>
                <a:cubicBezTo>
                  <a:pt x="27821" y="621388"/>
                  <a:pt x="0" y="593567"/>
                  <a:pt x="0" y="559249"/>
                </a:cubicBezTo>
                <a:lnTo>
                  <a:pt x="0" y="62139"/>
                </a:lnTo>
                <a:close/>
              </a:path>
            </a:pathLst>
          </a:custGeom>
          <a:solidFill>
            <a:srgbClr val="2F87B6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8170" tIns="30480" rIns="30481" bIns="30480" anchor="ctr">
            <a:normAutofit/>
          </a:bodyPr>
          <a:lstStyle>
            <a:lvl1pPr marL="266700"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8775" indent="-57150"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55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129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701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273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84550" indent="273050" defTabSz="355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5113" indent="-85725" eaLnBrk="1" hangingPunct="1">
              <a:lnSpc>
                <a:spcPts val="1000"/>
              </a:lnSpc>
              <a:spcAft>
                <a:spcPct val="35000"/>
              </a:spcAft>
              <a:tabLst>
                <a:tab pos="265113" algn="l"/>
              </a:tabLst>
            </a:pPr>
            <a:r>
              <a:rPr lang="ru-RU" altLang="ru-RU" sz="1200" b="1" dirty="0">
                <a:solidFill>
                  <a:srgbClr val="FFFFFF"/>
                </a:solidFill>
                <a:latin typeface="Calibri" pitchFamily="34" charset="0"/>
              </a:rPr>
              <a:t>  ЛКПС</a:t>
            </a:r>
            <a:endParaRPr lang="en-US" altLang="ru-RU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Габариты</a:t>
            </a: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Дефекты кузова вагона</a:t>
            </a: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Открытые двери вагона</a:t>
            </a: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Коммерческий осмотр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Отрицательная динамика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3-</a:t>
            </a:r>
            <a:r>
              <a:rPr lang="en-US" altLang="ru-RU" sz="1000" dirty="0">
                <a:solidFill>
                  <a:srgbClr val="FFFFFF"/>
                </a:solidFill>
                <a:latin typeface="Calibri" pitchFamily="34" charset="0"/>
              </a:rPr>
              <a:t>D </a:t>
            </a: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модель</a:t>
            </a:r>
            <a:r>
              <a:rPr lang="en-US" altLang="ru-RU" sz="1000" dirty="0">
                <a:solidFill>
                  <a:srgbClr val="FFFFFF"/>
                </a:solidFill>
                <a:latin typeface="Calibri" pitchFamily="34" charset="0"/>
              </a:rPr>
              <a:t> c</a:t>
            </a: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остава</a:t>
            </a: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Тип подвижной единицы</a:t>
            </a:r>
          </a:p>
          <a:p>
            <a:pPr marL="265113" lvl="1" indent="-85725" eaLnBrk="1" hangingPunct="1">
              <a:lnSpc>
                <a:spcPts val="1000"/>
              </a:lnSpc>
              <a:spcAft>
                <a:spcPct val="15000"/>
              </a:spcAft>
              <a:buFontTx/>
              <a:buChar char="•"/>
              <a:tabLst>
                <a:tab pos="265113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Загрузка подвижной единицы</a:t>
            </a:r>
            <a:endParaRPr lang="en-US" altLang="ru-RU" sz="1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Flowchart: Connector 106"/>
          <p:cNvSpPr/>
          <p:nvPr/>
        </p:nvSpPr>
        <p:spPr>
          <a:xfrm flipH="1">
            <a:off x="3180785" y="1937178"/>
            <a:ext cx="69556" cy="69556"/>
          </a:xfrm>
          <a:prstGeom prst="flowChartConnector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18" name="Connector: Elbow 108"/>
          <p:cNvCxnSpPr>
            <a:cxnSpLocks/>
            <a:stCxn id="7" idx="3"/>
          </p:cNvCxnSpPr>
          <p:nvPr/>
        </p:nvCxnSpPr>
        <p:spPr>
          <a:xfrm>
            <a:off x="2722728" y="1178444"/>
            <a:ext cx="476418" cy="793753"/>
          </a:xfrm>
          <a:prstGeom prst="bentConnector2">
            <a:avLst/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20"/>
          <p:cNvSpPr/>
          <p:nvPr/>
        </p:nvSpPr>
        <p:spPr>
          <a:xfrm flipH="1">
            <a:off x="3400036" y="1459563"/>
            <a:ext cx="69556" cy="69556"/>
          </a:xfrm>
          <a:prstGeom prst="flowChartConnector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Connector: Elbow 121"/>
          <p:cNvCxnSpPr>
            <a:cxnSpLocks/>
            <a:endCxn id="19" idx="0"/>
          </p:cNvCxnSpPr>
          <p:nvPr/>
        </p:nvCxnSpPr>
        <p:spPr>
          <a:xfrm rot="10800000" flipV="1">
            <a:off x="3434814" y="1340114"/>
            <a:ext cx="2859342" cy="119455"/>
          </a:xfrm>
          <a:prstGeom prst="bentConnector2">
            <a:avLst/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137"/>
          <p:cNvSpPr/>
          <p:nvPr/>
        </p:nvSpPr>
        <p:spPr>
          <a:xfrm flipH="1">
            <a:off x="3282063" y="2331996"/>
            <a:ext cx="68043" cy="69556"/>
          </a:xfrm>
          <a:prstGeom prst="flowChartConnector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2" name="Connector: Elbow 138"/>
          <p:cNvCxnSpPr>
            <a:cxnSpLocks/>
          </p:cNvCxnSpPr>
          <p:nvPr/>
        </p:nvCxnSpPr>
        <p:spPr>
          <a:xfrm flipV="1">
            <a:off x="2699792" y="2366775"/>
            <a:ext cx="507487" cy="432047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145"/>
          <p:cNvSpPr/>
          <p:nvPr/>
        </p:nvSpPr>
        <p:spPr>
          <a:xfrm flipH="1">
            <a:off x="3417106" y="2398196"/>
            <a:ext cx="69556" cy="69556"/>
          </a:xfrm>
          <a:prstGeom prst="flowChartConnector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4" name="Flowchart: Connector 151"/>
          <p:cNvSpPr/>
          <p:nvPr/>
        </p:nvSpPr>
        <p:spPr>
          <a:xfrm flipH="1">
            <a:off x="5184290" y="3278595"/>
            <a:ext cx="69556" cy="69556"/>
          </a:xfrm>
          <a:prstGeom prst="flowChartConnector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5" name="Connector: Elbow 152"/>
          <p:cNvCxnSpPr>
            <a:cxnSpLocks/>
            <a:endCxn id="24" idx="4"/>
          </p:cNvCxnSpPr>
          <p:nvPr/>
        </p:nvCxnSpPr>
        <p:spPr>
          <a:xfrm rot="10800000">
            <a:off x="5219068" y="3348152"/>
            <a:ext cx="2413346" cy="349145"/>
          </a:xfrm>
          <a:prstGeom prst="bentConnector2">
            <a:avLst/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120"/>
          <p:cNvSpPr/>
          <p:nvPr/>
        </p:nvSpPr>
        <p:spPr>
          <a:xfrm flipH="1">
            <a:off x="4602426" y="1960062"/>
            <a:ext cx="68043" cy="69556"/>
          </a:xfrm>
          <a:prstGeom prst="flowChartConnector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7" name="Connector: Elbow 121"/>
          <p:cNvCxnSpPr>
            <a:cxnSpLocks/>
            <a:endCxn id="26" idx="0"/>
          </p:cNvCxnSpPr>
          <p:nvPr/>
        </p:nvCxnSpPr>
        <p:spPr>
          <a:xfrm rot="10800000" flipV="1">
            <a:off x="4636937" y="1657644"/>
            <a:ext cx="1657239" cy="302416"/>
          </a:xfrm>
          <a:prstGeom prst="bentConnector2">
            <a:avLst/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152"/>
          <p:cNvCxnSpPr>
            <a:cxnSpLocks/>
          </p:cNvCxnSpPr>
          <p:nvPr/>
        </p:nvCxnSpPr>
        <p:spPr>
          <a:xfrm rot="16200000" flipV="1">
            <a:off x="2765555" y="3157936"/>
            <a:ext cx="1380364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152"/>
          <p:cNvCxnSpPr>
            <a:cxnSpLocks/>
          </p:cNvCxnSpPr>
          <p:nvPr/>
        </p:nvCxnSpPr>
        <p:spPr>
          <a:xfrm rot="10800000">
            <a:off x="5431530" y="3546646"/>
            <a:ext cx="2191854" cy="22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151"/>
          <p:cNvSpPr/>
          <p:nvPr/>
        </p:nvSpPr>
        <p:spPr>
          <a:xfrm flipH="1">
            <a:off x="5397510" y="3323955"/>
            <a:ext cx="68043" cy="69556"/>
          </a:xfrm>
          <a:prstGeom prst="flowChartConnector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1" name="Полилиния: фигура 35">
            <a:extLst>
              <a:ext uri="{FF2B5EF4-FFF2-40B4-BE49-F238E27FC236}">
                <a16:creationId xmlns:a16="http://schemas.microsoft.com/office/drawing/2014/main" id="{91D982EE-338A-4AA7-96F8-5D9F1C4227DB}"/>
              </a:ext>
            </a:extLst>
          </p:cNvPr>
          <p:cNvSpPr/>
          <p:nvPr/>
        </p:nvSpPr>
        <p:spPr>
          <a:xfrm>
            <a:off x="2996754" y="1496378"/>
            <a:ext cx="566737" cy="823912"/>
          </a:xfrm>
          <a:custGeom>
            <a:avLst/>
            <a:gdLst>
              <a:gd name="connsiteX0" fmla="*/ 4762 w 566737"/>
              <a:gd name="connsiteY0" fmla="*/ 823912 h 823912"/>
              <a:gd name="connsiteX1" fmla="*/ 0 w 566737"/>
              <a:gd name="connsiteY1" fmla="*/ 133350 h 823912"/>
              <a:gd name="connsiteX2" fmla="*/ 109537 w 566737"/>
              <a:gd name="connsiteY2" fmla="*/ 52387 h 823912"/>
              <a:gd name="connsiteX3" fmla="*/ 447675 w 566737"/>
              <a:gd name="connsiteY3" fmla="*/ 0 h 823912"/>
              <a:gd name="connsiteX4" fmla="*/ 561975 w 566737"/>
              <a:gd name="connsiteY4" fmla="*/ 61912 h 823912"/>
              <a:gd name="connsiteX5" fmla="*/ 566737 w 566737"/>
              <a:gd name="connsiteY5" fmla="*/ 26670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737" h="823912">
                <a:moveTo>
                  <a:pt x="4762" y="823912"/>
                </a:moveTo>
                <a:cubicBezTo>
                  <a:pt x="3175" y="593725"/>
                  <a:pt x="1587" y="363537"/>
                  <a:pt x="0" y="133350"/>
                </a:cubicBezTo>
                <a:lnTo>
                  <a:pt x="109537" y="52387"/>
                </a:lnTo>
                <a:lnTo>
                  <a:pt x="447675" y="0"/>
                </a:lnTo>
                <a:lnTo>
                  <a:pt x="561975" y="61912"/>
                </a:lnTo>
                <a:lnTo>
                  <a:pt x="566737" y="2667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Connector: Elbow 152">
            <a:extLst>
              <a:ext uri="{FF2B5EF4-FFF2-40B4-BE49-F238E27FC236}">
                <a16:creationId xmlns:a16="http://schemas.microsoft.com/office/drawing/2014/main" id="{04A3AB75-F202-40C4-80C9-90C54CF1FF8F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41012" y="3770307"/>
            <a:ext cx="164748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152">
            <a:extLst>
              <a:ext uri="{FF2B5EF4-FFF2-40B4-BE49-F238E27FC236}">
                <a16:creationId xmlns:a16="http://schemas.microsoft.com/office/drawing/2014/main" id="{8B2503DB-32CD-4710-9F47-637594E20E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68872" y="3507161"/>
            <a:ext cx="109025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152">
            <a:extLst>
              <a:ext uri="{FF2B5EF4-FFF2-40B4-BE49-F238E27FC236}">
                <a16:creationId xmlns:a16="http://schemas.microsoft.com/office/drawing/2014/main" id="{3920642B-E05F-4CD3-AD8A-7A4E490E72B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46269" y="3479299"/>
            <a:ext cx="164748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0C8B632-2AD5-4850-B8C7-643FF3097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66" y="3374886"/>
            <a:ext cx="2555776" cy="1247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B2C2CC-8AAA-4789-9E3B-A885752427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5836" y="1132613"/>
            <a:ext cx="1547898" cy="8680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19479A8-D1EE-4B07-9934-40EDC21A93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779" y="2618291"/>
            <a:ext cx="1054534" cy="6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328749" y="1787976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текст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328749" y="1332950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Заголовок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 в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тексте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Verdana" pitchFamily="34" charset="0"/>
              <a:ea typeface="Arial" pitchFamily="34" charset="0"/>
              <a:cs typeface="Verdana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BC976EC-713A-4B15-9B02-799875B408E6}"/>
              </a:ext>
            </a:extLst>
          </p:cNvPr>
          <p:cNvSpPr txBox="1">
            <a:spLocks/>
          </p:cNvSpPr>
          <p:nvPr/>
        </p:nvSpPr>
        <p:spPr bwMode="auto">
          <a:xfrm>
            <a:off x="6418217" y="1303611"/>
            <a:ext cx="2077221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>
                <a:solidFill>
                  <a:schemeClr val="accent6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9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9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dirty="0">
                <a:solidFill>
                  <a:srgbClr val="0066A1"/>
                </a:solidFill>
                <a:ea typeface="Arial" pitchFamily="34" charset="0"/>
              </a:rPr>
              <a:t>Здесь можно написать комментарии в отдельной колонке</a:t>
            </a:r>
          </a:p>
          <a:p>
            <a:pPr defTabSz="914400" eaLnBrk="1" hangingPunct="1"/>
            <a:endParaRPr kumimoji="0" lang="ru-RU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r>
              <a:rPr kumimoji="0" lang="ru-RU" dirty="0">
                <a:solidFill>
                  <a:srgbClr val="0066A1"/>
                </a:solidFill>
                <a:ea typeface="Arial" pitchFamily="34" charset="0"/>
              </a:rPr>
              <a:t>Здесь можно написать комментарии в отдельной колонке</a:t>
            </a:r>
          </a:p>
          <a:p>
            <a:pPr defTabSz="914400" eaLnBrk="1" hangingPunct="1"/>
            <a:endParaRPr kumimoji="0" lang="ru-RU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r>
              <a:rPr kumimoji="0" lang="ru-RU" dirty="0">
                <a:solidFill>
                  <a:srgbClr val="0066A1"/>
                </a:solidFill>
                <a:ea typeface="Arial" pitchFamily="34" charset="0"/>
              </a:rPr>
              <a:t>Здесь можно написать комментарии в отдельной колонке</a:t>
            </a:r>
          </a:p>
          <a:p>
            <a:pPr defTabSz="914400" eaLnBrk="1" hangingPunct="1"/>
            <a:endParaRPr kumimoji="0" lang="en-US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endParaRPr kumimoji="0" lang="en-US" dirty="0">
              <a:solidFill>
                <a:srgbClr val="0066A1"/>
              </a:solidFill>
              <a:ea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99F3D-7CDD-4148-B765-B3C6235375B2}"/>
              </a:ext>
            </a:extLst>
          </p:cNvPr>
          <p:cNvSpPr txBox="1"/>
          <p:nvPr/>
        </p:nvSpPr>
        <p:spPr>
          <a:xfrm>
            <a:off x="328749" y="3116031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текст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958CC-1650-4D15-B54B-1EC0F1F5AC20}"/>
              </a:ext>
            </a:extLst>
          </p:cNvPr>
          <p:cNvSpPr txBox="1"/>
          <p:nvPr/>
        </p:nvSpPr>
        <p:spPr>
          <a:xfrm>
            <a:off x="328749" y="2661005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Заголовок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 в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тексте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Verdana" pitchFamily="34" charset="0"/>
              <a:ea typeface="Arial" pitchFamily="34" charset="0"/>
              <a:cs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91439" y="95250"/>
            <a:ext cx="578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технической диагностики ЖДСМ с помощью </a:t>
            </a:r>
            <a:r>
              <a:rPr lang="ru-RU" altLang="ru-RU" sz="1400" dirty="0">
                <a:solidFill>
                  <a:srgbClr val="000000"/>
                </a:solidFill>
              </a:rPr>
              <a:t>мобильных </a:t>
            </a:r>
            <a:r>
              <a:rPr lang="ru-RU" altLang="ru-RU" sz="1400" dirty="0" err="1">
                <a:solidFill>
                  <a:srgbClr val="000000"/>
                </a:solidFill>
              </a:rPr>
              <a:t>диагностическо-ремонтных</a:t>
            </a:r>
            <a:r>
              <a:rPr lang="ru-RU" altLang="ru-RU" sz="1400" dirty="0">
                <a:solidFill>
                  <a:srgbClr val="000000"/>
                </a:solidFill>
              </a:rPr>
              <a:t> комплексов (ДРК)</a:t>
            </a:r>
            <a:endParaRPr kumimoji="0" lang="ru-RU" sz="1400" dirty="0">
              <a:ea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23900"/>
            <a:ext cx="9144000" cy="41433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78"/>
          <p:cNvSpPr/>
          <p:nvPr/>
        </p:nvSpPr>
        <p:spPr>
          <a:xfrm>
            <a:off x="2503234" y="3652223"/>
            <a:ext cx="227876" cy="227971"/>
          </a:xfrm>
          <a:prstGeom prst="ellipse">
            <a:avLst/>
          </a:prstGeom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 defTabSz="685800">
              <a:defRPr/>
            </a:pPr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79"/>
          <p:cNvGrpSpPr/>
          <p:nvPr/>
        </p:nvGrpSpPr>
        <p:grpSpPr>
          <a:xfrm>
            <a:off x="219075" y="3554782"/>
            <a:ext cx="2509908" cy="1014750"/>
            <a:chOff x="7834818" y="2061983"/>
            <a:chExt cx="2728892" cy="1426583"/>
          </a:xfrm>
        </p:grpSpPr>
        <p:sp>
          <p:nvSpPr>
            <p:cNvPr id="13" name="TextBox 12"/>
            <p:cNvSpPr txBox="1"/>
            <p:nvPr/>
          </p:nvSpPr>
          <p:spPr>
            <a:xfrm>
              <a:off x="7834818" y="2061983"/>
              <a:ext cx="2728892" cy="432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ru-RU" altLang="zh-CN" sz="1400" b="1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ЭКИПАЖНАЯ ЧАСТЬ</a:t>
              </a:r>
              <a:endParaRPr lang="en-GB" altLang="zh-CN" sz="1400" b="1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Rectangle 81"/>
            <p:cNvSpPr/>
            <p:nvPr/>
          </p:nvSpPr>
          <p:spPr>
            <a:xfrm>
              <a:off x="8078261" y="2458772"/>
              <a:ext cx="2485449" cy="1029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30000"/>
                </a:lnSpc>
                <a:buFont typeface="Wingdings" pitchFamily="2" charset="2"/>
                <a:buChar char="Ø"/>
                <a:defRPr/>
              </a:pPr>
              <a:r>
                <a:rPr lang="ru-RU" sz="800" dirty="0"/>
                <a:t>Замер диаметра колесных пар</a:t>
              </a:r>
            </a:p>
            <a:p>
              <a:pPr defTabSz="685800">
                <a:lnSpc>
                  <a:spcPct val="130000"/>
                </a:lnSpc>
                <a:buFont typeface="Wingdings" pitchFamily="2" charset="2"/>
                <a:buChar char="Ø"/>
                <a:defRPr/>
              </a:pPr>
              <a:r>
                <a:rPr lang="ru-RU" sz="800" dirty="0"/>
                <a:t>Определение геометрии состояния поверхности катания</a:t>
              </a:r>
            </a:p>
            <a:p>
              <a:pPr defTabSz="685800">
                <a:lnSpc>
                  <a:spcPct val="130000"/>
                </a:lnSpc>
                <a:buFont typeface="Wingdings" pitchFamily="2" charset="2"/>
                <a:buChar char="Ø"/>
                <a:defRPr/>
              </a:pPr>
              <a:r>
                <a:rPr lang="ru-RU" sz="800" dirty="0"/>
                <a:t>Обточка колесных пар без выкатки</a:t>
              </a:r>
              <a:endParaRPr lang="en-US" altLang="zh-CN" sz="8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Oval 82"/>
          <p:cNvSpPr/>
          <p:nvPr/>
        </p:nvSpPr>
        <p:spPr>
          <a:xfrm>
            <a:off x="4403615" y="1700884"/>
            <a:ext cx="227876" cy="2279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 defTabSz="685800">
              <a:defRPr/>
            </a:pPr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91"/>
          <p:cNvGrpSpPr/>
          <p:nvPr/>
        </p:nvGrpSpPr>
        <p:grpSpPr>
          <a:xfrm>
            <a:off x="3195316" y="764812"/>
            <a:ext cx="2818400" cy="942507"/>
            <a:chOff x="7431504" y="2061983"/>
            <a:chExt cx="3596121" cy="1325024"/>
          </a:xfrm>
        </p:grpSpPr>
        <p:sp>
          <p:nvSpPr>
            <p:cNvPr id="17" name="TextBox 16"/>
            <p:cNvSpPr txBox="1"/>
            <p:nvPr/>
          </p:nvSpPr>
          <p:spPr>
            <a:xfrm>
              <a:off x="7431504" y="2061983"/>
              <a:ext cx="3596121" cy="432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ru-RU" altLang="zh-CN" sz="1400" b="1" dirty="0">
                  <a:solidFill>
                    <a:srgbClr val="FB9E00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ЭЛЕКТРОУЗЛЫ И АГРЕГАТЫ</a:t>
              </a:r>
              <a:endParaRPr lang="en-GB" altLang="zh-CN" sz="1400" b="1" dirty="0">
                <a:solidFill>
                  <a:srgbClr val="FB9E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ectangle 93"/>
            <p:cNvSpPr/>
            <p:nvPr/>
          </p:nvSpPr>
          <p:spPr>
            <a:xfrm>
              <a:off x="7638402" y="2391825"/>
              <a:ext cx="3287605" cy="995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buFont typeface="Wingdings" pitchFamily="2" charset="2"/>
                <a:buChar char="Ø"/>
                <a:defRPr/>
              </a:pPr>
              <a:r>
                <a:rPr lang="ru-RU" altLang="zh-CN" sz="8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Измерение температуры электрической проводки СПС</a:t>
              </a:r>
            </a:p>
            <a:p>
              <a:pPr>
                <a:buFont typeface="Wingdings" pitchFamily="2" charset="2"/>
                <a:buChar char="Ø"/>
              </a:pPr>
              <a:r>
                <a:rPr lang="ru-RU" sz="800" dirty="0"/>
                <a:t>Проверка состояния электрических </a:t>
              </a:r>
            </a:p>
            <a:p>
              <a:pPr>
                <a:buFont typeface="Wingdings" pitchFamily="2" charset="2"/>
                <a:buChar char="Ø"/>
              </a:pPr>
              <a:r>
                <a:rPr lang="ru-RU" sz="800" dirty="0"/>
                <a:t>коммутирующих аппаратов</a:t>
              </a:r>
            </a:p>
            <a:p>
              <a:pPr defTabSz="914400">
                <a:buFont typeface="Wingdings" pitchFamily="2" charset="2"/>
                <a:buChar char="Ø"/>
                <a:defRPr/>
              </a:pPr>
              <a:r>
                <a:rPr lang="ru-RU" sz="800" dirty="0"/>
                <a:t>Оценка состояния электрических машин</a:t>
              </a:r>
              <a:endParaRPr lang="en-US" altLang="zh-CN" sz="8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Oval 94"/>
          <p:cNvSpPr/>
          <p:nvPr/>
        </p:nvSpPr>
        <p:spPr>
          <a:xfrm>
            <a:off x="6318961" y="3629291"/>
            <a:ext cx="227876" cy="2279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 defTabSz="685800">
              <a:defRPr/>
            </a:pPr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95"/>
          <p:cNvGrpSpPr/>
          <p:nvPr/>
        </p:nvGrpSpPr>
        <p:grpSpPr>
          <a:xfrm>
            <a:off x="6433269" y="2373682"/>
            <a:ext cx="2448107" cy="2235098"/>
            <a:chOff x="8296876" y="816648"/>
            <a:chExt cx="3123640" cy="3142204"/>
          </a:xfrm>
        </p:grpSpPr>
        <p:sp>
          <p:nvSpPr>
            <p:cNvPr id="21" name="TextBox 20"/>
            <p:cNvSpPr txBox="1"/>
            <p:nvPr/>
          </p:nvSpPr>
          <p:spPr>
            <a:xfrm>
              <a:off x="8296876" y="816648"/>
              <a:ext cx="3123640" cy="432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ru-RU" altLang="zh-CN" sz="1400" b="1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ДВС, УЗЛЫ И АГРЕГАТЫ</a:t>
              </a:r>
              <a:endParaRPr lang="en-GB" altLang="zh-CN" sz="1400" b="1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Rectangle 97"/>
            <p:cNvSpPr/>
            <p:nvPr/>
          </p:nvSpPr>
          <p:spPr>
            <a:xfrm>
              <a:off x="8364828" y="1267001"/>
              <a:ext cx="2928954" cy="269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  <a:buFont typeface="Wingdings" pitchFamily="2" charset="2"/>
                <a:buChar char="Ø"/>
              </a:pPr>
              <a:r>
                <a:rPr lang="ru-RU" sz="800" dirty="0"/>
                <a:t>Измерение </a:t>
              </a:r>
              <a:r>
                <a:rPr lang="ru-RU" sz="800" dirty="0" err="1"/>
                <a:t>вибро-акустических</a:t>
              </a:r>
              <a:r>
                <a:rPr lang="ru-RU" sz="800" dirty="0"/>
                <a:t> характеристик подшипниковых </a:t>
              </a:r>
            </a:p>
            <a:p>
              <a:pPr>
                <a:lnSpc>
                  <a:spcPts val="1100"/>
                </a:lnSpc>
                <a:buFont typeface="Wingdings" pitchFamily="2" charset="2"/>
                <a:buChar char="Ø"/>
              </a:pPr>
              <a:r>
                <a:rPr lang="ru-RU" sz="800" dirty="0"/>
                <a:t>узлов и зубчатых передач</a:t>
              </a:r>
            </a:p>
            <a:p>
              <a:pPr>
                <a:lnSpc>
                  <a:spcPts val="1100"/>
                </a:lnSpc>
                <a:buFont typeface="Wingdings" pitchFamily="2" charset="2"/>
                <a:buChar char="Ø"/>
              </a:pPr>
              <a:r>
                <a:rPr lang="ru-RU" sz="800" dirty="0"/>
                <a:t>Анализ выхлопных газов ДВС</a:t>
              </a:r>
            </a:p>
            <a:p>
              <a:pPr>
                <a:lnSpc>
                  <a:spcPts val="1100"/>
                </a:lnSpc>
                <a:buFont typeface="Wingdings" pitchFamily="2" charset="2"/>
                <a:buChar char="Ø"/>
              </a:pPr>
              <a:r>
                <a:rPr lang="ru-RU" sz="800" dirty="0"/>
                <a:t>Измерение КПД объемного гидропривода и др. характеристик</a:t>
              </a:r>
            </a:p>
            <a:p>
              <a:pPr>
                <a:lnSpc>
                  <a:spcPts val="1100"/>
                </a:lnSpc>
                <a:buFont typeface="Wingdings" pitchFamily="2" charset="2"/>
                <a:buChar char="Ø"/>
              </a:pPr>
              <a:r>
                <a:rPr lang="ru-RU" sz="800" dirty="0"/>
                <a:t>Анализ (спектральный и фактический) состояния масла на присутствие в них примесей металлов</a:t>
              </a:r>
            </a:p>
            <a:p>
              <a:pPr>
                <a:lnSpc>
                  <a:spcPts val="1100"/>
                </a:lnSpc>
                <a:buFont typeface="Wingdings" pitchFamily="2" charset="2"/>
                <a:buChar char="Ø"/>
              </a:pPr>
              <a:r>
                <a:rPr lang="ru-RU" sz="800" dirty="0"/>
                <a:t>Видео и фото контроль внутреннего состояния узлов и агрегатов СПС</a:t>
              </a:r>
            </a:p>
            <a:p>
              <a:pPr defTabSz="914400">
                <a:lnSpc>
                  <a:spcPts val="1100"/>
                </a:lnSpc>
                <a:buFont typeface="Wingdings" pitchFamily="2" charset="2"/>
                <a:buChar char="Ø"/>
                <a:defRPr/>
              </a:pPr>
              <a:r>
                <a:rPr lang="ru-RU" sz="800" dirty="0"/>
                <a:t>Измерение температуры </a:t>
              </a:r>
            </a:p>
            <a:p>
              <a:pPr defTabSz="914400">
                <a:lnSpc>
                  <a:spcPts val="1100"/>
                </a:lnSpc>
                <a:buFont typeface="Wingdings" pitchFamily="2" charset="2"/>
                <a:buChar char="Ø"/>
                <a:defRPr/>
              </a:pPr>
              <a:r>
                <a:rPr lang="ru-RU" sz="800" dirty="0"/>
                <a:t>поверхностей узлов, агрегатов</a:t>
              </a:r>
              <a:endParaRPr lang="en-US" altLang="zh-CN" sz="8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2824731" y="2107572"/>
            <a:ext cx="3418488" cy="3558660"/>
            <a:chOff x="6531732" y="1844629"/>
            <a:chExt cx="4807875" cy="5002933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4" name="Group 98"/>
            <p:cNvGrpSpPr/>
            <p:nvPr/>
          </p:nvGrpSpPr>
          <p:grpSpPr>
            <a:xfrm>
              <a:off x="8470883" y="5102707"/>
              <a:ext cx="1167300" cy="1744855"/>
              <a:chOff x="8470883" y="5102707"/>
              <a:chExt cx="1167300" cy="1744855"/>
            </a:xfrm>
          </p:grpSpPr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13"/>
              <p:cNvSpPr>
                <a:spLocks noChangeArrowheads="1"/>
              </p:cNvSpPr>
              <p:nvPr/>
            </p:nvSpPr>
            <p:spPr bwMode="auto">
              <a:xfrm>
                <a:off x="8470883" y="6174765"/>
                <a:ext cx="970718" cy="67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8839665" y="5102707"/>
                <a:ext cx="52574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9465221" y="5885225"/>
                <a:ext cx="172962" cy="410689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137"/>
            <p:cNvGrpSpPr/>
            <p:nvPr/>
          </p:nvGrpSpPr>
          <p:grpSpPr>
            <a:xfrm>
              <a:off x="6531732" y="1844629"/>
              <a:ext cx="4807875" cy="2905297"/>
              <a:chOff x="6531732" y="1844629"/>
              <a:chExt cx="4807875" cy="2905297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7025473" y="2246936"/>
                <a:ext cx="3795249" cy="1897244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7218245" y="2392468"/>
                <a:ext cx="3411229" cy="1623705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6859368" y="2117405"/>
                <a:ext cx="4128982" cy="2173069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41"/>
              <p:cNvSpPr>
                <a:spLocks noChangeArrowheads="1"/>
              </p:cNvSpPr>
              <p:nvPr/>
            </p:nvSpPr>
            <p:spPr bwMode="auto">
              <a:xfrm>
                <a:off x="8412975" y="1862916"/>
                <a:ext cx="1045389" cy="104538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42"/>
              <p:cNvSpPr>
                <a:spLocks noEditPoints="1"/>
              </p:cNvSpPr>
              <p:nvPr/>
            </p:nvSpPr>
            <p:spPr bwMode="auto">
              <a:xfrm>
                <a:off x="8394689" y="1844629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0 w 600"/>
                  <a:gd name="T13" fmla="*/ 300 h 600"/>
                  <a:gd name="T14" fmla="*/ 300 w 600"/>
                  <a:gd name="T15" fmla="*/ 600 h 600"/>
                  <a:gd name="T16" fmla="*/ 600 w 600"/>
                  <a:gd name="T17" fmla="*/ 300 h 600"/>
                  <a:gd name="T18" fmla="*/ 300 w 600"/>
                  <a:gd name="T19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45"/>
              <p:cNvSpPr>
                <a:spLocks noChangeArrowheads="1"/>
              </p:cNvSpPr>
              <p:nvPr/>
            </p:nvSpPr>
            <p:spPr bwMode="auto">
              <a:xfrm>
                <a:off x="10275931" y="3686251"/>
                <a:ext cx="1045389" cy="104538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46"/>
              <p:cNvSpPr>
                <a:spLocks noEditPoints="1"/>
              </p:cNvSpPr>
              <p:nvPr/>
            </p:nvSpPr>
            <p:spPr bwMode="auto">
              <a:xfrm>
                <a:off x="10258407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6" y="580"/>
                      <a:pt x="20" y="455"/>
                      <a:pt x="20" y="300"/>
                    </a:cubicBezTo>
                    <a:cubicBezTo>
                      <a:pt x="20" y="145"/>
                      <a:pt x="146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6" y="600"/>
                      <a:pt x="600" y="465"/>
                      <a:pt x="600" y="300"/>
                    </a:cubicBezTo>
                    <a:cubicBezTo>
                      <a:pt x="600" y="135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149"/>
              <p:cNvSpPr>
                <a:spLocks noChangeArrowheads="1"/>
              </p:cNvSpPr>
              <p:nvPr/>
            </p:nvSpPr>
            <p:spPr bwMode="auto">
              <a:xfrm>
                <a:off x="6549257" y="3686251"/>
                <a:ext cx="1045389" cy="104538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50"/>
              <p:cNvSpPr>
                <a:spLocks noEditPoints="1"/>
              </p:cNvSpPr>
              <p:nvPr/>
            </p:nvSpPr>
            <p:spPr bwMode="auto">
              <a:xfrm>
                <a:off x="6531732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4" y="20"/>
                      <a:pt x="580" y="145"/>
                      <a:pt x="580" y="300"/>
                    </a:cubicBezTo>
                    <a:cubicBezTo>
                      <a:pt x="580" y="455"/>
                      <a:pt x="454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4" y="0"/>
                      <a:pt x="0" y="135"/>
                      <a:pt x="0" y="300"/>
                    </a:cubicBezTo>
                    <a:cubicBezTo>
                      <a:pt x="0" y="465"/>
                      <a:pt x="134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51"/>
              <p:cNvSpPr>
                <a:spLocks noEditPoints="1"/>
              </p:cNvSpPr>
              <p:nvPr/>
            </p:nvSpPr>
            <p:spPr bwMode="auto">
              <a:xfrm>
                <a:off x="10416891" y="334794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52"/>
              <p:cNvSpPr>
                <a:spLocks/>
              </p:cNvSpPr>
              <p:nvPr/>
            </p:nvSpPr>
            <p:spPr bwMode="auto">
              <a:xfrm>
                <a:off x="10389461" y="358719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53"/>
              <p:cNvSpPr>
                <a:spLocks/>
              </p:cNvSpPr>
              <p:nvPr/>
            </p:nvSpPr>
            <p:spPr bwMode="auto">
              <a:xfrm>
                <a:off x="10995207" y="332585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54"/>
              <p:cNvSpPr>
                <a:spLocks noEditPoints="1"/>
              </p:cNvSpPr>
              <p:nvPr/>
            </p:nvSpPr>
            <p:spPr bwMode="auto">
              <a:xfrm>
                <a:off x="9560465" y="211512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55"/>
              <p:cNvSpPr>
                <a:spLocks/>
              </p:cNvSpPr>
              <p:nvPr/>
            </p:nvSpPr>
            <p:spPr bwMode="auto">
              <a:xfrm>
                <a:off x="9535320" y="268505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56"/>
              <p:cNvSpPr>
                <a:spLocks/>
              </p:cNvSpPr>
              <p:nvPr/>
            </p:nvSpPr>
            <p:spPr bwMode="auto">
              <a:xfrm>
                <a:off x="9795144" y="207016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157"/>
              <p:cNvSpPr>
                <a:spLocks noEditPoints="1"/>
              </p:cNvSpPr>
              <p:nvPr/>
            </p:nvSpPr>
            <p:spPr bwMode="auto">
              <a:xfrm>
                <a:off x="6864702" y="3347946"/>
                <a:ext cx="605747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58"/>
              <p:cNvSpPr>
                <a:spLocks/>
              </p:cNvSpPr>
              <p:nvPr/>
            </p:nvSpPr>
            <p:spPr bwMode="auto">
              <a:xfrm>
                <a:off x="7436161" y="358719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59"/>
              <p:cNvSpPr>
                <a:spLocks/>
              </p:cNvSpPr>
              <p:nvPr/>
            </p:nvSpPr>
            <p:spPr bwMode="auto">
              <a:xfrm>
                <a:off x="6821271" y="332585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60"/>
              <p:cNvSpPr>
                <a:spLocks noEditPoints="1"/>
              </p:cNvSpPr>
              <p:nvPr/>
            </p:nvSpPr>
            <p:spPr bwMode="auto">
              <a:xfrm>
                <a:off x="8048766" y="211512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61"/>
              <p:cNvSpPr>
                <a:spLocks/>
              </p:cNvSpPr>
              <p:nvPr/>
            </p:nvSpPr>
            <p:spPr bwMode="auto">
              <a:xfrm>
                <a:off x="8290302" y="268505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62"/>
              <p:cNvSpPr>
                <a:spLocks/>
              </p:cNvSpPr>
              <p:nvPr/>
            </p:nvSpPr>
            <p:spPr bwMode="auto">
              <a:xfrm>
                <a:off x="8027431" y="207168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Freeform 164"/>
            <p:cNvSpPr>
              <a:spLocks noEditPoints="1"/>
            </p:cNvSpPr>
            <p:nvPr/>
          </p:nvSpPr>
          <p:spPr bwMode="auto">
            <a:xfrm>
              <a:off x="6845943" y="3977112"/>
              <a:ext cx="443335" cy="471043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165"/>
            <p:cNvSpPr>
              <a:spLocks noEditPoints="1"/>
            </p:cNvSpPr>
            <p:nvPr/>
          </p:nvSpPr>
          <p:spPr bwMode="auto">
            <a:xfrm>
              <a:off x="8663976" y="2109973"/>
              <a:ext cx="542623" cy="43871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887" y="3314700"/>
            <a:ext cx="2122559" cy="113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TextBox 55"/>
          <p:cNvSpPr txBox="1"/>
          <p:nvPr/>
        </p:nvSpPr>
        <p:spPr>
          <a:xfrm>
            <a:off x="3981450" y="295275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 Р К</a:t>
            </a:r>
          </a:p>
        </p:txBody>
      </p:sp>
      <p:sp>
        <p:nvSpPr>
          <p:cNvPr id="57" name="原创设计师QQ598969553          _21"/>
          <p:cNvSpPr>
            <a:spLocks/>
          </p:cNvSpPr>
          <p:nvPr/>
        </p:nvSpPr>
        <p:spPr bwMode="auto">
          <a:xfrm>
            <a:off x="5622727" y="3590925"/>
            <a:ext cx="454223" cy="440110"/>
          </a:xfrm>
          <a:custGeom>
            <a:avLst/>
            <a:gdLst>
              <a:gd name="T0" fmla="*/ 172 w 192"/>
              <a:gd name="T1" fmla="*/ 0 h 192"/>
              <a:gd name="T2" fmla="*/ 151 w 192"/>
              <a:gd name="T3" fmla="*/ 21 h 192"/>
              <a:gd name="T4" fmla="*/ 159 w 192"/>
              <a:gd name="T5" fmla="*/ 36 h 192"/>
              <a:gd name="T6" fmla="*/ 131 w 192"/>
              <a:gd name="T7" fmla="*/ 153 h 192"/>
              <a:gd name="T8" fmla="*/ 126 w 192"/>
              <a:gd name="T9" fmla="*/ 152 h 192"/>
              <a:gd name="T10" fmla="*/ 123 w 192"/>
              <a:gd name="T11" fmla="*/ 153 h 192"/>
              <a:gd name="T12" fmla="*/ 95 w 192"/>
              <a:gd name="T13" fmla="*/ 71 h 192"/>
              <a:gd name="T14" fmla="*/ 103 w 192"/>
              <a:gd name="T15" fmla="*/ 55 h 192"/>
              <a:gd name="T16" fmla="*/ 83 w 192"/>
              <a:gd name="T17" fmla="*/ 35 h 192"/>
              <a:gd name="T18" fmla="*/ 63 w 192"/>
              <a:gd name="T19" fmla="*/ 55 h 192"/>
              <a:gd name="T20" fmla="*/ 65 w 192"/>
              <a:gd name="T21" fmla="*/ 61 h 192"/>
              <a:gd name="T22" fmla="*/ 32 w 192"/>
              <a:gd name="T23" fmla="*/ 90 h 192"/>
              <a:gd name="T24" fmla="*/ 20 w 192"/>
              <a:gd name="T25" fmla="*/ 86 h 192"/>
              <a:gd name="T26" fmla="*/ 0 w 192"/>
              <a:gd name="T27" fmla="*/ 106 h 192"/>
              <a:gd name="T28" fmla="*/ 20 w 192"/>
              <a:gd name="T29" fmla="*/ 126 h 192"/>
              <a:gd name="T30" fmla="*/ 40 w 192"/>
              <a:gd name="T31" fmla="*/ 106 h 192"/>
              <a:gd name="T32" fmla="*/ 39 w 192"/>
              <a:gd name="T33" fmla="*/ 100 h 192"/>
              <a:gd name="T34" fmla="*/ 72 w 192"/>
              <a:gd name="T35" fmla="*/ 71 h 192"/>
              <a:gd name="T36" fmla="*/ 83 w 192"/>
              <a:gd name="T37" fmla="*/ 75 h 192"/>
              <a:gd name="T38" fmla="*/ 84 w 192"/>
              <a:gd name="T39" fmla="*/ 75 h 192"/>
              <a:gd name="T40" fmla="*/ 112 w 192"/>
              <a:gd name="T41" fmla="*/ 158 h 192"/>
              <a:gd name="T42" fmla="*/ 106 w 192"/>
              <a:gd name="T43" fmla="*/ 172 h 192"/>
              <a:gd name="T44" fmla="*/ 126 w 192"/>
              <a:gd name="T45" fmla="*/ 192 h 192"/>
              <a:gd name="T46" fmla="*/ 146 w 192"/>
              <a:gd name="T47" fmla="*/ 172 h 192"/>
              <a:gd name="T48" fmla="*/ 142 w 192"/>
              <a:gd name="T49" fmla="*/ 161 h 192"/>
              <a:gd name="T50" fmla="*/ 171 w 192"/>
              <a:gd name="T51" fmla="*/ 41 h 192"/>
              <a:gd name="T52" fmla="*/ 172 w 192"/>
              <a:gd name="T53" fmla="*/ 41 h 192"/>
              <a:gd name="T54" fmla="*/ 192 w 192"/>
              <a:gd name="T55" fmla="*/ 21 h 192"/>
              <a:gd name="T56" fmla="*/ 172 w 192"/>
              <a:gd name="T5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172" y="0"/>
                </a:moveTo>
                <a:cubicBezTo>
                  <a:pt x="160" y="0"/>
                  <a:pt x="151" y="9"/>
                  <a:pt x="151" y="21"/>
                </a:cubicBezTo>
                <a:cubicBezTo>
                  <a:pt x="151" y="27"/>
                  <a:pt x="155" y="33"/>
                  <a:pt x="159" y="36"/>
                </a:cubicBezTo>
                <a:cubicBezTo>
                  <a:pt x="141" y="110"/>
                  <a:pt x="134" y="141"/>
                  <a:pt x="131" y="153"/>
                </a:cubicBezTo>
                <a:cubicBezTo>
                  <a:pt x="130" y="153"/>
                  <a:pt x="128" y="152"/>
                  <a:pt x="126" y="152"/>
                </a:cubicBezTo>
                <a:cubicBezTo>
                  <a:pt x="125" y="152"/>
                  <a:pt x="124" y="152"/>
                  <a:pt x="123" y="153"/>
                </a:cubicBezTo>
                <a:cubicBezTo>
                  <a:pt x="95" y="71"/>
                  <a:pt x="95" y="71"/>
                  <a:pt x="95" y="71"/>
                </a:cubicBezTo>
                <a:cubicBezTo>
                  <a:pt x="100" y="67"/>
                  <a:pt x="103" y="61"/>
                  <a:pt x="103" y="55"/>
                </a:cubicBezTo>
                <a:cubicBezTo>
                  <a:pt x="103" y="44"/>
                  <a:pt x="94" y="35"/>
                  <a:pt x="83" y="35"/>
                </a:cubicBezTo>
                <a:cubicBezTo>
                  <a:pt x="72" y="35"/>
                  <a:pt x="63" y="44"/>
                  <a:pt x="63" y="55"/>
                </a:cubicBezTo>
                <a:cubicBezTo>
                  <a:pt x="63" y="57"/>
                  <a:pt x="64" y="59"/>
                  <a:pt x="65" y="61"/>
                </a:cubicBezTo>
                <a:cubicBezTo>
                  <a:pt x="32" y="90"/>
                  <a:pt x="32" y="90"/>
                  <a:pt x="32" y="90"/>
                </a:cubicBezTo>
                <a:cubicBezTo>
                  <a:pt x="29" y="87"/>
                  <a:pt x="24" y="86"/>
                  <a:pt x="20" y="86"/>
                </a:cubicBezTo>
                <a:cubicBezTo>
                  <a:pt x="9" y="86"/>
                  <a:pt x="0" y="95"/>
                  <a:pt x="0" y="106"/>
                </a:cubicBezTo>
                <a:cubicBezTo>
                  <a:pt x="0" y="117"/>
                  <a:pt x="9" y="126"/>
                  <a:pt x="20" y="126"/>
                </a:cubicBezTo>
                <a:cubicBezTo>
                  <a:pt x="31" y="126"/>
                  <a:pt x="40" y="117"/>
                  <a:pt x="40" y="106"/>
                </a:cubicBezTo>
                <a:cubicBezTo>
                  <a:pt x="40" y="104"/>
                  <a:pt x="39" y="102"/>
                  <a:pt x="39" y="100"/>
                </a:cubicBezTo>
                <a:cubicBezTo>
                  <a:pt x="72" y="71"/>
                  <a:pt x="72" y="71"/>
                  <a:pt x="72" y="71"/>
                </a:cubicBezTo>
                <a:cubicBezTo>
                  <a:pt x="75" y="73"/>
                  <a:pt x="79" y="75"/>
                  <a:pt x="83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08" y="161"/>
                  <a:pt x="106" y="167"/>
                  <a:pt x="106" y="172"/>
                </a:cubicBezTo>
                <a:cubicBezTo>
                  <a:pt x="106" y="183"/>
                  <a:pt x="115" y="192"/>
                  <a:pt x="126" y="192"/>
                </a:cubicBezTo>
                <a:cubicBezTo>
                  <a:pt x="137" y="192"/>
                  <a:pt x="146" y="183"/>
                  <a:pt x="146" y="172"/>
                </a:cubicBezTo>
                <a:cubicBezTo>
                  <a:pt x="146" y="168"/>
                  <a:pt x="145" y="164"/>
                  <a:pt x="142" y="161"/>
                </a:cubicBezTo>
                <a:cubicBezTo>
                  <a:pt x="145" y="147"/>
                  <a:pt x="160" y="85"/>
                  <a:pt x="171" y="41"/>
                </a:cubicBezTo>
                <a:cubicBezTo>
                  <a:pt x="171" y="41"/>
                  <a:pt x="171" y="41"/>
                  <a:pt x="172" y="41"/>
                </a:cubicBezTo>
                <a:cubicBezTo>
                  <a:pt x="183" y="41"/>
                  <a:pt x="192" y="32"/>
                  <a:pt x="192" y="21"/>
                </a:cubicBezTo>
                <a:cubicBezTo>
                  <a:pt x="192" y="9"/>
                  <a:pt x="183" y="0"/>
                  <a:pt x="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0754" y="756806"/>
            <a:ext cx="2605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Задачи мобильной диагностики </a:t>
            </a:r>
          </a:p>
          <a:p>
            <a:pPr algn="ctr"/>
            <a:r>
              <a:rPr lang="ru-RU" sz="1000" b="1" dirty="0"/>
              <a:t>путевых машин</a:t>
            </a:r>
          </a:p>
        </p:txBody>
      </p:sp>
      <p:sp>
        <p:nvSpPr>
          <p:cNvPr id="65" name="Прямоугольник с одним скругленным углом 64"/>
          <p:cNvSpPr/>
          <p:nvPr/>
        </p:nvSpPr>
        <p:spPr>
          <a:xfrm>
            <a:off x="104775" y="1155050"/>
            <a:ext cx="2664295" cy="38800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Автоматизация процесса диагностики узлов и агрегатов, а также автоматического сбора параметров работы систем ЖДСМ.</a:t>
            </a:r>
          </a:p>
        </p:txBody>
      </p:sp>
      <p:sp>
        <p:nvSpPr>
          <p:cNvPr id="66" name="Прямоугольник с одним скругленным углом 65"/>
          <p:cNvSpPr/>
          <p:nvPr/>
        </p:nvSpPr>
        <p:spPr>
          <a:xfrm>
            <a:off x="104750" y="2993533"/>
            <a:ext cx="2664296" cy="283067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Автоматизация обработки и анализа полученных параметров. </a:t>
            </a:r>
          </a:p>
        </p:txBody>
      </p:sp>
      <p:sp>
        <p:nvSpPr>
          <p:cNvPr id="67" name="Прямоугольник с одним скругленным углом 66"/>
          <p:cNvSpPr/>
          <p:nvPr/>
        </p:nvSpPr>
        <p:spPr>
          <a:xfrm>
            <a:off x="104750" y="2555582"/>
            <a:ext cx="2664296" cy="387643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Обеспечение единого централизованного хранения данных о параметрах работы ЖДСМ</a:t>
            </a:r>
          </a:p>
        </p:txBody>
      </p:sp>
      <p:sp>
        <p:nvSpPr>
          <p:cNvPr id="68" name="Прямоугольник с одним скругленным углом 67"/>
          <p:cNvSpPr/>
          <p:nvPr/>
        </p:nvSpPr>
        <p:spPr>
          <a:xfrm>
            <a:off x="104751" y="1586339"/>
            <a:ext cx="2664296" cy="509161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Автоматизация формирования информации о текущем техническом состоянии узлов и агрегатов системы ЖДСМ, для принятия решения их дальнейшей эксплуатации.</a:t>
            </a:r>
          </a:p>
        </p:txBody>
      </p:sp>
      <p:sp>
        <p:nvSpPr>
          <p:cNvPr id="69" name="Прямоугольник с одним скругленным углом 68"/>
          <p:cNvSpPr/>
          <p:nvPr/>
        </p:nvSpPr>
        <p:spPr>
          <a:xfrm>
            <a:off x="104750" y="2149831"/>
            <a:ext cx="2664296" cy="355243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Снижение человеческого фактора при оценке фактического состояния систем ЖДСМ</a:t>
            </a:r>
          </a:p>
        </p:txBody>
      </p:sp>
      <p:graphicFrame>
        <p:nvGraphicFramePr>
          <p:cNvPr id="71" name="Диаграмма 70"/>
          <p:cNvGraphicFramePr/>
          <p:nvPr/>
        </p:nvGraphicFramePr>
        <p:xfrm>
          <a:off x="6162675" y="809625"/>
          <a:ext cx="2857499" cy="1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91439" y="95250"/>
            <a:ext cx="578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Эксплуатация и развитие автоматизированной системы АСУ СПС</a:t>
            </a:r>
            <a:endParaRPr kumimoji="0" lang="ru-RU" sz="1400" dirty="0">
              <a:ea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23900"/>
            <a:ext cx="9144000" cy="41433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"/>
          <p:cNvGrpSpPr/>
          <p:nvPr/>
        </p:nvGrpSpPr>
        <p:grpSpPr>
          <a:xfrm>
            <a:off x="145604" y="695350"/>
            <a:ext cx="8890892" cy="1864371"/>
            <a:chOff x="217763" y="590552"/>
            <a:chExt cx="8926237" cy="2499069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51520" y="590552"/>
              <a:ext cx="8892480" cy="289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900" b="1" i="1" dirty="0">
                  <a:solidFill>
                    <a:schemeClr val="tx1"/>
                  </a:solidFill>
                </a:rPr>
                <a:t>Парк специального подвижного состава с разбивкой по типам, общий парк </a:t>
              </a:r>
              <a:r>
                <a:rPr lang="ru-RU" sz="8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</a:t>
              </a:r>
              <a:r>
                <a:rPr lang="ru-RU" sz="800" b="1" i="1" dirty="0">
                  <a:solidFill>
                    <a:schemeClr val="tx1"/>
                  </a:solidFill>
                </a:rPr>
                <a:t>6 434</a:t>
              </a:r>
              <a:r>
                <a:rPr lang="ru-RU" sz="800" b="1" i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ru-RU" sz="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ед.</a:t>
              </a:r>
            </a:p>
          </p:txBody>
        </p:sp>
        <p:grpSp>
          <p:nvGrpSpPr>
            <p:cNvPr id="3" name="Группа 52"/>
            <p:cNvGrpSpPr/>
            <p:nvPr/>
          </p:nvGrpSpPr>
          <p:grpSpPr>
            <a:xfrm>
              <a:off x="217763" y="793331"/>
              <a:ext cx="8841920" cy="2296290"/>
              <a:chOff x="146382" y="299944"/>
              <a:chExt cx="8986869" cy="2592580"/>
            </a:xfrm>
          </p:grpSpPr>
          <p:grpSp>
            <p:nvGrpSpPr>
              <p:cNvPr id="4" name="Группа 17"/>
              <p:cNvGrpSpPr/>
              <p:nvPr/>
            </p:nvGrpSpPr>
            <p:grpSpPr>
              <a:xfrm>
                <a:off x="146382" y="724857"/>
                <a:ext cx="2956616" cy="1820227"/>
                <a:chOff x="146382" y="436825"/>
                <a:chExt cx="2956616" cy="1820227"/>
              </a:xfrm>
            </p:grpSpPr>
            <p:pic>
              <p:nvPicPr>
                <p:cNvPr id="96" name="Рисунок 95" descr="C:\Users\ПлатоновДГ\Desktop\щом.jpg"/>
                <p:cNvPicPr/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382" y="436825"/>
                  <a:ext cx="158417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Рисунок 7" descr="ПМА-1М большая 2"/>
                <p:cNvPicPr/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411" y="1060804"/>
                  <a:ext cx="1584176" cy="8640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4" name="Рисунок 93" descr="C:\Users\ПлатоновДГ\Desktop\РПБ.jpg"/>
                <p:cNvPicPr/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8822" y="1392957"/>
                  <a:ext cx="1584176" cy="864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4" name="Прямоугольник 73"/>
              <p:cNvSpPr/>
              <p:nvPr/>
            </p:nvSpPr>
            <p:spPr>
              <a:xfrm>
                <a:off x="327942" y="321047"/>
                <a:ext cx="2160240" cy="3600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Путевые машины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2605803" y="378706"/>
                <a:ext cx="3602013" cy="3600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Моторно-рельсовый транспорт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6059336" y="299944"/>
                <a:ext cx="3073915" cy="3600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Снегоуборочные и снегоочистительные машины</a:t>
                </a:r>
              </a:p>
            </p:txBody>
          </p:sp>
          <p:grpSp>
            <p:nvGrpSpPr>
              <p:cNvPr id="5" name="Группа 41"/>
              <p:cNvGrpSpPr/>
              <p:nvPr/>
            </p:nvGrpSpPr>
            <p:grpSpPr>
              <a:xfrm>
                <a:off x="3105921" y="686418"/>
                <a:ext cx="2723345" cy="1877890"/>
                <a:chOff x="3105921" y="686418"/>
                <a:chExt cx="2723345" cy="1877890"/>
              </a:xfrm>
            </p:grpSpPr>
            <p:pic>
              <p:nvPicPr>
                <p:cNvPr id="90" name="Рисунок 89" descr="C:\Users\ПлатоновДГ\Desktop\Мои документы\фотки техники\мпт-6.4.jpg"/>
                <p:cNvPicPr/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5921" y="686418"/>
                  <a:ext cx="158417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Рисунок 87" descr="C:\Larin\14.Кратковременные задачи\баннер\фото для календаря\асг3.jpg"/>
                <p:cNvPicPr/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590537" y="1377668"/>
                  <a:ext cx="158417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Рисунок 91" descr="C:\Larin\14.Кратковременные задачи\баннер\фото для календаря\АС-01№4 Щербинка.jpg"/>
                <p:cNvPicPr/>
                <p:nvPr/>
              </p:nvPicPr>
              <p:blipFill rotWithShape="1">
                <a:blip r:embed="rId8" cstate="screen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245089" y="1700211"/>
                  <a:ext cx="1584177" cy="8640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" name="Группа 49"/>
              <p:cNvGrpSpPr/>
              <p:nvPr/>
            </p:nvGrpSpPr>
            <p:grpSpPr>
              <a:xfrm>
                <a:off x="6033060" y="756954"/>
                <a:ext cx="3075348" cy="1824425"/>
                <a:chOff x="6033060" y="684946"/>
                <a:chExt cx="3075348" cy="1824425"/>
              </a:xfrm>
            </p:grpSpPr>
            <p:pic>
              <p:nvPicPr>
                <p:cNvPr id="84" name="Picture 34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33060" y="684946"/>
                  <a:ext cx="158417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" name="Рисунок 81"/>
                <p:cNvPicPr/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00668" y="1122136"/>
                  <a:ext cx="1584175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" name="Рисунок 85" descr="ПОМ фото"/>
                <p:cNvPicPr/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232" y="1645277"/>
                  <a:ext cx="1584176" cy="864094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79" name="Прямоугольник 78"/>
              <p:cNvSpPr/>
              <p:nvPr/>
            </p:nvSpPr>
            <p:spPr>
              <a:xfrm>
                <a:off x="539550" y="2474822"/>
                <a:ext cx="2129549" cy="3600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900" b="1" i="1" dirty="0">
                    <a:solidFill>
                      <a:schemeClr val="tx1"/>
                    </a:solidFill>
                  </a:rPr>
                  <a:t>парк – 3 258 </a:t>
                </a:r>
                <a:r>
                  <a:rPr lang="ru-RU" sz="900" i="1" dirty="0">
                    <a:solidFill>
                      <a:schemeClr val="tx1"/>
                    </a:solidFill>
                  </a:rPr>
                  <a:t>ед.</a:t>
                </a: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563888" y="2474822"/>
                <a:ext cx="2105939" cy="3600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900" b="1" i="1" dirty="0">
                    <a:solidFill>
                      <a:schemeClr val="tx1"/>
                    </a:solidFill>
                  </a:rPr>
                  <a:t>парк – 1 889 </a:t>
                </a:r>
                <a:r>
                  <a:rPr lang="ru-RU" sz="900" i="1" dirty="0">
                    <a:solidFill>
                      <a:schemeClr val="tx1"/>
                    </a:solidFill>
                  </a:rPr>
                  <a:t>ед.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732240" y="2532484"/>
                <a:ext cx="201622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900" b="1" i="1" dirty="0">
                    <a:solidFill>
                      <a:schemeClr val="tx1"/>
                    </a:solidFill>
                  </a:rPr>
                  <a:t>парк – 1 287 </a:t>
                </a:r>
                <a:r>
                  <a:rPr lang="ru-RU" sz="900" i="1" dirty="0">
                    <a:solidFill>
                      <a:schemeClr val="tx1"/>
                    </a:solidFill>
                  </a:rPr>
                  <a:t>ед.</a:t>
                </a:r>
              </a:p>
            </p:txBody>
          </p:sp>
        </p:grpSp>
      </p:grpSp>
      <p:grpSp>
        <p:nvGrpSpPr>
          <p:cNvPr id="8" name="Группа 33"/>
          <p:cNvGrpSpPr/>
          <p:nvPr/>
        </p:nvGrpSpPr>
        <p:grpSpPr>
          <a:xfrm>
            <a:off x="179512" y="2571750"/>
            <a:ext cx="8805376" cy="2144318"/>
            <a:chOff x="406231" y="1063881"/>
            <a:chExt cx="8291711" cy="3156199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4881518" y="1063881"/>
              <a:ext cx="3816424" cy="529939"/>
            </a:xfrm>
            <a:prstGeom prst="rect">
              <a:avLst/>
            </a:prstGeom>
            <a:solidFill>
              <a:srgbClr val="CECC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БАРЬЕРНЫЕ ФУНКЦИИ НА 01.11.2020</a:t>
              </a:r>
            </a:p>
          </p:txBody>
        </p:sp>
        <p:sp>
          <p:nvSpPr>
            <p:cNvPr id="102" name="Стрелка вправо 101"/>
            <p:cNvSpPr/>
            <p:nvPr/>
          </p:nvSpPr>
          <p:spPr>
            <a:xfrm>
              <a:off x="4339059" y="1381845"/>
              <a:ext cx="424114" cy="2119758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881518" y="3742623"/>
              <a:ext cx="3797213" cy="477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9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itchFamily="18" charset="0"/>
                </a:rPr>
                <a:t>Всего барьерных функций: </a:t>
              </a:r>
              <a:r>
                <a:rPr lang="ru-RU" sz="12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itchFamily="18" charset="0"/>
                </a:rPr>
                <a:t>121</a:t>
              </a:r>
            </a:p>
            <a:p>
              <a:pPr algn="ctr">
                <a:lnSpc>
                  <a:spcPts val="900"/>
                </a:lnSpc>
              </a:pPr>
              <a:r>
                <a:rPr lang="ru-RU" sz="800" i="1" dirty="0">
                  <a:solidFill>
                    <a:schemeClr val="tx1"/>
                  </a:solidFill>
                  <a:cs typeface="Times New Roman" pitchFamily="18" charset="0"/>
                </a:rPr>
                <a:t>в том числе 27 функций в 2019-2020 г.г. 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06231" y="1063881"/>
              <a:ext cx="3816424" cy="529939"/>
            </a:xfrm>
            <a:prstGeom prst="rect">
              <a:avLst/>
            </a:prstGeom>
            <a:solidFill>
              <a:srgbClr val="CECC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БАРЬЕРНЫЕ ФУНКЦИИ</a:t>
              </a:r>
            </a:p>
            <a:p>
              <a:pPr algn="ctr"/>
              <a:r>
                <a:rPr lang="ru-RU" sz="900" i="1" dirty="0">
                  <a:solidFill>
                    <a:schemeClr val="tx1"/>
                  </a:solidFill>
                  <a:cs typeface="Times New Roman" pitchFamily="18" charset="0"/>
                </a:rPr>
                <a:t>(</a:t>
              </a:r>
              <a:r>
                <a:rPr lang="ru-RU" sz="900" i="1" dirty="0" err="1">
                  <a:solidFill>
                    <a:schemeClr val="tx1"/>
                  </a:solidFill>
                  <a:cs typeface="Times New Roman" pitchFamily="18" charset="0"/>
                </a:rPr>
                <a:t>расп</a:t>
              </a:r>
              <a:r>
                <a:rPr lang="ru-RU" sz="900" i="1" dirty="0">
                  <a:solidFill>
                    <a:schemeClr val="tx1"/>
                  </a:solidFill>
                  <a:cs typeface="Times New Roman" pitchFamily="18" charset="0"/>
                </a:rPr>
                <a:t>. ОАО «РЖД» от 29.12.2015 № 3167р</a:t>
              </a:r>
              <a:r>
                <a:rPr lang="ru-RU" sz="900" i="1" dirty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179512" y="3003798"/>
            <a:ext cx="4032448" cy="1349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Допуск специального подвижного состава</a:t>
            </a:r>
          </a:p>
          <a:p>
            <a:pPr algn="ctr">
              <a:lnSpc>
                <a:spcPts val="1400"/>
              </a:lnSpc>
              <a:buClr>
                <a:srgbClr val="C00000"/>
              </a:buClr>
            </a:pPr>
            <a:r>
              <a:rPr lang="ru-RU" sz="1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 барьерных функций;</a:t>
            </a:r>
          </a:p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Допуск бригад  специального подвижного состава</a:t>
            </a:r>
          </a:p>
          <a:p>
            <a:pPr algn="ctr">
              <a:lnSpc>
                <a:spcPts val="1400"/>
              </a:lnSpc>
              <a:buClr>
                <a:srgbClr val="C00000"/>
              </a:buClr>
            </a:pPr>
            <a:r>
              <a:rPr lang="ru-RU" sz="1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11 барьерных функций;</a:t>
            </a:r>
          </a:p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Дополнительный технологический контроль</a:t>
            </a:r>
          </a:p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ru-RU" sz="1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23 барьерные функции.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932040" y="3003798"/>
            <a:ext cx="4032448" cy="1349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Допуск специального подвижного состава</a:t>
            </a:r>
          </a:p>
          <a:p>
            <a:pPr algn="ctr">
              <a:lnSpc>
                <a:spcPts val="1400"/>
              </a:lnSpc>
              <a:buClr>
                <a:srgbClr val="C00000"/>
              </a:buClr>
            </a:pPr>
            <a:r>
              <a:rPr lang="ru-RU" sz="1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25 барьерных функций;</a:t>
            </a:r>
          </a:p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Допуск бригад  специального подвижного состава</a:t>
            </a:r>
          </a:p>
          <a:p>
            <a:pPr algn="ctr">
              <a:lnSpc>
                <a:spcPts val="1400"/>
              </a:lnSpc>
              <a:buClr>
                <a:srgbClr val="C00000"/>
              </a:buClr>
            </a:pPr>
            <a:r>
              <a:rPr lang="ru-RU" sz="1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53 барьерных функций;</a:t>
            </a:r>
          </a:p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Дополнительный технологический контроль</a:t>
            </a:r>
          </a:p>
          <a:p>
            <a:pPr algn="ctr">
              <a:lnSpc>
                <a:spcPts val="14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43</a:t>
            </a:r>
            <a:r>
              <a:rPr lang="ru-RU" sz="1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барьерные функции.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79512" y="4443958"/>
            <a:ext cx="40324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ea typeface="Calibri" panose="020F0502020204030204" pitchFamily="34" charset="0"/>
                <a:cs typeface="Times New Roman" pitchFamily="18" charset="0"/>
              </a:rPr>
              <a:t>Всего барьерных функций: </a:t>
            </a:r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itchFamily="18" charset="0"/>
              </a:rPr>
              <a:t>39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2429</TotalTime>
  <Words>1764</Words>
  <Application>Microsoft Office PowerPoint</Application>
  <PresentationFormat>Экран (16:9)</PresentationFormat>
  <Paragraphs>738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Century Gothic</vt:lpstr>
      <vt:lpstr>Consolas</vt:lpstr>
      <vt:lpstr>RussianRail G Pro</vt:lpstr>
      <vt:lpstr>Times New Roman</vt:lpstr>
      <vt:lpstr>Verdana</vt:lpstr>
      <vt:lpstr>Verdana Pro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237</cp:revision>
  <dcterms:created xsi:type="dcterms:W3CDTF">2020-09-25T09:41:49Z</dcterms:created>
  <dcterms:modified xsi:type="dcterms:W3CDTF">2020-11-25T15:31:59Z</dcterms:modified>
</cp:coreProperties>
</file>