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6"/>
  </p:notesMasterIdLst>
  <p:handoutMasterIdLst>
    <p:handoutMasterId r:id="rId27"/>
  </p:handoutMasterIdLst>
  <p:sldIdLst>
    <p:sldId id="260" r:id="rId2"/>
    <p:sldId id="299" r:id="rId3"/>
    <p:sldId id="257" r:id="rId4"/>
    <p:sldId id="261" r:id="rId5"/>
    <p:sldId id="314" r:id="rId6"/>
    <p:sldId id="318" r:id="rId7"/>
    <p:sldId id="315" r:id="rId8"/>
    <p:sldId id="297" r:id="rId9"/>
    <p:sldId id="319" r:id="rId10"/>
    <p:sldId id="286" r:id="rId11"/>
    <p:sldId id="264" r:id="rId12"/>
    <p:sldId id="300" r:id="rId13"/>
    <p:sldId id="284" r:id="rId14"/>
    <p:sldId id="301" r:id="rId15"/>
    <p:sldId id="316" r:id="rId16"/>
    <p:sldId id="268" r:id="rId17"/>
    <p:sldId id="302" r:id="rId18"/>
    <p:sldId id="271" r:id="rId19"/>
    <p:sldId id="288" r:id="rId20"/>
    <p:sldId id="303" r:id="rId21"/>
    <p:sldId id="304" r:id="rId22"/>
    <p:sldId id="305" r:id="rId23"/>
    <p:sldId id="298" r:id="rId24"/>
    <p:sldId id="307" r:id="rId25"/>
  </p:sldIdLst>
  <p:sldSz cx="9144000" cy="5143500" type="screen16x9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 userDrawn="1">
          <p15:clr>
            <a:srgbClr val="A4A3A4"/>
          </p15:clr>
        </p15:guide>
        <p15:guide id="2" pos="136" userDrawn="1">
          <p15:clr>
            <a:srgbClr val="A4A3A4"/>
          </p15:clr>
        </p15:guide>
        <p15:guide id="3" pos="5375" userDrawn="1">
          <p15:clr>
            <a:srgbClr val="A4A3A4"/>
          </p15:clr>
        </p15:guide>
        <p15:guide id="4" orient="horz" pos="2950" userDrawn="1">
          <p15:clr>
            <a:srgbClr val="A4A3A4"/>
          </p15:clr>
        </p15:guide>
        <p15:guide id="5" orient="horz" pos="638" userDrawn="1">
          <p15:clr>
            <a:srgbClr val="A4A3A4"/>
          </p15:clr>
        </p15:guide>
        <p15:guide id="6" pos="2923" userDrawn="1">
          <p15:clr>
            <a:srgbClr val="A4A3A4"/>
          </p15:clr>
        </p15:guide>
        <p15:guide id="7" pos="5270" userDrawn="1">
          <p15:clr>
            <a:srgbClr val="A4A3A4"/>
          </p15:clr>
        </p15:guide>
        <p15:guide id="8" orient="horz" pos="1260" userDrawn="1">
          <p15:clr>
            <a:srgbClr val="A4A3A4"/>
          </p15:clr>
        </p15:guide>
        <p15:guide id="9" pos="451" userDrawn="1">
          <p15:clr>
            <a:srgbClr val="A4A3A4"/>
          </p15:clr>
        </p15:guide>
        <p15:guide id="10" pos="3264" userDrawn="1">
          <p15:clr>
            <a:srgbClr val="A4A3A4"/>
          </p15:clr>
        </p15:guide>
        <p15:guide id="11" pos="51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828B5C"/>
    <a:srgbClr val="007FB1"/>
    <a:srgbClr val="455D70"/>
    <a:srgbClr val="81D751"/>
    <a:srgbClr val="31BD3E"/>
    <a:srgbClr val="71AF47"/>
    <a:srgbClr val="DDDCB4"/>
    <a:srgbClr val="005EB2"/>
    <a:srgbClr val="394A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6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10" y="82"/>
      </p:cViewPr>
      <p:guideLst>
        <p:guide orient="horz" pos="373"/>
        <p:guide pos="136"/>
        <p:guide pos="5375"/>
        <p:guide orient="horz" pos="2950"/>
        <p:guide orient="horz" pos="638"/>
        <p:guide pos="2923"/>
        <p:guide pos="5270"/>
        <p:guide orient="horz" pos="1260"/>
        <p:guide pos="451"/>
        <p:guide pos="3264"/>
        <p:guide pos="519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35211577014955264"/>
          <c:w val="0.98409336024747407"/>
          <c:h val="0.2926806412216094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параметров, шт.</c:v>
                </c:pt>
              </c:strCache>
            </c:strRef>
          </c:tx>
          <c:spPr>
            <a:ln w="12700" cap="rnd">
              <a:solidFill>
                <a:srgbClr val="0066A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2700">
                <a:solidFill>
                  <a:srgbClr val="0066A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6559878257466411E-2"/>
                  <c:y val="-0.1338082624347883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A2-44B2-A83E-A7D025E35CEF}"/>
                </c:ext>
              </c:extLst>
            </c:dLbl>
            <c:dLbl>
              <c:idx val="1"/>
              <c:layout>
                <c:manualLayout>
                  <c:x val="-2.6559878257466401E-2"/>
                  <c:y val="-0.1458875673516361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A2-44B2-A83E-A7D025E35CEF}"/>
                </c:ext>
              </c:extLst>
            </c:dLbl>
            <c:dLbl>
              <c:idx val="2"/>
              <c:layout>
                <c:manualLayout>
                  <c:x val="-3.4392231072103242E-2"/>
                  <c:y val="-0.1458875673516361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A2-44B2-A83E-A7D025E35C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4472C4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1950 год</c:v>
                </c:pt>
                <c:pt idx="1">
                  <c:v>2003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2</c:v>
                </c:pt>
                <c:pt idx="1">
                  <c:v>8</c:v>
                </c:pt>
                <c:pt idx="2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9A2-44B2-A83E-A7D025E35C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077824"/>
        <c:axId val="130079360"/>
      </c:lineChart>
      <c:catAx>
        <c:axId val="13007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079360"/>
        <c:crosses val="autoZero"/>
        <c:auto val="1"/>
        <c:lblAlgn val="ctr"/>
        <c:lblOffset val="100"/>
        <c:noMultiLvlLbl val="0"/>
      </c:catAx>
      <c:valAx>
        <c:axId val="13007936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one"/>
        <c:crossAx val="13007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35211577014955264"/>
          <c:w val="0.98409336024747407"/>
          <c:h val="0.2926806412216094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параметров, шт.</c:v>
                </c:pt>
              </c:strCache>
            </c:strRef>
          </c:tx>
          <c:spPr>
            <a:ln w="12700" cap="rnd">
              <a:solidFill>
                <a:srgbClr val="0066A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2700">
                <a:solidFill>
                  <a:srgbClr val="0066A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6559878257466397E-2"/>
                  <c:y val="-0.1458875673516362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9F-4A7A-BAA8-CDDBB1645862}"/>
                </c:ext>
              </c:extLst>
            </c:dLbl>
            <c:dLbl>
              <c:idx val="1"/>
              <c:layout>
                <c:manualLayout>
                  <c:x val="-3.4392231072103249E-2"/>
                  <c:y val="-0.1338082624347883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9F-4A7A-BAA8-CDDBB1645862}"/>
                </c:ext>
              </c:extLst>
            </c:dLbl>
            <c:dLbl>
              <c:idx val="2"/>
              <c:layout>
                <c:manualLayout>
                  <c:x val="-3.4392231072103201E-2"/>
                  <c:y val="-0.1458875673516361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9F-4A7A-BAA8-CDDBB16458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4472C4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1995 год</c:v>
                </c:pt>
                <c:pt idx="1">
                  <c:v>2012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6</c:v>
                </c:pt>
                <c:pt idx="1">
                  <c:v>18</c:v>
                </c:pt>
                <c:pt idx="2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B9F-4A7A-BAA8-CDDBB1645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189056"/>
        <c:axId val="134190592"/>
      </c:lineChart>
      <c:catAx>
        <c:axId val="13418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190592"/>
        <c:crosses val="autoZero"/>
        <c:auto val="1"/>
        <c:lblAlgn val="ctr"/>
        <c:lblOffset val="100"/>
        <c:noMultiLvlLbl val="0"/>
      </c:catAx>
      <c:valAx>
        <c:axId val="13419059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one"/>
        <c:crossAx val="13418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4726010995354322"/>
          <c:w val="0.98409336024747407"/>
          <c:h val="0.4975365062400273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инцидентов в ЕК АСУИ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9538308927211755E-2"/>
                  <c:y val="-9.013266517608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35-45F6-87A1-4EB1A8A0F672}"/>
                </c:ext>
              </c:extLst>
            </c:dLbl>
            <c:dLbl>
              <c:idx val="1"/>
              <c:layout>
                <c:manualLayout>
                  <c:x val="-4.9538308927211755E-2"/>
                  <c:y val="-0.1029378921285662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35-45F6-87A1-4EB1A8A0F672}"/>
                </c:ext>
              </c:extLst>
            </c:dLbl>
            <c:dLbl>
              <c:idx val="2"/>
              <c:layout>
                <c:manualLayout>
                  <c:x val="-4.9538308927211755E-2"/>
                  <c:y val="-9.0132665176084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35-45F6-87A1-4EB1A8A0F672}"/>
                </c:ext>
              </c:extLst>
            </c:dLbl>
            <c:dLbl>
              <c:idx val="3"/>
              <c:layout>
                <c:manualLayout>
                  <c:x val="-4.9538308927211755E-2"/>
                  <c:y val="-9.65352786523255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35-45F6-87A1-4EB1A8A0F6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1001334</c:v>
                </c:pt>
                <c:pt idx="1">
                  <c:v>1990551</c:v>
                </c:pt>
                <c:pt idx="2">
                  <c:v>3487332</c:v>
                </c:pt>
                <c:pt idx="3">
                  <c:v>4173015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B35-45F6-87A1-4EB1A8A0F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583744"/>
        <c:axId val="129610496"/>
      </c:lineChart>
      <c:catAx>
        <c:axId val="12958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610496"/>
        <c:crosses val="autoZero"/>
        <c:auto val="1"/>
        <c:lblAlgn val="ctr"/>
        <c:lblOffset val="100"/>
        <c:noMultiLvlLbl val="0"/>
      </c:catAx>
      <c:valAx>
        <c:axId val="12961049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one"/>
        <c:crossAx val="12958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411090637312328"/>
          <c:w val="0.26951051272895582"/>
          <c:h val="0.183292203683771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4726010995354322"/>
          <c:w val="0.98409336024747407"/>
          <c:h val="0.4975365062400273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измеряемых параметров 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DDCB4"/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6007005884902203E-2"/>
                  <c:y val="-9.0132665176084703E-2"/>
                </c:manualLayout>
              </c:layout>
              <c:tx>
                <c:rich>
                  <a:bodyPr/>
                  <a:lstStyle/>
                  <a:p>
                    <a:r>
                      <a:rPr lang="ru-RU" sz="1050" b="0" dirty="0"/>
                      <a:t>8</a:t>
                    </a:r>
                    <a:endParaRPr lang="ru-RU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E90-4062-8649-A8D8E7F96E4C}"/>
                </c:ext>
              </c:extLst>
            </c:dLbl>
            <c:dLbl>
              <c:idx val="1"/>
              <c:layout>
                <c:manualLayout>
                  <c:x val="-3.3850797091826916E-2"/>
                  <c:y val="-0.10293789212856637"/>
                </c:manualLayout>
              </c:layout>
              <c:tx>
                <c:rich>
                  <a:bodyPr/>
                  <a:lstStyle/>
                  <a:p>
                    <a:r>
                      <a:rPr lang="ru-RU" sz="1050" b="0" dirty="0"/>
                      <a:t>2</a:t>
                    </a:r>
                    <a:r>
                      <a:rPr lang="ru-RU" dirty="0"/>
                      <a:t>6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E90-4062-8649-A8D8E7F96E4C}"/>
                </c:ext>
              </c:extLst>
            </c:dLbl>
            <c:dLbl>
              <c:idx val="2"/>
              <c:layout>
                <c:manualLayout>
                  <c:x val="-4.1694588298751688E-2"/>
                  <c:y val="-0.1093405056048074"/>
                </c:manualLayout>
              </c:layout>
              <c:tx>
                <c:rich>
                  <a:bodyPr/>
                  <a:lstStyle/>
                  <a:p>
                    <a:r>
                      <a:rPr lang="ru-RU" sz="1050" b="0" dirty="0"/>
                      <a:t>5</a:t>
                    </a:r>
                    <a:r>
                      <a:rPr lang="ru-RU" dirty="0"/>
                      <a:t>6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E90-4062-8649-A8D8E7F96E4C}"/>
                </c:ext>
              </c:extLst>
            </c:dLbl>
            <c:dLbl>
              <c:idx val="3"/>
              <c:layout>
                <c:manualLayout>
                  <c:x val="-3.6465394160801835E-2"/>
                  <c:y val="-0.1029378921285663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dirty="0"/>
                      <a:t>94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E90-4062-8649-A8D8E7F96E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2008</c:v>
                </c:pt>
                <c:pt idx="1">
                  <c:v>2012</c:v>
                </c:pt>
                <c:pt idx="2">
                  <c:v>2016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8</c:v>
                </c:pt>
                <c:pt idx="1">
                  <c:v>26</c:v>
                </c:pt>
                <c:pt idx="2">
                  <c:v>56</c:v>
                </c:pt>
                <c:pt idx="3">
                  <c:v>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E90-4062-8649-A8D8E7F96E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313408"/>
        <c:axId val="149314944"/>
      </c:lineChart>
      <c:catAx>
        <c:axId val="14931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314944"/>
        <c:crosses val="autoZero"/>
        <c:auto val="1"/>
        <c:lblAlgn val="ctr"/>
        <c:lblOffset val="100"/>
        <c:noMultiLvlLbl val="0"/>
      </c:catAx>
      <c:valAx>
        <c:axId val="14931494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one"/>
        <c:crossAx val="14931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411090637312306"/>
          <c:w val="0.55450168765035224"/>
          <c:h val="0.183292203683771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4726010995354322"/>
          <c:w val="0.98409336024747407"/>
          <c:h val="0.4975365062400273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инцидентов в ЕК АСУИ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1371932609275189E-2"/>
                  <c:y val="-9.01326651760846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A1-4EDB-860D-97E6B17D7674}"/>
                </c:ext>
              </c:extLst>
            </c:dLbl>
            <c:dLbl>
              <c:idx val="1"/>
              <c:layout>
                <c:manualLayout>
                  <c:x val="-8.3528141402350528E-2"/>
                  <c:y val="-9.6535278652325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A1-4EDB-860D-97E6B17D7674}"/>
                </c:ext>
              </c:extLst>
            </c:dLbl>
            <c:dLbl>
              <c:idx val="2"/>
              <c:layout>
                <c:manualLayout>
                  <c:x val="-9.3986529678250247E-2"/>
                  <c:y val="-0.1029378921285663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A1-4EDB-860D-97E6B17D7674}"/>
                </c:ext>
              </c:extLst>
            </c:dLbl>
            <c:dLbl>
              <c:idx val="3"/>
              <c:layout>
                <c:manualLayout>
                  <c:x val="-4.953830892721172E-2"/>
                  <c:y val="-9.6535278652325515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4 173 015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9A1-4EDB-860D-97E6B17D76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1001334</c:v>
                </c:pt>
                <c:pt idx="1">
                  <c:v>1990551</c:v>
                </c:pt>
                <c:pt idx="2">
                  <c:v>3487332</c:v>
                </c:pt>
                <c:pt idx="3">
                  <c:v>4173015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9A1-4EDB-860D-97E6B17D7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594496"/>
        <c:axId val="149596032"/>
      </c:lineChart>
      <c:catAx>
        <c:axId val="14959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596032"/>
        <c:crosses val="autoZero"/>
        <c:auto val="1"/>
        <c:lblAlgn val="ctr"/>
        <c:lblOffset val="100"/>
        <c:noMultiLvlLbl val="0"/>
      </c:catAx>
      <c:valAx>
        <c:axId val="14959603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one"/>
        <c:crossAx val="149594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411090637312284"/>
          <c:w val="0.55450168765035224"/>
          <c:h val="0.183292203683771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0.12147</cdr:x>
      <cdr:y>0.24158</cdr:y>
    </cdr:from>
    <cdr:to>
      <cdr:x>0.86221</cdr:x>
      <cdr:y>0.64494</cdr:y>
    </cdr:to>
    <cdr:sp macro="" textlink="">
      <cdr:nvSpPr>
        <cdr:cNvPr id="2" name="Полилиния 1"/>
        <cdr:cNvSpPr/>
      </cdr:nvSpPr>
      <cdr:spPr>
        <a:xfrm xmlns:a="http://schemas.openxmlformats.org/drawingml/2006/main">
          <a:off x="1066800" y="479184"/>
          <a:ext cx="6505575" cy="800100"/>
        </a:xfrm>
        <a:custGeom xmlns:a="http://schemas.openxmlformats.org/drawingml/2006/main">
          <a:avLst/>
          <a:gdLst>
            <a:gd name="connsiteX0" fmla="*/ 0 w 6505575"/>
            <a:gd name="connsiteY0" fmla="*/ 609600 h 800100"/>
            <a:gd name="connsiteX1" fmla="*/ 2171700 w 6505575"/>
            <a:gd name="connsiteY1" fmla="*/ 419100 h 800100"/>
            <a:gd name="connsiteX2" fmla="*/ 4343400 w 6505575"/>
            <a:gd name="connsiteY2" fmla="*/ 114300 h 800100"/>
            <a:gd name="connsiteX3" fmla="*/ 6505575 w 6505575"/>
            <a:gd name="connsiteY3" fmla="*/ 0 h 800100"/>
            <a:gd name="connsiteX4" fmla="*/ 6505575 w 6505575"/>
            <a:gd name="connsiteY4" fmla="*/ 800100 h 800100"/>
            <a:gd name="connsiteX5" fmla="*/ 0 w 6505575"/>
            <a:gd name="connsiteY5" fmla="*/ 800100 h 800100"/>
            <a:gd name="connsiteX6" fmla="*/ 0 w 6505575"/>
            <a:gd name="connsiteY6" fmla="*/ 609600 h 8001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6505575" h="800100">
              <a:moveTo>
                <a:pt x="0" y="609600"/>
              </a:moveTo>
              <a:lnTo>
                <a:pt x="2171700" y="419100"/>
              </a:lnTo>
              <a:lnTo>
                <a:pt x="4343400" y="114300"/>
              </a:lnTo>
              <a:lnTo>
                <a:pt x="6505575" y="0"/>
              </a:lnTo>
              <a:lnTo>
                <a:pt x="6505575" y="800100"/>
              </a:lnTo>
              <a:lnTo>
                <a:pt x="0" y="800100"/>
              </a:lnTo>
              <a:lnTo>
                <a:pt x="0" y="609600"/>
              </a:lnTo>
              <a:close/>
            </a:path>
          </a:pathLst>
        </a:custGeom>
        <a:gradFill xmlns:a="http://schemas.openxmlformats.org/drawingml/2006/main" flip="none" rotWithShape="1">
          <a:gsLst>
            <a:gs pos="100000">
              <a:srgbClr val="00507C">
                <a:alpha val="0"/>
              </a:srgbClr>
            </a:gs>
            <a:gs pos="8000">
              <a:schemeClr val="bg1"/>
            </a:gs>
          </a:gsLst>
          <a:lin ang="16200000" scaled="0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0.60879</cdr:x>
      <cdr:y>0.27199</cdr:y>
    </cdr:from>
    <cdr:to>
      <cdr:x>0.62036</cdr:x>
      <cdr:y>0.32321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5346700" y="539509"/>
          <a:ext cx="101600" cy="10160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0.85592</cdr:x>
      <cdr:y>0.20049</cdr:y>
    </cdr:from>
    <cdr:to>
      <cdr:x>0.86749</cdr:x>
      <cdr:y>0.25171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7517085" y="397678"/>
          <a:ext cx="101600" cy="10160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0.36314</cdr:x>
      <cdr:y>0.41605</cdr:y>
    </cdr:from>
    <cdr:to>
      <cdr:x>0.37471</cdr:x>
      <cdr:y>0.46727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3189288" y="825259"/>
          <a:ext cx="101600" cy="10160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0.11583</cdr:x>
      <cdr:y>0.51689</cdr:y>
    </cdr:from>
    <cdr:to>
      <cdr:x>0.1274</cdr:x>
      <cdr:y>0.56811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1017270" y="1025284"/>
          <a:ext cx="101600" cy="10160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77DC7-EDA4-4C68-BF25-249EC99329FA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6C880-B9E8-4522-B4CF-39C57DD60F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292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05700-6E77-4287-AE9E-E025DFC2056B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3939A-ACC0-463F-8C48-873AAD94F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619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9AD6445-C797-432C-8E81-AB7F6B9763A5}"/>
              </a:ext>
            </a:extLst>
          </p:cNvPr>
          <p:cNvSpPr/>
          <p:nvPr userDrawn="1"/>
        </p:nvSpPr>
        <p:spPr>
          <a:xfrm>
            <a:off x="-44" y="743130"/>
            <a:ext cx="8537800" cy="4391839"/>
          </a:xfrm>
          <a:prstGeom prst="rect">
            <a:avLst/>
          </a:prstGeom>
          <a:noFill/>
          <a:ln w="12700">
            <a:solidFill>
              <a:srgbClr val="BFC5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6F54D24A-F703-4990-A79C-26577CD215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2988B3-9A36-4532-A584-25C4609839B9}"/>
              </a:ext>
            </a:extLst>
          </p:cNvPr>
          <p:cNvSpPr txBox="1"/>
          <p:nvPr userDrawn="1"/>
        </p:nvSpPr>
        <p:spPr>
          <a:xfrm>
            <a:off x="5457825" y="291637"/>
            <a:ext cx="3128831" cy="294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1200"/>
              </a:spcBef>
            </a:pPr>
            <a:r>
              <a:rPr lang="ru-RU" sz="600" b="1" kern="0" dirty="0">
                <a:solidFill>
                  <a:srgbClr val="BFC5CE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 В БЕЗОПАСНОСТИ ДВИЖЕНИЯ КАК СТРАТЕГИЯ УСПЕХА И РАЗВИТИЯ ВОЗМОЖНОСТЕЙ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4AF97A-94F6-4FC2-B89C-83CA0B912D37}"/>
              </a:ext>
            </a:extLst>
          </p:cNvPr>
          <p:cNvSpPr txBox="1"/>
          <p:nvPr userDrawn="1"/>
        </p:nvSpPr>
        <p:spPr>
          <a:xfrm>
            <a:off x="3601941" y="78552"/>
            <a:ext cx="497968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="0" dirty="0">
                <a:solidFill>
                  <a:srgbClr val="E21A1A"/>
                </a:solidFill>
              </a:rPr>
              <a:t>XX </a:t>
            </a:r>
            <a:r>
              <a:rPr lang="ru-RU" sz="600" b="0" dirty="0">
                <a:solidFill>
                  <a:srgbClr val="E21A1A"/>
                </a:solidFill>
              </a:rPr>
              <a:t>ВСЕРОССИЙСКАЯ НАУЧНО-ПРАКТИЧЕСКАЯ КОНФЕРЕНЦИЯ «БЕЗОПАСНОСТЬ ДВИЖЕНИЯ ПОЕЗДОВ»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9A3644-1702-4A56-B1A7-A6D65AC6E7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495" y="4776440"/>
            <a:ext cx="596184" cy="3672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448302E-432C-42F8-BA87-50ABF9F515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502" y="90448"/>
            <a:ext cx="524631" cy="4531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15C09A8-7DFC-4D2C-8567-7A83E39DF925}"/>
              </a:ext>
            </a:extLst>
          </p:cNvPr>
          <p:cNvSpPr txBox="1"/>
          <p:nvPr userDrawn="1"/>
        </p:nvSpPr>
        <p:spPr>
          <a:xfrm>
            <a:off x="8616461" y="551431"/>
            <a:ext cx="627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7C9746F-E49D-4A71-BB4E-7E3B8BC2ECD7}"/>
              </a:ext>
            </a:extLst>
          </p:cNvPr>
          <p:cNvSpPr/>
          <p:nvPr userDrawn="1"/>
        </p:nvSpPr>
        <p:spPr>
          <a:xfrm>
            <a:off x="8420448" y="4848116"/>
            <a:ext cx="45719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C040121-AF13-497A-9C5F-A417006E0512}"/>
              </a:ext>
            </a:extLst>
          </p:cNvPr>
          <p:cNvSpPr/>
          <p:nvPr userDrawn="1"/>
        </p:nvSpPr>
        <p:spPr>
          <a:xfrm>
            <a:off x="8345676" y="4848116"/>
            <a:ext cx="36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4919" y="2366609"/>
            <a:ext cx="462946" cy="45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1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608A898D-48B4-4968-B9BC-6A66CCE9DFD7}"/>
              </a:ext>
            </a:extLst>
          </p:cNvPr>
          <p:cNvSpPr/>
          <p:nvPr userDrawn="1"/>
        </p:nvSpPr>
        <p:spPr>
          <a:xfrm>
            <a:off x="-44" y="743130"/>
            <a:ext cx="8537800" cy="4391839"/>
          </a:xfrm>
          <a:prstGeom prst="rect">
            <a:avLst/>
          </a:prstGeom>
          <a:noFill/>
          <a:ln w="12700">
            <a:solidFill>
              <a:srgbClr val="BFC5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3B422081-36F1-4A32-9D59-125093C2B8DB}"/>
              </a:ext>
            </a:extLst>
          </p:cNvPr>
          <p:cNvSpPr/>
          <p:nvPr userDrawn="1"/>
        </p:nvSpPr>
        <p:spPr>
          <a:xfrm>
            <a:off x="-44" y="1499"/>
            <a:ext cx="6409554" cy="750340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FACE75E-6DD3-486C-A7C5-FEA899F477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90841CA3-245C-4628-948F-DC37A40A95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1613" y="4929188"/>
            <a:ext cx="2301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32494028-B1BF-40E5-B812-57B88A65AC9E}" type="slidenum">
              <a:rPr lang="en-US" sz="1000" smtClean="0">
                <a:latin typeface="Verdana" charset="0"/>
                <a:cs typeface="+mn-cs"/>
              </a:rPr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latin typeface="Verdana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E0306-A4B3-404A-B24F-B722534A2EE7}"/>
              </a:ext>
            </a:extLst>
          </p:cNvPr>
          <p:cNvSpPr txBox="1"/>
          <p:nvPr userDrawn="1"/>
        </p:nvSpPr>
        <p:spPr>
          <a:xfrm>
            <a:off x="6372075" y="267830"/>
            <a:ext cx="2247921" cy="400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1200"/>
              </a:spcBef>
            </a:pPr>
            <a:r>
              <a:rPr lang="ru-RU" sz="600" b="1" kern="0" dirty="0">
                <a:solidFill>
                  <a:srgbClr val="BFC5CE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</a:t>
            </a:r>
            <a:b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БЕЗОПАСНОСТИ ДВИЖЕНИЯ КАК СТРАТЕГИЯ УСПЕХА И РАЗВИТИЯ ВОЗМОЖНОСТЕЙ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249C4D-C800-4760-ABE7-500AA9FADF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495" y="4776440"/>
            <a:ext cx="596184" cy="36724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368C2EF-09D8-4074-847E-B6BC471718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502" y="90448"/>
            <a:ext cx="524631" cy="45314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3E468E4-D923-432F-AD63-634F8DD66D26}"/>
              </a:ext>
            </a:extLst>
          </p:cNvPr>
          <p:cNvSpPr txBox="1"/>
          <p:nvPr userDrawn="1"/>
        </p:nvSpPr>
        <p:spPr>
          <a:xfrm>
            <a:off x="8616461" y="551431"/>
            <a:ext cx="627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0655696-2241-4792-A612-B18E5D868B19}"/>
              </a:ext>
            </a:extLst>
          </p:cNvPr>
          <p:cNvSpPr/>
          <p:nvPr userDrawn="1"/>
        </p:nvSpPr>
        <p:spPr>
          <a:xfrm>
            <a:off x="6278876" y="-6769"/>
            <a:ext cx="45719" cy="7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A56927D-0136-41AB-944B-05A77D0B8015}"/>
              </a:ext>
            </a:extLst>
          </p:cNvPr>
          <p:cNvSpPr/>
          <p:nvPr userDrawn="1"/>
        </p:nvSpPr>
        <p:spPr>
          <a:xfrm>
            <a:off x="6195395" y="-6769"/>
            <a:ext cx="36000" cy="7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C2097A9-B769-492E-A97E-EC0C1C86148B}"/>
              </a:ext>
            </a:extLst>
          </p:cNvPr>
          <p:cNvSpPr/>
          <p:nvPr userDrawn="1"/>
        </p:nvSpPr>
        <p:spPr>
          <a:xfrm>
            <a:off x="8420448" y="4848116"/>
            <a:ext cx="45719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F37BA169-53D5-45FD-9F33-6CBB99F21D49}"/>
              </a:ext>
            </a:extLst>
          </p:cNvPr>
          <p:cNvSpPr/>
          <p:nvPr userDrawn="1"/>
        </p:nvSpPr>
        <p:spPr>
          <a:xfrm>
            <a:off x="8345676" y="4848116"/>
            <a:ext cx="36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E0AC50-4438-408B-8862-4DDC3D1936B5}"/>
              </a:ext>
            </a:extLst>
          </p:cNvPr>
          <p:cNvSpPr txBox="1"/>
          <p:nvPr userDrawn="1"/>
        </p:nvSpPr>
        <p:spPr>
          <a:xfrm>
            <a:off x="6418771" y="59501"/>
            <a:ext cx="2177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" dirty="0">
                <a:solidFill>
                  <a:srgbClr val="E21A1A"/>
                </a:solidFill>
              </a:rPr>
              <a:t>XX </a:t>
            </a:r>
            <a:r>
              <a:rPr lang="ru-RU" sz="400" dirty="0">
                <a:solidFill>
                  <a:srgbClr val="E21A1A"/>
                </a:solidFill>
              </a:rPr>
              <a:t>ВСЕРОССИЙСКАЯ НАУЧНО-ПРАКТИЧЕСКАЯ КОНФЕРЕНЦИЯ «БЕЗОПАСНОСТЬ ДВИЖЕНИЯ ПОЕЗДОВ» 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4919" y="2366609"/>
            <a:ext cx="462946" cy="45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2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7835E-32FE-4FDF-B26E-624DDA65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E20323-1ADA-4BE9-8C7E-970A0DC0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25F1-8A37-4580-AC7B-4584EB8B1084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6F9367-2629-40F0-97C6-428C9B6CD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09A933-2AA5-4CDF-B959-6D61380CC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789C-C48D-4A89-94CA-82A7EE2B76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128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125F1-8A37-4580-AC7B-4584EB8B1084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1789C-C48D-4A89-94CA-82A7EE2B76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63433B2-C79D-477E-9D1B-BCC921E4A7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E21A1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FA8EF74-1C01-40CE-B6BC-E84F7DAADD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394A58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9D9F4242-65C8-41BF-85E7-5E51C15386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D4E09429-E172-4E2C-85FD-CC730173AC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FD54CA6A-DD7F-49CF-A144-47A13DF353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04D5E9A7-442B-43A3-9DA2-9B835DA059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-22225"/>
            <a:ext cx="366712" cy="377825"/>
          </a:xfrm>
          <a:prstGeom prst="rect">
            <a:avLst/>
          </a:prstGeom>
          <a:solidFill>
            <a:srgbClr val="CECCA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41ACFE15-20E6-4653-898F-544D9FFF32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3303588"/>
            <a:ext cx="366712" cy="366712"/>
          </a:xfrm>
          <a:prstGeom prst="rect">
            <a:avLst/>
          </a:prstGeom>
          <a:solidFill>
            <a:srgbClr val="78D64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47060517-5132-4F48-A473-F58A15D570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-22225"/>
            <a:ext cx="366713" cy="366713"/>
          </a:xfrm>
          <a:prstGeom prst="rect">
            <a:avLst/>
          </a:prstGeom>
          <a:solidFill>
            <a:srgbClr val="FF69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95E6D92A-00E4-418D-859E-21AF97B2691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828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A550E0F0-434F-42F9-8F32-9F6EB5910D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211388"/>
            <a:ext cx="366712" cy="366712"/>
          </a:xfrm>
          <a:prstGeom prst="rect">
            <a:avLst/>
          </a:prstGeom>
          <a:solidFill>
            <a:srgbClr val="60606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EEEEF574-3A9A-4074-B9BC-02E030A9E6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571750"/>
            <a:ext cx="366712" cy="366713"/>
          </a:xfrm>
          <a:prstGeom prst="rect">
            <a:avLst/>
          </a:prstGeom>
          <a:solidFill>
            <a:srgbClr val="82828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B4D46531-AF0F-46CC-A477-1734352E08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943225"/>
            <a:ext cx="366712" cy="366713"/>
          </a:xfrm>
          <a:prstGeom prst="rect">
            <a:avLst/>
          </a:prstGeom>
          <a:solidFill>
            <a:srgbClr val="A9A9A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BD25D1D6-3C1E-481C-B8E9-7F03DDA70F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3314700"/>
            <a:ext cx="366712" cy="366713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0D24765C-335C-4B3F-B095-B2C8A71A79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355600"/>
            <a:ext cx="366712" cy="366713"/>
          </a:xfrm>
          <a:prstGeom prst="rect">
            <a:avLst/>
          </a:prstGeom>
          <a:solidFill>
            <a:srgbClr val="85865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C7CE10E9-DAD1-4EED-98D5-E05D5F04E2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715963"/>
            <a:ext cx="366712" cy="366712"/>
          </a:xfrm>
          <a:prstGeom prst="rect">
            <a:avLst/>
          </a:prstGeom>
          <a:solidFill>
            <a:srgbClr val="DDDCB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E0BC440F-80A6-4D84-AC0B-573F027B6D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082675"/>
            <a:ext cx="366712" cy="366713"/>
          </a:xfrm>
          <a:prstGeom prst="rect">
            <a:avLst/>
          </a:prstGeom>
          <a:solidFill>
            <a:srgbClr val="EBEAD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10">
            <a:extLst>
              <a:ext uri="{FF2B5EF4-FFF2-40B4-BE49-F238E27FC236}">
                <a16:creationId xmlns:a16="http://schemas.microsoft.com/office/drawing/2014/main" id="{13D55865-46A1-4F68-B548-6D3C895836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447800"/>
            <a:ext cx="366712" cy="388938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10">
            <a:extLst>
              <a:ext uri="{FF2B5EF4-FFF2-40B4-BE49-F238E27FC236}">
                <a16:creationId xmlns:a16="http://schemas.microsoft.com/office/drawing/2014/main" id="{1299A252-707E-46A4-B96D-B9D87EA366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836738"/>
            <a:ext cx="366712" cy="366712"/>
          </a:xfrm>
          <a:prstGeom prst="rect">
            <a:avLst/>
          </a:prstGeom>
          <a:solidFill>
            <a:srgbClr val="626B45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69524F3C-568A-4DA7-979B-00B566E70E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203450"/>
            <a:ext cx="366712" cy="366713"/>
          </a:xfrm>
          <a:prstGeom prst="rect">
            <a:avLst/>
          </a:prstGeom>
          <a:solidFill>
            <a:srgbClr val="828B5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684377B6-83CD-4821-B0AA-229F426EE5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570163"/>
            <a:ext cx="366712" cy="366712"/>
          </a:xfrm>
          <a:prstGeom prst="rect">
            <a:avLst/>
          </a:prstGeom>
          <a:solidFill>
            <a:srgbClr val="B2B98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id="{1F8F7429-3E25-4F42-869C-857ADB44C2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93687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id="{A3083A54-5068-41F6-BC16-DDDE0D3C76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-22225"/>
            <a:ext cx="366713" cy="37782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id="{1B492AD3-656B-45B4-AAC8-6CC311212E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355600"/>
            <a:ext cx="366713" cy="366713"/>
          </a:xfrm>
          <a:prstGeom prst="rect">
            <a:avLst/>
          </a:prstGeom>
          <a:solidFill>
            <a:srgbClr val="00335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67461699-C121-4EA8-B33A-6CAD0A1AA7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715963"/>
            <a:ext cx="366713" cy="366712"/>
          </a:xfrm>
          <a:prstGeom prst="rect">
            <a:avLst/>
          </a:prstGeom>
          <a:solidFill>
            <a:srgbClr val="00507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Rectangle 10">
            <a:extLst>
              <a:ext uri="{FF2B5EF4-FFF2-40B4-BE49-F238E27FC236}">
                <a16:creationId xmlns:a16="http://schemas.microsoft.com/office/drawing/2014/main" id="{92D54742-B4B3-4A32-B0AB-5B863465EF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082675"/>
            <a:ext cx="366713" cy="366713"/>
          </a:xfrm>
          <a:prstGeom prst="rect">
            <a:avLst/>
          </a:prstGeom>
          <a:solidFill>
            <a:srgbClr val="007FB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Rectangle 10">
            <a:extLst>
              <a:ext uri="{FF2B5EF4-FFF2-40B4-BE49-F238E27FC236}">
                <a16:creationId xmlns:a16="http://schemas.microsoft.com/office/drawing/2014/main" id="{30055808-4A58-46AC-B783-D25541791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447800"/>
            <a:ext cx="366713" cy="388938"/>
          </a:xfrm>
          <a:prstGeom prst="rect">
            <a:avLst/>
          </a:prstGeom>
          <a:solidFill>
            <a:srgbClr val="8AB0D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Rectangle 10">
            <a:extLst>
              <a:ext uri="{FF2B5EF4-FFF2-40B4-BE49-F238E27FC236}">
                <a16:creationId xmlns:a16="http://schemas.microsoft.com/office/drawing/2014/main" id="{D1C5FDBF-0805-4442-A7E6-AEF3E0E06F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825625"/>
            <a:ext cx="366713" cy="373063"/>
          </a:xfrm>
          <a:prstGeom prst="rect">
            <a:avLst/>
          </a:prstGeom>
          <a:solidFill>
            <a:srgbClr val="00A3E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Rectangle 10">
            <a:extLst>
              <a:ext uri="{FF2B5EF4-FFF2-40B4-BE49-F238E27FC236}">
                <a16:creationId xmlns:a16="http://schemas.microsoft.com/office/drawing/2014/main" id="{D410F1C8-A606-435D-B014-3BEA34D0C6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198688"/>
            <a:ext cx="366713" cy="373062"/>
          </a:xfrm>
          <a:prstGeom prst="rect">
            <a:avLst/>
          </a:prstGeom>
          <a:solidFill>
            <a:srgbClr val="20668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Rectangle 10">
            <a:extLst>
              <a:ext uri="{FF2B5EF4-FFF2-40B4-BE49-F238E27FC236}">
                <a16:creationId xmlns:a16="http://schemas.microsoft.com/office/drawing/2014/main" id="{A16A2611-ABDF-4DDE-ADE2-3BD1DADADF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570163"/>
            <a:ext cx="366713" cy="373062"/>
          </a:xfrm>
          <a:prstGeom prst="rect">
            <a:avLst/>
          </a:prstGeom>
          <a:solidFill>
            <a:srgbClr val="2F87B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Rectangle 10">
            <a:extLst>
              <a:ext uri="{FF2B5EF4-FFF2-40B4-BE49-F238E27FC236}">
                <a16:creationId xmlns:a16="http://schemas.microsoft.com/office/drawing/2014/main" id="{60A9FE4F-37F0-47F4-BE1C-1615EC72B5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941638"/>
            <a:ext cx="366713" cy="373062"/>
          </a:xfrm>
          <a:prstGeom prst="rect">
            <a:avLst/>
          </a:prstGeom>
          <a:solidFill>
            <a:srgbClr val="61B9E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Rectangle 10">
            <a:extLst>
              <a:ext uri="{FF2B5EF4-FFF2-40B4-BE49-F238E27FC236}">
                <a16:creationId xmlns:a16="http://schemas.microsoft.com/office/drawing/2014/main" id="{2975F528-65AC-4BB2-A6C7-28B9786781A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3303588"/>
            <a:ext cx="366713" cy="373062"/>
          </a:xfrm>
          <a:prstGeom prst="rect">
            <a:avLst/>
          </a:prstGeom>
          <a:solidFill>
            <a:srgbClr val="B0DCF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Rectangle 12">
            <a:extLst>
              <a:ext uri="{FF2B5EF4-FFF2-40B4-BE49-F238E27FC236}">
                <a16:creationId xmlns:a16="http://schemas.microsoft.com/office/drawing/2014/main" id="{214B09DD-B3ED-43A0-8433-1D9B861A16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3676650"/>
            <a:ext cx="366712" cy="366713"/>
          </a:xfrm>
          <a:prstGeom prst="rect">
            <a:avLst/>
          </a:prstGeom>
          <a:solidFill>
            <a:srgbClr val="6584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2" name="Rectangle 12">
            <a:extLst>
              <a:ext uri="{FF2B5EF4-FFF2-40B4-BE49-F238E27FC236}">
                <a16:creationId xmlns:a16="http://schemas.microsoft.com/office/drawing/2014/main" id="{3AE9AA54-DC36-4BA0-BA4E-4C74FA36AF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043363"/>
            <a:ext cx="366712" cy="366712"/>
          </a:xfrm>
          <a:prstGeom prst="rect">
            <a:avLst/>
          </a:prstGeom>
          <a:solidFill>
            <a:srgbClr val="7FA35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4" name="Rectangle 12">
            <a:extLst>
              <a:ext uri="{FF2B5EF4-FFF2-40B4-BE49-F238E27FC236}">
                <a16:creationId xmlns:a16="http://schemas.microsoft.com/office/drawing/2014/main" id="{6C8DD1EE-39CB-403B-9447-58F3E8E1CD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410075"/>
            <a:ext cx="366712" cy="366713"/>
          </a:xfrm>
          <a:prstGeom prst="rect">
            <a:avLst/>
          </a:prstGeom>
          <a:solidFill>
            <a:srgbClr val="AED08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6" name="Rectangle 12">
            <a:extLst>
              <a:ext uri="{FF2B5EF4-FFF2-40B4-BE49-F238E27FC236}">
                <a16:creationId xmlns:a16="http://schemas.microsoft.com/office/drawing/2014/main" id="{73C2967B-465D-4A9E-AA8A-BA301FA386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781550"/>
            <a:ext cx="366712" cy="366713"/>
          </a:xfrm>
          <a:prstGeom prst="rect">
            <a:avLst/>
          </a:prstGeom>
          <a:solidFill>
            <a:srgbClr val="D6E8C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8" name="Rectangle 12">
            <a:extLst>
              <a:ext uri="{FF2B5EF4-FFF2-40B4-BE49-F238E27FC236}">
                <a16:creationId xmlns:a16="http://schemas.microsoft.com/office/drawing/2014/main" id="{C586A57F-209C-4761-B9CB-D0840DB5EA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334963"/>
            <a:ext cx="366713" cy="366712"/>
          </a:xfrm>
          <a:prstGeom prst="rect">
            <a:avLst/>
          </a:prstGeom>
          <a:solidFill>
            <a:srgbClr val="80503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0" name="Rectangle 12">
            <a:extLst>
              <a:ext uri="{FF2B5EF4-FFF2-40B4-BE49-F238E27FC236}">
                <a16:creationId xmlns:a16="http://schemas.microsoft.com/office/drawing/2014/main" id="{32050F47-7AC3-49F9-8FB2-5842D225C0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701675"/>
            <a:ext cx="366713" cy="366713"/>
          </a:xfrm>
          <a:prstGeom prst="rect">
            <a:avLst/>
          </a:prstGeom>
          <a:solidFill>
            <a:srgbClr val="AC6B2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2" name="Rectangle 12">
            <a:extLst>
              <a:ext uri="{FF2B5EF4-FFF2-40B4-BE49-F238E27FC236}">
                <a16:creationId xmlns:a16="http://schemas.microsoft.com/office/drawing/2014/main" id="{1D07E238-B68F-4ED3-AA27-DAA321524E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1068388"/>
            <a:ext cx="366713" cy="366712"/>
          </a:xfrm>
          <a:prstGeom prst="rect">
            <a:avLst/>
          </a:prstGeom>
          <a:solidFill>
            <a:srgbClr val="E4A06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4" name="Rectangle 12">
            <a:extLst>
              <a:ext uri="{FF2B5EF4-FFF2-40B4-BE49-F238E27FC236}">
                <a16:creationId xmlns:a16="http://schemas.microsoft.com/office/drawing/2014/main" id="{2481647F-68F9-4C42-BE57-6C9DF0FD2A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1435100"/>
            <a:ext cx="366713" cy="366713"/>
          </a:xfrm>
          <a:prstGeom prst="rect">
            <a:avLst/>
          </a:prstGeom>
          <a:solidFill>
            <a:srgbClr val="F1D0B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1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3" Type="http://schemas.microsoft.com/office/2007/relationships/hdphoto" Target="../media/hdphoto6.wdp"/><Relationship Id="rId18" Type="http://schemas.openxmlformats.org/officeDocument/2006/relationships/image" Target="../media/image58.png"/><Relationship Id="rId26" Type="http://schemas.openxmlformats.org/officeDocument/2006/relationships/image" Target="../media/image62.png"/><Relationship Id="rId3" Type="http://schemas.openxmlformats.org/officeDocument/2006/relationships/image" Target="../media/image50.png"/><Relationship Id="rId21" Type="http://schemas.microsoft.com/office/2007/relationships/hdphoto" Target="../media/hdphoto10.wdp"/><Relationship Id="rId34" Type="http://schemas.openxmlformats.org/officeDocument/2006/relationships/image" Target="../media/image68.jpeg"/><Relationship Id="rId7" Type="http://schemas.openxmlformats.org/officeDocument/2006/relationships/image" Target="../media/image52.png"/><Relationship Id="rId12" Type="http://schemas.openxmlformats.org/officeDocument/2006/relationships/image" Target="../media/image55.png"/><Relationship Id="rId17" Type="http://schemas.microsoft.com/office/2007/relationships/hdphoto" Target="../media/hdphoto8.wdp"/><Relationship Id="rId25" Type="http://schemas.microsoft.com/office/2007/relationships/hdphoto" Target="../media/hdphoto12.wdp"/><Relationship Id="rId33" Type="http://schemas.openxmlformats.org/officeDocument/2006/relationships/image" Target="../media/image67.jpeg"/><Relationship Id="rId2" Type="http://schemas.openxmlformats.org/officeDocument/2006/relationships/image" Target="../media/image49.jpeg"/><Relationship Id="rId16" Type="http://schemas.openxmlformats.org/officeDocument/2006/relationships/image" Target="../media/image57.png"/><Relationship Id="rId20" Type="http://schemas.openxmlformats.org/officeDocument/2006/relationships/image" Target="../media/image59.png"/><Relationship Id="rId29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54.jpeg"/><Relationship Id="rId24" Type="http://schemas.openxmlformats.org/officeDocument/2006/relationships/image" Target="../media/image61.png"/><Relationship Id="rId32" Type="http://schemas.openxmlformats.org/officeDocument/2006/relationships/chart" Target="../charts/chart2.xml"/><Relationship Id="rId5" Type="http://schemas.openxmlformats.org/officeDocument/2006/relationships/image" Target="../media/image51.png"/><Relationship Id="rId15" Type="http://schemas.microsoft.com/office/2007/relationships/hdphoto" Target="../media/hdphoto7.wdp"/><Relationship Id="rId23" Type="http://schemas.microsoft.com/office/2007/relationships/hdphoto" Target="../media/hdphoto11.wdp"/><Relationship Id="rId28" Type="http://schemas.openxmlformats.org/officeDocument/2006/relationships/chart" Target="../charts/chart1.xml"/><Relationship Id="rId10" Type="http://schemas.microsoft.com/office/2007/relationships/hdphoto" Target="../media/hdphoto5.wdp"/><Relationship Id="rId19" Type="http://schemas.microsoft.com/office/2007/relationships/hdphoto" Target="../media/hdphoto9.wdp"/><Relationship Id="rId31" Type="http://schemas.openxmlformats.org/officeDocument/2006/relationships/image" Target="../media/image66.jpeg"/><Relationship Id="rId4" Type="http://schemas.microsoft.com/office/2007/relationships/hdphoto" Target="../media/hdphoto2.wdp"/><Relationship Id="rId9" Type="http://schemas.openxmlformats.org/officeDocument/2006/relationships/image" Target="../media/image53.png"/><Relationship Id="rId14" Type="http://schemas.openxmlformats.org/officeDocument/2006/relationships/image" Target="../media/image56.png"/><Relationship Id="rId22" Type="http://schemas.openxmlformats.org/officeDocument/2006/relationships/image" Target="../media/image60.png"/><Relationship Id="rId27" Type="http://schemas.openxmlformats.org/officeDocument/2006/relationships/image" Target="../media/image63.png"/><Relationship Id="rId30" Type="http://schemas.openxmlformats.org/officeDocument/2006/relationships/image" Target="../media/image65.jpeg"/><Relationship Id="rId35" Type="http://schemas.openxmlformats.org/officeDocument/2006/relationships/image" Target="../media/image69.jpeg"/><Relationship Id="rId8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microsoft.com/office/2007/relationships/hdphoto" Target="../media/hdphoto17.wdp"/><Relationship Id="rId3" Type="http://schemas.microsoft.com/office/2007/relationships/hdphoto" Target="../media/hdphoto13.wdp"/><Relationship Id="rId7" Type="http://schemas.microsoft.com/office/2007/relationships/hdphoto" Target="../media/hdphoto15.wdp"/><Relationship Id="rId12" Type="http://schemas.openxmlformats.org/officeDocument/2006/relationships/image" Target="../media/image76.png"/><Relationship Id="rId2" Type="http://schemas.openxmlformats.org/officeDocument/2006/relationships/image" Target="../media/image70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5.png"/><Relationship Id="rId5" Type="http://schemas.microsoft.com/office/2007/relationships/hdphoto" Target="../media/hdphoto14.wdp"/><Relationship Id="rId15" Type="http://schemas.microsoft.com/office/2007/relationships/hdphoto" Target="../media/hdphoto18.wdp"/><Relationship Id="rId10" Type="http://schemas.openxmlformats.org/officeDocument/2006/relationships/image" Target="../media/image74.jpeg"/><Relationship Id="rId4" Type="http://schemas.openxmlformats.org/officeDocument/2006/relationships/image" Target="../media/image71.png"/><Relationship Id="rId9" Type="http://schemas.microsoft.com/office/2007/relationships/hdphoto" Target="../media/hdphoto16.wdp"/><Relationship Id="rId14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8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7.jpeg"/><Relationship Id="rId4" Type="http://schemas.openxmlformats.org/officeDocument/2006/relationships/image" Target="../media/image8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13" Type="http://schemas.openxmlformats.org/officeDocument/2006/relationships/image" Target="../media/image99.jpeg"/><Relationship Id="rId18" Type="http://schemas.openxmlformats.org/officeDocument/2006/relationships/image" Target="../media/image104.jpeg"/><Relationship Id="rId3" Type="http://schemas.openxmlformats.org/officeDocument/2006/relationships/image" Target="../media/image89.jpeg"/><Relationship Id="rId21" Type="http://schemas.openxmlformats.org/officeDocument/2006/relationships/image" Target="../media/image107.png"/><Relationship Id="rId7" Type="http://schemas.openxmlformats.org/officeDocument/2006/relationships/image" Target="../media/image93.jpeg"/><Relationship Id="rId12" Type="http://schemas.openxmlformats.org/officeDocument/2006/relationships/image" Target="../media/image98.jpeg"/><Relationship Id="rId17" Type="http://schemas.openxmlformats.org/officeDocument/2006/relationships/image" Target="../media/image103.jpeg"/><Relationship Id="rId25" Type="http://schemas.openxmlformats.org/officeDocument/2006/relationships/image" Target="../media/image111.png"/><Relationship Id="rId2" Type="http://schemas.openxmlformats.org/officeDocument/2006/relationships/image" Target="../media/image88.png"/><Relationship Id="rId16" Type="http://schemas.openxmlformats.org/officeDocument/2006/relationships/image" Target="../media/image102.png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11" Type="http://schemas.openxmlformats.org/officeDocument/2006/relationships/image" Target="../media/image97.png"/><Relationship Id="rId24" Type="http://schemas.openxmlformats.org/officeDocument/2006/relationships/image" Target="../media/image110.png"/><Relationship Id="rId5" Type="http://schemas.openxmlformats.org/officeDocument/2006/relationships/image" Target="../media/image91.jpeg"/><Relationship Id="rId15" Type="http://schemas.openxmlformats.org/officeDocument/2006/relationships/image" Target="../media/image101.png"/><Relationship Id="rId23" Type="http://schemas.openxmlformats.org/officeDocument/2006/relationships/image" Target="../media/image109.png"/><Relationship Id="rId10" Type="http://schemas.openxmlformats.org/officeDocument/2006/relationships/image" Target="../media/image96.jpeg"/><Relationship Id="rId19" Type="http://schemas.openxmlformats.org/officeDocument/2006/relationships/image" Target="../media/image105.jpe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jpeg"/><Relationship Id="rId22" Type="http://schemas.openxmlformats.org/officeDocument/2006/relationships/image" Target="../media/image10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eg"/><Relationship Id="rId4" Type="http://schemas.openxmlformats.org/officeDocument/2006/relationships/image" Target="../media/image1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jpeg"/><Relationship Id="rId5" Type="http://schemas.openxmlformats.org/officeDocument/2006/relationships/image" Target="../media/image118.png"/><Relationship Id="rId4" Type="http://schemas.openxmlformats.org/officeDocument/2006/relationships/image" Target="../media/image1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svg"/><Relationship Id="rId3" Type="http://schemas.openxmlformats.org/officeDocument/2006/relationships/image" Target="../media/image121.svg"/><Relationship Id="rId7" Type="http://schemas.openxmlformats.org/officeDocument/2006/relationships/image" Target="../media/image125.svg"/><Relationship Id="rId12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svg"/><Relationship Id="rId5" Type="http://schemas.openxmlformats.org/officeDocument/2006/relationships/image" Target="../media/image123.svg"/><Relationship Id="rId15" Type="http://schemas.openxmlformats.org/officeDocument/2006/relationships/image" Target="../media/image112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svg"/><Relationship Id="rId14" Type="http://schemas.openxmlformats.org/officeDocument/2006/relationships/image" Target="../media/image8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jpeg"/><Relationship Id="rId3" Type="http://schemas.openxmlformats.org/officeDocument/2006/relationships/image" Target="../media/image133.png"/><Relationship Id="rId7" Type="http://schemas.openxmlformats.org/officeDocument/2006/relationships/image" Target="../media/image136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jpeg"/><Relationship Id="rId5" Type="http://schemas.openxmlformats.org/officeDocument/2006/relationships/image" Target="../media/image134.jpeg"/><Relationship Id="rId10" Type="http://schemas.openxmlformats.org/officeDocument/2006/relationships/image" Target="../media/image112.png"/><Relationship Id="rId4" Type="http://schemas.openxmlformats.org/officeDocument/2006/relationships/image" Target="../media/image12.png"/><Relationship Id="rId9" Type="http://schemas.openxmlformats.org/officeDocument/2006/relationships/image" Target="../media/image1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12.png"/><Relationship Id="rId7" Type="http://schemas.openxmlformats.org/officeDocument/2006/relationships/image" Target="../media/image12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jpeg"/><Relationship Id="rId11" Type="http://schemas.openxmlformats.org/officeDocument/2006/relationships/image" Target="../media/image146.jpeg"/><Relationship Id="rId5" Type="http://schemas.openxmlformats.org/officeDocument/2006/relationships/image" Target="../media/image141.png"/><Relationship Id="rId10" Type="http://schemas.openxmlformats.org/officeDocument/2006/relationships/image" Target="../media/image145.jpeg"/><Relationship Id="rId4" Type="http://schemas.openxmlformats.org/officeDocument/2006/relationships/image" Target="../media/image140.jpeg"/><Relationship Id="rId9" Type="http://schemas.openxmlformats.org/officeDocument/2006/relationships/image" Target="../media/image1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jpe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A8220C-7104-4803-AFF1-9DACD343A1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320" y="4688651"/>
            <a:ext cx="729767" cy="449537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B0D9DC7-B1C2-46B6-B118-8375A0E79C0D}"/>
              </a:ext>
            </a:extLst>
          </p:cNvPr>
          <p:cNvSpPr/>
          <p:nvPr/>
        </p:nvSpPr>
        <p:spPr>
          <a:xfrm>
            <a:off x="0" y="353718"/>
            <a:ext cx="9144000" cy="4334934"/>
          </a:xfrm>
          <a:prstGeom prst="rect">
            <a:avLst/>
          </a:prstGeom>
          <a:solidFill>
            <a:srgbClr val="BFC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 descr="Изображение выглядит как устройство&#10;&#10;Автоматически созданное описание">
            <a:extLst>
              <a:ext uri="{FF2B5EF4-FFF2-40B4-BE49-F238E27FC236}">
                <a16:creationId xmlns:a16="http://schemas.microsoft.com/office/drawing/2014/main" id="{A693FCD7-519C-49B0-8524-3B6B4FE8F4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391" y="672406"/>
            <a:ext cx="7013670" cy="3565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C0DDCD-66B1-4266-8155-E7609310551C}"/>
              </a:ext>
            </a:extLst>
          </p:cNvPr>
          <p:cNvSpPr txBox="1"/>
          <p:nvPr/>
        </p:nvSpPr>
        <p:spPr>
          <a:xfrm>
            <a:off x="3097094" y="1987547"/>
            <a:ext cx="4266869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ru-RU" b="1" kern="0" dirty="0">
                <a:solidFill>
                  <a:schemeClr val="bg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</a:t>
            </a:r>
            <a:br>
              <a:rPr lang="ru-RU" b="1" kern="0" dirty="0">
                <a:solidFill>
                  <a:schemeClr val="bg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0" dirty="0">
                <a:solidFill>
                  <a:schemeClr val="bg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БЕЗОПАСНОСТИ ДВИЖЕНИЯ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3B4D33-8879-4A51-A4D1-2086F72004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8754"/>
            <a:ext cx="1078330" cy="9313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57E739-AFDD-4345-8C12-64448E8ACACE}"/>
              </a:ext>
            </a:extLst>
          </p:cNvPr>
          <p:cNvSpPr txBox="1"/>
          <p:nvPr/>
        </p:nvSpPr>
        <p:spPr>
          <a:xfrm>
            <a:off x="4089789" y="4373496"/>
            <a:ext cx="974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44224F-7CC4-46B5-870C-77ED5EC9DA4B}"/>
              </a:ext>
            </a:extLst>
          </p:cNvPr>
          <p:cNvSpPr txBox="1"/>
          <p:nvPr/>
        </p:nvSpPr>
        <p:spPr>
          <a:xfrm>
            <a:off x="4012890" y="4286417"/>
            <a:ext cx="11135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>
                <a:solidFill>
                  <a:srgbClr val="003356"/>
                </a:solidFill>
              </a:rPr>
              <a:t>ОНЛАЙН ФОРМАТ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591DFA-7004-4883-B3F9-51F343081782}"/>
              </a:ext>
            </a:extLst>
          </p:cNvPr>
          <p:cNvSpPr txBox="1"/>
          <p:nvPr/>
        </p:nvSpPr>
        <p:spPr>
          <a:xfrm>
            <a:off x="2361063" y="70622"/>
            <a:ext cx="66502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>
                <a:solidFill>
                  <a:srgbClr val="FF0000"/>
                </a:solidFill>
              </a:rPr>
              <a:t>XX ВСЕРОССИЙСКАЯ НАУЧНО-ПРАКТИЧЕСКАЯ КОНФЕРЕНЦИЯ «БЕЗОПАСНОСТЬ ДВИЖЕНИЯ ПОЕЗДОВ»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850FEB-CE8E-4D1D-B93F-547B4A1EA350}"/>
              </a:ext>
            </a:extLst>
          </p:cNvPr>
          <p:cNvSpPr txBox="1"/>
          <p:nvPr/>
        </p:nvSpPr>
        <p:spPr>
          <a:xfrm>
            <a:off x="1833780" y="2768746"/>
            <a:ext cx="54868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000" b="1" kern="0" dirty="0">
                <a:solidFill>
                  <a:schemeClr val="bg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СТРАТЕГИЯ УСПЕХА И РАЗВИТИЯ ВОЗМОЖНОСТЕЙ </a:t>
            </a:r>
            <a:endParaRPr lang="ru-RU" sz="1000" dirty="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EBA7D1-5268-4121-B336-AD96B85BC3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866" y="1968497"/>
            <a:ext cx="820389" cy="911543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сидит, стол, компьютер, клавиатура&#10;&#10;Автоматически созданное описание">
            <a:extLst>
              <a:ext uri="{FF2B5EF4-FFF2-40B4-BE49-F238E27FC236}">
                <a16:creationId xmlns:a16="http://schemas.microsoft.com/office/drawing/2014/main" id="{74BDFA90-EC2E-4744-860E-70EACEFF33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251" y="3232906"/>
            <a:ext cx="1523809" cy="100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36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139063" y="174137"/>
            <a:ext cx="5782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ru-RU" altLang="ru-RU" dirty="0"/>
              <a:t>Развитие мобильных средств диагностики</a:t>
            </a:r>
            <a:endParaRPr kumimoji="0" lang="ru-RU" dirty="0">
              <a:ea typeface="Arial" pitchFamily="34" charset="0"/>
            </a:endParaRPr>
          </a:p>
        </p:txBody>
      </p:sp>
      <p:grpSp>
        <p:nvGrpSpPr>
          <p:cNvPr id="2" name="Группа 31"/>
          <p:cNvGrpSpPr/>
          <p:nvPr/>
        </p:nvGrpSpPr>
        <p:grpSpPr>
          <a:xfrm>
            <a:off x="5406666" y="1722143"/>
            <a:ext cx="2951522" cy="2005791"/>
            <a:chOff x="5540016" y="1722143"/>
            <a:chExt cx="2951522" cy="2005791"/>
          </a:xfrm>
        </p:grpSpPr>
        <p:sp>
          <p:nvSpPr>
            <p:cNvPr id="56" name="TextBox 55"/>
            <p:cNvSpPr txBox="1"/>
            <p:nvPr/>
          </p:nvSpPr>
          <p:spPr>
            <a:xfrm>
              <a:off x="5540016" y="1722143"/>
              <a:ext cx="2808312" cy="3139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ru-RU" sz="8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Единый диагностический комплекс инфраструктуры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541700" y="3297047"/>
              <a:ext cx="26642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b="1" dirty="0">
                  <a:solidFill>
                    <a:schemeClr val="tx2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Рабочая скорость —  до </a:t>
              </a:r>
              <a:r>
                <a:rPr lang="ru-RU" sz="1100" b="1" dirty="0">
                  <a:solidFill>
                    <a:schemeClr val="accent4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160</a:t>
              </a:r>
              <a:r>
                <a:rPr lang="ru-RU" sz="700" b="1" dirty="0">
                  <a:solidFill>
                    <a:schemeClr val="tx2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ru-RU" sz="600" b="1" dirty="0">
                  <a:solidFill>
                    <a:schemeClr val="tx2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км/ч</a:t>
              </a:r>
            </a:p>
            <a:p>
              <a:r>
                <a:rPr lang="ru-RU" sz="600" b="1" dirty="0">
                  <a:solidFill>
                    <a:srgbClr val="4472C4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Количество параметров — </a:t>
              </a:r>
              <a:r>
                <a:rPr lang="ru-RU" sz="1100" b="1" dirty="0">
                  <a:solidFill>
                    <a:srgbClr val="4472C4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94</a:t>
              </a:r>
              <a:endParaRPr lang="ru-RU" sz="500" b="1" dirty="0">
                <a:solidFill>
                  <a:srgbClr val="4472C4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3" name="Группа 117"/>
            <p:cNvGrpSpPr>
              <a:grpSpLocks noChangeAspect="1"/>
            </p:cNvGrpSpPr>
            <p:nvPr/>
          </p:nvGrpSpPr>
          <p:grpSpPr>
            <a:xfrm>
              <a:off x="5638800" y="2178856"/>
              <a:ext cx="2852738" cy="1108552"/>
              <a:chOff x="287584" y="731772"/>
              <a:chExt cx="4068392" cy="1800200"/>
            </a:xfrm>
          </p:grpSpPr>
          <p:pic>
            <p:nvPicPr>
              <p:cNvPr id="93" name="Picture 11" descr="\\192.168.1.178\ростсервер\комп\Desktop\WORK\Штендер\Екатеринбург 2017\Штендеры\СПРИНТЕР-ИНТЕГРАЛ\Схема с фото\Спутник.jpg"/>
              <p:cNvPicPr preferRelativeResize="0">
                <a:picLocks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887984" y="767836"/>
                <a:ext cx="432000" cy="432000"/>
              </a:xfrm>
              <a:prstGeom prst="ellipse">
                <a:avLst/>
              </a:prstGeom>
              <a:noFill/>
              <a:ln>
                <a:solidFill>
                  <a:srgbClr val="007FB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Рисунок 93"/>
              <p:cNvPicPr preferRelativeResize="0">
                <a:picLocks/>
              </p:cNvPicPr>
              <p:nvPr/>
            </p:nvPicPr>
            <p:blipFill rotWithShape="1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96359" y="731772"/>
                <a:ext cx="431999" cy="432000"/>
              </a:xfrm>
              <a:prstGeom prst="ellipse">
                <a:avLst/>
              </a:prstGeom>
              <a:ln>
                <a:solidFill>
                  <a:srgbClr val="007FB1"/>
                </a:solidFill>
              </a:ln>
              <a:effectLst/>
            </p:spPr>
          </p:pic>
          <p:pic>
            <p:nvPicPr>
              <p:cNvPr id="95" name="Рисунок 94"/>
              <p:cNvPicPr preferRelativeResize="0">
                <a:picLocks/>
              </p:cNvPicPr>
              <p:nvPr/>
            </p:nvPicPr>
            <p:blipFill rotWithShape="1"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31840" y="767836"/>
                <a:ext cx="432000" cy="432000"/>
              </a:xfrm>
              <a:prstGeom prst="ellipse">
                <a:avLst/>
              </a:prstGeom>
              <a:ln>
                <a:solidFill>
                  <a:srgbClr val="007FB1"/>
                </a:solidFill>
              </a:ln>
              <a:effectLst/>
            </p:spPr>
          </p:pic>
          <p:pic>
            <p:nvPicPr>
              <p:cNvPr id="96" name="Picture 2" descr="C:\Users\Сергей\Desktop\Новая ЖИЗНЬ\ФОТО\2018_СПРИНТЕР-ИНТЕГРАЛ оборудование\2018_СПРИНТЕР-ИНТЕГРАЛ оборудование\180913_154158.jpg"/>
              <p:cNvPicPr preferRelativeResize="0">
                <a:picLocks noChangeArrowheads="1"/>
              </p:cNvPicPr>
              <p:nvPr/>
            </p:nvPicPr>
            <p:blipFill rotWithShape="1">
              <a:blip r:embed="rId7" cstate="screen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411760" y="767836"/>
                <a:ext cx="432000" cy="432000"/>
              </a:xfrm>
              <a:prstGeom prst="ellipse">
                <a:avLst/>
              </a:prstGeom>
              <a:noFill/>
              <a:ln>
                <a:solidFill>
                  <a:srgbClr val="007FB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Рисунок 106"/>
              <p:cNvPicPr preferRelativeResize="0">
                <a:picLocks/>
              </p:cNvPicPr>
              <p:nvPr/>
            </p:nvPicPr>
            <p:blipFill rotWithShape="1">
              <a:blip r:embed="rId9" cstate="screen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colorTemperature colorTemp="590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933"/>
              <a:stretch/>
            </p:blipFill>
            <p:spPr>
              <a:xfrm>
                <a:off x="1691680" y="767836"/>
                <a:ext cx="432000" cy="432000"/>
              </a:xfrm>
              <a:prstGeom prst="ellipse">
                <a:avLst/>
              </a:prstGeom>
              <a:ln>
                <a:solidFill>
                  <a:srgbClr val="007FB1"/>
                </a:solidFill>
              </a:ln>
              <a:effectLst/>
            </p:spPr>
          </p:pic>
          <p:pic>
            <p:nvPicPr>
              <p:cNvPr id="109" name="Рисунок 108"/>
              <p:cNvPicPr preferRelativeResize="0">
                <a:picLocks/>
              </p:cNvPicPr>
              <p:nvPr/>
            </p:nvPicPr>
            <p:blipFill rotWithShape="1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43608" y="731772"/>
                <a:ext cx="432000" cy="432000"/>
              </a:xfrm>
              <a:prstGeom prst="ellipse">
                <a:avLst/>
              </a:prstGeom>
              <a:ln>
                <a:solidFill>
                  <a:srgbClr val="007FB1"/>
                </a:solidFill>
              </a:ln>
              <a:effectLst/>
            </p:spPr>
          </p:pic>
          <p:pic>
            <p:nvPicPr>
              <p:cNvPr id="110" name="Рисунок 109"/>
              <p:cNvPicPr preferRelativeResize="0">
                <a:picLocks/>
              </p:cNvPicPr>
              <p:nvPr/>
            </p:nvPicPr>
            <p:blipFill rotWithShape="1">
              <a:blip r:embed="rId12" cstate="screen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91840" y="2099972"/>
                <a:ext cx="432000" cy="432000"/>
              </a:xfrm>
              <a:prstGeom prst="ellipse">
                <a:avLst/>
              </a:prstGeom>
              <a:ln>
                <a:solidFill>
                  <a:srgbClr val="007FB1"/>
                </a:solidFill>
              </a:ln>
              <a:effectLst/>
            </p:spPr>
          </p:pic>
          <p:pic>
            <p:nvPicPr>
              <p:cNvPr id="111" name="Picture 2" descr="C:\Users\Сергей\Desktop\Новая ЖИЗНЬ\ФОТО\2018_СПРИНТЕР-ИНТЕГРАЛ оборудование\От Юрченко\IMG_7807.JPG"/>
              <p:cNvPicPr preferRelativeResize="0">
                <a:picLocks noChangeArrowheads="1"/>
              </p:cNvPicPr>
              <p:nvPr/>
            </p:nvPicPr>
            <p:blipFill rotWithShape="1">
              <a:blip r:embed="rId14" cstate="screen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colorTemperature colorTemp="5300"/>
                        </a14:imgEffect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63648" y="2099972"/>
                <a:ext cx="432000" cy="432000"/>
              </a:xfrm>
              <a:prstGeom prst="ellipse">
                <a:avLst/>
              </a:prstGeom>
              <a:noFill/>
              <a:ln>
                <a:solidFill>
                  <a:srgbClr val="007FB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" name="Рисунок 111"/>
              <p:cNvPicPr preferRelativeResize="0">
                <a:picLocks/>
              </p:cNvPicPr>
              <p:nvPr/>
            </p:nvPicPr>
            <p:blipFill rotWithShape="1">
              <a:blip r:embed="rId16" cstate="screen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87984" y="2099972"/>
                <a:ext cx="432000" cy="432000"/>
              </a:xfrm>
              <a:prstGeom prst="ellipse">
                <a:avLst/>
              </a:prstGeom>
              <a:ln>
                <a:solidFill>
                  <a:srgbClr val="007FB1"/>
                </a:solidFill>
              </a:ln>
              <a:effectLst/>
            </p:spPr>
          </p:pic>
          <p:pic>
            <p:nvPicPr>
              <p:cNvPr id="118" name="Рисунок 117"/>
              <p:cNvPicPr preferRelativeResize="0">
                <a:picLocks/>
              </p:cNvPicPr>
              <p:nvPr/>
            </p:nvPicPr>
            <p:blipFill rotWithShape="1">
              <a:blip r:embed="rId18" cstate="screen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colorTemperature colorTemp="53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239912" y="2099972"/>
                <a:ext cx="432000" cy="432000"/>
              </a:xfrm>
              <a:prstGeom prst="ellipse">
                <a:avLst/>
              </a:prstGeom>
              <a:ln>
                <a:solidFill>
                  <a:srgbClr val="007FB1"/>
                </a:solidFill>
              </a:ln>
              <a:effectLst/>
            </p:spPr>
          </p:pic>
          <p:pic>
            <p:nvPicPr>
              <p:cNvPr id="130" name="Рисунок 129"/>
              <p:cNvPicPr preferRelativeResize="0">
                <a:picLocks/>
              </p:cNvPicPr>
              <p:nvPr/>
            </p:nvPicPr>
            <p:blipFill rotWithShape="1">
              <a:blip r:embed="rId20" cstate="screen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colorTemperature colorTemp="5900"/>
                        </a14:imgEffect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87584" y="2099972"/>
                <a:ext cx="432000" cy="432000"/>
              </a:xfrm>
              <a:prstGeom prst="ellipse">
                <a:avLst/>
              </a:prstGeom>
              <a:ln>
                <a:solidFill>
                  <a:srgbClr val="007FB1"/>
                </a:solidFill>
              </a:ln>
              <a:effectLst/>
            </p:spPr>
          </p:pic>
          <p:pic>
            <p:nvPicPr>
              <p:cNvPr id="144" name="Рисунок 143"/>
              <p:cNvPicPr preferRelativeResize="0">
                <a:picLocks/>
              </p:cNvPicPr>
              <p:nvPr/>
            </p:nvPicPr>
            <p:blipFill rotWithShape="1">
              <a:blip r:embed="rId22" cstate="screen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015776" y="2099972"/>
                <a:ext cx="432000" cy="432000"/>
              </a:xfrm>
              <a:prstGeom prst="ellipse">
                <a:avLst/>
              </a:prstGeom>
              <a:ln>
                <a:solidFill>
                  <a:srgbClr val="007FB1"/>
                </a:solidFill>
              </a:ln>
              <a:effectLst/>
            </p:spPr>
          </p:pic>
          <p:pic>
            <p:nvPicPr>
              <p:cNvPr id="145" name="Picture 3" descr="C:\Users\Сергей\Desktop\Новая ЖИЗНЬ\ФОТО\2018_СПРИНТЕР-ИНТЕГРАЛ оборудование\2018_СПРИНТЕР-ИНТЕГРАЛ оборудование\180913_154915.jpg"/>
              <p:cNvPicPr preferRelativeResize="0">
                <a:picLocks noChangeArrowheads="1"/>
              </p:cNvPicPr>
              <p:nvPr/>
            </p:nvPicPr>
            <p:blipFill rotWithShape="1">
              <a:blip r:embed="rId24" cstate="screen"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316"/>
              <a:stretch/>
            </p:blipFill>
            <p:spPr bwMode="auto">
              <a:xfrm>
                <a:off x="1439712" y="2099972"/>
                <a:ext cx="432000" cy="432000"/>
              </a:xfrm>
              <a:prstGeom prst="ellipse">
                <a:avLst/>
              </a:prstGeom>
              <a:noFill/>
              <a:ln>
                <a:solidFill>
                  <a:srgbClr val="007FB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46" name="Соединительная линия уступом 145"/>
              <p:cNvCxnSpPr>
                <a:stCxn id="94" idx="4"/>
              </p:cNvCxnSpPr>
              <p:nvPr/>
            </p:nvCxnSpPr>
            <p:spPr>
              <a:xfrm rot="16200000" flipH="1">
                <a:off x="440339" y="1235792"/>
                <a:ext cx="360088" cy="216048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7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Соединительная линия уступом 146"/>
              <p:cNvCxnSpPr/>
              <p:nvPr/>
            </p:nvCxnSpPr>
            <p:spPr>
              <a:xfrm rot="16200000" flipH="1">
                <a:off x="1221436" y="1244784"/>
                <a:ext cx="252088" cy="162048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7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Соединительная линия уступом 147"/>
              <p:cNvCxnSpPr>
                <a:stCxn id="107" idx="4"/>
              </p:cNvCxnSpPr>
              <p:nvPr/>
            </p:nvCxnSpPr>
            <p:spPr>
              <a:xfrm rot="5400000">
                <a:off x="1601664" y="1289852"/>
                <a:ext cx="396032" cy="21600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7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Соединительная линия уступом 49"/>
              <p:cNvCxnSpPr>
                <a:stCxn id="96" idx="4"/>
              </p:cNvCxnSpPr>
              <p:nvPr/>
            </p:nvCxnSpPr>
            <p:spPr>
              <a:xfrm rot="16200000" flipH="1">
                <a:off x="2645780" y="1181816"/>
                <a:ext cx="396032" cy="432072"/>
              </a:xfrm>
              <a:prstGeom prst="bentConnector2">
                <a:avLst/>
              </a:prstGeom>
              <a:ln>
                <a:solidFill>
                  <a:srgbClr val="007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Соединительная линия уступом 49"/>
              <p:cNvCxnSpPr>
                <a:stCxn id="95" idx="4"/>
              </p:cNvCxnSpPr>
              <p:nvPr/>
            </p:nvCxnSpPr>
            <p:spPr>
              <a:xfrm rot="16200000" flipH="1">
                <a:off x="3347858" y="1199818"/>
                <a:ext cx="396032" cy="396068"/>
              </a:xfrm>
              <a:prstGeom prst="bentConnector2">
                <a:avLst/>
              </a:prstGeom>
              <a:ln>
                <a:solidFill>
                  <a:srgbClr val="007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Соединительная линия уступом 49"/>
              <p:cNvCxnSpPr>
                <a:stCxn id="93" idx="4"/>
              </p:cNvCxnSpPr>
              <p:nvPr/>
            </p:nvCxnSpPr>
            <p:spPr>
              <a:xfrm rot="16200000" flipH="1">
                <a:off x="3995960" y="1307860"/>
                <a:ext cx="396032" cy="179984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7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Соединительная линия уступом 49"/>
              <p:cNvCxnSpPr>
                <a:endCxn id="130" idx="0"/>
              </p:cNvCxnSpPr>
              <p:nvPr/>
            </p:nvCxnSpPr>
            <p:spPr>
              <a:xfrm rot="10800000" flipV="1">
                <a:off x="503584" y="1847884"/>
                <a:ext cx="504020" cy="252088"/>
              </a:xfrm>
              <a:prstGeom prst="bentConnector2">
                <a:avLst/>
              </a:prstGeom>
              <a:ln>
                <a:solidFill>
                  <a:srgbClr val="007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Соединительная линия уступом 49"/>
              <p:cNvCxnSpPr>
                <a:endCxn id="111" idx="0"/>
              </p:cNvCxnSpPr>
              <p:nvPr/>
            </p:nvCxnSpPr>
            <p:spPr>
              <a:xfrm rot="5400000">
                <a:off x="1043596" y="1883936"/>
                <a:ext cx="252088" cy="179984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7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Соединительная линия уступом 49"/>
              <p:cNvCxnSpPr/>
              <p:nvPr/>
            </p:nvCxnSpPr>
            <p:spPr>
              <a:xfrm rot="5400000">
                <a:off x="1628628" y="1910936"/>
                <a:ext cx="252088" cy="125984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7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Соединительная линия уступом 49"/>
              <p:cNvCxnSpPr/>
              <p:nvPr/>
            </p:nvCxnSpPr>
            <p:spPr>
              <a:xfrm rot="5400000">
                <a:off x="2204692" y="1910936"/>
                <a:ext cx="252088" cy="125984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7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Соединительная линия уступом 49"/>
              <p:cNvCxnSpPr>
                <a:endCxn id="110" idx="0"/>
              </p:cNvCxnSpPr>
              <p:nvPr/>
            </p:nvCxnSpPr>
            <p:spPr>
              <a:xfrm rot="10800000" flipV="1">
                <a:off x="2807840" y="1847884"/>
                <a:ext cx="612032" cy="252088"/>
              </a:xfrm>
              <a:prstGeom prst="bentConnector2">
                <a:avLst/>
              </a:prstGeom>
              <a:ln>
                <a:solidFill>
                  <a:srgbClr val="007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Соединительная линия уступом 49"/>
              <p:cNvCxnSpPr/>
              <p:nvPr/>
            </p:nvCxnSpPr>
            <p:spPr>
              <a:xfrm rot="5400000">
                <a:off x="3428828" y="1910936"/>
                <a:ext cx="252088" cy="125984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7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Соединительная линия уступом 49"/>
              <p:cNvCxnSpPr/>
              <p:nvPr/>
            </p:nvCxnSpPr>
            <p:spPr>
              <a:xfrm rot="16200000" flipH="1">
                <a:off x="3977904" y="1865916"/>
                <a:ext cx="324096" cy="144016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7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9" name="Рисунок 158"/>
              <p:cNvPicPr>
                <a:picLocks noChangeAspect="1"/>
              </p:cNvPicPr>
              <p:nvPr/>
            </p:nvPicPr>
            <p:blipFill>
              <a:blip r:embed="rId2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7544" y="1360562"/>
                <a:ext cx="3888432" cy="667354"/>
              </a:xfrm>
              <a:prstGeom prst="rect">
                <a:avLst/>
              </a:prstGeom>
            </p:spPr>
          </p:pic>
          <p:pic>
            <p:nvPicPr>
              <p:cNvPr id="160" name="Рисунок 159"/>
              <p:cNvPicPr>
                <a:picLocks noChangeAspect="1"/>
              </p:cNvPicPr>
              <p:nvPr/>
            </p:nvPicPr>
            <p:blipFill>
              <a:blip r:embed="rId2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18358" y="1569556"/>
                <a:ext cx="125737" cy="157172"/>
              </a:xfrm>
              <a:prstGeom prst="rect">
                <a:avLst/>
              </a:prstGeom>
            </p:spPr>
          </p:pic>
        </p:grpSp>
      </p:grpSp>
      <p:graphicFrame>
        <p:nvGraphicFramePr>
          <p:cNvPr id="97" name="Диаграмма 96"/>
          <p:cNvGraphicFramePr/>
          <p:nvPr>
            <p:extLst>
              <p:ext uri="{D42A27DB-BD31-4B8C-83A1-F6EECF244321}">
                <p14:modId xmlns:p14="http://schemas.microsoft.com/office/powerpoint/2010/main" val="2913203778"/>
              </p:ext>
            </p:extLst>
          </p:nvPr>
        </p:nvGraphicFramePr>
        <p:xfrm>
          <a:off x="-368287" y="3886200"/>
          <a:ext cx="5764296" cy="105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66431" y="4259412"/>
            <a:ext cx="997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solidFill>
                  <a:srgbClr val="4472C4"/>
                </a:solidFill>
              </a:rPr>
              <a:t>Количество </a:t>
            </a:r>
            <a:br>
              <a:rPr lang="ru-RU" sz="700" dirty="0">
                <a:solidFill>
                  <a:srgbClr val="4472C4"/>
                </a:solidFill>
              </a:rPr>
            </a:br>
            <a:r>
              <a:rPr lang="ru-RU" sz="700" dirty="0">
                <a:solidFill>
                  <a:srgbClr val="4472C4"/>
                </a:solidFill>
              </a:rPr>
              <a:t>параметров</a:t>
            </a:r>
          </a:p>
        </p:txBody>
      </p:sp>
      <p:grpSp>
        <p:nvGrpSpPr>
          <p:cNvPr id="4" name="Группа 17"/>
          <p:cNvGrpSpPr/>
          <p:nvPr/>
        </p:nvGrpSpPr>
        <p:grpSpPr>
          <a:xfrm>
            <a:off x="120441" y="3124493"/>
            <a:ext cx="1371707" cy="991477"/>
            <a:chOff x="120441" y="2895893"/>
            <a:chExt cx="1371707" cy="991477"/>
          </a:xfrm>
        </p:grpSpPr>
        <p:sp>
          <p:nvSpPr>
            <p:cNvPr id="59" name="TextBox 58"/>
            <p:cNvSpPr txBox="1"/>
            <p:nvPr/>
          </p:nvSpPr>
          <p:spPr>
            <a:xfrm>
              <a:off x="120441" y="2895893"/>
              <a:ext cx="137084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ru-RU" sz="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Вагон-дефектоскоп</a:t>
              </a:r>
            </a:p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ru-RU" sz="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магнитный</a:t>
              </a:r>
            </a:p>
          </p:txBody>
        </p:sp>
        <p:pic>
          <p:nvPicPr>
            <p:cNvPr id="161" name="Picture 2" descr="C:\Users\CDI_ReshetnikovSA\Desktop\1280x854-vagon-avikon-03m.806.jpg"/>
            <p:cNvPicPr>
              <a:picLocks noChangeArrowheads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30" y="3199811"/>
              <a:ext cx="1224000" cy="666000"/>
            </a:xfrm>
            <a:prstGeom prst="rect">
              <a:avLst/>
            </a:prstGeom>
            <a:noFill/>
          </p:spPr>
        </p:pic>
        <p:grpSp>
          <p:nvGrpSpPr>
            <p:cNvPr id="5" name="Группа 14"/>
            <p:cNvGrpSpPr/>
            <p:nvPr/>
          </p:nvGrpSpPr>
          <p:grpSpPr>
            <a:xfrm>
              <a:off x="167746" y="3633454"/>
              <a:ext cx="1324402" cy="253916"/>
              <a:chOff x="167746" y="3633454"/>
              <a:chExt cx="1324402" cy="253916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215900" y="3711310"/>
                <a:ext cx="1224756" cy="154781"/>
              </a:xfrm>
              <a:prstGeom prst="rect">
                <a:avLst/>
              </a:prstGeom>
              <a:solidFill>
                <a:schemeClr val="tx1"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167746" y="3633454"/>
                <a:ext cx="1324402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500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Рабочая скорость, </a:t>
                </a:r>
                <a:r>
                  <a:rPr lang="ru-RU" sz="1050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40</a:t>
                </a:r>
                <a:r>
                  <a:rPr lang="ru-RU" sz="500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</a:t>
                </a:r>
                <a:r>
                  <a:rPr lang="ru-RU" sz="500" i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км/час</a:t>
                </a:r>
              </a:p>
            </p:txBody>
          </p:sp>
        </p:grpSp>
      </p:grpSp>
      <p:grpSp>
        <p:nvGrpSpPr>
          <p:cNvPr id="6" name="Группа 18"/>
          <p:cNvGrpSpPr/>
          <p:nvPr/>
        </p:nvGrpSpPr>
        <p:grpSpPr>
          <a:xfrm>
            <a:off x="1603579" y="3124493"/>
            <a:ext cx="1860651" cy="991477"/>
            <a:chOff x="1603579" y="2895893"/>
            <a:chExt cx="1860651" cy="991477"/>
          </a:xfrm>
        </p:grpSpPr>
        <p:sp>
          <p:nvSpPr>
            <p:cNvPr id="61" name="TextBox 60"/>
            <p:cNvSpPr txBox="1"/>
            <p:nvPr/>
          </p:nvSpPr>
          <p:spPr>
            <a:xfrm>
              <a:off x="1603579" y="2895893"/>
              <a:ext cx="186065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ru-RU" sz="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Вагон-дефектоскоп </a:t>
              </a:r>
              <a:endParaRPr lang="en-US" sz="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ru-RU" sz="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совмещенный ультразвуковой </a:t>
              </a:r>
            </a:p>
          </p:txBody>
        </p:sp>
        <p:pic>
          <p:nvPicPr>
            <p:cNvPr id="163" name="Picture 2" descr="https://tvema.ru/sites/default/files/%D0%B2%D0%B4-%D1%83%D0%BC%D1%8201.jpg"/>
            <p:cNvPicPr>
              <a:picLocks noChangeArrowheads="1"/>
            </p:cNvPicPr>
            <p:nvPr/>
          </p:nvPicPr>
          <p:blipFill>
            <a:blip r:embed="rId30" cstate="screen"/>
            <a:srcRect/>
            <a:stretch>
              <a:fillRect/>
            </a:stretch>
          </p:blipFill>
          <p:spPr bwMode="auto">
            <a:xfrm>
              <a:off x="1922355" y="3199811"/>
              <a:ext cx="1223101" cy="66743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175" cap="sq">
              <a:solidFill>
                <a:srgbClr val="FFFFFF"/>
              </a:solidFill>
              <a:miter lim="800000"/>
            </a:ln>
            <a:effectLst/>
          </p:spPr>
        </p:pic>
        <p:grpSp>
          <p:nvGrpSpPr>
            <p:cNvPr id="7" name="Группа 112"/>
            <p:cNvGrpSpPr/>
            <p:nvPr/>
          </p:nvGrpSpPr>
          <p:grpSpPr>
            <a:xfrm>
              <a:off x="1875737" y="3633454"/>
              <a:ext cx="1324402" cy="253916"/>
              <a:chOff x="167746" y="3633454"/>
              <a:chExt cx="1324402" cy="253916"/>
            </a:xfrm>
          </p:grpSpPr>
          <p:sp>
            <p:nvSpPr>
              <p:cNvPr id="114" name="Прямоугольник 113"/>
              <p:cNvSpPr/>
              <p:nvPr/>
            </p:nvSpPr>
            <p:spPr>
              <a:xfrm>
                <a:off x="215900" y="3711310"/>
                <a:ext cx="1224756" cy="154781"/>
              </a:xfrm>
              <a:prstGeom prst="rect">
                <a:avLst/>
              </a:prstGeom>
              <a:solidFill>
                <a:schemeClr val="tx1"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167746" y="3633454"/>
                <a:ext cx="1324402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500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Рабочая скорость, </a:t>
                </a:r>
                <a:r>
                  <a:rPr lang="ru-RU" sz="1050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60</a:t>
                </a:r>
                <a:r>
                  <a:rPr lang="ru-RU" sz="500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</a:t>
                </a:r>
                <a:r>
                  <a:rPr lang="ru-RU" sz="500" i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км/час</a:t>
                </a:r>
              </a:p>
            </p:txBody>
          </p:sp>
        </p:grpSp>
      </p:grpSp>
      <p:grpSp>
        <p:nvGrpSpPr>
          <p:cNvPr id="8" name="Группа 26"/>
          <p:cNvGrpSpPr/>
          <p:nvPr/>
        </p:nvGrpSpPr>
        <p:grpSpPr>
          <a:xfrm>
            <a:off x="3701743" y="3124493"/>
            <a:ext cx="1420582" cy="991477"/>
            <a:chOff x="3701743" y="3086393"/>
            <a:chExt cx="1420582" cy="991477"/>
          </a:xfrm>
        </p:grpSpPr>
        <p:sp>
          <p:nvSpPr>
            <p:cNvPr id="60" name="TextBox 59"/>
            <p:cNvSpPr txBox="1"/>
            <p:nvPr/>
          </p:nvSpPr>
          <p:spPr>
            <a:xfrm>
              <a:off x="3824849" y="3086393"/>
              <a:ext cx="10801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ru-RU" sz="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Скоростной </a:t>
              </a:r>
              <a:endParaRPr lang="en-US" sz="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ru-RU" sz="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вагон-дефектоскоп </a:t>
              </a:r>
            </a:p>
          </p:txBody>
        </p:sp>
        <p:pic>
          <p:nvPicPr>
            <p:cNvPr id="172" name="Picture 9" descr="\\tvemastore\Photo\Щербинка 2013 сентябрь выставка\DSC06563.JPG"/>
            <p:cNvPicPr>
              <a:picLocks noChangeArrowheads="1"/>
            </p:cNvPicPr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549" y="3390311"/>
              <a:ext cx="1287176" cy="66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Группа 15"/>
            <p:cNvGrpSpPr/>
            <p:nvPr/>
          </p:nvGrpSpPr>
          <p:grpSpPr>
            <a:xfrm>
              <a:off x="3701743" y="3823954"/>
              <a:ext cx="1420582" cy="253916"/>
              <a:chOff x="3701743" y="3633454"/>
              <a:chExt cx="1420582" cy="253916"/>
            </a:xfrm>
          </p:grpSpPr>
          <p:sp>
            <p:nvSpPr>
              <p:cNvPr id="117" name="Прямоугольник 116"/>
              <p:cNvSpPr/>
              <p:nvPr/>
            </p:nvSpPr>
            <p:spPr>
              <a:xfrm>
                <a:off x="3749897" y="3711310"/>
                <a:ext cx="1288828" cy="154781"/>
              </a:xfrm>
              <a:prstGeom prst="rect">
                <a:avLst/>
              </a:prstGeom>
              <a:solidFill>
                <a:schemeClr val="tx1"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3701743" y="3633454"/>
                <a:ext cx="1420582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500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Рабочая скорость, </a:t>
                </a:r>
                <a:r>
                  <a:rPr lang="ru-RU" sz="1050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140</a:t>
                </a:r>
                <a:r>
                  <a:rPr lang="ru-RU" sz="500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</a:t>
                </a:r>
                <a:r>
                  <a:rPr lang="ru-RU" sz="500" i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км/час</a:t>
                </a:r>
              </a:p>
            </p:txBody>
          </p:sp>
        </p:grpSp>
      </p:grpSp>
      <p:graphicFrame>
        <p:nvGraphicFramePr>
          <p:cNvPr id="128" name="Диаграмма 127"/>
          <p:cNvGraphicFramePr/>
          <p:nvPr>
            <p:extLst>
              <p:ext uri="{D42A27DB-BD31-4B8C-83A1-F6EECF244321}">
                <p14:modId xmlns:p14="http://schemas.microsoft.com/office/powerpoint/2010/main" val="3882710027"/>
              </p:ext>
            </p:extLst>
          </p:nvPr>
        </p:nvGraphicFramePr>
        <p:xfrm>
          <a:off x="-375544" y="1790195"/>
          <a:ext cx="5764296" cy="105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32410" y="2856230"/>
            <a:ext cx="1371600" cy="261610"/>
          </a:xfrm>
          <a:prstGeom prst="rect">
            <a:avLst/>
          </a:prstGeom>
          <a:solidFill>
            <a:srgbClr val="394A5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Дефектоскопия</a:t>
            </a:r>
          </a:p>
        </p:txBody>
      </p:sp>
      <p:grpSp>
        <p:nvGrpSpPr>
          <p:cNvPr id="11" name="Группа 25"/>
          <p:cNvGrpSpPr/>
          <p:nvPr/>
        </p:nvGrpSpPr>
        <p:grpSpPr>
          <a:xfrm>
            <a:off x="155958" y="1072291"/>
            <a:ext cx="1452214" cy="869838"/>
            <a:chOff x="155958" y="1178971"/>
            <a:chExt cx="1452214" cy="869838"/>
          </a:xfrm>
        </p:grpSpPr>
        <p:sp>
          <p:nvSpPr>
            <p:cNvPr id="49" name="TextBox 48"/>
            <p:cNvSpPr txBox="1"/>
            <p:nvPr/>
          </p:nvSpPr>
          <p:spPr>
            <a:xfrm>
              <a:off x="155958" y="1178971"/>
              <a:ext cx="1368881" cy="1754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ru-RU" sz="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Вагон-путеизмеритель</a:t>
              </a:r>
            </a:p>
          </p:txBody>
        </p:sp>
        <p:pic>
          <p:nvPicPr>
            <p:cNvPr id="165" name="Picture 2" descr="C:\Users\CDI_ReshetnikovSA\Desktop\Image.jpg"/>
            <p:cNvPicPr>
              <a:picLocks noChangeArrowheads="1"/>
            </p:cNvPicPr>
            <p:nvPr/>
          </p:nvPicPr>
          <p:blipFill rotWithShape="1"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2409" y="1360453"/>
              <a:ext cx="1293971" cy="666000"/>
            </a:xfrm>
            <a:prstGeom prst="rect">
              <a:avLst/>
            </a:prstGeom>
            <a:noFill/>
            <a:effectLst/>
          </p:spPr>
        </p:pic>
        <p:grpSp>
          <p:nvGrpSpPr>
            <p:cNvPr id="13" name="Группа 134"/>
            <p:cNvGrpSpPr/>
            <p:nvPr/>
          </p:nvGrpSpPr>
          <p:grpSpPr>
            <a:xfrm>
              <a:off x="187590" y="1794893"/>
              <a:ext cx="1420582" cy="253916"/>
              <a:chOff x="3701743" y="3633454"/>
              <a:chExt cx="1420582" cy="253916"/>
            </a:xfrm>
          </p:grpSpPr>
          <p:sp>
            <p:nvSpPr>
              <p:cNvPr id="136" name="Прямоугольник 135"/>
              <p:cNvSpPr/>
              <p:nvPr/>
            </p:nvSpPr>
            <p:spPr>
              <a:xfrm>
                <a:off x="3749897" y="3711310"/>
                <a:ext cx="1288828" cy="154781"/>
              </a:xfrm>
              <a:prstGeom prst="rect">
                <a:avLst/>
              </a:prstGeom>
              <a:solidFill>
                <a:schemeClr val="tx1"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3701743" y="3633454"/>
                <a:ext cx="1420582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500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Рабочая скорость, </a:t>
                </a:r>
                <a:r>
                  <a:rPr lang="ru-RU" sz="1050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120</a:t>
                </a:r>
                <a:r>
                  <a:rPr lang="ru-RU" sz="500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</a:t>
                </a:r>
                <a:r>
                  <a:rPr lang="ru-RU" sz="500" i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км/час</a:t>
                </a:r>
              </a:p>
            </p:txBody>
          </p:sp>
        </p:grpSp>
      </p:grpSp>
      <p:grpSp>
        <p:nvGrpSpPr>
          <p:cNvPr id="15" name="Группа 24"/>
          <p:cNvGrpSpPr/>
          <p:nvPr/>
        </p:nvGrpSpPr>
        <p:grpSpPr>
          <a:xfrm>
            <a:off x="1793505" y="1072291"/>
            <a:ext cx="1420582" cy="869838"/>
            <a:chOff x="1793505" y="1178971"/>
            <a:chExt cx="1420582" cy="869838"/>
          </a:xfrm>
        </p:grpSpPr>
        <p:sp>
          <p:nvSpPr>
            <p:cNvPr id="55" name="TextBox 54"/>
            <p:cNvSpPr txBox="1"/>
            <p:nvPr/>
          </p:nvSpPr>
          <p:spPr>
            <a:xfrm>
              <a:off x="1806473" y="1178971"/>
              <a:ext cx="1296144" cy="1754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ru-RU" sz="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Бесконтактный вагон</a:t>
              </a:r>
            </a:p>
          </p:txBody>
        </p:sp>
        <p:pic>
          <p:nvPicPr>
            <p:cNvPr id="168" name="Picture 2"/>
            <p:cNvPicPr>
              <a:picLocks noChangeArrowheads="1"/>
            </p:cNvPicPr>
            <p:nvPr/>
          </p:nvPicPr>
          <p:blipFill>
            <a:blip r:embed="rId34" cstate="screen"/>
            <a:srcRect/>
            <a:stretch>
              <a:fillRect/>
            </a:stretch>
          </p:blipFill>
          <p:spPr bwMode="auto">
            <a:xfrm>
              <a:off x="1834258" y="1360453"/>
              <a:ext cx="1297085" cy="666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</p:spPr>
        </p:pic>
        <p:grpSp>
          <p:nvGrpSpPr>
            <p:cNvPr id="16" name="Группа 137"/>
            <p:cNvGrpSpPr/>
            <p:nvPr/>
          </p:nvGrpSpPr>
          <p:grpSpPr>
            <a:xfrm>
              <a:off x="1793505" y="1794893"/>
              <a:ext cx="1420582" cy="253916"/>
              <a:chOff x="3701743" y="3633454"/>
              <a:chExt cx="1420582" cy="253916"/>
            </a:xfrm>
          </p:grpSpPr>
          <p:sp>
            <p:nvSpPr>
              <p:cNvPr id="139" name="Прямоугольник 138"/>
              <p:cNvSpPr/>
              <p:nvPr/>
            </p:nvSpPr>
            <p:spPr>
              <a:xfrm>
                <a:off x="3749897" y="3711310"/>
                <a:ext cx="1288828" cy="154781"/>
              </a:xfrm>
              <a:prstGeom prst="rect">
                <a:avLst/>
              </a:prstGeom>
              <a:solidFill>
                <a:schemeClr val="tx1"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3701743" y="3633454"/>
                <a:ext cx="1420582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500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Рабочая скорость, </a:t>
                </a:r>
                <a:r>
                  <a:rPr lang="ru-RU" sz="1050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140</a:t>
                </a:r>
                <a:r>
                  <a:rPr lang="ru-RU" sz="500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</a:t>
                </a:r>
                <a:r>
                  <a:rPr lang="ru-RU" sz="500" i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км/час</a:t>
                </a:r>
              </a:p>
            </p:txBody>
          </p:sp>
        </p:grpSp>
      </p:grpSp>
      <p:grpSp>
        <p:nvGrpSpPr>
          <p:cNvPr id="17" name="Группа 23"/>
          <p:cNvGrpSpPr/>
          <p:nvPr/>
        </p:nvGrpSpPr>
        <p:grpSpPr>
          <a:xfrm>
            <a:off x="3531888" y="897983"/>
            <a:ext cx="1440160" cy="1044146"/>
            <a:chOff x="3531888" y="776063"/>
            <a:chExt cx="1440160" cy="1044146"/>
          </a:xfrm>
        </p:grpSpPr>
        <p:pic>
          <p:nvPicPr>
            <p:cNvPr id="52" name="Picture 3" descr="C:\Users\ИванниковМА\Desktop\Архив\GUS_6794.JPG"/>
            <p:cNvPicPr>
              <a:picLocks noChangeArrowheads="1"/>
            </p:cNvPicPr>
            <p:nvPr/>
          </p:nvPicPr>
          <p:blipFill>
            <a:blip r:embed="rId35" cstate="screen"/>
            <a:srcRect/>
            <a:stretch>
              <a:fillRect/>
            </a:stretch>
          </p:blipFill>
          <p:spPr bwMode="auto">
            <a:xfrm>
              <a:off x="3581864" y="1131853"/>
              <a:ext cx="1287792" cy="666000"/>
            </a:xfrm>
            <a:prstGeom prst="rect">
              <a:avLst/>
            </a:prstGeom>
            <a:noFill/>
            <a:effectLst/>
          </p:spPr>
        </p:pic>
        <p:sp>
          <p:nvSpPr>
            <p:cNvPr id="54" name="TextBox 53"/>
            <p:cNvSpPr txBox="1"/>
            <p:nvPr/>
          </p:nvSpPr>
          <p:spPr>
            <a:xfrm>
              <a:off x="3531888" y="776063"/>
              <a:ext cx="1440160" cy="3416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ru-RU" sz="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Высокоскоростной диагностический комплекс на поезде «Ласточка»</a:t>
              </a:r>
            </a:p>
          </p:txBody>
        </p:sp>
        <p:grpSp>
          <p:nvGrpSpPr>
            <p:cNvPr id="18" name="Группа 140"/>
            <p:cNvGrpSpPr/>
            <p:nvPr/>
          </p:nvGrpSpPr>
          <p:grpSpPr>
            <a:xfrm>
              <a:off x="3532787" y="1566293"/>
              <a:ext cx="1420582" cy="253916"/>
              <a:chOff x="3701743" y="3633454"/>
              <a:chExt cx="1420582" cy="253916"/>
            </a:xfrm>
          </p:grpSpPr>
          <p:sp>
            <p:nvSpPr>
              <p:cNvPr id="142" name="Прямоугольник 141"/>
              <p:cNvSpPr/>
              <p:nvPr/>
            </p:nvSpPr>
            <p:spPr>
              <a:xfrm>
                <a:off x="3749897" y="3711310"/>
                <a:ext cx="1288828" cy="154781"/>
              </a:xfrm>
              <a:prstGeom prst="rect">
                <a:avLst/>
              </a:prstGeom>
              <a:solidFill>
                <a:schemeClr val="tx1"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3701743" y="3633454"/>
                <a:ext cx="1420582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500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Рабочая скорость, </a:t>
                </a:r>
                <a:r>
                  <a:rPr lang="ru-RU" sz="1050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160</a:t>
                </a:r>
                <a:r>
                  <a:rPr lang="ru-RU" sz="500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</a:t>
                </a:r>
                <a:r>
                  <a:rPr lang="ru-RU" sz="500" i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км/час</a:t>
                </a:r>
              </a:p>
            </p:txBody>
          </p:sp>
        </p:grpSp>
      </p:grpSp>
      <p:sp>
        <p:nvSpPr>
          <p:cNvPr id="176" name="TextBox 175"/>
          <p:cNvSpPr txBox="1"/>
          <p:nvPr/>
        </p:nvSpPr>
        <p:spPr>
          <a:xfrm>
            <a:off x="232410" y="806490"/>
            <a:ext cx="1371600" cy="261610"/>
          </a:xfrm>
          <a:prstGeom prst="rect">
            <a:avLst/>
          </a:prstGeom>
          <a:solidFill>
            <a:srgbClr val="394A5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 err="1">
                <a:solidFill>
                  <a:schemeClr val="bg1"/>
                </a:solidFill>
              </a:rPr>
              <a:t>Путеизмерение</a:t>
            </a:r>
            <a:endParaRPr lang="ru-RU" sz="1100" dirty="0">
              <a:solidFill>
                <a:schemeClr val="bg1"/>
              </a:solidFill>
            </a:endParaRPr>
          </a:p>
        </p:txBody>
      </p:sp>
      <p:cxnSp>
        <p:nvCxnSpPr>
          <p:cNvPr id="177" name="Прямая соединительная линия 176"/>
          <p:cNvCxnSpPr/>
          <p:nvPr/>
        </p:nvCxnSpPr>
        <p:spPr>
          <a:xfrm>
            <a:off x="113030" y="2782658"/>
            <a:ext cx="506857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4259048" y="2021601"/>
            <a:ext cx="997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solidFill>
                  <a:srgbClr val="4472C4"/>
                </a:solidFill>
              </a:rPr>
              <a:t>Количество </a:t>
            </a:r>
            <a:br>
              <a:rPr lang="ru-RU" sz="700" dirty="0">
                <a:solidFill>
                  <a:srgbClr val="4472C4"/>
                </a:solidFill>
              </a:rPr>
            </a:br>
            <a:r>
              <a:rPr lang="ru-RU" sz="700" dirty="0">
                <a:solidFill>
                  <a:srgbClr val="4472C4"/>
                </a:solidFill>
              </a:rPr>
              <a:t>параметров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6503198" y="4603800"/>
            <a:ext cx="9977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595959"/>
                </a:solidFill>
              </a:rPr>
              <a:t>2018 год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4943474" y="4726910"/>
            <a:ext cx="1571625" cy="0"/>
          </a:xfrm>
          <a:prstGeom prst="straightConnector1">
            <a:avLst/>
          </a:prstGeom>
          <a:ln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964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Полилиния 131"/>
          <p:cNvSpPr/>
          <p:nvPr/>
        </p:nvSpPr>
        <p:spPr>
          <a:xfrm rot="5246711" flipV="1">
            <a:off x="2683125" y="3158613"/>
            <a:ext cx="757425" cy="190150"/>
          </a:xfrm>
          <a:custGeom>
            <a:avLst/>
            <a:gdLst>
              <a:gd name="connsiteX0" fmla="*/ 1038578 w 1038578"/>
              <a:gd name="connsiteY0" fmla="*/ 234915 h 234915"/>
              <a:gd name="connsiteX1" fmla="*/ 451556 w 1038578"/>
              <a:gd name="connsiteY1" fmla="*/ 9137 h 234915"/>
              <a:gd name="connsiteX2" fmla="*/ 0 w 1038578"/>
              <a:gd name="connsiteY2" fmla="*/ 65582 h 23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8578" h="234915">
                <a:moveTo>
                  <a:pt x="1038578" y="234915"/>
                </a:moveTo>
                <a:cubicBezTo>
                  <a:pt x="831615" y="136137"/>
                  <a:pt x="624652" y="37359"/>
                  <a:pt x="451556" y="9137"/>
                </a:cubicBezTo>
                <a:cubicBezTo>
                  <a:pt x="278460" y="-19085"/>
                  <a:pt x="139230" y="23248"/>
                  <a:pt x="0" y="65582"/>
                </a:cubicBezTo>
              </a:path>
            </a:pathLst>
          </a:custGeom>
          <a:noFill/>
          <a:ln w="6350">
            <a:solidFill>
              <a:srgbClr val="00507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олилиния 130"/>
          <p:cNvSpPr/>
          <p:nvPr/>
        </p:nvSpPr>
        <p:spPr>
          <a:xfrm rot="15796138">
            <a:off x="2265103" y="1702571"/>
            <a:ext cx="1558029" cy="234915"/>
          </a:xfrm>
          <a:custGeom>
            <a:avLst/>
            <a:gdLst>
              <a:gd name="connsiteX0" fmla="*/ 1038578 w 1038578"/>
              <a:gd name="connsiteY0" fmla="*/ 234915 h 234915"/>
              <a:gd name="connsiteX1" fmla="*/ 451556 w 1038578"/>
              <a:gd name="connsiteY1" fmla="*/ 9137 h 234915"/>
              <a:gd name="connsiteX2" fmla="*/ 0 w 1038578"/>
              <a:gd name="connsiteY2" fmla="*/ 65582 h 23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8578" h="234915">
                <a:moveTo>
                  <a:pt x="1038578" y="234915"/>
                </a:moveTo>
                <a:cubicBezTo>
                  <a:pt x="831615" y="136137"/>
                  <a:pt x="624652" y="37359"/>
                  <a:pt x="451556" y="9137"/>
                </a:cubicBezTo>
                <a:cubicBezTo>
                  <a:pt x="278460" y="-19085"/>
                  <a:pt x="139230" y="23248"/>
                  <a:pt x="0" y="65582"/>
                </a:cubicBezTo>
              </a:path>
            </a:pathLst>
          </a:custGeom>
          <a:noFill/>
          <a:ln w="6350">
            <a:solidFill>
              <a:srgbClr val="00507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олилиния 124"/>
          <p:cNvSpPr/>
          <p:nvPr/>
        </p:nvSpPr>
        <p:spPr>
          <a:xfrm>
            <a:off x="2172512" y="1089498"/>
            <a:ext cx="940340" cy="1561401"/>
          </a:xfrm>
          <a:custGeom>
            <a:avLst/>
            <a:gdLst>
              <a:gd name="connsiteX0" fmla="*/ 1038578 w 1038578"/>
              <a:gd name="connsiteY0" fmla="*/ 234915 h 234915"/>
              <a:gd name="connsiteX1" fmla="*/ 451556 w 1038578"/>
              <a:gd name="connsiteY1" fmla="*/ 9137 h 234915"/>
              <a:gd name="connsiteX2" fmla="*/ 0 w 1038578"/>
              <a:gd name="connsiteY2" fmla="*/ 65582 h 234915"/>
              <a:gd name="connsiteX0" fmla="*/ 940153 w 940153"/>
              <a:gd name="connsiteY0" fmla="*/ 993655 h 993655"/>
              <a:gd name="connsiteX1" fmla="*/ 353131 w 940153"/>
              <a:gd name="connsiteY1" fmla="*/ 767877 h 993655"/>
              <a:gd name="connsiteX2" fmla="*/ 0 w 940153"/>
              <a:gd name="connsiteY2" fmla="*/ 1997 h 993655"/>
              <a:gd name="connsiteX0" fmla="*/ 1011590 w 1011590"/>
              <a:gd name="connsiteY0" fmla="*/ 1416829 h 1416829"/>
              <a:gd name="connsiteX1" fmla="*/ 424568 w 1011590"/>
              <a:gd name="connsiteY1" fmla="*/ 1191051 h 1416829"/>
              <a:gd name="connsiteX2" fmla="*/ 0 w 1011590"/>
              <a:gd name="connsiteY2" fmla="*/ 1309 h 1416829"/>
              <a:gd name="connsiteX0" fmla="*/ 1011590 w 1011590"/>
              <a:gd name="connsiteY0" fmla="*/ 1417049 h 1417049"/>
              <a:gd name="connsiteX1" fmla="*/ 505531 w 1011590"/>
              <a:gd name="connsiteY1" fmla="*/ 1043633 h 1417049"/>
              <a:gd name="connsiteX2" fmla="*/ 0 w 1011590"/>
              <a:gd name="connsiteY2" fmla="*/ 1529 h 141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590" h="1417049">
                <a:moveTo>
                  <a:pt x="1011590" y="1417049"/>
                </a:moveTo>
                <a:cubicBezTo>
                  <a:pt x="804627" y="1318271"/>
                  <a:pt x="674129" y="1279553"/>
                  <a:pt x="505531" y="1043633"/>
                </a:cubicBezTo>
                <a:cubicBezTo>
                  <a:pt x="336933" y="807713"/>
                  <a:pt x="139230" y="-40805"/>
                  <a:pt x="0" y="1529"/>
                </a:cubicBezTo>
              </a:path>
            </a:pathLst>
          </a:custGeom>
          <a:noFill/>
          <a:ln w="6350">
            <a:solidFill>
              <a:srgbClr val="00507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2114145" y="2508285"/>
            <a:ext cx="920885" cy="234915"/>
          </a:xfrm>
          <a:custGeom>
            <a:avLst/>
            <a:gdLst>
              <a:gd name="connsiteX0" fmla="*/ 1038578 w 1038578"/>
              <a:gd name="connsiteY0" fmla="*/ 234915 h 234915"/>
              <a:gd name="connsiteX1" fmla="*/ 451556 w 1038578"/>
              <a:gd name="connsiteY1" fmla="*/ 9137 h 234915"/>
              <a:gd name="connsiteX2" fmla="*/ 0 w 1038578"/>
              <a:gd name="connsiteY2" fmla="*/ 65582 h 23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8578" h="234915">
                <a:moveTo>
                  <a:pt x="1038578" y="234915"/>
                </a:moveTo>
                <a:cubicBezTo>
                  <a:pt x="831615" y="136137"/>
                  <a:pt x="624652" y="37359"/>
                  <a:pt x="451556" y="9137"/>
                </a:cubicBezTo>
                <a:cubicBezTo>
                  <a:pt x="278460" y="-19085"/>
                  <a:pt x="139230" y="23248"/>
                  <a:pt x="0" y="65582"/>
                </a:cubicBezTo>
              </a:path>
            </a:pathLst>
          </a:custGeom>
          <a:noFill/>
          <a:ln w="6350">
            <a:solidFill>
              <a:srgbClr val="00507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139063" y="193220"/>
            <a:ext cx="5782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ru-RU" altLang="ru-RU" dirty="0"/>
              <a:t>Измерение большого количества параметров</a:t>
            </a:r>
            <a:endParaRPr kumimoji="0" lang="ru-RU" dirty="0">
              <a:ea typeface="Arial" pitchFamily="34" charset="0"/>
            </a:endParaRPr>
          </a:p>
        </p:txBody>
      </p:sp>
      <p:pic>
        <p:nvPicPr>
          <p:cNvPr id="98" name="Picture 2" descr="C:\Users\Сергей\Desktop\Новая ЖИЗНЬ\ФОТО\2018_СПРИНТЕР-ИНТЕГРАЛ оборудование\От Юрченко\IMG_7807.JPG"/>
          <p:cNvPicPr>
            <a:picLocks noChangeArrowheads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2236" y="2393555"/>
            <a:ext cx="720000" cy="360000"/>
          </a:xfrm>
          <a:prstGeom prst="round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1082950" y="2358742"/>
            <a:ext cx="160188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dirty="0">
                <a:ea typeface="Lato Bold" panose="020F0502020204030203" pitchFamily="34" charset="0"/>
                <a:cs typeface="Arial" panose="020B0604020202020204" pitchFamily="34" charset="0"/>
              </a:rPr>
              <a:t>Контроль состояния </a:t>
            </a:r>
          </a:p>
          <a:p>
            <a:r>
              <a:rPr lang="ru-RU" sz="600" dirty="0">
                <a:ea typeface="Lato Bold" panose="020F0502020204030203" pitchFamily="34" charset="0"/>
                <a:cs typeface="Arial" panose="020B0604020202020204" pitchFamily="34" charset="0"/>
              </a:rPr>
              <a:t>геометрии рельсовой </a:t>
            </a:r>
          </a:p>
          <a:p>
            <a:r>
              <a:rPr lang="ru-RU" sz="600" dirty="0">
                <a:ea typeface="Lato Bold" panose="020F0502020204030203" pitchFamily="34" charset="0"/>
                <a:cs typeface="Arial" panose="020B0604020202020204" pitchFamily="34" charset="0"/>
              </a:rPr>
              <a:t>колеи и рельсов</a:t>
            </a:r>
          </a:p>
          <a:p>
            <a:r>
              <a:rPr lang="ru-RU" sz="1100" b="1" dirty="0">
                <a:solidFill>
                  <a:srgbClr val="828B5C"/>
                </a:solidFill>
                <a:ea typeface="Lato Bold" panose="020F0502020204030203" pitchFamily="34" charset="0"/>
                <a:cs typeface="Arial" panose="020B0604020202020204" pitchFamily="34" charset="0"/>
              </a:rPr>
              <a:t>6</a:t>
            </a:r>
            <a:r>
              <a:rPr lang="ru-RU" sz="600" dirty="0">
                <a:ea typeface="Lato Bold" panose="020F0502020204030203" pitchFamily="34" charset="0"/>
                <a:cs typeface="Arial" panose="020B0604020202020204" pitchFamily="34" charset="0"/>
              </a:rPr>
              <a:t> параметров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311294" y="751463"/>
            <a:ext cx="2075836" cy="553998"/>
            <a:chOff x="-512301" y="848738"/>
            <a:chExt cx="2075836" cy="553998"/>
          </a:xfrm>
        </p:grpSpPr>
        <p:pic>
          <p:nvPicPr>
            <p:cNvPr id="100" name="Рисунок 99"/>
            <p:cNvPicPr>
              <a:picLocks/>
            </p:cNvPicPr>
            <p:nvPr/>
          </p:nvPicPr>
          <p:blipFill rotWithShape="1">
            <a:blip r:embed="rId4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12301" y="881456"/>
              <a:ext cx="739117" cy="396110"/>
            </a:xfrm>
            <a:prstGeom prst="roundRect">
              <a:avLst/>
            </a:prstGeom>
            <a:noFill/>
            <a:effectLst/>
          </p:spPr>
        </p:pic>
        <p:sp>
          <p:nvSpPr>
            <p:cNvPr id="101" name="TextBox 100"/>
            <p:cNvSpPr txBox="1"/>
            <p:nvPr/>
          </p:nvSpPr>
          <p:spPr>
            <a:xfrm>
              <a:off x="265847" y="848738"/>
              <a:ext cx="1297688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600" dirty="0">
                  <a:ea typeface="Lato Bold" panose="020F0502020204030203" pitchFamily="34" charset="0"/>
                  <a:cs typeface="Arial" panose="020B0604020202020204" pitchFamily="34" charset="0"/>
                </a:rPr>
                <a:t>Видеоконтроль </a:t>
              </a:r>
            </a:p>
            <a:p>
              <a:r>
                <a:rPr lang="ru-RU" sz="600" dirty="0">
                  <a:ea typeface="Lato Bold" panose="020F0502020204030203" pitchFamily="34" charset="0"/>
                  <a:cs typeface="Arial" panose="020B0604020202020204" pitchFamily="34" charset="0"/>
                </a:rPr>
                <a:t>состояния рельсов </a:t>
              </a:r>
              <a:br>
                <a:rPr lang="ru-RU" sz="600" dirty="0">
                  <a:ea typeface="Lato Bold" panose="020F0502020204030203" pitchFamily="34" charset="0"/>
                  <a:cs typeface="Arial" panose="020B0604020202020204" pitchFamily="34" charset="0"/>
                </a:rPr>
              </a:br>
              <a:r>
                <a:rPr lang="ru-RU" sz="600" dirty="0">
                  <a:ea typeface="Lato Bold" panose="020F0502020204030203" pitchFamily="34" charset="0"/>
                  <a:cs typeface="Arial" panose="020B0604020202020204" pitchFamily="34" charset="0"/>
                </a:rPr>
                <a:t>и рельсовых скреплений</a:t>
              </a:r>
            </a:p>
            <a:p>
              <a:r>
                <a:rPr lang="ru-RU" sz="1100" b="1" dirty="0">
                  <a:solidFill>
                    <a:srgbClr val="828B5C"/>
                  </a:solidFill>
                  <a:ea typeface="Lato Bold" panose="020F0502020204030203" pitchFamily="34" charset="0"/>
                  <a:cs typeface="Arial" panose="020B0604020202020204" pitchFamily="34" charset="0"/>
                </a:rPr>
                <a:t>12</a:t>
              </a:r>
              <a:r>
                <a:rPr lang="ru-RU" sz="900" dirty="0">
                  <a:solidFill>
                    <a:srgbClr val="828B5C"/>
                  </a:solidFill>
                  <a:ea typeface="Lato Bold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lang="ru-RU" sz="600" dirty="0">
                  <a:ea typeface="Lato Bold" panose="020F0502020204030203" pitchFamily="34" charset="0"/>
                  <a:cs typeface="Arial" panose="020B0604020202020204" pitchFamily="34" charset="0"/>
                </a:rPr>
                <a:t>параметров </a:t>
              </a:r>
            </a:p>
            <a:p>
              <a:r>
                <a:rPr lang="ru-RU" sz="600" dirty="0">
                  <a:ea typeface="Lato Bold" panose="020F0502020204030203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820043" y="2659453"/>
            <a:ext cx="2011066" cy="446276"/>
            <a:chOff x="255107" y="3593296"/>
            <a:chExt cx="2011066" cy="446276"/>
          </a:xfrm>
        </p:grpSpPr>
        <p:pic>
          <p:nvPicPr>
            <p:cNvPr id="105" name="Рисунок 104"/>
            <p:cNvPicPr>
              <a:picLocks/>
            </p:cNvPicPr>
            <p:nvPr/>
          </p:nvPicPr>
          <p:blipFill rotWithShape="1">
            <a:blip r:embed="rId6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3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5107" y="3605316"/>
              <a:ext cx="720000" cy="360000"/>
            </a:xfrm>
            <a:prstGeom prst="roundRect">
              <a:avLst/>
            </a:prstGeom>
            <a:effectLst/>
          </p:spPr>
        </p:pic>
        <p:sp>
          <p:nvSpPr>
            <p:cNvPr id="106" name="TextBox 105"/>
            <p:cNvSpPr txBox="1"/>
            <p:nvPr/>
          </p:nvSpPr>
          <p:spPr>
            <a:xfrm>
              <a:off x="1063516" y="3593296"/>
              <a:ext cx="1202657" cy="4462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600" dirty="0">
                  <a:ea typeface="Lato Bold" panose="020F0502020204030203" pitchFamily="34" charset="0"/>
                  <a:cs typeface="Arial" panose="020B0604020202020204" pitchFamily="34" charset="0"/>
                </a:rPr>
                <a:t>Система рельсовой </a:t>
              </a:r>
            </a:p>
            <a:p>
              <a:r>
                <a:rPr lang="ru-RU" sz="600" dirty="0">
                  <a:ea typeface="Lato Bold" panose="020F0502020204030203" pitchFamily="34" charset="0"/>
                  <a:cs typeface="Arial" panose="020B0604020202020204" pitchFamily="34" charset="0"/>
                </a:rPr>
                <a:t>дефектоскопии</a:t>
              </a:r>
            </a:p>
            <a:p>
              <a:r>
                <a:rPr lang="ru-RU" sz="1100" b="1" dirty="0">
                  <a:solidFill>
                    <a:srgbClr val="828B5C"/>
                  </a:solidFill>
                  <a:ea typeface="Lato Bold" panose="020F0502020204030203" pitchFamily="34" charset="0"/>
                  <a:cs typeface="Arial" panose="020B0604020202020204" pitchFamily="34" charset="0"/>
                </a:rPr>
                <a:t>20</a:t>
              </a:r>
              <a:r>
                <a:rPr lang="ru-RU" sz="600" dirty="0">
                  <a:ea typeface="Lato Bold" panose="020F0502020204030203" pitchFamily="34" charset="0"/>
                  <a:cs typeface="Arial" panose="020B0604020202020204" pitchFamily="34" charset="0"/>
                </a:rPr>
                <a:t> параметров </a:t>
              </a:r>
            </a:p>
            <a:p>
              <a:endParaRPr lang="ru-RU" sz="600" dirty="0">
                <a:ea typeface="Lato Bold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3980108" y="3444142"/>
            <a:ext cx="943732" cy="446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600" dirty="0">
                <a:ea typeface="Lato Bold" panose="020F0502020204030203" pitchFamily="34" charset="0"/>
                <a:cs typeface="Arial" panose="020B0604020202020204" pitchFamily="34" charset="0"/>
              </a:rPr>
              <a:t>Георадиолокация </a:t>
            </a:r>
          </a:p>
          <a:p>
            <a:pPr>
              <a:defRPr/>
            </a:pPr>
            <a:r>
              <a:rPr lang="ru-RU" sz="600" dirty="0">
                <a:ea typeface="Lato Bold" panose="020F0502020204030203" pitchFamily="34" charset="0"/>
                <a:cs typeface="Arial" panose="020B0604020202020204" pitchFamily="34" charset="0"/>
              </a:rPr>
              <a:t>земляного полотна</a:t>
            </a:r>
          </a:p>
          <a:p>
            <a:pPr>
              <a:defRPr/>
            </a:pPr>
            <a:r>
              <a:rPr lang="ru-RU" sz="1100" b="1" dirty="0">
                <a:solidFill>
                  <a:srgbClr val="828B5C"/>
                </a:solidFill>
                <a:ea typeface="Lato Bold" panose="020F0502020204030203" pitchFamily="34" charset="0"/>
                <a:cs typeface="Arial" panose="020B0604020202020204" pitchFamily="34" charset="0"/>
              </a:rPr>
              <a:t>8</a:t>
            </a:r>
            <a:r>
              <a:rPr lang="ru-RU" sz="600" dirty="0">
                <a:ea typeface="Lato Bold" panose="020F0502020204030203" pitchFamily="34" charset="0"/>
                <a:cs typeface="Arial" panose="020B0604020202020204" pitchFamily="34" charset="0"/>
              </a:rPr>
              <a:t> параметров </a:t>
            </a:r>
          </a:p>
          <a:p>
            <a:pPr>
              <a:defRPr/>
            </a:pPr>
            <a:r>
              <a:rPr lang="ru-RU" sz="600" dirty="0">
                <a:ea typeface="Lato Bold" panose="020F0502020204030203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3" name="Рисунок 112"/>
          <p:cNvPicPr>
            <a:picLocks/>
          </p:cNvPicPr>
          <p:nvPr/>
        </p:nvPicPr>
        <p:blipFill rotWithShape="1">
          <a:blip r:embed="rId8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3974" y="3433297"/>
            <a:ext cx="720000" cy="360000"/>
          </a:xfrm>
          <a:prstGeom prst="roundRect">
            <a:avLst/>
          </a:prstGeom>
          <a:effectLst/>
        </p:spPr>
      </p:pic>
      <p:pic>
        <p:nvPicPr>
          <p:cNvPr id="114" name="Рисунок 113"/>
          <p:cNvPicPr>
            <a:picLocks/>
          </p:cNvPicPr>
          <p:nvPr/>
        </p:nvPicPr>
        <p:blipFill rotWithShape="1">
          <a:blip r:embed="rId10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6102" y="1608200"/>
            <a:ext cx="720000" cy="360000"/>
          </a:xfrm>
          <a:prstGeom prst="roundRect">
            <a:avLst/>
          </a:prstGeom>
          <a:effectLst/>
        </p:spPr>
      </p:pic>
      <p:sp>
        <p:nvSpPr>
          <p:cNvPr id="115" name="TextBox 114"/>
          <p:cNvSpPr txBox="1"/>
          <p:nvPr/>
        </p:nvSpPr>
        <p:spPr>
          <a:xfrm>
            <a:off x="6541693" y="1656239"/>
            <a:ext cx="1216153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600" dirty="0">
                <a:ea typeface="Lato Bold" panose="020F0502020204030203" pitchFamily="34" charset="0"/>
                <a:cs typeface="Arial" panose="020B0604020202020204" pitchFamily="34" charset="0"/>
              </a:rPr>
              <a:t>Контроль параметров контактной сети</a:t>
            </a:r>
            <a:endParaRPr lang="en-US" sz="600" dirty="0">
              <a:ea typeface="Lato Bold" panose="020F0502020204030203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100" b="1" dirty="0">
                <a:solidFill>
                  <a:srgbClr val="828B5C"/>
                </a:solidFill>
                <a:ea typeface="Lato Bold" panose="020F0502020204030203" pitchFamily="34" charset="0"/>
                <a:cs typeface="Arial" panose="020B0604020202020204" pitchFamily="34" charset="0"/>
              </a:rPr>
              <a:t>6</a:t>
            </a:r>
            <a:r>
              <a:rPr lang="ru-RU" sz="600" dirty="0">
                <a:ea typeface="Lato Bold" panose="020F0502020204030203" pitchFamily="34" charset="0"/>
                <a:cs typeface="Arial" panose="020B0604020202020204" pitchFamily="34" charset="0"/>
              </a:rPr>
              <a:t> параметров</a:t>
            </a:r>
          </a:p>
        </p:txBody>
      </p:sp>
      <p:pic>
        <p:nvPicPr>
          <p:cNvPr id="116" name="Picture 3" descr="C:\Users\Сергей\Desktop\Новая ЖИЗНЬ\ФОТО\2018_СПРИНТЕР-ИНТЕГРАЛ оборудование\2018_СПРИНТЕР-ИНТЕГРАЛ оборудование\180913_154915.jpg"/>
          <p:cNvPicPr>
            <a:picLocks noChangeArrowheads="1"/>
          </p:cNvPicPr>
          <p:nvPr/>
        </p:nvPicPr>
        <p:blipFill rotWithShape="1">
          <a:blip r:embed="rId11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318"/>
          <a:stretch/>
        </p:blipFill>
        <p:spPr bwMode="auto">
          <a:xfrm>
            <a:off x="5810719" y="784182"/>
            <a:ext cx="720000" cy="360000"/>
          </a:xfrm>
          <a:prstGeom prst="round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TextBox 116"/>
          <p:cNvSpPr txBox="1"/>
          <p:nvPr/>
        </p:nvSpPr>
        <p:spPr>
          <a:xfrm>
            <a:off x="6585705" y="794321"/>
            <a:ext cx="782317" cy="446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600" dirty="0">
                <a:ea typeface="Lato Bold" panose="020F0502020204030203" pitchFamily="34" charset="0"/>
                <a:cs typeface="Arial" panose="020B0604020202020204" pitchFamily="34" charset="0"/>
              </a:rPr>
              <a:t>Контроль параметров КТСМ</a:t>
            </a:r>
          </a:p>
          <a:p>
            <a:pPr>
              <a:defRPr/>
            </a:pPr>
            <a:r>
              <a:rPr lang="ru-RU" sz="1100" b="1" dirty="0">
                <a:solidFill>
                  <a:srgbClr val="828B5C"/>
                </a:solidFill>
                <a:ea typeface="Lato Bold" panose="020F0502020204030203" pitchFamily="34" charset="0"/>
                <a:cs typeface="Arial" panose="020B0604020202020204" pitchFamily="34" charset="0"/>
              </a:rPr>
              <a:t>4</a:t>
            </a:r>
            <a:r>
              <a:rPr lang="ru-RU" sz="600" dirty="0">
                <a:ea typeface="Lato Bold" panose="020F0502020204030203" pitchFamily="34" charset="0"/>
                <a:cs typeface="Arial" panose="020B0604020202020204" pitchFamily="34" charset="0"/>
              </a:rPr>
              <a:t> параметра </a:t>
            </a:r>
          </a:p>
          <a:p>
            <a:pPr>
              <a:defRPr/>
            </a:pPr>
            <a:endParaRPr lang="ru-RU" sz="600" dirty="0">
              <a:ea typeface="Lato Bold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119" name="Picture 2" descr="C:\Users\Сергей\Desktop\Новая ЖИЗНЬ\ФОТО\2018_СПРИНТЕР-ИНТЕГРАЛ оборудование\2018_СПРИНТЕР-ИНТЕГРАЛ оборудование\180913_154158.jpg"/>
          <p:cNvPicPr>
            <a:picLocks noChangeArrowheads="1"/>
          </p:cNvPicPr>
          <p:nvPr/>
        </p:nvPicPr>
        <p:blipFill rotWithShape="1">
          <a:blip r:embed="rId1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90736" y="778773"/>
            <a:ext cx="720000" cy="360000"/>
          </a:xfrm>
          <a:prstGeom prst="round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TextBox 119"/>
          <p:cNvSpPr txBox="1"/>
          <p:nvPr/>
        </p:nvSpPr>
        <p:spPr>
          <a:xfrm>
            <a:off x="3954121" y="792576"/>
            <a:ext cx="857395" cy="446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600" dirty="0">
                <a:ea typeface="Lato Bold" panose="020F0502020204030203" pitchFamily="34" charset="0"/>
                <a:cs typeface="Arial" panose="020B0604020202020204" pitchFamily="34" charset="0"/>
              </a:rPr>
              <a:t>Контроль </a:t>
            </a:r>
            <a:br>
              <a:rPr lang="ru-RU" sz="600" dirty="0">
                <a:ea typeface="Lato Bold" panose="020F0502020204030203" pitchFamily="34" charset="0"/>
                <a:cs typeface="Arial" panose="020B0604020202020204" pitchFamily="34" charset="0"/>
              </a:rPr>
            </a:br>
            <a:r>
              <a:rPr lang="ru-RU" sz="600" dirty="0">
                <a:ea typeface="Lato Bold" panose="020F0502020204030203" pitchFamily="34" charset="0"/>
                <a:cs typeface="Arial" panose="020B0604020202020204" pitchFamily="34" charset="0"/>
              </a:rPr>
              <a:t>за состоянием ИССО</a:t>
            </a:r>
          </a:p>
          <a:p>
            <a:pPr>
              <a:defRPr/>
            </a:pPr>
            <a:r>
              <a:rPr lang="ru-RU" sz="1100" b="1" dirty="0">
                <a:solidFill>
                  <a:srgbClr val="828B5C"/>
                </a:solidFill>
                <a:ea typeface="Lato Bold" panose="020F0502020204030203" pitchFamily="34" charset="0"/>
                <a:cs typeface="Arial" panose="020B0604020202020204" pitchFamily="34" charset="0"/>
              </a:rPr>
              <a:t>10</a:t>
            </a:r>
            <a:r>
              <a:rPr lang="ru-RU" sz="1100" dirty="0">
                <a:solidFill>
                  <a:srgbClr val="828B5C"/>
                </a:solidFill>
                <a:ea typeface="Lato Bold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600" dirty="0">
                <a:ea typeface="Lato Bold" panose="020F0502020204030203" pitchFamily="34" charset="0"/>
                <a:cs typeface="Arial" panose="020B0604020202020204" pitchFamily="34" charset="0"/>
              </a:rPr>
              <a:t>параметров </a:t>
            </a:r>
          </a:p>
          <a:p>
            <a:pPr>
              <a:defRPr/>
            </a:pPr>
            <a:endParaRPr lang="ru-RU" sz="600" dirty="0">
              <a:ea typeface="Lato Bold" panose="020F0502020204030203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80870" y="3274576"/>
            <a:ext cx="2033278" cy="367865"/>
            <a:chOff x="7120687" y="3605316"/>
            <a:chExt cx="2033278" cy="367865"/>
          </a:xfrm>
        </p:grpSpPr>
        <p:sp>
          <p:nvSpPr>
            <p:cNvPr id="122" name="TextBox 121"/>
            <p:cNvSpPr txBox="1"/>
            <p:nvPr/>
          </p:nvSpPr>
          <p:spPr>
            <a:xfrm>
              <a:off x="7937812" y="3619238"/>
              <a:ext cx="1216153" cy="3539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lang="ru-RU" sz="600" dirty="0">
                  <a:ea typeface="Lato Bold" panose="020F0502020204030203" pitchFamily="34" charset="0"/>
                  <a:cs typeface="Arial" panose="020B0604020202020204" pitchFamily="34" charset="0"/>
                </a:rPr>
                <a:t>Дополнительные параметры геометрии рельсовой колеи</a:t>
              </a:r>
              <a:endParaRPr lang="en-US" sz="600" dirty="0">
                <a:ea typeface="Lato Bold" panose="020F0502020204030203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sz="1100" b="1" dirty="0">
                  <a:solidFill>
                    <a:srgbClr val="828B5C"/>
                  </a:solidFill>
                  <a:ea typeface="Lato Bold" panose="020F0502020204030203" pitchFamily="34" charset="0"/>
                  <a:cs typeface="Arial" panose="020B0604020202020204" pitchFamily="34" charset="0"/>
                </a:rPr>
                <a:t>16</a:t>
              </a:r>
              <a:r>
                <a:rPr lang="ru-RU" sz="600" dirty="0">
                  <a:ea typeface="Lato Bold" panose="020F0502020204030203" pitchFamily="34" charset="0"/>
                  <a:cs typeface="Arial" panose="020B0604020202020204" pitchFamily="34" charset="0"/>
                </a:rPr>
                <a:t> параметров</a:t>
              </a:r>
            </a:p>
          </p:txBody>
        </p:sp>
        <p:pic>
          <p:nvPicPr>
            <p:cNvPr id="124" name="Рисунок 123"/>
            <p:cNvPicPr>
              <a:picLocks/>
            </p:cNvPicPr>
            <p:nvPr/>
          </p:nvPicPr>
          <p:blipFill rotWithShape="1">
            <a:blip r:embed="rId14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20687" y="3605316"/>
              <a:ext cx="720000" cy="360000"/>
            </a:xfrm>
            <a:prstGeom prst="roundRect">
              <a:avLst/>
            </a:prstGeom>
            <a:noFill/>
            <a:effectLst/>
          </p:spPr>
        </p:pic>
      </p:grpSp>
      <p:sp>
        <p:nvSpPr>
          <p:cNvPr id="126" name="Полилиния 125"/>
          <p:cNvSpPr/>
          <p:nvPr/>
        </p:nvSpPr>
        <p:spPr>
          <a:xfrm>
            <a:off x="2308699" y="2814162"/>
            <a:ext cx="739302" cy="603490"/>
          </a:xfrm>
          <a:custGeom>
            <a:avLst/>
            <a:gdLst>
              <a:gd name="connsiteX0" fmla="*/ 1038578 w 1038578"/>
              <a:gd name="connsiteY0" fmla="*/ 234915 h 234915"/>
              <a:gd name="connsiteX1" fmla="*/ 451556 w 1038578"/>
              <a:gd name="connsiteY1" fmla="*/ 9137 h 234915"/>
              <a:gd name="connsiteX2" fmla="*/ 0 w 1038578"/>
              <a:gd name="connsiteY2" fmla="*/ 65582 h 234915"/>
              <a:gd name="connsiteX0" fmla="*/ 936978 w 936978"/>
              <a:gd name="connsiteY0" fmla="*/ 291222 h 1518889"/>
              <a:gd name="connsiteX1" fmla="*/ 349956 w 936978"/>
              <a:gd name="connsiteY1" fmla="*/ 65444 h 1518889"/>
              <a:gd name="connsiteX2" fmla="*/ 0 w 936978"/>
              <a:gd name="connsiteY2" fmla="*/ 1518889 h 1518889"/>
              <a:gd name="connsiteX0" fmla="*/ 936978 w 936978"/>
              <a:gd name="connsiteY0" fmla="*/ 25067 h 1252734"/>
              <a:gd name="connsiteX1" fmla="*/ 388056 w 936978"/>
              <a:gd name="connsiteY1" fmla="*/ 342214 h 1252734"/>
              <a:gd name="connsiteX2" fmla="*/ 0 w 936978"/>
              <a:gd name="connsiteY2" fmla="*/ 1252734 h 125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6978" h="1252734">
                <a:moveTo>
                  <a:pt x="936978" y="25067"/>
                </a:moveTo>
                <a:cubicBezTo>
                  <a:pt x="730015" y="-73711"/>
                  <a:pt x="544219" y="137603"/>
                  <a:pt x="388056" y="342214"/>
                </a:cubicBezTo>
                <a:cubicBezTo>
                  <a:pt x="231893" y="546825"/>
                  <a:pt x="139230" y="1210400"/>
                  <a:pt x="0" y="1252734"/>
                </a:cubicBezTo>
              </a:path>
            </a:pathLst>
          </a:custGeom>
          <a:noFill/>
          <a:ln w="6350">
            <a:solidFill>
              <a:srgbClr val="00507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 126"/>
          <p:cNvSpPr/>
          <p:nvPr/>
        </p:nvSpPr>
        <p:spPr>
          <a:xfrm flipH="1">
            <a:off x="5356698" y="920886"/>
            <a:ext cx="450208" cy="1827292"/>
          </a:xfrm>
          <a:custGeom>
            <a:avLst/>
            <a:gdLst>
              <a:gd name="connsiteX0" fmla="*/ 1038578 w 1038578"/>
              <a:gd name="connsiteY0" fmla="*/ 234915 h 234915"/>
              <a:gd name="connsiteX1" fmla="*/ 451556 w 1038578"/>
              <a:gd name="connsiteY1" fmla="*/ 9137 h 234915"/>
              <a:gd name="connsiteX2" fmla="*/ 0 w 1038578"/>
              <a:gd name="connsiteY2" fmla="*/ 65582 h 234915"/>
              <a:gd name="connsiteX0" fmla="*/ 940153 w 940153"/>
              <a:gd name="connsiteY0" fmla="*/ 993655 h 993655"/>
              <a:gd name="connsiteX1" fmla="*/ 353131 w 940153"/>
              <a:gd name="connsiteY1" fmla="*/ 767877 h 993655"/>
              <a:gd name="connsiteX2" fmla="*/ 0 w 940153"/>
              <a:gd name="connsiteY2" fmla="*/ 1997 h 993655"/>
              <a:gd name="connsiteX0" fmla="*/ 1011590 w 1011590"/>
              <a:gd name="connsiteY0" fmla="*/ 1416829 h 1416829"/>
              <a:gd name="connsiteX1" fmla="*/ 424568 w 1011590"/>
              <a:gd name="connsiteY1" fmla="*/ 1191051 h 1416829"/>
              <a:gd name="connsiteX2" fmla="*/ 0 w 1011590"/>
              <a:gd name="connsiteY2" fmla="*/ 1309 h 1416829"/>
              <a:gd name="connsiteX0" fmla="*/ 1011590 w 1011590"/>
              <a:gd name="connsiteY0" fmla="*/ 1417049 h 1417049"/>
              <a:gd name="connsiteX1" fmla="*/ 505531 w 1011590"/>
              <a:gd name="connsiteY1" fmla="*/ 1043633 h 1417049"/>
              <a:gd name="connsiteX2" fmla="*/ 0 w 1011590"/>
              <a:gd name="connsiteY2" fmla="*/ 1529 h 141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590" h="1417049">
                <a:moveTo>
                  <a:pt x="1011590" y="1417049"/>
                </a:moveTo>
                <a:cubicBezTo>
                  <a:pt x="804627" y="1318271"/>
                  <a:pt x="674129" y="1279553"/>
                  <a:pt x="505531" y="1043633"/>
                </a:cubicBezTo>
                <a:cubicBezTo>
                  <a:pt x="336933" y="807713"/>
                  <a:pt x="139230" y="-40805"/>
                  <a:pt x="0" y="1529"/>
                </a:cubicBezTo>
              </a:path>
            </a:pathLst>
          </a:custGeom>
          <a:noFill/>
          <a:ln w="6350">
            <a:solidFill>
              <a:srgbClr val="00507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олилиния 127"/>
          <p:cNvSpPr/>
          <p:nvPr/>
        </p:nvSpPr>
        <p:spPr>
          <a:xfrm rot="7707584" flipH="1">
            <a:off x="5068278" y="2194581"/>
            <a:ext cx="1020358" cy="349906"/>
          </a:xfrm>
          <a:custGeom>
            <a:avLst/>
            <a:gdLst>
              <a:gd name="connsiteX0" fmla="*/ 1038578 w 1038578"/>
              <a:gd name="connsiteY0" fmla="*/ 234915 h 234915"/>
              <a:gd name="connsiteX1" fmla="*/ 451556 w 1038578"/>
              <a:gd name="connsiteY1" fmla="*/ 9137 h 234915"/>
              <a:gd name="connsiteX2" fmla="*/ 0 w 1038578"/>
              <a:gd name="connsiteY2" fmla="*/ 65582 h 23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8578" h="234915">
                <a:moveTo>
                  <a:pt x="1038578" y="234915"/>
                </a:moveTo>
                <a:cubicBezTo>
                  <a:pt x="831615" y="136137"/>
                  <a:pt x="624652" y="37359"/>
                  <a:pt x="451556" y="9137"/>
                </a:cubicBezTo>
                <a:cubicBezTo>
                  <a:pt x="278460" y="-19085"/>
                  <a:pt x="139230" y="23248"/>
                  <a:pt x="0" y="65582"/>
                </a:cubicBezTo>
              </a:path>
            </a:pathLst>
          </a:custGeom>
          <a:noFill/>
          <a:ln w="6350">
            <a:solidFill>
              <a:srgbClr val="00507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 128"/>
          <p:cNvSpPr/>
          <p:nvPr/>
        </p:nvSpPr>
        <p:spPr>
          <a:xfrm flipH="1" flipV="1">
            <a:off x="5332205" y="2795081"/>
            <a:ext cx="478445" cy="121944"/>
          </a:xfrm>
          <a:custGeom>
            <a:avLst/>
            <a:gdLst>
              <a:gd name="connsiteX0" fmla="*/ 1038578 w 1038578"/>
              <a:gd name="connsiteY0" fmla="*/ 234915 h 234915"/>
              <a:gd name="connsiteX1" fmla="*/ 451556 w 1038578"/>
              <a:gd name="connsiteY1" fmla="*/ 9137 h 234915"/>
              <a:gd name="connsiteX2" fmla="*/ 0 w 1038578"/>
              <a:gd name="connsiteY2" fmla="*/ 65582 h 234915"/>
              <a:gd name="connsiteX0" fmla="*/ 936978 w 936978"/>
              <a:gd name="connsiteY0" fmla="*/ 291222 h 1518889"/>
              <a:gd name="connsiteX1" fmla="*/ 349956 w 936978"/>
              <a:gd name="connsiteY1" fmla="*/ 65444 h 1518889"/>
              <a:gd name="connsiteX2" fmla="*/ 0 w 936978"/>
              <a:gd name="connsiteY2" fmla="*/ 1518889 h 1518889"/>
              <a:gd name="connsiteX0" fmla="*/ 936978 w 936978"/>
              <a:gd name="connsiteY0" fmla="*/ 25067 h 1252734"/>
              <a:gd name="connsiteX1" fmla="*/ 388056 w 936978"/>
              <a:gd name="connsiteY1" fmla="*/ 342214 h 1252734"/>
              <a:gd name="connsiteX2" fmla="*/ 0 w 936978"/>
              <a:gd name="connsiteY2" fmla="*/ 1252734 h 125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6978" h="1252734">
                <a:moveTo>
                  <a:pt x="936978" y="25067"/>
                </a:moveTo>
                <a:cubicBezTo>
                  <a:pt x="730015" y="-73711"/>
                  <a:pt x="544219" y="137603"/>
                  <a:pt x="388056" y="342214"/>
                </a:cubicBezTo>
                <a:cubicBezTo>
                  <a:pt x="231893" y="546825"/>
                  <a:pt x="139230" y="1210400"/>
                  <a:pt x="0" y="1252734"/>
                </a:cubicBezTo>
              </a:path>
            </a:pathLst>
          </a:custGeom>
          <a:noFill/>
          <a:ln w="6350">
            <a:solidFill>
              <a:srgbClr val="00507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3038" y="2578498"/>
            <a:ext cx="2253589" cy="702962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5693456" y="1137002"/>
            <a:ext cx="302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Оценка параметров АЛСН</a:t>
            </a:r>
          </a:p>
          <a:p>
            <a:pPr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Коды сигналов АЛСН </a:t>
            </a:r>
          </a:p>
          <a:p>
            <a:pPr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Оценка параметров САУТ </a:t>
            </a:r>
          </a:p>
          <a:p>
            <a:pPr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Оценка параметров КТСМ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069932" y="1118110"/>
            <a:ext cx="2526715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Длинные неровности в плане и профиле (60-200 м)</a:t>
            </a:r>
          </a:p>
          <a:p>
            <a:pPr>
              <a:spcAft>
                <a:spcPts val="100"/>
              </a:spcAft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Расстояние от оси пути до элементов искусственного сооружения</a:t>
            </a:r>
          </a:p>
          <a:p>
            <a:pPr>
              <a:spcAft>
                <a:spcPts val="100"/>
              </a:spcAft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Ширина плеча балластной призмы на ИССО</a:t>
            </a:r>
          </a:p>
          <a:p>
            <a:pPr>
              <a:spcAft>
                <a:spcPts val="100"/>
              </a:spcAft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Определение и оценка состояния мостовых брусьев</a:t>
            </a:r>
          </a:p>
          <a:p>
            <a:pPr>
              <a:spcAft>
                <a:spcPts val="100"/>
              </a:spcAft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Определение наличия и оценка состояния рельсовых скреплений на ИССО (сломанные подкладки, отсутствие нескольких подряд закладных и </a:t>
            </a:r>
            <a:r>
              <a:rPr lang="ru-RU" sz="500" i="1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клеммных</a:t>
            </a: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болтов, шурупов, костылей, гаек, </a:t>
            </a:r>
            <a:r>
              <a:rPr lang="ru-RU" sz="500" i="1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монорегуляторов</a:t>
            </a: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пружинных шайб и т.д.)</a:t>
            </a:r>
          </a:p>
          <a:p>
            <a:pPr>
              <a:spcAft>
                <a:spcPts val="100"/>
              </a:spcAft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Определение кустовой негодности шпал</a:t>
            </a:r>
          </a:p>
          <a:p>
            <a:pPr>
              <a:spcAft>
                <a:spcPts val="100"/>
              </a:spcAft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Определение и оценка величины стыкового зазора</a:t>
            </a:r>
          </a:p>
          <a:p>
            <a:pPr>
              <a:spcAft>
                <a:spcPts val="100"/>
              </a:spcAft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Определение наличия и оценка состояния (надрыв, трещина, излом) стыковых накладок</a:t>
            </a:r>
          </a:p>
          <a:p>
            <a:pPr>
              <a:spcAft>
                <a:spcPts val="100"/>
              </a:spcAft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Определение наличия, и оценка состояния стыковых болтов (отсутствует, раскручен, не типовой) стыковых болтов</a:t>
            </a:r>
          </a:p>
          <a:p>
            <a:pPr>
              <a:spcAft>
                <a:spcPts val="100"/>
              </a:spcAft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Определение </a:t>
            </a:r>
            <a:r>
              <a:rPr lang="ru-RU" sz="500" i="1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переувлажненных</a:t>
            </a: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мест земляного полотна на подходах к ИССО</a:t>
            </a:r>
          </a:p>
          <a:p>
            <a:pPr>
              <a:spcAft>
                <a:spcPts val="100"/>
              </a:spcAft>
            </a:pPr>
            <a:endParaRPr lang="ru-RU" sz="500" i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0006" y="1145077"/>
            <a:ext cx="241646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Определение и оценка смещения рельсовых плетей относительно «маячных» шпал</a:t>
            </a:r>
          </a:p>
          <a:p>
            <a:pPr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Параметры и размеры дефектов шпал и переводных брусьев</a:t>
            </a:r>
          </a:p>
          <a:p>
            <a:pPr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Определение кустовой негодности шпал</a:t>
            </a:r>
          </a:p>
          <a:p>
            <a:pPr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Фиксация шпал с разворотом относительно своей оси</a:t>
            </a:r>
          </a:p>
          <a:p>
            <a:pPr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Определение наличия и протяженности разжижения балластного слоя</a:t>
            </a:r>
          </a:p>
          <a:p>
            <a:pPr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Определение наличия отсутствующих и неработающих </a:t>
            </a:r>
            <a:r>
              <a:rPr lang="ru-RU" sz="500" i="1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противоугонов</a:t>
            </a:r>
            <a:endParaRPr lang="ru-RU" sz="500" i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Определение наличия и оценка состояния рельсовых скреплений</a:t>
            </a:r>
          </a:p>
          <a:p>
            <a:pPr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Определение и оценка соблюдения эпюры шпал</a:t>
            </a:r>
          </a:p>
          <a:p>
            <a:pPr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Определение и оценка перпендикулярности шпалы относительно оси пути</a:t>
            </a:r>
          </a:p>
          <a:p>
            <a:pPr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Определение и оценка состояния шпал и переводных брусьев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04780" y="2747728"/>
            <a:ext cx="33123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Взаимное расположение обеих рельсовых нитей по высоте (уровень)</a:t>
            </a:r>
          </a:p>
          <a:p>
            <a:pPr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Ширина рельсовой колеи</a:t>
            </a:r>
          </a:p>
          <a:p>
            <a:pPr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Просадки</a:t>
            </a:r>
          </a:p>
          <a:p>
            <a:pPr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Углы в плане</a:t>
            </a:r>
          </a:p>
          <a:p>
            <a:pPr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Продольный профиль пути</a:t>
            </a:r>
          </a:p>
          <a:p>
            <a:pPr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Уклон продольного профиля пути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94550" y="3591260"/>
            <a:ext cx="28988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Длинные неровности в плане и профиле</a:t>
            </a:r>
          </a:p>
          <a:p>
            <a:pPr>
              <a:buFont typeface="Wingdings" pitchFamily="2" charset="2"/>
              <a:buChar char="ü"/>
            </a:pPr>
            <a:r>
              <a:rPr lang="ru-RU" sz="500" i="1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Подуклонка</a:t>
            </a: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рельсов</a:t>
            </a:r>
          </a:p>
          <a:p>
            <a:pPr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Вертикальный износ рельсов</a:t>
            </a:r>
          </a:p>
          <a:p>
            <a:pPr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Боковой износ рельсов</a:t>
            </a:r>
          </a:p>
          <a:p>
            <a:pPr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Износ головки рельсов под углом 45</a:t>
            </a:r>
          </a:p>
          <a:p>
            <a:pPr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Приведенный износ головки рельсов</a:t>
            </a:r>
          </a:p>
          <a:p>
            <a:pPr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Линейная скорость движения</a:t>
            </a:r>
          </a:p>
          <a:p>
            <a:pPr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Пройденный путь</a:t>
            </a:r>
          </a:p>
          <a:p>
            <a:pPr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Температура окружающего воздуха</a:t>
            </a:r>
          </a:p>
          <a:p>
            <a:pPr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Температура рельсовых нитей</a:t>
            </a:r>
          </a:p>
          <a:p>
            <a:pPr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Наклон поверхности катания рельсов </a:t>
            </a:r>
          </a:p>
          <a:p>
            <a:pPr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Распознавание рельсовых пересечений</a:t>
            </a:r>
          </a:p>
          <a:p>
            <a:pPr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Диапазон длин волн </a:t>
            </a:r>
          </a:p>
          <a:p>
            <a:pPr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Позиционирование в железнодорожной системе координат</a:t>
            </a:r>
          </a:p>
          <a:p>
            <a:pPr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Позиционирование в системе координат без/с использования                                                       поправок </a:t>
            </a:r>
            <a:r>
              <a:rPr lang="ru-RU" sz="500" i="1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референтных</a:t>
            </a: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станций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709376" y="2029882"/>
            <a:ext cx="222190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Положение контактного провода</a:t>
            </a:r>
          </a:p>
          <a:p>
            <a:pPr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Ускорение полоза измерительного в трех проекциях</a:t>
            </a:r>
          </a:p>
          <a:p>
            <a:pPr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Контроль электрических параметров</a:t>
            </a:r>
          </a:p>
          <a:p>
            <a:pPr>
              <a:buFont typeface="Wingdings" pitchFamily="2" charset="2"/>
              <a:buChar char="ü"/>
            </a:pPr>
            <a:r>
              <a:rPr lang="ru-RU" sz="500" i="1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Тепловизионный</a:t>
            </a: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контроль</a:t>
            </a:r>
          </a:p>
          <a:p>
            <a:pPr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Контроль износа контактного провода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074148" y="3836978"/>
            <a:ext cx="2567897" cy="951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Расстояние от оси пути до элементов верхнего строения пути и земляного полотна</a:t>
            </a:r>
          </a:p>
          <a:p>
            <a:pPr>
              <a:spcAft>
                <a:spcPts val="100"/>
              </a:spcAft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Заполнение шпальных ящиков</a:t>
            </a:r>
          </a:p>
          <a:p>
            <a:pPr>
              <a:spcAft>
                <a:spcPts val="100"/>
              </a:spcAft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Ширина плеча балластной призмы</a:t>
            </a:r>
          </a:p>
          <a:p>
            <a:pPr>
              <a:spcAft>
                <a:spcPts val="100"/>
              </a:spcAft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Автоматизированная постобработка </a:t>
            </a:r>
            <a:r>
              <a:rPr lang="ru-RU" sz="500" i="1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георадарных</a:t>
            </a: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данных</a:t>
            </a:r>
          </a:p>
          <a:p>
            <a:pPr>
              <a:spcAft>
                <a:spcPts val="100"/>
              </a:spcAft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Зондирование балластной призмы и земляного полотна на глубине</a:t>
            </a:r>
          </a:p>
          <a:p>
            <a:pPr>
              <a:spcAft>
                <a:spcPts val="100"/>
              </a:spcAft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Определение </a:t>
            </a:r>
            <a:r>
              <a:rPr lang="ru-RU" sz="500" i="1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переувлажненных</a:t>
            </a: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мест земляного полотна</a:t>
            </a:r>
          </a:p>
          <a:p>
            <a:pPr>
              <a:spcAft>
                <a:spcPts val="100"/>
              </a:spcAft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Определение геометрических параметров конструкционных слоев железнодорожного пути</a:t>
            </a:r>
          </a:p>
          <a:p>
            <a:pPr>
              <a:spcAft>
                <a:spcPts val="100"/>
              </a:spcAft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Определение </a:t>
            </a:r>
            <a:r>
              <a:rPr lang="ru-RU" sz="500" i="1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деформативности</a:t>
            </a: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(наличие балластных углублений)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743060" y="3118472"/>
            <a:ext cx="295232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поперечные трещины в виде темного и светлого пятен</a:t>
            </a:r>
          </a:p>
          <a:p>
            <a:pPr>
              <a:spcBef>
                <a:spcPts val="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поперечные трещины в средней части головки;</a:t>
            </a:r>
          </a:p>
          <a:p>
            <a:pPr>
              <a:spcBef>
                <a:spcPts val="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вертикальные продольные трещины в головке </a:t>
            </a:r>
          </a:p>
          <a:p>
            <a:pPr>
              <a:spcBef>
                <a:spcPts val="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трещины в местах сопряжения головки рельса с шейкой</a:t>
            </a:r>
          </a:p>
          <a:p>
            <a:pPr>
              <a:spcBef>
                <a:spcPts val="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горизонтальные продольные трещины в головке </a:t>
            </a:r>
          </a:p>
          <a:p>
            <a:pPr>
              <a:spcBef>
                <a:spcPts val="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расслоения шейки</a:t>
            </a:r>
          </a:p>
          <a:p>
            <a:pPr>
              <a:spcBef>
                <a:spcPts val="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трещины, развивающиеся от болтовых отверстий</a:t>
            </a:r>
          </a:p>
          <a:p>
            <a:pPr>
              <a:spcBef>
                <a:spcPts val="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горизонтальные трещины в шейке</a:t>
            </a:r>
          </a:p>
          <a:p>
            <a:pPr>
              <a:spcBef>
                <a:spcPts val="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продольные трещины в подошве рельса под шейкой из-за волосовин</a:t>
            </a:r>
          </a:p>
          <a:p>
            <a:pPr>
              <a:spcBef>
                <a:spcPts val="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поперечные трещины в виде темного и светлого пятен</a:t>
            </a:r>
          </a:p>
          <a:p>
            <a:pPr>
              <a:spcBef>
                <a:spcPts val="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поперечные трещины в средней части головки</a:t>
            </a:r>
          </a:p>
          <a:p>
            <a:pPr>
              <a:spcBef>
                <a:spcPts val="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вертикальные продольные трещины в головке</a:t>
            </a:r>
          </a:p>
          <a:p>
            <a:pPr>
              <a:spcAft>
                <a:spcPts val="100"/>
              </a:spcAft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горизонтальные продольные трещины в головке</a:t>
            </a:r>
          </a:p>
          <a:p>
            <a:pPr>
              <a:spcAft>
                <a:spcPts val="100"/>
              </a:spcAft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расслоения шейки</a:t>
            </a:r>
          </a:p>
          <a:p>
            <a:pPr>
              <a:spcAft>
                <a:spcPts val="100"/>
              </a:spcAft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трещины в местах сопряжения головки рельса с шейкой</a:t>
            </a:r>
          </a:p>
          <a:p>
            <a:pPr>
              <a:spcAft>
                <a:spcPts val="100"/>
              </a:spcAft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трещины в шейке в месте сварного шва</a:t>
            </a:r>
          </a:p>
          <a:p>
            <a:pPr>
              <a:spcAft>
                <a:spcPts val="100"/>
              </a:spcAft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продольные трещины в подошве рельса под шейкой из-за волосовин</a:t>
            </a:r>
          </a:p>
          <a:p>
            <a:pPr>
              <a:spcAft>
                <a:spcPts val="100"/>
              </a:spcAft>
              <a:buFont typeface="Wingdings" pitchFamily="2" charset="2"/>
              <a:buChar char="ü"/>
            </a:pPr>
            <a:r>
              <a:rPr lang="ru-RU" sz="5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трещины в подошве в сварном стыке</a:t>
            </a:r>
          </a:p>
          <a:p>
            <a:pPr>
              <a:spcBef>
                <a:spcPts val="0"/>
              </a:spcBef>
              <a:spcAft>
                <a:spcPts val="100"/>
              </a:spcAft>
              <a:buFont typeface="Wingdings" pitchFamily="2" charset="2"/>
              <a:buChar char="ü"/>
            </a:pPr>
            <a:endParaRPr lang="ru-RU" sz="500" i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4755069" y="2511997"/>
            <a:ext cx="739234" cy="491485"/>
            <a:chOff x="2995224" y="4191640"/>
            <a:chExt cx="739234" cy="491485"/>
          </a:xfrm>
        </p:grpSpPr>
        <p:sp>
          <p:nvSpPr>
            <p:cNvPr id="44" name="Овал 43"/>
            <p:cNvSpPr/>
            <p:nvPr/>
          </p:nvSpPr>
          <p:spPr>
            <a:xfrm>
              <a:off x="3119099" y="4191640"/>
              <a:ext cx="491485" cy="491485"/>
            </a:xfrm>
            <a:prstGeom prst="ellipse">
              <a:avLst/>
            </a:prstGeom>
            <a:solidFill>
              <a:srgbClr val="828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95224" y="4209740"/>
              <a:ext cx="73923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94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930172" y="2792390"/>
            <a:ext cx="94373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500" b="1" dirty="0">
                <a:solidFill>
                  <a:schemeClr val="bg1"/>
                </a:solidFill>
                <a:ea typeface="Lato Bold" panose="020F0502020204030203" pitchFamily="34" charset="0"/>
                <a:cs typeface="Arial" panose="020B0604020202020204" pitchFamily="34" charset="0"/>
              </a:rPr>
              <a:t>параметра</a:t>
            </a:r>
          </a:p>
        </p:txBody>
      </p:sp>
    </p:spTree>
    <p:extLst>
      <p:ext uri="{BB962C8B-B14F-4D97-AF65-F5344CB8AC3E}">
        <p14:creationId xmlns:p14="http://schemas.microsoft.com/office/powerpoint/2010/main" val="846303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655358180"/>
              </p:ext>
            </p:extLst>
          </p:nvPr>
        </p:nvGraphicFramePr>
        <p:xfrm>
          <a:off x="0" y="3052428"/>
          <a:ext cx="8782496" cy="1983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8" name="Прямая соединительная линия 27"/>
          <p:cNvCxnSpPr/>
          <p:nvPr/>
        </p:nvCxnSpPr>
        <p:spPr>
          <a:xfrm>
            <a:off x="3237809" y="3901651"/>
            <a:ext cx="0" cy="430333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>
            <a:off x="5399984" y="3629025"/>
            <a:ext cx="0" cy="702959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>
            <a:off x="7571684" y="3471319"/>
            <a:ext cx="0" cy="860665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1066109" y="4083844"/>
            <a:ext cx="0" cy="24814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108919" y="48050"/>
            <a:ext cx="5782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ru-RU" altLang="ru-RU" dirty="0"/>
              <a:t>Передача информации со средств измерений и диагностики в ЕК АСУИ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606032" y="1509736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15%</a:t>
            </a:r>
            <a:endParaRPr lang="ru-RU" sz="11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54104" y="1417916"/>
            <a:ext cx="1224136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800" b="1" dirty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 всех </a:t>
            </a:r>
          </a:p>
          <a:p>
            <a:pPr>
              <a:lnSpc>
                <a:spcPts val="1000"/>
              </a:lnSpc>
            </a:pPr>
            <a:r>
              <a:rPr lang="ru-RU" sz="800" b="1" dirty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выявленных</a:t>
            </a:r>
            <a:endParaRPr lang="ru-RU" sz="1100" b="1" dirty="0">
              <a:solidFill>
                <a:srgbClr val="7F7F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373784" y="1748677"/>
            <a:ext cx="1152128" cy="255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13%</a:t>
            </a:r>
            <a:endParaRPr lang="ru-RU" sz="11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21856" y="1656857"/>
            <a:ext cx="1224136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800" b="1" dirty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 всех </a:t>
            </a:r>
          </a:p>
          <a:p>
            <a:pPr>
              <a:lnSpc>
                <a:spcPts val="1000"/>
              </a:lnSpc>
            </a:pPr>
            <a:r>
              <a:rPr lang="ru-RU" sz="800" b="1" dirty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выявленных</a:t>
            </a:r>
            <a:endParaRPr lang="ru-RU" sz="1100" b="1" dirty="0">
              <a:solidFill>
                <a:srgbClr val="7F7F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5552" y="2014779"/>
            <a:ext cx="1152128" cy="255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7%</a:t>
            </a:r>
            <a:endParaRPr lang="ru-RU" sz="11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89608" y="1922959"/>
            <a:ext cx="1224136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800" b="1" dirty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 всех </a:t>
            </a:r>
          </a:p>
          <a:p>
            <a:pPr>
              <a:lnSpc>
                <a:spcPts val="1000"/>
              </a:lnSpc>
            </a:pPr>
            <a:r>
              <a:rPr lang="ru-RU" sz="800" b="1" dirty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выявленных</a:t>
            </a:r>
            <a:endParaRPr lang="ru-RU" sz="1100" b="1" dirty="0">
              <a:solidFill>
                <a:srgbClr val="7F7F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910288" y="887158"/>
            <a:ext cx="1152128" cy="255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17%</a:t>
            </a:r>
            <a:endParaRPr lang="ru-RU" sz="11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558360" y="795338"/>
            <a:ext cx="1224136" cy="338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 всех </a:t>
            </a:r>
          </a:p>
          <a:p>
            <a:pPr>
              <a:lnSpc>
                <a:spcPts val="1000"/>
              </a:lnSpc>
            </a:pPr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выявленных</a:t>
            </a:r>
            <a:endParaRPr lang="ru-RU" sz="11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632700" y="301952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700" b="1" dirty="0">
                <a:solidFill>
                  <a:srgbClr val="00507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</a:t>
            </a:r>
            <a:r>
              <a:rPr lang="ru-RU" sz="1200" b="1" dirty="0">
                <a:solidFill>
                  <a:srgbClr val="00507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000" b="1" dirty="0">
                <a:solidFill>
                  <a:srgbClr val="00507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4,1</a:t>
            </a:r>
            <a:r>
              <a:rPr lang="ru-RU" sz="1200" b="1" dirty="0">
                <a:solidFill>
                  <a:srgbClr val="00507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700" b="1" dirty="0">
                <a:solidFill>
                  <a:srgbClr val="00507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раза </a:t>
            </a:r>
            <a:endParaRPr lang="ru-RU" sz="300" b="1" dirty="0">
              <a:solidFill>
                <a:srgbClr val="00507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Группа 15"/>
          <p:cNvGrpSpPr/>
          <p:nvPr/>
        </p:nvGrpSpPr>
        <p:grpSpPr>
          <a:xfrm>
            <a:off x="4678040" y="2204673"/>
            <a:ext cx="1507415" cy="396000"/>
            <a:chOff x="4678040" y="2265159"/>
            <a:chExt cx="1507415" cy="396000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4948305" y="2283159"/>
              <a:ext cx="1116000" cy="360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2000">
                  <a:srgbClr val="7F7F7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/>
                <a:t>  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126204" y="2352567"/>
              <a:ext cx="10592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373 473</a:t>
              </a:r>
            </a:p>
          </p:txBody>
        </p:sp>
        <p:pic>
          <p:nvPicPr>
            <p:cNvPr id="81" name="Picture 2" descr="http://www.ndt.com.ua/images/aplications/rails-and-welds-testing/slaid_4_2.jpg"/>
            <p:cNvPicPr>
              <a:picLocks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678040" y="2265159"/>
              <a:ext cx="468000" cy="396000"/>
            </a:xfrm>
            <a:prstGeom prst="ellipse">
              <a:avLst/>
            </a:prstGeom>
            <a:noFill/>
            <a:ln w="12700">
              <a:solidFill>
                <a:srgbClr val="68798B"/>
              </a:solidFill>
            </a:ln>
          </p:spPr>
        </p:pic>
      </p:grpSp>
      <p:grpSp>
        <p:nvGrpSpPr>
          <p:cNvPr id="3" name="Группа 19"/>
          <p:cNvGrpSpPr/>
          <p:nvPr/>
        </p:nvGrpSpPr>
        <p:grpSpPr>
          <a:xfrm>
            <a:off x="6982296" y="1619317"/>
            <a:ext cx="1526465" cy="396000"/>
            <a:chOff x="6982296" y="1743687"/>
            <a:chExt cx="1526465" cy="396000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7252562" y="1751683"/>
              <a:ext cx="1116000" cy="360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2000">
                  <a:srgbClr val="7F7F7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/>
                <a:t>  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449510" y="1811902"/>
              <a:ext cx="10592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577 704</a:t>
              </a:r>
            </a:p>
          </p:txBody>
        </p:sp>
        <p:pic>
          <p:nvPicPr>
            <p:cNvPr id="82" name="Picture 2" descr="http://www.ndt.com.ua/images/aplications/rails-and-welds-testing/slaid_4_2.jpg"/>
            <p:cNvPicPr>
              <a:picLocks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982296" y="1743687"/>
              <a:ext cx="468000" cy="396000"/>
            </a:xfrm>
            <a:prstGeom prst="ellipse">
              <a:avLst/>
            </a:prstGeom>
            <a:noFill/>
            <a:ln w="12700">
              <a:solidFill>
                <a:srgbClr val="68798B"/>
              </a:solidFill>
            </a:ln>
          </p:spPr>
        </p:pic>
      </p:grpSp>
      <p:grpSp>
        <p:nvGrpSpPr>
          <p:cNvPr id="4" name="Группа 8"/>
          <p:cNvGrpSpPr/>
          <p:nvPr/>
        </p:nvGrpSpPr>
        <p:grpSpPr>
          <a:xfrm>
            <a:off x="2445792" y="2455240"/>
            <a:ext cx="1509610" cy="396000"/>
            <a:chOff x="2445792" y="2553191"/>
            <a:chExt cx="1509610" cy="396000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695683" y="2571191"/>
              <a:ext cx="1116000" cy="360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2000">
                  <a:srgbClr val="7F7F7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/>
                <a:t>  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896151" y="2637829"/>
              <a:ext cx="10592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68 453</a:t>
              </a:r>
            </a:p>
          </p:txBody>
        </p:sp>
        <p:pic>
          <p:nvPicPr>
            <p:cNvPr id="83" name="Picture 2" descr="http://www.ndt.com.ua/images/aplications/rails-and-welds-testing/slaid_4_2.jpg"/>
            <p:cNvPicPr>
              <a:picLocks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445792" y="2553191"/>
              <a:ext cx="468000" cy="396000"/>
            </a:xfrm>
            <a:prstGeom prst="ellipse">
              <a:avLst/>
            </a:prstGeom>
            <a:noFill/>
            <a:ln w="12700">
              <a:solidFill>
                <a:srgbClr val="68798B"/>
              </a:solidFill>
            </a:ln>
          </p:spPr>
        </p:pic>
      </p:grpSp>
      <p:grpSp>
        <p:nvGrpSpPr>
          <p:cNvPr id="5" name="Группа 2"/>
          <p:cNvGrpSpPr/>
          <p:nvPr/>
        </p:nvGrpSpPr>
        <p:grpSpPr>
          <a:xfrm>
            <a:off x="285552" y="2732587"/>
            <a:ext cx="1532359" cy="466166"/>
            <a:chOff x="285552" y="2782863"/>
            <a:chExt cx="1532359" cy="466166"/>
          </a:xfrm>
        </p:grpSpPr>
        <p:sp>
          <p:nvSpPr>
            <p:cNvPr id="107" name="Скругленный прямоугольник 106"/>
            <p:cNvSpPr/>
            <p:nvPr/>
          </p:nvSpPr>
          <p:spPr>
            <a:xfrm>
              <a:off x="573584" y="2796644"/>
              <a:ext cx="1116000" cy="360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2000">
                  <a:srgbClr val="7F7F7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/>
                <a:t>  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58660" y="2854869"/>
              <a:ext cx="1059251" cy="394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40 739</a:t>
              </a:r>
            </a:p>
          </p:txBody>
        </p:sp>
        <p:pic>
          <p:nvPicPr>
            <p:cNvPr id="84" name="Picture 2" descr="http://www.ndt.com.ua/images/aplications/rails-and-welds-testing/slaid_4_2.jpg"/>
            <p:cNvPicPr>
              <a:picLocks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85552" y="2782863"/>
              <a:ext cx="468000" cy="396000"/>
            </a:xfrm>
            <a:prstGeom prst="ellipse">
              <a:avLst/>
            </a:prstGeom>
            <a:noFill/>
            <a:ln w="12700">
              <a:solidFill>
                <a:srgbClr val="68798B"/>
              </a:solidFill>
            </a:ln>
          </p:spPr>
        </p:pic>
      </p:grpSp>
      <p:sp>
        <p:nvSpPr>
          <p:cNvPr id="94" name="Скругленный прямоугольник 93"/>
          <p:cNvSpPr/>
          <p:nvPr/>
        </p:nvSpPr>
        <p:spPr>
          <a:xfrm>
            <a:off x="573584" y="3231941"/>
            <a:ext cx="1116000" cy="360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2000">
                <a:srgbClr val="7F7F7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/>
              <a:t> 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58660" y="3267871"/>
            <a:ext cx="1059251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114 675</a:t>
            </a:r>
          </a:p>
        </p:txBody>
      </p:sp>
      <p:pic>
        <p:nvPicPr>
          <p:cNvPr id="85" name="Picture 4" descr="http://videonablyudenie.net/wp-content/uploads/2019/02/WhatsApp-Image-2019-02-25-at-16.32.47.jpeg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552" y="3213941"/>
            <a:ext cx="468000" cy="396000"/>
          </a:xfrm>
          <a:prstGeom prst="ellipse">
            <a:avLst/>
          </a:prstGeom>
          <a:noFill/>
          <a:ln w="19050">
            <a:solidFill>
              <a:srgbClr val="68798B"/>
            </a:solidFill>
          </a:ln>
        </p:spPr>
      </p:pic>
      <p:grpSp>
        <p:nvGrpSpPr>
          <p:cNvPr id="6" name="Группа 13"/>
          <p:cNvGrpSpPr/>
          <p:nvPr/>
        </p:nvGrpSpPr>
        <p:grpSpPr>
          <a:xfrm>
            <a:off x="2445792" y="2909513"/>
            <a:ext cx="1509610" cy="396000"/>
            <a:chOff x="2445792" y="2992063"/>
            <a:chExt cx="1509610" cy="396000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2700864" y="3010063"/>
              <a:ext cx="1116000" cy="360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2000">
                  <a:srgbClr val="7F7F7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/>
                <a:t> 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896151" y="3068462"/>
              <a:ext cx="10592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730 497</a:t>
              </a:r>
            </a:p>
          </p:txBody>
        </p:sp>
        <p:pic>
          <p:nvPicPr>
            <p:cNvPr id="86" name="Picture 4" descr="http://videonablyudenie.net/wp-content/uploads/2019/02/WhatsApp-Image-2019-02-25-at-16.32.47.jpeg"/>
            <p:cNvPicPr>
              <a:picLocks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445792" y="2992063"/>
              <a:ext cx="468000" cy="396000"/>
            </a:xfrm>
            <a:prstGeom prst="ellipse">
              <a:avLst/>
            </a:prstGeom>
            <a:noFill/>
            <a:ln w="19050">
              <a:solidFill>
                <a:srgbClr val="68798B"/>
              </a:solidFill>
            </a:ln>
          </p:spPr>
        </p:pic>
      </p:grpSp>
      <p:grpSp>
        <p:nvGrpSpPr>
          <p:cNvPr id="7" name="Группа 16"/>
          <p:cNvGrpSpPr/>
          <p:nvPr/>
        </p:nvGrpSpPr>
        <p:grpSpPr>
          <a:xfrm>
            <a:off x="4678040" y="2655771"/>
            <a:ext cx="1507415" cy="396000"/>
            <a:chOff x="4678040" y="2704031"/>
            <a:chExt cx="1507415" cy="396000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4953486" y="2722031"/>
              <a:ext cx="1080000" cy="360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2000">
                  <a:srgbClr val="7F7F7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/>
                <a:t>  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26204" y="2787474"/>
              <a:ext cx="10592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1 171 771</a:t>
              </a:r>
            </a:p>
          </p:txBody>
        </p:sp>
        <p:pic>
          <p:nvPicPr>
            <p:cNvPr id="87" name="Picture 4" descr="http://videonablyudenie.net/wp-content/uploads/2019/02/WhatsApp-Image-2019-02-25-at-16.32.47.jpeg"/>
            <p:cNvPicPr>
              <a:picLocks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678040" y="2704031"/>
              <a:ext cx="468000" cy="396000"/>
            </a:xfrm>
            <a:prstGeom prst="ellipse">
              <a:avLst/>
            </a:prstGeom>
            <a:noFill/>
            <a:ln w="19050">
              <a:solidFill>
                <a:srgbClr val="68798B"/>
              </a:solidFill>
            </a:ln>
          </p:spPr>
        </p:pic>
      </p:grpSp>
      <p:grpSp>
        <p:nvGrpSpPr>
          <p:cNvPr id="8" name="Группа 18"/>
          <p:cNvGrpSpPr/>
          <p:nvPr/>
        </p:nvGrpSpPr>
        <p:grpSpPr>
          <a:xfrm>
            <a:off x="6982296" y="2080343"/>
            <a:ext cx="1526465" cy="396000"/>
            <a:chOff x="6982296" y="2193151"/>
            <a:chExt cx="1526465" cy="396000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7257742" y="2194502"/>
              <a:ext cx="1116000" cy="360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2000">
                  <a:srgbClr val="7F7F7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/>
                <a:t>  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449510" y="2256334"/>
              <a:ext cx="10592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1 779 485</a:t>
              </a:r>
            </a:p>
          </p:txBody>
        </p:sp>
        <p:pic>
          <p:nvPicPr>
            <p:cNvPr id="88" name="Picture 4" descr="http://videonablyudenie.net/wp-content/uploads/2019/02/WhatsApp-Image-2019-02-25-at-16.32.47.jpeg"/>
            <p:cNvPicPr>
              <a:picLocks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982296" y="2193151"/>
              <a:ext cx="468000" cy="396000"/>
            </a:xfrm>
            <a:prstGeom prst="ellipse">
              <a:avLst/>
            </a:prstGeom>
            <a:noFill/>
            <a:ln w="19050">
              <a:solidFill>
                <a:srgbClr val="68798B"/>
              </a:solidFill>
            </a:ln>
          </p:spPr>
        </p:pic>
      </p:grpSp>
      <p:grpSp>
        <p:nvGrpSpPr>
          <p:cNvPr id="9" name="Группа 1"/>
          <p:cNvGrpSpPr/>
          <p:nvPr/>
        </p:nvGrpSpPr>
        <p:grpSpPr>
          <a:xfrm>
            <a:off x="285552" y="2280491"/>
            <a:ext cx="1532359" cy="438871"/>
            <a:chOff x="285552" y="2343991"/>
            <a:chExt cx="1532359" cy="438871"/>
          </a:xfrm>
        </p:grpSpPr>
        <p:sp>
          <p:nvSpPr>
            <p:cNvPr id="102" name="Скругленный прямоугольник 101"/>
            <p:cNvSpPr/>
            <p:nvPr/>
          </p:nvSpPr>
          <p:spPr>
            <a:xfrm>
              <a:off x="573584" y="2364556"/>
              <a:ext cx="1116000" cy="360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2000">
                  <a:srgbClr val="7F7F7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/>
                <a:t>  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58660" y="2403217"/>
              <a:ext cx="1059251" cy="379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845 920</a:t>
              </a:r>
            </a:p>
          </p:txBody>
        </p:sp>
        <p:pic>
          <p:nvPicPr>
            <p:cNvPr id="89" name="Picture 9" descr="\\tvemastore\Photo\Щербинка 2013 сентябрь выставка\DSC06563.JPG"/>
            <p:cNvPicPr>
              <a:picLocks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552" y="2343991"/>
              <a:ext cx="468000" cy="396000"/>
            </a:xfrm>
            <a:prstGeom prst="ellipse">
              <a:avLst/>
            </a:prstGeom>
            <a:solidFill>
              <a:srgbClr val="68798B"/>
            </a:solidFill>
            <a:ln w="12700">
              <a:solidFill>
                <a:schemeClr val="bg1">
                  <a:lumMod val="50000"/>
                </a:schemeClr>
              </a:solidFill>
            </a:ln>
            <a:effectLst/>
          </p:spPr>
        </p:pic>
      </p:grpSp>
      <p:grpSp>
        <p:nvGrpSpPr>
          <p:cNvPr id="10" name="Группа 4"/>
          <p:cNvGrpSpPr/>
          <p:nvPr/>
        </p:nvGrpSpPr>
        <p:grpSpPr>
          <a:xfrm>
            <a:off x="2445792" y="2000967"/>
            <a:ext cx="1509610" cy="396000"/>
            <a:chOff x="2445792" y="2127967"/>
            <a:chExt cx="1509610" cy="39600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2695683" y="2145967"/>
              <a:ext cx="1116000" cy="360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2000">
                  <a:srgbClr val="7F7F7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/>
                <a:t> 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896151" y="2193305"/>
              <a:ext cx="10592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1 191 601</a:t>
              </a:r>
            </a:p>
          </p:txBody>
        </p:sp>
        <p:pic>
          <p:nvPicPr>
            <p:cNvPr id="90" name="Picture 9" descr="\\tvemastore\Photo\Щербинка 2013 сентябрь выставка\DSC06563.JPG"/>
            <p:cNvPicPr>
              <a:picLocks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792" y="2127967"/>
              <a:ext cx="468000" cy="396000"/>
            </a:xfrm>
            <a:prstGeom prst="ellipse">
              <a:avLst/>
            </a:prstGeom>
            <a:solidFill>
              <a:srgbClr val="68798B"/>
            </a:solidFill>
            <a:ln w="12700">
              <a:solidFill>
                <a:schemeClr val="bg1">
                  <a:lumMod val="50000"/>
                </a:schemeClr>
              </a:solidFill>
            </a:ln>
            <a:effectLst/>
          </p:spPr>
        </p:pic>
      </p:grpSp>
      <p:grpSp>
        <p:nvGrpSpPr>
          <p:cNvPr id="11" name="Группа 14"/>
          <p:cNvGrpSpPr/>
          <p:nvPr/>
        </p:nvGrpSpPr>
        <p:grpSpPr>
          <a:xfrm>
            <a:off x="4678040" y="1753575"/>
            <a:ext cx="1507415" cy="396000"/>
            <a:chOff x="4678040" y="1839935"/>
            <a:chExt cx="1507415" cy="396000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4948305" y="1857935"/>
              <a:ext cx="1116000" cy="360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2000">
                  <a:srgbClr val="7F7F7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/>
                <a:t>  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126204" y="1913984"/>
              <a:ext cx="10592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1 942 088</a:t>
              </a:r>
            </a:p>
          </p:txBody>
        </p:sp>
        <p:pic>
          <p:nvPicPr>
            <p:cNvPr id="91" name="Picture 9" descr="\\tvemastore\Photo\Щербинка 2013 сентябрь выставка\DSC06563.JPG"/>
            <p:cNvPicPr>
              <a:picLocks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8040" y="1839935"/>
              <a:ext cx="468000" cy="396000"/>
            </a:xfrm>
            <a:prstGeom prst="ellipse">
              <a:avLst/>
            </a:prstGeom>
            <a:solidFill>
              <a:srgbClr val="68798B"/>
            </a:solidFill>
            <a:ln w="12700">
              <a:solidFill>
                <a:schemeClr val="bg1">
                  <a:lumMod val="50000"/>
                </a:schemeClr>
              </a:solidFill>
            </a:ln>
            <a:effectLst/>
          </p:spPr>
        </p:pic>
      </p:grpSp>
      <p:grpSp>
        <p:nvGrpSpPr>
          <p:cNvPr id="13" name="Группа 20"/>
          <p:cNvGrpSpPr/>
          <p:nvPr/>
        </p:nvGrpSpPr>
        <p:grpSpPr>
          <a:xfrm>
            <a:off x="6982296" y="1158291"/>
            <a:ext cx="1526465" cy="396000"/>
            <a:chOff x="6982296" y="1297991"/>
            <a:chExt cx="1526465" cy="396000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7252561" y="1312411"/>
              <a:ext cx="1116000" cy="360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2000">
                  <a:srgbClr val="7F7F7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/>
                <a:t>  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449510" y="1363794"/>
              <a:ext cx="10592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1 760 444</a:t>
              </a:r>
            </a:p>
          </p:txBody>
        </p:sp>
        <p:pic>
          <p:nvPicPr>
            <p:cNvPr id="92" name="Picture 9" descr="\\tvemastore\Photo\Щербинка 2013 сентябрь выставка\DSC06563.JPG"/>
            <p:cNvPicPr>
              <a:picLocks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2296" y="1297991"/>
              <a:ext cx="468000" cy="396000"/>
            </a:xfrm>
            <a:prstGeom prst="ellipse">
              <a:avLst/>
            </a:prstGeom>
            <a:solidFill>
              <a:srgbClr val="68798B"/>
            </a:solidFill>
            <a:ln w="12700">
              <a:solidFill>
                <a:schemeClr val="bg1">
                  <a:lumMod val="50000"/>
                </a:schemeClr>
              </a:solidFill>
            </a:ln>
            <a:effectLst/>
          </p:spPr>
        </p:pic>
      </p:grpSp>
      <p:sp>
        <p:nvSpPr>
          <p:cNvPr id="72" name="Скругленный прямоугольник 71"/>
          <p:cNvSpPr/>
          <p:nvPr/>
        </p:nvSpPr>
        <p:spPr>
          <a:xfrm>
            <a:off x="7257940" y="2543929"/>
            <a:ext cx="1116000" cy="360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2000">
                <a:srgbClr val="7F7F7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/>
              <a:t> 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449510" y="2605761"/>
            <a:ext cx="1059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55 382</a:t>
            </a:r>
          </a:p>
        </p:txBody>
      </p:sp>
      <p:pic>
        <p:nvPicPr>
          <p:cNvPr id="93" name="Picture 2" descr="https://tvema.ru/sites/default/files/catalog107.jpg"/>
          <p:cNvPicPr>
            <a:picLocks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82296" y="2541370"/>
            <a:ext cx="468000" cy="396000"/>
          </a:xfrm>
          <a:prstGeom prst="ellipse">
            <a:avLst/>
          </a:prstGeom>
          <a:noFill/>
          <a:ln w="19050">
            <a:solidFill>
              <a:srgbClr val="68798B"/>
            </a:solidFill>
          </a:ln>
        </p:spPr>
      </p:pic>
      <p:sp>
        <p:nvSpPr>
          <p:cNvPr id="73" name="Скругленный прямоугольник 72"/>
          <p:cNvSpPr/>
          <p:nvPr/>
        </p:nvSpPr>
        <p:spPr>
          <a:xfrm>
            <a:off x="285345" y="880382"/>
            <a:ext cx="3177702" cy="338818"/>
          </a:xfrm>
          <a:prstGeom prst="roundRect">
            <a:avLst>
              <a:gd name="adj" fmla="val 15939"/>
            </a:avLst>
          </a:prstGeom>
          <a:solidFill>
            <a:srgbClr val="005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В среднем за сутки </a:t>
            </a:r>
            <a:r>
              <a:rPr lang="ru-RU" sz="1400" b="1" dirty="0"/>
              <a:t>11 432 </a:t>
            </a:r>
            <a:r>
              <a:rPr lang="ru-RU" sz="1000" dirty="0"/>
              <a:t>инцидента </a:t>
            </a:r>
          </a:p>
        </p:txBody>
      </p:sp>
    </p:spTree>
    <p:extLst>
      <p:ext uri="{BB962C8B-B14F-4D97-AF65-F5344CB8AC3E}">
        <p14:creationId xmlns:p14="http://schemas.microsoft.com/office/powerpoint/2010/main" val="1101236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единительная линия 27"/>
          <p:cNvCxnSpPr/>
          <p:nvPr/>
        </p:nvCxnSpPr>
        <p:spPr>
          <a:xfrm>
            <a:off x="1791630" y="3966503"/>
            <a:ext cx="0" cy="430333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>
            <a:off x="2987525" y="3654965"/>
            <a:ext cx="0" cy="702959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>
            <a:off x="4192944" y="3490775"/>
            <a:ext cx="0" cy="860665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586211" y="4148695"/>
            <a:ext cx="0" cy="24814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108919" y="203690"/>
            <a:ext cx="5782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ru-RU" altLang="ru-RU" dirty="0"/>
              <a:t>Обработка данных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162129" y="2942642"/>
            <a:ext cx="4020765" cy="209116"/>
          </a:xfrm>
          <a:prstGeom prst="roundRect">
            <a:avLst>
              <a:gd name="adj" fmla="val 15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005EB2"/>
                </a:solidFill>
              </a:rPr>
              <a:t>Рост количества инцидентов</a:t>
            </a: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1794872" y="1978633"/>
            <a:ext cx="0" cy="4303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2990767" y="1667095"/>
            <a:ext cx="0" cy="70295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4183216" y="1464181"/>
            <a:ext cx="0" cy="86066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589453" y="2160825"/>
            <a:ext cx="0" cy="2481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5" name="Диаграмма 94"/>
          <p:cNvGraphicFramePr/>
          <p:nvPr>
            <p:extLst>
              <p:ext uri="{D42A27DB-BD31-4B8C-83A1-F6EECF244321}">
                <p14:modId xmlns:p14="http://schemas.microsoft.com/office/powerpoint/2010/main" val="655358180"/>
              </p:ext>
            </p:extLst>
          </p:nvPr>
        </p:nvGraphicFramePr>
        <p:xfrm>
          <a:off x="0" y="980437"/>
          <a:ext cx="4857345" cy="1983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7" name="Прямая соединительная линия 96"/>
          <p:cNvCxnSpPr/>
          <p:nvPr/>
        </p:nvCxnSpPr>
        <p:spPr>
          <a:xfrm flipV="1">
            <a:off x="246434" y="2795080"/>
            <a:ext cx="4319081" cy="12971"/>
          </a:xfrm>
          <a:prstGeom prst="line">
            <a:avLst/>
          </a:prstGeom>
          <a:ln w="3175">
            <a:solidFill>
              <a:srgbClr val="455D7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Группа 102"/>
          <p:cNvGrpSpPr/>
          <p:nvPr/>
        </p:nvGrpSpPr>
        <p:grpSpPr>
          <a:xfrm>
            <a:off x="5268511" y="2798111"/>
            <a:ext cx="443594" cy="344598"/>
            <a:chOff x="6432662" y="1707654"/>
            <a:chExt cx="185389" cy="144016"/>
          </a:xfrm>
          <a:solidFill>
            <a:srgbClr val="557CAC"/>
          </a:solidFill>
        </p:grpSpPr>
        <p:sp>
          <p:nvSpPr>
            <p:cNvPr id="108" name="Половина рамки 107"/>
            <p:cNvSpPr/>
            <p:nvPr/>
          </p:nvSpPr>
          <p:spPr>
            <a:xfrm rot="2700000" flipH="1">
              <a:off x="6432662" y="1707654"/>
              <a:ext cx="144016" cy="144016"/>
            </a:xfrm>
            <a:prstGeom prst="halfFrame">
              <a:avLst>
                <a:gd name="adj1" fmla="val 8347"/>
                <a:gd name="adj2" fmla="val 83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9" name="Половина рамки 108"/>
            <p:cNvSpPr/>
            <p:nvPr/>
          </p:nvSpPr>
          <p:spPr>
            <a:xfrm rot="2700000" flipH="1">
              <a:off x="6474035" y="1707654"/>
              <a:ext cx="144016" cy="144016"/>
            </a:xfrm>
            <a:prstGeom prst="halfFrame">
              <a:avLst>
                <a:gd name="adj1" fmla="val 8347"/>
                <a:gd name="adj2" fmla="val 83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05" name="Рисунок 104"/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303" y="2558959"/>
            <a:ext cx="936104" cy="936104"/>
          </a:xfrm>
          <a:prstGeom prst="rect">
            <a:avLst/>
          </a:prstGeom>
        </p:spPr>
      </p:pic>
      <p:sp>
        <p:nvSpPr>
          <p:cNvPr id="106" name="Овал 105"/>
          <p:cNvSpPr/>
          <p:nvPr/>
        </p:nvSpPr>
        <p:spPr>
          <a:xfrm>
            <a:off x="5042403" y="2453532"/>
            <a:ext cx="1050079" cy="105007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1" name="Рисунок 110" descr="https://image.freepik.com/free-vector/vector-yes-and-no-check-marks-on-circles_134452-5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372" y="3076319"/>
            <a:ext cx="403445" cy="403445"/>
          </a:xfrm>
          <a:custGeom>
            <a:avLst/>
            <a:gdLst>
              <a:gd name="connsiteX0" fmla="*/ 1028700 w 2057400"/>
              <a:gd name="connsiteY0" fmla="*/ 0 h 2057400"/>
              <a:gd name="connsiteX1" fmla="*/ 2057400 w 2057400"/>
              <a:gd name="connsiteY1" fmla="*/ 1028700 h 2057400"/>
              <a:gd name="connsiteX2" fmla="*/ 1028700 w 2057400"/>
              <a:gd name="connsiteY2" fmla="*/ 2057400 h 2057400"/>
              <a:gd name="connsiteX3" fmla="*/ 0 w 2057400"/>
              <a:gd name="connsiteY3" fmla="*/ 1028700 h 2057400"/>
              <a:gd name="connsiteX4" fmla="*/ 1028700 w 2057400"/>
              <a:gd name="connsiteY4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7400" h="2057400">
                <a:moveTo>
                  <a:pt x="1028700" y="0"/>
                </a:moveTo>
                <a:cubicBezTo>
                  <a:pt x="1596835" y="0"/>
                  <a:pt x="2057400" y="460565"/>
                  <a:pt x="2057400" y="1028700"/>
                </a:cubicBezTo>
                <a:cubicBezTo>
                  <a:pt x="2057400" y="1596835"/>
                  <a:pt x="1596835" y="2057400"/>
                  <a:pt x="1028700" y="2057400"/>
                </a:cubicBezTo>
                <a:cubicBezTo>
                  <a:pt x="460565" y="2057400"/>
                  <a:pt x="0" y="1596835"/>
                  <a:pt x="0" y="1028700"/>
                </a:cubicBezTo>
                <a:cubicBezTo>
                  <a:pt x="0" y="460565"/>
                  <a:pt x="460565" y="0"/>
                  <a:pt x="10287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TextBox 111"/>
          <p:cNvSpPr txBox="1"/>
          <p:nvPr/>
        </p:nvSpPr>
        <p:spPr>
          <a:xfrm>
            <a:off x="6005213" y="1536681"/>
            <a:ext cx="236706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007FB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Анализ, сопоставление, обработка данных человеком существующего потока информации от средств диагностики  </a:t>
            </a:r>
          </a:p>
          <a:p>
            <a:pPr algn="ctr"/>
            <a:endParaRPr lang="ru-RU" sz="1100" dirty="0">
              <a:solidFill>
                <a:srgbClr val="007FB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1100" dirty="0">
              <a:solidFill>
                <a:srgbClr val="007FB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1100" dirty="0">
              <a:solidFill>
                <a:srgbClr val="007FB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1100" dirty="0">
              <a:solidFill>
                <a:srgbClr val="007FB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1100" dirty="0">
              <a:solidFill>
                <a:srgbClr val="007FB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1100" dirty="0">
              <a:solidFill>
                <a:srgbClr val="007FB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1100" dirty="0">
              <a:solidFill>
                <a:srgbClr val="007FB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1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становится</a:t>
            </a:r>
          </a:p>
          <a:p>
            <a:pPr algn="ctr"/>
            <a:r>
              <a:rPr lang="ru-RU" sz="11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НЕВОЗМОЖНОЙ  </a:t>
            </a:r>
            <a:r>
              <a:rPr lang="ru-RU" sz="11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ru-RU" sz="11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158887" y="844709"/>
            <a:ext cx="4020765" cy="209116"/>
          </a:xfrm>
          <a:prstGeom prst="roundRect">
            <a:avLst>
              <a:gd name="adj" fmla="val 15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828B5C"/>
                </a:solidFill>
              </a:rPr>
              <a:t>Рост количества измеряемых параметров</a:t>
            </a: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655358180"/>
              </p:ext>
            </p:extLst>
          </p:nvPr>
        </p:nvGraphicFramePr>
        <p:xfrm>
          <a:off x="0" y="3052428"/>
          <a:ext cx="4857345" cy="1983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01236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108919" y="77435"/>
            <a:ext cx="64475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ru-RU" altLang="ru-RU" dirty="0"/>
              <a:t>Создание </a:t>
            </a:r>
            <a:br>
              <a:rPr lang="ru-RU" altLang="ru-RU" dirty="0"/>
            </a:br>
            <a:r>
              <a:rPr lang="ru-RU" altLang="ru-RU" dirty="0"/>
              <a:t>информационно-аналитической системы</a:t>
            </a:r>
          </a:p>
        </p:txBody>
      </p:sp>
      <p:grpSp>
        <p:nvGrpSpPr>
          <p:cNvPr id="2" name="Группа 151"/>
          <p:cNvGrpSpPr/>
          <p:nvPr/>
        </p:nvGrpSpPr>
        <p:grpSpPr>
          <a:xfrm>
            <a:off x="5894518" y="3682338"/>
            <a:ext cx="432048" cy="216024"/>
            <a:chOff x="7092280" y="1779662"/>
            <a:chExt cx="576064" cy="288032"/>
          </a:xfrm>
          <a:solidFill>
            <a:srgbClr val="71AF47"/>
          </a:solidFill>
        </p:grpSpPr>
        <p:grpSp>
          <p:nvGrpSpPr>
            <p:cNvPr id="3" name="Группа 190"/>
            <p:cNvGrpSpPr/>
            <p:nvPr/>
          </p:nvGrpSpPr>
          <p:grpSpPr>
            <a:xfrm>
              <a:off x="7092280" y="1779662"/>
              <a:ext cx="576064" cy="288032"/>
              <a:chOff x="5508104" y="1275606"/>
              <a:chExt cx="576064" cy="288032"/>
            </a:xfrm>
            <a:grpFill/>
          </p:grpSpPr>
          <p:sp>
            <p:nvSpPr>
              <p:cNvPr id="80" name="Блок-схема: задержка 79"/>
              <p:cNvSpPr/>
              <p:nvPr/>
            </p:nvSpPr>
            <p:spPr>
              <a:xfrm>
                <a:off x="5796136" y="1275606"/>
                <a:ext cx="288032" cy="288032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95" name="Блок-схема: задержка 94"/>
              <p:cNvSpPr/>
              <p:nvPr/>
            </p:nvSpPr>
            <p:spPr>
              <a:xfrm rot="10800000">
                <a:off x="5508104" y="1275606"/>
                <a:ext cx="288032" cy="288032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sp>
          <p:nvSpPr>
            <p:cNvPr id="79" name="Овал 78"/>
            <p:cNvSpPr/>
            <p:nvPr/>
          </p:nvSpPr>
          <p:spPr>
            <a:xfrm>
              <a:off x="7253809" y="1802382"/>
              <a:ext cx="253553" cy="24497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grpSp>
        <p:nvGrpSpPr>
          <p:cNvPr id="4" name="Группа 156"/>
          <p:cNvGrpSpPr/>
          <p:nvPr/>
        </p:nvGrpSpPr>
        <p:grpSpPr>
          <a:xfrm>
            <a:off x="5894518" y="4002370"/>
            <a:ext cx="432048" cy="216024"/>
            <a:chOff x="7092280" y="1779662"/>
            <a:chExt cx="576064" cy="288032"/>
          </a:xfrm>
          <a:solidFill>
            <a:srgbClr val="71AF47"/>
          </a:solidFill>
        </p:grpSpPr>
        <p:grpSp>
          <p:nvGrpSpPr>
            <p:cNvPr id="5" name="Группа 190"/>
            <p:cNvGrpSpPr/>
            <p:nvPr/>
          </p:nvGrpSpPr>
          <p:grpSpPr>
            <a:xfrm>
              <a:off x="7092280" y="1779662"/>
              <a:ext cx="576064" cy="288032"/>
              <a:chOff x="5508104" y="1275606"/>
              <a:chExt cx="576064" cy="288032"/>
            </a:xfrm>
            <a:grpFill/>
          </p:grpSpPr>
          <p:sp>
            <p:nvSpPr>
              <p:cNvPr id="100" name="Блок-схема: задержка 99"/>
              <p:cNvSpPr/>
              <p:nvPr/>
            </p:nvSpPr>
            <p:spPr>
              <a:xfrm>
                <a:off x="5796136" y="1275606"/>
                <a:ext cx="288032" cy="288032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101" name="Блок-схема: задержка 100"/>
              <p:cNvSpPr/>
              <p:nvPr/>
            </p:nvSpPr>
            <p:spPr>
              <a:xfrm rot="10800000">
                <a:off x="5508104" y="1275606"/>
                <a:ext cx="288032" cy="288032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sp>
          <p:nvSpPr>
            <p:cNvPr id="99" name="Овал 98"/>
            <p:cNvSpPr/>
            <p:nvPr/>
          </p:nvSpPr>
          <p:spPr>
            <a:xfrm>
              <a:off x="7253809" y="1802382"/>
              <a:ext cx="253553" cy="24497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grpSp>
        <p:nvGrpSpPr>
          <p:cNvPr id="6" name="Группа 161"/>
          <p:cNvGrpSpPr/>
          <p:nvPr/>
        </p:nvGrpSpPr>
        <p:grpSpPr>
          <a:xfrm>
            <a:off x="5894518" y="4322401"/>
            <a:ext cx="432048" cy="216024"/>
            <a:chOff x="7092280" y="1779662"/>
            <a:chExt cx="576064" cy="288032"/>
          </a:xfrm>
          <a:solidFill>
            <a:srgbClr val="71AF47"/>
          </a:solidFill>
        </p:grpSpPr>
        <p:grpSp>
          <p:nvGrpSpPr>
            <p:cNvPr id="7" name="Группа 190"/>
            <p:cNvGrpSpPr/>
            <p:nvPr/>
          </p:nvGrpSpPr>
          <p:grpSpPr>
            <a:xfrm>
              <a:off x="7092280" y="1779662"/>
              <a:ext cx="576064" cy="288032"/>
              <a:chOff x="5508104" y="1275606"/>
              <a:chExt cx="576064" cy="288032"/>
            </a:xfrm>
            <a:grpFill/>
          </p:grpSpPr>
          <p:sp>
            <p:nvSpPr>
              <p:cNvPr id="108" name="Блок-схема: задержка 107"/>
              <p:cNvSpPr/>
              <p:nvPr/>
            </p:nvSpPr>
            <p:spPr>
              <a:xfrm>
                <a:off x="5796136" y="1275606"/>
                <a:ext cx="288032" cy="288032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109" name="Блок-схема: задержка 108"/>
              <p:cNvSpPr/>
              <p:nvPr/>
            </p:nvSpPr>
            <p:spPr>
              <a:xfrm rot="10800000">
                <a:off x="5508104" y="1275606"/>
                <a:ext cx="288032" cy="288032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sp>
          <p:nvSpPr>
            <p:cNvPr id="106" name="Овал 105"/>
            <p:cNvSpPr/>
            <p:nvPr/>
          </p:nvSpPr>
          <p:spPr>
            <a:xfrm>
              <a:off x="7253809" y="1802382"/>
              <a:ext cx="253553" cy="24497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grpSp>
        <p:nvGrpSpPr>
          <p:cNvPr id="8" name="Группа 166"/>
          <p:cNvGrpSpPr/>
          <p:nvPr/>
        </p:nvGrpSpPr>
        <p:grpSpPr>
          <a:xfrm>
            <a:off x="5894518" y="2402210"/>
            <a:ext cx="432048" cy="216024"/>
            <a:chOff x="7092280" y="1779662"/>
            <a:chExt cx="576064" cy="288032"/>
          </a:xfrm>
          <a:solidFill>
            <a:srgbClr val="71AF47"/>
          </a:solidFill>
        </p:grpSpPr>
        <p:grpSp>
          <p:nvGrpSpPr>
            <p:cNvPr id="9" name="Группа 190"/>
            <p:cNvGrpSpPr/>
            <p:nvPr/>
          </p:nvGrpSpPr>
          <p:grpSpPr>
            <a:xfrm>
              <a:off x="7092280" y="1779662"/>
              <a:ext cx="576064" cy="288032"/>
              <a:chOff x="5508104" y="1275606"/>
              <a:chExt cx="576064" cy="288032"/>
            </a:xfrm>
            <a:grpFill/>
          </p:grpSpPr>
          <p:sp>
            <p:nvSpPr>
              <p:cNvPr id="114" name="Блок-схема: задержка 113"/>
              <p:cNvSpPr/>
              <p:nvPr/>
            </p:nvSpPr>
            <p:spPr>
              <a:xfrm>
                <a:off x="5796136" y="1275606"/>
                <a:ext cx="288032" cy="288032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115" name="Блок-схема: задержка 114"/>
              <p:cNvSpPr/>
              <p:nvPr/>
            </p:nvSpPr>
            <p:spPr>
              <a:xfrm rot="10800000">
                <a:off x="5508104" y="1275606"/>
                <a:ext cx="288032" cy="288032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sp>
          <p:nvSpPr>
            <p:cNvPr id="113" name="Овал 112"/>
            <p:cNvSpPr/>
            <p:nvPr/>
          </p:nvSpPr>
          <p:spPr>
            <a:xfrm>
              <a:off x="7253809" y="1802382"/>
              <a:ext cx="253553" cy="24497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grpSp>
        <p:nvGrpSpPr>
          <p:cNvPr id="10" name="Группа 171"/>
          <p:cNvGrpSpPr/>
          <p:nvPr/>
        </p:nvGrpSpPr>
        <p:grpSpPr>
          <a:xfrm>
            <a:off x="5894518" y="2722242"/>
            <a:ext cx="432048" cy="216024"/>
            <a:chOff x="7092280" y="1779662"/>
            <a:chExt cx="576064" cy="288032"/>
          </a:xfrm>
          <a:solidFill>
            <a:srgbClr val="71AF47"/>
          </a:solidFill>
        </p:grpSpPr>
        <p:grpSp>
          <p:nvGrpSpPr>
            <p:cNvPr id="11" name="Группа 190"/>
            <p:cNvGrpSpPr/>
            <p:nvPr/>
          </p:nvGrpSpPr>
          <p:grpSpPr>
            <a:xfrm>
              <a:off x="7092280" y="1779662"/>
              <a:ext cx="576064" cy="288032"/>
              <a:chOff x="5508104" y="1275606"/>
              <a:chExt cx="576064" cy="288032"/>
            </a:xfrm>
            <a:grpFill/>
          </p:grpSpPr>
          <p:sp>
            <p:nvSpPr>
              <p:cNvPr id="119" name="Блок-схема: задержка 118"/>
              <p:cNvSpPr/>
              <p:nvPr/>
            </p:nvSpPr>
            <p:spPr>
              <a:xfrm>
                <a:off x="5796136" y="1275606"/>
                <a:ext cx="288032" cy="288032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120" name="Блок-схема: задержка 119"/>
              <p:cNvSpPr/>
              <p:nvPr/>
            </p:nvSpPr>
            <p:spPr>
              <a:xfrm rot="10800000">
                <a:off x="5508104" y="1275606"/>
                <a:ext cx="288032" cy="288032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sp>
          <p:nvSpPr>
            <p:cNvPr id="118" name="Овал 117"/>
            <p:cNvSpPr/>
            <p:nvPr/>
          </p:nvSpPr>
          <p:spPr>
            <a:xfrm>
              <a:off x="7253809" y="1802382"/>
              <a:ext cx="253553" cy="24497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grpSp>
        <p:nvGrpSpPr>
          <p:cNvPr id="13" name="Группа 176"/>
          <p:cNvGrpSpPr/>
          <p:nvPr/>
        </p:nvGrpSpPr>
        <p:grpSpPr>
          <a:xfrm>
            <a:off x="5894518" y="1762961"/>
            <a:ext cx="432048" cy="216024"/>
            <a:chOff x="7092280" y="1779662"/>
            <a:chExt cx="576064" cy="288032"/>
          </a:xfrm>
          <a:solidFill>
            <a:srgbClr val="71AF47"/>
          </a:solidFill>
        </p:grpSpPr>
        <p:grpSp>
          <p:nvGrpSpPr>
            <p:cNvPr id="14" name="Группа 190"/>
            <p:cNvGrpSpPr/>
            <p:nvPr/>
          </p:nvGrpSpPr>
          <p:grpSpPr>
            <a:xfrm>
              <a:off x="7092280" y="1779662"/>
              <a:ext cx="576064" cy="288032"/>
              <a:chOff x="5508104" y="1275606"/>
              <a:chExt cx="576064" cy="288032"/>
            </a:xfrm>
            <a:grpFill/>
          </p:grpSpPr>
          <p:sp>
            <p:nvSpPr>
              <p:cNvPr id="124" name="Блок-схема: задержка 123"/>
              <p:cNvSpPr/>
              <p:nvPr/>
            </p:nvSpPr>
            <p:spPr>
              <a:xfrm>
                <a:off x="5796136" y="1275606"/>
                <a:ext cx="288032" cy="288032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125" name="Блок-схема: задержка 124"/>
              <p:cNvSpPr/>
              <p:nvPr/>
            </p:nvSpPr>
            <p:spPr>
              <a:xfrm rot="10800000">
                <a:off x="5508104" y="1275606"/>
                <a:ext cx="288032" cy="288032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sp>
          <p:nvSpPr>
            <p:cNvPr id="123" name="Овал 122"/>
            <p:cNvSpPr/>
            <p:nvPr/>
          </p:nvSpPr>
          <p:spPr>
            <a:xfrm>
              <a:off x="7253809" y="1802382"/>
              <a:ext cx="253553" cy="24497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grpSp>
        <p:nvGrpSpPr>
          <p:cNvPr id="15" name="Группа 181"/>
          <p:cNvGrpSpPr/>
          <p:nvPr/>
        </p:nvGrpSpPr>
        <p:grpSpPr>
          <a:xfrm>
            <a:off x="5894518" y="2082178"/>
            <a:ext cx="432048" cy="216024"/>
            <a:chOff x="7092280" y="1779662"/>
            <a:chExt cx="576064" cy="288032"/>
          </a:xfrm>
          <a:solidFill>
            <a:srgbClr val="71AF47"/>
          </a:solidFill>
        </p:grpSpPr>
        <p:grpSp>
          <p:nvGrpSpPr>
            <p:cNvPr id="16" name="Группа 190"/>
            <p:cNvGrpSpPr/>
            <p:nvPr/>
          </p:nvGrpSpPr>
          <p:grpSpPr>
            <a:xfrm>
              <a:off x="7092280" y="1779662"/>
              <a:ext cx="576064" cy="288032"/>
              <a:chOff x="5508104" y="1275606"/>
              <a:chExt cx="576064" cy="288032"/>
            </a:xfrm>
            <a:grpFill/>
          </p:grpSpPr>
          <p:sp>
            <p:nvSpPr>
              <p:cNvPr id="129" name="Блок-схема: задержка 128"/>
              <p:cNvSpPr/>
              <p:nvPr/>
            </p:nvSpPr>
            <p:spPr>
              <a:xfrm>
                <a:off x="5796136" y="1275606"/>
                <a:ext cx="288032" cy="288032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131" name="Блок-схема: задержка 130"/>
              <p:cNvSpPr/>
              <p:nvPr/>
            </p:nvSpPr>
            <p:spPr>
              <a:xfrm rot="10800000">
                <a:off x="5508104" y="1275606"/>
                <a:ext cx="288032" cy="288032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sp>
          <p:nvSpPr>
            <p:cNvPr id="128" name="Овал 127"/>
            <p:cNvSpPr/>
            <p:nvPr/>
          </p:nvSpPr>
          <p:spPr>
            <a:xfrm>
              <a:off x="7253809" y="1802382"/>
              <a:ext cx="253553" cy="24497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grpSp>
        <p:nvGrpSpPr>
          <p:cNvPr id="17" name="Группа 186"/>
          <p:cNvGrpSpPr/>
          <p:nvPr/>
        </p:nvGrpSpPr>
        <p:grpSpPr>
          <a:xfrm>
            <a:off x="5894518" y="1121769"/>
            <a:ext cx="432048" cy="216024"/>
            <a:chOff x="7092280" y="1779662"/>
            <a:chExt cx="576064" cy="288032"/>
          </a:xfrm>
          <a:solidFill>
            <a:srgbClr val="71AF47"/>
          </a:solidFill>
        </p:grpSpPr>
        <p:grpSp>
          <p:nvGrpSpPr>
            <p:cNvPr id="18" name="Группа 190"/>
            <p:cNvGrpSpPr/>
            <p:nvPr/>
          </p:nvGrpSpPr>
          <p:grpSpPr>
            <a:xfrm>
              <a:off x="7092280" y="1779662"/>
              <a:ext cx="576064" cy="288032"/>
              <a:chOff x="5508104" y="1275606"/>
              <a:chExt cx="576064" cy="288032"/>
            </a:xfrm>
            <a:grpFill/>
          </p:grpSpPr>
          <p:sp>
            <p:nvSpPr>
              <p:cNvPr id="137" name="Блок-схема: задержка 136"/>
              <p:cNvSpPr/>
              <p:nvPr/>
            </p:nvSpPr>
            <p:spPr>
              <a:xfrm>
                <a:off x="5796136" y="1275606"/>
                <a:ext cx="288032" cy="288032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138" name="Блок-схема: задержка 137"/>
              <p:cNvSpPr/>
              <p:nvPr/>
            </p:nvSpPr>
            <p:spPr>
              <a:xfrm rot="10800000">
                <a:off x="5508104" y="1275606"/>
                <a:ext cx="288032" cy="288032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sp>
          <p:nvSpPr>
            <p:cNvPr id="136" name="Овал 135"/>
            <p:cNvSpPr/>
            <p:nvPr/>
          </p:nvSpPr>
          <p:spPr>
            <a:xfrm>
              <a:off x="7253809" y="1802382"/>
              <a:ext cx="253553" cy="24497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grpSp>
        <p:nvGrpSpPr>
          <p:cNvPr id="19" name="Группа 191"/>
          <p:cNvGrpSpPr/>
          <p:nvPr/>
        </p:nvGrpSpPr>
        <p:grpSpPr>
          <a:xfrm>
            <a:off x="5894518" y="1442114"/>
            <a:ext cx="432048" cy="216024"/>
            <a:chOff x="7092280" y="1779662"/>
            <a:chExt cx="576064" cy="288032"/>
          </a:xfrm>
          <a:solidFill>
            <a:srgbClr val="71AF47"/>
          </a:solidFill>
        </p:grpSpPr>
        <p:grpSp>
          <p:nvGrpSpPr>
            <p:cNvPr id="20" name="Группа 190"/>
            <p:cNvGrpSpPr/>
            <p:nvPr/>
          </p:nvGrpSpPr>
          <p:grpSpPr>
            <a:xfrm>
              <a:off x="7092280" y="1779662"/>
              <a:ext cx="576064" cy="288032"/>
              <a:chOff x="5508104" y="1275606"/>
              <a:chExt cx="576064" cy="288032"/>
            </a:xfrm>
            <a:grpFill/>
          </p:grpSpPr>
          <p:sp>
            <p:nvSpPr>
              <p:cNvPr id="142" name="Блок-схема: задержка 141"/>
              <p:cNvSpPr/>
              <p:nvPr/>
            </p:nvSpPr>
            <p:spPr>
              <a:xfrm>
                <a:off x="5796136" y="1275606"/>
                <a:ext cx="288032" cy="288032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143" name="Блок-схема: задержка 142"/>
              <p:cNvSpPr/>
              <p:nvPr/>
            </p:nvSpPr>
            <p:spPr>
              <a:xfrm rot="10800000">
                <a:off x="5508104" y="1275606"/>
                <a:ext cx="288032" cy="288032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sp>
          <p:nvSpPr>
            <p:cNvPr id="141" name="Овал 140"/>
            <p:cNvSpPr/>
            <p:nvPr/>
          </p:nvSpPr>
          <p:spPr>
            <a:xfrm>
              <a:off x="7253809" y="1802382"/>
              <a:ext cx="253553" cy="24497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grpSp>
        <p:nvGrpSpPr>
          <p:cNvPr id="21" name="Группа 171"/>
          <p:cNvGrpSpPr/>
          <p:nvPr/>
        </p:nvGrpSpPr>
        <p:grpSpPr>
          <a:xfrm>
            <a:off x="5894518" y="3042274"/>
            <a:ext cx="432048" cy="216024"/>
            <a:chOff x="7092280" y="1779662"/>
            <a:chExt cx="576064" cy="288032"/>
          </a:xfrm>
          <a:solidFill>
            <a:srgbClr val="71AF47"/>
          </a:solidFill>
        </p:grpSpPr>
        <p:grpSp>
          <p:nvGrpSpPr>
            <p:cNvPr id="22" name="Группа 190"/>
            <p:cNvGrpSpPr/>
            <p:nvPr/>
          </p:nvGrpSpPr>
          <p:grpSpPr>
            <a:xfrm>
              <a:off x="7092280" y="1779662"/>
              <a:ext cx="576064" cy="288032"/>
              <a:chOff x="5508104" y="1275606"/>
              <a:chExt cx="576064" cy="288032"/>
            </a:xfrm>
            <a:grpFill/>
          </p:grpSpPr>
          <p:sp>
            <p:nvSpPr>
              <p:cNvPr id="147" name="Блок-схема: задержка 146"/>
              <p:cNvSpPr/>
              <p:nvPr/>
            </p:nvSpPr>
            <p:spPr>
              <a:xfrm>
                <a:off x="5796136" y="1275606"/>
                <a:ext cx="288032" cy="288032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148" name="Блок-схема: задержка 147"/>
              <p:cNvSpPr/>
              <p:nvPr/>
            </p:nvSpPr>
            <p:spPr>
              <a:xfrm rot="10800000">
                <a:off x="5508104" y="1275606"/>
                <a:ext cx="288032" cy="288032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sp>
          <p:nvSpPr>
            <p:cNvPr id="146" name="Овал 145"/>
            <p:cNvSpPr/>
            <p:nvPr/>
          </p:nvSpPr>
          <p:spPr>
            <a:xfrm>
              <a:off x="7253809" y="1802382"/>
              <a:ext cx="253553" cy="24497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grpSp>
        <p:nvGrpSpPr>
          <p:cNvPr id="23" name="Группа 186"/>
          <p:cNvGrpSpPr/>
          <p:nvPr/>
        </p:nvGrpSpPr>
        <p:grpSpPr>
          <a:xfrm>
            <a:off x="5894518" y="3367841"/>
            <a:ext cx="432048" cy="216024"/>
            <a:chOff x="7092280" y="1779662"/>
            <a:chExt cx="576064" cy="288032"/>
          </a:xfrm>
          <a:solidFill>
            <a:srgbClr val="71AF47"/>
          </a:solidFill>
        </p:grpSpPr>
        <p:grpSp>
          <p:nvGrpSpPr>
            <p:cNvPr id="24" name="Группа 190"/>
            <p:cNvGrpSpPr/>
            <p:nvPr/>
          </p:nvGrpSpPr>
          <p:grpSpPr>
            <a:xfrm>
              <a:off x="7092280" y="1779662"/>
              <a:ext cx="576064" cy="288032"/>
              <a:chOff x="5508104" y="1275606"/>
              <a:chExt cx="576064" cy="288032"/>
            </a:xfrm>
            <a:grpFill/>
          </p:grpSpPr>
          <p:sp>
            <p:nvSpPr>
              <p:cNvPr id="152" name="Блок-схема: задержка 151"/>
              <p:cNvSpPr/>
              <p:nvPr/>
            </p:nvSpPr>
            <p:spPr>
              <a:xfrm>
                <a:off x="5796136" y="1275606"/>
                <a:ext cx="288032" cy="288032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153" name="Блок-схема: задержка 152"/>
              <p:cNvSpPr/>
              <p:nvPr/>
            </p:nvSpPr>
            <p:spPr>
              <a:xfrm rot="10800000">
                <a:off x="5508104" y="1275606"/>
                <a:ext cx="288032" cy="288032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sp>
          <p:nvSpPr>
            <p:cNvPr id="151" name="Овал 150"/>
            <p:cNvSpPr/>
            <p:nvPr/>
          </p:nvSpPr>
          <p:spPr>
            <a:xfrm>
              <a:off x="7253809" y="1802382"/>
              <a:ext cx="253553" cy="24497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sp>
        <p:nvSpPr>
          <p:cNvPr id="154" name="TextBox 153"/>
          <p:cNvSpPr txBox="1"/>
          <p:nvPr/>
        </p:nvSpPr>
        <p:spPr>
          <a:xfrm>
            <a:off x="6341196" y="1129754"/>
            <a:ext cx="106311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rgbClr val="394A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Обработка данных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6341196" y="1450099"/>
            <a:ext cx="128272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rgbClr val="394A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Техническое состояние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6341196" y="4330386"/>
            <a:ext cx="187220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solidFill>
                  <a:srgbClr val="394A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Финансирование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6341196" y="2697409"/>
            <a:ext cx="1556836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700" dirty="0">
                <a:solidFill>
                  <a:srgbClr val="394A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Определение </a:t>
            </a:r>
            <a:r>
              <a:rPr lang="ru-RU" sz="700" dirty="0" err="1">
                <a:solidFill>
                  <a:srgbClr val="394A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предотказного</a:t>
            </a:r>
            <a:r>
              <a:rPr lang="ru-RU" sz="700" dirty="0">
                <a:solidFill>
                  <a:srgbClr val="394A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lnSpc>
                <a:spcPts val="800"/>
              </a:lnSpc>
            </a:pPr>
            <a:r>
              <a:rPr lang="ru-RU" sz="700" dirty="0">
                <a:solidFill>
                  <a:srgbClr val="394A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состояния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6341196" y="1770946"/>
            <a:ext cx="182934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rgbClr val="394A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Состояние безопасности движения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341196" y="3311855"/>
            <a:ext cx="1830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b="1" dirty="0">
                <a:solidFill>
                  <a:srgbClr val="394A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Комплексная оценка состояния</a:t>
            </a:r>
          </a:p>
          <a:p>
            <a:r>
              <a:rPr lang="ru-RU" sz="700" b="1" dirty="0">
                <a:solidFill>
                  <a:srgbClr val="394A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инфраструктуры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6341196" y="4010355"/>
            <a:ext cx="145424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00" dirty="0">
                <a:solidFill>
                  <a:srgbClr val="394A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Назначение ремонтов пути</a:t>
            </a:r>
          </a:p>
        </p:txBody>
      </p:sp>
      <p:sp>
        <p:nvSpPr>
          <p:cNvPr id="161" name="Прямоугольник 160"/>
          <p:cNvSpPr/>
          <p:nvPr/>
        </p:nvSpPr>
        <p:spPr>
          <a:xfrm>
            <a:off x="6341196" y="3636461"/>
            <a:ext cx="2160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>
                <a:solidFill>
                  <a:srgbClr val="394A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Прогнозирование состояния инфраструктуры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6341196" y="3052824"/>
            <a:ext cx="2113079" cy="194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700" b="1" dirty="0">
                <a:solidFill>
                  <a:srgbClr val="394A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Назначение очередности устранения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341196" y="2023460"/>
            <a:ext cx="2087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b="1" dirty="0">
                <a:solidFill>
                  <a:srgbClr val="394A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Повторяемость разных отступлений </a:t>
            </a:r>
            <a:br>
              <a:rPr lang="en-US" sz="700" b="1" dirty="0">
                <a:solidFill>
                  <a:srgbClr val="394A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700" b="1" dirty="0">
                <a:solidFill>
                  <a:srgbClr val="394A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одной координате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6341196" y="2412760"/>
            <a:ext cx="2073003" cy="194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700" b="1" dirty="0">
                <a:solidFill>
                  <a:srgbClr val="394A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Определение «опасных» сочетаний</a:t>
            </a:r>
          </a:p>
        </p:txBody>
      </p:sp>
      <p:pic>
        <p:nvPicPr>
          <p:cNvPr id="165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290" y="2514317"/>
            <a:ext cx="2240550" cy="741514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/>
        </p:spPr>
      </p:pic>
      <p:pic>
        <p:nvPicPr>
          <p:cNvPr id="167" name="Рисунок 166"/>
          <p:cNvPicPr>
            <a:picLocks noChangeAspect="1"/>
          </p:cNvPicPr>
          <p:nvPr/>
        </p:nvPicPr>
        <p:blipFill rotWithShape="1">
          <a:blip r:embed="rId3" cstate="screen"/>
          <a:srcRect/>
          <a:stretch/>
        </p:blipFill>
        <p:spPr>
          <a:xfrm>
            <a:off x="1182522" y="3288160"/>
            <a:ext cx="666441" cy="534870"/>
          </a:xfrm>
          <a:prstGeom prst="rect">
            <a:avLst/>
          </a:prstGeom>
        </p:spPr>
      </p:pic>
      <p:sp>
        <p:nvSpPr>
          <p:cNvPr id="171" name="Прямоугольник 170"/>
          <p:cNvSpPr/>
          <p:nvPr/>
        </p:nvSpPr>
        <p:spPr>
          <a:xfrm>
            <a:off x="66486" y="1409059"/>
            <a:ext cx="2865417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Информационно-аналитическая система комплексной диагностики и мониторинга железнодорожной инфраструктуры</a:t>
            </a:r>
          </a:p>
        </p:txBody>
      </p:sp>
      <p:grpSp>
        <p:nvGrpSpPr>
          <p:cNvPr id="25" name="Группа 93"/>
          <p:cNvGrpSpPr/>
          <p:nvPr/>
        </p:nvGrpSpPr>
        <p:grpSpPr>
          <a:xfrm>
            <a:off x="2950722" y="1558167"/>
            <a:ext cx="2817908" cy="1748828"/>
            <a:chOff x="6015168" y="2233700"/>
            <a:chExt cx="2817908" cy="1748828"/>
          </a:xfrm>
        </p:grpSpPr>
        <p:sp>
          <p:nvSpPr>
            <p:cNvPr id="96" name="TextBox 95"/>
            <p:cNvSpPr txBox="1"/>
            <p:nvPr/>
          </p:nvSpPr>
          <p:spPr>
            <a:xfrm>
              <a:off x="6816852" y="2233700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rgbClr val="007FB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Обработка в автоматическом режиме</a:t>
              </a:r>
              <a:endParaRPr lang="ru-RU" sz="800" dirty="0">
                <a:solidFill>
                  <a:srgbClr val="007FB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26" name="Группа 55"/>
            <p:cNvGrpSpPr/>
            <p:nvPr/>
          </p:nvGrpSpPr>
          <p:grpSpPr>
            <a:xfrm>
              <a:off x="6241276" y="3240179"/>
              <a:ext cx="443594" cy="344598"/>
              <a:chOff x="6432662" y="1707654"/>
              <a:chExt cx="185389" cy="144016"/>
            </a:xfrm>
            <a:solidFill>
              <a:srgbClr val="557CAC"/>
            </a:solidFill>
          </p:grpSpPr>
          <p:sp>
            <p:nvSpPr>
              <p:cNvPr id="110" name="Половина рамки 109"/>
              <p:cNvSpPr/>
              <p:nvPr/>
            </p:nvSpPr>
            <p:spPr>
              <a:xfrm rot="2700000" flipH="1">
                <a:off x="6432662" y="1707654"/>
                <a:ext cx="144016" cy="144016"/>
              </a:xfrm>
              <a:prstGeom prst="halfFrame">
                <a:avLst>
                  <a:gd name="adj1" fmla="val 8347"/>
                  <a:gd name="adj2" fmla="val 834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Половина рамки 129"/>
              <p:cNvSpPr/>
              <p:nvPr/>
            </p:nvSpPr>
            <p:spPr>
              <a:xfrm rot="2700000" flipH="1">
                <a:off x="6474035" y="1707654"/>
                <a:ext cx="144016" cy="144016"/>
              </a:xfrm>
              <a:prstGeom prst="halfFrame">
                <a:avLst>
                  <a:gd name="adj1" fmla="val 8347"/>
                  <a:gd name="adj2" fmla="val 834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45387" y="3046424"/>
              <a:ext cx="936104" cy="936104"/>
            </a:xfrm>
            <a:prstGeom prst="rect">
              <a:avLst/>
            </a:prstGeom>
          </p:spPr>
        </p:pic>
        <p:sp>
          <p:nvSpPr>
            <p:cNvPr id="107" name="Овал 106"/>
            <p:cNvSpPr/>
            <p:nvPr/>
          </p:nvSpPr>
          <p:spPr>
            <a:xfrm>
              <a:off x="6015168" y="2895600"/>
              <a:ext cx="1050079" cy="1050079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3" name="Рисунок 132" descr="https://image.freepik.com/free-vector/vector-yes-and-no-check-marks-on-circles_134452-5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3721" y="3016300"/>
            <a:ext cx="403200" cy="403200"/>
          </a:xfrm>
          <a:custGeom>
            <a:avLst/>
            <a:gdLst>
              <a:gd name="connsiteX0" fmla="*/ 1028700 w 2057400"/>
              <a:gd name="connsiteY0" fmla="*/ 0 h 2057400"/>
              <a:gd name="connsiteX1" fmla="*/ 2057400 w 2057400"/>
              <a:gd name="connsiteY1" fmla="*/ 1028700 h 2057400"/>
              <a:gd name="connsiteX2" fmla="*/ 1028700 w 2057400"/>
              <a:gd name="connsiteY2" fmla="*/ 2057400 h 2057400"/>
              <a:gd name="connsiteX3" fmla="*/ 0 w 2057400"/>
              <a:gd name="connsiteY3" fmla="*/ 1028700 h 2057400"/>
              <a:gd name="connsiteX4" fmla="*/ 1028700 w 2057400"/>
              <a:gd name="connsiteY4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7400" h="2057400">
                <a:moveTo>
                  <a:pt x="1028700" y="0"/>
                </a:moveTo>
                <a:cubicBezTo>
                  <a:pt x="1596835" y="0"/>
                  <a:pt x="2057400" y="460565"/>
                  <a:pt x="2057400" y="1028700"/>
                </a:cubicBezTo>
                <a:cubicBezTo>
                  <a:pt x="2057400" y="1596835"/>
                  <a:pt x="1596835" y="2057400"/>
                  <a:pt x="1028700" y="2057400"/>
                </a:cubicBezTo>
                <a:cubicBezTo>
                  <a:pt x="460565" y="2057400"/>
                  <a:pt x="0" y="1596835"/>
                  <a:pt x="0" y="1028700"/>
                </a:cubicBezTo>
                <a:cubicBezTo>
                  <a:pt x="0" y="460565"/>
                  <a:pt x="460565" y="0"/>
                  <a:pt x="10287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2" name="Соединительная линия уступом 181"/>
          <p:cNvCxnSpPr>
            <a:stCxn id="104" idx="3"/>
            <a:endCxn id="138" idx="3"/>
          </p:cNvCxnSpPr>
          <p:nvPr/>
        </p:nvCxnSpPr>
        <p:spPr>
          <a:xfrm flipV="1">
            <a:off x="5217045" y="1229781"/>
            <a:ext cx="677473" cy="1609162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Соединительная линия уступом 189"/>
          <p:cNvCxnSpPr>
            <a:stCxn id="104" idx="3"/>
            <a:endCxn id="101" idx="3"/>
          </p:cNvCxnSpPr>
          <p:nvPr/>
        </p:nvCxnSpPr>
        <p:spPr>
          <a:xfrm>
            <a:off x="5217045" y="2838943"/>
            <a:ext cx="677473" cy="1271439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Соединительная линия уступом 192"/>
          <p:cNvCxnSpPr>
            <a:stCxn id="104" idx="3"/>
            <a:endCxn id="95" idx="3"/>
          </p:cNvCxnSpPr>
          <p:nvPr/>
        </p:nvCxnSpPr>
        <p:spPr>
          <a:xfrm>
            <a:off x="5217045" y="2838943"/>
            <a:ext cx="677473" cy="951407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Соединительная линия уступом 193"/>
          <p:cNvCxnSpPr>
            <a:stCxn id="104" idx="3"/>
            <a:endCxn id="153" idx="3"/>
          </p:cNvCxnSpPr>
          <p:nvPr/>
        </p:nvCxnSpPr>
        <p:spPr>
          <a:xfrm>
            <a:off x="5217045" y="2838943"/>
            <a:ext cx="677473" cy="636910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Соединительная линия уступом 194"/>
          <p:cNvCxnSpPr>
            <a:stCxn id="104" idx="3"/>
            <a:endCxn id="125" idx="3"/>
          </p:cNvCxnSpPr>
          <p:nvPr/>
        </p:nvCxnSpPr>
        <p:spPr>
          <a:xfrm flipV="1">
            <a:off x="5217045" y="1870973"/>
            <a:ext cx="677473" cy="967970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Соединительная линия уступом 195"/>
          <p:cNvCxnSpPr>
            <a:stCxn id="104" idx="3"/>
            <a:endCxn id="131" idx="3"/>
          </p:cNvCxnSpPr>
          <p:nvPr/>
        </p:nvCxnSpPr>
        <p:spPr>
          <a:xfrm flipV="1">
            <a:off x="5217045" y="2190190"/>
            <a:ext cx="677473" cy="648753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Соединительная линия уступом 196"/>
          <p:cNvCxnSpPr>
            <a:stCxn id="104" idx="3"/>
            <a:endCxn id="143" idx="3"/>
          </p:cNvCxnSpPr>
          <p:nvPr/>
        </p:nvCxnSpPr>
        <p:spPr>
          <a:xfrm flipV="1">
            <a:off x="5217045" y="1550126"/>
            <a:ext cx="677473" cy="1288817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Соединительная линия уступом 197"/>
          <p:cNvCxnSpPr>
            <a:stCxn id="104" idx="3"/>
            <a:endCxn id="109" idx="3"/>
          </p:cNvCxnSpPr>
          <p:nvPr/>
        </p:nvCxnSpPr>
        <p:spPr>
          <a:xfrm>
            <a:off x="5217045" y="2838943"/>
            <a:ext cx="677473" cy="1591470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Соединительная линия уступом 212"/>
          <p:cNvCxnSpPr>
            <a:stCxn id="104" idx="3"/>
            <a:endCxn id="120" idx="3"/>
          </p:cNvCxnSpPr>
          <p:nvPr/>
        </p:nvCxnSpPr>
        <p:spPr>
          <a:xfrm flipV="1">
            <a:off x="5217045" y="2830254"/>
            <a:ext cx="677473" cy="8689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Соединительная линия уступом 213"/>
          <p:cNvCxnSpPr>
            <a:stCxn id="104" idx="3"/>
            <a:endCxn id="148" idx="3"/>
          </p:cNvCxnSpPr>
          <p:nvPr/>
        </p:nvCxnSpPr>
        <p:spPr>
          <a:xfrm>
            <a:off x="5217045" y="2838943"/>
            <a:ext cx="677473" cy="311343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Соединительная линия уступом 214"/>
          <p:cNvCxnSpPr>
            <a:stCxn id="104" idx="3"/>
            <a:endCxn id="115" idx="3"/>
          </p:cNvCxnSpPr>
          <p:nvPr/>
        </p:nvCxnSpPr>
        <p:spPr>
          <a:xfrm flipV="1">
            <a:off x="5217045" y="2510222"/>
            <a:ext cx="677473" cy="328721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Прямоугольник 224"/>
          <p:cNvSpPr/>
          <p:nvPr/>
        </p:nvSpPr>
        <p:spPr>
          <a:xfrm>
            <a:off x="5181600" y="2743200"/>
            <a:ext cx="252918" cy="194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4" name="Рисунок 223"/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256768" y="2732798"/>
            <a:ext cx="247915" cy="22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52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Овал 87"/>
          <p:cNvSpPr/>
          <p:nvPr/>
        </p:nvSpPr>
        <p:spPr>
          <a:xfrm>
            <a:off x="3398801" y="1995686"/>
            <a:ext cx="1482408" cy="1482408"/>
          </a:xfrm>
          <a:prstGeom prst="ellipse">
            <a:avLst/>
          </a:prstGeom>
          <a:solidFill>
            <a:srgbClr val="2F5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108919" y="46471"/>
            <a:ext cx="67363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ru-RU" altLang="ru-RU" dirty="0"/>
              <a:t>Перспектива развития </a:t>
            </a:r>
          </a:p>
          <a:p>
            <a:pPr defTabSz="914400"/>
            <a:r>
              <a:rPr lang="ru-RU" altLang="ru-RU" dirty="0"/>
              <a:t>информационно-аналитической системы</a:t>
            </a:r>
          </a:p>
        </p:txBody>
      </p:sp>
      <p:grpSp>
        <p:nvGrpSpPr>
          <p:cNvPr id="2" name="Группа 93"/>
          <p:cNvGrpSpPr/>
          <p:nvPr/>
        </p:nvGrpSpPr>
        <p:grpSpPr>
          <a:xfrm>
            <a:off x="5644500" y="881246"/>
            <a:ext cx="2622952" cy="1923868"/>
            <a:chOff x="5644500" y="913671"/>
            <a:chExt cx="2622952" cy="1923868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5817766" y="935094"/>
              <a:ext cx="2307674" cy="3577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ru-RU" sz="800" b="1" dirty="0">
                  <a:solidFill>
                    <a:srgbClr val="2F528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Планирование </a:t>
              </a:r>
              <a:br>
                <a:rPr lang="ru-RU" sz="800" b="1" dirty="0">
                  <a:solidFill>
                    <a:srgbClr val="2F528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ru-RU" sz="800" b="1" dirty="0">
                  <a:solidFill>
                    <a:srgbClr val="2F528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и распределение ресурсов</a:t>
              </a:r>
            </a:p>
          </p:txBody>
        </p:sp>
        <p:pic>
          <p:nvPicPr>
            <p:cNvPr id="53" name="Picture 4"/>
            <p:cNvPicPr>
              <a:picLocks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647043" y="2157139"/>
              <a:ext cx="1281600" cy="680400"/>
            </a:xfrm>
            <a:prstGeom prst="rect">
              <a:avLst/>
            </a:prstGeom>
          </p:spPr>
        </p:pic>
        <p:pic>
          <p:nvPicPr>
            <p:cNvPr id="55" name="Picture 6"/>
            <p:cNvPicPr>
              <a:picLocks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985852" y="2157139"/>
              <a:ext cx="1281600" cy="680400"/>
            </a:xfrm>
            <a:prstGeom prst="rect">
              <a:avLst/>
            </a:prstGeom>
          </p:spPr>
        </p:pic>
        <p:pic>
          <p:nvPicPr>
            <p:cNvPr id="56" name="Picture 23" descr="C:\Users\pcd-reshetnikov\Desktop\9\986-994.bmp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7043" y="1403691"/>
              <a:ext cx="1281873" cy="681271"/>
            </a:xfrm>
            <a:prstGeom prst="rect">
              <a:avLst/>
            </a:prstGeom>
          </p:spPr>
        </p:pic>
        <p:pic>
          <p:nvPicPr>
            <p:cNvPr id="57" name="Picture 6" descr="C:\Users\CDI_ReshetnikovSA\Desktop\iYPEUY5P2.jpg"/>
            <p:cNvPicPr>
              <a:picLocks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6985852" y="1404562"/>
              <a:ext cx="1281600" cy="680400"/>
            </a:xfrm>
            <a:prstGeom prst="rect">
              <a:avLst/>
            </a:prstGeom>
          </p:spPr>
        </p:pic>
        <p:grpSp>
          <p:nvGrpSpPr>
            <p:cNvPr id="4" name="Группа 3"/>
            <p:cNvGrpSpPr/>
            <p:nvPr/>
          </p:nvGrpSpPr>
          <p:grpSpPr>
            <a:xfrm>
              <a:off x="5644500" y="913671"/>
              <a:ext cx="400638" cy="400636"/>
              <a:chOff x="621066" y="947200"/>
              <a:chExt cx="443207" cy="443207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651235" y="947491"/>
                <a:ext cx="382869" cy="44262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</a:p>
            </p:txBody>
          </p:sp>
          <p:sp>
            <p:nvSpPr>
              <p:cNvPr id="3" name="Овал 2"/>
              <p:cNvSpPr/>
              <p:nvPr/>
            </p:nvSpPr>
            <p:spPr>
              <a:xfrm>
                <a:off x="621066" y="947200"/>
                <a:ext cx="443207" cy="44320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" name="Группа 90"/>
          <p:cNvGrpSpPr/>
          <p:nvPr/>
        </p:nvGrpSpPr>
        <p:grpSpPr>
          <a:xfrm>
            <a:off x="217193" y="883141"/>
            <a:ext cx="2769076" cy="1660878"/>
            <a:chOff x="217193" y="915566"/>
            <a:chExt cx="2769076" cy="1660878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357436" y="936989"/>
              <a:ext cx="2307674" cy="374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ru-RU" sz="800" b="1" dirty="0">
                  <a:solidFill>
                    <a:srgbClr val="2F528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Нормативно-техническая </a:t>
              </a:r>
              <a:br>
                <a:rPr lang="ru-RU" sz="800" b="1" dirty="0">
                  <a:solidFill>
                    <a:srgbClr val="2F528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ru-RU" sz="800" b="1" dirty="0">
                  <a:solidFill>
                    <a:srgbClr val="2F528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документация</a:t>
              </a:r>
            </a:p>
          </p:txBody>
        </p:sp>
        <p:grpSp>
          <p:nvGrpSpPr>
            <p:cNvPr id="6" name="Группа 1"/>
            <p:cNvGrpSpPr>
              <a:grpSpLocks/>
            </p:cNvGrpSpPr>
            <p:nvPr/>
          </p:nvGrpSpPr>
          <p:grpSpPr bwMode="auto">
            <a:xfrm>
              <a:off x="217193" y="1479283"/>
              <a:ext cx="724667" cy="1059578"/>
              <a:chOff x="6126981" y="623168"/>
              <a:chExt cx="1834328" cy="2392442"/>
            </a:xfrm>
          </p:grpSpPr>
          <p:pic>
            <p:nvPicPr>
              <p:cNvPr id="46" name="Picture 12" descr="C:\Users\1\Desktop\20180219_180043.jpg"/>
              <p:cNvPicPr>
                <a:picLocks noChangeAspect="1" noChangeArrowheads="1"/>
              </p:cNvPicPr>
              <p:nvPr/>
            </p:nvPicPr>
            <p:blipFill rotWithShape="1">
              <a:blip r:embed="rId6" cstate="screen"/>
              <a:srcRect/>
              <a:stretch/>
            </p:blipFill>
            <p:spPr bwMode="auto">
              <a:xfrm>
                <a:off x="6126981" y="623168"/>
                <a:ext cx="1080993" cy="1584631"/>
              </a:xfrm>
              <a:prstGeom prst="rect">
                <a:avLst/>
              </a:prstGeom>
            </p:spPr>
          </p:pic>
          <p:pic>
            <p:nvPicPr>
              <p:cNvPr id="47" name="Picture 14" descr="C:\Users\1\Desktop\20180219_180100.jpg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6270984" y="767212"/>
                <a:ext cx="1079405" cy="1512461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12" descr="C:\Users\1\Desktop\20180219_180043.jpg"/>
              <p:cNvPicPr>
                <a:picLocks noChangeAspect="1" noChangeArrowheads="1"/>
              </p:cNvPicPr>
              <p:nvPr/>
            </p:nvPicPr>
            <p:blipFill rotWithShape="1">
              <a:blip r:embed="rId8" cstate="screen"/>
              <a:srcRect/>
              <a:stretch/>
            </p:blipFill>
            <p:spPr bwMode="auto">
              <a:xfrm>
                <a:off x="6379495" y="911256"/>
                <a:ext cx="1006386" cy="1584631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5"/>
              <p:cNvPicPr>
                <a:picLocks noChangeAspect="1" noChangeArrowheads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6486989" y="1055300"/>
                <a:ext cx="1138236" cy="1666875"/>
              </a:xfrm>
              <a:prstGeom prst="rect">
                <a:avLst/>
              </a:prstGeom>
            </p:spPr>
          </p:pic>
          <p:pic>
            <p:nvPicPr>
              <p:cNvPr id="50" name="Picture 2" descr="Похожее изображение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2994" y="1199343"/>
                <a:ext cx="1130200" cy="1632265"/>
              </a:xfrm>
              <a:prstGeom prst="rect">
                <a:avLst/>
              </a:prstGeom>
            </p:spPr>
          </p:pic>
          <p:pic>
            <p:nvPicPr>
              <p:cNvPr id="51" name="Picture 3"/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8784" y="1415409"/>
                <a:ext cx="1152525" cy="1600201"/>
              </a:xfrm>
              <a:prstGeom prst="rect">
                <a:avLst/>
              </a:prstGeom>
            </p:spPr>
          </p:pic>
        </p:grpSp>
        <p:sp>
          <p:nvSpPr>
            <p:cNvPr id="52" name="Прямоугольник 51"/>
            <p:cNvSpPr/>
            <p:nvPr/>
          </p:nvSpPr>
          <p:spPr>
            <a:xfrm>
              <a:off x="973621" y="1384410"/>
              <a:ext cx="2012648" cy="2908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22230">
                <a:lnSpc>
                  <a:spcPct val="90000"/>
                </a:lnSpc>
                <a:spcAft>
                  <a:spcPct val="35000"/>
                </a:spcAft>
              </a:pPr>
              <a:r>
                <a:rPr lang="ru-RU" sz="6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№ 286 </a:t>
              </a:r>
              <a:r>
                <a:rPr lang="ru-RU" sz="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ПРАВИЛА ТЕХНИЧЕСКОЙ </a:t>
              </a:r>
            </a:p>
            <a:p>
              <a:pPr defTabSz="622230">
                <a:lnSpc>
                  <a:spcPct val="90000"/>
                </a:lnSpc>
                <a:spcAft>
                  <a:spcPct val="35000"/>
                </a:spcAft>
              </a:pPr>
              <a:r>
                <a:rPr lang="ru-RU" sz="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ЭКСПЛУАТАЦИИ</a:t>
              </a:r>
            </a:p>
          </p:txBody>
        </p:sp>
        <p:grpSp>
          <p:nvGrpSpPr>
            <p:cNvPr id="7" name="Группа 90"/>
            <p:cNvGrpSpPr/>
            <p:nvPr/>
          </p:nvGrpSpPr>
          <p:grpSpPr>
            <a:xfrm>
              <a:off x="221956" y="915566"/>
              <a:ext cx="400638" cy="400636"/>
              <a:chOff x="621066" y="947200"/>
              <a:chExt cx="443207" cy="443207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651235" y="947491"/>
                <a:ext cx="382869" cy="44262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</a:t>
                </a:r>
              </a:p>
            </p:txBody>
          </p:sp>
          <p:sp>
            <p:nvSpPr>
              <p:cNvPr id="93" name="Овал 92"/>
              <p:cNvSpPr/>
              <p:nvPr/>
            </p:nvSpPr>
            <p:spPr>
              <a:xfrm>
                <a:off x="621066" y="947200"/>
                <a:ext cx="443207" cy="44320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8" name="Прямоугольник 97"/>
            <p:cNvSpPr/>
            <p:nvPr/>
          </p:nvSpPr>
          <p:spPr>
            <a:xfrm>
              <a:off x="973621" y="1725122"/>
              <a:ext cx="2012648" cy="1754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22230">
                <a:lnSpc>
                  <a:spcPct val="90000"/>
                </a:lnSpc>
                <a:spcAft>
                  <a:spcPct val="35000"/>
                </a:spcAft>
              </a:pPr>
              <a:r>
                <a:rPr lang="ru-RU" sz="6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№486Р </a:t>
              </a:r>
              <a:r>
                <a:rPr lang="ru-RU" sz="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ОЦЕНКА ГЕОМЕТРИИ ПУТИ</a:t>
              </a: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973621" y="1950418"/>
              <a:ext cx="2012648" cy="1754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22230">
                <a:lnSpc>
                  <a:spcPct val="90000"/>
                </a:lnSpc>
                <a:spcAft>
                  <a:spcPct val="35000"/>
                </a:spcAft>
              </a:pPr>
              <a:r>
                <a:rPr lang="ru-RU" sz="6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№ 1112Р </a:t>
              </a:r>
              <a:r>
                <a:rPr lang="ru-RU" sz="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ВИДЕОКОНТРОЛЬ</a:t>
              </a: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973621" y="2175714"/>
              <a:ext cx="2012648" cy="1754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22230">
                <a:lnSpc>
                  <a:spcPct val="90000"/>
                </a:lnSpc>
                <a:spcAft>
                  <a:spcPct val="35000"/>
                </a:spcAft>
              </a:pPr>
              <a:r>
                <a:rPr lang="ru-RU" sz="6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№ 628 </a:t>
              </a:r>
              <a:r>
                <a:rPr lang="ru-RU" sz="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СОДЕРЖАНИЕ ИССО</a:t>
              </a: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973621" y="2401011"/>
              <a:ext cx="2012648" cy="1754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22230">
                <a:lnSpc>
                  <a:spcPct val="90000"/>
                </a:lnSpc>
                <a:spcAft>
                  <a:spcPct val="35000"/>
                </a:spcAft>
              </a:pPr>
              <a:r>
                <a:rPr lang="ru-RU" sz="6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№ 2663Р </a:t>
              </a:r>
              <a:r>
                <a:rPr lang="ru-RU" sz="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ДИАГНОСТИКИ ЗП</a:t>
              </a:r>
            </a:p>
          </p:txBody>
        </p:sp>
      </p:grpSp>
      <p:grpSp>
        <p:nvGrpSpPr>
          <p:cNvPr id="8" name="Группа 85"/>
          <p:cNvGrpSpPr/>
          <p:nvPr/>
        </p:nvGrpSpPr>
        <p:grpSpPr>
          <a:xfrm>
            <a:off x="5645465" y="2991986"/>
            <a:ext cx="2798007" cy="1770662"/>
            <a:chOff x="5645465" y="2946266"/>
            <a:chExt cx="2798007" cy="1770662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5764365" y="2967689"/>
              <a:ext cx="2679107" cy="3577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ru-RU" sz="800" b="1" dirty="0">
                  <a:solidFill>
                    <a:srgbClr val="2F528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Среднесрочное и долгосрочное прогнозирование</a:t>
              </a:r>
            </a:p>
          </p:txBody>
        </p:sp>
        <p:pic>
          <p:nvPicPr>
            <p:cNvPr id="58" name="Picture 15" descr="C:\Users\CDI_ReshetnikovSA\Desktop\image_image_191942.jpg"/>
            <p:cNvPicPr>
              <a:picLocks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5653920" y="3366286"/>
              <a:ext cx="1281600" cy="680400"/>
            </a:xfrm>
            <a:prstGeom prst="rect">
              <a:avLst/>
            </a:prstGeom>
          </p:spPr>
        </p:pic>
        <p:pic>
          <p:nvPicPr>
            <p:cNvPr id="59" name="Picture 16" descr="C:\Users\CDI_ReshetnikovSA\Desktop\1167.jpg"/>
            <p:cNvPicPr>
              <a:picLocks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6992742" y="3328187"/>
              <a:ext cx="1281600" cy="680400"/>
            </a:xfrm>
            <a:prstGeom prst="rect">
              <a:avLst/>
            </a:prstGeom>
          </p:spPr>
        </p:pic>
        <p:pic>
          <p:nvPicPr>
            <p:cNvPr id="60" name="Picture 17" descr="C:\Users\CDI_ReshetnikovSA\Desktop\617587.jpg"/>
            <p:cNvPicPr>
              <a:picLocks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5684400" y="4033912"/>
              <a:ext cx="1281600" cy="680400"/>
            </a:xfrm>
            <a:prstGeom prst="rect">
              <a:avLst/>
            </a:prstGeom>
          </p:spPr>
        </p:pic>
        <p:pic>
          <p:nvPicPr>
            <p:cNvPr id="61" name="Picture 7"/>
            <p:cNvPicPr>
              <a:picLocks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6996224" y="4036528"/>
              <a:ext cx="1281600" cy="680400"/>
            </a:xfrm>
            <a:prstGeom prst="rect">
              <a:avLst/>
            </a:prstGeom>
          </p:spPr>
        </p:pic>
        <p:grpSp>
          <p:nvGrpSpPr>
            <p:cNvPr id="9" name="Группа 101"/>
            <p:cNvGrpSpPr/>
            <p:nvPr/>
          </p:nvGrpSpPr>
          <p:grpSpPr>
            <a:xfrm>
              <a:off x="5645465" y="2946266"/>
              <a:ext cx="400638" cy="400636"/>
              <a:chOff x="621066" y="947200"/>
              <a:chExt cx="443207" cy="443207"/>
            </a:xfrm>
          </p:grpSpPr>
          <p:sp>
            <p:nvSpPr>
              <p:cNvPr id="103" name="TextBox 102"/>
              <p:cNvSpPr txBox="1"/>
              <p:nvPr/>
            </p:nvSpPr>
            <p:spPr>
              <a:xfrm>
                <a:off x="651235" y="947491"/>
                <a:ext cx="382869" cy="44262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</a:t>
                </a:r>
              </a:p>
            </p:txBody>
          </p:sp>
          <p:sp>
            <p:nvSpPr>
              <p:cNvPr id="104" name="Овал 103"/>
              <p:cNvSpPr/>
              <p:nvPr/>
            </p:nvSpPr>
            <p:spPr>
              <a:xfrm>
                <a:off x="621066" y="947200"/>
                <a:ext cx="443207" cy="44320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" name="Группа 76"/>
          <p:cNvGrpSpPr/>
          <p:nvPr/>
        </p:nvGrpSpPr>
        <p:grpSpPr>
          <a:xfrm>
            <a:off x="229424" y="2944743"/>
            <a:ext cx="2670628" cy="1821831"/>
            <a:chOff x="229424" y="3013323"/>
            <a:chExt cx="2670628" cy="1821831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290761" y="3013323"/>
              <a:ext cx="2609291" cy="4988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ru-RU" sz="800" b="1" dirty="0">
                  <a:solidFill>
                    <a:srgbClr val="2F528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Интеллектуальное </a:t>
              </a:r>
              <a:br>
                <a:rPr lang="ru-RU" sz="800" b="1" dirty="0">
                  <a:solidFill>
                    <a:srgbClr val="2F528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ru-RU" sz="800" b="1" dirty="0">
                  <a:solidFill>
                    <a:srgbClr val="2F528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ранжирование инцидентов, </a:t>
              </a:r>
              <a:r>
                <a:rPr lang="en-US" sz="800" b="1" dirty="0">
                  <a:solidFill>
                    <a:srgbClr val="2F528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br>
                <a:rPr lang="ru-RU" sz="800" b="1" dirty="0">
                  <a:solidFill>
                    <a:srgbClr val="2F528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ru-RU" sz="800" b="1" dirty="0">
                  <a:solidFill>
                    <a:srgbClr val="2F528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контроль</a:t>
              </a:r>
              <a:r>
                <a:rPr lang="en-US" sz="800" b="1" dirty="0">
                  <a:solidFill>
                    <a:srgbClr val="2F528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ru-RU" sz="800" b="1" dirty="0">
                  <a:solidFill>
                    <a:srgbClr val="2F528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исполнения</a:t>
              </a:r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9424" y="4240952"/>
              <a:ext cx="1424770" cy="594202"/>
            </a:xfrm>
            <a:prstGeom prst="rect">
              <a:avLst/>
            </a:prstGeom>
          </p:spPr>
        </p:pic>
        <p:grpSp>
          <p:nvGrpSpPr>
            <p:cNvPr id="11" name="Группа 21"/>
            <p:cNvGrpSpPr/>
            <p:nvPr/>
          </p:nvGrpSpPr>
          <p:grpSpPr>
            <a:xfrm>
              <a:off x="229424" y="3599681"/>
              <a:ext cx="1424770" cy="573718"/>
              <a:chOff x="179512" y="3219822"/>
              <a:chExt cx="1656184" cy="864096"/>
            </a:xfrm>
          </p:grpSpPr>
          <p:pic>
            <p:nvPicPr>
              <p:cNvPr id="66" name="Picture 4" descr="C:\Users\CDI_ReshetnikovSA\Desktop\851_big.jpg"/>
              <p:cNvPicPr>
                <a:picLocks noChangeAspect="1" noChangeArrowheads="1"/>
              </p:cNvPicPr>
              <p:nvPr/>
            </p:nvPicPr>
            <p:blipFill>
              <a:blip r:embed="rId17" cstate="screen"/>
              <a:srcRect/>
              <a:stretch>
                <a:fillRect/>
              </a:stretch>
            </p:blipFill>
            <p:spPr bwMode="auto">
              <a:xfrm>
                <a:off x="179512" y="3219822"/>
                <a:ext cx="1656184" cy="864096"/>
              </a:xfrm>
              <a:prstGeom prst="rect">
                <a:avLst/>
              </a:prstGeom>
            </p:spPr>
          </p:pic>
          <p:pic>
            <p:nvPicPr>
              <p:cNvPr id="74" name="Picture 3" descr="C:\Users\CDI_ReshetnikovSA\Desktop\1.jpg"/>
              <p:cNvPicPr>
                <a:picLocks noChangeAspect="1" noChangeArrowheads="1"/>
              </p:cNvPicPr>
              <p:nvPr/>
            </p:nvPicPr>
            <p:blipFill>
              <a:blip r:embed="rId18" cstate="screen"/>
              <a:srcRect/>
              <a:stretch>
                <a:fillRect/>
              </a:stretch>
            </p:blipFill>
            <p:spPr bwMode="auto">
              <a:xfrm flipH="1">
                <a:off x="1259632" y="3651870"/>
                <a:ext cx="491669" cy="381879"/>
              </a:xfrm>
              <a:prstGeom prst="rect">
                <a:avLst/>
              </a:prstGeom>
            </p:spPr>
          </p:pic>
        </p:grpSp>
        <p:pic>
          <p:nvPicPr>
            <p:cNvPr id="65" name="Picture 2" descr="C:\Users\CDI_ReshetnikovSA\Desktop\i.jpg"/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858" y="3599680"/>
              <a:ext cx="1107508" cy="573719"/>
            </a:xfrm>
            <a:prstGeom prst="rect">
              <a:avLst/>
            </a:prstGeom>
          </p:spPr>
        </p:pic>
        <p:pic>
          <p:nvPicPr>
            <p:cNvPr id="90" name="Picture 7"/>
            <p:cNvPicPr>
              <a:picLocks noChangeAspect="1" noChangeArrowheads="1"/>
            </p:cNvPicPr>
            <p:nvPr/>
          </p:nvPicPr>
          <p:blipFill>
            <a:blip r:embed="rId20" cstate="screen"/>
            <a:srcRect/>
            <a:stretch>
              <a:fillRect/>
            </a:stretch>
          </p:blipFill>
          <p:spPr bwMode="auto">
            <a:xfrm>
              <a:off x="1682411" y="4240951"/>
              <a:ext cx="1094336" cy="581603"/>
            </a:xfrm>
            <a:prstGeom prst="rect">
              <a:avLst/>
            </a:prstGeom>
          </p:spPr>
        </p:pic>
        <p:grpSp>
          <p:nvGrpSpPr>
            <p:cNvPr id="13" name="Группа 104"/>
            <p:cNvGrpSpPr/>
            <p:nvPr/>
          </p:nvGrpSpPr>
          <p:grpSpPr>
            <a:xfrm>
              <a:off x="229679" y="3062432"/>
              <a:ext cx="400638" cy="400636"/>
              <a:chOff x="621067" y="947200"/>
              <a:chExt cx="443207" cy="443207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651235" y="947491"/>
                <a:ext cx="382869" cy="44262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</a:t>
                </a:r>
              </a:p>
            </p:txBody>
          </p:sp>
          <p:sp>
            <p:nvSpPr>
              <p:cNvPr id="107" name="Овал 106"/>
              <p:cNvSpPr/>
              <p:nvPr/>
            </p:nvSpPr>
            <p:spPr>
              <a:xfrm>
                <a:off x="621067" y="947200"/>
                <a:ext cx="443207" cy="44320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4" name="Группа 53"/>
          <p:cNvGrpSpPr/>
          <p:nvPr/>
        </p:nvGrpSpPr>
        <p:grpSpPr>
          <a:xfrm>
            <a:off x="3317485" y="1914385"/>
            <a:ext cx="1645040" cy="1645010"/>
            <a:chOff x="8251569" y="2628900"/>
            <a:chExt cx="8121884" cy="8121730"/>
          </a:xfrm>
          <a:solidFill>
            <a:srgbClr val="2F528F"/>
          </a:solidFill>
        </p:grpSpPr>
        <p:sp>
          <p:nvSpPr>
            <p:cNvPr id="63" name="Freeform: Shape 51">
              <a:extLst>
                <a:ext uri="{FF2B5EF4-FFF2-40B4-BE49-F238E27FC236}">
                  <a16:creationId xmlns:a16="http://schemas.microsoft.com/office/drawing/2014/main" id="{E7D3C857-5CF1-442B-A01D-DF3299EC9BEE}"/>
                </a:ext>
              </a:extLst>
            </p:cNvPr>
            <p:cNvSpPr/>
            <p:nvPr/>
          </p:nvSpPr>
          <p:spPr>
            <a:xfrm>
              <a:off x="8251569" y="3025083"/>
              <a:ext cx="1302226" cy="6194370"/>
            </a:xfrm>
            <a:custGeom>
              <a:avLst/>
              <a:gdLst>
                <a:gd name="connsiteX0" fmla="*/ 932872 w 950451"/>
                <a:gd name="connsiteY0" fmla="*/ 589252 h 4521066"/>
                <a:gd name="connsiteX1" fmla="*/ 645553 w 950451"/>
                <a:gd name="connsiteY1" fmla="*/ 301933 h 4521066"/>
                <a:gd name="connsiteX2" fmla="*/ 768855 w 950451"/>
                <a:gd name="connsiteY2" fmla="*/ 178631 h 4521066"/>
                <a:gd name="connsiteX3" fmla="*/ 778744 w 950451"/>
                <a:gd name="connsiteY3" fmla="*/ 141127 h 4521066"/>
                <a:gd name="connsiteX4" fmla="*/ 750873 w 950451"/>
                <a:gd name="connsiteY4" fmla="*/ 114026 h 4521066"/>
                <a:gd name="connsiteX5" fmla="*/ 349885 w 950451"/>
                <a:gd name="connsiteY5" fmla="*/ 14100 h 4521066"/>
                <a:gd name="connsiteX6" fmla="*/ 313280 w 950451"/>
                <a:gd name="connsiteY6" fmla="*/ 24247 h 4521066"/>
                <a:gd name="connsiteX7" fmla="*/ 303133 w 950451"/>
                <a:gd name="connsiteY7" fmla="*/ 60852 h 4521066"/>
                <a:gd name="connsiteX8" fmla="*/ 403059 w 950451"/>
                <a:gd name="connsiteY8" fmla="*/ 461840 h 4521066"/>
                <a:gd name="connsiteX9" fmla="*/ 430160 w 950451"/>
                <a:gd name="connsiteY9" fmla="*/ 489712 h 4521066"/>
                <a:gd name="connsiteX10" fmla="*/ 467664 w 950451"/>
                <a:gd name="connsiteY10" fmla="*/ 479822 h 4521066"/>
                <a:gd name="connsiteX11" fmla="*/ 590966 w 950451"/>
                <a:gd name="connsiteY11" fmla="*/ 356520 h 4521066"/>
                <a:gd name="connsiteX12" fmla="*/ 851313 w 950451"/>
                <a:gd name="connsiteY12" fmla="*/ 616867 h 4521066"/>
                <a:gd name="connsiteX13" fmla="*/ 12989 w 950451"/>
                <a:gd name="connsiteY13" fmla="*/ 2678190 h 4521066"/>
                <a:gd name="connsiteX14" fmla="*/ 636177 w 950451"/>
                <a:gd name="connsiteY14" fmla="*/ 4493296 h 4521066"/>
                <a:gd name="connsiteX15" fmla="*/ 690250 w 950451"/>
                <a:gd name="connsiteY15" fmla="*/ 4499975 h 4521066"/>
                <a:gd name="connsiteX16" fmla="*/ 696928 w 950451"/>
                <a:gd name="connsiteY16" fmla="*/ 4445902 h 4521066"/>
                <a:gd name="connsiteX17" fmla="*/ 89924 w 950451"/>
                <a:gd name="connsiteY17" fmla="*/ 2678190 h 4521066"/>
                <a:gd name="connsiteX18" fmla="*/ 932615 w 950451"/>
                <a:gd name="connsiteY18" fmla="*/ 643839 h 4521066"/>
                <a:gd name="connsiteX19" fmla="*/ 932872 w 950451"/>
                <a:gd name="connsiteY19" fmla="*/ 589252 h 4521066"/>
                <a:gd name="connsiteX20" fmla="*/ 461499 w 950451"/>
                <a:gd name="connsiteY20" fmla="*/ 377070 h 4521066"/>
                <a:gd name="connsiteX21" fmla="*/ 393555 w 950451"/>
                <a:gd name="connsiteY21" fmla="*/ 104393 h 4521066"/>
                <a:gd name="connsiteX22" fmla="*/ 666360 w 950451"/>
                <a:gd name="connsiteY22" fmla="*/ 172338 h 4521066"/>
                <a:gd name="connsiteX23" fmla="*/ 461499 w 950451"/>
                <a:gd name="connsiteY23" fmla="*/ 377070 h 452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0451" h="4521066">
                  <a:moveTo>
                    <a:pt x="932872" y="589252"/>
                  </a:moveTo>
                  <a:lnTo>
                    <a:pt x="645553" y="301933"/>
                  </a:lnTo>
                  <a:lnTo>
                    <a:pt x="768855" y="178631"/>
                  </a:lnTo>
                  <a:cubicBezTo>
                    <a:pt x="778616" y="168870"/>
                    <a:pt x="782469" y="154485"/>
                    <a:pt x="778744" y="141127"/>
                  </a:cubicBezTo>
                  <a:cubicBezTo>
                    <a:pt x="775020" y="127769"/>
                    <a:pt x="764359" y="117366"/>
                    <a:pt x="750873" y="114026"/>
                  </a:cubicBezTo>
                  <a:lnTo>
                    <a:pt x="349885" y="14100"/>
                  </a:lnTo>
                  <a:cubicBezTo>
                    <a:pt x="336785" y="10889"/>
                    <a:pt x="322913" y="14743"/>
                    <a:pt x="313280" y="24247"/>
                  </a:cubicBezTo>
                  <a:cubicBezTo>
                    <a:pt x="303776" y="33752"/>
                    <a:pt x="299922" y="47623"/>
                    <a:pt x="303133" y="60852"/>
                  </a:cubicBezTo>
                  <a:lnTo>
                    <a:pt x="403059" y="461840"/>
                  </a:lnTo>
                  <a:cubicBezTo>
                    <a:pt x="406399" y="475326"/>
                    <a:pt x="416802" y="485987"/>
                    <a:pt x="430160" y="489712"/>
                  </a:cubicBezTo>
                  <a:cubicBezTo>
                    <a:pt x="443518" y="493436"/>
                    <a:pt x="457903" y="489712"/>
                    <a:pt x="467664" y="479822"/>
                  </a:cubicBezTo>
                  <a:lnTo>
                    <a:pt x="590966" y="356520"/>
                  </a:lnTo>
                  <a:lnTo>
                    <a:pt x="851313" y="616867"/>
                  </a:lnTo>
                  <a:cubicBezTo>
                    <a:pt x="310454" y="1171596"/>
                    <a:pt x="12989" y="1901903"/>
                    <a:pt x="12989" y="2678190"/>
                  </a:cubicBezTo>
                  <a:cubicBezTo>
                    <a:pt x="12989" y="3342864"/>
                    <a:pt x="228510" y="3970419"/>
                    <a:pt x="636177" y="4493296"/>
                  </a:cubicBezTo>
                  <a:cubicBezTo>
                    <a:pt x="649278" y="4510122"/>
                    <a:pt x="673424" y="4513076"/>
                    <a:pt x="690250" y="4499975"/>
                  </a:cubicBezTo>
                  <a:cubicBezTo>
                    <a:pt x="707075" y="4486874"/>
                    <a:pt x="710029" y="4462728"/>
                    <a:pt x="696928" y="4445902"/>
                  </a:cubicBezTo>
                  <a:cubicBezTo>
                    <a:pt x="299794" y="3936768"/>
                    <a:pt x="89924" y="3325525"/>
                    <a:pt x="89924" y="2678190"/>
                  </a:cubicBezTo>
                  <a:cubicBezTo>
                    <a:pt x="89924" y="1909738"/>
                    <a:pt x="389188" y="1187266"/>
                    <a:pt x="932615" y="643839"/>
                  </a:cubicBezTo>
                  <a:cubicBezTo>
                    <a:pt x="948028" y="628683"/>
                    <a:pt x="948028" y="604280"/>
                    <a:pt x="932872" y="589252"/>
                  </a:cubicBezTo>
                  <a:close/>
                  <a:moveTo>
                    <a:pt x="461499" y="377070"/>
                  </a:moveTo>
                  <a:lnTo>
                    <a:pt x="393555" y="104393"/>
                  </a:lnTo>
                  <a:lnTo>
                    <a:pt x="666360" y="172338"/>
                  </a:lnTo>
                  <a:lnTo>
                    <a:pt x="461499" y="377070"/>
                  </a:lnTo>
                  <a:close/>
                </a:path>
              </a:pathLst>
            </a:custGeom>
            <a:grpFill/>
            <a:ln w="128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24385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64" name="Freeform: Shape 52">
              <a:extLst>
                <a:ext uri="{FF2B5EF4-FFF2-40B4-BE49-F238E27FC236}">
                  <a16:creationId xmlns:a16="http://schemas.microsoft.com/office/drawing/2014/main" id="{E607844A-127B-424D-AED7-3E0FD24FCD9D}"/>
                </a:ext>
              </a:extLst>
            </p:cNvPr>
            <p:cNvSpPr/>
            <p:nvPr/>
          </p:nvSpPr>
          <p:spPr>
            <a:xfrm>
              <a:off x="9791956" y="2628900"/>
              <a:ext cx="6194370" cy="1302226"/>
            </a:xfrm>
            <a:custGeom>
              <a:avLst/>
              <a:gdLst>
                <a:gd name="connsiteX0" fmla="*/ 3931884 w 4521066"/>
                <a:gd name="connsiteY0" fmla="*/ 932872 h 950451"/>
                <a:gd name="connsiteX1" fmla="*/ 4219203 w 4521066"/>
                <a:gd name="connsiteY1" fmla="*/ 645553 h 950451"/>
                <a:gd name="connsiteX2" fmla="*/ 4342505 w 4521066"/>
                <a:gd name="connsiteY2" fmla="*/ 768854 h 950451"/>
                <a:gd name="connsiteX3" fmla="*/ 4380010 w 4521066"/>
                <a:gd name="connsiteY3" fmla="*/ 778744 h 950451"/>
                <a:gd name="connsiteX4" fmla="*/ 4407110 w 4521066"/>
                <a:gd name="connsiteY4" fmla="*/ 750873 h 950451"/>
                <a:gd name="connsiteX5" fmla="*/ 4507036 w 4521066"/>
                <a:gd name="connsiteY5" fmla="*/ 349885 h 950451"/>
                <a:gd name="connsiteX6" fmla="*/ 4496889 w 4521066"/>
                <a:gd name="connsiteY6" fmla="*/ 313280 h 950451"/>
                <a:gd name="connsiteX7" fmla="*/ 4460284 w 4521066"/>
                <a:gd name="connsiteY7" fmla="*/ 303133 h 950451"/>
                <a:gd name="connsiteX8" fmla="*/ 4059296 w 4521066"/>
                <a:gd name="connsiteY8" fmla="*/ 403059 h 950451"/>
                <a:gd name="connsiteX9" fmla="*/ 4031425 w 4521066"/>
                <a:gd name="connsiteY9" fmla="*/ 430160 h 950451"/>
                <a:gd name="connsiteX10" fmla="*/ 4041314 w 4521066"/>
                <a:gd name="connsiteY10" fmla="*/ 467664 h 950451"/>
                <a:gd name="connsiteX11" fmla="*/ 4164616 w 4521066"/>
                <a:gd name="connsiteY11" fmla="*/ 590966 h 950451"/>
                <a:gd name="connsiteX12" fmla="*/ 3904269 w 4521066"/>
                <a:gd name="connsiteY12" fmla="*/ 851313 h 950451"/>
                <a:gd name="connsiteX13" fmla="*/ 1842946 w 4521066"/>
                <a:gd name="connsiteY13" fmla="*/ 12989 h 950451"/>
                <a:gd name="connsiteX14" fmla="*/ 27840 w 4521066"/>
                <a:gd name="connsiteY14" fmla="*/ 636177 h 950451"/>
                <a:gd name="connsiteX15" fmla="*/ 21161 w 4521066"/>
                <a:gd name="connsiteY15" fmla="*/ 690249 h 950451"/>
                <a:gd name="connsiteX16" fmla="*/ 75234 w 4521066"/>
                <a:gd name="connsiteY16" fmla="*/ 696928 h 950451"/>
                <a:gd name="connsiteX17" fmla="*/ 1842946 w 4521066"/>
                <a:gd name="connsiteY17" fmla="*/ 89924 h 950451"/>
                <a:gd name="connsiteX18" fmla="*/ 3877297 w 4521066"/>
                <a:gd name="connsiteY18" fmla="*/ 932615 h 950451"/>
                <a:gd name="connsiteX19" fmla="*/ 3931884 w 4521066"/>
                <a:gd name="connsiteY19" fmla="*/ 932872 h 950451"/>
                <a:gd name="connsiteX20" fmla="*/ 4143938 w 4521066"/>
                <a:gd name="connsiteY20" fmla="*/ 461499 h 950451"/>
                <a:gd name="connsiteX21" fmla="*/ 4416614 w 4521066"/>
                <a:gd name="connsiteY21" fmla="*/ 393554 h 950451"/>
                <a:gd name="connsiteX22" fmla="*/ 4348670 w 4521066"/>
                <a:gd name="connsiteY22" fmla="*/ 666360 h 950451"/>
                <a:gd name="connsiteX23" fmla="*/ 4143938 w 4521066"/>
                <a:gd name="connsiteY23" fmla="*/ 461499 h 95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1066" h="950451">
                  <a:moveTo>
                    <a:pt x="3931884" y="932872"/>
                  </a:moveTo>
                  <a:lnTo>
                    <a:pt x="4219203" y="645553"/>
                  </a:lnTo>
                  <a:lnTo>
                    <a:pt x="4342505" y="768854"/>
                  </a:lnTo>
                  <a:cubicBezTo>
                    <a:pt x="4352266" y="778616"/>
                    <a:pt x="4366651" y="782469"/>
                    <a:pt x="4380010" y="778744"/>
                  </a:cubicBezTo>
                  <a:cubicBezTo>
                    <a:pt x="4393367" y="775020"/>
                    <a:pt x="4403771" y="764359"/>
                    <a:pt x="4407110" y="750873"/>
                  </a:cubicBezTo>
                  <a:lnTo>
                    <a:pt x="4507036" y="349885"/>
                  </a:lnTo>
                  <a:cubicBezTo>
                    <a:pt x="4510247" y="336784"/>
                    <a:pt x="4506394" y="322913"/>
                    <a:pt x="4496889" y="313280"/>
                  </a:cubicBezTo>
                  <a:cubicBezTo>
                    <a:pt x="4487385" y="303775"/>
                    <a:pt x="4473513" y="299922"/>
                    <a:pt x="4460284" y="303133"/>
                  </a:cubicBezTo>
                  <a:lnTo>
                    <a:pt x="4059296" y="403059"/>
                  </a:lnTo>
                  <a:cubicBezTo>
                    <a:pt x="4045810" y="406398"/>
                    <a:pt x="4035149" y="416802"/>
                    <a:pt x="4031425" y="430160"/>
                  </a:cubicBezTo>
                  <a:cubicBezTo>
                    <a:pt x="4027699" y="443517"/>
                    <a:pt x="4031553" y="457903"/>
                    <a:pt x="4041314" y="467664"/>
                  </a:cubicBezTo>
                  <a:lnTo>
                    <a:pt x="4164616" y="590966"/>
                  </a:lnTo>
                  <a:lnTo>
                    <a:pt x="3904269" y="851313"/>
                  </a:lnTo>
                  <a:cubicBezTo>
                    <a:pt x="3349540" y="310454"/>
                    <a:pt x="2619233" y="12989"/>
                    <a:pt x="1842946" y="12989"/>
                  </a:cubicBezTo>
                  <a:cubicBezTo>
                    <a:pt x="1178272" y="12989"/>
                    <a:pt x="550717" y="228510"/>
                    <a:pt x="27840" y="636177"/>
                  </a:cubicBezTo>
                  <a:cubicBezTo>
                    <a:pt x="11014" y="649277"/>
                    <a:pt x="8060" y="673424"/>
                    <a:pt x="21161" y="690249"/>
                  </a:cubicBezTo>
                  <a:cubicBezTo>
                    <a:pt x="34262" y="707075"/>
                    <a:pt x="58408" y="710029"/>
                    <a:pt x="75234" y="696928"/>
                  </a:cubicBezTo>
                  <a:cubicBezTo>
                    <a:pt x="584368" y="299794"/>
                    <a:pt x="1195611" y="89924"/>
                    <a:pt x="1842946" y="89924"/>
                  </a:cubicBezTo>
                  <a:cubicBezTo>
                    <a:pt x="2611399" y="89924"/>
                    <a:pt x="3333870" y="389188"/>
                    <a:pt x="3877297" y="932615"/>
                  </a:cubicBezTo>
                  <a:cubicBezTo>
                    <a:pt x="3892453" y="947899"/>
                    <a:pt x="3916856" y="947899"/>
                    <a:pt x="3931884" y="932872"/>
                  </a:cubicBezTo>
                  <a:close/>
                  <a:moveTo>
                    <a:pt x="4143938" y="461499"/>
                  </a:moveTo>
                  <a:lnTo>
                    <a:pt x="4416614" y="393554"/>
                  </a:lnTo>
                  <a:lnTo>
                    <a:pt x="4348670" y="666360"/>
                  </a:lnTo>
                  <a:lnTo>
                    <a:pt x="4143938" y="461499"/>
                  </a:lnTo>
                  <a:close/>
                </a:path>
              </a:pathLst>
            </a:custGeom>
            <a:grpFill/>
            <a:ln w="128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24385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67" name="Freeform: Shape 53">
              <a:extLst>
                <a:ext uri="{FF2B5EF4-FFF2-40B4-BE49-F238E27FC236}">
                  <a16:creationId xmlns:a16="http://schemas.microsoft.com/office/drawing/2014/main" id="{6A7A9CE1-FF96-44D8-A44A-9241B7A9DDCD}"/>
                </a:ext>
              </a:extLst>
            </p:cNvPr>
            <p:cNvSpPr/>
            <p:nvPr/>
          </p:nvSpPr>
          <p:spPr>
            <a:xfrm>
              <a:off x="15071227" y="4169110"/>
              <a:ext cx="1302226" cy="6194370"/>
            </a:xfrm>
            <a:custGeom>
              <a:avLst/>
              <a:gdLst>
                <a:gd name="connsiteX0" fmla="*/ 24260 w 950451"/>
                <a:gd name="connsiteY0" fmla="*/ 3931884 h 4521066"/>
                <a:gd name="connsiteX1" fmla="*/ 311578 w 950451"/>
                <a:gd name="connsiteY1" fmla="*/ 4219203 h 4521066"/>
                <a:gd name="connsiteX2" fmla="*/ 188276 w 950451"/>
                <a:gd name="connsiteY2" fmla="*/ 4342505 h 4521066"/>
                <a:gd name="connsiteX3" fmla="*/ 178387 w 950451"/>
                <a:gd name="connsiteY3" fmla="*/ 4380009 h 4521066"/>
                <a:gd name="connsiteX4" fmla="*/ 206258 w 950451"/>
                <a:gd name="connsiteY4" fmla="*/ 4407110 h 4521066"/>
                <a:gd name="connsiteX5" fmla="*/ 607245 w 950451"/>
                <a:gd name="connsiteY5" fmla="*/ 4507036 h 4521066"/>
                <a:gd name="connsiteX6" fmla="*/ 643851 w 950451"/>
                <a:gd name="connsiteY6" fmla="*/ 4496889 h 4521066"/>
                <a:gd name="connsiteX7" fmla="*/ 653998 w 950451"/>
                <a:gd name="connsiteY7" fmla="*/ 4460284 h 4521066"/>
                <a:gd name="connsiteX8" fmla="*/ 553944 w 950451"/>
                <a:gd name="connsiteY8" fmla="*/ 4059296 h 4521066"/>
                <a:gd name="connsiteX9" fmla="*/ 526843 w 950451"/>
                <a:gd name="connsiteY9" fmla="*/ 4031424 h 4521066"/>
                <a:gd name="connsiteX10" fmla="*/ 489338 w 950451"/>
                <a:gd name="connsiteY10" fmla="*/ 4041314 h 4521066"/>
                <a:gd name="connsiteX11" fmla="*/ 366037 w 950451"/>
                <a:gd name="connsiteY11" fmla="*/ 4164616 h 4521066"/>
                <a:gd name="connsiteX12" fmla="*/ 105690 w 950451"/>
                <a:gd name="connsiteY12" fmla="*/ 3904269 h 4521066"/>
                <a:gd name="connsiteX13" fmla="*/ 944014 w 950451"/>
                <a:gd name="connsiteY13" fmla="*/ 1842946 h 4521066"/>
                <a:gd name="connsiteX14" fmla="*/ 320697 w 950451"/>
                <a:gd name="connsiteY14" fmla="*/ 27840 h 4521066"/>
                <a:gd name="connsiteX15" fmla="*/ 266625 w 950451"/>
                <a:gd name="connsiteY15" fmla="*/ 21161 h 4521066"/>
                <a:gd name="connsiteX16" fmla="*/ 259946 w 950451"/>
                <a:gd name="connsiteY16" fmla="*/ 75234 h 4521066"/>
                <a:gd name="connsiteX17" fmla="*/ 866950 w 950451"/>
                <a:gd name="connsiteY17" fmla="*/ 1842946 h 4521066"/>
                <a:gd name="connsiteX18" fmla="*/ 24260 w 950451"/>
                <a:gd name="connsiteY18" fmla="*/ 3877297 h 4521066"/>
                <a:gd name="connsiteX19" fmla="*/ 24260 w 950451"/>
                <a:gd name="connsiteY19" fmla="*/ 3931884 h 4521066"/>
                <a:gd name="connsiteX20" fmla="*/ 495632 w 950451"/>
                <a:gd name="connsiteY20" fmla="*/ 4144066 h 4521066"/>
                <a:gd name="connsiteX21" fmla="*/ 563577 w 950451"/>
                <a:gd name="connsiteY21" fmla="*/ 4416743 h 4521066"/>
                <a:gd name="connsiteX22" fmla="*/ 290771 w 950451"/>
                <a:gd name="connsiteY22" fmla="*/ 4348799 h 4521066"/>
                <a:gd name="connsiteX23" fmla="*/ 495632 w 950451"/>
                <a:gd name="connsiteY23" fmla="*/ 4144066 h 452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0451" h="4521066">
                  <a:moveTo>
                    <a:pt x="24260" y="3931884"/>
                  </a:moveTo>
                  <a:lnTo>
                    <a:pt x="311578" y="4219203"/>
                  </a:lnTo>
                  <a:lnTo>
                    <a:pt x="188276" y="4342505"/>
                  </a:lnTo>
                  <a:cubicBezTo>
                    <a:pt x="178515" y="4352266"/>
                    <a:pt x="174662" y="4366651"/>
                    <a:pt x="178387" y="4380009"/>
                  </a:cubicBezTo>
                  <a:cubicBezTo>
                    <a:pt x="182111" y="4393367"/>
                    <a:pt x="192772" y="4403771"/>
                    <a:pt x="206258" y="4407110"/>
                  </a:cubicBezTo>
                  <a:lnTo>
                    <a:pt x="607245" y="4507036"/>
                  </a:lnTo>
                  <a:cubicBezTo>
                    <a:pt x="620346" y="4510247"/>
                    <a:pt x="634218" y="4506394"/>
                    <a:pt x="643851" y="4496889"/>
                  </a:cubicBezTo>
                  <a:cubicBezTo>
                    <a:pt x="653356" y="4487385"/>
                    <a:pt x="657209" y="4473513"/>
                    <a:pt x="653998" y="4460284"/>
                  </a:cubicBezTo>
                  <a:lnTo>
                    <a:pt x="553944" y="4059296"/>
                  </a:lnTo>
                  <a:cubicBezTo>
                    <a:pt x="550604" y="4045810"/>
                    <a:pt x="540200" y="4035149"/>
                    <a:pt x="526843" y="4031424"/>
                  </a:cubicBezTo>
                  <a:cubicBezTo>
                    <a:pt x="513485" y="4027700"/>
                    <a:pt x="499100" y="4031553"/>
                    <a:pt x="489338" y="4041314"/>
                  </a:cubicBezTo>
                  <a:lnTo>
                    <a:pt x="366037" y="4164616"/>
                  </a:lnTo>
                  <a:lnTo>
                    <a:pt x="105690" y="3904269"/>
                  </a:lnTo>
                  <a:cubicBezTo>
                    <a:pt x="646548" y="3349540"/>
                    <a:pt x="944014" y="2619233"/>
                    <a:pt x="944014" y="1842946"/>
                  </a:cubicBezTo>
                  <a:cubicBezTo>
                    <a:pt x="944014" y="1178272"/>
                    <a:pt x="728492" y="550717"/>
                    <a:pt x="320697" y="27840"/>
                  </a:cubicBezTo>
                  <a:cubicBezTo>
                    <a:pt x="307597" y="11014"/>
                    <a:pt x="283450" y="8060"/>
                    <a:pt x="266625" y="21161"/>
                  </a:cubicBezTo>
                  <a:cubicBezTo>
                    <a:pt x="249799" y="34262"/>
                    <a:pt x="246844" y="58409"/>
                    <a:pt x="259946" y="75234"/>
                  </a:cubicBezTo>
                  <a:cubicBezTo>
                    <a:pt x="657080" y="584368"/>
                    <a:pt x="866950" y="1195611"/>
                    <a:pt x="866950" y="1842946"/>
                  </a:cubicBezTo>
                  <a:cubicBezTo>
                    <a:pt x="866950" y="2611398"/>
                    <a:pt x="567687" y="3333870"/>
                    <a:pt x="24260" y="3877297"/>
                  </a:cubicBezTo>
                  <a:cubicBezTo>
                    <a:pt x="9232" y="3892453"/>
                    <a:pt x="9232" y="3916857"/>
                    <a:pt x="24260" y="3931884"/>
                  </a:cubicBezTo>
                  <a:close/>
                  <a:moveTo>
                    <a:pt x="495632" y="4144066"/>
                  </a:moveTo>
                  <a:lnTo>
                    <a:pt x="563577" y="4416743"/>
                  </a:lnTo>
                  <a:lnTo>
                    <a:pt x="290771" y="4348799"/>
                  </a:lnTo>
                  <a:lnTo>
                    <a:pt x="495632" y="4144066"/>
                  </a:lnTo>
                  <a:close/>
                </a:path>
              </a:pathLst>
            </a:custGeom>
            <a:grpFill/>
            <a:ln w="128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24385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68" name="Freeform: Shape 54">
              <a:extLst>
                <a:ext uri="{FF2B5EF4-FFF2-40B4-BE49-F238E27FC236}">
                  <a16:creationId xmlns:a16="http://schemas.microsoft.com/office/drawing/2014/main" id="{01F0C261-9704-4218-96BB-3750892D6AA7}"/>
                </a:ext>
              </a:extLst>
            </p:cNvPr>
            <p:cNvSpPr/>
            <p:nvPr/>
          </p:nvSpPr>
          <p:spPr>
            <a:xfrm>
              <a:off x="8647752" y="9448404"/>
              <a:ext cx="6194370" cy="1302226"/>
            </a:xfrm>
            <a:custGeom>
              <a:avLst/>
              <a:gdLst>
                <a:gd name="connsiteX0" fmla="*/ 589252 w 4521066"/>
                <a:gd name="connsiteY0" fmla="*/ 24243 h 950451"/>
                <a:gd name="connsiteX1" fmla="*/ 301933 w 4521066"/>
                <a:gd name="connsiteY1" fmla="*/ 311562 h 950451"/>
                <a:gd name="connsiteX2" fmla="*/ 178631 w 4521066"/>
                <a:gd name="connsiteY2" fmla="*/ 188260 h 950451"/>
                <a:gd name="connsiteX3" fmla="*/ 141127 w 4521066"/>
                <a:gd name="connsiteY3" fmla="*/ 178370 h 950451"/>
                <a:gd name="connsiteX4" fmla="*/ 114026 w 4521066"/>
                <a:gd name="connsiteY4" fmla="*/ 206242 h 950451"/>
                <a:gd name="connsiteX5" fmla="*/ 14100 w 4521066"/>
                <a:gd name="connsiteY5" fmla="*/ 607230 h 950451"/>
                <a:gd name="connsiteX6" fmla="*/ 24247 w 4521066"/>
                <a:gd name="connsiteY6" fmla="*/ 643835 h 950451"/>
                <a:gd name="connsiteX7" fmla="*/ 60853 w 4521066"/>
                <a:gd name="connsiteY7" fmla="*/ 653981 h 950451"/>
                <a:gd name="connsiteX8" fmla="*/ 461840 w 4521066"/>
                <a:gd name="connsiteY8" fmla="*/ 554055 h 950451"/>
                <a:gd name="connsiteX9" fmla="*/ 489711 w 4521066"/>
                <a:gd name="connsiteY9" fmla="*/ 526955 h 950451"/>
                <a:gd name="connsiteX10" fmla="*/ 479822 w 4521066"/>
                <a:gd name="connsiteY10" fmla="*/ 489450 h 950451"/>
                <a:gd name="connsiteX11" fmla="*/ 356520 w 4521066"/>
                <a:gd name="connsiteY11" fmla="*/ 366149 h 950451"/>
                <a:gd name="connsiteX12" fmla="*/ 616866 w 4521066"/>
                <a:gd name="connsiteY12" fmla="*/ 105802 h 950451"/>
                <a:gd name="connsiteX13" fmla="*/ 2678191 w 4521066"/>
                <a:gd name="connsiteY13" fmla="*/ 944126 h 950451"/>
                <a:gd name="connsiteX14" fmla="*/ 4493297 w 4521066"/>
                <a:gd name="connsiteY14" fmla="*/ 320809 h 950451"/>
                <a:gd name="connsiteX15" fmla="*/ 4499975 w 4521066"/>
                <a:gd name="connsiteY15" fmla="*/ 266737 h 950451"/>
                <a:gd name="connsiteX16" fmla="*/ 4445902 w 4521066"/>
                <a:gd name="connsiteY16" fmla="*/ 260058 h 950451"/>
                <a:gd name="connsiteX17" fmla="*/ 2678191 w 4521066"/>
                <a:gd name="connsiteY17" fmla="*/ 867063 h 950451"/>
                <a:gd name="connsiteX18" fmla="*/ 643839 w 4521066"/>
                <a:gd name="connsiteY18" fmla="*/ 24372 h 950451"/>
                <a:gd name="connsiteX19" fmla="*/ 589252 w 4521066"/>
                <a:gd name="connsiteY19" fmla="*/ 24243 h 950451"/>
                <a:gd name="connsiteX20" fmla="*/ 377198 w 4521066"/>
                <a:gd name="connsiteY20" fmla="*/ 495744 h 950451"/>
                <a:gd name="connsiteX21" fmla="*/ 104522 w 4521066"/>
                <a:gd name="connsiteY21" fmla="*/ 563688 h 950451"/>
                <a:gd name="connsiteX22" fmla="*/ 172466 w 4521066"/>
                <a:gd name="connsiteY22" fmla="*/ 291011 h 950451"/>
                <a:gd name="connsiteX23" fmla="*/ 377198 w 4521066"/>
                <a:gd name="connsiteY23" fmla="*/ 495744 h 95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1066" h="950451">
                  <a:moveTo>
                    <a:pt x="589252" y="24243"/>
                  </a:moveTo>
                  <a:lnTo>
                    <a:pt x="301933" y="311562"/>
                  </a:lnTo>
                  <a:lnTo>
                    <a:pt x="178631" y="188260"/>
                  </a:lnTo>
                  <a:cubicBezTo>
                    <a:pt x="168870" y="178499"/>
                    <a:pt x="154485" y="174645"/>
                    <a:pt x="141127" y="178370"/>
                  </a:cubicBezTo>
                  <a:cubicBezTo>
                    <a:pt x="127769" y="182095"/>
                    <a:pt x="117366" y="192755"/>
                    <a:pt x="114026" y="206242"/>
                  </a:cubicBezTo>
                  <a:lnTo>
                    <a:pt x="14100" y="607230"/>
                  </a:lnTo>
                  <a:cubicBezTo>
                    <a:pt x="10889" y="620330"/>
                    <a:pt x="14743" y="634202"/>
                    <a:pt x="24247" y="643835"/>
                  </a:cubicBezTo>
                  <a:cubicBezTo>
                    <a:pt x="33752" y="653339"/>
                    <a:pt x="47623" y="657192"/>
                    <a:pt x="60853" y="653981"/>
                  </a:cubicBezTo>
                  <a:lnTo>
                    <a:pt x="461840" y="554055"/>
                  </a:lnTo>
                  <a:cubicBezTo>
                    <a:pt x="475326" y="550716"/>
                    <a:pt x="485987" y="540312"/>
                    <a:pt x="489711" y="526955"/>
                  </a:cubicBezTo>
                  <a:cubicBezTo>
                    <a:pt x="493436" y="513597"/>
                    <a:pt x="489583" y="499212"/>
                    <a:pt x="479822" y="489450"/>
                  </a:cubicBezTo>
                  <a:lnTo>
                    <a:pt x="356520" y="366149"/>
                  </a:lnTo>
                  <a:lnTo>
                    <a:pt x="616866" y="105802"/>
                  </a:lnTo>
                  <a:cubicBezTo>
                    <a:pt x="1171596" y="646660"/>
                    <a:pt x="1901903" y="944126"/>
                    <a:pt x="2678191" y="944126"/>
                  </a:cubicBezTo>
                  <a:cubicBezTo>
                    <a:pt x="3342865" y="944126"/>
                    <a:pt x="3970419" y="728605"/>
                    <a:pt x="4493297" y="320809"/>
                  </a:cubicBezTo>
                  <a:cubicBezTo>
                    <a:pt x="4510122" y="307709"/>
                    <a:pt x="4513076" y="283562"/>
                    <a:pt x="4499975" y="266737"/>
                  </a:cubicBezTo>
                  <a:cubicBezTo>
                    <a:pt x="4486875" y="249911"/>
                    <a:pt x="4462728" y="246957"/>
                    <a:pt x="4445902" y="260058"/>
                  </a:cubicBezTo>
                  <a:cubicBezTo>
                    <a:pt x="3936768" y="657192"/>
                    <a:pt x="3325525" y="867063"/>
                    <a:pt x="2678191" y="867063"/>
                  </a:cubicBezTo>
                  <a:cubicBezTo>
                    <a:pt x="1909737" y="867063"/>
                    <a:pt x="1187266" y="567799"/>
                    <a:pt x="643839" y="24372"/>
                  </a:cubicBezTo>
                  <a:cubicBezTo>
                    <a:pt x="628683" y="9216"/>
                    <a:pt x="604280" y="9216"/>
                    <a:pt x="589252" y="24243"/>
                  </a:cubicBezTo>
                  <a:close/>
                  <a:moveTo>
                    <a:pt x="377198" y="495744"/>
                  </a:moveTo>
                  <a:lnTo>
                    <a:pt x="104522" y="563688"/>
                  </a:lnTo>
                  <a:lnTo>
                    <a:pt x="172466" y="291011"/>
                  </a:lnTo>
                  <a:lnTo>
                    <a:pt x="377198" y="495744"/>
                  </a:lnTo>
                  <a:close/>
                </a:path>
              </a:pathLst>
            </a:custGeom>
            <a:grpFill/>
            <a:ln w="128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24385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3349381" y="2499742"/>
            <a:ext cx="1581249" cy="687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900" cap="al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Диспетчеризация</a:t>
            </a:r>
          </a:p>
          <a:p>
            <a:pPr algn="ctr">
              <a:lnSpc>
                <a:spcPct val="150000"/>
              </a:lnSpc>
            </a:pPr>
            <a:r>
              <a:rPr lang="ru-RU" sz="900" cap="al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управление оптимизация</a:t>
            </a:r>
          </a:p>
        </p:txBody>
      </p:sp>
      <p:pic>
        <p:nvPicPr>
          <p:cNvPr id="1026" name="Picture 2" descr="C:\Users\cdi_kuznecovvu\Downloads\png\001-document.png"/>
          <p:cNvPicPr>
            <a:picLocks noChangeAspect="1" noChangeArrowheads="1"/>
          </p:cNvPicPr>
          <p:nvPr/>
        </p:nvPicPr>
        <p:blipFill>
          <a:blip r:embed="rId21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9695" y="1641900"/>
            <a:ext cx="360000" cy="360000"/>
          </a:xfrm>
          <a:prstGeom prst="rect">
            <a:avLst/>
          </a:prstGeom>
          <a:noFill/>
        </p:spPr>
      </p:pic>
      <p:pic>
        <p:nvPicPr>
          <p:cNvPr id="1027" name="Picture 3" descr="C:\Users\cdi_kuznecovvu\Downloads\png\002-clipboard.png"/>
          <p:cNvPicPr>
            <a:picLocks noChangeAspect="1" noChangeArrowheads="1"/>
          </p:cNvPicPr>
          <p:nvPr/>
        </p:nvPicPr>
        <p:blipFill>
          <a:blip r:embed="rId2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8049" y="1641900"/>
            <a:ext cx="360000" cy="360000"/>
          </a:xfrm>
          <a:prstGeom prst="rect">
            <a:avLst/>
          </a:prstGeom>
          <a:noFill/>
        </p:spPr>
      </p:pic>
      <p:pic>
        <p:nvPicPr>
          <p:cNvPr id="1028" name="Picture 4" descr="C:\Users\cdi_kuznecovvu\Downloads\png\003-charts.png"/>
          <p:cNvPicPr>
            <a:picLocks noChangeAspect="1" noChangeArrowheads="1"/>
          </p:cNvPicPr>
          <p:nvPr/>
        </p:nvPicPr>
        <p:blipFill>
          <a:blip r:embed="rId2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0623" y="3477184"/>
            <a:ext cx="360000" cy="360000"/>
          </a:xfrm>
          <a:prstGeom prst="rect">
            <a:avLst/>
          </a:prstGeom>
          <a:noFill/>
        </p:spPr>
      </p:pic>
      <p:pic>
        <p:nvPicPr>
          <p:cNvPr id="1029" name="Picture 5" descr="C:\Users\cdi_kuznecovvu\Downloads\png\004-alarm-system.png"/>
          <p:cNvPicPr>
            <a:picLocks noChangeAspect="1" noChangeArrowheads="1"/>
          </p:cNvPicPr>
          <p:nvPr/>
        </p:nvPicPr>
        <p:blipFill>
          <a:blip r:embed="rId2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9695" y="3477184"/>
            <a:ext cx="360000" cy="360000"/>
          </a:xfrm>
          <a:prstGeom prst="rect">
            <a:avLst/>
          </a:prstGeom>
          <a:noFill/>
        </p:spPr>
      </p:pic>
      <p:pic>
        <p:nvPicPr>
          <p:cNvPr id="89" name="Рисунок 88"/>
          <p:cNvPicPr>
            <a:picLocks noChangeAspect="1"/>
          </p:cNvPicPr>
          <p:nvPr/>
        </p:nvPicPr>
        <p:blipFill rotWithShape="1">
          <a:blip r:embed="rId25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8944" y="2099513"/>
            <a:ext cx="662122" cy="429263"/>
          </a:xfrm>
          <a:prstGeom prst="rect">
            <a:avLst/>
          </a:prstGeom>
        </p:spPr>
      </p:pic>
      <p:sp>
        <p:nvSpPr>
          <p:cNvPr id="95" name="Овал 94"/>
          <p:cNvSpPr/>
          <p:nvPr/>
        </p:nvSpPr>
        <p:spPr>
          <a:xfrm>
            <a:off x="2867618" y="1539824"/>
            <a:ext cx="564154" cy="5641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4860032" y="1539824"/>
            <a:ext cx="564154" cy="5641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2867618" y="3375108"/>
            <a:ext cx="564154" cy="5641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4858546" y="3375108"/>
            <a:ext cx="564154" cy="5641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87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 descr="https://www.egovernment.ch/files/cache/69d9641d16d34573272075e9ff8d4a32_f37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25"/>
          <a:stretch>
            <a:fillRect/>
          </a:stretch>
        </p:blipFill>
        <p:spPr bwMode="auto">
          <a:xfrm>
            <a:off x="7068775" y="1637637"/>
            <a:ext cx="741652" cy="881084"/>
          </a:xfrm>
          <a:prstGeom prst="rect">
            <a:avLst/>
          </a:prstGeom>
          <a:noFill/>
        </p:spPr>
      </p:pic>
      <p:sp>
        <p:nvSpPr>
          <p:cNvPr id="88" name="TextBox 87"/>
          <p:cNvSpPr txBox="1"/>
          <p:nvPr/>
        </p:nvSpPr>
        <p:spPr>
          <a:xfrm>
            <a:off x="6439716" y="2532578"/>
            <a:ext cx="17639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92D050"/>
                </a:solidFill>
              </a:rPr>
              <a:t>более </a:t>
            </a:r>
            <a:r>
              <a:rPr lang="ru-RU" sz="2400" dirty="0">
                <a:solidFill>
                  <a:srgbClr val="92D050"/>
                </a:solidFill>
                <a:latin typeface="Bauhaus 93" pitchFamily="82" charset="0"/>
              </a:rPr>
              <a:t>95</a:t>
            </a:r>
            <a:r>
              <a:rPr lang="ru-RU" sz="1000" dirty="0">
                <a:solidFill>
                  <a:srgbClr val="92D050"/>
                </a:solidFill>
              </a:rPr>
              <a:t>%</a:t>
            </a:r>
            <a:r>
              <a:rPr lang="ru-RU" sz="2400" dirty="0">
                <a:solidFill>
                  <a:srgbClr val="92D050"/>
                </a:solidFill>
                <a:latin typeface="Bauhaus 93" pitchFamily="82" charset="0"/>
              </a:rPr>
              <a:t> </a:t>
            </a:r>
          </a:p>
          <a:p>
            <a:pPr algn="ctr"/>
            <a:r>
              <a:rPr lang="ru-RU" sz="1000" dirty="0">
                <a:solidFill>
                  <a:srgbClr val="92D050"/>
                </a:solidFill>
              </a:rPr>
              <a:t>отступлений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108919" y="46471"/>
            <a:ext cx="5782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ru-RU" altLang="ru-RU" dirty="0"/>
              <a:t>Предиктивный анализ </a:t>
            </a:r>
            <a:br>
              <a:rPr lang="en-US" altLang="ru-RU" dirty="0"/>
            </a:br>
            <a:r>
              <a:rPr lang="ru-RU" altLang="ru-RU" dirty="0"/>
              <a:t>состояния инфраструктуры</a:t>
            </a:r>
            <a:endParaRPr lang="ru-RU" altLang="ru-RU" sz="120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FF2B64D3-4136-4667-BF21-CD5C65558668}"/>
              </a:ext>
            </a:extLst>
          </p:cNvPr>
          <p:cNvSpPr/>
          <p:nvPr/>
        </p:nvSpPr>
        <p:spPr>
          <a:xfrm>
            <a:off x="147191" y="3656031"/>
            <a:ext cx="3257828" cy="623248"/>
          </a:xfrm>
          <a:prstGeom prst="rect">
            <a:avLst/>
          </a:prstGeom>
          <a:effectLst/>
        </p:spPr>
        <p:txBody>
          <a:bodyPr vert="horz" wrap="square" lIns="68580" tIns="34290" rIns="68580" bIns="34290">
            <a:spAutoFit/>
          </a:bodyPr>
          <a:lstStyle/>
          <a:p>
            <a:pPr>
              <a:lnSpc>
                <a:spcPct val="200000"/>
              </a:lnSpc>
              <a:buClr>
                <a:srgbClr val="E52228"/>
              </a:buClr>
              <a:defRPr/>
            </a:pPr>
            <a:r>
              <a:rPr lang="ru-RU" sz="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ГРАФИЧЕСКАЯ ДИАГРАММА БУДУЩЕГО ПЕРИОДА</a:t>
            </a:r>
          </a:p>
          <a:p>
            <a:pPr>
              <a:lnSpc>
                <a:spcPct val="200000"/>
              </a:lnSpc>
              <a:buClr>
                <a:srgbClr val="E52228"/>
              </a:buClr>
              <a:defRPr/>
            </a:pPr>
            <a:r>
              <a:rPr lang="ru-RU" sz="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ПРЕДОТКАЗНОЕ СОСТОЯНИЯ БЕССТЫКОВОГО ПУТИ</a:t>
            </a:r>
          </a:p>
          <a:p>
            <a:pPr>
              <a:lnSpc>
                <a:spcPct val="200000"/>
              </a:lnSpc>
              <a:buClr>
                <a:srgbClr val="E52228"/>
              </a:buClr>
              <a:defRPr/>
            </a:pPr>
            <a:r>
              <a:rPr lang="ru-RU" sz="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МОНИТОРИНГ СОСТОЯНИЯ ЗЕМЛЯНОГО ПОЛОТНА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683696" y="1681845"/>
            <a:ext cx="2214245" cy="297000"/>
            <a:chOff x="3131840" y="1712895"/>
            <a:chExt cx="2214245" cy="297000"/>
          </a:xfrm>
        </p:grpSpPr>
        <p:sp>
          <p:nvSpPr>
            <p:cNvPr id="35" name="Скругленный прямоугольник 18">
              <a:extLst>
                <a:ext uri="{FF2B5EF4-FFF2-40B4-BE49-F238E27FC236}">
                  <a16:creationId xmlns:a16="http://schemas.microsoft.com/office/drawing/2014/main" id="{021D3055-B025-4B18-9257-53428E224D36}"/>
                </a:ext>
              </a:extLst>
            </p:cNvPr>
            <p:cNvSpPr/>
            <p:nvPr/>
          </p:nvSpPr>
          <p:spPr>
            <a:xfrm>
              <a:off x="3131840" y="1712895"/>
              <a:ext cx="2214245" cy="297000"/>
            </a:xfrm>
            <a:prstGeom prst="roundRect">
              <a:avLst>
                <a:gd name="adj" fmla="val 4959"/>
              </a:avLst>
            </a:prstGeom>
            <a:solidFill>
              <a:srgbClr val="455D70"/>
            </a:solidFill>
            <a:ln w="31750" cap="flat" cmpd="sng" algn="ctr">
              <a:solidFill>
                <a:srgbClr val="455D70"/>
              </a:solidFill>
              <a:prstDash val="solid"/>
            </a:ln>
            <a:effectLst/>
          </p:spPr>
          <p:txBody>
            <a:bodyPr lIns="68521" tIns="34260" rIns="68521" bIns="34260" anchor="ctr"/>
            <a:lstStyle/>
            <a:p>
              <a:pPr defTabSz="685196">
                <a:defRPr/>
              </a:pPr>
              <a:endParaRPr lang="ru-RU" sz="1000" kern="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6E67CD4-74FE-4CAE-A752-10C7BFEA54B4}"/>
                </a:ext>
              </a:extLst>
            </p:cNvPr>
            <p:cNvSpPr txBox="1"/>
            <p:nvPr/>
          </p:nvSpPr>
          <p:spPr>
            <a:xfrm>
              <a:off x="3510167" y="1719049"/>
              <a:ext cx="1457590" cy="284693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~</a:t>
              </a:r>
              <a:r>
                <a:rPr lang="ru-RU" sz="1100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sz="1400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60</a:t>
              </a:r>
              <a:r>
                <a:rPr lang="ru-RU" sz="1400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ru-RU" sz="800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параметров</a:t>
              </a:r>
            </a:p>
          </p:txBody>
        </p:sp>
      </p:grpSp>
      <p:sp>
        <p:nvSpPr>
          <p:cNvPr id="37" name="Скругленный прямоугольник 18">
            <a:extLst>
              <a:ext uri="{FF2B5EF4-FFF2-40B4-BE49-F238E27FC236}">
                <a16:creationId xmlns:a16="http://schemas.microsoft.com/office/drawing/2014/main" id="{24E66A94-5219-4109-B564-83641CA3AC95}"/>
              </a:ext>
            </a:extLst>
          </p:cNvPr>
          <p:cNvSpPr/>
          <p:nvPr/>
        </p:nvSpPr>
        <p:spPr>
          <a:xfrm>
            <a:off x="251520" y="1684637"/>
            <a:ext cx="2214000" cy="297000"/>
          </a:xfrm>
          <a:prstGeom prst="roundRect">
            <a:avLst>
              <a:gd name="adj" fmla="val 4959"/>
            </a:avLst>
          </a:prstGeom>
          <a:solidFill>
            <a:srgbClr val="828B5C"/>
          </a:solidFill>
          <a:ln w="31750" cap="flat" cmpd="sng" algn="ctr">
            <a:solidFill>
              <a:srgbClr val="828B5C"/>
            </a:solidFill>
            <a:prstDash val="solid"/>
          </a:ln>
          <a:effectLst/>
        </p:spPr>
        <p:txBody>
          <a:bodyPr lIns="68521" tIns="34260" rIns="68521" bIns="34260" anchor="ctr"/>
          <a:lstStyle/>
          <a:p>
            <a:pPr defTabSz="685196">
              <a:defRPr/>
            </a:pPr>
            <a:endParaRPr lang="ru-RU" sz="800" kern="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A12BB2A-C982-4DA8-B3FF-CC923A525C86}"/>
              </a:ext>
            </a:extLst>
          </p:cNvPr>
          <p:cNvSpPr txBox="1"/>
          <p:nvPr/>
        </p:nvSpPr>
        <p:spPr>
          <a:xfrm>
            <a:off x="467544" y="1690791"/>
            <a:ext cx="1772379" cy="284693"/>
          </a:xfrm>
          <a:prstGeom prst="rect">
            <a:avLst/>
          </a:prstGeom>
          <a:noFill/>
          <a:effectLst/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22</a:t>
            </a:r>
            <a:r>
              <a:rPr lang="ru-RU" sz="11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параметра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1AD7B9-FB31-49D9-A946-2E9574B224E7}"/>
              </a:ext>
            </a:extLst>
          </p:cNvPr>
          <p:cNvSpPr txBox="1"/>
          <p:nvPr/>
        </p:nvSpPr>
        <p:spPr>
          <a:xfrm>
            <a:off x="430955" y="2074693"/>
            <a:ext cx="1908797" cy="253916"/>
          </a:xfrm>
          <a:prstGeom prst="rect">
            <a:avLst/>
          </a:prstGeom>
          <a:noFill/>
          <a:effectLst/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Построение трендов на базе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измеренных значений</a:t>
            </a:r>
          </a:p>
        </p:txBody>
      </p:sp>
      <p:pic>
        <p:nvPicPr>
          <p:cNvPr id="40" name="Picture 10" descr="3">
            <a:extLst>
              <a:ext uri="{FF2B5EF4-FFF2-40B4-BE49-F238E27FC236}">
                <a16:creationId xmlns:a16="http://schemas.microsoft.com/office/drawing/2014/main" id="{25BD71F2-9E9A-4E84-A6D2-19E2FD02E6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2407737"/>
            <a:ext cx="1687352" cy="1129634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507E439D-3BA8-4BFF-B49A-4341BEBB357F}"/>
              </a:ext>
            </a:extLst>
          </p:cNvPr>
          <p:cNvSpPr/>
          <p:nvPr/>
        </p:nvSpPr>
        <p:spPr>
          <a:xfrm>
            <a:off x="151954" y="4393408"/>
            <a:ext cx="2771800" cy="392415"/>
          </a:xfrm>
          <a:prstGeom prst="rect">
            <a:avLst/>
          </a:prstGeom>
          <a:effectLst/>
        </p:spPr>
        <p:txBody>
          <a:bodyPr wrap="square" lIns="68580" tIns="34290" rIns="68580" bIns="34290">
            <a:spAutoFit/>
          </a:bodyPr>
          <a:lstStyle/>
          <a:p>
            <a:pPr lvl="0">
              <a:defRPr/>
            </a:pPr>
            <a:r>
              <a:rPr lang="ru-RU" sz="9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Достоверность </a:t>
            </a:r>
          </a:p>
          <a:p>
            <a:pPr lvl="0">
              <a:defRPr/>
            </a:pPr>
            <a:r>
              <a:rPr lang="ru-RU" sz="9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прогноза                  </a:t>
            </a:r>
            <a:r>
              <a:rPr lang="ru-RU" sz="700" b="1" i="1" dirty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около </a:t>
            </a:r>
            <a:r>
              <a:rPr lang="ru-RU" sz="1200" b="1" dirty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65-70</a:t>
            </a:r>
            <a:r>
              <a:rPr lang="ru-RU" sz="900" b="1" dirty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C27BCA8-D8B2-4656-B931-F86F950C0DE1}"/>
              </a:ext>
            </a:extLst>
          </p:cNvPr>
          <p:cNvSpPr txBox="1"/>
          <p:nvPr/>
        </p:nvSpPr>
        <p:spPr>
          <a:xfrm>
            <a:off x="2504211" y="2074693"/>
            <a:ext cx="2655142" cy="253916"/>
          </a:xfrm>
          <a:prstGeom prst="rect">
            <a:avLst/>
          </a:prstGeom>
          <a:noFill/>
          <a:effectLst/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Физико-статистическое моделирование взаимодействия «колесо-рельс»</a:t>
            </a:r>
          </a:p>
        </p:txBody>
      </p:sp>
      <p:grpSp>
        <p:nvGrpSpPr>
          <p:cNvPr id="44" name="Группа 43"/>
          <p:cNvGrpSpPr/>
          <p:nvPr/>
        </p:nvGrpSpPr>
        <p:grpSpPr>
          <a:xfrm>
            <a:off x="3165121" y="2381269"/>
            <a:ext cx="1255097" cy="1185209"/>
            <a:chOff x="3563888" y="2355163"/>
            <a:chExt cx="1255097" cy="1185209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1BA2B829-0FCB-4797-BA0B-7C87BF514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3888" y="2355163"/>
              <a:ext cx="1235029" cy="1185209"/>
            </a:xfrm>
            <a:prstGeom prst="rect">
              <a:avLst/>
            </a:prstGeom>
          </p:spPr>
        </p:pic>
        <p:sp>
          <p:nvSpPr>
            <p:cNvPr id="46" name="Стрелка: вправо 67">
              <a:extLst>
                <a:ext uri="{FF2B5EF4-FFF2-40B4-BE49-F238E27FC236}">
                  <a16:creationId xmlns:a16="http://schemas.microsoft.com/office/drawing/2014/main" id="{33C02B6A-2590-413D-92A9-D216BAFE6F42}"/>
                </a:ext>
              </a:extLst>
            </p:cNvPr>
            <p:cNvSpPr/>
            <p:nvPr/>
          </p:nvSpPr>
          <p:spPr>
            <a:xfrm rot="10800000">
              <a:off x="4272759" y="2887139"/>
              <a:ext cx="248580" cy="78510"/>
            </a:xfrm>
            <a:prstGeom prst="rightArrow">
              <a:avLst>
                <a:gd name="adj1" fmla="val 50000"/>
                <a:gd name="adj2" fmla="val 11717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7" name="Стрелка: вправо 68">
              <a:extLst>
                <a:ext uri="{FF2B5EF4-FFF2-40B4-BE49-F238E27FC236}">
                  <a16:creationId xmlns:a16="http://schemas.microsoft.com/office/drawing/2014/main" id="{F1BF18F7-4262-4F04-BDC4-4711CFFDD6E2}"/>
                </a:ext>
              </a:extLst>
            </p:cNvPr>
            <p:cNvSpPr/>
            <p:nvPr/>
          </p:nvSpPr>
          <p:spPr>
            <a:xfrm rot="5400000">
              <a:off x="4034840" y="2737343"/>
              <a:ext cx="246354" cy="69959"/>
            </a:xfrm>
            <a:prstGeom prst="rightArrow">
              <a:avLst>
                <a:gd name="adj1" fmla="val 50000"/>
                <a:gd name="adj2" fmla="val 11717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8" name="Стрелка: вправо 69">
              <a:extLst>
                <a:ext uri="{FF2B5EF4-FFF2-40B4-BE49-F238E27FC236}">
                  <a16:creationId xmlns:a16="http://schemas.microsoft.com/office/drawing/2014/main" id="{CAB9DFDE-31CF-4296-B981-76B608BC5608}"/>
                </a:ext>
              </a:extLst>
            </p:cNvPr>
            <p:cNvSpPr/>
            <p:nvPr/>
          </p:nvSpPr>
          <p:spPr>
            <a:xfrm rot="3763561">
              <a:off x="3571910" y="3289252"/>
              <a:ext cx="315895" cy="79366"/>
            </a:xfrm>
            <a:prstGeom prst="rightArrow">
              <a:avLst>
                <a:gd name="adj1" fmla="val 50000"/>
                <a:gd name="adj2" fmla="val 11717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343B948-FCE7-427F-AAFB-ED4EB49FC2E7}"/>
                </a:ext>
              </a:extLst>
            </p:cNvPr>
            <p:cNvSpPr txBox="1"/>
            <p:nvPr/>
          </p:nvSpPr>
          <p:spPr>
            <a:xfrm>
              <a:off x="4146402" y="2493332"/>
              <a:ext cx="3161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P</a:t>
              </a:r>
              <a:endParaRPr lang="ru-RU" sz="14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662E82B-F529-41AC-8345-A67BD661449F}"/>
                </a:ext>
              </a:extLst>
            </p:cNvPr>
            <p:cNvSpPr txBox="1"/>
            <p:nvPr/>
          </p:nvSpPr>
          <p:spPr>
            <a:xfrm>
              <a:off x="4482033" y="2782377"/>
              <a:ext cx="3369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Q</a:t>
              </a:r>
              <a:endParaRPr lang="ru-RU" sz="14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3AE5287A-B750-478F-9696-9AA8E4FA8331}"/>
              </a:ext>
            </a:extLst>
          </p:cNvPr>
          <p:cNvSpPr/>
          <p:nvPr/>
        </p:nvSpPr>
        <p:spPr>
          <a:xfrm>
            <a:off x="2600417" y="3656031"/>
            <a:ext cx="2926659" cy="623248"/>
          </a:xfrm>
          <a:prstGeom prst="rect">
            <a:avLst/>
          </a:prstGeom>
          <a:effectLst/>
        </p:spPr>
        <p:txBody>
          <a:bodyPr vert="horz" wrap="square" lIns="68580" tIns="34290" rIns="68580" bIns="34290">
            <a:spAutoFit/>
          </a:bodyPr>
          <a:lstStyle/>
          <a:p>
            <a:pPr>
              <a:lnSpc>
                <a:spcPct val="200000"/>
              </a:lnSpc>
              <a:buClr>
                <a:srgbClr val="E52228"/>
              </a:buClr>
              <a:defRPr/>
            </a:pPr>
            <a:r>
              <a:rPr lang="ru-RU" sz="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ПРЕДИКТИВНЫЙ АНАЛИЗ СОСТОЯНИЯ ПУТИ</a:t>
            </a:r>
          </a:p>
          <a:p>
            <a:pPr>
              <a:lnSpc>
                <a:spcPct val="200000"/>
              </a:lnSpc>
              <a:buClr>
                <a:srgbClr val="E52228"/>
              </a:buClr>
              <a:defRPr/>
            </a:pPr>
            <a:r>
              <a:rPr lang="ru-RU" sz="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КОМПЛЕКСНЫЙ ПРОГНОЗ СОСТОЯНИЯ ИНФРАСТРУКТУРЫ</a:t>
            </a:r>
          </a:p>
          <a:p>
            <a:pPr>
              <a:lnSpc>
                <a:spcPct val="200000"/>
              </a:lnSpc>
              <a:buClr>
                <a:srgbClr val="E52228"/>
              </a:buClr>
              <a:defRPr/>
            </a:pPr>
            <a:r>
              <a:rPr lang="ru-RU" sz="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ОБОСНОВАННОЕ ПЛАНИРОВАНИЕ РЕМОНТОВ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2541944" y="1261589"/>
            <a:ext cx="0" cy="3447642"/>
          </a:xfrm>
          <a:prstGeom prst="line">
            <a:avLst/>
          </a:prstGeom>
          <a:ln w="3175">
            <a:solidFill>
              <a:srgbClr val="68798B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215900" y="1337022"/>
            <a:ext cx="22479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68715" y="1307338"/>
            <a:ext cx="26603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455D7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lang="ru-RU" sz="900" b="1" dirty="0">
                <a:solidFill>
                  <a:srgbClr val="455D7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этап. </a:t>
            </a:r>
            <a:r>
              <a:rPr lang="ru-RU" sz="1050" b="1" dirty="0">
                <a:solidFill>
                  <a:srgbClr val="455D7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2020 </a:t>
            </a:r>
            <a:r>
              <a:rPr lang="ru-RU" sz="900" b="1" dirty="0">
                <a:solidFill>
                  <a:srgbClr val="455D7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год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666880" y="1337022"/>
            <a:ext cx="2244845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804223" y="1307338"/>
            <a:ext cx="19701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455D7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 </a:t>
            </a:r>
            <a:r>
              <a:rPr lang="ru-RU" sz="900" b="1" dirty="0">
                <a:solidFill>
                  <a:srgbClr val="455D7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этап. </a:t>
            </a:r>
            <a:r>
              <a:rPr lang="ru-RU" sz="1050" b="1" dirty="0">
                <a:solidFill>
                  <a:srgbClr val="455D7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2021 </a:t>
            </a:r>
            <a:r>
              <a:rPr lang="ru-RU" sz="900" b="1" dirty="0">
                <a:solidFill>
                  <a:srgbClr val="455D7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год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507E439D-3BA8-4BFF-B49A-4341BEBB357F}"/>
              </a:ext>
            </a:extLst>
          </p:cNvPr>
          <p:cNvSpPr/>
          <p:nvPr/>
        </p:nvSpPr>
        <p:spPr>
          <a:xfrm>
            <a:off x="2600417" y="4393408"/>
            <a:ext cx="2771800" cy="392415"/>
          </a:xfrm>
          <a:prstGeom prst="rect">
            <a:avLst/>
          </a:prstGeom>
          <a:effectLst/>
        </p:spPr>
        <p:txBody>
          <a:bodyPr wrap="square" lIns="68580" tIns="34290" rIns="68580" bIns="34290">
            <a:spAutoFit/>
          </a:bodyPr>
          <a:lstStyle/>
          <a:p>
            <a:pPr lvl="0">
              <a:defRPr/>
            </a:pPr>
            <a:r>
              <a:rPr lang="ru-RU" sz="9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Достоверность </a:t>
            </a:r>
          </a:p>
          <a:p>
            <a:pPr lvl="0">
              <a:defRPr/>
            </a:pPr>
            <a:r>
              <a:rPr lang="ru-RU" sz="9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прогноза                  </a:t>
            </a:r>
            <a:r>
              <a:rPr lang="ru-RU" sz="700" b="1" i="1" dirty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около</a:t>
            </a:r>
            <a:r>
              <a:rPr lang="ru-RU" sz="900" b="1" dirty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200" b="1" dirty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70-80</a:t>
            </a:r>
            <a:r>
              <a:rPr lang="ru-RU" sz="900" b="1" dirty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%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flipV="1">
            <a:off x="211262" y="4281687"/>
            <a:ext cx="5093555" cy="471"/>
          </a:xfrm>
          <a:prstGeom prst="line">
            <a:avLst/>
          </a:prstGeom>
          <a:ln w="3175">
            <a:solidFill>
              <a:srgbClr val="68798B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3" name="Группа 72"/>
          <p:cNvGrpSpPr/>
          <p:nvPr/>
        </p:nvGrpSpPr>
        <p:grpSpPr>
          <a:xfrm>
            <a:off x="5155657" y="2122791"/>
            <a:ext cx="1050079" cy="1050079"/>
            <a:chOff x="6015168" y="2895600"/>
            <a:chExt cx="1050079" cy="1050079"/>
          </a:xfrm>
        </p:grpSpPr>
        <p:grpSp>
          <p:nvGrpSpPr>
            <p:cNvPr id="76" name="Группа 55"/>
            <p:cNvGrpSpPr/>
            <p:nvPr/>
          </p:nvGrpSpPr>
          <p:grpSpPr>
            <a:xfrm>
              <a:off x="6241276" y="3240179"/>
              <a:ext cx="443594" cy="344598"/>
              <a:chOff x="6432662" y="1707654"/>
              <a:chExt cx="185389" cy="144016"/>
            </a:xfrm>
            <a:solidFill>
              <a:srgbClr val="557CAC"/>
            </a:solidFill>
          </p:grpSpPr>
          <p:sp>
            <p:nvSpPr>
              <p:cNvPr id="79" name="Половина рамки 78"/>
              <p:cNvSpPr/>
              <p:nvPr/>
            </p:nvSpPr>
            <p:spPr>
              <a:xfrm rot="2700000" flipH="1">
                <a:off x="6432662" y="1707654"/>
                <a:ext cx="144016" cy="144016"/>
              </a:xfrm>
              <a:prstGeom prst="halfFrame">
                <a:avLst>
                  <a:gd name="adj1" fmla="val 8347"/>
                  <a:gd name="adj2" fmla="val 834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Половина рамки 79"/>
              <p:cNvSpPr/>
              <p:nvPr/>
            </p:nvSpPr>
            <p:spPr>
              <a:xfrm rot="2700000" flipH="1">
                <a:off x="6474035" y="1707654"/>
                <a:ext cx="144016" cy="144016"/>
              </a:xfrm>
              <a:prstGeom prst="halfFrame">
                <a:avLst>
                  <a:gd name="adj1" fmla="val 8347"/>
                  <a:gd name="adj2" fmla="val 834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8" name="Овал 77"/>
            <p:cNvSpPr/>
            <p:nvPr/>
          </p:nvSpPr>
          <p:spPr>
            <a:xfrm>
              <a:off x="6015168" y="2895600"/>
              <a:ext cx="1050079" cy="1050079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1" name="Рисунок 80" descr="https://image.freepik.com/free-vector/vector-yes-and-no-check-marks-on-circles_134452-5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656" y="2931994"/>
            <a:ext cx="403200" cy="403200"/>
          </a:xfrm>
          <a:custGeom>
            <a:avLst/>
            <a:gdLst>
              <a:gd name="connsiteX0" fmla="*/ 1028700 w 2057400"/>
              <a:gd name="connsiteY0" fmla="*/ 0 h 2057400"/>
              <a:gd name="connsiteX1" fmla="*/ 2057400 w 2057400"/>
              <a:gd name="connsiteY1" fmla="*/ 1028700 h 2057400"/>
              <a:gd name="connsiteX2" fmla="*/ 1028700 w 2057400"/>
              <a:gd name="connsiteY2" fmla="*/ 2057400 h 2057400"/>
              <a:gd name="connsiteX3" fmla="*/ 0 w 2057400"/>
              <a:gd name="connsiteY3" fmla="*/ 1028700 h 2057400"/>
              <a:gd name="connsiteX4" fmla="*/ 1028700 w 2057400"/>
              <a:gd name="connsiteY4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7400" h="2057400">
                <a:moveTo>
                  <a:pt x="1028700" y="0"/>
                </a:moveTo>
                <a:cubicBezTo>
                  <a:pt x="1596835" y="0"/>
                  <a:pt x="2057400" y="460565"/>
                  <a:pt x="2057400" y="1028700"/>
                </a:cubicBezTo>
                <a:cubicBezTo>
                  <a:pt x="2057400" y="1596835"/>
                  <a:pt x="1596835" y="2057400"/>
                  <a:pt x="1028700" y="2057400"/>
                </a:cubicBezTo>
                <a:cubicBezTo>
                  <a:pt x="460565" y="2057400"/>
                  <a:pt x="0" y="1596835"/>
                  <a:pt x="0" y="1028700"/>
                </a:cubicBezTo>
                <a:cubicBezTo>
                  <a:pt x="0" y="460565"/>
                  <a:pt x="460565" y="0"/>
                  <a:pt x="10287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6365896" y="119190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92D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ЖЕЛАЕМЫЙ </a:t>
            </a:r>
          </a:p>
          <a:p>
            <a:pPr algn="ctr"/>
            <a:r>
              <a:rPr lang="ru-RU" sz="1200" b="1" dirty="0">
                <a:solidFill>
                  <a:srgbClr val="92D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РЕЗУЛЬТАТ</a:t>
            </a:r>
            <a:endParaRPr lang="ru-RU" sz="800" b="1" dirty="0">
              <a:solidFill>
                <a:srgbClr val="92D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435632" y="3319837"/>
            <a:ext cx="1880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92D050"/>
                </a:solidFill>
              </a:rPr>
              <a:t>Сопоставление всех </a:t>
            </a:r>
            <a:r>
              <a:rPr lang="ru-RU" sz="2400" dirty="0">
                <a:solidFill>
                  <a:srgbClr val="92D050"/>
                </a:solidFill>
                <a:latin typeface="Bauhaus 93" pitchFamily="82" charset="0"/>
              </a:rPr>
              <a:t>94</a:t>
            </a:r>
            <a:r>
              <a:rPr lang="ru-RU" sz="1000" dirty="0">
                <a:solidFill>
                  <a:srgbClr val="92D050"/>
                </a:solidFill>
              </a:rPr>
              <a:t> </a:t>
            </a:r>
          </a:p>
          <a:p>
            <a:pPr algn="ctr"/>
            <a:r>
              <a:rPr lang="ru-RU" sz="1000" dirty="0">
                <a:solidFill>
                  <a:srgbClr val="92D050"/>
                </a:solidFill>
              </a:rPr>
              <a:t>параметров в одной координате </a:t>
            </a: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 flipV="1">
            <a:off x="6569413" y="3275481"/>
            <a:ext cx="1731523" cy="6486"/>
          </a:xfrm>
          <a:prstGeom prst="line">
            <a:avLst/>
          </a:prstGeom>
          <a:ln w="6350">
            <a:solidFill>
              <a:srgbClr val="81D75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91182" y="1081223"/>
            <a:ext cx="4320479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itle 2"/>
          <p:cNvSpPr>
            <a:spLocks/>
          </p:cNvSpPr>
          <p:nvPr/>
        </p:nvSpPr>
        <p:spPr bwMode="auto">
          <a:xfrm>
            <a:off x="161686" y="864815"/>
            <a:ext cx="3923928" cy="2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tIns="32004" rIns="64008" bIns="32004" anchor="ctr"/>
          <a:lstStyle/>
          <a:p>
            <a:pPr marL="87313" eaLnBrk="0" hangingPunct="0">
              <a:spcBef>
                <a:spcPct val="0"/>
              </a:spcBef>
              <a:defRPr/>
            </a:pPr>
            <a:r>
              <a:rPr lang="ru-RU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Развитие систем прогноза данных</a:t>
            </a:r>
          </a:p>
        </p:txBody>
      </p:sp>
    </p:spTree>
    <p:extLst>
      <p:ext uri="{BB962C8B-B14F-4D97-AF65-F5344CB8AC3E}">
        <p14:creationId xmlns:p14="http://schemas.microsoft.com/office/powerpoint/2010/main" val="3965274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108919" y="46471"/>
            <a:ext cx="67363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ru-RU" altLang="ru-RU" dirty="0"/>
              <a:t>Автоматическая расшифровка данных </a:t>
            </a:r>
            <a:br>
              <a:rPr lang="ru-RU" altLang="ru-RU" dirty="0"/>
            </a:br>
            <a:r>
              <a:rPr lang="ru-RU" altLang="ru-RU" dirty="0"/>
              <a:t>средств диагностики (видео)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37404" y="3814903"/>
            <a:ext cx="17764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394A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Количество средств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213275" y="3362456"/>
            <a:ext cx="3534770" cy="36004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64" tIns="45669" rIns="35964" bIns="45669" rtlCol="0" anchor="ctr"/>
          <a:lstStyle/>
          <a:p>
            <a:pPr defTabSz="912709"/>
            <a:r>
              <a:rPr lang="ru-RU" altLang="ru-RU" sz="1200" dirty="0">
                <a:solidFill>
                  <a:srgbClr val="394A58"/>
                </a:solidFill>
                <a:latin typeface="Verdana" pitchFamily="34" charset="0"/>
              </a:rPr>
              <a:t>Значительная </a:t>
            </a:r>
            <a:r>
              <a:rPr lang="ru-RU" altLang="ru-RU" sz="1200" dirty="0" err="1">
                <a:solidFill>
                  <a:srgbClr val="C00000"/>
                </a:solidFill>
                <a:latin typeface="Verdana" pitchFamily="34" charset="0"/>
              </a:rPr>
              <a:t>перебраковка</a:t>
            </a:r>
            <a:endParaRPr lang="ru-RU" altLang="ru-RU" sz="1200" dirty="0">
              <a:solidFill>
                <a:srgbClr val="C00000"/>
              </a:solidFill>
              <a:latin typeface="Verdana" pitchFamily="34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212280" y="1064974"/>
            <a:ext cx="4320479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itle 2"/>
          <p:cNvSpPr>
            <a:spLocks/>
          </p:cNvSpPr>
          <p:nvPr/>
        </p:nvSpPr>
        <p:spPr bwMode="auto">
          <a:xfrm>
            <a:off x="57613" y="848950"/>
            <a:ext cx="468052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tIns="32004" rIns="64008" bIns="32004" anchor="ctr"/>
          <a:lstStyle/>
          <a:p>
            <a:pPr marL="87313" eaLnBrk="0" hangingPunct="0">
              <a:spcBef>
                <a:spcPct val="0"/>
              </a:spcBef>
              <a:defRPr/>
            </a:pPr>
            <a:r>
              <a:rPr lang="ru-RU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Видеоконтроль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2593111" y="3368070"/>
            <a:ext cx="2266921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ts val="2000"/>
              </a:lnSpc>
            </a:pPr>
            <a:r>
              <a:rPr lang="ru-RU" altLang="ru-RU" sz="1200" dirty="0">
                <a:solidFill>
                  <a:srgbClr val="394A58"/>
                </a:solidFill>
                <a:latin typeface="Verdana" pitchFamily="34" charset="0"/>
              </a:rPr>
              <a:t>на 1 км  </a:t>
            </a:r>
            <a:r>
              <a:rPr lang="ru-RU" sz="1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n-US" sz="1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400</a:t>
            </a:r>
            <a:r>
              <a:rPr lang="ru-RU" sz="1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altLang="ru-RU" sz="1200" dirty="0">
                <a:solidFill>
                  <a:srgbClr val="394A58"/>
                </a:solidFill>
                <a:latin typeface="Verdana" pitchFamily="34" charset="0"/>
              </a:rPr>
              <a:t>отметок</a:t>
            </a: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201214" y="3781616"/>
            <a:ext cx="4448607" cy="12167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5"/>
          <p:cNvGrpSpPr/>
          <p:nvPr/>
        </p:nvGrpSpPr>
        <p:grpSpPr>
          <a:xfrm>
            <a:off x="212280" y="4287177"/>
            <a:ext cx="4264794" cy="281675"/>
            <a:chOff x="341325" y="4055853"/>
            <a:chExt cx="3604374" cy="281675"/>
          </a:xfrm>
        </p:grpSpPr>
        <p:sp>
          <p:nvSpPr>
            <p:cNvPr id="123" name="Пятиугольник 122"/>
            <p:cNvSpPr/>
            <p:nvPr/>
          </p:nvSpPr>
          <p:spPr>
            <a:xfrm>
              <a:off x="2015272" y="4055853"/>
              <a:ext cx="694476" cy="281675"/>
            </a:xfrm>
            <a:prstGeom prst="homePlate">
              <a:avLst/>
            </a:prstGeom>
            <a:solidFill>
              <a:srgbClr val="828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>
                  <a:solidFill>
                    <a:schemeClr val="bg1"/>
                  </a:solidFill>
                </a:rPr>
                <a:t>+19</a:t>
              </a:r>
              <a:r>
                <a:rPr lang="ru-RU" sz="600" dirty="0">
                  <a:solidFill>
                    <a:schemeClr val="bg1"/>
                  </a:solidFill>
                </a:rPr>
                <a:t> средств</a:t>
              </a:r>
            </a:p>
          </p:txBody>
        </p:sp>
        <p:sp>
          <p:nvSpPr>
            <p:cNvPr id="122" name="Пятиугольник 121"/>
            <p:cNvSpPr/>
            <p:nvPr/>
          </p:nvSpPr>
          <p:spPr>
            <a:xfrm>
              <a:off x="1456496" y="4055853"/>
              <a:ext cx="694476" cy="281675"/>
            </a:xfrm>
            <a:prstGeom prst="homePlate">
              <a:avLst/>
            </a:prstGeom>
            <a:solidFill>
              <a:srgbClr val="A9AA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>
                  <a:solidFill>
                    <a:schemeClr val="bg1"/>
                  </a:solidFill>
                </a:rPr>
                <a:t>+31</a:t>
              </a:r>
              <a:r>
                <a:rPr lang="ru-RU" sz="600" dirty="0">
                  <a:solidFill>
                    <a:schemeClr val="bg1"/>
                  </a:solidFill>
                </a:rPr>
                <a:t> средство</a:t>
              </a:r>
            </a:p>
          </p:txBody>
        </p:sp>
        <p:sp>
          <p:nvSpPr>
            <p:cNvPr id="120" name="Пятиугольник 119"/>
            <p:cNvSpPr/>
            <p:nvPr/>
          </p:nvSpPr>
          <p:spPr>
            <a:xfrm>
              <a:off x="900101" y="4055853"/>
              <a:ext cx="694476" cy="281675"/>
            </a:xfrm>
            <a:prstGeom prst="homePlate">
              <a:avLst/>
            </a:prstGeom>
            <a:solidFill>
              <a:srgbClr val="B2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>
                  <a:solidFill>
                    <a:schemeClr val="bg1"/>
                  </a:solidFill>
                </a:rPr>
                <a:t>+20</a:t>
              </a:r>
              <a:r>
                <a:rPr lang="ru-RU" sz="600" dirty="0">
                  <a:solidFill>
                    <a:schemeClr val="bg1"/>
                  </a:solidFill>
                </a:rPr>
                <a:t> средств</a:t>
              </a:r>
            </a:p>
          </p:txBody>
        </p:sp>
        <p:sp>
          <p:nvSpPr>
            <p:cNvPr id="2" name="Пятиугольник 1"/>
            <p:cNvSpPr/>
            <p:nvPr/>
          </p:nvSpPr>
          <p:spPr>
            <a:xfrm>
              <a:off x="341325" y="4055853"/>
              <a:ext cx="694476" cy="281675"/>
            </a:xfrm>
            <a:prstGeom prst="homePlate">
              <a:avLst/>
            </a:prstGeom>
            <a:solidFill>
              <a:srgbClr val="DDDC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>
                  <a:solidFill>
                    <a:srgbClr val="394A58"/>
                  </a:solidFill>
                </a:rPr>
                <a:t>28</a:t>
              </a:r>
              <a:r>
                <a:rPr lang="ru-RU" sz="600" dirty="0">
                  <a:solidFill>
                    <a:srgbClr val="394A58"/>
                  </a:solidFill>
                </a:rPr>
                <a:t> средств</a:t>
              </a:r>
            </a:p>
          </p:txBody>
        </p:sp>
        <p:sp>
          <p:nvSpPr>
            <p:cNvPr id="128" name="Пятиугольник 127"/>
            <p:cNvSpPr/>
            <p:nvPr/>
          </p:nvSpPr>
          <p:spPr>
            <a:xfrm>
              <a:off x="3251223" y="4055853"/>
              <a:ext cx="694476" cy="281675"/>
            </a:xfrm>
            <a:prstGeom prst="homePlate">
              <a:avLst/>
            </a:prstGeom>
            <a:solidFill>
              <a:srgbClr val="828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>
                  <a:solidFill>
                    <a:schemeClr val="bg1"/>
                  </a:solidFill>
                </a:rPr>
                <a:t>+20</a:t>
              </a:r>
              <a:r>
                <a:rPr lang="ru-RU" sz="600" dirty="0">
                  <a:solidFill>
                    <a:schemeClr val="bg1"/>
                  </a:solidFill>
                </a:rPr>
                <a:t> средств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0867" y="4082019"/>
            <a:ext cx="739234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800" dirty="0"/>
              <a:t>2016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913275" y="4082019"/>
            <a:ext cx="739234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800" dirty="0"/>
              <a:t>2017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1581099" y="4082019"/>
            <a:ext cx="739234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800" dirty="0"/>
              <a:t>2018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2238041" y="4082019"/>
            <a:ext cx="739234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800" dirty="0"/>
              <a:t>2019</a:t>
            </a:r>
          </a:p>
        </p:txBody>
      </p:sp>
      <p:grpSp>
        <p:nvGrpSpPr>
          <p:cNvPr id="4" name="Группа 8"/>
          <p:cNvGrpSpPr/>
          <p:nvPr/>
        </p:nvGrpSpPr>
        <p:grpSpPr>
          <a:xfrm>
            <a:off x="2952210" y="4191640"/>
            <a:ext cx="739234" cy="491485"/>
            <a:chOff x="2995224" y="4191640"/>
            <a:chExt cx="739234" cy="491485"/>
          </a:xfrm>
        </p:grpSpPr>
        <p:sp>
          <p:nvSpPr>
            <p:cNvPr id="8" name="Овал 7"/>
            <p:cNvSpPr/>
            <p:nvPr/>
          </p:nvSpPr>
          <p:spPr>
            <a:xfrm>
              <a:off x="3119099" y="4191640"/>
              <a:ext cx="491485" cy="491485"/>
            </a:xfrm>
            <a:prstGeom prst="ellipse">
              <a:avLst/>
            </a:prstGeom>
            <a:solidFill>
              <a:srgbClr val="828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995224" y="4268105"/>
              <a:ext cx="73923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98</a:t>
              </a:r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3631688" y="4082019"/>
            <a:ext cx="739234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800" dirty="0"/>
              <a:t>2020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049008" y="2829600"/>
            <a:ext cx="756456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ts val="2000"/>
              </a:lnSpc>
            </a:pPr>
            <a:r>
              <a:rPr lang="ru-RU" sz="1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81</a:t>
            </a:r>
            <a:r>
              <a:rPr lang="ru-RU" altLang="ru-RU" sz="1200" dirty="0">
                <a:solidFill>
                  <a:srgbClr val="394A58"/>
                </a:solidFill>
                <a:latin typeface="Verdana" pitchFamily="34" charset="0"/>
              </a:rPr>
              <a:t>%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90576" y="2820950"/>
            <a:ext cx="4653799" cy="36004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64" tIns="45669" rIns="35964" bIns="45669" rtlCol="0" anchor="ctr"/>
          <a:lstStyle/>
          <a:p>
            <a:pPr defTabSz="912709"/>
            <a:r>
              <a:rPr lang="ru-RU" altLang="ru-RU" sz="1200" dirty="0">
                <a:solidFill>
                  <a:srgbClr val="394A58"/>
                </a:solidFill>
                <a:latin typeface="Verdana" pitchFamily="34" charset="0"/>
              </a:rPr>
              <a:t>Процент определенных отступлений </a:t>
            </a:r>
            <a:br>
              <a:rPr lang="ru-RU" altLang="ru-RU" sz="1200" dirty="0">
                <a:solidFill>
                  <a:srgbClr val="394A58"/>
                </a:solidFill>
                <a:latin typeface="Verdana" pitchFamily="34" charset="0"/>
              </a:rPr>
            </a:br>
            <a:r>
              <a:rPr lang="ru-RU" altLang="ru-RU" sz="1200" dirty="0">
                <a:solidFill>
                  <a:srgbClr val="394A58"/>
                </a:solidFill>
                <a:latin typeface="Verdana" pitchFamily="34" charset="0"/>
              </a:rPr>
              <a:t>автоматизированными системами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220494" y="3313887"/>
            <a:ext cx="4439057" cy="325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65"/>
          <p:cNvGrpSpPr/>
          <p:nvPr/>
        </p:nvGrpSpPr>
        <p:grpSpPr>
          <a:xfrm>
            <a:off x="255144" y="1203392"/>
            <a:ext cx="4401165" cy="1383965"/>
            <a:chOff x="4398838" y="2379308"/>
            <a:chExt cx="5454764" cy="2906084"/>
          </a:xfrm>
          <a:effectLst/>
        </p:grpSpPr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2" cstate="screen">
              <a:lum brigh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2443625"/>
              <a:ext cx="2664296" cy="2576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2" name="Скругленный прямоугольник 71"/>
            <p:cNvSpPr/>
            <p:nvPr/>
          </p:nvSpPr>
          <p:spPr>
            <a:xfrm>
              <a:off x="8623414" y="2632392"/>
              <a:ext cx="1230188" cy="646024"/>
            </a:xfrm>
            <a:prstGeom prst="roundRect">
              <a:avLst>
                <a:gd name="adj" fmla="val 3327"/>
              </a:avLst>
            </a:prstGeom>
            <a:noFill/>
            <a:ln w="12700">
              <a:solidFill>
                <a:srgbClr val="0070C0"/>
              </a:solidFill>
              <a:prstDash val="sysDot"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ctr"/>
              <a:r>
                <a:rPr lang="ru-RU" sz="50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Определение наличия </a:t>
              </a:r>
              <a:br>
                <a:rPr lang="en-US" sz="50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ru-RU" sz="50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и состояния стыковых болтов</a:t>
              </a:r>
            </a:p>
          </p:txBody>
        </p:sp>
        <p:cxnSp>
          <p:nvCxnSpPr>
            <p:cNvPr id="73" name="Соединительная линия уступом 9"/>
            <p:cNvCxnSpPr/>
            <p:nvPr/>
          </p:nvCxnSpPr>
          <p:spPr>
            <a:xfrm rot="16200000" flipH="1" flipV="1">
              <a:off x="8155405" y="2233467"/>
              <a:ext cx="685801" cy="1480407"/>
            </a:xfrm>
            <a:prstGeom prst="bentConnector4">
              <a:avLst>
                <a:gd name="adj1" fmla="val -25555"/>
                <a:gd name="adj2" fmla="val 54884"/>
              </a:avLst>
            </a:prstGeom>
            <a:ln w="9525">
              <a:solidFill>
                <a:srgbClr val="0070C0"/>
              </a:solidFill>
              <a:prstDash val="sysDot"/>
              <a:headEnd type="none"/>
              <a:tailEnd type="oval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4" name="Соединительная линия уступом 73"/>
            <p:cNvCxnSpPr/>
            <p:nvPr/>
          </p:nvCxnSpPr>
          <p:spPr>
            <a:xfrm>
              <a:off x="5489791" y="3700741"/>
              <a:ext cx="162329" cy="44701"/>
            </a:xfrm>
            <a:prstGeom prst="bentConnector3">
              <a:avLst>
                <a:gd name="adj1" fmla="val 50000"/>
              </a:avLst>
            </a:prstGeom>
            <a:ln w="9525">
              <a:solidFill>
                <a:srgbClr val="0070C0"/>
              </a:solidFill>
              <a:prstDash val="sysDot"/>
              <a:headEnd type="none"/>
              <a:tailEnd type="oval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76" name="Скругленный прямоугольник 75"/>
            <p:cNvSpPr/>
            <p:nvPr/>
          </p:nvSpPr>
          <p:spPr>
            <a:xfrm>
              <a:off x="4398838" y="3446763"/>
              <a:ext cx="1090953" cy="480717"/>
            </a:xfrm>
            <a:prstGeom prst="roundRect">
              <a:avLst>
                <a:gd name="adj" fmla="val 10950"/>
              </a:avLst>
            </a:prstGeom>
            <a:noFill/>
            <a:ln w="12700">
              <a:solidFill>
                <a:srgbClr val="0070C0"/>
              </a:solidFill>
              <a:prstDash val="sysDot"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ctr"/>
              <a:r>
                <a:rPr lang="ru-RU" sz="50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Ширина стыкового зазора</a:t>
              </a:r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>
              <a:off x="8631441" y="3558587"/>
              <a:ext cx="1206923" cy="646024"/>
            </a:xfrm>
            <a:prstGeom prst="roundRect">
              <a:avLst>
                <a:gd name="adj" fmla="val 7138"/>
              </a:avLst>
            </a:prstGeom>
            <a:noFill/>
            <a:ln w="12700">
              <a:solidFill>
                <a:srgbClr val="0070C0"/>
              </a:solidFill>
              <a:prstDash val="sysDot"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ctr"/>
              <a:r>
                <a:rPr lang="ru-RU" sz="50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Фиксация шпал </a:t>
              </a:r>
              <a:br>
                <a:rPr lang="en-US" sz="50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ru-RU" sz="50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с разворотом относительно оси пути</a:t>
              </a:r>
            </a:p>
          </p:txBody>
        </p:sp>
        <p:cxnSp>
          <p:nvCxnSpPr>
            <p:cNvPr id="79" name="Соединительная линия уступом 22"/>
            <p:cNvCxnSpPr/>
            <p:nvPr/>
          </p:nvCxnSpPr>
          <p:spPr>
            <a:xfrm rot="10800000" flipV="1">
              <a:off x="8066021" y="3895216"/>
              <a:ext cx="565420" cy="663412"/>
            </a:xfrm>
            <a:prstGeom prst="bentConnector3">
              <a:avLst>
                <a:gd name="adj1" fmla="val 50000"/>
              </a:avLst>
            </a:prstGeom>
            <a:ln w="9525">
              <a:solidFill>
                <a:srgbClr val="0070C0"/>
              </a:solidFill>
              <a:prstDash val="sysDot"/>
              <a:headEnd type="none"/>
              <a:tailEnd type="oval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87" name="Скругленный прямоугольник 86"/>
            <p:cNvSpPr/>
            <p:nvPr/>
          </p:nvSpPr>
          <p:spPr>
            <a:xfrm>
              <a:off x="8637536" y="4625750"/>
              <a:ext cx="1208446" cy="646024"/>
            </a:xfrm>
            <a:prstGeom prst="roundRect">
              <a:avLst>
                <a:gd name="adj" fmla="val 3327"/>
              </a:avLst>
            </a:prstGeom>
            <a:noFill/>
            <a:ln w="12700">
              <a:solidFill>
                <a:srgbClr val="0070C0"/>
              </a:solidFill>
              <a:prstDash val="sysDot"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ctr"/>
              <a:r>
                <a:rPr lang="ru-RU" sz="50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Поверхностные дефекты рельсов</a:t>
              </a:r>
            </a:p>
          </p:txBody>
        </p:sp>
        <p:cxnSp>
          <p:nvCxnSpPr>
            <p:cNvPr id="88" name="Соединительная линия уступом 22"/>
            <p:cNvCxnSpPr/>
            <p:nvPr/>
          </p:nvCxnSpPr>
          <p:spPr>
            <a:xfrm rot="5400000" flipH="1">
              <a:off x="8074584" y="4118216"/>
              <a:ext cx="462579" cy="1871773"/>
            </a:xfrm>
            <a:prstGeom prst="bentConnector4">
              <a:avLst>
                <a:gd name="adj1" fmla="val -24286"/>
                <a:gd name="adj2" fmla="val 66140"/>
              </a:avLst>
            </a:prstGeom>
            <a:ln w="9525">
              <a:solidFill>
                <a:srgbClr val="0070C0"/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90" name="Скругленный прямоугольник 89"/>
            <p:cNvSpPr/>
            <p:nvPr/>
          </p:nvSpPr>
          <p:spPr>
            <a:xfrm>
              <a:off x="4411973" y="4133017"/>
              <a:ext cx="1077817" cy="907120"/>
            </a:xfrm>
            <a:prstGeom prst="roundRect">
              <a:avLst>
                <a:gd name="adj" fmla="val 9881"/>
              </a:avLst>
            </a:prstGeom>
            <a:noFill/>
            <a:ln w="12700">
              <a:solidFill>
                <a:srgbClr val="0070C0"/>
              </a:solidFill>
              <a:prstDash val="sysDot"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ctr"/>
              <a:r>
                <a:rPr lang="ru-RU" sz="50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Смещения рельсовых плетей относительно "маячных" шпал</a:t>
              </a:r>
            </a:p>
          </p:txBody>
        </p:sp>
        <p:cxnSp>
          <p:nvCxnSpPr>
            <p:cNvPr id="91" name="Соединительная линия уступом 22"/>
            <p:cNvCxnSpPr/>
            <p:nvPr/>
          </p:nvCxnSpPr>
          <p:spPr>
            <a:xfrm rot="5400000" flipH="1" flipV="1">
              <a:off x="5957519" y="4027005"/>
              <a:ext cx="20112" cy="2033387"/>
            </a:xfrm>
            <a:prstGeom prst="bentConnector3">
              <a:avLst>
                <a:gd name="adj1" fmla="val -1641919"/>
              </a:avLst>
            </a:prstGeom>
            <a:ln w="9525">
              <a:solidFill>
                <a:srgbClr val="0070C0"/>
              </a:solidFill>
              <a:prstDash val="sysDot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92" name="Скругленный прямоугольник 91"/>
            <p:cNvSpPr/>
            <p:nvPr/>
          </p:nvSpPr>
          <p:spPr>
            <a:xfrm>
              <a:off x="4398838" y="2421709"/>
              <a:ext cx="1090953" cy="786388"/>
            </a:xfrm>
            <a:prstGeom prst="roundRect">
              <a:avLst>
                <a:gd name="adj" fmla="val 7138"/>
              </a:avLst>
            </a:prstGeom>
            <a:noFill/>
            <a:ln w="12700">
              <a:solidFill>
                <a:srgbClr val="0070C0"/>
              </a:solidFill>
              <a:prstDash val="sysDot"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ctr"/>
              <a:r>
                <a:rPr lang="ru-RU" sz="50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Регистрация видеоданных </a:t>
              </a:r>
              <a:br>
                <a:rPr lang="en-US" sz="50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ru-RU" sz="50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с высоким разрешением</a:t>
              </a:r>
            </a:p>
          </p:txBody>
        </p:sp>
        <p:cxnSp>
          <p:nvCxnSpPr>
            <p:cNvPr id="93" name="Соединительная линия уступом 9"/>
            <p:cNvCxnSpPr/>
            <p:nvPr/>
          </p:nvCxnSpPr>
          <p:spPr>
            <a:xfrm rot="10800000" flipV="1">
              <a:off x="4847038" y="2379308"/>
              <a:ext cx="2408144" cy="40779"/>
            </a:xfrm>
            <a:prstGeom prst="bentConnector3">
              <a:avLst>
                <a:gd name="adj1" fmla="val 92652"/>
              </a:avLst>
            </a:prstGeom>
            <a:ln w="9525">
              <a:solidFill>
                <a:srgbClr val="0070C0"/>
              </a:solidFill>
              <a:prstDash val="sysDot"/>
              <a:headEnd type="oval"/>
              <a:tailEnd type="none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" name="Группа 106"/>
          <p:cNvGrpSpPr/>
          <p:nvPr/>
        </p:nvGrpSpPr>
        <p:grpSpPr>
          <a:xfrm>
            <a:off x="5155657" y="2181156"/>
            <a:ext cx="1050079" cy="1050079"/>
            <a:chOff x="6015168" y="2895600"/>
            <a:chExt cx="1050079" cy="1050079"/>
          </a:xfrm>
        </p:grpSpPr>
        <p:grpSp>
          <p:nvGrpSpPr>
            <p:cNvPr id="9" name="Группа 55"/>
            <p:cNvGrpSpPr/>
            <p:nvPr/>
          </p:nvGrpSpPr>
          <p:grpSpPr>
            <a:xfrm>
              <a:off x="6241276" y="3240179"/>
              <a:ext cx="443594" cy="344598"/>
              <a:chOff x="6432662" y="1707654"/>
              <a:chExt cx="185389" cy="144016"/>
            </a:xfrm>
            <a:solidFill>
              <a:srgbClr val="557CAC"/>
            </a:solidFill>
          </p:grpSpPr>
          <p:sp>
            <p:nvSpPr>
              <p:cNvPr id="121" name="Половина рамки 120"/>
              <p:cNvSpPr/>
              <p:nvPr/>
            </p:nvSpPr>
            <p:spPr>
              <a:xfrm rot="2700000" flipH="1">
                <a:off x="6432662" y="1707654"/>
                <a:ext cx="144016" cy="144016"/>
              </a:xfrm>
              <a:prstGeom prst="halfFrame">
                <a:avLst>
                  <a:gd name="adj1" fmla="val 8347"/>
                  <a:gd name="adj2" fmla="val 834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Половина рамки 137"/>
              <p:cNvSpPr/>
              <p:nvPr/>
            </p:nvSpPr>
            <p:spPr>
              <a:xfrm rot="2700000" flipH="1">
                <a:off x="6474035" y="1707654"/>
                <a:ext cx="144016" cy="144016"/>
              </a:xfrm>
              <a:prstGeom prst="halfFrame">
                <a:avLst>
                  <a:gd name="adj1" fmla="val 8347"/>
                  <a:gd name="adj2" fmla="val 834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5" name="Овал 114"/>
            <p:cNvSpPr/>
            <p:nvPr/>
          </p:nvSpPr>
          <p:spPr>
            <a:xfrm>
              <a:off x="6015168" y="2895600"/>
              <a:ext cx="1050079" cy="1050079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9" name="Рисунок 138" descr="https://image.freepik.com/free-vector/vector-yes-and-no-check-marks-on-circles_134452-5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656" y="2990359"/>
            <a:ext cx="403200" cy="403200"/>
          </a:xfrm>
          <a:custGeom>
            <a:avLst/>
            <a:gdLst>
              <a:gd name="connsiteX0" fmla="*/ 1028700 w 2057400"/>
              <a:gd name="connsiteY0" fmla="*/ 0 h 2057400"/>
              <a:gd name="connsiteX1" fmla="*/ 2057400 w 2057400"/>
              <a:gd name="connsiteY1" fmla="*/ 1028700 h 2057400"/>
              <a:gd name="connsiteX2" fmla="*/ 1028700 w 2057400"/>
              <a:gd name="connsiteY2" fmla="*/ 2057400 h 2057400"/>
              <a:gd name="connsiteX3" fmla="*/ 0 w 2057400"/>
              <a:gd name="connsiteY3" fmla="*/ 1028700 h 2057400"/>
              <a:gd name="connsiteX4" fmla="*/ 1028700 w 2057400"/>
              <a:gd name="connsiteY4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7400" h="2057400">
                <a:moveTo>
                  <a:pt x="1028700" y="0"/>
                </a:moveTo>
                <a:cubicBezTo>
                  <a:pt x="1596835" y="0"/>
                  <a:pt x="2057400" y="460565"/>
                  <a:pt x="2057400" y="1028700"/>
                </a:cubicBezTo>
                <a:cubicBezTo>
                  <a:pt x="2057400" y="1596835"/>
                  <a:pt x="1596835" y="2057400"/>
                  <a:pt x="1028700" y="2057400"/>
                </a:cubicBezTo>
                <a:cubicBezTo>
                  <a:pt x="460565" y="2057400"/>
                  <a:pt x="0" y="1596835"/>
                  <a:pt x="0" y="1028700"/>
                </a:cubicBezTo>
                <a:cubicBezTo>
                  <a:pt x="0" y="460565"/>
                  <a:pt x="460565" y="0"/>
                  <a:pt x="10287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https://www.egovernment.ch/files/cache/69d9641d16d34573272075e9ff8d4a32_f37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25"/>
          <a:stretch>
            <a:fillRect/>
          </a:stretch>
        </p:blipFill>
        <p:spPr bwMode="auto">
          <a:xfrm>
            <a:off x="6990955" y="1744501"/>
            <a:ext cx="741652" cy="881084"/>
          </a:xfrm>
          <a:prstGeom prst="rect">
            <a:avLst/>
          </a:prstGeom>
          <a:noFill/>
        </p:spPr>
      </p:pic>
      <p:sp>
        <p:nvSpPr>
          <p:cNvPr id="144" name="TextBox 143"/>
          <p:cNvSpPr txBox="1"/>
          <p:nvPr/>
        </p:nvSpPr>
        <p:spPr>
          <a:xfrm>
            <a:off x="6427006" y="3544113"/>
            <a:ext cx="1880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92D050"/>
                </a:solidFill>
              </a:rPr>
              <a:t>не более </a:t>
            </a:r>
            <a:r>
              <a:rPr lang="ru-RU" sz="2400" dirty="0">
                <a:solidFill>
                  <a:srgbClr val="92D050"/>
                </a:solidFill>
                <a:latin typeface="Bauhaus 93" pitchFamily="82" charset="0"/>
              </a:rPr>
              <a:t>20 </a:t>
            </a:r>
            <a:r>
              <a:rPr lang="ru-RU" sz="1000" dirty="0">
                <a:solidFill>
                  <a:srgbClr val="92D050"/>
                </a:solidFill>
              </a:rPr>
              <a:t>ложных отметок на </a:t>
            </a:r>
            <a:r>
              <a:rPr lang="ru-RU" sz="2400" dirty="0">
                <a:solidFill>
                  <a:srgbClr val="92D050"/>
                </a:solidFill>
                <a:latin typeface="Bauhaus 93" pitchFamily="82" charset="0"/>
              </a:rPr>
              <a:t>1</a:t>
            </a:r>
            <a:r>
              <a:rPr lang="ru-RU" sz="1000" dirty="0">
                <a:solidFill>
                  <a:srgbClr val="92D050"/>
                </a:solidFill>
              </a:rPr>
              <a:t>км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6296578" y="2754031"/>
            <a:ext cx="2188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92D050"/>
                </a:solidFill>
              </a:rPr>
              <a:t>Процент определенных </a:t>
            </a:r>
            <a:r>
              <a:rPr lang="ru-RU" sz="2400" dirty="0">
                <a:solidFill>
                  <a:srgbClr val="92D050"/>
                </a:solidFill>
                <a:latin typeface="Bauhaus 93" pitchFamily="82" charset="0"/>
              </a:rPr>
              <a:t>99</a:t>
            </a:r>
            <a:r>
              <a:rPr lang="ru-RU" sz="1000" dirty="0">
                <a:solidFill>
                  <a:srgbClr val="92D050"/>
                </a:solidFill>
              </a:rPr>
              <a:t>%</a:t>
            </a:r>
            <a:r>
              <a:rPr lang="ru-RU" sz="2400" dirty="0">
                <a:solidFill>
                  <a:srgbClr val="92D050"/>
                </a:solidFill>
                <a:latin typeface="Bauhaus 93" pitchFamily="82" charset="0"/>
              </a:rPr>
              <a:t> </a:t>
            </a:r>
          </a:p>
          <a:p>
            <a:pPr algn="ctr"/>
            <a:r>
              <a:rPr lang="ru-RU" sz="1000" dirty="0">
                <a:solidFill>
                  <a:srgbClr val="92D050"/>
                </a:solidFill>
              </a:rPr>
              <a:t>отступлений</a:t>
            </a:r>
          </a:p>
        </p:txBody>
      </p:sp>
      <p:cxnSp>
        <p:nvCxnSpPr>
          <p:cNvPr id="146" name="Прямая соединительная линия 145"/>
          <p:cNvCxnSpPr/>
          <p:nvPr/>
        </p:nvCxnSpPr>
        <p:spPr>
          <a:xfrm flipV="1">
            <a:off x="6569413" y="3503287"/>
            <a:ext cx="1731523" cy="6486"/>
          </a:xfrm>
          <a:prstGeom prst="line">
            <a:avLst/>
          </a:prstGeom>
          <a:ln w="6350">
            <a:solidFill>
              <a:srgbClr val="81D75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314008" y="1335933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92D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ЖЕЛАЕМЫЙ </a:t>
            </a:r>
          </a:p>
          <a:p>
            <a:pPr algn="ctr"/>
            <a:r>
              <a:rPr lang="ru-RU" sz="1200" b="1" dirty="0">
                <a:solidFill>
                  <a:srgbClr val="92D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РЕЗУЛЬТАТ</a:t>
            </a:r>
            <a:endParaRPr lang="ru-RU" sz="800" b="1" dirty="0">
              <a:solidFill>
                <a:srgbClr val="92D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47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108919" y="46471"/>
            <a:ext cx="67363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ru-RU" altLang="ru-RU" dirty="0"/>
              <a:t>Автоматическая расшифровка данных </a:t>
            </a:r>
            <a:br>
              <a:rPr lang="ru-RU" altLang="ru-RU" dirty="0"/>
            </a:br>
            <a:r>
              <a:rPr lang="ru-RU" altLang="ru-RU" dirty="0"/>
              <a:t>средств диагностики (</a:t>
            </a:r>
            <a:r>
              <a:rPr lang="ru-RU" altLang="ru-RU" dirty="0" err="1"/>
              <a:t>дефектограммы</a:t>
            </a:r>
            <a:r>
              <a:rPr lang="ru-RU" altLang="ru-RU" dirty="0"/>
              <a:t>)</a:t>
            </a: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291182" y="1055345"/>
            <a:ext cx="4320479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itle 2"/>
          <p:cNvSpPr>
            <a:spLocks/>
          </p:cNvSpPr>
          <p:nvPr/>
        </p:nvSpPr>
        <p:spPr bwMode="auto">
          <a:xfrm>
            <a:off x="161686" y="838937"/>
            <a:ext cx="3923928" cy="2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tIns="32004" rIns="64008" bIns="32004" anchor="ctr"/>
          <a:lstStyle/>
          <a:p>
            <a:pPr marL="87313" eaLnBrk="0" hangingPunct="0">
              <a:spcBef>
                <a:spcPct val="0"/>
              </a:spcBef>
              <a:defRPr/>
            </a:pPr>
            <a:r>
              <a:rPr lang="ru-RU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Расшифровка дефектограмм </a:t>
            </a:r>
          </a:p>
        </p:txBody>
      </p:sp>
      <p:cxnSp>
        <p:nvCxnSpPr>
          <p:cNvPr id="119" name="Прямая соединительная линия 118"/>
          <p:cNvCxnSpPr/>
          <p:nvPr/>
        </p:nvCxnSpPr>
        <p:spPr>
          <a:xfrm>
            <a:off x="233639" y="3541117"/>
            <a:ext cx="4630191" cy="623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232731" y="3621859"/>
            <a:ext cx="3372989" cy="36004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64" tIns="45669" rIns="35964" bIns="45669" rtlCol="0" anchor="ctr"/>
          <a:lstStyle/>
          <a:p>
            <a:pPr defTabSz="912709"/>
            <a:r>
              <a:rPr lang="ru-RU" altLang="ru-RU" sz="1200" dirty="0">
                <a:solidFill>
                  <a:srgbClr val="394A58"/>
                </a:solidFill>
                <a:latin typeface="Verdana" pitchFamily="34" charset="0"/>
              </a:rPr>
              <a:t>Низкая </a:t>
            </a:r>
            <a:r>
              <a:rPr lang="ru-RU" altLang="ru-RU" sz="1200" dirty="0" err="1">
                <a:solidFill>
                  <a:srgbClr val="394A58"/>
                </a:solidFill>
                <a:latin typeface="Verdana" pitchFamily="34" charset="0"/>
              </a:rPr>
              <a:t>подтверждаемость</a:t>
            </a:r>
            <a:r>
              <a:rPr lang="ru-RU" altLang="ru-RU" sz="1200" dirty="0">
                <a:solidFill>
                  <a:srgbClr val="394A58"/>
                </a:solidFill>
                <a:latin typeface="Verdana" pitchFamily="34" charset="0"/>
              </a:rPr>
              <a:t> </a:t>
            </a:r>
          </a:p>
          <a:p>
            <a:pPr defTabSz="912709"/>
            <a:r>
              <a:rPr lang="ru-RU" altLang="ru-RU" sz="1200" dirty="0">
                <a:solidFill>
                  <a:srgbClr val="394A58"/>
                </a:solidFill>
                <a:latin typeface="Verdana" pitchFamily="34" charset="0"/>
              </a:rPr>
              <a:t>отметок 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42457" y="3138721"/>
            <a:ext cx="4653799" cy="36004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64" tIns="45669" rIns="35964" bIns="45669" rtlCol="0" anchor="ctr"/>
          <a:lstStyle/>
          <a:p>
            <a:pPr defTabSz="912709"/>
            <a:r>
              <a:rPr lang="ru-RU" altLang="ru-RU" sz="1200" dirty="0">
                <a:solidFill>
                  <a:srgbClr val="394A58"/>
                </a:solidFill>
                <a:latin typeface="Verdana" pitchFamily="34" charset="0"/>
              </a:rPr>
              <a:t>Значительная </a:t>
            </a:r>
            <a:r>
              <a:rPr lang="ru-RU" altLang="ru-RU" sz="1200" dirty="0" err="1">
                <a:solidFill>
                  <a:srgbClr val="C00000"/>
                </a:solidFill>
                <a:latin typeface="Verdana" pitchFamily="34" charset="0"/>
              </a:rPr>
              <a:t>перебраковка</a:t>
            </a:r>
            <a:r>
              <a:rPr lang="ru-RU" altLang="ru-RU" sz="1200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214009" y="4092100"/>
            <a:ext cx="4701702" cy="2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3050309" y="3147369"/>
            <a:ext cx="2063195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ts val="2000"/>
              </a:lnSpc>
            </a:pPr>
            <a:r>
              <a:rPr lang="ru-RU" altLang="ru-RU" sz="1200" dirty="0">
                <a:solidFill>
                  <a:srgbClr val="394A58"/>
                </a:solidFill>
                <a:latin typeface="Verdana" pitchFamily="34" charset="0"/>
              </a:rPr>
              <a:t>на 1 км  </a:t>
            </a:r>
            <a:r>
              <a:rPr lang="ru-RU" sz="1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300</a:t>
            </a:r>
            <a:r>
              <a:rPr lang="ru-RU" sz="1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altLang="ru-RU" sz="1200" dirty="0">
                <a:solidFill>
                  <a:srgbClr val="394A58"/>
                </a:solidFill>
                <a:latin typeface="Verdana" pitchFamily="34" charset="0"/>
              </a:rPr>
              <a:t>отметок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825476" y="3589439"/>
            <a:ext cx="1310726" cy="36004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64" tIns="45669" rIns="35964" bIns="45669" rtlCol="0" anchor="ctr"/>
          <a:lstStyle/>
          <a:p>
            <a:pPr defTabSz="912709"/>
            <a:r>
              <a:rPr lang="ru-RU" altLang="ru-RU" sz="1200" dirty="0">
                <a:solidFill>
                  <a:srgbClr val="394A58"/>
                </a:solidFill>
                <a:latin typeface="Verdana" pitchFamily="34" charset="0"/>
              </a:rPr>
              <a:t>менее  </a:t>
            </a:r>
            <a:r>
              <a:rPr lang="ru-RU" altLang="ru-RU" sz="1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0,1</a:t>
            </a:r>
            <a:r>
              <a:rPr lang="ru-RU" altLang="ru-RU" sz="1200" dirty="0">
                <a:solidFill>
                  <a:srgbClr val="394A58"/>
                </a:solidFill>
                <a:latin typeface="Verdana" pitchFamily="34" charset="0"/>
              </a:rPr>
              <a:t>% </a:t>
            </a:r>
            <a:endParaRPr lang="ru-RU" altLang="ru-RU" sz="1200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39217" y="4160111"/>
            <a:ext cx="4653799" cy="36004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64" tIns="45669" rIns="35964" bIns="45669" rtlCol="0" anchor="ctr"/>
          <a:lstStyle/>
          <a:p>
            <a:pPr defTabSz="912709"/>
            <a:r>
              <a:rPr lang="ru-RU" altLang="ru-RU" sz="1200" dirty="0" err="1">
                <a:solidFill>
                  <a:srgbClr val="394A58"/>
                </a:solidFill>
                <a:latin typeface="Verdana" pitchFamily="34" charset="0"/>
              </a:rPr>
              <a:t>Непроконтролированные</a:t>
            </a:r>
            <a:r>
              <a:rPr lang="ru-RU" altLang="ru-RU" sz="1200" dirty="0">
                <a:solidFill>
                  <a:srgbClr val="394A58"/>
                </a:solidFill>
                <a:latin typeface="Verdana" pitchFamily="34" charset="0"/>
              </a:rPr>
              <a:t> </a:t>
            </a:r>
          </a:p>
          <a:p>
            <a:pPr defTabSz="912709"/>
            <a:r>
              <a:rPr lang="ru-RU" altLang="ru-RU" sz="1200" dirty="0">
                <a:solidFill>
                  <a:srgbClr val="394A58"/>
                </a:solidFill>
                <a:latin typeface="Verdana" pitchFamily="34" charset="0"/>
              </a:rPr>
              <a:t>участки</a:t>
            </a:r>
            <a:endParaRPr lang="ru-RU" altLang="ru-RU" sz="1200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364834" y="4168759"/>
            <a:ext cx="2063195" cy="321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ts val="2000"/>
              </a:lnSpc>
            </a:pPr>
            <a:r>
              <a:rPr lang="ru-RU" altLang="ru-RU" sz="1200" dirty="0">
                <a:solidFill>
                  <a:srgbClr val="394A58"/>
                </a:solidFill>
                <a:latin typeface="Verdana" pitchFamily="34" charset="0"/>
              </a:rPr>
              <a:t>на 100 км  </a:t>
            </a:r>
            <a:r>
              <a:rPr lang="ru-RU" sz="1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 </a:t>
            </a:r>
            <a:r>
              <a:rPr lang="ru-RU" altLang="ru-RU" sz="1200" dirty="0">
                <a:solidFill>
                  <a:srgbClr val="394A58"/>
                </a:solidFill>
                <a:latin typeface="Verdana" pitchFamily="34" charset="0"/>
              </a:rPr>
              <a:t>шт. </a:t>
            </a:r>
          </a:p>
        </p:txBody>
      </p:sp>
      <p:pic>
        <p:nvPicPr>
          <p:cNvPr id="73" name="Рисунок 7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436" y="1286339"/>
            <a:ext cx="3122873" cy="150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4" name="Группа 73"/>
          <p:cNvGrpSpPr/>
          <p:nvPr/>
        </p:nvGrpSpPr>
        <p:grpSpPr>
          <a:xfrm>
            <a:off x="5155657" y="2181156"/>
            <a:ext cx="1050079" cy="1050079"/>
            <a:chOff x="6015168" y="2895600"/>
            <a:chExt cx="1050079" cy="1050079"/>
          </a:xfrm>
        </p:grpSpPr>
        <p:grpSp>
          <p:nvGrpSpPr>
            <p:cNvPr id="76" name="Группа 55"/>
            <p:cNvGrpSpPr/>
            <p:nvPr/>
          </p:nvGrpSpPr>
          <p:grpSpPr>
            <a:xfrm>
              <a:off x="6241276" y="3240179"/>
              <a:ext cx="443594" cy="344598"/>
              <a:chOff x="6432662" y="1707654"/>
              <a:chExt cx="185389" cy="144016"/>
            </a:xfrm>
            <a:solidFill>
              <a:srgbClr val="557CAC"/>
            </a:solidFill>
          </p:grpSpPr>
          <p:sp>
            <p:nvSpPr>
              <p:cNvPr id="79" name="Половина рамки 78"/>
              <p:cNvSpPr/>
              <p:nvPr/>
            </p:nvSpPr>
            <p:spPr>
              <a:xfrm rot="2700000" flipH="1">
                <a:off x="6432662" y="1707654"/>
                <a:ext cx="144016" cy="144016"/>
              </a:xfrm>
              <a:prstGeom prst="halfFrame">
                <a:avLst>
                  <a:gd name="adj1" fmla="val 8347"/>
                  <a:gd name="adj2" fmla="val 834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Половина рамки 86"/>
              <p:cNvSpPr/>
              <p:nvPr/>
            </p:nvSpPr>
            <p:spPr>
              <a:xfrm rot="2700000" flipH="1">
                <a:off x="6474035" y="1707654"/>
                <a:ext cx="144016" cy="144016"/>
              </a:xfrm>
              <a:prstGeom prst="halfFrame">
                <a:avLst>
                  <a:gd name="adj1" fmla="val 8347"/>
                  <a:gd name="adj2" fmla="val 834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7" name="Овал 76"/>
            <p:cNvSpPr/>
            <p:nvPr/>
          </p:nvSpPr>
          <p:spPr>
            <a:xfrm>
              <a:off x="6015168" y="2895600"/>
              <a:ext cx="1050079" cy="1050079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8" name="Рисунок 87" descr="https://image.freepik.com/free-vector/vector-yes-and-no-check-marks-on-circles_134452-5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656" y="2990359"/>
            <a:ext cx="403200" cy="403200"/>
          </a:xfrm>
          <a:custGeom>
            <a:avLst/>
            <a:gdLst>
              <a:gd name="connsiteX0" fmla="*/ 1028700 w 2057400"/>
              <a:gd name="connsiteY0" fmla="*/ 0 h 2057400"/>
              <a:gd name="connsiteX1" fmla="*/ 2057400 w 2057400"/>
              <a:gd name="connsiteY1" fmla="*/ 1028700 h 2057400"/>
              <a:gd name="connsiteX2" fmla="*/ 1028700 w 2057400"/>
              <a:gd name="connsiteY2" fmla="*/ 2057400 h 2057400"/>
              <a:gd name="connsiteX3" fmla="*/ 0 w 2057400"/>
              <a:gd name="connsiteY3" fmla="*/ 1028700 h 2057400"/>
              <a:gd name="connsiteX4" fmla="*/ 1028700 w 2057400"/>
              <a:gd name="connsiteY4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7400" h="2057400">
                <a:moveTo>
                  <a:pt x="1028700" y="0"/>
                </a:moveTo>
                <a:cubicBezTo>
                  <a:pt x="1596835" y="0"/>
                  <a:pt x="2057400" y="460565"/>
                  <a:pt x="2057400" y="1028700"/>
                </a:cubicBezTo>
                <a:cubicBezTo>
                  <a:pt x="2057400" y="1596835"/>
                  <a:pt x="1596835" y="2057400"/>
                  <a:pt x="1028700" y="2057400"/>
                </a:cubicBezTo>
                <a:cubicBezTo>
                  <a:pt x="460565" y="2057400"/>
                  <a:pt x="0" y="1596835"/>
                  <a:pt x="0" y="1028700"/>
                </a:cubicBezTo>
                <a:cubicBezTo>
                  <a:pt x="0" y="460565"/>
                  <a:pt x="460565" y="0"/>
                  <a:pt x="10287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https://www.egovernment.ch/files/cache/69d9641d16d34573272075e9ff8d4a32_f37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25"/>
          <a:stretch>
            <a:fillRect/>
          </a:stretch>
        </p:blipFill>
        <p:spPr bwMode="auto">
          <a:xfrm>
            <a:off x="7016833" y="1744501"/>
            <a:ext cx="741652" cy="881084"/>
          </a:xfrm>
          <a:prstGeom prst="rect">
            <a:avLst/>
          </a:prstGeom>
          <a:noFill/>
        </p:spPr>
      </p:pic>
      <p:sp>
        <p:nvSpPr>
          <p:cNvPr id="91" name="TextBox 90"/>
          <p:cNvSpPr txBox="1"/>
          <p:nvPr/>
        </p:nvSpPr>
        <p:spPr>
          <a:xfrm>
            <a:off x="6435632" y="3544113"/>
            <a:ext cx="1880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92D050"/>
                </a:solidFill>
              </a:rPr>
              <a:t>не более </a:t>
            </a:r>
            <a:r>
              <a:rPr lang="ru-RU" sz="2400" dirty="0">
                <a:solidFill>
                  <a:srgbClr val="92D050"/>
                </a:solidFill>
                <a:latin typeface="Bauhaus 93" pitchFamily="82" charset="0"/>
              </a:rPr>
              <a:t>20 </a:t>
            </a:r>
            <a:r>
              <a:rPr lang="ru-RU" sz="1000" dirty="0">
                <a:solidFill>
                  <a:srgbClr val="92D050"/>
                </a:solidFill>
              </a:rPr>
              <a:t>ложных отметок на </a:t>
            </a:r>
            <a:r>
              <a:rPr lang="ru-RU" sz="2400" dirty="0">
                <a:solidFill>
                  <a:srgbClr val="92D050"/>
                </a:solidFill>
                <a:latin typeface="Bauhaus 93" pitchFamily="82" charset="0"/>
              </a:rPr>
              <a:t>1</a:t>
            </a:r>
            <a:r>
              <a:rPr lang="ru-RU" sz="1000" dirty="0">
                <a:solidFill>
                  <a:srgbClr val="92D050"/>
                </a:solidFill>
              </a:rPr>
              <a:t>км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287952" y="2702151"/>
            <a:ext cx="2188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92D050"/>
                </a:solidFill>
              </a:rPr>
              <a:t>Процент определенных </a:t>
            </a:r>
            <a:r>
              <a:rPr lang="ru-RU" sz="2400" dirty="0">
                <a:solidFill>
                  <a:srgbClr val="92D050"/>
                </a:solidFill>
                <a:latin typeface="Bauhaus 93" pitchFamily="82" charset="0"/>
              </a:rPr>
              <a:t>99</a:t>
            </a:r>
            <a:r>
              <a:rPr lang="ru-RU" sz="1000" dirty="0">
                <a:solidFill>
                  <a:srgbClr val="92D050"/>
                </a:solidFill>
              </a:rPr>
              <a:t>%</a:t>
            </a:r>
            <a:r>
              <a:rPr lang="ru-RU" sz="2400" dirty="0">
                <a:solidFill>
                  <a:srgbClr val="92D050"/>
                </a:solidFill>
                <a:latin typeface="Bauhaus 93" pitchFamily="82" charset="0"/>
              </a:rPr>
              <a:t> </a:t>
            </a:r>
          </a:p>
          <a:p>
            <a:pPr algn="ctr"/>
            <a:r>
              <a:rPr lang="ru-RU" sz="1000" dirty="0">
                <a:solidFill>
                  <a:srgbClr val="92D050"/>
                </a:solidFill>
              </a:rPr>
              <a:t>остродефектных рельсов</a:t>
            </a:r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 flipV="1">
            <a:off x="6569413" y="3482505"/>
            <a:ext cx="1731523" cy="6486"/>
          </a:xfrm>
          <a:prstGeom prst="line">
            <a:avLst/>
          </a:prstGeom>
          <a:ln w="6350">
            <a:solidFill>
              <a:srgbClr val="81D75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6339886" y="1335933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92D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ЖЕЛАЕМЫЙ </a:t>
            </a:r>
          </a:p>
          <a:p>
            <a:pPr algn="ctr"/>
            <a:r>
              <a:rPr lang="ru-RU" sz="1200" b="1" dirty="0">
                <a:solidFill>
                  <a:srgbClr val="92D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РЕЗУЛЬТАТ</a:t>
            </a:r>
            <a:endParaRPr lang="ru-RU" sz="800" b="1" dirty="0">
              <a:solidFill>
                <a:srgbClr val="92D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47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108919" y="46471"/>
            <a:ext cx="67363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ru-RU" altLang="ru-RU" dirty="0"/>
              <a:t>Автоматическая расшифровка данных </a:t>
            </a:r>
            <a:br>
              <a:rPr lang="ru-RU" altLang="ru-RU" dirty="0"/>
            </a:br>
            <a:r>
              <a:rPr lang="ru-RU" altLang="ru-RU" dirty="0"/>
              <a:t>средств диагностики (объектов)</a:t>
            </a: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291182" y="1204500"/>
            <a:ext cx="4320479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itle 2"/>
          <p:cNvSpPr>
            <a:spLocks/>
          </p:cNvSpPr>
          <p:nvPr/>
        </p:nvSpPr>
        <p:spPr bwMode="auto">
          <a:xfrm>
            <a:off x="161686" y="916757"/>
            <a:ext cx="3923928" cy="2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tIns="32004" rIns="64008" bIns="32004" anchor="ctr"/>
          <a:lstStyle/>
          <a:p>
            <a:pPr marL="87313" eaLnBrk="0" hangingPunct="0">
              <a:spcBef>
                <a:spcPct val="0"/>
              </a:spcBef>
              <a:defRPr/>
            </a:pPr>
            <a:r>
              <a:rPr lang="ru-RU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Расшифровка данных по искусственным сооружениям и земляному полотну</a:t>
            </a:r>
          </a:p>
        </p:txBody>
      </p:sp>
      <p:grpSp>
        <p:nvGrpSpPr>
          <p:cNvPr id="2" name="Группа 73"/>
          <p:cNvGrpSpPr/>
          <p:nvPr/>
        </p:nvGrpSpPr>
        <p:grpSpPr>
          <a:xfrm>
            <a:off x="5155657" y="2181156"/>
            <a:ext cx="1050079" cy="1050079"/>
            <a:chOff x="6015168" y="2895600"/>
            <a:chExt cx="1050079" cy="1050079"/>
          </a:xfrm>
        </p:grpSpPr>
        <p:grpSp>
          <p:nvGrpSpPr>
            <p:cNvPr id="3" name="Группа 55"/>
            <p:cNvGrpSpPr/>
            <p:nvPr/>
          </p:nvGrpSpPr>
          <p:grpSpPr>
            <a:xfrm>
              <a:off x="6241276" y="3240179"/>
              <a:ext cx="443594" cy="344598"/>
              <a:chOff x="6432662" y="1707654"/>
              <a:chExt cx="185389" cy="144016"/>
            </a:xfrm>
            <a:solidFill>
              <a:srgbClr val="557CAC"/>
            </a:solidFill>
          </p:grpSpPr>
          <p:sp>
            <p:nvSpPr>
              <p:cNvPr id="79" name="Половина рамки 78"/>
              <p:cNvSpPr/>
              <p:nvPr/>
            </p:nvSpPr>
            <p:spPr>
              <a:xfrm rot="2700000" flipH="1">
                <a:off x="6432662" y="1707654"/>
                <a:ext cx="144016" cy="144016"/>
              </a:xfrm>
              <a:prstGeom prst="halfFrame">
                <a:avLst>
                  <a:gd name="adj1" fmla="val 8347"/>
                  <a:gd name="adj2" fmla="val 834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Половина рамки 86"/>
              <p:cNvSpPr/>
              <p:nvPr/>
            </p:nvSpPr>
            <p:spPr>
              <a:xfrm rot="2700000" flipH="1">
                <a:off x="6474035" y="1707654"/>
                <a:ext cx="144016" cy="144016"/>
              </a:xfrm>
              <a:prstGeom prst="halfFrame">
                <a:avLst>
                  <a:gd name="adj1" fmla="val 8347"/>
                  <a:gd name="adj2" fmla="val 834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7" name="Овал 76"/>
            <p:cNvSpPr/>
            <p:nvPr/>
          </p:nvSpPr>
          <p:spPr>
            <a:xfrm>
              <a:off x="6015168" y="2895600"/>
              <a:ext cx="1050079" cy="1050079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8" name="Рисунок 87" descr="https://image.freepik.com/free-vector/vector-yes-and-no-check-marks-on-circles_134452-5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656" y="2990359"/>
            <a:ext cx="403200" cy="403200"/>
          </a:xfrm>
          <a:custGeom>
            <a:avLst/>
            <a:gdLst>
              <a:gd name="connsiteX0" fmla="*/ 1028700 w 2057400"/>
              <a:gd name="connsiteY0" fmla="*/ 0 h 2057400"/>
              <a:gd name="connsiteX1" fmla="*/ 2057400 w 2057400"/>
              <a:gd name="connsiteY1" fmla="*/ 1028700 h 2057400"/>
              <a:gd name="connsiteX2" fmla="*/ 1028700 w 2057400"/>
              <a:gd name="connsiteY2" fmla="*/ 2057400 h 2057400"/>
              <a:gd name="connsiteX3" fmla="*/ 0 w 2057400"/>
              <a:gd name="connsiteY3" fmla="*/ 1028700 h 2057400"/>
              <a:gd name="connsiteX4" fmla="*/ 1028700 w 2057400"/>
              <a:gd name="connsiteY4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7400" h="2057400">
                <a:moveTo>
                  <a:pt x="1028700" y="0"/>
                </a:moveTo>
                <a:cubicBezTo>
                  <a:pt x="1596835" y="0"/>
                  <a:pt x="2057400" y="460565"/>
                  <a:pt x="2057400" y="1028700"/>
                </a:cubicBezTo>
                <a:cubicBezTo>
                  <a:pt x="2057400" y="1596835"/>
                  <a:pt x="1596835" y="2057400"/>
                  <a:pt x="1028700" y="2057400"/>
                </a:cubicBezTo>
                <a:cubicBezTo>
                  <a:pt x="460565" y="2057400"/>
                  <a:pt x="0" y="1596835"/>
                  <a:pt x="0" y="1028700"/>
                </a:cubicBezTo>
                <a:cubicBezTo>
                  <a:pt x="0" y="460565"/>
                  <a:pt x="460565" y="0"/>
                  <a:pt x="10287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https://www.egovernment.ch/files/cache/69d9641d16d34573272075e9ff8d4a32_f37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25"/>
          <a:stretch>
            <a:fillRect/>
          </a:stretch>
        </p:blipFill>
        <p:spPr bwMode="auto">
          <a:xfrm>
            <a:off x="6990955" y="1744501"/>
            <a:ext cx="741652" cy="881084"/>
          </a:xfrm>
          <a:prstGeom prst="rect">
            <a:avLst/>
          </a:prstGeom>
          <a:noFill/>
        </p:spPr>
      </p:pic>
      <p:sp>
        <p:nvSpPr>
          <p:cNvPr id="91" name="TextBox 90"/>
          <p:cNvSpPr txBox="1"/>
          <p:nvPr/>
        </p:nvSpPr>
        <p:spPr>
          <a:xfrm>
            <a:off x="6517548" y="3595993"/>
            <a:ext cx="1880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92D050"/>
                </a:solidFill>
              </a:rPr>
              <a:t>Диагностика </a:t>
            </a:r>
          </a:p>
          <a:p>
            <a:pPr algn="ctr"/>
            <a:r>
              <a:rPr lang="ru-RU" sz="2400" dirty="0">
                <a:solidFill>
                  <a:srgbClr val="92D050"/>
                </a:solidFill>
                <a:latin typeface="Bauhaus 93" pitchFamily="82" charset="0"/>
              </a:rPr>
              <a:t>100</a:t>
            </a:r>
            <a:r>
              <a:rPr lang="ru-RU" sz="1000" dirty="0">
                <a:solidFill>
                  <a:srgbClr val="92D050"/>
                </a:solidFill>
              </a:rPr>
              <a:t>% объектов земляного полотна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442972" y="2671867"/>
            <a:ext cx="200712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92D050"/>
                </a:solidFill>
              </a:rPr>
              <a:t>Процент расшифрованных </a:t>
            </a:r>
          </a:p>
          <a:p>
            <a:pPr algn="ctr"/>
            <a:r>
              <a:rPr lang="ru-RU" sz="1000" dirty="0">
                <a:solidFill>
                  <a:srgbClr val="92D050"/>
                </a:solidFill>
              </a:rPr>
              <a:t>с систем </a:t>
            </a:r>
            <a:r>
              <a:rPr lang="ru-RU" sz="1000" dirty="0" err="1">
                <a:solidFill>
                  <a:srgbClr val="92D050"/>
                </a:solidFill>
              </a:rPr>
              <a:t>георадиолакации</a:t>
            </a:r>
            <a:endParaRPr lang="ru-RU" sz="1000" dirty="0">
              <a:solidFill>
                <a:srgbClr val="92D050"/>
              </a:solidFill>
            </a:endParaRPr>
          </a:p>
          <a:p>
            <a:pPr algn="ctr"/>
            <a:r>
              <a:rPr lang="ru-RU" sz="2400" dirty="0">
                <a:solidFill>
                  <a:srgbClr val="92D050"/>
                </a:solidFill>
                <a:latin typeface="Bauhaus 93" pitchFamily="82" charset="0"/>
              </a:rPr>
              <a:t>99</a:t>
            </a:r>
            <a:r>
              <a:rPr lang="ru-RU" sz="1000" dirty="0">
                <a:solidFill>
                  <a:srgbClr val="92D050"/>
                </a:solidFill>
              </a:rPr>
              <a:t>%</a:t>
            </a:r>
          </a:p>
          <a:p>
            <a:pPr algn="ctr"/>
            <a:endParaRPr lang="ru-RU" sz="1000" dirty="0">
              <a:solidFill>
                <a:srgbClr val="92D050"/>
              </a:solidFill>
            </a:endParaRPr>
          </a:p>
          <a:p>
            <a:pPr algn="ctr"/>
            <a:endParaRPr lang="ru-RU" sz="1000" dirty="0">
              <a:solidFill>
                <a:srgbClr val="92D050"/>
              </a:solidFill>
            </a:endParaRPr>
          </a:p>
          <a:p>
            <a:pPr algn="ctr"/>
            <a:endParaRPr lang="ru-RU" sz="1000" dirty="0">
              <a:solidFill>
                <a:srgbClr val="92D050"/>
              </a:solidFill>
            </a:endParaRPr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 flipV="1">
            <a:off x="6569413" y="3469535"/>
            <a:ext cx="1731523" cy="6486"/>
          </a:xfrm>
          <a:prstGeom prst="line">
            <a:avLst/>
          </a:prstGeom>
          <a:ln w="6350">
            <a:solidFill>
              <a:srgbClr val="81D75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6314008" y="1335933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92D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ЖЕЛАЕМЫЙ </a:t>
            </a:r>
          </a:p>
          <a:p>
            <a:pPr algn="ctr"/>
            <a:r>
              <a:rPr lang="ru-RU" sz="1200" b="1" dirty="0">
                <a:solidFill>
                  <a:srgbClr val="92D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РЕЗУЛЬТАТ</a:t>
            </a:r>
            <a:endParaRPr lang="ru-RU" sz="800" b="1" dirty="0">
              <a:solidFill>
                <a:srgbClr val="92D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81319" y="4243569"/>
            <a:ext cx="3744416" cy="57606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200" dirty="0">
                <a:solidFill>
                  <a:srgbClr val="C00000"/>
                </a:solidFill>
                <a:latin typeface="Verdana" pitchFamily="34" charset="0"/>
              </a:rPr>
              <a:t>Обработка в ручном режиме </a:t>
            </a:r>
            <a:r>
              <a:rPr lang="ru-RU" altLang="ru-RU" sz="1200" dirty="0">
                <a:solidFill>
                  <a:srgbClr val="394A58"/>
                </a:solidFill>
                <a:latin typeface="Verdana" pitchFamily="34" charset="0"/>
              </a:rPr>
              <a:t>данных с систем обзорного видео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68347" y="3067809"/>
            <a:ext cx="3744416" cy="57606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200" dirty="0">
                <a:solidFill>
                  <a:srgbClr val="C00000"/>
                </a:solidFill>
                <a:latin typeface="Verdana" pitchFamily="34" charset="0"/>
              </a:rPr>
              <a:t>Отсутствует </a:t>
            </a:r>
            <a:r>
              <a:rPr lang="ru-RU" altLang="ru-RU" sz="1200" dirty="0">
                <a:solidFill>
                  <a:srgbClr val="394A58"/>
                </a:solidFill>
                <a:latin typeface="Verdana" pitchFamily="34" charset="0"/>
              </a:rPr>
              <a:t>автоматизированная постобработка систем </a:t>
            </a:r>
            <a:r>
              <a:rPr lang="ru-RU" altLang="ru-RU" sz="1200" dirty="0" err="1">
                <a:solidFill>
                  <a:srgbClr val="394A58"/>
                </a:solidFill>
                <a:latin typeface="Verdana" pitchFamily="34" charset="0"/>
              </a:rPr>
              <a:t>георадиолокации</a:t>
            </a:r>
            <a:br>
              <a:rPr lang="ru-RU" altLang="ru-RU" sz="1200" dirty="0">
                <a:solidFill>
                  <a:srgbClr val="394A58"/>
                </a:solidFill>
                <a:latin typeface="Verdana" pitchFamily="34" charset="0"/>
              </a:rPr>
            </a:br>
            <a:endParaRPr lang="ru-RU" altLang="ru-RU" sz="1200" dirty="0">
              <a:solidFill>
                <a:srgbClr val="394A58"/>
              </a:solidFill>
              <a:latin typeface="Verdana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46609" y="4209080"/>
            <a:ext cx="4630191" cy="623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43369" y="3544370"/>
            <a:ext cx="4630191" cy="623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53099" y="2983419"/>
            <a:ext cx="4630191" cy="623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68710" y="3642692"/>
            <a:ext cx="4675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ru-RU" altLang="ru-RU" sz="1200" dirty="0">
                <a:solidFill>
                  <a:srgbClr val="394A58"/>
                </a:solidFill>
                <a:latin typeface="Verdana" pitchFamily="34" charset="0"/>
              </a:rPr>
              <a:t>Системами пространственного сканирования </a:t>
            </a:r>
          </a:p>
          <a:p>
            <a:pPr marL="87313"/>
            <a:r>
              <a:rPr lang="ru-RU" altLang="ru-RU" sz="1200" dirty="0">
                <a:solidFill>
                  <a:srgbClr val="C00000"/>
                </a:solidFill>
                <a:latin typeface="Verdana" pitchFamily="34" charset="0"/>
              </a:rPr>
              <a:t>не охватывается все объекты </a:t>
            </a:r>
            <a:r>
              <a:rPr lang="ru-RU" altLang="ru-RU" sz="1200" dirty="0">
                <a:solidFill>
                  <a:srgbClr val="394A58"/>
                </a:solidFill>
                <a:latin typeface="Verdana" pitchFamily="34" charset="0"/>
              </a:rPr>
              <a:t>земляного полотна</a:t>
            </a:r>
          </a:p>
        </p:txBody>
      </p:sp>
      <p:pic>
        <p:nvPicPr>
          <p:cNvPr id="42" name="Рисунок 41" descr="4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48" y="1390378"/>
            <a:ext cx="2181449" cy="1249059"/>
          </a:xfrm>
          <a:prstGeom prst="rect">
            <a:avLst/>
          </a:prstGeom>
          <a:ln>
            <a:solidFill>
              <a:srgbClr val="557CAC"/>
            </a:solidFill>
          </a:ln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548" y="1533914"/>
            <a:ext cx="1911078" cy="1209472"/>
          </a:xfrm>
          <a:prstGeom prst="rect">
            <a:avLst/>
          </a:prstGeom>
          <a:noFill/>
          <a:ln w="6350">
            <a:solidFill>
              <a:srgbClr val="557CAC"/>
            </a:solidFill>
            <a:miter lim="800000"/>
            <a:headEnd/>
            <a:tailEnd/>
          </a:ln>
        </p:spPr>
      </p:pic>
      <p:grpSp>
        <p:nvGrpSpPr>
          <p:cNvPr id="24" name="Группа 33"/>
          <p:cNvGrpSpPr/>
          <p:nvPr/>
        </p:nvGrpSpPr>
        <p:grpSpPr>
          <a:xfrm>
            <a:off x="2544792" y="1647645"/>
            <a:ext cx="2028849" cy="1293963"/>
            <a:chOff x="4716016" y="1110086"/>
            <a:chExt cx="4176464" cy="2685800"/>
          </a:xfrm>
        </p:grpSpPr>
        <p:pic>
          <p:nvPicPr>
            <p:cNvPr id="26" name="Рисунок 27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1110086"/>
              <a:ext cx="4176464" cy="2669321"/>
            </a:xfrm>
            <a:prstGeom prst="rect">
              <a:avLst/>
            </a:prstGeom>
            <a:ln>
              <a:solidFill>
                <a:srgbClr val="455D70"/>
              </a:solidFill>
            </a:ln>
            <a:effectLst/>
          </p:spPr>
        </p:pic>
        <p:sp>
          <p:nvSpPr>
            <p:cNvPr id="28" name="Полилиния 27"/>
            <p:cNvSpPr/>
            <p:nvPr/>
          </p:nvSpPr>
          <p:spPr>
            <a:xfrm>
              <a:off x="5830215" y="1564750"/>
              <a:ext cx="1967789" cy="2231136"/>
            </a:xfrm>
            <a:custGeom>
              <a:avLst/>
              <a:gdLst>
                <a:gd name="connsiteX0" fmla="*/ 0 w 1967789"/>
                <a:gd name="connsiteY0" fmla="*/ 2216506 h 2231136"/>
                <a:gd name="connsiteX1" fmla="*/ 1967789 w 1967789"/>
                <a:gd name="connsiteY1" fmla="*/ 2231136 h 2231136"/>
                <a:gd name="connsiteX2" fmla="*/ 1046073 w 1967789"/>
                <a:gd name="connsiteY2" fmla="*/ 0 h 2231136"/>
                <a:gd name="connsiteX3" fmla="*/ 892454 w 1967789"/>
                <a:gd name="connsiteY3" fmla="*/ 0 h 2231136"/>
                <a:gd name="connsiteX4" fmla="*/ 0 w 1967789"/>
                <a:gd name="connsiteY4" fmla="*/ 2216506 h 2231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7789" h="2231136">
                  <a:moveTo>
                    <a:pt x="0" y="2216506"/>
                  </a:moveTo>
                  <a:lnTo>
                    <a:pt x="1967789" y="2231136"/>
                  </a:lnTo>
                  <a:lnTo>
                    <a:pt x="1046073" y="0"/>
                  </a:lnTo>
                  <a:lnTo>
                    <a:pt x="892454" y="0"/>
                  </a:lnTo>
                  <a:lnTo>
                    <a:pt x="0" y="2216506"/>
                  </a:lnTo>
                  <a:close/>
                </a:path>
              </a:pathLst>
            </a:custGeom>
            <a:solidFill>
              <a:srgbClr val="00B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5331509" y="1813467"/>
              <a:ext cx="1258215" cy="1967789"/>
            </a:xfrm>
            <a:custGeom>
              <a:avLst/>
              <a:gdLst>
                <a:gd name="connsiteX0" fmla="*/ 0 w 1258215"/>
                <a:gd name="connsiteY0" fmla="*/ 1967789 h 1967789"/>
                <a:gd name="connsiteX1" fmla="*/ 482803 w 1258215"/>
                <a:gd name="connsiteY1" fmla="*/ 1967789 h 1967789"/>
                <a:gd name="connsiteX2" fmla="*/ 1258215 w 1258215"/>
                <a:gd name="connsiteY2" fmla="*/ 0 h 1967789"/>
                <a:gd name="connsiteX3" fmla="*/ 914400 w 1258215"/>
                <a:gd name="connsiteY3" fmla="*/ 168250 h 1967789"/>
                <a:gd name="connsiteX4" fmla="*/ 0 w 1258215"/>
                <a:gd name="connsiteY4" fmla="*/ 1967789 h 196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215" h="1967789">
                  <a:moveTo>
                    <a:pt x="0" y="1967789"/>
                  </a:moveTo>
                  <a:lnTo>
                    <a:pt x="482803" y="1967789"/>
                  </a:lnTo>
                  <a:lnTo>
                    <a:pt x="1258215" y="0"/>
                  </a:lnTo>
                  <a:lnTo>
                    <a:pt x="914400" y="168250"/>
                  </a:lnTo>
                  <a:lnTo>
                    <a:pt x="0" y="1967789"/>
                  </a:lnTo>
                  <a:close/>
                </a:path>
              </a:pathLst>
            </a:custGeom>
            <a:solidFill>
              <a:srgbClr val="E46C0A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7016245" y="1937826"/>
              <a:ext cx="1666897" cy="1858060"/>
            </a:xfrm>
            <a:custGeom>
              <a:avLst/>
              <a:gdLst>
                <a:gd name="connsiteX0" fmla="*/ 6347 w 1666897"/>
                <a:gd name="connsiteY0" fmla="*/ 0 h 1858060"/>
                <a:gd name="connsiteX1" fmla="*/ 6347 w 1666897"/>
                <a:gd name="connsiteY1" fmla="*/ 0 h 1858060"/>
                <a:gd name="connsiteX2" fmla="*/ 28293 w 1666897"/>
                <a:gd name="connsiteY2" fmla="*/ 95097 h 1858060"/>
                <a:gd name="connsiteX3" fmla="*/ 818334 w 1666897"/>
                <a:gd name="connsiteY3" fmla="*/ 1858060 h 1858060"/>
                <a:gd name="connsiteX4" fmla="*/ 1666897 w 1666897"/>
                <a:gd name="connsiteY4" fmla="*/ 1850745 h 1858060"/>
                <a:gd name="connsiteX5" fmla="*/ 430629 w 1666897"/>
                <a:gd name="connsiteY5" fmla="*/ 87782 h 1858060"/>
                <a:gd name="connsiteX6" fmla="*/ 6347 w 1666897"/>
                <a:gd name="connsiteY6" fmla="*/ 0 h 185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6897" h="1858060">
                  <a:moveTo>
                    <a:pt x="6347" y="0"/>
                  </a:moveTo>
                  <a:lnTo>
                    <a:pt x="6347" y="0"/>
                  </a:lnTo>
                  <a:cubicBezTo>
                    <a:pt x="21544" y="91184"/>
                    <a:pt x="0" y="66808"/>
                    <a:pt x="28293" y="95097"/>
                  </a:cubicBezTo>
                  <a:lnTo>
                    <a:pt x="818334" y="1858060"/>
                  </a:lnTo>
                  <a:lnTo>
                    <a:pt x="1666897" y="1850745"/>
                  </a:lnTo>
                  <a:lnTo>
                    <a:pt x="430629" y="87782"/>
                  </a:lnTo>
                  <a:lnTo>
                    <a:pt x="6347" y="0"/>
                  </a:lnTo>
                  <a:close/>
                </a:path>
              </a:pathLst>
            </a:custGeom>
            <a:solidFill>
              <a:srgbClr val="E46C0A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4718331" y="1945141"/>
              <a:ext cx="1572768" cy="1850745"/>
            </a:xfrm>
            <a:custGeom>
              <a:avLst/>
              <a:gdLst>
                <a:gd name="connsiteX0" fmla="*/ 599847 w 1572768"/>
                <a:gd name="connsiteY0" fmla="*/ 1850745 h 1850745"/>
                <a:gd name="connsiteX1" fmla="*/ 7315 w 1572768"/>
                <a:gd name="connsiteY1" fmla="*/ 1843430 h 1850745"/>
                <a:gd name="connsiteX2" fmla="*/ 0 w 1572768"/>
                <a:gd name="connsiteY2" fmla="*/ 351129 h 1850745"/>
                <a:gd name="connsiteX3" fmla="*/ 768096 w 1572768"/>
                <a:gd name="connsiteY3" fmla="*/ 43891 h 1850745"/>
                <a:gd name="connsiteX4" fmla="*/ 1046074 w 1572768"/>
                <a:gd name="connsiteY4" fmla="*/ 109728 h 1850745"/>
                <a:gd name="connsiteX5" fmla="*/ 1367943 w 1572768"/>
                <a:gd name="connsiteY5" fmla="*/ 80467 h 1850745"/>
                <a:gd name="connsiteX6" fmla="*/ 1572768 w 1572768"/>
                <a:gd name="connsiteY6" fmla="*/ 0 h 1850745"/>
                <a:gd name="connsiteX7" fmla="*/ 599847 w 1572768"/>
                <a:gd name="connsiteY7" fmla="*/ 1850745 h 185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2768" h="1850745">
                  <a:moveTo>
                    <a:pt x="599847" y="1850745"/>
                  </a:moveTo>
                  <a:lnTo>
                    <a:pt x="7315" y="1843430"/>
                  </a:lnTo>
                  <a:cubicBezTo>
                    <a:pt x="4877" y="1345996"/>
                    <a:pt x="2438" y="848563"/>
                    <a:pt x="0" y="351129"/>
                  </a:cubicBezTo>
                  <a:lnTo>
                    <a:pt x="768096" y="43891"/>
                  </a:lnTo>
                  <a:lnTo>
                    <a:pt x="1046074" y="109728"/>
                  </a:lnTo>
                  <a:lnTo>
                    <a:pt x="1367943" y="80467"/>
                  </a:lnTo>
                  <a:lnTo>
                    <a:pt x="1572768" y="0"/>
                  </a:lnTo>
                  <a:lnTo>
                    <a:pt x="599847" y="1850745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7388353" y="1952456"/>
              <a:ext cx="1492300" cy="1836115"/>
            </a:xfrm>
            <a:custGeom>
              <a:avLst/>
              <a:gdLst>
                <a:gd name="connsiteX0" fmla="*/ 0 w 1492300"/>
                <a:gd name="connsiteY0" fmla="*/ 36576 h 1836115"/>
                <a:gd name="connsiteX1" fmla="*/ 1294790 w 1492300"/>
                <a:gd name="connsiteY1" fmla="*/ 1828800 h 1836115"/>
                <a:gd name="connsiteX2" fmla="*/ 1492300 w 1492300"/>
                <a:gd name="connsiteY2" fmla="*/ 1836115 h 1836115"/>
                <a:gd name="connsiteX3" fmla="*/ 1492300 w 1492300"/>
                <a:gd name="connsiteY3" fmla="*/ 746150 h 1836115"/>
                <a:gd name="connsiteX4" fmla="*/ 548640 w 1492300"/>
                <a:gd name="connsiteY4" fmla="*/ 0 h 1836115"/>
                <a:gd name="connsiteX5" fmla="*/ 0 w 1492300"/>
                <a:gd name="connsiteY5" fmla="*/ 36576 h 183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2300" h="1836115">
                  <a:moveTo>
                    <a:pt x="0" y="36576"/>
                  </a:moveTo>
                  <a:lnTo>
                    <a:pt x="1294790" y="1828800"/>
                  </a:lnTo>
                  <a:lnTo>
                    <a:pt x="1492300" y="1836115"/>
                  </a:lnTo>
                  <a:lnTo>
                    <a:pt x="1492300" y="746150"/>
                  </a:lnTo>
                  <a:lnTo>
                    <a:pt x="548640" y="0"/>
                  </a:lnTo>
                  <a:lnTo>
                    <a:pt x="0" y="36576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33047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95223"/>
            <a:ext cx="8537756" cy="311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68144C8-2B95-4ACE-9F96-9C4F067ECD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56210"/>
            <a:ext cx="8537756" cy="782083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D419004-1B64-4271-9BE4-E24086B85750}"/>
              </a:ext>
            </a:extLst>
          </p:cNvPr>
          <p:cNvSpPr txBox="1">
            <a:spLocks/>
          </p:cNvSpPr>
          <p:nvPr/>
        </p:nvSpPr>
        <p:spPr bwMode="auto">
          <a:xfrm>
            <a:off x="611560" y="4712159"/>
            <a:ext cx="1441450" cy="17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000" kern="1200" baseline="0">
                <a:solidFill>
                  <a:schemeClr val="tx1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kumimoji="0" lang="ru-RU" sz="800" dirty="0">
                <a:ea typeface="Arial" pitchFamily="34" charset="0"/>
              </a:rPr>
              <a:t>20.11.2020</a:t>
            </a:r>
            <a:endParaRPr kumimoji="0" lang="en-US" sz="800" dirty="0">
              <a:ea typeface="Arial" pitchFamily="34" charset="0"/>
            </a:endParaRPr>
          </a:p>
        </p:txBody>
      </p:sp>
      <p:sp>
        <p:nvSpPr>
          <p:cNvPr id="14" name="Заголовок 2">
            <a:extLst>
              <a:ext uri="{FF2B5EF4-FFF2-40B4-BE49-F238E27FC236}">
                <a16:creationId xmlns:a16="http://schemas.microsoft.com/office/drawing/2014/main" id="{027DD6FE-F1E9-4F7F-88C9-03AEF3277A29}"/>
              </a:ext>
            </a:extLst>
          </p:cNvPr>
          <p:cNvSpPr txBox="1">
            <a:spLocks/>
          </p:cNvSpPr>
          <p:nvPr/>
        </p:nvSpPr>
        <p:spPr bwMode="auto">
          <a:xfrm>
            <a:off x="611560" y="3078433"/>
            <a:ext cx="5867059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kumimoji="1" sz="2200" kern="1200" baseline="0">
                <a:solidFill>
                  <a:srgbClr val="FFFFFF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ru-RU" sz="1200" b="1" dirty="0"/>
              <a:t>Современные средства и системы диагностики и мониторинга </a:t>
            </a:r>
            <a:br>
              <a:rPr lang="en-US" sz="1200" b="1" dirty="0"/>
            </a:br>
            <a:r>
              <a:rPr lang="ru-RU" sz="1200" b="1" dirty="0"/>
              <a:t>Развитие информационно-аналитических систем</a:t>
            </a:r>
          </a:p>
        </p:txBody>
      </p:sp>
      <p:sp>
        <p:nvSpPr>
          <p:cNvPr id="18" name="Subtitle 6">
            <a:extLst>
              <a:ext uri="{FF2B5EF4-FFF2-40B4-BE49-F238E27FC236}">
                <a16:creationId xmlns:a16="http://schemas.microsoft.com/office/drawing/2014/main" id="{69408099-8394-413D-A338-BB8D5213D7C6}"/>
              </a:ext>
            </a:extLst>
          </p:cNvPr>
          <p:cNvSpPr txBox="1">
            <a:spLocks/>
          </p:cNvSpPr>
          <p:nvPr/>
        </p:nvSpPr>
        <p:spPr bwMode="auto">
          <a:xfrm>
            <a:off x="611560" y="3828667"/>
            <a:ext cx="551497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kumimoji="0" lang="ru-RU" sz="1400" dirty="0" err="1">
                <a:ea typeface="Arial" pitchFamily="34" charset="0"/>
              </a:rPr>
              <a:t>Рословец</a:t>
            </a:r>
            <a:r>
              <a:rPr kumimoji="0" lang="ru-RU" sz="1400" dirty="0">
                <a:ea typeface="Arial" pitchFamily="34" charset="0"/>
              </a:rPr>
              <a:t> Алексей Алексеевич</a:t>
            </a:r>
            <a:endParaRPr kumimoji="0" lang="en-US" sz="1400" dirty="0">
              <a:ea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9C3D14-883B-46D1-9AD6-C0B61E0AAC63}"/>
              </a:ext>
            </a:extLst>
          </p:cNvPr>
          <p:cNvSpPr txBox="1"/>
          <p:nvPr/>
        </p:nvSpPr>
        <p:spPr>
          <a:xfrm>
            <a:off x="611560" y="4160562"/>
            <a:ext cx="53863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a typeface="Arial" pitchFamily="34" charset="0"/>
              </a:rPr>
              <a:t>Дирекция диагностики и мониторинга инфраструктуры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60230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108919" y="163206"/>
            <a:ext cx="6736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ru-RU" altLang="ru-RU" dirty="0"/>
              <a:t>Передача данных</a:t>
            </a:r>
          </a:p>
        </p:txBody>
      </p:sp>
      <p:grpSp>
        <p:nvGrpSpPr>
          <p:cNvPr id="2" name="Группа 73"/>
          <p:cNvGrpSpPr/>
          <p:nvPr/>
        </p:nvGrpSpPr>
        <p:grpSpPr>
          <a:xfrm>
            <a:off x="154112" y="1250577"/>
            <a:ext cx="3877105" cy="376998"/>
            <a:chOff x="179512" y="1250577"/>
            <a:chExt cx="3877105" cy="376998"/>
          </a:xfrm>
        </p:grpSpPr>
        <p:grpSp>
          <p:nvGrpSpPr>
            <p:cNvPr id="3" name="Группа 78">
              <a:extLst>
                <a:ext uri="{FF2B5EF4-FFF2-40B4-BE49-F238E27FC236}">
                  <a16:creationId xmlns:a16="http://schemas.microsoft.com/office/drawing/2014/main" id="{8E4D33A1-AB6D-490C-A325-D46493B8C491}"/>
                </a:ext>
              </a:extLst>
            </p:cNvPr>
            <p:cNvGrpSpPr/>
            <p:nvPr/>
          </p:nvGrpSpPr>
          <p:grpSpPr>
            <a:xfrm>
              <a:off x="3679619" y="1250577"/>
              <a:ext cx="376998" cy="376998"/>
              <a:chOff x="1844657" y="1685988"/>
              <a:chExt cx="720000" cy="720000"/>
            </a:xfrm>
          </p:grpSpPr>
          <p:sp>
            <p:nvSpPr>
              <p:cNvPr id="75" name="Oval 14">
                <a:extLst>
                  <a:ext uri="{FF2B5EF4-FFF2-40B4-BE49-F238E27FC236}">
                    <a16:creationId xmlns:a16="http://schemas.microsoft.com/office/drawing/2014/main" id="{557EA289-50D6-4A7F-8F39-532657A672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4657" y="1685988"/>
                <a:ext cx="720000" cy="720000"/>
              </a:xfrm>
              <a:prstGeom prst="ellipse">
                <a:avLst/>
              </a:prstGeom>
              <a:solidFill>
                <a:srgbClr val="00659F"/>
              </a:solidFill>
              <a:ln>
                <a:noFill/>
              </a:ln>
            </p:spPr>
            <p:txBody>
              <a:bodyPr vert="horz" wrap="square" lIns="243840" tIns="121920" rIns="243840" bIns="121920" numCol="1" anchor="t" anchorCtr="0" compatLnSpc="1">
                <a:prstTxWarp prst="textNoShape">
                  <a:avLst/>
                </a:prstTxWarp>
              </a:bodyPr>
              <a:lstStyle/>
              <a:p>
                <a:pPr defTabSz="2438340"/>
                <a:endParaRPr lang="en-US" sz="6400" dirty="0"/>
              </a:p>
            </p:txBody>
          </p:sp>
          <p:pic>
            <p:nvPicPr>
              <p:cNvPr id="78" name="Рисунок 77">
                <a:extLst>
                  <a:ext uri="{FF2B5EF4-FFF2-40B4-BE49-F238E27FC236}">
                    <a16:creationId xmlns:a16="http://schemas.microsoft.com/office/drawing/2014/main" id="{52DD3344-FF96-4EBD-B8B1-B48AF1D49B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024657" y="1865988"/>
                <a:ext cx="360000" cy="360000"/>
              </a:xfrm>
              <a:prstGeom prst="rect">
                <a:avLst/>
              </a:prstGeom>
            </p:spPr>
          </p:pic>
        </p:grpSp>
        <p:grpSp>
          <p:nvGrpSpPr>
            <p:cNvPr id="4" name="Группа 54"/>
            <p:cNvGrpSpPr/>
            <p:nvPr/>
          </p:nvGrpSpPr>
          <p:grpSpPr>
            <a:xfrm>
              <a:off x="179512" y="1254411"/>
              <a:ext cx="3631613" cy="369330"/>
              <a:chOff x="179512" y="1245448"/>
              <a:chExt cx="3631613" cy="369330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AB7B41A-AF6F-49C4-B44A-FC6A2394C2A3}"/>
                  </a:ext>
                </a:extLst>
              </p:cNvPr>
              <p:cNvSpPr txBox="1"/>
              <p:nvPr/>
            </p:nvSpPr>
            <p:spPr>
              <a:xfrm>
                <a:off x="461917" y="1291614"/>
                <a:ext cx="3349208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 lIns="0" tIns="0" rIns="0" bIns="0">
                <a:spAutoFit/>
              </a:bodyPr>
              <a:lstStyle/>
              <a:p>
                <a:r>
                  <a:rPr lang="ru-RU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  <a:sym typeface="Helvetica"/>
                  </a:rPr>
                  <a:t>Завершение проверки, формирование </a:t>
                </a:r>
                <a:br>
                  <a:rPr lang="ru-RU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  <a:sym typeface="Helvetica"/>
                  </a:rPr>
                </a:br>
                <a:r>
                  <a:rPr lang="ru-RU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  <a:sym typeface="Helvetica"/>
                  </a:rPr>
                  <a:t>файла проезда в бортовом ПО</a:t>
                </a: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3AD58E68-AACA-4F79-AF2C-76B17A5C187E}"/>
                  </a:ext>
                </a:extLst>
              </p:cNvPr>
              <p:cNvSpPr txBox="1"/>
              <p:nvPr/>
            </p:nvSpPr>
            <p:spPr>
              <a:xfrm>
                <a:off x="179512" y="1245448"/>
                <a:ext cx="432506" cy="369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33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800" b="1" i="0" u="none" strike="noStrike" cap="none" spc="0" normalizeH="0" baseline="0" dirty="0">
                    <a:ln>
                      <a:noFill/>
                    </a:ln>
                    <a:solidFill>
                      <a:srgbClr val="00659F"/>
                    </a:solidFill>
                    <a:effectLst/>
                    <a:uFillTx/>
                    <a:latin typeface="Verdana" pitchFamily="34" charset="0"/>
                    <a:ea typeface="Verdana" pitchFamily="34" charset="0"/>
                    <a:cs typeface="Verdana" pitchFamily="34" charset="0"/>
                    <a:sym typeface="Helvetica"/>
                  </a:rPr>
                  <a:t>1</a:t>
                </a:r>
              </a:p>
            </p:txBody>
          </p:sp>
        </p:grpSp>
      </p:grpSp>
      <p:grpSp>
        <p:nvGrpSpPr>
          <p:cNvPr id="5" name="Группа 62"/>
          <p:cNvGrpSpPr/>
          <p:nvPr/>
        </p:nvGrpSpPr>
        <p:grpSpPr>
          <a:xfrm>
            <a:off x="154112" y="2754612"/>
            <a:ext cx="3877105" cy="376998"/>
            <a:chOff x="179512" y="2771414"/>
            <a:chExt cx="3877105" cy="376998"/>
          </a:xfrm>
        </p:grpSpPr>
        <p:grpSp>
          <p:nvGrpSpPr>
            <p:cNvPr id="6" name="Группа 50"/>
            <p:cNvGrpSpPr/>
            <p:nvPr/>
          </p:nvGrpSpPr>
          <p:grpSpPr>
            <a:xfrm>
              <a:off x="3679619" y="2771414"/>
              <a:ext cx="376998" cy="376998"/>
              <a:chOff x="3679619" y="2779247"/>
              <a:chExt cx="376998" cy="376998"/>
            </a:xfrm>
          </p:grpSpPr>
          <p:sp>
            <p:nvSpPr>
              <p:cNvPr id="82" name="Oval 16">
                <a:extLst>
                  <a:ext uri="{FF2B5EF4-FFF2-40B4-BE49-F238E27FC236}">
                    <a16:creationId xmlns:a16="http://schemas.microsoft.com/office/drawing/2014/main" id="{F3956035-BB8F-43EA-A505-1552A3B7B5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9619" y="2779247"/>
                <a:ext cx="376998" cy="376998"/>
              </a:xfrm>
              <a:prstGeom prst="ellipse">
                <a:avLst/>
              </a:prstGeom>
              <a:solidFill>
                <a:srgbClr val="FF0E00"/>
              </a:solidFill>
              <a:ln>
                <a:noFill/>
              </a:ln>
            </p:spPr>
            <p:txBody>
              <a:bodyPr vert="horz" wrap="square" lIns="243840" tIns="121920" rIns="243840" bIns="121920" numCol="1" anchor="t" anchorCtr="0" compatLnSpc="1">
                <a:prstTxWarp prst="textNoShape">
                  <a:avLst/>
                </a:prstTxWarp>
              </a:bodyPr>
              <a:lstStyle/>
              <a:p>
                <a:pPr defTabSz="2438340"/>
                <a:endParaRPr lang="en-US" sz="6400" dirty="0"/>
              </a:p>
            </p:txBody>
          </p:sp>
          <p:pic>
            <p:nvPicPr>
              <p:cNvPr id="83" name="Рисунок 82">
                <a:extLst>
                  <a:ext uri="{FF2B5EF4-FFF2-40B4-BE49-F238E27FC236}">
                    <a16:creationId xmlns:a16="http://schemas.microsoft.com/office/drawing/2014/main" id="{20B4F83F-4778-42AB-874D-45640F7C86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73869" y="2873497"/>
                <a:ext cx="188499" cy="188499"/>
              </a:xfrm>
              <a:prstGeom prst="rect">
                <a:avLst/>
              </a:prstGeom>
            </p:spPr>
          </p:pic>
        </p:grpSp>
        <p:grpSp>
          <p:nvGrpSpPr>
            <p:cNvPr id="7" name="Группа 57"/>
            <p:cNvGrpSpPr/>
            <p:nvPr/>
          </p:nvGrpSpPr>
          <p:grpSpPr>
            <a:xfrm>
              <a:off x="179512" y="2775248"/>
              <a:ext cx="3702183" cy="369330"/>
              <a:chOff x="179512" y="2763581"/>
              <a:chExt cx="3702183" cy="369330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FAD6D17-A692-42DC-A0F3-D9130D1DA425}"/>
                  </a:ext>
                </a:extLst>
              </p:cNvPr>
              <p:cNvSpPr txBox="1"/>
              <p:nvPr/>
            </p:nvSpPr>
            <p:spPr>
              <a:xfrm>
                <a:off x="461917" y="2809747"/>
                <a:ext cx="3419778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 lIns="0" tIns="0" rIns="0" bIns="0">
                <a:spAutoFit/>
              </a:bodyPr>
              <a:lstStyle/>
              <a:p>
                <a:pPr marR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  <a:sym typeface="Helvetica"/>
                  </a:rPr>
                  <a:t>Сплошная расшифровка </a:t>
                </a:r>
                <a:br>
                  <a:rPr lang="ru-RU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  <a:sym typeface="Helvetica"/>
                  </a:rPr>
                </a:br>
                <a:r>
                  <a:rPr lang="ru-RU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  <a:sym typeface="Helvetica"/>
                  </a:rPr>
                  <a:t>данных видеоконтроля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BDDABEB-675D-4601-B494-9438D86525B4}"/>
                  </a:ext>
                </a:extLst>
              </p:cNvPr>
              <p:cNvSpPr txBox="1"/>
              <p:nvPr/>
            </p:nvSpPr>
            <p:spPr>
              <a:xfrm>
                <a:off x="179512" y="2763581"/>
                <a:ext cx="432506" cy="369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33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800" b="1" i="0" u="none" strike="noStrike" cap="none" spc="0" normalizeH="0" baseline="0" dirty="0">
                    <a:ln>
                      <a:noFill/>
                    </a:ln>
                    <a:solidFill>
                      <a:srgbClr val="00659F"/>
                    </a:solidFill>
                    <a:effectLst/>
                    <a:uFillTx/>
                    <a:latin typeface="Verdana" pitchFamily="34" charset="0"/>
                    <a:ea typeface="Verdana" pitchFamily="34" charset="0"/>
                    <a:cs typeface="Verdana" pitchFamily="34" charset="0"/>
                    <a:sym typeface="Helvetica"/>
                  </a:rPr>
                  <a:t>4</a:t>
                </a:r>
              </a:p>
            </p:txBody>
          </p:sp>
        </p:grpSp>
      </p:grpSp>
      <p:grpSp>
        <p:nvGrpSpPr>
          <p:cNvPr id="8" name="Группа 61"/>
          <p:cNvGrpSpPr/>
          <p:nvPr/>
        </p:nvGrpSpPr>
        <p:grpSpPr>
          <a:xfrm>
            <a:off x="154112" y="3255957"/>
            <a:ext cx="3877105" cy="376998"/>
            <a:chOff x="179512" y="3290619"/>
            <a:chExt cx="3877105" cy="376998"/>
          </a:xfrm>
        </p:grpSpPr>
        <p:grpSp>
          <p:nvGrpSpPr>
            <p:cNvPr id="9" name="Группа 49"/>
            <p:cNvGrpSpPr/>
            <p:nvPr/>
          </p:nvGrpSpPr>
          <p:grpSpPr>
            <a:xfrm>
              <a:off x="3679619" y="3290619"/>
              <a:ext cx="376998" cy="376998"/>
              <a:chOff x="3679619" y="3291378"/>
              <a:chExt cx="376998" cy="376998"/>
            </a:xfrm>
          </p:grpSpPr>
          <p:sp>
            <p:nvSpPr>
              <p:cNvPr id="94" name="Oval 10">
                <a:extLst>
                  <a:ext uri="{FF2B5EF4-FFF2-40B4-BE49-F238E27FC236}">
                    <a16:creationId xmlns:a16="http://schemas.microsoft.com/office/drawing/2014/main" id="{A99E5125-02CC-4085-A57B-3804B6332E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9619" y="3291378"/>
                <a:ext cx="376998" cy="376998"/>
              </a:xfrm>
              <a:prstGeom prst="ellipse">
                <a:avLst/>
              </a:prstGeom>
              <a:solidFill>
                <a:srgbClr val="FF0E00"/>
              </a:solidFill>
              <a:ln>
                <a:noFill/>
              </a:ln>
            </p:spPr>
            <p:txBody>
              <a:bodyPr vert="horz" wrap="square" lIns="243840" tIns="121920" rIns="243840" bIns="121920" numCol="1" anchor="t" anchorCtr="0" compatLnSpc="1">
                <a:prstTxWarp prst="textNoShape">
                  <a:avLst/>
                </a:prstTxWarp>
              </a:bodyPr>
              <a:lstStyle/>
              <a:p>
                <a:pPr defTabSz="2438340"/>
                <a:endParaRPr lang="en-US" sz="6400" dirty="0"/>
              </a:p>
            </p:txBody>
          </p:sp>
          <p:pic>
            <p:nvPicPr>
              <p:cNvPr id="95" name="Рисунок 94">
                <a:extLst>
                  <a:ext uri="{FF2B5EF4-FFF2-40B4-BE49-F238E27FC236}">
                    <a16:creationId xmlns:a16="http://schemas.microsoft.com/office/drawing/2014/main" id="{98FB674D-A9BE-4368-9350-6FA98C4748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774518" y="3386277"/>
                <a:ext cx="187200" cy="187200"/>
              </a:xfrm>
              <a:prstGeom prst="rect">
                <a:avLst/>
              </a:prstGeom>
            </p:spPr>
          </p:pic>
        </p:grpSp>
        <p:grpSp>
          <p:nvGrpSpPr>
            <p:cNvPr id="10" name="Группа 58"/>
            <p:cNvGrpSpPr/>
            <p:nvPr/>
          </p:nvGrpSpPr>
          <p:grpSpPr>
            <a:xfrm>
              <a:off x="179512" y="3294453"/>
              <a:ext cx="3665374" cy="369330"/>
              <a:chOff x="179512" y="3289861"/>
              <a:chExt cx="3665374" cy="369330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2277736-3DDD-4CEF-A4E6-475E7EBBA655}"/>
                  </a:ext>
                </a:extLst>
              </p:cNvPr>
              <p:cNvSpPr txBox="1"/>
              <p:nvPr/>
            </p:nvSpPr>
            <p:spPr>
              <a:xfrm>
                <a:off x="461917" y="3336027"/>
                <a:ext cx="3382969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 lIns="0" tIns="0" rIns="0" bIns="0">
                <a:spAutoFit/>
              </a:bodyPr>
              <a:lstStyle/>
              <a:p>
                <a:pPr marR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  <a:sym typeface="Helvetica"/>
                  </a:rPr>
                  <a:t>Передача всех результатов </a:t>
                </a:r>
              </a:p>
              <a:p>
                <a:pPr marR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  <a:sym typeface="Helvetica"/>
                  </a:rPr>
                  <a:t>Расшифровки через </a:t>
                </a:r>
                <a:r>
                  <a:rPr lang="en-US" sz="9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  <a:sym typeface="Helvetica"/>
                  </a:rPr>
                  <a:t>Vrels</a:t>
                </a:r>
                <a:r>
                  <a:rPr lang="ru-RU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  <a:sym typeface="Helvetica"/>
                  </a:rPr>
                  <a:t> в ЕК АСУИ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4E336336-D799-4C9A-8FD8-0E03A7A065BE}"/>
                  </a:ext>
                </a:extLst>
              </p:cNvPr>
              <p:cNvSpPr txBox="1"/>
              <p:nvPr/>
            </p:nvSpPr>
            <p:spPr>
              <a:xfrm>
                <a:off x="179512" y="3289861"/>
                <a:ext cx="432506" cy="369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33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800" b="1" i="0" u="none" strike="noStrike" cap="none" spc="0" normalizeH="0" baseline="0" dirty="0">
                    <a:ln>
                      <a:noFill/>
                    </a:ln>
                    <a:solidFill>
                      <a:srgbClr val="00659F"/>
                    </a:solidFill>
                    <a:effectLst/>
                    <a:uFillTx/>
                    <a:latin typeface="Verdana" pitchFamily="34" charset="0"/>
                    <a:ea typeface="Verdana" pitchFamily="34" charset="0"/>
                    <a:cs typeface="Verdana" pitchFamily="34" charset="0"/>
                    <a:sym typeface="Helvetica"/>
                  </a:rPr>
                  <a:t>5</a:t>
                </a:r>
              </a:p>
            </p:txBody>
          </p:sp>
        </p:grpSp>
      </p:grpSp>
      <p:grpSp>
        <p:nvGrpSpPr>
          <p:cNvPr id="11" name="Группа 60"/>
          <p:cNvGrpSpPr/>
          <p:nvPr/>
        </p:nvGrpSpPr>
        <p:grpSpPr>
          <a:xfrm>
            <a:off x="154112" y="3757301"/>
            <a:ext cx="3877105" cy="376998"/>
            <a:chOff x="179512" y="3757301"/>
            <a:chExt cx="3877105" cy="376998"/>
          </a:xfrm>
        </p:grpSpPr>
        <p:grpSp>
          <p:nvGrpSpPr>
            <p:cNvPr id="13" name="Группа 85">
              <a:extLst>
                <a:ext uri="{FF2B5EF4-FFF2-40B4-BE49-F238E27FC236}">
                  <a16:creationId xmlns:a16="http://schemas.microsoft.com/office/drawing/2014/main" id="{3B498E73-1034-40E6-B795-812BC2D41109}"/>
                </a:ext>
              </a:extLst>
            </p:cNvPr>
            <p:cNvGrpSpPr/>
            <p:nvPr/>
          </p:nvGrpSpPr>
          <p:grpSpPr>
            <a:xfrm>
              <a:off x="3679619" y="3757301"/>
              <a:ext cx="376998" cy="376998"/>
              <a:chOff x="10110134" y="2310626"/>
              <a:chExt cx="720000" cy="720000"/>
            </a:xfrm>
          </p:grpSpPr>
          <p:sp>
            <p:nvSpPr>
              <p:cNvPr id="85" name="Oval 15">
                <a:extLst>
                  <a:ext uri="{FF2B5EF4-FFF2-40B4-BE49-F238E27FC236}">
                    <a16:creationId xmlns:a16="http://schemas.microsoft.com/office/drawing/2014/main" id="{51E34C9C-6145-4F8E-913E-9A4A626797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10134" y="2310626"/>
                <a:ext cx="720000" cy="720000"/>
              </a:xfrm>
              <a:prstGeom prst="ellipse">
                <a:avLst/>
              </a:prstGeom>
              <a:solidFill>
                <a:srgbClr val="00659F"/>
              </a:solidFill>
              <a:ln>
                <a:noFill/>
              </a:ln>
            </p:spPr>
            <p:txBody>
              <a:bodyPr vert="horz" wrap="square" lIns="243840" tIns="121920" rIns="243840" bIns="121920" numCol="1" anchor="t" anchorCtr="0" compatLnSpc="1">
                <a:prstTxWarp prst="textNoShape">
                  <a:avLst/>
                </a:prstTxWarp>
              </a:bodyPr>
              <a:lstStyle/>
              <a:p>
                <a:pPr defTabSz="2438340"/>
                <a:endParaRPr lang="en-US" sz="6400"/>
              </a:p>
            </p:txBody>
          </p:sp>
          <p:pic>
            <p:nvPicPr>
              <p:cNvPr id="86" name="Рисунок 85">
                <a:extLst>
                  <a:ext uri="{FF2B5EF4-FFF2-40B4-BE49-F238E27FC236}">
                    <a16:creationId xmlns:a16="http://schemas.microsoft.com/office/drawing/2014/main" id="{72AFE6D5-83BF-419D-85C4-ECBF10D99D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309182" y="2490626"/>
                <a:ext cx="360000" cy="360000"/>
              </a:xfrm>
              <a:prstGeom prst="rect">
                <a:avLst/>
              </a:prstGeom>
            </p:spPr>
          </p:pic>
        </p:grpSp>
        <p:grpSp>
          <p:nvGrpSpPr>
            <p:cNvPr id="14" name="Группа 59"/>
            <p:cNvGrpSpPr/>
            <p:nvPr/>
          </p:nvGrpSpPr>
          <p:grpSpPr>
            <a:xfrm>
              <a:off x="179512" y="3761135"/>
              <a:ext cx="3424345" cy="369330"/>
              <a:chOff x="179512" y="3708094"/>
              <a:chExt cx="3424345" cy="369330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ABE5F64-0F64-4156-987E-E64B729FBD4D}"/>
                  </a:ext>
                </a:extLst>
              </p:cNvPr>
              <p:cNvSpPr txBox="1"/>
              <p:nvPr/>
            </p:nvSpPr>
            <p:spPr>
              <a:xfrm>
                <a:off x="461917" y="3754260"/>
                <a:ext cx="3141940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 lIns="0" tIns="0" rIns="0" bIns="0">
                <a:spAutoFit/>
              </a:bodyPr>
              <a:lstStyle/>
              <a:p>
                <a:pPr marR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  <a:sym typeface="Helvetica"/>
                  </a:rPr>
                  <a:t>Принятие управленческих решений </a:t>
                </a:r>
                <a:br>
                  <a:rPr lang="ru-RU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  <a:sym typeface="Helvetica"/>
                  </a:rPr>
                </a:br>
                <a:r>
                  <a:rPr lang="ru-RU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  <a:sym typeface="Helvetica"/>
                  </a:rPr>
                  <a:t>в РЦДМ, ДИ, П, ЦУСИ</a:t>
                </a: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4F87AD55-F599-4A14-A648-2AA09A876D16}"/>
                  </a:ext>
                </a:extLst>
              </p:cNvPr>
              <p:cNvSpPr txBox="1"/>
              <p:nvPr/>
            </p:nvSpPr>
            <p:spPr>
              <a:xfrm>
                <a:off x="179512" y="3708094"/>
                <a:ext cx="432506" cy="369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33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800" b="1" i="0" u="none" strike="noStrike" cap="none" spc="0" normalizeH="0" baseline="0" dirty="0">
                    <a:ln>
                      <a:noFill/>
                    </a:ln>
                    <a:solidFill>
                      <a:srgbClr val="00659F"/>
                    </a:solidFill>
                    <a:effectLst/>
                    <a:uFillTx/>
                    <a:latin typeface="Verdana" pitchFamily="34" charset="0"/>
                    <a:ea typeface="Verdana" pitchFamily="34" charset="0"/>
                    <a:cs typeface="Verdana" pitchFamily="34" charset="0"/>
                    <a:sym typeface="Helvetica"/>
                  </a:rPr>
                  <a:t>6</a:t>
                </a:r>
              </a:p>
            </p:txBody>
          </p:sp>
        </p:grpSp>
      </p:grpSp>
      <p:grpSp>
        <p:nvGrpSpPr>
          <p:cNvPr id="15" name="Группа 71"/>
          <p:cNvGrpSpPr/>
          <p:nvPr/>
        </p:nvGrpSpPr>
        <p:grpSpPr>
          <a:xfrm>
            <a:off x="154112" y="1751922"/>
            <a:ext cx="3877105" cy="376998"/>
            <a:chOff x="179512" y="1694940"/>
            <a:chExt cx="3877105" cy="376998"/>
          </a:xfrm>
        </p:grpSpPr>
        <p:grpSp>
          <p:nvGrpSpPr>
            <p:cNvPr id="16" name="Группа 55"/>
            <p:cNvGrpSpPr/>
            <p:nvPr/>
          </p:nvGrpSpPr>
          <p:grpSpPr>
            <a:xfrm>
              <a:off x="179512" y="1698774"/>
              <a:ext cx="3688813" cy="369330"/>
              <a:chOff x="179512" y="1696410"/>
              <a:chExt cx="3688813" cy="369330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97FAF00-ADF2-4564-AEF2-A4D4750EBF21}"/>
                  </a:ext>
                </a:extLst>
              </p:cNvPr>
              <p:cNvSpPr txBox="1"/>
              <p:nvPr/>
            </p:nvSpPr>
            <p:spPr>
              <a:xfrm>
                <a:off x="461917" y="1742576"/>
                <a:ext cx="3406408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 lIns="0" tIns="0" rIns="0" bIns="0">
                <a:spAutoFit/>
              </a:bodyPr>
              <a:lstStyle/>
              <a:p>
                <a:pPr marR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  <a:sym typeface="Helvetica"/>
                  </a:rPr>
                  <a:t>Передача данных в структурное подразделение ответственным за расшифровку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36310F14-78CD-4D64-AEE3-D25E9520D046}"/>
                  </a:ext>
                </a:extLst>
              </p:cNvPr>
              <p:cNvSpPr txBox="1"/>
              <p:nvPr/>
            </p:nvSpPr>
            <p:spPr>
              <a:xfrm>
                <a:off x="179512" y="1696410"/>
                <a:ext cx="432506" cy="369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33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800" b="1" i="0" u="none" strike="noStrike" cap="none" spc="0" normalizeH="0" baseline="0" dirty="0">
                    <a:ln>
                      <a:noFill/>
                    </a:ln>
                    <a:solidFill>
                      <a:srgbClr val="00659F"/>
                    </a:solidFill>
                    <a:effectLst/>
                    <a:uFillTx/>
                    <a:latin typeface="Verdana" pitchFamily="34" charset="0"/>
                    <a:ea typeface="Verdana" pitchFamily="34" charset="0"/>
                    <a:cs typeface="Verdana" pitchFamily="34" charset="0"/>
                    <a:sym typeface="Helvetica"/>
                  </a:rPr>
                  <a:t>2</a:t>
                </a:r>
              </a:p>
            </p:txBody>
          </p:sp>
        </p:grpSp>
        <p:grpSp>
          <p:nvGrpSpPr>
            <p:cNvPr id="17" name="Группа 52"/>
            <p:cNvGrpSpPr/>
            <p:nvPr/>
          </p:nvGrpSpPr>
          <p:grpSpPr>
            <a:xfrm>
              <a:off x="3679619" y="1694940"/>
              <a:ext cx="376998" cy="376998"/>
              <a:chOff x="3679619" y="1694940"/>
              <a:chExt cx="376998" cy="376998"/>
            </a:xfrm>
          </p:grpSpPr>
          <p:sp>
            <p:nvSpPr>
              <p:cNvPr id="80" name="Oval 18">
                <a:extLst>
                  <a:ext uri="{FF2B5EF4-FFF2-40B4-BE49-F238E27FC236}">
                    <a16:creationId xmlns:a16="http://schemas.microsoft.com/office/drawing/2014/main" id="{93965CFA-AF00-421F-9E65-9216AEFD3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9619" y="1694940"/>
                <a:ext cx="376998" cy="376998"/>
              </a:xfrm>
              <a:prstGeom prst="ellipse">
                <a:avLst/>
              </a:prstGeom>
              <a:solidFill>
                <a:srgbClr val="FF0E00"/>
              </a:solidFill>
              <a:ln>
                <a:noFill/>
              </a:ln>
            </p:spPr>
            <p:txBody>
              <a:bodyPr vert="horz" wrap="square" lIns="243840" tIns="121920" rIns="243840" bIns="121920" numCol="1" anchor="t" anchorCtr="0" compatLnSpc="1">
                <a:prstTxWarp prst="textNoShape">
                  <a:avLst/>
                </a:prstTxWarp>
              </a:bodyPr>
              <a:lstStyle/>
              <a:p>
                <a:pPr defTabSz="2438340"/>
                <a:endParaRPr lang="en-US" sz="6400"/>
              </a:p>
            </p:txBody>
          </p:sp>
          <p:pic>
            <p:nvPicPr>
              <p:cNvPr id="124" name="Рисунок 123">
                <a:extLst>
                  <a:ext uri="{FF2B5EF4-FFF2-40B4-BE49-F238E27FC236}">
                    <a16:creationId xmlns:a16="http://schemas.microsoft.com/office/drawing/2014/main" id="{A8A0A955-4330-4651-A43D-75B31F609F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774518" y="1789839"/>
                <a:ext cx="187200" cy="187200"/>
              </a:xfrm>
              <a:prstGeom prst="rect">
                <a:avLst/>
              </a:prstGeom>
            </p:spPr>
          </p:pic>
        </p:grp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D532EFB9-A277-4599-B5D2-DA40201DB2D3}"/>
              </a:ext>
            </a:extLst>
          </p:cNvPr>
          <p:cNvSpPr txBox="1"/>
          <p:nvPr/>
        </p:nvSpPr>
        <p:spPr>
          <a:xfrm>
            <a:off x="3419872" y="1995686"/>
            <a:ext cx="406119" cy="2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>
            <a:solidFill>
              <a:srgbClr val="FF0E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3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" b="1" i="0" u="none" strike="noStrike" cap="none" spc="0" normalizeH="0" baseline="0" dirty="0">
                <a:ln>
                  <a:noFill/>
                </a:ln>
                <a:solidFill>
                  <a:srgbClr val="FF0E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До </a:t>
            </a:r>
            <a:br>
              <a:rPr kumimoji="0" lang="ru-RU" sz="500" b="1" i="0" u="none" strike="noStrike" cap="none" spc="0" normalizeH="0" baseline="0" dirty="0">
                <a:ln>
                  <a:noFill/>
                </a:ln>
                <a:solidFill>
                  <a:srgbClr val="FF0E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</a:br>
            <a:r>
              <a:rPr kumimoji="0" lang="ru-RU" sz="500" b="1" i="0" u="none" strike="noStrike" cap="none" spc="0" normalizeH="0" baseline="0" dirty="0">
                <a:ln>
                  <a:noFill/>
                </a:ln>
                <a:solidFill>
                  <a:srgbClr val="FF0E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4 дней</a:t>
            </a:r>
          </a:p>
        </p:txBody>
      </p:sp>
      <p:grpSp>
        <p:nvGrpSpPr>
          <p:cNvPr id="18" name="Группа 63"/>
          <p:cNvGrpSpPr/>
          <p:nvPr/>
        </p:nvGrpSpPr>
        <p:grpSpPr>
          <a:xfrm>
            <a:off x="154112" y="2253267"/>
            <a:ext cx="3877105" cy="376998"/>
            <a:chOff x="179512" y="2251162"/>
            <a:chExt cx="3877105" cy="376998"/>
          </a:xfrm>
        </p:grpSpPr>
        <p:grpSp>
          <p:nvGrpSpPr>
            <p:cNvPr id="19" name="Группа 56"/>
            <p:cNvGrpSpPr/>
            <p:nvPr/>
          </p:nvGrpSpPr>
          <p:grpSpPr>
            <a:xfrm>
              <a:off x="179512" y="2254996"/>
              <a:ext cx="3714786" cy="369330"/>
              <a:chOff x="179512" y="2283722"/>
              <a:chExt cx="3714786" cy="369330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1FDD98F-8B8B-4640-9518-41FB434EC456}"/>
                  </a:ext>
                </a:extLst>
              </p:cNvPr>
              <p:cNvSpPr txBox="1"/>
              <p:nvPr/>
            </p:nvSpPr>
            <p:spPr>
              <a:xfrm>
                <a:off x="461917" y="2329888"/>
                <a:ext cx="3432381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 lIns="0" tIns="0" rIns="0" bIns="0">
                <a:spAutoFit/>
              </a:bodyPr>
              <a:lstStyle/>
              <a:p>
                <a:pPr marR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  <a:sym typeface="Helvetica"/>
                  </a:rPr>
                  <a:t>Копирование данных </a:t>
                </a:r>
                <a:br>
                  <a:rPr lang="ru-RU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  <a:sym typeface="Helvetica"/>
                  </a:rPr>
                </a:br>
                <a:r>
                  <a:rPr lang="ru-RU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  <a:sym typeface="Helvetica"/>
                  </a:rPr>
                  <a:t>на компьютеры расшифровщиков 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D52E447B-F453-4B14-B7EF-8F04C422352F}"/>
                  </a:ext>
                </a:extLst>
              </p:cNvPr>
              <p:cNvSpPr txBox="1"/>
              <p:nvPr/>
            </p:nvSpPr>
            <p:spPr>
              <a:xfrm>
                <a:off x="179512" y="2283722"/>
                <a:ext cx="432506" cy="369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33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800" b="1" i="0" u="none" strike="noStrike" cap="none" spc="0" normalizeH="0" baseline="0" dirty="0">
                    <a:ln>
                      <a:noFill/>
                    </a:ln>
                    <a:solidFill>
                      <a:srgbClr val="00659F"/>
                    </a:solidFill>
                    <a:effectLst/>
                    <a:uFillTx/>
                    <a:latin typeface="Verdana" pitchFamily="34" charset="0"/>
                    <a:ea typeface="Verdana" pitchFamily="34" charset="0"/>
                    <a:cs typeface="Verdana" pitchFamily="34" charset="0"/>
                    <a:sym typeface="Helvetica"/>
                  </a:rPr>
                  <a:t>3</a:t>
                </a:r>
              </a:p>
            </p:txBody>
          </p:sp>
        </p:grpSp>
        <p:grpSp>
          <p:nvGrpSpPr>
            <p:cNvPr id="20" name="Группа 51"/>
            <p:cNvGrpSpPr/>
            <p:nvPr/>
          </p:nvGrpSpPr>
          <p:grpSpPr>
            <a:xfrm>
              <a:off x="3679619" y="2251162"/>
              <a:ext cx="376998" cy="376998"/>
              <a:chOff x="3679619" y="2226270"/>
              <a:chExt cx="376998" cy="376998"/>
            </a:xfrm>
          </p:grpSpPr>
          <p:sp>
            <p:nvSpPr>
              <p:cNvPr id="66" name="Oval 17">
                <a:extLst>
                  <a:ext uri="{FF2B5EF4-FFF2-40B4-BE49-F238E27FC236}">
                    <a16:creationId xmlns:a16="http://schemas.microsoft.com/office/drawing/2014/main" id="{9A256586-3FF1-4D46-B72C-3DFA4F720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9619" y="2226270"/>
                <a:ext cx="376998" cy="376998"/>
              </a:xfrm>
              <a:prstGeom prst="ellipse">
                <a:avLst/>
              </a:prstGeom>
              <a:solidFill>
                <a:srgbClr val="FF0E00"/>
              </a:solidFill>
              <a:ln>
                <a:noFill/>
              </a:ln>
            </p:spPr>
            <p:txBody>
              <a:bodyPr vert="horz" wrap="square" lIns="243840" tIns="121920" rIns="243840" bIns="121920" numCol="1" anchor="t" anchorCtr="0" compatLnSpc="1">
                <a:prstTxWarp prst="textNoShape">
                  <a:avLst/>
                </a:prstTxWarp>
              </a:bodyPr>
              <a:lstStyle/>
              <a:p>
                <a:pPr defTabSz="2438340"/>
                <a:endParaRPr lang="en-US" sz="6400" dirty="0"/>
              </a:p>
            </p:txBody>
          </p:sp>
          <p:pic>
            <p:nvPicPr>
              <p:cNvPr id="126" name="Рисунок 125">
                <a:extLst>
                  <a:ext uri="{FF2B5EF4-FFF2-40B4-BE49-F238E27FC236}">
                    <a16:creationId xmlns:a16="http://schemas.microsoft.com/office/drawing/2014/main" id="{D95F09AC-769F-45C1-9353-79692D078B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774518" y="2321169"/>
                <a:ext cx="187200" cy="187200"/>
              </a:xfrm>
              <a:prstGeom prst="rect">
                <a:avLst/>
              </a:prstGeom>
            </p:spPr>
          </p:pic>
        </p:grpSp>
      </p:grpSp>
      <p:grpSp>
        <p:nvGrpSpPr>
          <p:cNvPr id="21" name="Группа 73"/>
          <p:cNvGrpSpPr/>
          <p:nvPr/>
        </p:nvGrpSpPr>
        <p:grpSpPr>
          <a:xfrm>
            <a:off x="5078023" y="2181156"/>
            <a:ext cx="1050079" cy="1050079"/>
            <a:chOff x="6015168" y="2895600"/>
            <a:chExt cx="1050079" cy="1050079"/>
          </a:xfrm>
        </p:grpSpPr>
        <p:grpSp>
          <p:nvGrpSpPr>
            <p:cNvPr id="22" name="Группа 55"/>
            <p:cNvGrpSpPr/>
            <p:nvPr/>
          </p:nvGrpSpPr>
          <p:grpSpPr>
            <a:xfrm>
              <a:off x="6241276" y="3240179"/>
              <a:ext cx="443594" cy="344598"/>
              <a:chOff x="6432662" y="1707654"/>
              <a:chExt cx="185389" cy="144016"/>
            </a:xfrm>
            <a:solidFill>
              <a:srgbClr val="557CAC"/>
            </a:solidFill>
          </p:grpSpPr>
          <p:sp>
            <p:nvSpPr>
              <p:cNvPr id="130" name="Половина рамки 129"/>
              <p:cNvSpPr/>
              <p:nvPr/>
            </p:nvSpPr>
            <p:spPr>
              <a:xfrm rot="2700000" flipH="1">
                <a:off x="6432662" y="1707654"/>
                <a:ext cx="144016" cy="144016"/>
              </a:xfrm>
              <a:prstGeom prst="halfFrame">
                <a:avLst>
                  <a:gd name="adj1" fmla="val 8347"/>
                  <a:gd name="adj2" fmla="val 834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Половина рамки 130"/>
              <p:cNvSpPr/>
              <p:nvPr/>
            </p:nvSpPr>
            <p:spPr>
              <a:xfrm rot="2700000" flipH="1">
                <a:off x="6474035" y="1707654"/>
                <a:ext cx="144016" cy="144016"/>
              </a:xfrm>
              <a:prstGeom prst="halfFrame">
                <a:avLst>
                  <a:gd name="adj1" fmla="val 8347"/>
                  <a:gd name="adj2" fmla="val 834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9" name="Овал 128"/>
            <p:cNvSpPr/>
            <p:nvPr/>
          </p:nvSpPr>
          <p:spPr>
            <a:xfrm>
              <a:off x="6015168" y="2895600"/>
              <a:ext cx="1050079" cy="1050079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2" name="Рисунок 131" descr="https://image.freepik.com/free-vector/vector-yes-and-no-check-marks-on-circles_134452-59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1022" y="2990359"/>
            <a:ext cx="403200" cy="403200"/>
          </a:xfrm>
          <a:custGeom>
            <a:avLst/>
            <a:gdLst>
              <a:gd name="connsiteX0" fmla="*/ 1028700 w 2057400"/>
              <a:gd name="connsiteY0" fmla="*/ 0 h 2057400"/>
              <a:gd name="connsiteX1" fmla="*/ 2057400 w 2057400"/>
              <a:gd name="connsiteY1" fmla="*/ 1028700 h 2057400"/>
              <a:gd name="connsiteX2" fmla="*/ 1028700 w 2057400"/>
              <a:gd name="connsiteY2" fmla="*/ 2057400 h 2057400"/>
              <a:gd name="connsiteX3" fmla="*/ 0 w 2057400"/>
              <a:gd name="connsiteY3" fmla="*/ 1028700 h 2057400"/>
              <a:gd name="connsiteX4" fmla="*/ 1028700 w 2057400"/>
              <a:gd name="connsiteY4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7400" h="2057400">
                <a:moveTo>
                  <a:pt x="1028700" y="0"/>
                </a:moveTo>
                <a:cubicBezTo>
                  <a:pt x="1596835" y="0"/>
                  <a:pt x="2057400" y="460565"/>
                  <a:pt x="2057400" y="1028700"/>
                </a:cubicBezTo>
                <a:cubicBezTo>
                  <a:pt x="2057400" y="1596835"/>
                  <a:pt x="1596835" y="2057400"/>
                  <a:pt x="1028700" y="2057400"/>
                </a:cubicBezTo>
                <a:cubicBezTo>
                  <a:pt x="460565" y="2057400"/>
                  <a:pt x="0" y="1596835"/>
                  <a:pt x="0" y="1028700"/>
                </a:cubicBezTo>
                <a:cubicBezTo>
                  <a:pt x="0" y="460565"/>
                  <a:pt x="460565" y="0"/>
                  <a:pt x="10287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https://www.egovernment.ch/files/cache/69d9641d16d34573272075e9ff8d4a32_f372.pn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25"/>
          <a:stretch>
            <a:fillRect/>
          </a:stretch>
        </p:blipFill>
        <p:spPr bwMode="auto">
          <a:xfrm>
            <a:off x="6990955" y="2106793"/>
            <a:ext cx="741652" cy="881084"/>
          </a:xfrm>
          <a:prstGeom prst="rect">
            <a:avLst/>
          </a:prstGeom>
          <a:noFill/>
        </p:spPr>
      </p:pic>
      <p:sp>
        <p:nvSpPr>
          <p:cNvPr id="135" name="TextBox 134"/>
          <p:cNvSpPr txBox="1"/>
          <p:nvPr/>
        </p:nvSpPr>
        <p:spPr>
          <a:xfrm>
            <a:off x="6468851" y="3051410"/>
            <a:ext cx="2007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92D050"/>
                </a:solidFill>
              </a:rPr>
              <a:t>Передача данных  в течении </a:t>
            </a:r>
          </a:p>
          <a:p>
            <a:pPr algn="ctr"/>
            <a:r>
              <a:rPr lang="ru-RU" sz="2400" dirty="0">
                <a:solidFill>
                  <a:srgbClr val="92D050"/>
                </a:solidFill>
                <a:latin typeface="Bauhaus 93" pitchFamily="82" charset="0"/>
              </a:rPr>
              <a:t>1</a:t>
            </a:r>
            <a:r>
              <a:rPr lang="ru-RU" sz="1000" dirty="0">
                <a:solidFill>
                  <a:srgbClr val="92D050"/>
                </a:solidFill>
              </a:rPr>
              <a:t>- </a:t>
            </a:r>
            <a:r>
              <a:rPr lang="ru-RU" sz="2400" dirty="0">
                <a:solidFill>
                  <a:srgbClr val="92D050"/>
                </a:solidFill>
                <a:latin typeface="Bauhaus 93" pitchFamily="82" charset="0"/>
              </a:rPr>
              <a:t>2</a:t>
            </a:r>
            <a:r>
              <a:rPr lang="ru-RU" sz="1000" dirty="0">
                <a:solidFill>
                  <a:srgbClr val="92D050"/>
                </a:solidFill>
              </a:rPr>
              <a:t> суток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314008" y="169822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92D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ЖЕЛАЕМЫЙ </a:t>
            </a:r>
          </a:p>
          <a:p>
            <a:pPr algn="ctr"/>
            <a:r>
              <a:rPr lang="ru-RU" sz="1200" b="1" dirty="0">
                <a:solidFill>
                  <a:srgbClr val="92D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РЕЗУЛЬТАТ</a:t>
            </a:r>
            <a:endParaRPr lang="ru-RU" sz="800" b="1" dirty="0">
              <a:solidFill>
                <a:srgbClr val="92D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103312" y="4389111"/>
            <a:ext cx="4675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0" hangingPunct="0">
              <a:lnSpc>
                <a:spcPts val="1200"/>
              </a:lnSpc>
            </a:pPr>
            <a:r>
              <a:rPr lang="ru-RU" altLang="ru-RU" sz="1200" dirty="0">
                <a:solidFill>
                  <a:srgbClr val="394A58"/>
                </a:solidFill>
                <a:latin typeface="Verdana" pitchFamily="34" charset="0"/>
                <a:sym typeface="Helvetica"/>
              </a:rPr>
              <a:t>Период от </a:t>
            </a:r>
            <a:r>
              <a:rPr lang="ru-RU" altLang="ru-RU" sz="1200" dirty="0">
                <a:solidFill>
                  <a:srgbClr val="394A58"/>
                </a:solidFill>
                <a:latin typeface="Verdana" pitchFamily="34" charset="0"/>
              </a:rPr>
              <a:t>проверки до принятия решения </a:t>
            </a:r>
            <a:r>
              <a:rPr lang="en-US" altLang="ru-RU" sz="1200" dirty="0">
                <a:solidFill>
                  <a:srgbClr val="394A58"/>
                </a:solidFill>
                <a:latin typeface="Verdana" pitchFamily="34" charset="0"/>
              </a:rPr>
              <a:t> </a:t>
            </a:r>
            <a:br>
              <a:rPr lang="ru-RU" altLang="ru-RU" sz="1200" dirty="0">
                <a:solidFill>
                  <a:srgbClr val="394A58"/>
                </a:solidFill>
                <a:latin typeface="Verdana" pitchFamily="34" charset="0"/>
              </a:rPr>
            </a:br>
            <a:r>
              <a:rPr lang="ru-RU" altLang="ru-RU" sz="1200" dirty="0">
                <a:solidFill>
                  <a:srgbClr val="C00000"/>
                </a:solidFill>
                <a:latin typeface="Verdana" pitchFamily="34" charset="0"/>
              </a:rPr>
              <a:t>от одной до двух недель</a:t>
            </a:r>
            <a:endParaRPr lang="ru-RU" altLang="ru-RU" sz="1200" dirty="0">
              <a:solidFill>
                <a:srgbClr val="C00000"/>
              </a:solidFill>
              <a:latin typeface="Verdana" pitchFamily="34" charset="0"/>
              <a:sym typeface="Helvetica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129399" y="1078302"/>
            <a:ext cx="4183811" cy="3278038"/>
          </a:xfrm>
          <a:prstGeom prst="rect">
            <a:avLst/>
          </a:prstGeom>
          <a:noFill/>
          <a:ln w="6350">
            <a:solidFill>
              <a:srgbClr val="007FB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6" name="Прямая соединительная линия 155"/>
          <p:cNvCxnSpPr/>
          <p:nvPr/>
        </p:nvCxnSpPr>
        <p:spPr>
          <a:xfrm>
            <a:off x="212280" y="987340"/>
            <a:ext cx="4320479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itle 2"/>
          <p:cNvSpPr>
            <a:spLocks/>
          </p:cNvSpPr>
          <p:nvPr/>
        </p:nvSpPr>
        <p:spPr bwMode="auto">
          <a:xfrm>
            <a:off x="57613" y="771316"/>
            <a:ext cx="468052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tIns="32004" rIns="64008" bIns="32004" anchor="ctr"/>
          <a:lstStyle/>
          <a:p>
            <a:pPr marL="87313" eaLnBrk="0" hangingPunct="0">
              <a:spcBef>
                <a:spcPct val="0"/>
              </a:spcBef>
              <a:defRPr/>
            </a:pPr>
            <a:r>
              <a:rPr lang="ru-RU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Процесс передачи данных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ED8CDFC-621F-4EBA-8AA1-DB8DB3634D51}"/>
              </a:ext>
            </a:extLst>
          </p:cNvPr>
          <p:cNvSpPr txBox="1"/>
          <p:nvPr/>
        </p:nvSpPr>
        <p:spPr>
          <a:xfrm>
            <a:off x="3419872" y="2499742"/>
            <a:ext cx="406800" cy="2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>
            <a:solidFill>
              <a:srgbClr val="FF0E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algn="ctr" defTabSz="914330" hangingPunct="0"/>
            <a:r>
              <a:rPr lang="ru-RU" sz="500" b="1" dirty="0">
                <a:solidFill>
                  <a:srgbClr val="FF0E00"/>
                </a:solidFill>
                <a:sym typeface="Helvetica"/>
              </a:rPr>
              <a:t>До </a:t>
            </a:r>
            <a:br>
              <a:rPr lang="ru-RU" sz="500" b="1" dirty="0">
                <a:solidFill>
                  <a:srgbClr val="FF0E00"/>
                </a:solidFill>
                <a:sym typeface="Helvetica"/>
              </a:rPr>
            </a:br>
            <a:r>
              <a:rPr lang="ru-RU" sz="500" b="1" dirty="0">
                <a:solidFill>
                  <a:srgbClr val="FF0E00"/>
                </a:solidFill>
                <a:sym typeface="Helvetica"/>
              </a:rPr>
              <a:t>1 дня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17AC20A-4B68-47B9-B2B0-D7D313C04B06}"/>
              </a:ext>
            </a:extLst>
          </p:cNvPr>
          <p:cNvSpPr txBox="1"/>
          <p:nvPr/>
        </p:nvSpPr>
        <p:spPr>
          <a:xfrm>
            <a:off x="3419872" y="3507854"/>
            <a:ext cx="406800" cy="2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>
            <a:solidFill>
              <a:srgbClr val="FF0E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3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" b="1" i="0" u="none" strike="noStrike" cap="none" spc="0" normalizeH="0" baseline="0" dirty="0">
                <a:ln>
                  <a:noFill/>
                </a:ln>
                <a:solidFill>
                  <a:srgbClr val="FF0E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До 30 мин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8A4C8D2-037C-4056-A3C8-FDD0A004CA37}"/>
              </a:ext>
            </a:extLst>
          </p:cNvPr>
          <p:cNvSpPr txBox="1"/>
          <p:nvPr/>
        </p:nvSpPr>
        <p:spPr>
          <a:xfrm>
            <a:off x="3419872" y="3003798"/>
            <a:ext cx="406800" cy="2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>
            <a:solidFill>
              <a:srgbClr val="FF0E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3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" b="1" i="0" u="none" strike="noStrike" cap="none" spc="0" normalizeH="0" baseline="0" dirty="0">
                <a:ln>
                  <a:noFill/>
                </a:ln>
                <a:solidFill>
                  <a:srgbClr val="FF0E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До 2 дней</a:t>
            </a:r>
          </a:p>
        </p:txBody>
      </p:sp>
    </p:spTree>
    <p:extLst>
      <p:ext uri="{BB962C8B-B14F-4D97-AF65-F5344CB8AC3E}">
        <p14:creationId xmlns:p14="http://schemas.microsoft.com/office/powerpoint/2010/main" val="3216069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108919" y="51068"/>
            <a:ext cx="67363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lvl="0">
              <a:defRPr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Направления по развитию систем </a:t>
            </a:r>
            <a:b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и средств диагностики </a:t>
            </a:r>
          </a:p>
        </p:txBody>
      </p:sp>
      <p:pic>
        <p:nvPicPr>
          <p:cNvPr id="49" name="Picture 6" descr="https://img2.freepng.ru/20181026/xys/kisspng-marketing-web-development-website-search-engine-op-create-employee-engagement-framework-instead-of-po-5bd345a80dfd32.3134027915405725840573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056" y="3905024"/>
            <a:ext cx="792088" cy="756884"/>
          </a:xfrm>
          <a:prstGeom prst="rect">
            <a:avLst/>
          </a:prstGeom>
          <a:noFill/>
        </p:spPr>
      </p:pic>
      <p:pic>
        <p:nvPicPr>
          <p:cNvPr id="50" name="Picture 2" descr="https://cdn3.iconfinder.com/data/icons/flat-rounded-4/50/320-51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064" y="1528760"/>
            <a:ext cx="648072" cy="648072"/>
          </a:xfrm>
          <a:prstGeom prst="rect">
            <a:avLst/>
          </a:prstGeom>
          <a:noFill/>
        </p:spPr>
      </p:pic>
      <p:sp>
        <p:nvSpPr>
          <p:cNvPr id="53" name="Скругленный прямоугольник 52"/>
          <p:cNvSpPr/>
          <p:nvPr/>
        </p:nvSpPr>
        <p:spPr>
          <a:xfrm>
            <a:off x="371720" y="1456752"/>
            <a:ext cx="1183192" cy="782478"/>
          </a:xfrm>
          <a:prstGeom prst="roundRect">
            <a:avLst/>
          </a:prstGeom>
          <a:solidFill>
            <a:srgbClr val="DCE6F2">
              <a:alpha val="50196"/>
            </a:srgbClr>
          </a:solidFill>
          <a:ln w="3175">
            <a:solidFill>
              <a:srgbClr val="455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91000" y="1096712"/>
            <a:ext cx="1691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Ввод новых </a:t>
            </a:r>
          </a:p>
          <a:p>
            <a:pPr algn="ctr"/>
            <a:r>
              <a:rPr lang="ru-RU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средств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40302" y="2285714"/>
            <a:ext cx="15068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Изменение </a:t>
            </a:r>
          </a:p>
          <a:p>
            <a:pPr algn="ctr"/>
            <a:r>
              <a:rPr lang="ru-RU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технологии проверки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29970" y="3544984"/>
            <a:ext cx="14401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Развитие систем авторасшифровки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79032" y="3905024"/>
            <a:ext cx="1173128" cy="792088"/>
          </a:xfrm>
          <a:prstGeom prst="roundRect">
            <a:avLst/>
          </a:prstGeom>
          <a:solidFill>
            <a:srgbClr val="DCE6F2">
              <a:alpha val="50196"/>
            </a:srgbClr>
          </a:solidFill>
          <a:ln w="3175">
            <a:solidFill>
              <a:srgbClr val="455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-269984" y="2295967"/>
            <a:ext cx="8810135" cy="7286"/>
          </a:xfrm>
          <a:prstGeom prst="line">
            <a:avLst/>
          </a:prstGeom>
          <a:ln w="9525">
            <a:solidFill>
              <a:srgbClr val="68798B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31402" y="3519577"/>
            <a:ext cx="8508749" cy="2547"/>
          </a:xfrm>
          <a:prstGeom prst="line">
            <a:avLst/>
          </a:prstGeom>
          <a:ln w="9525">
            <a:solidFill>
              <a:srgbClr val="68798B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Рисунок 59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661802" y="1659401"/>
            <a:ext cx="314781" cy="288032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rgbClr val="68798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661802" y="2883537"/>
            <a:ext cx="314781" cy="28803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661802" y="4179681"/>
            <a:ext cx="314781" cy="288032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2282744" y="2446982"/>
            <a:ext cx="2791060" cy="2707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3" rIns="35988" bIns="45703" anchor="ctr" anchorCtr="0"/>
          <a:lstStyle/>
          <a:p>
            <a:pPr>
              <a:buClr>
                <a:srgbClr val="C00000"/>
              </a:buClr>
              <a:defRPr/>
            </a:pPr>
            <a:r>
              <a:rPr lang="ru-RU" sz="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Увеличение каналов </a:t>
            </a:r>
            <a:r>
              <a:rPr lang="ru-RU" sz="8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прозвучивания</a:t>
            </a:r>
            <a:r>
              <a:rPr lang="ru-RU" sz="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1963208" y="2433335"/>
            <a:ext cx="216024" cy="270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 anchorCtr="0"/>
          <a:lstStyle/>
          <a:p>
            <a:pPr algn="ctr">
              <a:defRPr/>
            </a:pPr>
            <a:r>
              <a:rPr lang="ru-RU" sz="1200" b="1" dirty="0">
                <a:solidFill>
                  <a:srgbClr val="6879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1963208" y="2788574"/>
            <a:ext cx="216024" cy="270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 anchorCtr="0"/>
          <a:lstStyle/>
          <a:p>
            <a:pPr algn="ctr">
              <a:defRPr/>
            </a:pPr>
            <a:r>
              <a:rPr lang="ru-RU" sz="1200" b="1" dirty="0">
                <a:solidFill>
                  <a:srgbClr val="6879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1976856" y="3149810"/>
            <a:ext cx="216024" cy="270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 anchorCtr="0"/>
          <a:lstStyle/>
          <a:p>
            <a:pPr algn="ctr">
              <a:defRPr/>
            </a:pPr>
            <a:r>
              <a:rPr lang="ru-RU" sz="1200" b="1" dirty="0">
                <a:solidFill>
                  <a:srgbClr val="6879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2282744" y="2796595"/>
            <a:ext cx="2791060" cy="2707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3" rIns="35988" bIns="45703" anchor="ctr" anchorCtr="0"/>
          <a:lstStyle/>
          <a:p>
            <a:pPr>
              <a:buClr>
                <a:srgbClr val="C00000"/>
              </a:buClr>
              <a:defRPr/>
            </a:pPr>
            <a:r>
              <a:rPr lang="ru-RU" sz="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Применение инновационных искательных систем 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2278298" y="3160237"/>
            <a:ext cx="2791060" cy="2707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3" rIns="35988" bIns="45703" anchor="ctr" anchorCtr="0"/>
          <a:lstStyle/>
          <a:p>
            <a:pPr>
              <a:buClr>
                <a:srgbClr val="C00000"/>
              </a:buClr>
              <a:defRPr/>
            </a:pPr>
            <a:r>
              <a:rPr lang="ru-RU" sz="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Увеличение скорости проследования </a:t>
            </a:r>
          </a:p>
          <a:p>
            <a:pPr>
              <a:buClr>
                <a:srgbClr val="C00000"/>
              </a:buClr>
              <a:defRPr/>
            </a:pPr>
            <a:r>
              <a:rPr lang="ru-RU" sz="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мобильных средств диагностики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2282744" y="1195550"/>
            <a:ext cx="2791060" cy="270780"/>
          </a:xfrm>
          <a:prstGeom prst="rect">
            <a:avLst/>
          </a:prstGeom>
          <a:solidFill>
            <a:srgbClr val="EBEAD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3" rIns="35988" bIns="45703" anchor="ctr" anchorCtr="0"/>
          <a:lstStyle/>
          <a:p>
            <a:r>
              <a:rPr lang="ru-RU" sz="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Разработка дефектоскопов с возможностью контроля подошвы рельса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1963208" y="1181903"/>
            <a:ext cx="216024" cy="270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 anchorCtr="0"/>
          <a:lstStyle/>
          <a:p>
            <a:pPr algn="ctr">
              <a:defRPr/>
            </a:pPr>
            <a:r>
              <a:rPr lang="ru-RU" sz="1200" b="1" dirty="0">
                <a:solidFill>
                  <a:srgbClr val="B2B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1963208" y="1539133"/>
            <a:ext cx="216024" cy="270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 anchorCtr="0"/>
          <a:lstStyle/>
          <a:p>
            <a:pPr algn="ctr">
              <a:defRPr/>
            </a:pPr>
            <a:r>
              <a:rPr lang="ru-RU" sz="1200" b="1" dirty="0">
                <a:solidFill>
                  <a:srgbClr val="B2B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1976856" y="1905203"/>
            <a:ext cx="216024" cy="270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 anchorCtr="0"/>
          <a:lstStyle/>
          <a:p>
            <a:pPr algn="ctr">
              <a:defRPr/>
            </a:pPr>
            <a:r>
              <a:rPr lang="ru-RU" sz="1200" b="1" dirty="0">
                <a:solidFill>
                  <a:srgbClr val="B2B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2282744" y="1547154"/>
            <a:ext cx="2791060" cy="270780"/>
          </a:xfrm>
          <a:prstGeom prst="rect">
            <a:avLst/>
          </a:prstGeom>
          <a:solidFill>
            <a:srgbClr val="EBEAD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3" rIns="35988" bIns="45703" anchor="ctr" anchorCtr="0"/>
          <a:lstStyle/>
          <a:p>
            <a:r>
              <a:rPr lang="ru-RU" sz="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Применение мобильных рабочих мест  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2278298" y="1915630"/>
            <a:ext cx="2791060" cy="270780"/>
          </a:xfrm>
          <a:prstGeom prst="rect">
            <a:avLst/>
          </a:prstGeom>
          <a:solidFill>
            <a:srgbClr val="EBEAD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3" rIns="35988" bIns="45703" anchor="ctr" anchorCtr="0"/>
          <a:lstStyle/>
          <a:p>
            <a:r>
              <a:rPr lang="ru-RU" sz="8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Онлайн</a:t>
            </a:r>
            <a:r>
              <a:rPr lang="ru-RU" sz="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расшифровка данных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2313808" y="3734776"/>
            <a:ext cx="2791060" cy="270780"/>
          </a:xfrm>
          <a:prstGeom prst="rect">
            <a:avLst/>
          </a:prstGeom>
          <a:solidFill>
            <a:srgbClr val="B0DCF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3" rIns="35988" bIns="45703" anchor="ctr" anchorCtr="0"/>
          <a:lstStyle/>
          <a:p>
            <a:r>
              <a:rPr lang="ru-RU" sz="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Развитие систем авторасшифровки 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1994272" y="3721129"/>
            <a:ext cx="216024" cy="270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 anchorCtr="0"/>
          <a:lstStyle/>
          <a:p>
            <a:pPr algn="ctr">
              <a:defRPr/>
            </a:pPr>
            <a:r>
              <a:rPr lang="ru-RU" sz="1200" b="1" dirty="0">
                <a:solidFill>
                  <a:srgbClr val="2066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1994272" y="4122113"/>
            <a:ext cx="216024" cy="270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 anchorCtr="0"/>
          <a:lstStyle/>
          <a:p>
            <a:pPr algn="ctr">
              <a:defRPr/>
            </a:pPr>
            <a:r>
              <a:rPr lang="ru-RU" sz="1200" b="1" dirty="0">
                <a:solidFill>
                  <a:srgbClr val="2066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2007920" y="4487913"/>
            <a:ext cx="216024" cy="270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 anchorCtr="0"/>
          <a:lstStyle/>
          <a:p>
            <a:pPr algn="ctr">
              <a:defRPr/>
            </a:pPr>
            <a:r>
              <a:rPr lang="ru-RU" sz="1200" b="1" dirty="0">
                <a:solidFill>
                  <a:srgbClr val="2066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2313808" y="4130133"/>
            <a:ext cx="2791060" cy="270000"/>
          </a:xfrm>
          <a:prstGeom prst="rect">
            <a:avLst/>
          </a:prstGeom>
          <a:solidFill>
            <a:srgbClr val="B0DCF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3" rIns="35988" bIns="45703" anchor="ctr" anchorCtr="0"/>
          <a:lstStyle/>
          <a:p>
            <a:r>
              <a:rPr lang="ru-RU" sz="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Формирование базы паспортных данных рельсового хозяйства и рельсовых стыков</a:t>
            </a:r>
            <a:endParaRPr lang="ru-RU" sz="700" i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2309362" y="4498340"/>
            <a:ext cx="2791060" cy="270780"/>
          </a:xfrm>
          <a:prstGeom prst="rect">
            <a:avLst/>
          </a:prstGeom>
          <a:solidFill>
            <a:srgbClr val="B0DCF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3" rIns="35988" bIns="45703" anchor="ctr" anchorCtr="0"/>
          <a:lstStyle/>
          <a:p>
            <a:pPr>
              <a:buClr>
                <a:srgbClr val="C00000"/>
              </a:buClr>
              <a:defRPr/>
            </a:pPr>
            <a:r>
              <a:rPr lang="ru-RU" sz="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Прогнозная система выявления ОДР</a:t>
            </a:r>
          </a:p>
        </p:txBody>
      </p:sp>
      <p:pic>
        <p:nvPicPr>
          <p:cNvPr id="100" name="id37a93bcb-e07d-7c7-88fc-1de07ea7cfe8" descr="bcgQ@ZY0WxPvp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024704"/>
            <a:ext cx="1080120" cy="750250"/>
          </a:xfrm>
          <a:prstGeom prst="roundRect">
            <a:avLst>
              <a:gd name="adj" fmla="val 0"/>
            </a:avLst>
          </a:prstGeom>
          <a:ln w="3175">
            <a:solidFill>
              <a:srgbClr val="455D7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1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2163" y="1485628"/>
            <a:ext cx="1080120" cy="681176"/>
          </a:xfrm>
          <a:prstGeom prst="roundRect">
            <a:avLst>
              <a:gd name="adj" fmla="val 0"/>
            </a:avLst>
          </a:prstGeom>
          <a:ln w="3175">
            <a:solidFill>
              <a:srgbClr val="455D7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" name="Picture 4" descr="https://static.vecteezy.com/system/resources/previews/000/422/499/large_2x/processor-icon-vector-illustration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002" y="2680888"/>
            <a:ext cx="648072" cy="648072"/>
          </a:xfrm>
          <a:prstGeom prst="rect">
            <a:avLst/>
          </a:prstGeom>
          <a:noFill/>
        </p:spPr>
      </p:pic>
      <p:sp>
        <p:nvSpPr>
          <p:cNvPr id="103" name="Скругленный прямоугольник 102"/>
          <p:cNvSpPr/>
          <p:nvPr/>
        </p:nvSpPr>
        <p:spPr>
          <a:xfrm>
            <a:off x="379032" y="2608880"/>
            <a:ext cx="1173128" cy="792088"/>
          </a:xfrm>
          <a:prstGeom prst="roundRect">
            <a:avLst/>
          </a:prstGeom>
          <a:solidFill>
            <a:srgbClr val="DCE6F2">
              <a:alpha val="50196"/>
            </a:srgbClr>
          </a:solidFill>
          <a:ln w="3175">
            <a:solidFill>
              <a:srgbClr val="455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" name="Picture 2" descr="https://avatars.mds.yandex.net/get-zen_doc/1860621/pub_5d4849785ba2b500adf92ac0_5d484d97ac412400ad533898/scale_1200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4138" y="2611513"/>
            <a:ext cx="1109240" cy="623393"/>
          </a:xfrm>
          <a:prstGeom prst="rect">
            <a:avLst/>
          </a:prstGeom>
          <a:noFill/>
          <a:ln>
            <a:solidFill>
              <a:srgbClr val="455D70"/>
            </a:solidFill>
          </a:ln>
        </p:spPr>
      </p:pic>
      <p:pic>
        <p:nvPicPr>
          <p:cNvPr id="105" name="Рисунок 104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3056" y="3870156"/>
            <a:ext cx="1155940" cy="744976"/>
          </a:xfrm>
          <a:prstGeom prst="rect">
            <a:avLst/>
          </a:prstGeom>
          <a:ln>
            <a:solidFill>
              <a:srgbClr val="455D70"/>
            </a:solidFill>
          </a:ln>
        </p:spPr>
      </p:pic>
      <p:sp>
        <p:nvSpPr>
          <p:cNvPr id="128" name="TextBox 127"/>
          <p:cNvSpPr txBox="1"/>
          <p:nvPr/>
        </p:nvSpPr>
        <p:spPr>
          <a:xfrm>
            <a:off x="5175585" y="1330608"/>
            <a:ext cx="1763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92D050"/>
                </a:solidFill>
              </a:rPr>
              <a:t>снижение изломов на  </a:t>
            </a:r>
            <a:r>
              <a:rPr lang="ru-RU" sz="2400" dirty="0">
                <a:solidFill>
                  <a:srgbClr val="92D050"/>
                </a:solidFill>
                <a:latin typeface="Bauhaus 93" pitchFamily="82" charset="0"/>
              </a:rPr>
              <a:t>20</a:t>
            </a:r>
            <a:r>
              <a:rPr lang="ru-RU" sz="1000" dirty="0">
                <a:solidFill>
                  <a:srgbClr val="92D050"/>
                </a:solidFill>
              </a:rPr>
              <a:t>%</a:t>
            </a:r>
            <a:r>
              <a:rPr lang="ru-RU" sz="2400" dirty="0">
                <a:solidFill>
                  <a:srgbClr val="92D050"/>
                </a:solidFill>
                <a:latin typeface="Bauhaus 93" pitchFamily="82" charset="0"/>
              </a:rPr>
              <a:t> </a:t>
            </a:r>
          </a:p>
          <a:p>
            <a:pPr algn="ctr"/>
            <a:r>
              <a:rPr lang="ru-RU" sz="1000" dirty="0">
                <a:solidFill>
                  <a:srgbClr val="92D050"/>
                </a:solidFill>
              </a:rPr>
              <a:t>отступлений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207754" y="2621720"/>
            <a:ext cx="17639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92D050"/>
                </a:solidFill>
              </a:rPr>
              <a:t>повышение скорости до  </a:t>
            </a:r>
            <a:r>
              <a:rPr lang="ru-RU" sz="2400" dirty="0">
                <a:solidFill>
                  <a:srgbClr val="92D050"/>
                </a:solidFill>
                <a:latin typeface="Bauhaus 93" pitchFamily="82" charset="0"/>
              </a:rPr>
              <a:t>160</a:t>
            </a:r>
            <a:r>
              <a:rPr lang="ru-RU" sz="1000" dirty="0">
                <a:solidFill>
                  <a:srgbClr val="92D050"/>
                </a:solidFill>
              </a:rPr>
              <a:t>км/час</a:t>
            </a:r>
            <a:r>
              <a:rPr lang="ru-RU" sz="2400" dirty="0">
                <a:solidFill>
                  <a:srgbClr val="92D050"/>
                </a:solidFill>
                <a:latin typeface="Bauhaus 93" pitchFamily="82" charset="0"/>
              </a:rPr>
              <a:t> 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5243519" y="3904180"/>
            <a:ext cx="1763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92D050"/>
                </a:solidFill>
              </a:rPr>
              <a:t>снижение ограничений скорости на   </a:t>
            </a:r>
          </a:p>
          <a:p>
            <a:pPr algn="ctr"/>
            <a:r>
              <a:rPr lang="ru-RU" sz="2400" dirty="0">
                <a:solidFill>
                  <a:srgbClr val="92D050"/>
                </a:solidFill>
                <a:latin typeface="Bauhaus 93" pitchFamily="82" charset="0"/>
              </a:rPr>
              <a:t>10</a:t>
            </a:r>
            <a:r>
              <a:rPr lang="ru-RU" sz="1000" dirty="0">
                <a:solidFill>
                  <a:srgbClr val="92D050"/>
                </a:solidFill>
              </a:rPr>
              <a:t>%м</a:t>
            </a:r>
            <a:endParaRPr lang="ru-RU" sz="2400" dirty="0">
              <a:solidFill>
                <a:srgbClr val="92D050"/>
              </a:solidFill>
              <a:latin typeface="Bauhaus 93" pitchFamily="82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888317" y="757943"/>
            <a:ext cx="201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92D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ЖЕЛАЕМЫЕ </a:t>
            </a:r>
          </a:p>
          <a:p>
            <a:pPr algn="ctr"/>
            <a:r>
              <a:rPr lang="ru-RU" sz="1100" b="1" dirty="0">
                <a:solidFill>
                  <a:srgbClr val="92D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РЕЗУЛЬТАТЫ</a:t>
            </a:r>
            <a:endParaRPr lang="ru-RU" sz="700" b="1" dirty="0">
              <a:solidFill>
                <a:srgbClr val="92D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0" name="Picture 2" descr="https://www.egovernment.ch/files/cache/69d9641d16d34573272075e9ff8d4a32_f372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25"/>
          <a:stretch>
            <a:fillRect/>
          </a:stretch>
        </p:blipFill>
        <p:spPr bwMode="auto">
          <a:xfrm>
            <a:off x="6546011" y="778325"/>
            <a:ext cx="296637" cy="352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6069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3"/>
          <p:cNvGrpSpPr/>
          <p:nvPr/>
        </p:nvGrpSpPr>
        <p:grpSpPr>
          <a:xfrm>
            <a:off x="621101" y="2652250"/>
            <a:ext cx="704921" cy="694800"/>
            <a:chOff x="6948408" y="1059582"/>
            <a:chExt cx="1296000" cy="1296000"/>
          </a:xfrm>
        </p:grpSpPr>
        <p:grpSp>
          <p:nvGrpSpPr>
            <p:cNvPr id="3" name="Группа 24"/>
            <p:cNvGrpSpPr/>
            <p:nvPr/>
          </p:nvGrpSpPr>
          <p:grpSpPr>
            <a:xfrm>
              <a:off x="6948408" y="1059582"/>
              <a:ext cx="1296000" cy="1296000"/>
              <a:chOff x="3707904" y="2139702"/>
              <a:chExt cx="1584000" cy="1584000"/>
            </a:xfrm>
          </p:grpSpPr>
          <p:sp>
            <p:nvSpPr>
              <p:cNvPr id="161" name="Овал 160"/>
              <p:cNvSpPr/>
              <p:nvPr/>
            </p:nvSpPr>
            <p:spPr>
              <a:xfrm>
                <a:off x="3707904" y="2139702"/>
                <a:ext cx="1584000" cy="1584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Овал 161"/>
              <p:cNvSpPr/>
              <p:nvPr/>
            </p:nvSpPr>
            <p:spPr>
              <a:xfrm>
                <a:off x="3799668" y="2238217"/>
                <a:ext cx="1408000" cy="1408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60" name="Picture 16" descr="https://cdn.shopify.com/s/files/1/1787/8943/products/6422161d2aac203f858515d6c5453706_600x.png?v=1517405496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0150" y="1245789"/>
              <a:ext cx="1008112" cy="1008112"/>
            </a:xfrm>
            <a:prstGeom prst="rect">
              <a:avLst/>
            </a:prstGeom>
            <a:noFill/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108919" y="51068"/>
            <a:ext cx="67363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lvl="0">
              <a:defRPr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Направления по развитию систем </a:t>
            </a:r>
            <a:b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и средств диагностики 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-269984" y="2295967"/>
            <a:ext cx="7848872" cy="1014"/>
          </a:xfrm>
          <a:prstGeom prst="line">
            <a:avLst/>
          </a:prstGeom>
          <a:ln w="9525">
            <a:solidFill>
              <a:srgbClr val="68798B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100410" y="3522124"/>
            <a:ext cx="8064896" cy="0"/>
          </a:xfrm>
          <a:prstGeom prst="line">
            <a:avLst/>
          </a:prstGeom>
          <a:ln w="9525">
            <a:solidFill>
              <a:srgbClr val="68798B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5108910" y="1287478"/>
            <a:ext cx="1763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92D050"/>
                </a:solidFill>
              </a:rPr>
              <a:t>снижение количество проходов МСД на</a:t>
            </a:r>
          </a:p>
          <a:p>
            <a:pPr algn="ctr"/>
            <a:r>
              <a:rPr lang="ru-RU" sz="1000" dirty="0">
                <a:solidFill>
                  <a:srgbClr val="92D050"/>
                </a:solidFill>
              </a:rPr>
              <a:t>  </a:t>
            </a:r>
            <a:r>
              <a:rPr lang="ru-RU" sz="2400" dirty="0">
                <a:solidFill>
                  <a:srgbClr val="92D050"/>
                </a:solidFill>
                <a:latin typeface="Bauhaus 93" pitchFamily="82" charset="0"/>
              </a:rPr>
              <a:t>10</a:t>
            </a:r>
            <a:r>
              <a:rPr lang="ru-RU" sz="1000" dirty="0">
                <a:solidFill>
                  <a:srgbClr val="92D050"/>
                </a:solidFill>
              </a:rPr>
              <a:t>%</a:t>
            </a:r>
            <a:r>
              <a:rPr lang="ru-RU" sz="2400" dirty="0">
                <a:solidFill>
                  <a:srgbClr val="92D050"/>
                </a:solidFill>
                <a:latin typeface="Bauhaus 93" pitchFamily="82" charset="0"/>
              </a:rPr>
              <a:t> 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5100473" y="3904180"/>
            <a:ext cx="1864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92D050"/>
                </a:solidFill>
              </a:rPr>
              <a:t>снижение отказов технических средств на   </a:t>
            </a:r>
          </a:p>
          <a:p>
            <a:pPr algn="ctr"/>
            <a:r>
              <a:rPr lang="ru-RU" sz="2400" dirty="0">
                <a:solidFill>
                  <a:srgbClr val="92D050"/>
                </a:solidFill>
                <a:latin typeface="Bauhaus 93" pitchFamily="82" charset="0"/>
              </a:rPr>
              <a:t>12</a:t>
            </a:r>
            <a:r>
              <a:rPr lang="ru-RU" sz="1000" dirty="0">
                <a:solidFill>
                  <a:srgbClr val="92D050"/>
                </a:solidFill>
              </a:rPr>
              <a:t>%</a:t>
            </a:r>
            <a:endParaRPr lang="ru-RU" sz="2400" dirty="0">
              <a:solidFill>
                <a:srgbClr val="92D050"/>
              </a:solidFill>
              <a:latin typeface="Bauhaus 93" pitchFamily="82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859742" y="757943"/>
            <a:ext cx="201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92D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ЖЕЛАЕМЫЕ </a:t>
            </a:r>
          </a:p>
          <a:p>
            <a:pPr algn="ctr"/>
            <a:r>
              <a:rPr lang="ru-RU" sz="1100" b="1" dirty="0">
                <a:solidFill>
                  <a:srgbClr val="92D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РЕЗУЛЬТАТЫ</a:t>
            </a:r>
            <a:endParaRPr lang="ru-RU" sz="700" b="1" dirty="0">
              <a:solidFill>
                <a:srgbClr val="92D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0" name="Picture 2" descr="https://www.egovernment.ch/files/cache/69d9641d16d34573272075e9ff8d4a32_f37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25"/>
          <a:stretch>
            <a:fillRect/>
          </a:stretch>
        </p:blipFill>
        <p:spPr bwMode="auto">
          <a:xfrm>
            <a:off x="6507911" y="778325"/>
            <a:ext cx="296637" cy="352405"/>
          </a:xfrm>
          <a:prstGeom prst="rect">
            <a:avLst/>
          </a:prstGeom>
          <a:noFill/>
        </p:spPr>
      </p:pic>
      <p:pic>
        <p:nvPicPr>
          <p:cNvPr id="44" name="Picture 8" descr="https://img2.freepng.ru/20180926/xoe/kisspng-computer-icons-information-system-computer-securit-managed-it-services-in-downtown-midtown-and-east-5babdc09ba0d55.6705894915379896417621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161" y="1443863"/>
            <a:ext cx="720080" cy="681349"/>
          </a:xfrm>
          <a:prstGeom prst="rect">
            <a:avLst/>
          </a:prstGeom>
          <a:noFill/>
        </p:spPr>
      </p:pic>
      <p:sp>
        <p:nvSpPr>
          <p:cNvPr id="65" name="Прямоугольник 64"/>
          <p:cNvSpPr/>
          <p:nvPr/>
        </p:nvSpPr>
        <p:spPr>
          <a:xfrm>
            <a:off x="148753" y="1011815"/>
            <a:ext cx="18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Развитие информационных систем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02137" y="1371855"/>
            <a:ext cx="1173128" cy="792088"/>
          </a:xfrm>
          <a:prstGeom prst="roundRect">
            <a:avLst/>
          </a:prstGeom>
          <a:solidFill>
            <a:srgbClr val="DCE6F2">
              <a:alpha val="50196"/>
            </a:srgbClr>
          </a:solidFill>
          <a:ln w="3175">
            <a:solidFill>
              <a:srgbClr val="455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2279951" y="1201607"/>
            <a:ext cx="2791060" cy="270780"/>
          </a:xfrm>
          <a:prstGeom prst="rect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3" rIns="35988" bIns="45703" anchor="ctr" anchorCtr="0"/>
          <a:lstStyle/>
          <a:p>
            <a:r>
              <a:rPr lang="ru-RU" sz="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Расчет и контроль периодичности контроля </a:t>
            </a:r>
            <a:r>
              <a:rPr lang="ru-RU" sz="6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(полное исключение проверок сверх периодичности)</a:t>
            </a:r>
            <a:endParaRPr lang="ru-RU" sz="800" i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1964787" y="1181136"/>
            <a:ext cx="216024" cy="270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 anchorCtr="0"/>
          <a:lstStyle/>
          <a:p>
            <a:pPr algn="ctr">
              <a:defRPr/>
            </a:pPr>
            <a:r>
              <a:rPr lang="ru-RU" sz="1200" b="1" dirty="0">
                <a:solidFill>
                  <a:srgbClr val="828B5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1964787" y="1582120"/>
            <a:ext cx="216024" cy="270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 anchorCtr="0"/>
          <a:lstStyle/>
          <a:p>
            <a:pPr algn="ctr">
              <a:defRPr/>
            </a:pPr>
            <a:r>
              <a:rPr lang="ru-RU" sz="1200" b="1" dirty="0">
                <a:solidFill>
                  <a:srgbClr val="828B5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1978435" y="1947920"/>
            <a:ext cx="216024" cy="270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 anchorCtr="0"/>
          <a:lstStyle/>
          <a:p>
            <a:pPr algn="ctr">
              <a:defRPr/>
            </a:pPr>
            <a:r>
              <a:rPr lang="ru-RU" sz="1200" b="1" dirty="0">
                <a:solidFill>
                  <a:srgbClr val="828B5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2279951" y="1549196"/>
            <a:ext cx="2791060" cy="276193"/>
          </a:xfrm>
          <a:prstGeom prst="rect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3" rIns="35988" bIns="45703" anchor="ctr" anchorCtr="0"/>
          <a:lstStyle/>
          <a:p>
            <a:r>
              <a:rPr lang="ru-RU" sz="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Оцифровка отступлений в информационных системах, по всем параметрам </a:t>
            </a:r>
            <a:endParaRPr lang="ru-RU" sz="700" i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2275505" y="1965171"/>
            <a:ext cx="2791060" cy="270780"/>
          </a:xfrm>
          <a:prstGeom prst="rect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3" rIns="35988" bIns="45703" anchor="ctr" anchorCtr="0"/>
          <a:lstStyle/>
          <a:p>
            <a:pPr>
              <a:buClr>
                <a:srgbClr val="C00000"/>
              </a:buClr>
              <a:defRPr/>
            </a:pPr>
            <a:r>
              <a:rPr lang="ru-RU" sz="8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Онлайн</a:t>
            </a:r>
            <a:r>
              <a:rPr lang="ru-RU" sz="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информация о состоянии объектов инфраструктуры </a:t>
            </a:r>
          </a:p>
        </p:txBody>
      </p:sp>
      <p:pic>
        <p:nvPicPr>
          <p:cNvPr id="123" name="Picture 1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2634" y="1047144"/>
            <a:ext cx="1481627" cy="83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" name="Прямоугольник 123"/>
          <p:cNvSpPr/>
          <p:nvPr/>
        </p:nvSpPr>
        <p:spPr>
          <a:xfrm>
            <a:off x="238580" y="3535647"/>
            <a:ext cx="14401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Формирование </a:t>
            </a:r>
          </a:p>
          <a:p>
            <a:pPr algn="ctr"/>
            <a:r>
              <a:rPr lang="ru-RU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планов ремонта</a:t>
            </a:r>
          </a:p>
        </p:txBody>
      </p:sp>
      <p:grpSp>
        <p:nvGrpSpPr>
          <p:cNvPr id="4" name="Группа 119"/>
          <p:cNvGrpSpPr/>
          <p:nvPr/>
        </p:nvGrpSpPr>
        <p:grpSpPr>
          <a:xfrm>
            <a:off x="347947" y="3881516"/>
            <a:ext cx="1179952" cy="792088"/>
            <a:chOff x="7777712" y="3867894"/>
            <a:chExt cx="1179952" cy="792088"/>
          </a:xfrm>
        </p:grpSpPr>
        <p:pic>
          <p:nvPicPr>
            <p:cNvPr id="126" name="Picture 2" descr="https://cdn2.vectorstock.com/i/1000x1000/10/06/options-and-service-tools-icon-set-vector-5461006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5536" y="3867894"/>
              <a:ext cx="1152128" cy="792088"/>
            </a:xfrm>
            <a:prstGeom prst="roundRect">
              <a:avLst/>
            </a:prstGeom>
            <a:noFill/>
            <a:ln>
              <a:noFill/>
            </a:ln>
          </p:spPr>
        </p:pic>
        <p:sp>
          <p:nvSpPr>
            <p:cNvPr id="127" name="Скругленный прямоугольник 126"/>
            <p:cNvSpPr/>
            <p:nvPr/>
          </p:nvSpPr>
          <p:spPr>
            <a:xfrm>
              <a:off x="7777712" y="3867894"/>
              <a:ext cx="1173128" cy="792088"/>
            </a:xfrm>
            <a:prstGeom prst="roundRect">
              <a:avLst/>
            </a:prstGeom>
            <a:solidFill>
              <a:srgbClr val="DCE6F2">
                <a:alpha val="50196"/>
              </a:srgbClr>
            </a:solidFill>
            <a:ln w="3175">
              <a:solidFill>
                <a:srgbClr val="455D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9" name="Рисунок 12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560302" y="4191307"/>
            <a:ext cx="314781" cy="288032"/>
          </a:xfrm>
          <a:prstGeom prst="rect">
            <a:avLst/>
          </a:prstGeom>
        </p:spPr>
      </p:pic>
      <p:sp>
        <p:nvSpPr>
          <p:cNvPr id="130" name="Прямоугольник 129"/>
          <p:cNvSpPr/>
          <p:nvPr/>
        </p:nvSpPr>
        <p:spPr>
          <a:xfrm>
            <a:off x="2257296" y="3626620"/>
            <a:ext cx="2863068" cy="270780"/>
          </a:xfrm>
          <a:prstGeom prst="rect">
            <a:avLst/>
          </a:prstGeom>
          <a:solidFill>
            <a:srgbClr val="B0DCF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3" rIns="35988" bIns="45703" anchor="ctr" anchorCtr="0"/>
          <a:lstStyle/>
          <a:p>
            <a:r>
              <a:rPr lang="ru-RU" sz="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Формирование ремонтов не от фактического состояния – </a:t>
            </a:r>
            <a:r>
              <a:rPr lang="ru-RU" sz="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 от ПРОГНОЗНОГО </a:t>
            </a:r>
            <a:endParaRPr lang="ru-RU" sz="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1962604" y="3612973"/>
            <a:ext cx="216024" cy="270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 anchorCtr="0"/>
          <a:lstStyle/>
          <a:p>
            <a:pPr algn="ctr">
              <a:defRPr/>
            </a:pPr>
            <a:r>
              <a:rPr lang="ru-RU" sz="1200" b="1" dirty="0">
                <a:solidFill>
                  <a:srgbClr val="2066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1962604" y="4062314"/>
            <a:ext cx="216024" cy="270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 anchorCtr="0"/>
          <a:lstStyle/>
          <a:p>
            <a:pPr algn="ctr">
              <a:defRPr/>
            </a:pPr>
            <a:r>
              <a:rPr lang="ru-RU" sz="1200" b="1" dirty="0">
                <a:solidFill>
                  <a:srgbClr val="2066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1976252" y="4492714"/>
            <a:ext cx="216024" cy="270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 anchorCtr="0"/>
          <a:lstStyle/>
          <a:p>
            <a:pPr algn="ctr">
              <a:defRPr/>
            </a:pPr>
            <a:r>
              <a:rPr lang="ru-RU" sz="1200" b="1" dirty="0">
                <a:solidFill>
                  <a:srgbClr val="2066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134" name="Прямоугольник 133"/>
          <p:cNvSpPr/>
          <p:nvPr/>
        </p:nvSpPr>
        <p:spPr>
          <a:xfrm>
            <a:off x="2257296" y="4022566"/>
            <a:ext cx="2863068" cy="352019"/>
          </a:xfrm>
          <a:prstGeom prst="rect">
            <a:avLst/>
          </a:prstGeom>
          <a:solidFill>
            <a:srgbClr val="B0DCF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3" rIns="35988" bIns="45703" anchor="ctr" anchorCtr="0"/>
          <a:lstStyle/>
          <a:p>
            <a:r>
              <a:rPr lang="ru-RU" sz="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Использование для планирования ремонтов дополнительной информации со средств диагностики </a:t>
            </a:r>
            <a:r>
              <a:rPr lang="ru-RU" sz="6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(видео, </a:t>
            </a:r>
            <a:r>
              <a:rPr lang="ru-RU" sz="600" i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георадара</a:t>
            </a:r>
            <a:r>
              <a:rPr lang="ru-RU" sz="6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импульсных неровностей )  </a:t>
            </a:r>
            <a:endParaRPr lang="ru-RU" sz="700" i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2252850" y="4503141"/>
            <a:ext cx="2863068" cy="270780"/>
          </a:xfrm>
          <a:prstGeom prst="rect">
            <a:avLst/>
          </a:prstGeom>
          <a:solidFill>
            <a:srgbClr val="B0DCF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3" rIns="35988" bIns="45703" anchor="ctr" anchorCtr="0"/>
          <a:lstStyle/>
          <a:p>
            <a:pPr>
              <a:buClr>
                <a:srgbClr val="C00000"/>
              </a:buClr>
              <a:defRPr/>
            </a:pPr>
            <a:r>
              <a:rPr lang="ru-RU" sz="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Автоматическое формирование ремонтов и планов </a:t>
            </a:r>
          </a:p>
        </p:txBody>
      </p:sp>
      <p:pic>
        <p:nvPicPr>
          <p:cNvPr id="141" name="Picture 9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7144" y="3786995"/>
            <a:ext cx="1330995" cy="713033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6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2" name="Picture 7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4701" y="4019544"/>
            <a:ext cx="1398240" cy="673226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635925" y="1582637"/>
            <a:ext cx="314781" cy="288032"/>
          </a:xfrm>
          <a:prstGeom prst="rect">
            <a:avLst/>
          </a:prstGeom>
        </p:spPr>
      </p:pic>
      <p:sp>
        <p:nvSpPr>
          <p:cNvPr id="144" name="Прямоугольник 143"/>
          <p:cNvSpPr/>
          <p:nvPr/>
        </p:nvSpPr>
        <p:spPr>
          <a:xfrm>
            <a:off x="145415" y="2285714"/>
            <a:ext cx="16488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Развитие систем диагностики ИССО и ЗП</a:t>
            </a:r>
          </a:p>
        </p:txBody>
      </p:sp>
      <p:pic>
        <p:nvPicPr>
          <p:cNvPr id="145" name="Рисунок 144"/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rgbClr val="68798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661802" y="2883537"/>
            <a:ext cx="314781" cy="288032"/>
          </a:xfrm>
          <a:prstGeom prst="rect">
            <a:avLst/>
          </a:prstGeom>
        </p:spPr>
      </p:pic>
      <p:sp>
        <p:nvSpPr>
          <p:cNvPr id="146" name="Прямоугольник 145"/>
          <p:cNvSpPr/>
          <p:nvPr/>
        </p:nvSpPr>
        <p:spPr>
          <a:xfrm>
            <a:off x="2282744" y="2446982"/>
            <a:ext cx="2791060" cy="2707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3" rIns="35988" bIns="45703" anchor="ctr" anchorCtr="0"/>
          <a:lstStyle/>
          <a:p>
            <a:pPr>
              <a:buClr>
                <a:srgbClr val="C00000"/>
              </a:buClr>
              <a:defRPr/>
            </a:pPr>
            <a:r>
              <a:rPr lang="ru-RU" sz="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Использованием безлюдных технологий </a:t>
            </a:r>
          </a:p>
        </p:txBody>
      </p:sp>
      <p:sp>
        <p:nvSpPr>
          <p:cNvPr id="147" name="Прямоугольник 146"/>
          <p:cNvSpPr/>
          <p:nvPr/>
        </p:nvSpPr>
        <p:spPr>
          <a:xfrm>
            <a:off x="1963208" y="2433335"/>
            <a:ext cx="216024" cy="270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 anchorCtr="0"/>
          <a:lstStyle/>
          <a:p>
            <a:pPr algn="ctr">
              <a:defRPr/>
            </a:pPr>
            <a:r>
              <a:rPr lang="ru-RU" sz="1200" b="1" dirty="0">
                <a:solidFill>
                  <a:srgbClr val="6879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148" name="Прямоугольник 147"/>
          <p:cNvSpPr/>
          <p:nvPr/>
        </p:nvSpPr>
        <p:spPr>
          <a:xfrm>
            <a:off x="1963208" y="2788574"/>
            <a:ext cx="216024" cy="270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 anchorCtr="0"/>
          <a:lstStyle/>
          <a:p>
            <a:pPr algn="ctr">
              <a:defRPr/>
            </a:pPr>
            <a:r>
              <a:rPr lang="ru-RU" sz="1200" b="1" dirty="0">
                <a:solidFill>
                  <a:srgbClr val="6879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sp>
        <p:nvSpPr>
          <p:cNvPr id="149" name="Прямоугольник 148"/>
          <p:cNvSpPr/>
          <p:nvPr/>
        </p:nvSpPr>
        <p:spPr>
          <a:xfrm>
            <a:off x="1976856" y="3149810"/>
            <a:ext cx="216024" cy="270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 anchorCtr="0"/>
          <a:lstStyle/>
          <a:p>
            <a:pPr algn="ctr">
              <a:defRPr/>
            </a:pPr>
            <a:r>
              <a:rPr lang="ru-RU" sz="1200" b="1" dirty="0">
                <a:solidFill>
                  <a:srgbClr val="6879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150" name="Прямоугольник 149"/>
          <p:cNvSpPr/>
          <p:nvPr/>
        </p:nvSpPr>
        <p:spPr>
          <a:xfrm>
            <a:off x="2282744" y="2796595"/>
            <a:ext cx="2791060" cy="2707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3" rIns="35988" bIns="45703" anchor="ctr" anchorCtr="0"/>
          <a:lstStyle/>
          <a:p>
            <a:pPr>
              <a:buClr>
                <a:srgbClr val="C00000"/>
              </a:buClr>
              <a:defRPr/>
            </a:pPr>
            <a:r>
              <a:rPr lang="ru-RU" sz="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Использования беспилотных летательных аппаратов </a:t>
            </a:r>
          </a:p>
        </p:txBody>
      </p:sp>
      <p:sp>
        <p:nvSpPr>
          <p:cNvPr id="151" name="Прямоугольник 150"/>
          <p:cNvSpPr/>
          <p:nvPr/>
        </p:nvSpPr>
        <p:spPr>
          <a:xfrm>
            <a:off x="2278298" y="3160237"/>
            <a:ext cx="2791060" cy="2707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3" rIns="35988" bIns="45703" anchor="ctr" anchorCtr="0"/>
          <a:lstStyle/>
          <a:p>
            <a:pPr>
              <a:buClr>
                <a:srgbClr val="C00000"/>
              </a:buClr>
              <a:defRPr/>
            </a:pPr>
            <a:r>
              <a:rPr lang="ru-RU" sz="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Автоматизация процесса формирования результатов обследования ИССО и ЗП</a:t>
            </a: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404920" y="2600253"/>
            <a:ext cx="1173128" cy="792088"/>
          </a:xfrm>
          <a:prstGeom prst="roundRect">
            <a:avLst/>
          </a:prstGeom>
          <a:solidFill>
            <a:srgbClr val="DCE6F2">
              <a:alpha val="50196"/>
            </a:srgbClr>
          </a:solidFill>
          <a:ln w="3175">
            <a:solidFill>
              <a:srgbClr val="455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5" name="Picture 4" descr="https://hi-news.ru/wp-content/uploads/2019/12/drony_poteplenie_image_one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8742" y="2377082"/>
            <a:ext cx="921296" cy="614197"/>
          </a:xfrm>
          <a:prstGeom prst="rect">
            <a:avLst/>
          </a:prstGeom>
          <a:noFill/>
        </p:spPr>
      </p:pic>
      <p:pic>
        <p:nvPicPr>
          <p:cNvPr id="154" name="Picture 6" descr="https://avatars.mds.yandex.net/get-zen_doc/1887445/pub_5db1ae5032335400b13928e2_5db1ae952fda8600b190dcb3/scale_1200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4596" y="2768793"/>
            <a:ext cx="1010933" cy="640258"/>
          </a:xfrm>
          <a:prstGeom prst="rect">
            <a:avLst/>
          </a:prstGeom>
          <a:noFill/>
        </p:spPr>
      </p:pic>
      <p:sp>
        <p:nvSpPr>
          <p:cNvPr id="156" name="TextBox 155"/>
          <p:cNvSpPr txBox="1"/>
          <p:nvPr/>
        </p:nvSpPr>
        <p:spPr>
          <a:xfrm>
            <a:off x="5102630" y="2607337"/>
            <a:ext cx="1864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92D050"/>
                </a:solidFill>
              </a:rPr>
              <a:t>снижение отказов технических средств на   </a:t>
            </a:r>
          </a:p>
          <a:p>
            <a:pPr algn="ctr"/>
            <a:r>
              <a:rPr lang="ru-RU" sz="2400" dirty="0">
                <a:solidFill>
                  <a:srgbClr val="92D050"/>
                </a:solidFill>
                <a:latin typeface="Bauhaus 93" pitchFamily="82" charset="0"/>
              </a:rPr>
              <a:t>15</a:t>
            </a:r>
            <a:r>
              <a:rPr lang="ru-RU" sz="1000" dirty="0">
                <a:solidFill>
                  <a:srgbClr val="92D050"/>
                </a:solidFill>
              </a:rPr>
              <a:t>%</a:t>
            </a:r>
            <a:endParaRPr lang="ru-RU" sz="2400" dirty="0">
              <a:solidFill>
                <a:srgbClr val="92D050"/>
              </a:solidFill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069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77421" y="2258704"/>
            <a:ext cx="8284191" cy="1153236"/>
          </a:xfrm>
          <a:prstGeom prst="rect">
            <a:avLst/>
          </a:prstGeom>
          <a:solidFill>
            <a:srgbClr val="DEEBF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108919" y="163206"/>
            <a:ext cx="6736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ru-RU" altLang="ru-RU" dirty="0"/>
              <a:t>Варианты взаимодействия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H="1">
            <a:off x="255918" y="2093343"/>
            <a:ext cx="8229599" cy="0"/>
          </a:xfrm>
          <a:prstGeom prst="line">
            <a:avLst/>
          </a:prstGeom>
          <a:ln w="3175">
            <a:solidFill>
              <a:srgbClr val="455D7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262383" y="3572494"/>
            <a:ext cx="14319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455D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УСЛУГА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35172" y="2286008"/>
            <a:ext cx="17254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455D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ОБОРУДОВАНИЕ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flipH="1">
            <a:off x="3935893" y="1058849"/>
            <a:ext cx="1324" cy="3767592"/>
          </a:xfrm>
          <a:prstGeom prst="line">
            <a:avLst/>
          </a:prstGeom>
          <a:ln w="3175">
            <a:solidFill>
              <a:srgbClr val="455D7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294465" y="1135454"/>
            <a:ext cx="17890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accent6">
                    <a:lumMod val="75000"/>
                  </a:schemeClr>
                </a:solidFill>
              </a:rPr>
              <a:t>проверка </a:t>
            </a:r>
            <a:r>
              <a:rPr lang="ru-RU" sz="1100" b="1" dirty="0" err="1">
                <a:solidFill>
                  <a:schemeClr val="accent6">
                    <a:lumMod val="75000"/>
                  </a:schemeClr>
                </a:solidFill>
              </a:rPr>
              <a:t>высоко-скоростных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sz="1100" b="1" dirty="0">
                <a:solidFill>
                  <a:schemeClr val="accent6">
                    <a:lumMod val="75000"/>
                  </a:schemeClr>
                </a:solidFill>
              </a:rPr>
              <a:t>линий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020947" y="2410627"/>
            <a:ext cx="1789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установка оборудования отвечающего требованиям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014323" y="3700001"/>
            <a:ext cx="17890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предоставление результатов обработки данных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944074" y="1129122"/>
            <a:ext cx="1789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accent6">
                    <a:lumMod val="75000"/>
                  </a:schemeClr>
                </a:solidFill>
              </a:rPr>
              <a:t>расшифровка</a:t>
            </a:r>
          </a:p>
          <a:p>
            <a:r>
              <a:rPr lang="ru-RU" sz="1100" b="1" dirty="0">
                <a:solidFill>
                  <a:schemeClr val="accent6">
                    <a:lumMod val="75000"/>
                  </a:schemeClr>
                </a:solidFill>
              </a:rPr>
              <a:t>данных </a:t>
            </a:r>
          </a:p>
          <a:p>
            <a:r>
              <a:rPr lang="ru-RU" sz="900" i="1" dirty="0">
                <a:solidFill>
                  <a:schemeClr val="accent6">
                    <a:lumMod val="75000"/>
                  </a:schemeClr>
                </a:solidFill>
              </a:rPr>
              <a:t>(видео, дефектограмм, </a:t>
            </a:r>
            <a:r>
              <a:rPr lang="ru-RU" sz="900" i="1" dirty="0" err="1">
                <a:solidFill>
                  <a:schemeClr val="accent6">
                    <a:lumMod val="75000"/>
                  </a:schemeClr>
                </a:solidFill>
              </a:rPr>
              <a:t>георадарограм</a:t>
            </a:r>
            <a:r>
              <a:rPr lang="ru-RU" sz="900" i="1" dirty="0">
                <a:solidFill>
                  <a:schemeClr val="accent6">
                    <a:lumMod val="75000"/>
                  </a:schemeClr>
                </a:solidFill>
              </a:rPr>
              <a:t> и т.д.)</a:t>
            </a: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H="1">
            <a:off x="6290831" y="1052224"/>
            <a:ext cx="1324" cy="3767592"/>
          </a:xfrm>
          <a:prstGeom prst="line">
            <a:avLst/>
          </a:prstGeom>
          <a:ln w="3175">
            <a:solidFill>
              <a:srgbClr val="455D7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>
            <a:off x="1958685" y="1029695"/>
            <a:ext cx="1324" cy="3767592"/>
          </a:xfrm>
          <a:prstGeom prst="line">
            <a:avLst/>
          </a:prstGeom>
          <a:ln w="3175">
            <a:solidFill>
              <a:srgbClr val="455D7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926208" y="1125345"/>
            <a:ext cx="1789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accent6">
                    <a:lumMod val="75000"/>
                  </a:schemeClr>
                </a:solidFill>
              </a:rPr>
              <a:t>обследование объектов  </a:t>
            </a:r>
          </a:p>
          <a:p>
            <a:r>
              <a:rPr lang="ru-RU" sz="900" i="1" dirty="0">
                <a:solidFill>
                  <a:schemeClr val="accent6">
                    <a:lumMod val="75000"/>
                  </a:schemeClr>
                </a:solidFill>
              </a:rPr>
              <a:t>(мосты, опоры, тоннели, земляное полотно)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453546" y="2383653"/>
            <a:ext cx="1789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поставка оборудования на существующий подвижностей состав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473029" y="3727495"/>
            <a:ext cx="17890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предоставление информации о состоянии объектов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264541" y="3707956"/>
            <a:ext cx="17890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проведение работ по обследованию объектов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273823" y="2398562"/>
            <a:ext cx="178904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поставка инновационного оборудования </a:t>
            </a:r>
          </a:p>
          <a:p>
            <a:pPr algn="ctr"/>
            <a:r>
              <a:rPr lang="ru-RU" sz="700" i="1" dirty="0"/>
              <a:t>(БЛА, подводные аппараты, стационарные системы и т.д.)</a:t>
            </a:r>
          </a:p>
        </p:txBody>
      </p:sp>
      <p:pic>
        <p:nvPicPr>
          <p:cNvPr id="94" name="Picture 2" descr="https://cdn3.vectorstock.com/i/1000x1000/98/12/configuration-customize-icon-vector-26379812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906" y="3965793"/>
            <a:ext cx="547409" cy="657413"/>
          </a:xfrm>
          <a:prstGeom prst="rect">
            <a:avLst/>
          </a:prstGeom>
          <a:noFill/>
        </p:spPr>
      </p:pic>
      <p:pic>
        <p:nvPicPr>
          <p:cNvPr id="95" name="Picture 4" descr="http://efigas.ru/wp-content/uploads/2019/07/service_filled1600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275" y="2634427"/>
            <a:ext cx="608637" cy="608637"/>
          </a:xfrm>
          <a:prstGeom prst="rect">
            <a:avLst/>
          </a:prstGeom>
          <a:noFill/>
        </p:spPr>
      </p:pic>
      <p:pic>
        <p:nvPicPr>
          <p:cNvPr id="3078" name="Picture 6" descr="http://cdn.onlinewebfonts.com/svg/img_543556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485526" y="1267656"/>
            <a:ext cx="379396" cy="380170"/>
          </a:xfrm>
          <a:prstGeom prst="rect">
            <a:avLst/>
          </a:prstGeom>
          <a:noFill/>
        </p:spPr>
      </p:pic>
      <p:pic>
        <p:nvPicPr>
          <p:cNvPr id="3080" name="Picture 8" descr="https://tl24.by/media/files/products/inside-placeholder-1562735596-765890-54365.png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38800" y="1270000"/>
            <a:ext cx="457200" cy="457200"/>
          </a:xfrm>
          <a:prstGeom prst="rect">
            <a:avLst/>
          </a:prstGeom>
          <a:noFill/>
        </p:spPr>
      </p:pic>
      <p:pic>
        <p:nvPicPr>
          <p:cNvPr id="3084" name="Picture 12" descr="https://img2.freepng.ru/20180425/dze/kisspng-rail-transport-train-rapid-transit-high-speed-rail-high-speed-%E2%80%8B%E2%80%8Brail-5ae0852b104981.4564533115246635950667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40868" y="1400175"/>
            <a:ext cx="774482" cy="342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6069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4D0D53-BA16-41FE-9901-6FA194B431E5}"/>
              </a:ext>
            </a:extLst>
          </p:cNvPr>
          <p:cNvSpPr txBox="1"/>
          <p:nvPr/>
        </p:nvSpPr>
        <p:spPr>
          <a:xfrm>
            <a:off x="5455785" y="4424366"/>
            <a:ext cx="2942695" cy="304889"/>
          </a:xfrm>
          <a:prstGeom prst="rect">
            <a:avLst/>
          </a:prstGeom>
          <a:noFill/>
        </p:spPr>
        <p:txBody>
          <a:bodyPr wrap="square" lIns="58092" tIns="29050" rIns="58092" bIns="29050" rtlCol="0">
            <a:spAutoFit/>
          </a:bodyPr>
          <a:lstStyle/>
          <a:p>
            <a:pPr defTabSz="815537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</a:t>
            </a:r>
          </a:p>
        </p:txBody>
      </p:sp>
      <p:sp>
        <p:nvSpPr>
          <p:cNvPr id="38914" name="AutoShape 2" descr="https://www.cxoinsightme.com/wp-content/uploads/2020/03/shutterstock_1440765188-scal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https://www.cxoinsightme.com/wp-content/uploads/2020/03/shutterstock_1440765188-scal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377214" y="790048"/>
            <a:ext cx="4918990" cy="3773423"/>
            <a:chOff x="377214" y="790048"/>
            <a:chExt cx="4918990" cy="3773423"/>
          </a:xfrm>
        </p:grpSpPr>
        <p:sp>
          <p:nvSpPr>
            <p:cNvPr id="13" name="Параллелограмм 12"/>
            <p:cNvSpPr/>
            <p:nvPr/>
          </p:nvSpPr>
          <p:spPr>
            <a:xfrm>
              <a:off x="1154582" y="2837080"/>
              <a:ext cx="1493520" cy="1497184"/>
            </a:xfrm>
            <a:prstGeom prst="parallelogram">
              <a:avLst>
                <a:gd name="adj" fmla="val 25625"/>
              </a:avLst>
            </a:prstGeom>
            <a:solidFill>
              <a:srgbClr val="455D7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араллелограмм 11"/>
            <p:cNvSpPr/>
            <p:nvPr/>
          </p:nvSpPr>
          <p:spPr>
            <a:xfrm>
              <a:off x="402336" y="2128724"/>
              <a:ext cx="907084" cy="1497184"/>
            </a:xfrm>
            <a:prstGeom prst="parallelogram">
              <a:avLst>
                <a:gd name="adj" fmla="val 54033"/>
              </a:avLst>
            </a:prstGeom>
            <a:solidFill>
              <a:srgbClr val="455D7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араллелограмм 8"/>
            <p:cNvSpPr/>
            <p:nvPr/>
          </p:nvSpPr>
          <p:spPr>
            <a:xfrm>
              <a:off x="4073347" y="927818"/>
              <a:ext cx="637642" cy="738835"/>
            </a:xfrm>
            <a:prstGeom prst="parallelogram">
              <a:avLst/>
            </a:prstGeom>
            <a:solidFill>
              <a:srgbClr val="455D7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917" name="Picture 5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214" y="1161959"/>
              <a:ext cx="4604794" cy="3022341"/>
            </a:xfrm>
            <a:prstGeom prst="flowChartInputOutpu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Параллелограмм 6"/>
            <p:cNvSpPr/>
            <p:nvPr/>
          </p:nvSpPr>
          <p:spPr>
            <a:xfrm>
              <a:off x="4381804" y="790048"/>
              <a:ext cx="914400" cy="738835"/>
            </a:xfrm>
            <a:prstGeom prst="parallelogram">
              <a:avLst/>
            </a:prstGeom>
            <a:solidFill>
              <a:srgbClr val="455D7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/>
            <p:cNvSpPr/>
            <p:nvPr/>
          </p:nvSpPr>
          <p:spPr>
            <a:xfrm>
              <a:off x="576681" y="3824636"/>
              <a:ext cx="914400" cy="738835"/>
            </a:xfrm>
            <a:prstGeom prst="parallelogram">
              <a:avLst/>
            </a:prstGeom>
            <a:solidFill>
              <a:srgbClr val="455D7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араллелограмм 14"/>
          <p:cNvSpPr/>
          <p:nvPr/>
        </p:nvSpPr>
        <p:spPr>
          <a:xfrm>
            <a:off x="4569562" y="2513998"/>
            <a:ext cx="3857548" cy="558386"/>
          </a:xfrm>
          <a:prstGeom prst="parallelogram">
            <a:avLst>
              <a:gd name="adj" fmla="val 35481"/>
            </a:avLst>
          </a:prstGeom>
          <a:solidFill>
            <a:srgbClr val="455D7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4D0D53-BA16-41FE-9901-6FA194B431E5}"/>
              </a:ext>
            </a:extLst>
          </p:cNvPr>
          <p:cNvSpPr txBox="1"/>
          <p:nvPr/>
        </p:nvSpPr>
        <p:spPr>
          <a:xfrm>
            <a:off x="4686480" y="2630919"/>
            <a:ext cx="4099085" cy="335666"/>
          </a:xfrm>
          <a:prstGeom prst="rect">
            <a:avLst/>
          </a:prstGeom>
          <a:noFill/>
        </p:spPr>
        <p:txBody>
          <a:bodyPr wrap="square" lIns="58092" tIns="29050" rIns="58092" bIns="29050" rtlCol="0">
            <a:spAutoFit/>
          </a:bodyPr>
          <a:lstStyle/>
          <a:p>
            <a:pPr defTabSz="815537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Надеемся на сотрудничество</a:t>
            </a:r>
          </a:p>
        </p:txBody>
      </p:sp>
    </p:spTree>
    <p:extLst>
      <p:ext uri="{BB962C8B-B14F-4D97-AF65-F5344CB8AC3E}">
        <p14:creationId xmlns:p14="http://schemas.microsoft.com/office/powerpoint/2010/main" val="2337045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139063" y="186735"/>
            <a:ext cx="5782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ru-RU" altLang="ru-RU" dirty="0"/>
              <a:t>Развитие средств диагностики</a:t>
            </a:r>
            <a:endParaRPr kumimoji="0" lang="ru-RU" dirty="0">
              <a:ea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90500" y="914400"/>
            <a:ext cx="8318500" cy="3962400"/>
            <a:chOff x="0" y="1109536"/>
            <a:chExt cx="8962765" cy="3694462"/>
          </a:xfrm>
        </p:grpSpPr>
        <p:grpSp>
          <p:nvGrpSpPr>
            <p:cNvPr id="6" name="Группа 93"/>
            <p:cNvGrpSpPr/>
            <p:nvPr/>
          </p:nvGrpSpPr>
          <p:grpSpPr>
            <a:xfrm>
              <a:off x="1062845" y="1109536"/>
              <a:ext cx="6274739" cy="3694462"/>
              <a:chOff x="2317278" y="-5842048"/>
              <a:chExt cx="9276364" cy="5414109"/>
            </a:xfrm>
          </p:grpSpPr>
          <p:pic>
            <p:nvPicPr>
              <p:cNvPr id="78" name="Picture 4" descr="https://st3.depositphotos.com/4257063/16332/v/1600/depositphotos_163324360-stock-illustration-dotted-abstract-russia-map-vector.jpg"/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317278" y="-5808461"/>
                <a:ext cx="9172575" cy="5380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9" name="Прямоугольник 78"/>
              <p:cNvSpPr/>
              <p:nvPr/>
            </p:nvSpPr>
            <p:spPr>
              <a:xfrm>
                <a:off x="2361212" y="-5842048"/>
                <a:ext cx="9232430" cy="5406394"/>
              </a:xfrm>
              <a:prstGeom prst="rect">
                <a:avLst/>
              </a:prstGeom>
              <a:solidFill>
                <a:schemeClr val="bg1">
                  <a:alpha val="7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75"/>
              </a:p>
            </p:txBody>
          </p:sp>
        </p:grpSp>
        <p:grpSp>
          <p:nvGrpSpPr>
            <p:cNvPr id="7" name="Группа 98"/>
            <p:cNvGrpSpPr/>
            <p:nvPr/>
          </p:nvGrpSpPr>
          <p:grpSpPr>
            <a:xfrm>
              <a:off x="0" y="2194646"/>
              <a:ext cx="8962765" cy="1429890"/>
              <a:chOff x="-82411" y="1824481"/>
              <a:chExt cx="8962765" cy="1429890"/>
            </a:xfrm>
          </p:grpSpPr>
          <p:grpSp>
            <p:nvGrpSpPr>
              <p:cNvPr id="34" name="Группа 130"/>
              <p:cNvGrpSpPr/>
              <p:nvPr/>
            </p:nvGrpSpPr>
            <p:grpSpPr>
              <a:xfrm>
                <a:off x="-82411" y="2232076"/>
                <a:ext cx="8679563" cy="661556"/>
                <a:chOff x="-219312" y="2232080"/>
                <a:chExt cx="9801162" cy="747046"/>
              </a:xfrm>
            </p:grpSpPr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>
                  <a:off x="-219312" y="2622720"/>
                  <a:ext cx="9801162" cy="1"/>
                </a:xfrm>
                <a:prstGeom prst="line">
                  <a:avLst/>
                </a:prstGeom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0" name="Группа 101"/>
                <p:cNvGrpSpPr/>
                <p:nvPr/>
              </p:nvGrpSpPr>
              <p:grpSpPr>
                <a:xfrm>
                  <a:off x="328874" y="2533395"/>
                  <a:ext cx="8545973" cy="159551"/>
                  <a:chOff x="-565800" y="5460026"/>
                  <a:chExt cx="17762233" cy="328724"/>
                </a:xfrm>
              </p:grpSpPr>
              <p:sp>
                <p:nvSpPr>
                  <p:cNvPr id="65" name="Овал 64"/>
                  <p:cNvSpPr/>
                  <p:nvPr/>
                </p:nvSpPr>
                <p:spPr>
                  <a:xfrm rot="16200000">
                    <a:off x="-565800" y="5474722"/>
                    <a:ext cx="295755" cy="295756"/>
                  </a:xfrm>
                  <a:prstGeom prst="ellipse">
                    <a:avLst/>
                  </a:prstGeom>
                  <a:solidFill>
                    <a:srgbClr val="3C99B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1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6" name="Овал 65"/>
                  <p:cNvSpPr/>
                  <p:nvPr/>
                </p:nvSpPr>
                <p:spPr>
                  <a:xfrm rot="16200000">
                    <a:off x="898419" y="5460656"/>
                    <a:ext cx="295757" cy="295756"/>
                  </a:xfrm>
                  <a:prstGeom prst="ellipse">
                    <a:avLst/>
                  </a:prstGeom>
                  <a:solidFill>
                    <a:srgbClr val="3C99B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1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7" name="Овал 66"/>
                  <p:cNvSpPr/>
                  <p:nvPr/>
                </p:nvSpPr>
                <p:spPr>
                  <a:xfrm rot="16200000">
                    <a:off x="2279026" y="5479360"/>
                    <a:ext cx="295754" cy="295756"/>
                  </a:xfrm>
                  <a:prstGeom prst="ellipse">
                    <a:avLst/>
                  </a:prstGeom>
                  <a:solidFill>
                    <a:srgbClr val="3C99B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1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Овал 67"/>
                  <p:cNvSpPr/>
                  <p:nvPr/>
                </p:nvSpPr>
                <p:spPr>
                  <a:xfrm rot="16200000">
                    <a:off x="3737757" y="5474723"/>
                    <a:ext cx="295756" cy="295756"/>
                  </a:xfrm>
                  <a:prstGeom prst="ellipse">
                    <a:avLst/>
                  </a:prstGeom>
                  <a:solidFill>
                    <a:srgbClr val="3C99B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1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9" name="Овал 68"/>
                  <p:cNvSpPr/>
                  <p:nvPr/>
                </p:nvSpPr>
                <p:spPr>
                  <a:xfrm rot="16200000">
                    <a:off x="5275645" y="5474723"/>
                    <a:ext cx="295756" cy="295756"/>
                  </a:xfrm>
                  <a:prstGeom prst="ellipse">
                    <a:avLst/>
                  </a:prstGeom>
                  <a:solidFill>
                    <a:srgbClr val="3C99B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1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0" name="Овал 69"/>
                  <p:cNvSpPr/>
                  <p:nvPr/>
                </p:nvSpPr>
                <p:spPr>
                  <a:xfrm rot="16200000">
                    <a:off x="6787958" y="5460027"/>
                    <a:ext cx="295758" cy="295756"/>
                  </a:xfrm>
                  <a:prstGeom prst="ellipse">
                    <a:avLst/>
                  </a:prstGeom>
                  <a:solidFill>
                    <a:srgbClr val="3C99B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1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1" name="Овал 70"/>
                  <p:cNvSpPr/>
                  <p:nvPr/>
                </p:nvSpPr>
                <p:spPr>
                  <a:xfrm rot="16200000">
                    <a:off x="8266945" y="5469695"/>
                    <a:ext cx="295757" cy="295757"/>
                  </a:xfrm>
                  <a:prstGeom prst="ellipse">
                    <a:avLst/>
                  </a:prstGeom>
                  <a:solidFill>
                    <a:srgbClr val="3C99B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1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" name="Овал 71"/>
                  <p:cNvSpPr/>
                  <p:nvPr/>
                </p:nvSpPr>
                <p:spPr>
                  <a:xfrm rot="16200000">
                    <a:off x="9784579" y="5474723"/>
                    <a:ext cx="295758" cy="295756"/>
                  </a:xfrm>
                  <a:prstGeom prst="ellipse">
                    <a:avLst/>
                  </a:prstGeom>
                  <a:solidFill>
                    <a:srgbClr val="3C99B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1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3" name="Овал 72"/>
                  <p:cNvSpPr/>
                  <p:nvPr/>
                </p:nvSpPr>
                <p:spPr>
                  <a:xfrm rot="16200000">
                    <a:off x="11237236" y="5474723"/>
                    <a:ext cx="295758" cy="295756"/>
                  </a:xfrm>
                  <a:prstGeom prst="ellipse">
                    <a:avLst/>
                  </a:prstGeom>
                  <a:solidFill>
                    <a:srgbClr val="3C99B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1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4" name="Овал 73"/>
                  <p:cNvSpPr/>
                  <p:nvPr/>
                </p:nvSpPr>
                <p:spPr>
                  <a:xfrm rot="16200000">
                    <a:off x="12613445" y="5474721"/>
                    <a:ext cx="295758" cy="295756"/>
                  </a:xfrm>
                  <a:prstGeom prst="ellipse">
                    <a:avLst/>
                  </a:prstGeom>
                  <a:solidFill>
                    <a:srgbClr val="3C99B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1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5" name="Овал 74"/>
                  <p:cNvSpPr/>
                  <p:nvPr/>
                </p:nvSpPr>
                <p:spPr>
                  <a:xfrm rot="16200000">
                    <a:off x="13977308" y="5474721"/>
                    <a:ext cx="295758" cy="295756"/>
                  </a:xfrm>
                  <a:prstGeom prst="ellipse">
                    <a:avLst/>
                  </a:prstGeom>
                  <a:solidFill>
                    <a:srgbClr val="3C99B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1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6" name="Овал 75"/>
                  <p:cNvSpPr/>
                  <p:nvPr/>
                </p:nvSpPr>
                <p:spPr>
                  <a:xfrm rot="16200000">
                    <a:off x="15369781" y="5474719"/>
                    <a:ext cx="295758" cy="295756"/>
                  </a:xfrm>
                  <a:prstGeom prst="ellipse">
                    <a:avLst/>
                  </a:prstGeom>
                  <a:solidFill>
                    <a:srgbClr val="3C99B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1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Овал 76"/>
                  <p:cNvSpPr/>
                  <p:nvPr/>
                </p:nvSpPr>
                <p:spPr>
                  <a:xfrm rot="16200000">
                    <a:off x="16900675" y="5492992"/>
                    <a:ext cx="295759" cy="295757"/>
                  </a:xfrm>
                  <a:prstGeom prst="ellipse">
                    <a:avLst/>
                  </a:prstGeom>
                  <a:solidFill>
                    <a:srgbClr val="3C99B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10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1" name="Группа 129"/>
                <p:cNvGrpSpPr/>
                <p:nvPr/>
              </p:nvGrpSpPr>
              <p:grpSpPr>
                <a:xfrm>
                  <a:off x="-126252" y="2232080"/>
                  <a:ext cx="9439040" cy="747046"/>
                  <a:chOff x="-126252" y="2232080"/>
                  <a:chExt cx="9439040" cy="747046"/>
                </a:xfrm>
              </p:grpSpPr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-126252" y="2673178"/>
                    <a:ext cx="1002405" cy="2954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1886</a:t>
                    </a:r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608928" y="2274301"/>
                    <a:ext cx="1002405" cy="2954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1913</a:t>
                    </a: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1267556" y="2677065"/>
                    <a:ext cx="1002405" cy="2954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1915</a:t>
                    </a: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2007691" y="2263274"/>
                    <a:ext cx="1002405" cy="2954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1927</a:t>
                    </a:r>
                  </a:p>
                </p:txBody>
              </p: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2709084" y="2673177"/>
                    <a:ext cx="1002405" cy="2954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1930</a:t>
                    </a: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4139028" y="2677248"/>
                    <a:ext cx="1002405" cy="2954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1950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597523" y="2683709"/>
                    <a:ext cx="1002405" cy="2954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1962</a:t>
                    </a:r>
                  </a:p>
                </p:txBody>
              </p:sp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6913622" y="2660931"/>
                    <a:ext cx="1002405" cy="2954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2015</a:t>
                    </a:r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8310382" y="2664846"/>
                    <a:ext cx="1002406" cy="2954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2018</a:t>
                    </a:r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3447401" y="2262190"/>
                    <a:ext cx="1002405" cy="2954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1945</a:t>
                    </a: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4878716" y="2250379"/>
                    <a:ext cx="1002405" cy="2954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1952</a:t>
                    </a:r>
                  </a:p>
                </p:txBody>
              </p:sp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6244925" y="2243107"/>
                    <a:ext cx="1002405" cy="2954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2000</a:t>
                    </a:r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7565933" y="2232080"/>
                    <a:ext cx="1002405" cy="2954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2016</a:t>
                    </a:r>
                  </a:p>
                </p:txBody>
              </p:sp>
            </p:grpSp>
          </p:grpSp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8356787" y="2336435"/>
                <a:ext cx="546799" cy="500334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-82411" y="2838872"/>
                <a:ext cx="10772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«КАТУЧИЙ</a:t>
                </a:r>
              </a:p>
              <a:p>
                <a:pPr algn="ctr"/>
                <a:r>
                  <a:rPr lang="ru-RU" sz="7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ШАБЛОН»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93032" y="1896822"/>
                <a:ext cx="136691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ПУТЕИЗМЕРИ-ТЕЛЬНАЯ ТЕЛЕЖКА «ДОЛГОВА»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044484" y="2838872"/>
                <a:ext cx="139243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ПУТЕИЗМЕРИ-ТЕЛЬНЫЙ </a:t>
                </a:r>
              </a:p>
              <a:p>
                <a:pPr algn="ctr"/>
                <a:r>
                  <a:rPr lang="ru-RU" sz="7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ВАГОН «ДОЛГОВА»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805989" y="1896822"/>
                <a:ext cx="1125171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ПЕРВЫЙ </a:t>
                </a:r>
              </a:p>
              <a:p>
                <a:pPr algn="ctr"/>
                <a:r>
                  <a:rPr lang="ru-RU" sz="7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ВАГОН-ДЕФЕКТОСКОП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270760" y="2838873"/>
                <a:ext cx="138884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ПУТЕИЗМЕРИ-ТЕЛЬНЫЙ </a:t>
                </a:r>
              </a:p>
              <a:p>
                <a:pPr algn="ctr"/>
                <a:r>
                  <a:rPr lang="ru-RU" sz="7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ВАГОН «ЛЯШЕНКО»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051136" y="2025356"/>
                <a:ext cx="1149511" cy="286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ДЕФЕКТОСКОПЫ </a:t>
                </a:r>
              </a:p>
              <a:p>
                <a:pPr algn="ctr"/>
                <a:r>
                  <a:rPr lang="ru-RU" sz="7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УРД-52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583061" y="2838873"/>
                <a:ext cx="1303847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ВАГОН ЦНИИ-2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229444" y="2004544"/>
                <a:ext cx="13038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ТЕЛЕЖКА </a:t>
                </a:r>
              </a:p>
              <a:p>
                <a:pPr algn="ctr"/>
                <a:r>
                  <a:rPr lang="ru-RU" sz="7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МАТВИЕНКО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893297" y="2838873"/>
                <a:ext cx="13038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ВАГОН-</a:t>
                </a:r>
              </a:p>
              <a:p>
                <a:pPr algn="ctr"/>
                <a:r>
                  <a:rPr lang="ru-RU" sz="7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ДЕФЕКТОСКОП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360245" y="1824481"/>
                <a:ext cx="1365240" cy="487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ВАГОН-ПУТЕИЗМЕРИТЕЛЬ С АВТОМАТИЧЕСКОЙ РАСШИФРОВКОЙ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930970" y="2838873"/>
                <a:ext cx="14960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АИИС НА </a:t>
                </a:r>
              </a:p>
              <a:p>
                <a:pPr algn="ctr"/>
                <a:r>
                  <a:rPr lang="ru-RU" sz="7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«САПСАНЕ»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761905" y="2004544"/>
                <a:ext cx="10168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АИИС НА </a:t>
                </a:r>
              </a:p>
              <a:p>
                <a:pPr algn="ctr"/>
                <a:r>
                  <a:rPr lang="ru-RU" sz="7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«ЛАСТОЧКЕЕ»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7356389" y="2838873"/>
                <a:ext cx="117549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ДИАГНОСТИ-</a:t>
                </a:r>
              </a:p>
              <a:p>
                <a:pPr algn="ctr"/>
                <a:r>
                  <a:rPr lang="ru-RU" sz="7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ЧЕСКИЙ </a:t>
                </a:r>
              </a:p>
              <a:p>
                <a:pPr algn="ctr"/>
                <a:r>
                  <a:rPr lang="ru-RU" sz="7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КОМПЛЕКС</a:t>
                </a:r>
              </a:p>
            </p:txBody>
          </p:sp>
        </p:grpSp>
        <p:grpSp>
          <p:nvGrpSpPr>
            <p:cNvPr id="9" name="Группа 149"/>
            <p:cNvGrpSpPr/>
            <p:nvPr/>
          </p:nvGrpSpPr>
          <p:grpSpPr>
            <a:xfrm>
              <a:off x="548461" y="1818962"/>
              <a:ext cx="7435488" cy="1113673"/>
              <a:chOff x="548461" y="1689760"/>
              <a:chExt cx="7435488" cy="1113673"/>
            </a:xfrm>
          </p:grpSpPr>
          <p:cxnSp>
            <p:nvCxnSpPr>
              <p:cNvPr id="27" name="Прямая соединительная линия 26"/>
              <p:cNvCxnSpPr/>
              <p:nvPr/>
            </p:nvCxnSpPr>
            <p:spPr>
              <a:xfrm flipV="1">
                <a:off x="4312300" y="1750815"/>
                <a:ext cx="0" cy="1036637"/>
              </a:xfrm>
              <a:prstGeom prst="line">
                <a:avLst/>
              </a:prstGeom>
              <a:ln w="9525">
                <a:solidFill>
                  <a:srgbClr val="3C99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Группа 185"/>
              <p:cNvGrpSpPr/>
              <p:nvPr/>
            </p:nvGrpSpPr>
            <p:grpSpPr>
              <a:xfrm>
                <a:off x="548461" y="1689760"/>
                <a:ext cx="7435488" cy="1113673"/>
                <a:chOff x="548461" y="2035175"/>
                <a:chExt cx="7435488" cy="768257"/>
              </a:xfrm>
            </p:grpSpPr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 flipV="1">
                  <a:off x="548461" y="2047619"/>
                  <a:ext cx="0" cy="726138"/>
                </a:xfrm>
                <a:prstGeom prst="line">
                  <a:avLst/>
                </a:prstGeom>
                <a:ln w="9525">
                  <a:solidFill>
                    <a:srgbClr val="3C99B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 flipV="1">
                  <a:off x="1760564" y="2035175"/>
                  <a:ext cx="0" cy="726138"/>
                </a:xfrm>
                <a:prstGeom prst="line">
                  <a:avLst/>
                </a:prstGeom>
                <a:ln w="9525">
                  <a:solidFill>
                    <a:srgbClr val="3C99B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30"/>
                <p:cNvCxnSpPr/>
                <p:nvPr/>
              </p:nvCxnSpPr>
              <p:spPr>
                <a:xfrm flipV="1">
                  <a:off x="3042732" y="2061314"/>
                  <a:ext cx="0" cy="726138"/>
                </a:xfrm>
                <a:prstGeom prst="line">
                  <a:avLst/>
                </a:prstGeom>
                <a:ln w="9525">
                  <a:solidFill>
                    <a:srgbClr val="3C99B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 flipV="1">
                  <a:off x="6748829" y="2077294"/>
                  <a:ext cx="0" cy="726138"/>
                </a:xfrm>
                <a:prstGeom prst="line">
                  <a:avLst/>
                </a:prstGeom>
                <a:ln w="9525">
                  <a:solidFill>
                    <a:srgbClr val="3C99B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 flipV="1">
                  <a:off x="7983019" y="2158947"/>
                  <a:ext cx="930" cy="628505"/>
                </a:xfrm>
                <a:prstGeom prst="line">
                  <a:avLst/>
                </a:prstGeom>
                <a:ln w="9525">
                  <a:solidFill>
                    <a:srgbClr val="3C99B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Группа 159"/>
            <p:cNvGrpSpPr/>
            <p:nvPr/>
          </p:nvGrpSpPr>
          <p:grpSpPr>
            <a:xfrm>
              <a:off x="1172325" y="2969387"/>
              <a:ext cx="4991458" cy="1007119"/>
              <a:chOff x="1172325" y="2840188"/>
              <a:chExt cx="4991458" cy="749638"/>
            </a:xfrm>
          </p:grpSpPr>
          <p:cxnSp>
            <p:nvCxnSpPr>
              <p:cNvPr id="23" name="Прямая соединительная линия 22"/>
              <p:cNvCxnSpPr/>
              <p:nvPr/>
            </p:nvCxnSpPr>
            <p:spPr>
              <a:xfrm flipV="1">
                <a:off x="1172325" y="2840188"/>
                <a:ext cx="0" cy="726138"/>
              </a:xfrm>
              <a:prstGeom prst="line">
                <a:avLst/>
              </a:prstGeom>
              <a:ln w="9525">
                <a:solidFill>
                  <a:srgbClr val="3C99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3681699" y="2859518"/>
                <a:ext cx="0" cy="726138"/>
              </a:xfrm>
              <a:prstGeom prst="line">
                <a:avLst/>
              </a:prstGeom>
              <a:ln w="9525">
                <a:solidFill>
                  <a:srgbClr val="3C99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flipV="1">
                <a:off x="4959012" y="2859518"/>
                <a:ext cx="0" cy="726138"/>
              </a:xfrm>
              <a:prstGeom prst="line">
                <a:avLst/>
              </a:prstGeom>
              <a:ln w="9525">
                <a:solidFill>
                  <a:srgbClr val="3C99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flipV="1">
                <a:off x="6163783" y="2863688"/>
                <a:ext cx="0" cy="726138"/>
              </a:xfrm>
              <a:prstGeom prst="line">
                <a:avLst/>
              </a:prstGeom>
              <a:ln w="9525">
                <a:solidFill>
                  <a:srgbClr val="3C99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4" descr="Картинки по запросу катучий шаблон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92015" y="1235343"/>
              <a:ext cx="1158259" cy="656049"/>
            </a:xfrm>
            <a:prstGeom prst="rect">
              <a:avLst/>
            </a:prstGeom>
            <a:ln>
              <a:solidFill>
                <a:srgbClr val="3C99B6"/>
              </a:solidFill>
            </a:ln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66812" y="3895259"/>
              <a:ext cx="1615839" cy="716744"/>
            </a:xfrm>
            <a:prstGeom prst="rect">
              <a:avLst/>
            </a:prstGeom>
            <a:ln>
              <a:solidFill>
                <a:srgbClr val="3C99B6"/>
              </a:solidFill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383820" y="1235343"/>
              <a:ext cx="1177348" cy="674334"/>
            </a:xfrm>
            <a:prstGeom prst="rect">
              <a:avLst/>
            </a:prstGeom>
            <a:ln>
              <a:solidFill>
                <a:srgbClr val="3C99B6"/>
              </a:solidFill>
            </a:ln>
          </p:spPr>
        </p:pic>
        <p:pic>
          <p:nvPicPr>
            <p:cNvPr id="16" name="Picture 8" descr="Похожее изображение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2694713" y="1235343"/>
              <a:ext cx="1131376" cy="681824"/>
            </a:xfrm>
            <a:prstGeom prst="rect">
              <a:avLst/>
            </a:prstGeom>
            <a:ln>
              <a:solidFill>
                <a:srgbClr val="3C99B6"/>
              </a:solidFill>
            </a:ln>
          </p:spPr>
        </p:pic>
        <p:pic>
          <p:nvPicPr>
            <p:cNvPr id="17" name="Рисунок 16"/>
            <p:cNvPicPr/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3187421" y="3891922"/>
              <a:ext cx="883284" cy="720080"/>
            </a:xfrm>
            <a:prstGeom prst="rect">
              <a:avLst/>
            </a:prstGeom>
            <a:ln>
              <a:solidFill>
                <a:srgbClr val="3C99B6"/>
              </a:solidFill>
            </a:ln>
          </p:spPr>
        </p:pic>
        <p:pic>
          <p:nvPicPr>
            <p:cNvPr id="18" name="Picture 8" descr="http://www.rzd-expo.ru/images/history/Razvitie%20putevoy%20tehniki/5.jpg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3962466" y="1235343"/>
              <a:ext cx="1097481" cy="700108"/>
            </a:xfrm>
            <a:prstGeom prst="rect">
              <a:avLst/>
            </a:prstGeom>
            <a:ln>
              <a:solidFill>
                <a:srgbClr val="3C99B6"/>
              </a:solidFill>
            </a:ln>
          </p:spPr>
        </p:pic>
        <p:pic>
          <p:nvPicPr>
            <p:cNvPr id="19" name="Picture 2" descr="Путеизмерительная тележка системы Матвеенко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4374686" y="3866003"/>
              <a:ext cx="1183291" cy="745999"/>
            </a:xfrm>
            <a:prstGeom prst="rect">
              <a:avLst/>
            </a:prstGeom>
            <a:ln>
              <a:solidFill>
                <a:srgbClr val="3C99B6"/>
              </a:solidFill>
            </a:ln>
          </p:spPr>
        </p:pic>
        <p:pic>
          <p:nvPicPr>
            <p:cNvPr id="20" name="Picture 2" descr="C:\Users\CDI_ReshetnikovSA\Desktop\Image.jpg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5719064" y="3851175"/>
              <a:ext cx="1055915" cy="760828"/>
            </a:xfrm>
            <a:prstGeom prst="rect">
              <a:avLst/>
            </a:prstGeom>
            <a:ln>
              <a:solidFill>
                <a:srgbClr val="3C99B6"/>
              </a:solidFill>
            </a:ln>
          </p:spPr>
        </p:pic>
        <p:pic>
          <p:nvPicPr>
            <p:cNvPr id="21" name="Picture 2" descr="https://cdn2.tu-tu.ru/image/source/2/95ad084ba2c026b18c3b8d638ed0cddb/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6241689" y="1235343"/>
              <a:ext cx="879428" cy="711228"/>
            </a:xfrm>
            <a:prstGeom prst="rect">
              <a:avLst/>
            </a:prstGeom>
            <a:ln>
              <a:solidFill>
                <a:srgbClr val="3C99B6"/>
              </a:solidFill>
            </a:ln>
          </p:spPr>
        </p:pic>
      </p:grpSp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14C25DCF-8F61-40A9-AC0F-4D504B4A5C0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26345" y="1031443"/>
            <a:ext cx="1115469" cy="806840"/>
          </a:xfrm>
          <a:prstGeom prst="rect">
            <a:avLst/>
          </a:prstGeom>
          <a:ln>
            <a:solidFill>
              <a:srgbClr val="007FB1"/>
            </a:solidFill>
          </a:ln>
        </p:spPr>
      </p:pic>
    </p:spTree>
    <p:extLst>
      <p:ext uri="{BB962C8B-B14F-4D97-AF65-F5344CB8AC3E}">
        <p14:creationId xmlns:p14="http://schemas.microsoft.com/office/powerpoint/2010/main" val="1034908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Скругленный прямоугольник 140"/>
          <p:cNvSpPr/>
          <p:nvPr/>
        </p:nvSpPr>
        <p:spPr>
          <a:xfrm>
            <a:off x="3822695" y="3925572"/>
            <a:ext cx="2016000" cy="719988"/>
          </a:xfrm>
          <a:prstGeom prst="roundRect">
            <a:avLst>
              <a:gd name="adj" fmla="val 4206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3822695" y="2715099"/>
            <a:ext cx="2016000" cy="719988"/>
          </a:xfrm>
          <a:prstGeom prst="roundRect">
            <a:avLst>
              <a:gd name="adj" fmla="val 4206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3822695" y="1555239"/>
            <a:ext cx="2016000" cy="719988"/>
          </a:xfrm>
          <a:prstGeom prst="roundRect">
            <a:avLst>
              <a:gd name="adj" fmla="val 4206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0" name="Скругленный прямоугольник 139"/>
          <p:cNvSpPr/>
          <p:nvPr/>
        </p:nvSpPr>
        <p:spPr>
          <a:xfrm>
            <a:off x="879096" y="3925572"/>
            <a:ext cx="2016000" cy="719988"/>
          </a:xfrm>
          <a:prstGeom prst="roundRect">
            <a:avLst>
              <a:gd name="adj" fmla="val 4206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Скругленный прямоугольник 138"/>
          <p:cNvSpPr/>
          <p:nvPr/>
        </p:nvSpPr>
        <p:spPr>
          <a:xfrm>
            <a:off x="879096" y="2714262"/>
            <a:ext cx="2016000" cy="719988"/>
          </a:xfrm>
          <a:prstGeom prst="roundRect">
            <a:avLst>
              <a:gd name="adj" fmla="val 4206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879096" y="1554832"/>
            <a:ext cx="2016000" cy="719988"/>
          </a:xfrm>
          <a:prstGeom prst="roundRect">
            <a:avLst>
              <a:gd name="adj" fmla="val 4206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139063" y="58100"/>
            <a:ext cx="5782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ru-RU" altLang="ru-RU" dirty="0"/>
              <a:t>Основные функции диагностики и мониторинга инфраструктуры</a:t>
            </a:r>
            <a:endParaRPr kumimoji="0" lang="ru-RU" dirty="0">
              <a:ea typeface="Arial" pitchFamily="34" charset="0"/>
            </a:endParaRP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-36512" y="925416"/>
            <a:ext cx="6588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2563" marR="0" lvl="1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  <a:tab pos="630238" algn="l"/>
              </a:tabLs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7FA357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Основные функции:</a:t>
            </a:r>
            <a:endParaRPr kumimoji="0" lang="ru-RU" sz="1100" b="0" u="none" strike="noStrike" cap="none" normalizeH="0" baseline="0" dirty="0">
              <a:ln>
                <a:noFill/>
              </a:ln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56776" y="3903559"/>
            <a:ext cx="764014" cy="764014"/>
            <a:chOff x="305788" y="3934894"/>
            <a:chExt cx="936000" cy="936000"/>
          </a:xfrm>
        </p:grpSpPr>
        <p:sp>
          <p:nvSpPr>
            <p:cNvPr id="113" name="Овал 112"/>
            <p:cNvSpPr/>
            <p:nvPr/>
          </p:nvSpPr>
          <p:spPr>
            <a:xfrm>
              <a:off x="305788" y="3934894"/>
              <a:ext cx="936000" cy="936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4" name="Picture 2" descr="http://www.ndt.com.ua/images/aplications/rails-and-welds-testing/slaid_4_2.jpg"/>
            <p:cNvPicPr>
              <a:picLocks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788" y="3970894"/>
              <a:ext cx="864000" cy="864000"/>
            </a:xfrm>
            <a:prstGeom prst="ellipse">
              <a:avLst/>
            </a:prstGeom>
            <a:noFill/>
          </p:spPr>
        </p:pic>
      </p:grpSp>
      <p:grpSp>
        <p:nvGrpSpPr>
          <p:cNvPr id="115" name="Группа 114"/>
          <p:cNvGrpSpPr/>
          <p:nvPr/>
        </p:nvGrpSpPr>
        <p:grpSpPr>
          <a:xfrm>
            <a:off x="3204952" y="2693086"/>
            <a:ext cx="764014" cy="764014"/>
            <a:chOff x="4383272" y="2375557"/>
            <a:chExt cx="936000" cy="936000"/>
          </a:xfrm>
        </p:grpSpPr>
        <p:sp>
          <p:nvSpPr>
            <p:cNvPr id="116" name="Овал 115"/>
            <p:cNvSpPr/>
            <p:nvPr/>
          </p:nvSpPr>
          <p:spPr>
            <a:xfrm>
              <a:off x="4383272" y="2375557"/>
              <a:ext cx="936000" cy="936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7" name="Picture 4" descr="http://videonablyudenie.net/wp-content/uploads/2019/02/WhatsApp-Image-2019-02-25-at-16.32.47.jpeg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272" y="2411557"/>
              <a:ext cx="864000" cy="864000"/>
            </a:xfrm>
            <a:prstGeom prst="ellipse">
              <a:avLst/>
            </a:prstGeom>
            <a:noFill/>
          </p:spPr>
        </p:pic>
      </p:grpSp>
      <p:grpSp>
        <p:nvGrpSpPr>
          <p:cNvPr id="121" name="Группа 120"/>
          <p:cNvGrpSpPr/>
          <p:nvPr/>
        </p:nvGrpSpPr>
        <p:grpSpPr>
          <a:xfrm>
            <a:off x="3205766" y="1533633"/>
            <a:ext cx="763200" cy="763200"/>
            <a:chOff x="2231848" y="3587326"/>
            <a:chExt cx="936000" cy="936000"/>
          </a:xfrm>
        </p:grpSpPr>
        <p:sp>
          <p:nvSpPr>
            <p:cNvPr id="122" name="Овал 121"/>
            <p:cNvSpPr/>
            <p:nvPr/>
          </p:nvSpPr>
          <p:spPr>
            <a:xfrm>
              <a:off x="2231848" y="3587326"/>
              <a:ext cx="936000" cy="936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3" name="Picture 8" descr="https://rzd-puteetz.ru/wp-content/uploads/2019/04/prizma.jpg"/>
            <p:cNvPicPr>
              <a:picLocks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848" y="3623326"/>
              <a:ext cx="864000" cy="864000"/>
            </a:xfrm>
            <a:prstGeom prst="ellipse">
              <a:avLst/>
            </a:prstGeom>
            <a:noFill/>
          </p:spPr>
        </p:pic>
      </p:grpSp>
      <p:sp>
        <p:nvSpPr>
          <p:cNvPr id="108" name="TextBox 107"/>
          <p:cNvSpPr txBox="1"/>
          <p:nvPr/>
        </p:nvSpPr>
        <p:spPr>
          <a:xfrm>
            <a:off x="1169026" y="1699383"/>
            <a:ext cx="16180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геометрия </a:t>
            </a:r>
          </a:p>
          <a:p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рельсовой колеи</a:t>
            </a:r>
          </a:p>
        </p:txBody>
      </p:sp>
      <p:grpSp>
        <p:nvGrpSpPr>
          <p:cNvPr id="124" name="Группа 123"/>
          <p:cNvGrpSpPr/>
          <p:nvPr/>
        </p:nvGrpSpPr>
        <p:grpSpPr>
          <a:xfrm>
            <a:off x="256776" y="1532819"/>
            <a:ext cx="764014" cy="764014"/>
            <a:chOff x="216314" y="2362296"/>
            <a:chExt cx="936000" cy="936000"/>
          </a:xfrm>
        </p:grpSpPr>
        <p:sp>
          <p:nvSpPr>
            <p:cNvPr id="125" name="Овал 124"/>
            <p:cNvSpPr/>
            <p:nvPr/>
          </p:nvSpPr>
          <p:spPr>
            <a:xfrm>
              <a:off x="216314" y="2362296"/>
              <a:ext cx="936000" cy="936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6" name="Picture 10" descr="http://www.gisa.ru/pic/art/gis13874.jpg"/>
            <p:cNvPicPr>
              <a:picLocks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14" y="2398296"/>
              <a:ext cx="864000" cy="864000"/>
            </a:xfrm>
            <a:prstGeom prst="ellipse">
              <a:avLst/>
            </a:prstGeom>
            <a:noFill/>
          </p:spPr>
        </p:pic>
      </p:grpSp>
      <p:grpSp>
        <p:nvGrpSpPr>
          <p:cNvPr id="127" name="Группа 126"/>
          <p:cNvGrpSpPr/>
          <p:nvPr/>
        </p:nvGrpSpPr>
        <p:grpSpPr>
          <a:xfrm>
            <a:off x="3204952" y="3903559"/>
            <a:ext cx="764014" cy="764014"/>
            <a:chOff x="4283968" y="3615966"/>
            <a:chExt cx="936000" cy="936000"/>
          </a:xfrm>
        </p:grpSpPr>
        <p:sp>
          <p:nvSpPr>
            <p:cNvPr id="128" name="Овал 127"/>
            <p:cNvSpPr/>
            <p:nvPr/>
          </p:nvSpPr>
          <p:spPr>
            <a:xfrm>
              <a:off x="4283968" y="3615966"/>
              <a:ext cx="936000" cy="936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9" name="Picture 12" descr="https://npf-impuls.com/wp-content/uploads/2016/06/SCADA_slider-1.jpg"/>
            <p:cNvPicPr>
              <a:picLocks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968" y="3651966"/>
              <a:ext cx="864000" cy="864000"/>
            </a:xfrm>
            <a:prstGeom prst="ellipse">
              <a:avLst/>
            </a:prstGeom>
            <a:noFill/>
          </p:spPr>
        </p:pic>
      </p:grpSp>
      <p:grpSp>
        <p:nvGrpSpPr>
          <p:cNvPr id="3" name="Группа 2"/>
          <p:cNvGrpSpPr/>
          <p:nvPr/>
        </p:nvGrpSpPr>
        <p:grpSpPr>
          <a:xfrm>
            <a:off x="6136453" y="956947"/>
            <a:ext cx="2376264" cy="3736465"/>
            <a:chOff x="9387134" y="916755"/>
            <a:chExt cx="2376264" cy="3736465"/>
          </a:xfrm>
        </p:grpSpPr>
        <p:pic>
          <p:nvPicPr>
            <p:cNvPr id="97" name="Picture 2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9415621" y="1116428"/>
              <a:ext cx="2347777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3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9459142" y="3141052"/>
              <a:ext cx="2182116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" name="Прямоугольник 98"/>
            <p:cNvSpPr/>
            <p:nvPr/>
          </p:nvSpPr>
          <p:spPr>
            <a:xfrm>
              <a:off x="9387134" y="924706"/>
              <a:ext cx="2331551" cy="246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9459142" y="916755"/>
              <a:ext cx="2183767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dirty="0">
                  <a:solidFill>
                    <a:srgbClr val="455D7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Центры диагностики</a:t>
              </a:r>
            </a:p>
          </p:txBody>
        </p: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9387134" y="1156632"/>
              <a:ext cx="2331551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Прямоугольник 101"/>
            <p:cNvSpPr/>
            <p:nvPr/>
          </p:nvSpPr>
          <p:spPr>
            <a:xfrm>
              <a:off x="9387134" y="2869976"/>
              <a:ext cx="2331551" cy="246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9459142" y="2862025"/>
              <a:ext cx="2183767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dirty="0">
                  <a:solidFill>
                    <a:srgbClr val="455D7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Штатная численность</a:t>
              </a: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9387134" y="3101902"/>
              <a:ext cx="2331551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Прямоугольник 130"/>
            <p:cNvSpPr/>
            <p:nvPr/>
          </p:nvSpPr>
          <p:spPr>
            <a:xfrm>
              <a:off x="11043318" y="3138695"/>
              <a:ext cx="576064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256776" y="2692249"/>
            <a:ext cx="764014" cy="764014"/>
            <a:chOff x="345892" y="3064236"/>
            <a:chExt cx="764014" cy="764014"/>
          </a:xfrm>
        </p:grpSpPr>
        <p:sp>
          <p:nvSpPr>
            <p:cNvPr id="119" name="Овал 118"/>
            <p:cNvSpPr/>
            <p:nvPr/>
          </p:nvSpPr>
          <p:spPr>
            <a:xfrm>
              <a:off x="345892" y="3064236"/>
              <a:ext cx="764014" cy="76401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0" name="Picture 6" descr="https://mtdata.ru/u12/photoA35C/20802400221-0/original.jpg"/>
            <p:cNvPicPr>
              <a:picLocks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77" y="3093621"/>
              <a:ext cx="705244" cy="705244"/>
            </a:xfrm>
            <a:prstGeom prst="ellipse">
              <a:avLst/>
            </a:prstGeom>
            <a:noFill/>
          </p:spPr>
        </p:pic>
      </p:grpSp>
      <p:sp>
        <p:nvSpPr>
          <p:cNvPr id="132" name="TextBox 131"/>
          <p:cNvSpPr txBox="1"/>
          <p:nvPr/>
        </p:nvSpPr>
        <p:spPr>
          <a:xfrm>
            <a:off x="1169026" y="2774174"/>
            <a:ext cx="16180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оценка состояния искусственных сооружений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169026" y="4070123"/>
            <a:ext cx="16180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дефектоскопия </a:t>
            </a:r>
          </a:p>
          <a:p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рельсов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4059447" y="1615151"/>
            <a:ext cx="18184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оценка состояния </a:t>
            </a:r>
          </a:p>
          <a:p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балластного слоя </a:t>
            </a:r>
            <a:br>
              <a:rPr lang="en-US" sz="11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и земляного полотна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4059447" y="2944288"/>
            <a:ext cx="16180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видеоконтроль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4059447" y="3985484"/>
            <a:ext cx="20739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анализ и мониторинг диагностических </a:t>
            </a:r>
          </a:p>
          <a:p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данных</a:t>
            </a:r>
          </a:p>
        </p:txBody>
      </p:sp>
    </p:spTree>
    <p:extLst>
      <p:ext uri="{BB962C8B-B14F-4D97-AF65-F5344CB8AC3E}">
        <p14:creationId xmlns:p14="http://schemas.microsoft.com/office/powerpoint/2010/main" val="3220476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139063" y="58100"/>
            <a:ext cx="62617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ru-RU" dirty="0"/>
              <a:t>Проводимая работа по </a:t>
            </a:r>
            <a:r>
              <a:rPr lang="ru-RU" altLang="ru-RU" dirty="0"/>
              <a:t>диагностике и </a:t>
            </a:r>
          </a:p>
          <a:p>
            <a:pPr defTabSz="914400"/>
            <a:r>
              <a:rPr lang="ru-RU" altLang="ru-RU" dirty="0"/>
              <a:t>мониторингу инфраструктуры</a:t>
            </a:r>
            <a:endParaRPr lang="ru-RU" dirty="0">
              <a:ea typeface="Arial" pitchFamily="34" charset="0"/>
            </a:endParaRPr>
          </a:p>
          <a:p>
            <a:pPr defTabSz="914400"/>
            <a:r>
              <a:rPr lang="ru-RU" dirty="0"/>
              <a:t> </a:t>
            </a:r>
            <a:endParaRPr kumimoji="0" lang="ru-RU" dirty="0">
              <a:ea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67544" y="3462476"/>
            <a:ext cx="2294285" cy="512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5" name="Прямоугольник 44"/>
          <p:cNvSpPr/>
          <p:nvPr/>
        </p:nvSpPr>
        <p:spPr>
          <a:xfrm>
            <a:off x="107504" y="2331073"/>
            <a:ext cx="2694218" cy="389724"/>
          </a:xfrm>
          <a:prstGeom prst="rect">
            <a:avLst/>
          </a:prstGeom>
          <a:solidFill>
            <a:srgbClr val="687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2409" y="2409905"/>
            <a:ext cx="288032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Технологии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2863309" y="2648789"/>
            <a:ext cx="0" cy="2016224"/>
          </a:xfrm>
          <a:prstGeom prst="line">
            <a:avLst/>
          </a:prstGeom>
          <a:ln w="3175">
            <a:solidFill>
              <a:srgbClr val="455D7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443242" y="2968625"/>
            <a:ext cx="2226806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Внедрение диагностических комплексов</a:t>
            </a:r>
          </a:p>
          <a:p>
            <a:r>
              <a:rPr lang="ru-RU" sz="7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(1 проход заменяет 4 вида средства)</a:t>
            </a:r>
            <a:endParaRPr lang="ru-RU" sz="700" i="1" dirty="0"/>
          </a:p>
          <a:p>
            <a:endParaRPr lang="ru-RU" sz="8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443242" y="4088949"/>
            <a:ext cx="2384537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Снижение съемных средств диагностики </a:t>
            </a:r>
          </a:p>
          <a:p>
            <a:r>
              <a:rPr lang="ru-RU" sz="7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(применение систем видео, перераспределение объемов, ввод новых средств)</a:t>
            </a:r>
            <a:endParaRPr lang="ru-RU" sz="700" i="1" dirty="0"/>
          </a:p>
        </p:txBody>
      </p:sp>
      <p:grpSp>
        <p:nvGrpSpPr>
          <p:cNvPr id="50" name="Группа 243"/>
          <p:cNvGrpSpPr/>
          <p:nvPr/>
        </p:nvGrpSpPr>
        <p:grpSpPr>
          <a:xfrm>
            <a:off x="100189" y="2957624"/>
            <a:ext cx="360040" cy="369332"/>
            <a:chOff x="3203848" y="2961050"/>
            <a:chExt cx="360040" cy="369332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3227252" y="3003798"/>
              <a:ext cx="288032" cy="288032"/>
            </a:xfrm>
            <a:prstGeom prst="rect">
              <a:avLst/>
            </a:prstGeom>
            <a:solidFill>
              <a:srgbClr val="455D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203848" y="296105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</a:p>
          </p:txBody>
        </p:sp>
      </p:grpSp>
      <p:grpSp>
        <p:nvGrpSpPr>
          <p:cNvPr id="53" name="Группа 246"/>
          <p:cNvGrpSpPr/>
          <p:nvPr/>
        </p:nvGrpSpPr>
        <p:grpSpPr>
          <a:xfrm>
            <a:off x="100189" y="3518223"/>
            <a:ext cx="360040" cy="369332"/>
            <a:chOff x="3203848" y="2961050"/>
            <a:chExt cx="360040" cy="369332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3227252" y="3003798"/>
              <a:ext cx="288032" cy="288032"/>
            </a:xfrm>
            <a:prstGeom prst="rect">
              <a:avLst/>
            </a:prstGeom>
            <a:solidFill>
              <a:srgbClr val="455D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203848" y="296105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</a:p>
          </p:txBody>
        </p:sp>
      </p:grpSp>
      <p:grpSp>
        <p:nvGrpSpPr>
          <p:cNvPr id="56" name="Группа 249"/>
          <p:cNvGrpSpPr/>
          <p:nvPr/>
        </p:nvGrpSpPr>
        <p:grpSpPr>
          <a:xfrm>
            <a:off x="107504" y="4147469"/>
            <a:ext cx="360040" cy="369332"/>
            <a:chOff x="3203848" y="2961050"/>
            <a:chExt cx="360040" cy="369332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3227252" y="3003798"/>
              <a:ext cx="288032" cy="288032"/>
            </a:xfrm>
            <a:prstGeom prst="rect">
              <a:avLst/>
            </a:prstGeom>
            <a:solidFill>
              <a:srgbClr val="455D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203848" y="296105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447072" y="3493427"/>
            <a:ext cx="2226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Применение автономных измерительных систем на подвижном составе </a:t>
            </a:r>
            <a:r>
              <a:rPr lang="ru-RU" sz="7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(«Ласточка», «Сапсан» и др.)</a:t>
            </a:r>
            <a:endParaRPr lang="ru-RU" sz="600" i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3309005" y="3463637"/>
            <a:ext cx="2313636" cy="512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1" name="Прямоугольник 60"/>
          <p:cNvSpPr/>
          <p:nvPr/>
        </p:nvSpPr>
        <p:spPr>
          <a:xfrm>
            <a:off x="3284703" y="2892109"/>
            <a:ext cx="224558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Изменение нормативов по ограничению скорости </a:t>
            </a:r>
            <a:r>
              <a:rPr lang="ru-RU" sz="7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(в 2019 году снижение ограничений на 52%)</a:t>
            </a:r>
            <a:endParaRPr lang="ru-RU" sz="8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284703" y="4069638"/>
            <a:ext cx="24046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Пересмотр периодичности проверки  </a:t>
            </a:r>
          </a:p>
          <a:p>
            <a:r>
              <a:rPr lang="ru-RU" sz="7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(проверка по классам пути, снижение съемных средств диагностики и др.)</a:t>
            </a:r>
            <a:endParaRPr lang="ru-RU" sz="700" i="1" dirty="0"/>
          </a:p>
        </p:txBody>
      </p:sp>
      <p:grpSp>
        <p:nvGrpSpPr>
          <p:cNvPr id="63" name="Группа 243"/>
          <p:cNvGrpSpPr/>
          <p:nvPr/>
        </p:nvGrpSpPr>
        <p:grpSpPr>
          <a:xfrm>
            <a:off x="2941650" y="2929525"/>
            <a:ext cx="360040" cy="369332"/>
            <a:chOff x="3203848" y="2961050"/>
            <a:chExt cx="360040" cy="369332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3227252" y="3003798"/>
              <a:ext cx="288032" cy="288032"/>
            </a:xfrm>
            <a:prstGeom prst="rect">
              <a:avLst/>
            </a:prstGeom>
            <a:solidFill>
              <a:srgbClr val="B2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203848" y="296105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</a:p>
          </p:txBody>
        </p:sp>
      </p:grpSp>
      <p:grpSp>
        <p:nvGrpSpPr>
          <p:cNvPr id="66" name="Группа 246"/>
          <p:cNvGrpSpPr/>
          <p:nvPr/>
        </p:nvGrpSpPr>
        <p:grpSpPr>
          <a:xfrm>
            <a:off x="2941650" y="3519384"/>
            <a:ext cx="360040" cy="369332"/>
            <a:chOff x="3203848" y="2961050"/>
            <a:chExt cx="360040" cy="369332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3227252" y="3003798"/>
              <a:ext cx="288032" cy="288032"/>
            </a:xfrm>
            <a:prstGeom prst="rect">
              <a:avLst/>
            </a:prstGeom>
            <a:solidFill>
              <a:srgbClr val="B2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203848" y="296105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</a:p>
          </p:txBody>
        </p:sp>
      </p:grpSp>
      <p:grpSp>
        <p:nvGrpSpPr>
          <p:cNvPr id="69" name="Группа 249"/>
          <p:cNvGrpSpPr/>
          <p:nvPr/>
        </p:nvGrpSpPr>
        <p:grpSpPr>
          <a:xfrm>
            <a:off x="2948965" y="4075480"/>
            <a:ext cx="360040" cy="369332"/>
            <a:chOff x="3203848" y="2961050"/>
            <a:chExt cx="360040" cy="369332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3227252" y="3003798"/>
              <a:ext cx="288032" cy="288032"/>
            </a:xfrm>
            <a:prstGeom prst="rect">
              <a:avLst/>
            </a:prstGeom>
            <a:solidFill>
              <a:srgbClr val="B2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203848" y="296105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3288533" y="3450698"/>
            <a:ext cx="23329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Ввод новой системы оценки состояния пути </a:t>
            </a:r>
            <a:r>
              <a:rPr lang="ru-RU" sz="7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(мотивация работы на </a:t>
            </a:r>
            <a:r>
              <a:rPr lang="ru-RU" sz="7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предотказ</a:t>
            </a:r>
            <a:r>
              <a:rPr lang="ru-RU" sz="7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, штрафные баллы, а не ограничения скорости)</a:t>
            </a:r>
            <a:endParaRPr lang="ru-RU" sz="600" i="1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6150466" y="3398925"/>
            <a:ext cx="2287766" cy="512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74" name="Прямоугольник 73"/>
          <p:cNvSpPr/>
          <p:nvPr/>
        </p:nvSpPr>
        <p:spPr>
          <a:xfrm>
            <a:off x="6126164" y="2905074"/>
            <a:ext cx="2220479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Переход на </a:t>
            </a:r>
            <a:r>
              <a:rPr lang="ru-RU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предиктивную</a:t>
            </a:r>
            <a:r>
              <a:rPr lang="ru-RU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 диагностику</a:t>
            </a:r>
          </a:p>
          <a:p>
            <a:r>
              <a:rPr lang="ru-RU" sz="7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(краткосрочную и долгосрочную)</a:t>
            </a:r>
            <a:endParaRPr lang="ru-RU" sz="700" i="1" dirty="0"/>
          </a:p>
          <a:p>
            <a:endParaRPr lang="ru-RU" sz="8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6126164" y="4039046"/>
            <a:ext cx="23777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Комплексная оценка объектов инфраструктуры</a:t>
            </a:r>
            <a:endParaRPr lang="ru-RU" sz="700" i="1" dirty="0"/>
          </a:p>
        </p:txBody>
      </p:sp>
      <p:grpSp>
        <p:nvGrpSpPr>
          <p:cNvPr id="76" name="Группа 243"/>
          <p:cNvGrpSpPr/>
          <p:nvPr/>
        </p:nvGrpSpPr>
        <p:grpSpPr>
          <a:xfrm>
            <a:off x="5783111" y="2864813"/>
            <a:ext cx="360040" cy="369332"/>
            <a:chOff x="3203848" y="2961050"/>
            <a:chExt cx="360040" cy="369332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3227252" y="3003798"/>
              <a:ext cx="288032" cy="288032"/>
            </a:xfrm>
            <a:prstGeom prst="rect">
              <a:avLst/>
            </a:prstGeom>
            <a:solidFill>
              <a:srgbClr val="BFC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203848" y="296105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</a:p>
          </p:txBody>
        </p:sp>
      </p:grpSp>
      <p:grpSp>
        <p:nvGrpSpPr>
          <p:cNvPr id="79" name="Группа 246"/>
          <p:cNvGrpSpPr/>
          <p:nvPr/>
        </p:nvGrpSpPr>
        <p:grpSpPr>
          <a:xfrm>
            <a:off x="5783111" y="3454672"/>
            <a:ext cx="360040" cy="369332"/>
            <a:chOff x="3203848" y="2961050"/>
            <a:chExt cx="360040" cy="369332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3227252" y="3003798"/>
              <a:ext cx="288032" cy="288032"/>
            </a:xfrm>
            <a:prstGeom prst="rect">
              <a:avLst/>
            </a:prstGeom>
            <a:solidFill>
              <a:srgbClr val="BFC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203848" y="296105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</a:p>
          </p:txBody>
        </p:sp>
      </p:grpSp>
      <p:grpSp>
        <p:nvGrpSpPr>
          <p:cNvPr id="82" name="Группа 249"/>
          <p:cNvGrpSpPr/>
          <p:nvPr/>
        </p:nvGrpSpPr>
        <p:grpSpPr>
          <a:xfrm>
            <a:off x="5790426" y="4010768"/>
            <a:ext cx="360040" cy="369332"/>
            <a:chOff x="3203848" y="2961050"/>
            <a:chExt cx="360040" cy="369332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3227252" y="3003798"/>
              <a:ext cx="288032" cy="288032"/>
            </a:xfrm>
            <a:prstGeom prst="rect">
              <a:avLst/>
            </a:prstGeom>
            <a:solidFill>
              <a:srgbClr val="BFC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203848" y="296105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</a:p>
          </p:txBody>
        </p:sp>
      </p:grpSp>
      <p:sp>
        <p:nvSpPr>
          <p:cNvPr id="85" name="Прямоугольник 84"/>
          <p:cNvSpPr/>
          <p:nvPr/>
        </p:nvSpPr>
        <p:spPr>
          <a:xfrm>
            <a:off x="6129994" y="3482835"/>
            <a:ext cx="22204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Автоматическое планирование работы на основе прогнозных данных</a:t>
            </a:r>
            <a:endParaRPr lang="ru-RU" sz="600" i="1" dirty="0"/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5689152" y="2634159"/>
            <a:ext cx="0" cy="2016224"/>
          </a:xfrm>
          <a:prstGeom prst="line">
            <a:avLst/>
          </a:prstGeom>
          <a:ln w="3175">
            <a:solidFill>
              <a:srgbClr val="455D7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/>
          <p:cNvSpPr/>
          <p:nvPr/>
        </p:nvSpPr>
        <p:spPr>
          <a:xfrm>
            <a:off x="2948965" y="2331073"/>
            <a:ext cx="2661793" cy="389724"/>
          </a:xfrm>
          <a:prstGeom prst="rect">
            <a:avLst/>
          </a:prstGeom>
          <a:solidFill>
            <a:srgbClr val="B2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2944467" y="2409905"/>
            <a:ext cx="266033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Нормативно-техническая база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5790426" y="2331073"/>
            <a:ext cx="2622054" cy="389724"/>
          </a:xfrm>
          <a:prstGeom prst="rect">
            <a:avLst/>
          </a:prstGeom>
          <a:solidFill>
            <a:srgbClr val="BFC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790427" y="2409905"/>
            <a:ext cx="2644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</a:rPr>
              <a:t>Информационные системы</a:t>
            </a:r>
          </a:p>
        </p:txBody>
      </p:sp>
      <p:sp>
        <p:nvSpPr>
          <p:cNvPr id="91" name="Title 2"/>
          <p:cNvSpPr txBox="1">
            <a:spLocks/>
          </p:cNvSpPr>
          <p:nvPr/>
        </p:nvSpPr>
        <p:spPr bwMode="auto">
          <a:xfrm>
            <a:off x="2195736" y="999429"/>
            <a:ext cx="6804248" cy="7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764" tIns="38880" rIns="77764" bIns="38880" numCol="1" anchor="ctr" anchorCtr="0" compatLnSpc="1">
            <a:prstTxWarp prst="textNoShape">
              <a:avLst/>
            </a:prstTxWarp>
          </a:bodyPr>
          <a:lstStyle/>
          <a:p>
            <a:pPr marL="873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68798B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Повышение эффективности систем и средств диагностики</a:t>
            </a:r>
            <a:endParaRPr kumimoji="0" lang="en-US" altLang="ru-RU" sz="1050" b="1" i="1" u="none" strike="noStrike" kern="1200" cap="none" spc="0" normalizeH="0" baseline="0" noProof="0" dirty="0">
              <a:ln>
                <a:noFill/>
              </a:ln>
              <a:solidFill>
                <a:srgbClr val="68798B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107504" y="1152691"/>
            <a:ext cx="2016224" cy="474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>
            <a:off x="107504" y="1627029"/>
            <a:ext cx="2016224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79512" y="1215453"/>
            <a:ext cx="1357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55D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</a:t>
            </a:r>
            <a:endParaRPr lang="ru-RU" sz="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 flipV="1">
            <a:off x="2267744" y="1609344"/>
            <a:ext cx="6173997" cy="403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Рисунок 95"/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928709"/>
            <a:ext cx="306389" cy="208345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1928709"/>
            <a:ext cx="306389" cy="208345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627" y="1936388"/>
            <a:ext cx="306389" cy="20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76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139063" y="87668"/>
            <a:ext cx="5782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ru-RU" altLang="ru-RU" dirty="0"/>
              <a:t>Работа с </a:t>
            </a:r>
            <a:r>
              <a:rPr lang="ru-RU" altLang="ru-RU" dirty="0" err="1"/>
              <a:t>бесстыковым</a:t>
            </a:r>
            <a:r>
              <a:rPr lang="ru-RU" altLang="ru-RU" dirty="0"/>
              <a:t> путем и видеоконтролем</a:t>
            </a:r>
            <a:endParaRPr kumimoji="0" lang="ru-RU" dirty="0">
              <a:ea typeface="Arial" pitchFamily="34" charset="0"/>
            </a:endParaRPr>
          </a:p>
        </p:txBody>
      </p:sp>
      <p:sp>
        <p:nvSpPr>
          <p:cNvPr id="14" name="Скругленный прямоугольник 18">
            <a:extLst>
              <a:ext uri="{FF2B5EF4-FFF2-40B4-BE49-F238E27FC236}">
                <a16:creationId xmlns:a16="http://schemas.microsoft.com/office/drawing/2014/main" id="{279816FB-2725-4496-A9CB-5B03B592648E}"/>
              </a:ext>
            </a:extLst>
          </p:cNvPr>
          <p:cNvSpPr/>
          <p:nvPr/>
        </p:nvSpPr>
        <p:spPr>
          <a:xfrm>
            <a:off x="4358723" y="4294034"/>
            <a:ext cx="4046442" cy="380578"/>
          </a:xfrm>
          <a:prstGeom prst="roundRect">
            <a:avLst>
              <a:gd name="adj" fmla="val 0"/>
            </a:avLst>
          </a:prstGeom>
          <a:solidFill>
            <a:srgbClr val="BFC5CE">
              <a:alpha val="50196"/>
            </a:srgbClr>
          </a:solidFill>
          <a:ln w="50800" cap="flat" cmpd="sng" algn="ctr">
            <a:noFill/>
            <a:prstDash val="solid"/>
          </a:ln>
          <a:effectLst/>
        </p:spPr>
        <p:txBody>
          <a:bodyPr lIns="68521" tIns="34260" rIns="68521" bIns="34260" anchor="ctr"/>
          <a:lstStyle/>
          <a:p>
            <a:pPr algn="ctr" defTabSz="685196">
              <a:defRPr/>
            </a:pPr>
            <a:endParaRPr lang="ru-RU" sz="1125" kern="0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41225" y="1267146"/>
            <a:ext cx="3456384" cy="1"/>
          </a:xfrm>
          <a:prstGeom prst="line">
            <a:avLst/>
          </a:prstGeom>
          <a:ln>
            <a:solidFill>
              <a:srgbClr val="45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60757" y="943683"/>
            <a:ext cx="4680520" cy="321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ts val="2000"/>
              </a:lnSpc>
            </a:pPr>
            <a:r>
              <a:rPr lang="ru-RU" altLang="ru-RU" sz="1400" dirty="0">
                <a:solidFill>
                  <a:srgbClr val="007FB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Работа с </a:t>
            </a:r>
            <a:r>
              <a:rPr lang="ru-RU" altLang="ru-RU" sz="1400" dirty="0" err="1">
                <a:solidFill>
                  <a:srgbClr val="007FB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бесстыковым</a:t>
            </a:r>
            <a:r>
              <a:rPr lang="ru-RU" altLang="ru-RU" sz="1400" dirty="0">
                <a:solidFill>
                  <a:srgbClr val="007FB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путем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162340" y="921715"/>
            <a:ext cx="1" cy="3840480"/>
          </a:xfrm>
          <a:prstGeom prst="line">
            <a:avLst/>
          </a:prstGeom>
          <a:ln>
            <a:solidFill>
              <a:srgbClr val="455D7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4316876" y="991158"/>
            <a:ext cx="3707904" cy="321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ts val="2000"/>
              </a:lnSpc>
            </a:pPr>
            <a:r>
              <a:rPr lang="ru-RU" altLang="ru-RU" sz="1400" dirty="0">
                <a:solidFill>
                  <a:srgbClr val="007FB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Работа с системами видеоконтроля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6037" y="1545545"/>
            <a:ext cx="3995235" cy="40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8803" y="2312978"/>
            <a:ext cx="3096344" cy="182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286715" y="2123846"/>
            <a:ext cx="4176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FA357"/>
              </a:buClr>
              <a:buFont typeface="Wingdings" pitchFamily="2" charset="2"/>
              <a:buChar char="Ø"/>
            </a:pP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 Технология передачи данных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358723" y="4299942"/>
            <a:ext cx="4355976" cy="321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ts val="2000"/>
              </a:lnSpc>
            </a:pPr>
            <a:r>
              <a:rPr lang="ru-RU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Доля замечаний при проведении осеннего осмотра </a:t>
            </a:r>
            <a:r>
              <a:rPr lang="ru-RU" sz="1400" b="1" dirty="0">
                <a:solidFill>
                  <a:srgbClr val="7FA35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24</a:t>
            </a:r>
            <a:r>
              <a:rPr lang="ru-RU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% </a:t>
            </a:r>
            <a:endParaRPr lang="ru-RU" sz="7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6334" y="2112406"/>
            <a:ext cx="4176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FA357"/>
              </a:buClr>
              <a:buFont typeface="Wingdings" pitchFamily="2" charset="2"/>
              <a:buChar char="Ø"/>
            </a:pP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 Методика контроля состояния бесстыкового пути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611356" y="4410735"/>
            <a:ext cx="1215752" cy="297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ts val="2000"/>
              </a:lnSpc>
            </a:pPr>
            <a:r>
              <a:rPr lang="ru-RU" sz="5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от всех выявленных</a:t>
            </a:r>
            <a:endParaRPr lang="ru-RU" sz="3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478" y="1552324"/>
            <a:ext cx="3720469" cy="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Прямоугольник 44"/>
          <p:cNvSpPr/>
          <p:nvPr/>
        </p:nvSpPr>
        <p:spPr>
          <a:xfrm>
            <a:off x="3865636" y="1872473"/>
            <a:ext cx="144016" cy="144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4351148" y="1280557"/>
            <a:ext cx="3456384" cy="1"/>
          </a:xfrm>
          <a:prstGeom prst="line">
            <a:avLst/>
          </a:prstGeom>
          <a:ln>
            <a:solidFill>
              <a:srgbClr val="45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188" y="2647667"/>
            <a:ext cx="3661081" cy="143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9964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139063" y="182763"/>
            <a:ext cx="5782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ru-RU" altLang="ru-RU" dirty="0"/>
              <a:t>Комплексная оценка станций </a:t>
            </a:r>
            <a:endParaRPr kumimoji="0" lang="ru-RU" dirty="0">
              <a:ea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934" y="1271644"/>
            <a:ext cx="3229085" cy="1477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666" y="1230222"/>
            <a:ext cx="3443572" cy="1586129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1429" y="746097"/>
            <a:ext cx="4459712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dirty="0">
                <a:solidFill>
                  <a:srgbClr val="007FB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Комплексная оценка объектов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dirty="0">
                <a:solidFill>
                  <a:srgbClr val="007FB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станционной инфраструктуры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16671" y="724389"/>
            <a:ext cx="2791115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dirty="0">
                <a:solidFill>
                  <a:srgbClr val="007FB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Оценка стрелочных переводов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5961" y="2780327"/>
            <a:ext cx="4126853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1400" dirty="0">
                <a:solidFill>
                  <a:srgbClr val="007FB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3D-</a:t>
            </a:r>
            <a:r>
              <a:rPr lang="ru-RU" altLang="ru-RU" sz="1400" dirty="0">
                <a:solidFill>
                  <a:srgbClr val="007FB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модель стрелочного перевода с выделением контрольных сечений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085" y="3321101"/>
            <a:ext cx="3190437" cy="147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12549" y="2784633"/>
            <a:ext cx="2912380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dirty="0">
                <a:solidFill>
                  <a:srgbClr val="007FB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Измерение параметров профилей 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8CBD2738-92E3-41E3-B3B1-41DE2EB42F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1259" y="3316547"/>
            <a:ext cx="3438145" cy="151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96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139063" y="73038"/>
            <a:ext cx="5782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ru-RU" dirty="0"/>
              <a:t>Оценка искусственных сооружений и земляного полотна</a:t>
            </a:r>
            <a:endParaRPr kumimoji="0" lang="ru-RU" dirty="0">
              <a:ea typeface="Arial" pitchFamily="34" charset="0"/>
            </a:endParaRPr>
          </a:p>
        </p:txBody>
      </p:sp>
      <p:pic>
        <p:nvPicPr>
          <p:cNvPr id="80" name="Рисунок 79" descr="503-2.png"/>
          <p:cNvPicPr/>
          <p:nvPr/>
        </p:nvPicPr>
        <p:blipFill rotWithShape="1">
          <a:blip r:embed="rId2" cstate="screen"/>
          <a:srcRect/>
          <a:stretch/>
        </p:blipFill>
        <p:spPr>
          <a:xfrm>
            <a:off x="1052068" y="1316756"/>
            <a:ext cx="6380176" cy="2896797"/>
          </a:xfrm>
          <a:prstGeom prst="rect">
            <a:avLst/>
          </a:prstGeom>
        </p:spPr>
      </p:pic>
      <p:pic>
        <p:nvPicPr>
          <p:cNvPr id="81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7972" y="983392"/>
            <a:ext cx="3014668" cy="1998222"/>
          </a:xfrm>
          <a:prstGeom prst="rect">
            <a:avLst/>
          </a:prstGeom>
          <a:ln w="3175">
            <a:solidFill>
              <a:srgbClr val="007FB1"/>
            </a:solidFill>
          </a:ln>
          <a:effectLst/>
        </p:spPr>
      </p:pic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30534" y="3004497"/>
            <a:ext cx="2730321" cy="1746637"/>
          </a:xfrm>
          <a:prstGeom prst="rect">
            <a:avLst/>
          </a:prstGeom>
          <a:ln w="3175">
            <a:solidFill>
              <a:srgbClr val="007FB1"/>
            </a:solidFill>
          </a:ln>
          <a:effectLst/>
        </p:spPr>
      </p:pic>
      <p:sp>
        <p:nvSpPr>
          <p:cNvPr id="83" name="Rectangle 5"/>
          <p:cNvSpPr>
            <a:spLocks noChangeArrowheads="1"/>
          </p:cNvSpPr>
          <p:nvPr/>
        </p:nvSpPr>
        <p:spPr bwMode="auto">
          <a:xfrm>
            <a:off x="3509879" y="777489"/>
            <a:ext cx="3754084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dirty="0">
                <a:solidFill>
                  <a:srgbClr val="007FB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Формирование 3</a:t>
            </a:r>
            <a:r>
              <a:rPr lang="en-US" altLang="ru-RU" sz="1400" dirty="0">
                <a:solidFill>
                  <a:srgbClr val="007FB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D-</a:t>
            </a:r>
            <a:r>
              <a:rPr lang="ru-RU" altLang="ru-RU" sz="1400" dirty="0">
                <a:solidFill>
                  <a:srgbClr val="007FB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поверхности земляного полотна</a:t>
            </a:r>
          </a:p>
        </p:txBody>
      </p:sp>
      <p:sp>
        <p:nvSpPr>
          <p:cNvPr id="84" name="Rectangle 5"/>
          <p:cNvSpPr>
            <a:spLocks noChangeArrowheads="1"/>
          </p:cNvSpPr>
          <p:nvPr/>
        </p:nvSpPr>
        <p:spPr bwMode="auto">
          <a:xfrm>
            <a:off x="1875739" y="4248631"/>
            <a:ext cx="3581864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dirty="0">
                <a:solidFill>
                  <a:srgbClr val="007FB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Поперечное сечение насыпи и балластной призмы</a:t>
            </a:r>
          </a:p>
        </p:txBody>
      </p:sp>
      <p:pic>
        <p:nvPicPr>
          <p:cNvPr id="85" name="Рисунок 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41" y="2344696"/>
            <a:ext cx="1075334" cy="61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9964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139063" y="73038"/>
            <a:ext cx="5782491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>
              <a:lnSpc>
                <a:spcPct val="90000"/>
              </a:lnSpc>
              <a:defRPr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Комплексный контроль состояния мостовых сооружений</a:t>
            </a:r>
          </a:p>
        </p:txBody>
      </p:sp>
      <p:pic>
        <p:nvPicPr>
          <p:cNvPr id="9" name="Рисунок 8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3065" y="3565683"/>
            <a:ext cx="1385761" cy="842519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401" y="909394"/>
            <a:ext cx="3553944" cy="2499489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525" y="3042663"/>
            <a:ext cx="2678336" cy="1754330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37605" y="941342"/>
            <a:ext cx="2699307" cy="1370261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3185" y="3861030"/>
            <a:ext cx="738974" cy="587563"/>
          </a:xfrm>
          <a:prstGeom prst="rect">
            <a:avLst/>
          </a:prstGeom>
          <a:noFill/>
        </p:spPr>
      </p:pic>
      <p:sp>
        <p:nvSpPr>
          <p:cNvPr id="16" name="Загнутый угол 6">
            <a:extLst>
              <a:ext uri="{FF2B5EF4-FFF2-40B4-BE49-F238E27FC236}">
                <a16:creationId xmlns:a16="http://schemas.microsoft.com/office/drawing/2014/main" id="{1D495D79-F550-483F-B7C4-308D6DC1549C}"/>
              </a:ext>
            </a:extLst>
          </p:cNvPr>
          <p:cNvSpPr/>
          <p:nvPr/>
        </p:nvSpPr>
        <p:spPr>
          <a:xfrm>
            <a:off x="5435194" y="2514402"/>
            <a:ext cx="2867559" cy="406205"/>
          </a:xfrm>
          <a:prstGeom prst="foldedCorner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l">
              <a:defRPr/>
            </a:pPr>
            <a:r>
              <a:rPr lang="ru-RU" altLang="ru-RU" sz="1000" b="1" dirty="0">
                <a:solidFill>
                  <a:srgbClr val="007FB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Тестовый объект. </a:t>
            </a:r>
            <a:r>
              <a:rPr lang="ru-RU" altLang="ru-RU" sz="1000" dirty="0">
                <a:solidFill>
                  <a:srgbClr val="007FB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Отработка технологии БПЛА для формирования 3</a:t>
            </a:r>
            <a:r>
              <a:rPr lang="en-US" altLang="ru-RU" sz="1000" dirty="0">
                <a:solidFill>
                  <a:srgbClr val="007FB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ru-RU" altLang="ru-RU" sz="1000" dirty="0">
                <a:solidFill>
                  <a:srgbClr val="007FB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-модели </a:t>
            </a:r>
            <a:r>
              <a:rPr lang="ru-RU" altLang="ru-RU" sz="800" i="1" dirty="0">
                <a:solidFill>
                  <a:srgbClr val="007FB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(КБШ, мост платформа Школьная).</a:t>
            </a:r>
          </a:p>
        </p:txBody>
      </p:sp>
      <p:sp>
        <p:nvSpPr>
          <p:cNvPr id="17" name="Загнутый угол 6">
            <a:extLst>
              <a:ext uri="{FF2B5EF4-FFF2-40B4-BE49-F238E27FC236}">
                <a16:creationId xmlns:a16="http://schemas.microsoft.com/office/drawing/2014/main" id="{673767B5-07D0-4036-9E9B-92B0AE693879}"/>
              </a:ext>
            </a:extLst>
          </p:cNvPr>
          <p:cNvSpPr/>
          <p:nvPr/>
        </p:nvSpPr>
        <p:spPr>
          <a:xfrm>
            <a:off x="2219970" y="3791366"/>
            <a:ext cx="2754366" cy="842519"/>
          </a:xfrm>
          <a:prstGeom prst="foldedCorner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ru-RU" altLang="ru-RU" sz="1000" b="1" dirty="0">
                <a:solidFill>
                  <a:srgbClr val="007FB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Пилотный объект. </a:t>
            </a:r>
            <a:r>
              <a:rPr lang="ru-RU" altLang="ru-RU" sz="1000" dirty="0">
                <a:solidFill>
                  <a:srgbClr val="007FB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Отработка комплексной технологии: стационарная система мониторинга, беспилотные аппараты, интеграция данных в </a:t>
            </a:r>
            <a:r>
              <a:rPr lang="en-US" altLang="ru-RU" sz="1000" dirty="0">
                <a:solidFill>
                  <a:srgbClr val="007FB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</a:t>
            </a:r>
            <a:r>
              <a:rPr lang="ru-RU" altLang="ru-RU" sz="1000" dirty="0">
                <a:solidFill>
                  <a:srgbClr val="007FB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-систему </a:t>
            </a:r>
          </a:p>
          <a:p>
            <a:pPr>
              <a:defRPr/>
            </a:pPr>
            <a:r>
              <a:rPr lang="ru-RU" altLang="ru-RU" sz="800" i="1" dirty="0">
                <a:solidFill>
                  <a:srgbClr val="007FB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(КБШ, мост р.Сок). Формирование цифровой модели по данным ДКИ-509. </a:t>
            </a:r>
          </a:p>
        </p:txBody>
      </p:sp>
      <p:sp>
        <p:nvSpPr>
          <p:cNvPr id="18" name="Прямоугольник 17"/>
          <p:cNvSpPr/>
          <p:nvPr/>
        </p:nvSpPr>
        <p:spPr>
          <a:xfrm rot="1094880">
            <a:off x="169504" y="1710227"/>
            <a:ext cx="1080120" cy="174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484" y="918999"/>
            <a:ext cx="954370" cy="40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649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/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1866</TotalTime>
  <Words>1941</Words>
  <Application>Microsoft Office PowerPoint</Application>
  <PresentationFormat>Экран (16:9)</PresentationFormat>
  <Paragraphs>534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Bauhaus 93</vt:lpstr>
      <vt:lpstr>Calibri</vt:lpstr>
      <vt:lpstr>Consolas</vt:lpstr>
      <vt:lpstr>Open Sans Light</vt:lpstr>
      <vt:lpstr>Times New Roman</vt:lpstr>
      <vt:lpstr>Verdana</vt:lpstr>
      <vt:lpstr>Verdana Pro SemiBold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163</cp:revision>
  <dcterms:created xsi:type="dcterms:W3CDTF">2020-09-25T09:41:49Z</dcterms:created>
  <dcterms:modified xsi:type="dcterms:W3CDTF">2020-11-21T00:40:30Z</dcterms:modified>
</cp:coreProperties>
</file>