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68" r:id="rId9"/>
    <p:sldId id="271" r:id="rId10"/>
    <p:sldId id="272" r:id="rId11"/>
    <p:sldId id="273" r:id="rId12"/>
    <p:sldId id="274" r:id="rId13"/>
    <p:sldId id="275" r:id="rId14"/>
    <p:sldId id="277" r:id="rId15"/>
    <p:sldId id="279" r:id="rId16"/>
    <p:sldId id="278" r:id="rId17"/>
  </p:sldIdLst>
  <p:sldSz cx="12190413" cy="685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6"/>
    <a:srgbClr val="FD6B6B"/>
    <a:srgbClr val="BFC5CE"/>
    <a:srgbClr val="78D64B"/>
    <a:srgbClr val="E21A1A"/>
    <a:srgbClr val="B0DCF4"/>
    <a:srgbClr val="8AB0D2"/>
    <a:srgbClr val="007FB1"/>
    <a:srgbClr val="FFFFFF"/>
    <a:srgbClr val="DD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62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55D70"/>
            </a:solidFill>
          </c:spPr>
          <c:invertIfNegative val="0"/>
          <c:dLbls>
            <c:dLbl>
              <c:idx val="0"/>
              <c:layout>
                <c:manualLayout>
                  <c:x val="-0.2053254447681617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/>
                      <a:t>3 996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274-4459-9636-44C59B98525E}"/>
                </c:ext>
              </c:extLst>
            </c:dLbl>
            <c:dLbl>
              <c:idx val="1"/>
              <c:layout>
                <c:manualLayout>
                  <c:x val="-0.28429676967899087"/>
                  <c:y val="9.0445790923515627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/>
                      <a:t>6 377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74-4459-9636-44C59B985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новая периодичность</c:v>
                </c:pt>
                <c:pt idx="1">
                  <c:v>штат на 01.01.2020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3870</c:v>
                </c:pt>
                <c:pt idx="1">
                  <c:v>6331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4-4459-9636-44C59B985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105828352"/>
        <c:axId val="105829888"/>
      </c:barChart>
      <c:catAx>
        <c:axId val="105828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5829888"/>
        <c:crosses val="autoZero"/>
        <c:auto val="1"/>
        <c:lblAlgn val="ctr"/>
        <c:lblOffset val="100"/>
        <c:noMultiLvlLbl val="0"/>
      </c:catAx>
      <c:valAx>
        <c:axId val="10582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582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37C69-217C-4144-881C-CF8D131DA16E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5A8C1A3-EB27-4A04-BB24-DC2E780ACC50}">
      <dgm:prSet phldrT="[Текст]" custT="1"/>
      <dgm:spPr>
        <a:xfrm>
          <a:off x="1115420" y="669"/>
          <a:ext cx="937510" cy="6093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F497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Цифровая модель актива</a:t>
          </a:r>
        </a:p>
      </dgm:t>
    </dgm:pt>
    <dgm:pt modelId="{C6331826-001A-4386-B01D-715A7C9A54C6}" type="parTrans" cxnId="{37206EB4-799C-4F84-9F46-54258E352EC7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736BF9E-39B6-42E3-97D5-E124558C6353}" type="sibTrans" cxnId="{37206EB4-799C-4F84-9F46-54258E352EC7}">
      <dgm:prSet/>
      <dgm:spPr>
        <a:xfrm>
          <a:off x="534941" y="281562"/>
          <a:ext cx="2013119" cy="2013119"/>
        </a:xfr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31840C3-113A-4B9E-AD86-F83D847CE6D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2088230" y="1008110"/>
          <a:ext cx="937510" cy="609381"/>
        </a:xfrm>
        <a:noFill/>
        <a:ln w="9525" cap="flat" cmpd="sng" algn="ctr">
          <a:solidFill>
            <a:srgbClr val="1F497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Диагностика и мониторинг состояния актива</a:t>
          </a:r>
        </a:p>
      </dgm:t>
    </dgm:pt>
    <dgm:pt modelId="{81F9684F-2F08-48B9-9AEB-648E3E48DCB2}" type="parTrans" cxnId="{93CEE5D8-CE6E-431E-96B0-75E99A81CF8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0F7FDE82-54AF-4AB7-A96F-214BD742678E}" type="sibTrans" cxnId="{93CEE5D8-CE6E-431E-96B0-75E99A81CF84}">
      <dgm:prSet/>
      <dgm:spPr>
        <a:xfrm>
          <a:off x="534858" y="329207"/>
          <a:ext cx="2013119" cy="2013119"/>
        </a:xfr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28DE3F1-01B5-4253-A21D-A79F4E23499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115420" y="2013788"/>
          <a:ext cx="937510" cy="609381"/>
        </a:xfrm>
        <a:noFill/>
        <a:ln w="9525" cap="flat" cmpd="sng" algn="ctr">
          <a:solidFill>
            <a:srgbClr val="1F497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Предиктивная аналитика (прогноз) состояния</a:t>
          </a:r>
        </a:p>
      </dgm:t>
    </dgm:pt>
    <dgm:pt modelId="{5F519A58-75C5-46A0-9670-B855FF47355E}" type="parTrans" cxnId="{CCB3781D-856D-4AD6-9D68-5E6C8AAE7B76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8AFED88-DDBB-4B36-9605-A29874C81500}" type="sibTrans" cxnId="{CCB3781D-856D-4AD6-9D68-5E6C8AAE7B76}">
      <dgm:prSet/>
      <dgm:spPr>
        <a:xfrm>
          <a:off x="562820" y="297729"/>
          <a:ext cx="2013119" cy="2013119"/>
        </a:xfr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8DAB90C-0143-45C0-87E8-939C617FE0D1}">
      <dgm:prSet phldrT="[Текст]" custT="1"/>
      <dgm:spPr>
        <a:xfrm>
          <a:off x="97094" y="1007229"/>
          <a:ext cx="937510" cy="6093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F497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Автоматизиро-ванное</a:t>
          </a:r>
          <a:r>
            <a:rPr lang="ru-RU" sz="12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 планирование и управление работами</a:t>
          </a:r>
        </a:p>
      </dgm:t>
    </dgm:pt>
    <dgm:pt modelId="{985CE370-93CA-4C11-9BAF-664E56986E31}" type="parTrans" cxnId="{0CBACE38-7265-4A4B-BAE7-F4DD62465E8D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40C8D40-128F-47BF-8BBD-DE706CA8F1F9}" type="sibTrans" cxnId="{0CBACE38-7265-4A4B-BAE7-F4DD62465E8D}">
      <dgm:prSet/>
      <dgm:spPr>
        <a:xfrm>
          <a:off x="562820" y="312991"/>
          <a:ext cx="2013119" cy="2013119"/>
        </a:xfr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A62E0BB-1C51-4B77-AE62-68F115328C30}" type="pres">
      <dgm:prSet presAssocID="{7B837C69-217C-4144-881C-CF8D131DA16E}" presName="cycle" presStyleCnt="0">
        <dgm:presLayoutVars>
          <dgm:dir/>
          <dgm:resizeHandles val="exact"/>
        </dgm:presLayoutVars>
      </dgm:prSet>
      <dgm:spPr/>
    </dgm:pt>
    <dgm:pt modelId="{AD4F8029-08F4-4605-9EFE-FD82DCF48C66}" type="pres">
      <dgm:prSet presAssocID="{B5A8C1A3-EB27-4A04-BB24-DC2E780ACC50}" presName="node" presStyleLbl="node1" presStyleIdx="0" presStyleCnt="4">
        <dgm:presLayoutVars>
          <dgm:bulletEnabled val="1"/>
        </dgm:presLayoutVars>
      </dgm:prSet>
      <dgm:spPr/>
    </dgm:pt>
    <dgm:pt modelId="{4CFE1909-2CFD-4BCA-9932-1802384F9151}" type="pres">
      <dgm:prSet presAssocID="{B5A8C1A3-EB27-4A04-BB24-DC2E780ACC50}" presName="spNode" presStyleCnt="0"/>
      <dgm:spPr/>
    </dgm:pt>
    <dgm:pt modelId="{E0F5A508-237A-4E15-A4F4-B1B670277B44}" type="pres">
      <dgm:prSet presAssocID="{D736BF9E-39B6-42E3-97D5-E124558C6353}" presName="sibTrans" presStyleLbl="sibTrans1D1" presStyleIdx="0" presStyleCnt="4"/>
      <dgm:spPr/>
    </dgm:pt>
    <dgm:pt modelId="{BFE6AE83-2D52-4424-86A1-74838F489333}" type="pres">
      <dgm:prSet presAssocID="{A31840C3-113A-4B9E-AD86-F83D847CE6D8}" presName="node" presStyleLbl="node1" presStyleIdx="1" presStyleCnt="4">
        <dgm:presLayoutVars>
          <dgm:bulletEnabled val="1"/>
        </dgm:presLayoutVars>
      </dgm:prSet>
      <dgm:spPr/>
    </dgm:pt>
    <dgm:pt modelId="{19B2EF5B-4F44-4760-A53A-8BE577EA54FB}" type="pres">
      <dgm:prSet presAssocID="{A31840C3-113A-4B9E-AD86-F83D847CE6D8}" presName="spNode" presStyleCnt="0"/>
      <dgm:spPr/>
    </dgm:pt>
    <dgm:pt modelId="{41086580-DE9E-463F-8E8B-92FA1893326E}" type="pres">
      <dgm:prSet presAssocID="{0F7FDE82-54AF-4AB7-A96F-214BD742678E}" presName="sibTrans" presStyleLbl="sibTrans1D1" presStyleIdx="1" presStyleCnt="4"/>
      <dgm:spPr/>
    </dgm:pt>
    <dgm:pt modelId="{0CEF3318-8CC7-4B9B-AC4F-DC9DD0AD4F39}" type="pres">
      <dgm:prSet presAssocID="{F28DE3F1-01B5-4253-A21D-A79F4E234996}" presName="node" presStyleLbl="node1" presStyleIdx="2" presStyleCnt="4">
        <dgm:presLayoutVars>
          <dgm:bulletEnabled val="1"/>
        </dgm:presLayoutVars>
      </dgm:prSet>
      <dgm:spPr/>
    </dgm:pt>
    <dgm:pt modelId="{808505AA-C141-444A-85CC-8ECD6B44D8BE}" type="pres">
      <dgm:prSet presAssocID="{F28DE3F1-01B5-4253-A21D-A79F4E234996}" presName="spNode" presStyleCnt="0"/>
      <dgm:spPr/>
    </dgm:pt>
    <dgm:pt modelId="{743155EE-3B4D-4AD4-A424-BB5B6CCD8CA9}" type="pres">
      <dgm:prSet presAssocID="{38AFED88-DDBB-4B36-9605-A29874C81500}" presName="sibTrans" presStyleLbl="sibTrans1D1" presStyleIdx="2" presStyleCnt="4"/>
      <dgm:spPr/>
    </dgm:pt>
    <dgm:pt modelId="{5BDAC772-2544-448D-9E96-288BB11356B3}" type="pres">
      <dgm:prSet presAssocID="{38DAB90C-0143-45C0-87E8-939C617FE0D1}" presName="node" presStyleLbl="node1" presStyleIdx="3" presStyleCnt="4">
        <dgm:presLayoutVars>
          <dgm:bulletEnabled val="1"/>
        </dgm:presLayoutVars>
      </dgm:prSet>
      <dgm:spPr/>
    </dgm:pt>
    <dgm:pt modelId="{DD75E1A6-A1BD-435C-9640-C827C57F0577}" type="pres">
      <dgm:prSet presAssocID="{38DAB90C-0143-45C0-87E8-939C617FE0D1}" presName="spNode" presStyleCnt="0"/>
      <dgm:spPr/>
    </dgm:pt>
    <dgm:pt modelId="{DC881530-EC88-4CEE-A623-8E59E726FA6E}" type="pres">
      <dgm:prSet presAssocID="{340C8D40-128F-47BF-8BBD-DE706CA8F1F9}" presName="sibTrans" presStyleLbl="sibTrans1D1" presStyleIdx="3" presStyleCnt="4"/>
      <dgm:spPr/>
    </dgm:pt>
  </dgm:ptLst>
  <dgm:cxnLst>
    <dgm:cxn modelId="{31B1740C-64A3-442D-90AC-00C586BAD7E0}" type="presOf" srcId="{0F7FDE82-54AF-4AB7-A96F-214BD742678E}" destId="{41086580-DE9E-463F-8E8B-92FA1893326E}" srcOrd="0" destOrd="0" presId="urn:microsoft.com/office/officeart/2005/8/layout/cycle6"/>
    <dgm:cxn modelId="{5855470F-02BF-4FBF-850E-C85B003D4A6D}" type="presOf" srcId="{7B837C69-217C-4144-881C-CF8D131DA16E}" destId="{FA62E0BB-1C51-4B77-AE62-68F115328C30}" srcOrd="0" destOrd="0" presId="urn:microsoft.com/office/officeart/2005/8/layout/cycle6"/>
    <dgm:cxn modelId="{CCB3781D-856D-4AD6-9D68-5E6C8AAE7B76}" srcId="{7B837C69-217C-4144-881C-CF8D131DA16E}" destId="{F28DE3F1-01B5-4253-A21D-A79F4E234996}" srcOrd="2" destOrd="0" parTransId="{5F519A58-75C5-46A0-9670-B855FF47355E}" sibTransId="{38AFED88-DDBB-4B36-9605-A29874C81500}"/>
    <dgm:cxn modelId="{0CBACE38-7265-4A4B-BAE7-F4DD62465E8D}" srcId="{7B837C69-217C-4144-881C-CF8D131DA16E}" destId="{38DAB90C-0143-45C0-87E8-939C617FE0D1}" srcOrd="3" destOrd="0" parTransId="{985CE370-93CA-4C11-9BAF-664E56986E31}" sibTransId="{340C8D40-128F-47BF-8BBD-DE706CA8F1F9}"/>
    <dgm:cxn modelId="{68EFF272-89E9-4CC2-9E43-59E1A619422D}" type="presOf" srcId="{38AFED88-DDBB-4B36-9605-A29874C81500}" destId="{743155EE-3B4D-4AD4-A424-BB5B6CCD8CA9}" srcOrd="0" destOrd="0" presId="urn:microsoft.com/office/officeart/2005/8/layout/cycle6"/>
    <dgm:cxn modelId="{EB446194-08D0-487F-8E0C-A8C845E35078}" type="presOf" srcId="{340C8D40-128F-47BF-8BBD-DE706CA8F1F9}" destId="{DC881530-EC88-4CEE-A623-8E59E726FA6E}" srcOrd="0" destOrd="0" presId="urn:microsoft.com/office/officeart/2005/8/layout/cycle6"/>
    <dgm:cxn modelId="{40F71496-7154-454B-96E8-926354D6F7A1}" type="presOf" srcId="{A31840C3-113A-4B9E-AD86-F83D847CE6D8}" destId="{BFE6AE83-2D52-4424-86A1-74838F489333}" srcOrd="0" destOrd="0" presId="urn:microsoft.com/office/officeart/2005/8/layout/cycle6"/>
    <dgm:cxn modelId="{9C406BA8-6F82-4CA3-A916-CEBB92DF9A63}" type="presOf" srcId="{D736BF9E-39B6-42E3-97D5-E124558C6353}" destId="{E0F5A508-237A-4E15-A4F4-B1B670277B44}" srcOrd="0" destOrd="0" presId="urn:microsoft.com/office/officeart/2005/8/layout/cycle6"/>
    <dgm:cxn modelId="{37206EB4-799C-4F84-9F46-54258E352EC7}" srcId="{7B837C69-217C-4144-881C-CF8D131DA16E}" destId="{B5A8C1A3-EB27-4A04-BB24-DC2E780ACC50}" srcOrd="0" destOrd="0" parTransId="{C6331826-001A-4386-B01D-715A7C9A54C6}" sibTransId="{D736BF9E-39B6-42E3-97D5-E124558C6353}"/>
    <dgm:cxn modelId="{E8EBEAB9-FF01-414E-9ADD-4E476DD8BE9A}" type="presOf" srcId="{B5A8C1A3-EB27-4A04-BB24-DC2E780ACC50}" destId="{AD4F8029-08F4-4605-9EFE-FD82DCF48C66}" srcOrd="0" destOrd="0" presId="urn:microsoft.com/office/officeart/2005/8/layout/cycle6"/>
    <dgm:cxn modelId="{C705DEC6-DE2C-4483-BBBF-DC5561A01FE9}" type="presOf" srcId="{F28DE3F1-01B5-4253-A21D-A79F4E234996}" destId="{0CEF3318-8CC7-4B9B-AC4F-DC9DD0AD4F39}" srcOrd="0" destOrd="0" presId="urn:microsoft.com/office/officeart/2005/8/layout/cycle6"/>
    <dgm:cxn modelId="{93CEE5D8-CE6E-431E-96B0-75E99A81CF84}" srcId="{7B837C69-217C-4144-881C-CF8D131DA16E}" destId="{A31840C3-113A-4B9E-AD86-F83D847CE6D8}" srcOrd="1" destOrd="0" parTransId="{81F9684F-2F08-48B9-9AEB-648E3E48DCB2}" sibTransId="{0F7FDE82-54AF-4AB7-A96F-214BD742678E}"/>
    <dgm:cxn modelId="{7A8B90F2-E19E-4E16-850B-B7D3717EA985}" type="presOf" srcId="{38DAB90C-0143-45C0-87E8-939C617FE0D1}" destId="{5BDAC772-2544-448D-9E96-288BB11356B3}" srcOrd="0" destOrd="0" presId="urn:microsoft.com/office/officeart/2005/8/layout/cycle6"/>
    <dgm:cxn modelId="{4D62BDA7-0CA2-41A2-95D1-A9ACEEFC08E6}" type="presParOf" srcId="{FA62E0BB-1C51-4B77-AE62-68F115328C30}" destId="{AD4F8029-08F4-4605-9EFE-FD82DCF48C66}" srcOrd="0" destOrd="0" presId="urn:microsoft.com/office/officeart/2005/8/layout/cycle6"/>
    <dgm:cxn modelId="{13383564-3015-4995-AE33-5A71C1A70CEB}" type="presParOf" srcId="{FA62E0BB-1C51-4B77-AE62-68F115328C30}" destId="{4CFE1909-2CFD-4BCA-9932-1802384F9151}" srcOrd="1" destOrd="0" presId="urn:microsoft.com/office/officeart/2005/8/layout/cycle6"/>
    <dgm:cxn modelId="{429C9C96-BFF5-41BD-A116-0F6ACD57E835}" type="presParOf" srcId="{FA62E0BB-1C51-4B77-AE62-68F115328C30}" destId="{E0F5A508-237A-4E15-A4F4-B1B670277B44}" srcOrd="2" destOrd="0" presId="urn:microsoft.com/office/officeart/2005/8/layout/cycle6"/>
    <dgm:cxn modelId="{712F6E88-0D42-46BD-9D71-CD96FCCDD319}" type="presParOf" srcId="{FA62E0BB-1C51-4B77-AE62-68F115328C30}" destId="{BFE6AE83-2D52-4424-86A1-74838F489333}" srcOrd="3" destOrd="0" presId="urn:microsoft.com/office/officeart/2005/8/layout/cycle6"/>
    <dgm:cxn modelId="{3C150DEF-4075-4F7E-A690-252768BE83C1}" type="presParOf" srcId="{FA62E0BB-1C51-4B77-AE62-68F115328C30}" destId="{19B2EF5B-4F44-4760-A53A-8BE577EA54FB}" srcOrd="4" destOrd="0" presId="urn:microsoft.com/office/officeart/2005/8/layout/cycle6"/>
    <dgm:cxn modelId="{963D2D0D-2ABD-4D38-B850-777FDCB3AEE3}" type="presParOf" srcId="{FA62E0BB-1C51-4B77-AE62-68F115328C30}" destId="{41086580-DE9E-463F-8E8B-92FA1893326E}" srcOrd="5" destOrd="0" presId="urn:microsoft.com/office/officeart/2005/8/layout/cycle6"/>
    <dgm:cxn modelId="{DA6E3545-A0E2-4399-9F6B-6F558E23AB7C}" type="presParOf" srcId="{FA62E0BB-1C51-4B77-AE62-68F115328C30}" destId="{0CEF3318-8CC7-4B9B-AC4F-DC9DD0AD4F39}" srcOrd="6" destOrd="0" presId="urn:microsoft.com/office/officeart/2005/8/layout/cycle6"/>
    <dgm:cxn modelId="{900BFCD6-177E-4E86-B546-E55891C2C872}" type="presParOf" srcId="{FA62E0BB-1C51-4B77-AE62-68F115328C30}" destId="{808505AA-C141-444A-85CC-8ECD6B44D8BE}" srcOrd="7" destOrd="0" presId="urn:microsoft.com/office/officeart/2005/8/layout/cycle6"/>
    <dgm:cxn modelId="{0FAE6327-DB6F-401E-B6CD-CF0805096DF0}" type="presParOf" srcId="{FA62E0BB-1C51-4B77-AE62-68F115328C30}" destId="{743155EE-3B4D-4AD4-A424-BB5B6CCD8CA9}" srcOrd="8" destOrd="0" presId="urn:microsoft.com/office/officeart/2005/8/layout/cycle6"/>
    <dgm:cxn modelId="{4B548E99-38ED-47F2-A4C6-D035EA57D71B}" type="presParOf" srcId="{FA62E0BB-1C51-4B77-AE62-68F115328C30}" destId="{5BDAC772-2544-448D-9E96-288BB11356B3}" srcOrd="9" destOrd="0" presId="urn:microsoft.com/office/officeart/2005/8/layout/cycle6"/>
    <dgm:cxn modelId="{E3F0DB30-2FCF-47FE-81FF-B436C8B941DA}" type="presParOf" srcId="{FA62E0BB-1C51-4B77-AE62-68F115328C30}" destId="{DD75E1A6-A1BD-435C-9640-C827C57F0577}" srcOrd="10" destOrd="0" presId="urn:microsoft.com/office/officeart/2005/8/layout/cycle6"/>
    <dgm:cxn modelId="{F4B574E9-81DD-4F1E-B45A-B314D4E8F17D}" type="presParOf" srcId="{FA62E0BB-1C51-4B77-AE62-68F115328C30}" destId="{DC881530-EC88-4CEE-A623-8E59E726FA6E}" srcOrd="11" destOrd="0" presId="urn:microsoft.com/office/officeart/2005/8/layout/cycle6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DDE02-996C-42A4-A332-9B67EB7BD9C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9C795EE-2912-4359-954D-53CC5CB041A8}">
      <dgm:prSet phldrT="[Текст]" custT="1"/>
      <dgm:spPr/>
      <dgm:t>
        <a:bodyPr/>
        <a:lstStyle/>
        <a:p>
          <a:r>
            <a:rPr lang="ru-RU" sz="1050" dirty="0"/>
            <a:t>Автоматизация систем передачи и обработки информации о техническом состоянии объектов инфраструктуры без участия человека </a:t>
          </a:r>
        </a:p>
      </dgm:t>
    </dgm:pt>
    <dgm:pt modelId="{1AAC9A1A-5FA0-46F2-99E2-7BAFB657120B}" type="parTrans" cxnId="{17F73261-FE6B-4BE6-B510-E85648B59AD1}">
      <dgm:prSet/>
      <dgm:spPr/>
      <dgm:t>
        <a:bodyPr/>
        <a:lstStyle/>
        <a:p>
          <a:endParaRPr lang="ru-RU" sz="4000"/>
        </a:p>
      </dgm:t>
    </dgm:pt>
    <dgm:pt modelId="{E48A63CA-D6B2-41FD-AE20-876719D8A1D7}" type="sibTrans" cxnId="{17F73261-FE6B-4BE6-B510-E85648B59AD1}">
      <dgm:prSet/>
      <dgm:spPr/>
      <dgm:t>
        <a:bodyPr/>
        <a:lstStyle/>
        <a:p>
          <a:endParaRPr lang="ru-RU" sz="4000"/>
        </a:p>
      </dgm:t>
    </dgm:pt>
    <dgm:pt modelId="{09FAD338-A3EA-4654-AF16-545E9895BF69}">
      <dgm:prSet phldrT="[Текст]" custT="1"/>
      <dgm:spPr/>
      <dgm:t>
        <a:bodyPr/>
        <a:lstStyle/>
        <a:p>
          <a:endParaRPr lang="ru-RU" sz="1050" dirty="0"/>
        </a:p>
      </dgm:t>
    </dgm:pt>
    <dgm:pt modelId="{E651365D-13F1-4437-883E-0F23F709E0D0}" type="parTrans" cxnId="{A0892CF2-BFDB-424E-9530-8564E54159C2}">
      <dgm:prSet/>
      <dgm:spPr/>
      <dgm:t>
        <a:bodyPr/>
        <a:lstStyle/>
        <a:p>
          <a:endParaRPr lang="ru-RU" sz="4000"/>
        </a:p>
      </dgm:t>
    </dgm:pt>
    <dgm:pt modelId="{9D4242E2-0118-4F40-A61A-A0297B778306}" type="sibTrans" cxnId="{A0892CF2-BFDB-424E-9530-8564E54159C2}">
      <dgm:prSet/>
      <dgm:spPr/>
      <dgm:t>
        <a:bodyPr/>
        <a:lstStyle/>
        <a:p>
          <a:endParaRPr lang="ru-RU" sz="4000"/>
        </a:p>
      </dgm:t>
    </dgm:pt>
    <dgm:pt modelId="{E8F2F8C8-96EE-4FC6-954B-74F6ADF29E30}">
      <dgm:prSet phldrT="[Текст]" custT="1"/>
      <dgm:spPr/>
      <dgm:t>
        <a:bodyPr/>
        <a:lstStyle/>
        <a:p>
          <a:r>
            <a:rPr lang="ru-RU" sz="1050" dirty="0"/>
            <a:t>Развитие стационарной диагностики </a:t>
          </a:r>
        </a:p>
      </dgm:t>
    </dgm:pt>
    <dgm:pt modelId="{2A4CF96C-0B8E-4DA6-8790-0C7F9CD95A20}" type="parTrans" cxnId="{E3C14FF9-FF09-4EB7-B162-56783A11C2CF}">
      <dgm:prSet/>
      <dgm:spPr/>
      <dgm:t>
        <a:bodyPr/>
        <a:lstStyle/>
        <a:p>
          <a:endParaRPr lang="ru-RU" sz="4000"/>
        </a:p>
      </dgm:t>
    </dgm:pt>
    <dgm:pt modelId="{55DA2ACD-81CA-466C-AD3B-A3FDF071DF97}" type="sibTrans" cxnId="{E3C14FF9-FF09-4EB7-B162-56783A11C2CF}">
      <dgm:prSet/>
      <dgm:spPr/>
      <dgm:t>
        <a:bodyPr/>
        <a:lstStyle/>
        <a:p>
          <a:endParaRPr lang="ru-RU" sz="4000"/>
        </a:p>
      </dgm:t>
    </dgm:pt>
    <dgm:pt modelId="{809C2BC2-6DB5-43D8-8EB3-30CC99C1FA63}">
      <dgm:prSet custT="1"/>
      <dgm:spPr/>
      <dgm:t>
        <a:bodyPr/>
        <a:lstStyle/>
        <a:p>
          <a:r>
            <a:rPr lang="ru-RU" sz="1050" dirty="0"/>
            <a:t>Внедрение «безлюдных технологий»</a:t>
          </a:r>
        </a:p>
      </dgm:t>
    </dgm:pt>
    <dgm:pt modelId="{5F879194-0A42-4C1F-A983-8EA28E72B728}" type="parTrans" cxnId="{ED7C0D1C-FF14-4A82-8DED-E40652EE46F2}">
      <dgm:prSet/>
      <dgm:spPr/>
      <dgm:t>
        <a:bodyPr/>
        <a:lstStyle/>
        <a:p>
          <a:endParaRPr lang="ru-RU" sz="4000"/>
        </a:p>
      </dgm:t>
    </dgm:pt>
    <dgm:pt modelId="{1E19A045-87F2-4D5D-B993-F5AFD53347F9}" type="sibTrans" cxnId="{ED7C0D1C-FF14-4A82-8DED-E40652EE46F2}">
      <dgm:prSet/>
      <dgm:spPr/>
      <dgm:t>
        <a:bodyPr/>
        <a:lstStyle/>
        <a:p>
          <a:endParaRPr lang="ru-RU" sz="4000"/>
        </a:p>
      </dgm:t>
    </dgm:pt>
    <dgm:pt modelId="{07F6AD8D-ECBA-45CC-AA62-553F9E2CF03C}">
      <dgm:prSet custT="1"/>
      <dgm:spPr/>
      <dgm:t>
        <a:bodyPr/>
        <a:lstStyle/>
        <a:p>
          <a:r>
            <a:rPr lang="ru-RU" sz="1050" dirty="0"/>
            <a:t>Использование беспилотных летающих средств</a:t>
          </a:r>
        </a:p>
      </dgm:t>
    </dgm:pt>
    <dgm:pt modelId="{4B12C036-6DD5-44D4-BC0E-935597C3B9D0}" type="parTrans" cxnId="{69ACFD01-BE81-49F4-B95E-8CD4380DE8F7}">
      <dgm:prSet/>
      <dgm:spPr/>
      <dgm:t>
        <a:bodyPr/>
        <a:lstStyle/>
        <a:p>
          <a:endParaRPr lang="ru-RU" sz="4000"/>
        </a:p>
      </dgm:t>
    </dgm:pt>
    <dgm:pt modelId="{96718A57-5B71-48C3-8D00-1363FD4E5696}" type="sibTrans" cxnId="{69ACFD01-BE81-49F4-B95E-8CD4380DE8F7}">
      <dgm:prSet/>
      <dgm:spPr/>
      <dgm:t>
        <a:bodyPr/>
        <a:lstStyle/>
        <a:p>
          <a:endParaRPr lang="ru-RU" sz="4000"/>
        </a:p>
      </dgm:t>
    </dgm:pt>
    <dgm:pt modelId="{CDD6D7C7-CCFD-4D77-BD89-5B47497278DD}">
      <dgm:prSet custT="1"/>
      <dgm:spPr/>
      <dgm:t>
        <a:bodyPr/>
        <a:lstStyle/>
        <a:p>
          <a:r>
            <a:rPr lang="ru-RU" sz="1050" dirty="0"/>
            <a:t>Возможный переход на покупку «услуги» диагностики на условиях рыночного регулирования</a:t>
          </a:r>
        </a:p>
      </dgm:t>
    </dgm:pt>
    <dgm:pt modelId="{CA74FD0E-D7C6-4B19-A4E3-C2534B482E90}" type="parTrans" cxnId="{2A7A8F67-B74B-4D71-ADD5-AACBB7BA3817}">
      <dgm:prSet/>
      <dgm:spPr/>
      <dgm:t>
        <a:bodyPr/>
        <a:lstStyle/>
        <a:p>
          <a:endParaRPr lang="ru-RU" sz="4000"/>
        </a:p>
      </dgm:t>
    </dgm:pt>
    <dgm:pt modelId="{4DFC8B3E-4B03-417C-98EC-CB643FF0AA28}" type="sibTrans" cxnId="{2A7A8F67-B74B-4D71-ADD5-AACBB7BA3817}">
      <dgm:prSet/>
      <dgm:spPr/>
      <dgm:t>
        <a:bodyPr/>
        <a:lstStyle/>
        <a:p>
          <a:endParaRPr lang="ru-RU" sz="4000"/>
        </a:p>
      </dgm:t>
    </dgm:pt>
    <dgm:pt modelId="{448E2E2D-2884-4436-99AF-276E77AD5EB5}">
      <dgm:prSet custT="1"/>
      <dgm:spPr/>
      <dgm:t>
        <a:bodyPr/>
        <a:lstStyle/>
        <a:p>
          <a:r>
            <a:rPr lang="ru-RU" sz="1050" dirty="0"/>
            <a:t>Внедрение новых технических методов неразрушающего контроля рельсов на высоких скоростях движения</a:t>
          </a:r>
        </a:p>
      </dgm:t>
    </dgm:pt>
    <dgm:pt modelId="{581E89E1-137A-433F-A91D-57FEB1D3E048}" type="parTrans" cxnId="{A7664AD9-1A49-4F44-9F2F-32B5C4F5A3BE}">
      <dgm:prSet/>
      <dgm:spPr/>
      <dgm:t>
        <a:bodyPr/>
        <a:lstStyle/>
        <a:p>
          <a:endParaRPr lang="ru-RU" sz="4000"/>
        </a:p>
      </dgm:t>
    </dgm:pt>
    <dgm:pt modelId="{F5E5D40F-F8B6-42CA-8CB2-CFB575A5E2D8}" type="sibTrans" cxnId="{A7664AD9-1A49-4F44-9F2F-32B5C4F5A3BE}">
      <dgm:prSet/>
      <dgm:spPr/>
      <dgm:t>
        <a:bodyPr/>
        <a:lstStyle/>
        <a:p>
          <a:endParaRPr lang="ru-RU" sz="4000"/>
        </a:p>
      </dgm:t>
    </dgm:pt>
    <dgm:pt modelId="{E4977BDC-3D49-470E-A15C-71F24B064AC3}">
      <dgm:prSet custT="1"/>
      <dgm:spPr/>
      <dgm:t>
        <a:bodyPr/>
        <a:lstStyle/>
        <a:p>
          <a:r>
            <a:rPr lang="ru-RU" sz="1050" dirty="0"/>
            <a:t>Использование «машинного зрения»</a:t>
          </a:r>
        </a:p>
      </dgm:t>
    </dgm:pt>
    <dgm:pt modelId="{B1763143-7351-49D1-BAE7-189C864472A7}" type="parTrans" cxnId="{CA8472D2-1D17-4F19-A851-6F3C4AD14822}">
      <dgm:prSet/>
      <dgm:spPr/>
      <dgm:t>
        <a:bodyPr/>
        <a:lstStyle/>
        <a:p>
          <a:endParaRPr lang="ru-RU" sz="4000"/>
        </a:p>
      </dgm:t>
    </dgm:pt>
    <dgm:pt modelId="{4222692A-C3E9-492F-97DE-C5F808021921}" type="sibTrans" cxnId="{CA8472D2-1D17-4F19-A851-6F3C4AD14822}">
      <dgm:prSet/>
      <dgm:spPr/>
      <dgm:t>
        <a:bodyPr/>
        <a:lstStyle/>
        <a:p>
          <a:endParaRPr lang="ru-RU" sz="4000"/>
        </a:p>
      </dgm:t>
    </dgm:pt>
    <dgm:pt modelId="{F2A344F0-B40F-4D77-905A-CB15356C5E60}">
      <dgm:prSet custT="1"/>
      <dgm:spPr/>
      <dgm:t>
        <a:bodyPr/>
        <a:lstStyle/>
        <a:p>
          <a:r>
            <a:rPr lang="ru-RU" sz="1050" dirty="0" err="1"/>
            <a:t>Предиктивный</a:t>
          </a:r>
          <a:r>
            <a:rPr lang="ru-RU" sz="1050" dirty="0"/>
            <a:t> анализ развития неисправностей объектов инфраструктуры.</a:t>
          </a:r>
        </a:p>
      </dgm:t>
    </dgm:pt>
    <dgm:pt modelId="{14B08B1A-91E7-4B13-A3F0-9E55B114CEDD}" type="parTrans" cxnId="{84D58DF0-3191-44FB-BBDA-7FCD5D5C52AD}">
      <dgm:prSet/>
      <dgm:spPr/>
      <dgm:t>
        <a:bodyPr/>
        <a:lstStyle/>
        <a:p>
          <a:endParaRPr lang="ru-RU" sz="4000"/>
        </a:p>
      </dgm:t>
    </dgm:pt>
    <dgm:pt modelId="{BF4ACB8C-0EE0-4FDE-A0B6-8FF754DBC74B}" type="sibTrans" cxnId="{84D58DF0-3191-44FB-BBDA-7FCD5D5C52AD}">
      <dgm:prSet/>
      <dgm:spPr/>
      <dgm:t>
        <a:bodyPr/>
        <a:lstStyle/>
        <a:p>
          <a:endParaRPr lang="ru-RU" sz="4000"/>
        </a:p>
      </dgm:t>
    </dgm:pt>
    <dgm:pt modelId="{7678D798-483D-474D-A73C-87A8BB4379FA}" type="pres">
      <dgm:prSet presAssocID="{9C5DDE02-996C-42A4-A332-9B67EB7BD9C1}" presName="linear" presStyleCnt="0">
        <dgm:presLayoutVars>
          <dgm:dir/>
          <dgm:animLvl val="lvl"/>
          <dgm:resizeHandles val="exact"/>
        </dgm:presLayoutVars>
      </dgm:prSet>
      <dgm:spPr/>
    </dgm:pt>
    <dgm:pt modelId="{CAC86DC4-B447-495A-A7F5-E08E5F749543}" type="pres">
      <dgm:prSet presAssocID="{E9C795EE-2912-4359-954D-53CC5CB041A8}" presName="parentLin" presStyleCnt="0"/>
      <dgm:spPr/>
    </dgm:pt>
    <dgm:pt modelId="{6A47B9C3-2E53-45C6-B207-62613C27F3D8}" type="pres">
      <dgm:prSet presAssocID="{E9C795EE-2912-4359-954D-53CC5CB041A8}" presName="parentLeftMargin" presStyleLbl="node1" presStyleIdx="0" presStyleCnt="8"/>
      <dgm:spPr/>
    </dgm:pt>
    <dgm:pt modelId="{941D44DE-967A-42D1-9FCC-20E10938ECDF}" type="pres">
      <dgm:prSet presAssocID="{E9C795EE-2912-4359-954D-53CC5CB041A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65DA697-9C69-4452-9389-5E8E35E9BC7B}" type="pres">
      <dgm:prSet presAssocID="{E9C795EE-2912-4359-954D-53CC5CB041A8}" presName="negativeSpace" presStyleCnt="0"/>
      <dgm:spPr/>
    </dgm:pt>
    <dgm:pt modelId="{D1C4DBE5-E1B0-4184-BFE3-1461FE34F221}" type="pres">
      <dgm:prSet presAssocID="{E9C795EE-2912-4359-954D-53CC5CB041A8}" presName="childText" presStyleLbl="conFgAcc1" presStyleIdx="0" presStyleCnt="8">
        <dgm:presLayoutVars>
          <dgm:bulletEnabled val="1"/>
        </dgm:presLayoutVars>
      </dgm:prSet>
      <dgm:spPr/>
    </dgm:pt>
    <dgm:pt modelId="{ED99CA16-653D-4E94-A242-8B5860410B3A}" type="pres">
      <dgm:prSet presAssocID="{E48A63CA-D6B2-41FD-AE20-876719D8A1D7}" presName="spaceBetweenRectangles" presStyleCnt="0"/>
      <dgm:spPr/>
    </dgm:pt>
    <dgm:pt modelId="{99B94602-E63A-4C53-85EB-4F6B16B81E5D}" type="pres">
      <dgm:prSet presAssocID="{E8F2F8C8-96EE-4FC6-954B-74F6ADF29E30}" presName="parentLin" presStyleCnt="0"/>
      <dgm:spPr/>
    </dgm:pt>
    <dgm:pt modelId="{719A10C2-A752-4028-8EF1-DC40472C07C4}" type="pres">
      <dgm:prSet presAssocID="{E8F2F8C8-96EE-4FC6-954B-74F6ADF29E30}" presName="parentLeftMargin" presStyleLbl="node1" presStyleIdx="0" presStyleCnt="8"/>
      <dgm:spPr/>
    </dgm:pt>
    <dgm:pt modelId="{AF64D87F-76A3-4F0D-AD87-37776844B2A7}" type="pres">
      <dgm:prSet presAssocID="{E8F2F8C8-96EE-4FC6-954B-74F6ADF29E3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24DFFD3-699F-4D9F-AFB4-6395496053A0}" type="pres">
      <dgm:prSet presAssocID="{E8F2F8C8-96EE-4FC6-954B-74F6ADF29E30}" presName="negativeSpace" presStyleCnt="0"/>
      <dgm:spPr/>
    </dgm:pt>
    <dgm:pt modelId="{4E61E1B0-A106-4B6C-88E1-668B8CBC98C2}" type="pres">
      <dgm:prSet presAssocID="{E8F2F8C8-96EE-4FC6-954B-74F6ADF29E30}" presName="childText" presStyleLbl="conFgAcc1" presStyleIdx="1" presStyleCnt="8">
        <dgm:presLayoutVars>
          <dgm:bulletEnabled val="1"/>
        </dgm:presLayoutVars>
      </dgm:prSet>
      <dgm:spPr/>
    </dgm:pt>
    <dgm:pt modelId="{9AC32912-24BD-45C7-B0B7-BCFE8F0489EB}" type="pres">
      <dgm:prSet presAssocID="{55DA2ACD-81CA-466C-AD3B-A3FDF071DF97}" presName="spaceBetweenRectangles" presStyleCnt="0"/>
      <dgm:spPr/>
    </dgm:pt>
    <dgm:pt modelId="{388B6F77-7010-4ACB-82C5-F2BF5E2CDAF1}" type="pres">
      <dgm:prSet presAssocID="{07F6AD8D-ECBA-45CC-AA62-553F9E2CF03C}" presName="parentLin" presStyleCnt="0"/>
      <dgm:spPr/>
    </dgm:pt>
    <dgm:pt modelId="{C8F3ACE7-51F8-47B9-8CDC-689CFD73C886}" type="pres">
      <dgm:prSet presAssocID="{07F6AD8D-ECBA-45CC-AA62-553F9E2CF03C}" presName="parentLeftMargin" presStyleLbl="node1" presStyleIdx="1" presStyleCnt="8"/>
      <dgm:spPr/>
    </dgm:pt>
    <dgm:pt modelId="{9B5CB2EA-73CF-404F-92A9-E3EFFD58AECC}" type="pres">
      <dgm:prSet presAssocID="{07F6AD8D-ECBA-45CC-AA62-553F9E2CF03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5C89488-A8BD-4F31-A9A4-62266591FEFC}" type="pres">
      <dgm:prSet presAssocID="{07F6AD8D-ECBA-45CC-AA62-553F9E2CF03C}" presName="negativeSpace" presStyleCnt="0"/>
      <dgm:spPr/>
    </dgm:pt>
    <dgm:pt modelId="{F3443E41-CB64-4B8C-8FA8-D1D028E93AB4}" type="pres">
      <dgm:prSet presAssocID="{07F6AD8D-ECBA-45CC-AA62-553F9E2CF03C}" presName="childText" presStyleLbl="conFgAcc1" presStyleIdx="2" presStyleCnt="8">
        <dgm:presLayoutVars>
          <dgm:bulletEnabled val="1"/>
        </dgm:presLayoutVars>
      </dgm:prSet>
      <dgm:spPr/>
    </dgm:pt>
    <dgm:pt modelId="{A3513AF5-BD9E-4DFD-BF3D-98D2EF9C3F2F}" type="pres">
      <dgm:prSet presAssocID="{96718A57-5B71-48C3-8D00-1363FD4E5696}" presName="spaceBetweenRectangles" presStyleCnt="0"/>
      <dgm:spPr/>
    </dgm:pt>
    <dgm:pt modelId="{F84C32DA-0FC1-43F3-91AA-129676C7D48D}" type="pres">
      <dgm:prSet presAssocID="{809C2BC2-6DB5-43D8-8EB3-30CC99C1FA63}" presName="parentLin" presStyleCnt="0"/>
      <dgm:spPr/>
    </dgm:pt>
    <dgm:pt modelId="{DDEE4571-3996-4146-A4B3-D69689D02C25}" type="pres">
      <dgm:prSet presAssocID="{809C2BC2-6DB5-43D8-8EB3-30CC99C1FA63}" presName="parentLeftMargin" presStyleLbl="node1" presStyleIdx="2" presStyleCnt="8"/>
      <dgm:spPr/>
    </dgm:pt>
    <dgm:pt modelId="{F72D79F6-B432-40A7-B2E8-17FFAE70D64E}" type="pres">
      <dgm:prSet presAssocID="{809C2BC2-6DB5-43D8-8EB3-30CC99C1FA6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A248FE7-1588-4CF3-910B-6441F2944C12}" type="pres">
      <dgm:prSet presAssocID="{809C2BC2-6DB5-43D8-8EB3-30CC99C1FA63}" presName="negativeSpace" presStyleCnt="0"/>
      <dgm:spPr/>
    </dgm:pt>
    <dgm:pt modelId="{937E52AB-5383-4114-A388-441B8BE9D7E3}" type="pres">
      <dgm:prSet presAssocID="{809C2BC2-6DB5-43D8-8EB3-30CC99C1FA63}" presName="childText" presStyleLbl="conFgAcc1" presStyleIdx="3" presStyleCnt="8">
        <dgm:presLayoutVars>
          <dgm:bulletEnabled val="1"/>
        </dgm:presLayoutVars>
      </dgm:prSet>
      <dgm:spPr/>
    </dgm:pt>
    <dgm:pt modelId="{0B2B177D-D53D-424F-833C-499B5EB0E6BA}" type="pres">
      <dgm:prSet presAssocID="{1E19A045-87F2-4D5D-B993-F5AFD53347F9}" presName="spaceBetweenRectangles" presStyleCnt="0"/>
      <dgm:spPr/>
    </dgm:pt>
    <dgm:pt modelId="{75858BC1-6EEE-49F3-942B-D02648D3871F}" type="pres">
      <dgm:prSet presAssocID="{CDD6D7C7-CCFD-4D77-BD89-5B47497278DD}" presName="parentLin" presStyleCnt="0"/>
      <dgm:spPr/>
    </dgm:pt>
    <dgm:pt modelId="{66912DE9-AC20-4810-AD0F-FA55B45A1E80}" type="pres">
      <dgm:prSet presAssocID="{CDD6D7C7-CCFD-4D77-BD89-5B47497278DD}" presName="parentLeftMargin" presStyleLbl="node1" presStyleIdx="3" presStyleCnt="8"/>
      <dgm:spPr/>
    </dgm:pt>
    <dgm:pt modelId="{08D7D61B-0E05-4EA2-AFDC-BF146A1C0B2B}" type="pres">
      <dgm:prSet presAssocID="{CDD6D7C7-CCFD-4D77-BD89-5B47497278D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73252BB-6B24-426A-BDBD-3B360B2331F1}" type="pres">
      <dgm:prSet presAssocID="{CDD6D7C7-CCFD-4D77-BD89-5B47497278DD}" presName="negativeSpace" presStyleCnt="0"/>
      <dgm:spPr/>
    </dgm:pt>
    <dgm:pt modelId="{220B1D1A-3142-4411-B6EF-5683A60A1D33}" type="pres">
      <dgm:prSet presAssocID="{CDD6D7C7-CCFD-4D77-BD89-5B47497278DD}" presName="childText" presStyleLbl="conFgAcc1" presStyleIdx="4" presStyleCnt="8">
        <dgm:presLayoutVars>
          <dgm:bulletEnabled val="1"/>
        </dgm:presLayoutVars>
      </dgm:prSet>
      <dgm:spPr/>
    </dgm:pt>
    <dgm:pt modelId="{01A47A28-3CEA-4D34-B861-34661260567C}" type="pres">
      <dgm:prSet presAssocID="{4DFC8B3E-4B03-417C-98EC-CB643FF0AA28}" presName="spaceBetweenRectangles" presStyleCnt="0"/>
      <dgm:spPr/>
    </dgm:pt>
    <dgm:pt modelId="{25EB78F3-DCB9-4D26-A560-5236D2B3B5D2}" type="pres">
      <dgm:prSet presAssocID="{448E2E2D-2884-4436-99AF-276E77AD5EB5}" presName="parentLin" presStyleCnt="0"/>
      <dgm:spPr/>
    </dgm:pt>
    <dgm:pt modelId="{00D4F17F-CACD-4DFF-BBAB-87EC625B9139}" type="pres">
      <dgm:prSet presAssocID="{448E2E2D-2884-4436-99AF-276E77AD5EB5}" presName="parentLeftMargin" presStyleLbl="node1" presStyleIdx="4" presStyleCnt="8"/>
      <dgm:spPr/>
    </dgm:pt>
    <dgm:pt modelId="{F3E91872-7767-4C12-9F17-DA97F3575F0B}" type="pres">
      <dgm:prSet presAssocID="{448E2E2D-2884-4436-99AF-276E77AD5EB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8B004F0-2FA4-4654-90A1-4C0135A6B512}" type="pres">
      <dgm:prSet presAssocID="{448E2E2D-2884-4436-99AF-276E77AD5EB5}" presName="negativeSpace" presStyleCnt="0"/>
      <dgm:spPr/>
    </dgm:pt>
    <dgm:pt modelId="{B71EB207-9F06-43FF-A1DA-933D07FA5129}" type="pres">
      <dgm:prSet presAssocID="{448E2E2D-2884-4436-99AF-276E77AD5EB5}" presName="childText" presStyleLbl="conFgAcc1" presStyleIdx="5" presStyleCnt="8">
        <dgm:presLayoutVars>
          <dgm:bulletEnabled val="1"/>
        </dgm:presLayoutVars>
      </dgm:prSet>
      <dgm:spPr/>
    </dgm:pt>
    <dgm:pt modelId="{FA4890BB-0016-42D4-BCD7-8201F48E995D}" type="pres">
      <dgm:prSet presAssocID="{F5E5D40F-F8B6-42CA-8CB2-CFB575A5E2D8}" presName="spaceBetweenRectangles" presStyleCnt="0"/>
      <dgm:spPr/>
    </dgm:pt>
    <dgm:pt modelId="{63505985-57F4-412C-9B3D-DA25FEE1B5F7}" type="pres">
      <dgm:prSet presAssocID="{E4977BDC-3D49-470E-A15C-71F24B064AC3}" presName="parentLin" presStyleCnt="0"/>
      <dgm:spPr/>
    </dgm:pt>
    <dgm:pt modelId="{E3DD748D-007A-4A1E-A9DD-9B5569740C5B}" type="pres">
      <dgm:prSet presAssocID="{E4977BDC-3D49-470E-A15C-71F24B064AC3}" presName="parentLeftMargin" presStyleLbl="node1" presStyleIdx="5" presStyleCnt="8"/>
      <dgm:spPr/>
    </dgm:pt>
    <dgm:pt modelId="{F0E882DD-78B5-4A10-8F1D-5FDB025E9853}" type="pres">
      <dgm:prSet presAssocID="{E4977BDC-3D49-470E-A15C-71F24B064AC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5A882DD-8393-4A55-AB9D-59361E66BFDF}" type="pres">
      <dgm:prSet presAssocID="{E4977BDC-3D49-470E-A15C-71F24B064AC3}" presName="negativeSpace" presStyleCnt="0"/>
      <dgm:spPr/>
    </dgm:pt>
    <dgm:pt modelId="{AC84A9AD-58FF-4B0E-B1D8-F516F7DE25CB}" type="pres">
      <dgm:prSet presAssocID="{E4977BDC-3D49-470E-A15C-71F24B064AC3}" presName="childText" presStyleLbl="conFgAcc1" presStyleIdx="6" presStyleCnt="8">
        <dgm:presLayoutVars>
          <dgm:bulletEnabled val="1"/>
        </dgm:presLayoutVars>
      </dgm:prSet>
      <dgm:spPr/>
    </dgm:pt>
    <dgm:pt modelId="{7FD5ED2C-58BD-4FE3-9BBF-DCF9BC53E279}" type="pres">
      <dgm:prSet presAssocID="{4222692A-C3E9-492F-97DE-C5F808021921}" presName="spaceBetweenRectangles" presStyleCnt="0"/>
      <dgm:spPr/>
    </dgm:pt>
    <dgm:pt modelId="{151CEA13-77AB-400A-8CCE-A59B23C1C45A}" type="pres">
      <dgm:prSet presAssocID="{F2A344F0-B40F-4D77-905A-CB15356C5E60}" presName="parentLin" presStyleCnt="0"/>
      <dgm:spPr/>
    </dgm:pt>
    <dgm:pt modelId="{AD1EC62D-5617-4F30-A5E0-DAFC89A48E92}" type="pres">
      <dgm:prSet presAssocID="{F2A344F0-B40F-4D77-905A-CB15356C5E60}" presName="parentLeftMargin" presStyleLbl="node1" presStyleIdx="6" presStyleCnt="8"/>
      <dgm:spPr/>
    </dgm:pt>
    <dgm:pt modelId="{F141018D-4729-448A-BE0B-3F285D50E5D7}" type="pres">
      <dgm:prSet presAssocID="{F2A344F0-B40F-4D77-905A-CB15356C5E60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9063B413-80EE-4398-9B0A-EB768493B1D8}" type="pres">
      <dgm:prSet presAssocID="{F2A344F0-B40F-4D77-905A-CB15356C5E60}" presName="negativeSpace" presStyleCnt="0"/>
      <dgm:spPr/>
    </dgm:pt>
    <dgm:pt modelId="{F6C22B1F-5317-4010-8472-2E9507A40572}" type="pres">
      <dgm:prSet presAssocID="{F2A344F0-B40F-4D77-905A-CB15356C5E6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8401D01-6F94-4C34-AEFF-1D3685F35591}" type="presOf" srcId="{809C2BC2-6DB5-43D8-8EB3-30CC99C1FA63}" destId="{DDEE4571-3996-4146-A4B3-D69689D02C25}" srcOrd="0" destOrd="0" presId="urn:microsoft.com/office/officeart/2005/8/layout/list1"/>
    <dgm:cxn modelId="{69ACFD01-BE81-49F4-B95E-8CD4380DE8F7}" srcId="{9C5DDE02-996C-42A4-A332-9B67EB7BD9C1}" destId="{07F6AD8D-ECBA-45CC-AA62-553F9E2CF03C}" srcOrd="2" destOrd="0" parTransId="{4B12C036-6DD5-44D4-BC0E-935597C3B9D0}" sibTransId="{96718A57-5B71-48C3-8D00-1363FD4E5696}"/>
    <dgm:cxn modelId="{A218B01A-9DC4-4795-A977-573AF35915A2}" type="presOf" srcId="{448E2E2D-2884-4436-99AF-276E77AD5EB5}" destId="{F3E91872-7767-4C12-9F17-DA97F3575F0B}" srcOrd="1" destOrd="0" presId="urn:microsoft.com/office/officeart/2005/8/layout/list1"/>
    <dgm:cxn modelId="{ED7C0D1C-FF14-4A82-8DED-E40652EE46F2}" srcId="{9C5DDE02-996C-42A4-A332-9B67EB7BD9C1}" destId="{809C2BC2-6DB5-43D8-8EB3-30CC99C1FA63}" srcOrd="3" destOrd="0" parTransId="{5F879194-0A42-4C1F-A983-8EA28E72B728}" sibTransId="{1E19A045-87F2-4D5D-B993-F5AFD53347F9}"/>
    <dgm:cxn modelId="{5972911D-8818-4882-BE4B-6C04A8BC16FB}" type="presOf" srcId="{07F6AD8D-ECBA-45CC-AA62-553F9E2CF03C}" destId="{9B5CB2EA-73CF-404F-92A9-E3EFFD58AECC}" srcOrd="1" destOrd="0" presId="urn:microsoft.com/office/officeart/2005/8/layout/list1"/>
    <dgm:cxn modelId="{A312521E-F5B7-4785-A197-50E66FC6A6F4}" type="presOf" srcId="{809C2BC2-6DB5-43D8-8EB3-30CC99C1FA63}" destId="{F72D79F6-B432-40A7-B2E8-17FFAE70D64E}" srcOrd="1" destOrd="0" presId="urn:microsoft.com/office/officeart/2005/8/layout/list1"/>
    <dgm:cxn modelId="{E9CFF020-777B-4F24-AFA5-F311E3A2F28C}" type="presOf" srcId="{E8F2F8C8-96EE-4FC6-954B-74F6ADF29E30}" destId="{AF64D87F-76A3-4F0D-AD87-37776844B2A7}" srcOrd="1" destOrd="0" presId="urn:microsoft.com/office/officeart/2005/8/layout/list1"/>
    <dgm:cxn modelId="{2FA79B24-3EDC-4131-A9B9-B92BD67D6020}" type="presOf" srcId="{E8F2F8C8-96EE-4FC6-954B-74F6ADF29E30}" destId="{719A10C2-A752-4028-8EF1-DC40472C07C4}" srcOrd="0" destOrd="0" presId="urn:microsoft.com/office/officeart/2005/8/layout/list1"/>
    <dgm:cxn modelId="{DD0A8436-AFA4-4E8B-A4DA-8B8AF336A112}" type="presOf" srcId="{E4977BDC-3D49-470E-A15C-71F24B064AC3}" destId="{F0E882DD-78B5-4A10-8F1D-5FDB025E9853}" srcOrd="1" destOrd="0" presId="urn:microsoft.com/office/officeart/2005/8/layout/list1"/>
    <dgm:cxn modelId="{17F73261-FE6B-4BE6-B510-E85648B59AD1}" srcId="{9C5DDE02-996C-42A4-A332-9B67EB7BD9C1}" destId="{E9C795EE-2912-4359-954D-53CC5CB041A8}" srcOrd="0" destOrd="0" parTransId="{1AAC9A1A-5FA0-46F2-99E2-7BAFB657120B}" sibTransId="{E48A63CA-D6B2-41FD-AE20-876719D8A1D7}"/>
    <dgm:cxn modelId="{648C4764-29FE-4D6A-87EA-B632665E5523}" type="presOf" srcId="{F2A344F0-B40F-4D77-905A-CB15356C5E60}" destId="{F141018D-4729-448A-BE0B-3F285D50E5D7}" srcOrd="1" destOrd="0" presId="urn:microsoft.com/office/officeart/2005/8/layout/list1"/>
    <dgm:cxn modelId="{2A7A8F67-B74B-4D71-ADD5-AACBB7BA3817}" srcId="{9C5DDE02-996C-42A4-A332-9B67EB7BD9C1}" destId="{CDD6D7C7-CCFD-4D77-BD89-5B47497278DD}" srcOrd="4" destOrd="0" parTransId="{CA74FD0E-D7C6-4B19-A4E3-C2534B482E90}" sibTransId="{4DFC8B3E-4B03-417C-98EC-CB643FF0AA28}"/>
    <dgm:cxn modelId="{7B4F0D49-F2E6-411D-9C16-D78B651DFACB}" type="presOf" srcId="{F2A344F0-B40F-4D77-905A-CB15356C5E60}" destId="{AD1EC62D-5617-4F30-A5E0-DAFC89A48E92}" srcOrd="0" destOrd="0" presId="urn:microsoft.com/office/officeart/2005/8/layout/list1"/>
    <dgm:cxn modelId="{88456D7C-6837-455B-9F0D-4060CC1DCF8B}" type="presOf" srcId="{E9C795EE-2912-4359-954D-53CC5CB041A8}" destId="{941D44DE-967A-42D1-9FCC-20E10938ECDF}" srcOrd="1" destOrd="0" presId="urn:microsoft.com/office/officeart/2005/8/layout/list1"/>
    <dgm:cxn modelId="{49C86490-8B99-4BE0-899C-100C96CFE5D7}" type="presOf" srcId="{CDD6D7C7-CCFD-4D77-BD89-5B47497278DD}" destId="{08D7D61B-0E05-4EA2-AFDC-BF146A1C0B2B}" srcOrd="1" destOrd="0" presId="urn:microsoft.com/office/officeart/2005/8/layout/list1"/>
    <dgm:cxn modelId="{E994279D-63EC-4507-A08B-2D506A11061F}" type="presOf" srcId="{09FAD338-A3EA-4654-AF16-545E9895BF69}" destId="{D1C4DBE5-E1B0-4184-BFE3-1461FE34F221}" srcOrd="0" destOrd="0" presId="urn:microsoft.com/office/officeart/2005/8/layout/list1"/>
    <dgm:cxn modelId="{6336779E-105B-414D-8D92-835D5282A629}" type="presOf" srcId="{9C5DDE02-996C-42A4-A332-9B67EB7BD9C1}" destId="{7678D798-483D-474D-A73C-87A8BB4379FA}" srcOrd="0" destOrd="0" presId="urn:microsoft.com/office/officeart/2005/8/layout/list1"/>
    <dgm:cxn modelId="{9A625AC4-C7C3-4BDD-8737-AA050976ABB3}" type="presOf" srcId="{448E2E2D-2884-4436-99AF-276E77AD5EB5}" destId="{00D4F17F-CACD-4DFF-BBAB-87EC625B9139}" srcOrd="0" destOrd="0" presId="urn:microsoft.com/office/officeart/2005/8/layout/list1"/>
    <dgm:cxn modelId="{ABB273C9-A68C-41DC-A5E3-11BDD64826B5}" type="presOf" srcId="{E9C795EE-2912-4359-954D-53CC5CB041A8}" destId="{6A47B9C3-2E53-45C6-B207-62613C27F3D8}" srcOrd="0" destOrd="0" presId="urn:microsoft.com/office/officeart/2005/8/layout/list1"/>
    <dgm:cxn modelId="{1FF8A7CA-FB12-4CDB-B3E6-F34086CE3B03}" type="presOf" srcId="{E4977BDC-3D49-470E-A15C-71F24B064AC3}" destId="{E3DD748D-007A-4A1E-A9DD-9B5569740C5B}" srcOrd="0" destOrd="0" presId="urn:microsoft.com/office/officeart/2005/8/layout/list1"/>
    <dgm:cxn modelId="{E9B44CD1-8D1F-483B-BCAD-7852FB3E20F6}" type="presOf" srcId="{CDD6D7C7-CCFD-4D77-BD89-5B47497278DD}" destId="{66912DE9-AC20-4810-AD0F-FA55B45A1E80}" srcOrd="0" destOrd="0" presId="urn:microsoft.com/office/officeart/2005/8/layout/list1"/>
    <dgm:cxn modelId="{CA8472D2-1D17-4F19-A851-6F3C4AD14822}" srcId="{9C5DDE02-996C-42A4-A332-9B67EB7BD9C1}" destId="{E4977BDC-3D49-470E-A15C-71F24B064AC3}" srcOrd="6" destOrd="0" parTransId="{B1763143-7351-49D1-BAE7-189C864472A7}" sibTransId="{4222692A-C3E9-492F-97DE-C5F808021921}"/>
    <dgm:cxn modelId="{A7664AD9-1A49-4F44-9F2F-32B5C4F5A3BE}" srcId="{9C5DDE02-996C-42A4-A332-9B67EB7BD9C1}" destId="{448E2E2D-2884-4436-99AF-276E77AD5EB5}" srcOrd="5" destOrd="0" parTransId="{581E89E1-137A-433F-A91D-57FEB1D3E048}" sibTransId="{F5E5D40F-F8B6-42CA-8CB2-CFB575A5E2D8}"/>
    <dgm:cxn modelId="{9B7569DE-7C95-408D-8F6D-03DB4D4FB0F0}" type="presOf" srcId="{07F6AD8D-ECBA-45CC-AA62-553F9E2CF03C}" destId="{C8F3ACE7-51F8-47B9-8CDC-689CFD73C886}" srcOrd="0" destOrd="0" presId="urn:microsoft.com/office/officeart/2005/8/layout/list1"/>
    <dgm:cxn modelId="{84D58DF0-3191-44FB-BBDA-7FCD5D5C52AD}" srcId="{9C5DDE02-996C-42A4-A332-9B67EB7BD9C1}" destId="{F2A344F0-B40F-4D77-905A-CB15356C5E60}" srcOrd="7" destOrd="0" parTransId="{14B08B1A-91E7-4B13-A3F0-9E55B114CEDD}" sibTransId="{BF4ACB8C-0EE0-4FDE-A0B6-8FF754DBC74B}"/>
    <dgm:cxn modelId="{A0892CF2-BFDB-424E-9530-8564E54159C2}" srcId="{E9C795EE-2912-4359-954D-53CC5CB041A8}" destId="{09FAD338-A3EA-4654-AF16-545E9895BF69}" srcOrd="0" destOrd="0" parTransId="{E651365D-13F1-4437-883E-0F23F709E0D0}" sibTransId="{9D4242E2-0118-4F40-A61A-A0297B778306}"/>
    <dgm:cxn modelId="{E3C14FF9-FF09-4EB7-B162-56783A11C2CF}" srcId="{9C5DDE02-996C-42A4-A332-9B67EB7BD9C1}" destId="{E8F2F8C8-96EE-4FC6-954B-74F6ADF29E30}" srcOrd="1" destOrd="0" parTransId="{2A4CF96C-0B8E-4DA6-8790-0C7F9CD95A20}" sibTransId="{55DA2ACD-81CA-466C-AD3B-A3FDF071DF97}"/>
    <dgm:cxn modelId="{B18AED32-FA36-4B8A-BACE-C68BA4342925}" type="presParOf" srcId="{7678D798-483D-474D-A73C-87A8BB4379FA}" destId="{CAC86DC4-B447-495A-A7F5-E08E5F749543}" srcOrd="0" destOrd="0" presId="urn:microsoft.com/office/officeart/2005/8/layout/list1"/>
    <dgm:cxn modelId="{4EECB7DA-6B1D-44B9-826B-DC6934FAEB0D}" type="presParOf" srcId="{CAC86DC4-B447-495A-A7F5-E08E5F749543}" destId="{6A47B9C3-2E53-45C6-B207-62613C27F3D8}" srcOrd="0" destOrd="0" presId="urn:microsoft.com/office/officeart/2005/8/layout/list1"/>
    <dgm:cxn modelId="{90E9DE04-F4F7-4F58-939C-020E93136C90}" type="presParOf" srcId="{CAC86DC4-B447-495A-A7F5-E08E5F749543}" destId="{941D44DE-967A-42D1-9FCC-20E10938ECDF}" srcOrd="1" destOrd="0" presId="urn:microsoft.com/office/officeart/2005/8/layout/list1"/>
    <dgm:cxn modelId="{918BF853-B7BB-44DB-BBBF-AFB4DF3FC10B}" type="presParOf" srcId="{7678D798-483D-474D-A73C-87A8BB4379FA}" destId="{B65DA697-9C69-4452-9389-5E8E35E9BC7B}" srcOrd="1" destOrd="0" presId="urn:microsoft.com/office/officeart/2005/8/layout/list1"/>
    <dgm:cxn modelId="{33261E76-0BE2-497E-84C1-4D0D62D7829C}" type="presParOf" srcId="{7678D798-483D-474D-A73C-87A8BB4379FA}" destId="{D1C4DBE5-E1B0-4184-BFE3-1461FE34F221}" srcOrd="2" destOrd="0" presId="urn:microsoft.com/office/officeart/2005/8/layout/list1"/>
    <dgm:cxn modelId="{96411C2C-CEEC-4083-9F3D-382FA6E835A2}" type="presParOf" srcId="{7678D798-483D-474D-A73C-87A8BB4379FA}" destId="{ED99CA16-653D-4E94-A242-8B5860410B3A}" srcOrd="3" destOrd="0" presId="urn:microsoft.com/office/officeart/2005/8/layout/list1"/>
    <dgm:cxn modelId="{2742191D-6A63-4EF6-8FF0-DA44E7D2F8B3}" type="presParOf" srcId="{7678D798-483D-474D-A73C-87A8BB4379FA}" destId="{99B94602-E63A-4C53-85EB-4F6B16B81E5D}" srcOrd="4" destOrd="0" presId="urn:microsoft.com/office/officeart/2005/8/layout/list1"/>
    <dgm:cxn modelId="{00BCF2C0-47BD-49B6-A70F-A76456B481C1}" type="presParOf" srcId="{99B94602-E63A-4C53-85EB-4F6B16B81E5D}" destId="{719A10C2-A752-4028-8EF1-DC40472C07C4}" srcOrd="0" destOrd="0" presId="urn:microsoft.com/office/officeart/2005/8/layout/list1"/>
    <dgm:cxn modelId="{5C4752D0-BB13-4861-B1A9-77C03C64A989}" type="presParOf" srcId="{99B94602-E63A-4C53-85EB-4F6B16B81E5D}" destId="{AF64D87F-76A3-4F0D-AD87-37776844B2A7}" srcOrd="1" destOrd="0" presId="urn:microsoft.com/office/officeart/2005/8/layout/list1"/>
    <dgm:cxn modelId="{5864E4A6-D97E-4A77-9FE0-465D7E7B9B53}" type="presParOf" srcId="{7678D798-483D-474D-A73C-87A8BB4379FA}" destId="{D24DFFD3-699F-4D9F-AFB4-6395496053A0}" srcOrd="5" destOrd="0" presId="urn:microsoft.com/office/officeart/2005/8/layout/list1"/>
    <dgm:cxn modelId="{97F4DB25-E47C-41F7-9F44-405D67D75B11}" type="presParOf" srcId="{7678D798-483D-474D-A73C-87A8BB4379FA}" destId="{4E61E1B0-A106-4B6C-88E1-668B8CBC98C2}" srcOrd="6" destOrd="0" presId="urn:microsoft.com/office/officeart/2005/8/layout/list1"/>
    <dgm:cxn modelId="{B66420D6-A6EA-46F4-A56C-A63FA43A93DC}" type="presParOf" srcId="{7678D798-483D-474D-A73C-87A8BB4379FA}" destId="{9AC32912-24BD-45C7-B0B7-BCFE8F0489EB}" srcOrd="7" destOrd="0" presId="urn:microsoft.com/office/officeart/2005/8/layout/list1"/>
    <dgm:cxn modelId="{006441B6-55FC-4AF4-9E57-185A8141F91D}" type="presParOf" srcId="{7678D798-483D-474D-A73C-87A8BB4379FA}" destId="{388B6F77-7010-4ACB-82C5-F2BF5E2CDAF1}" srcOrd="8" destOrd="0" presId="urn:microsoft.com/office/officeart/2005/8/layout/list1"/>
    <dgm:cxn modelId="{40F709E7-D486-43D5-909D-FECDF2806B30}" type="presParOf" srcId="{388B6F77-7010-4ACB-82C5-F2BF5E2CDAF1}" destId="{C8F3ACE7-51F8-47B9-8CDC-689CFD73C886}" srcOrd="0" destOrd="0" presId="urn:microsoft.com/office/officeart/2005/8/layout/list1"/>
    <dgm:cxn modelId="{7BB7011C-798D-42A7-85B3-25A5EF7C8578}" type="presParOf" srcId="{388B6F77-7010-4ACB-82C5-F2BF5E2CDAF1}" destId="{9B5CB2EA-73CF-404F-92A9-E3EFFD58AECC}" srcOrd="1" destOrd="0" presId="urn:microsoft.com/office/officeart/2005/8/layout/list1"/>
    <dgm:cxn modelId="{D60EF89C-D3FB-4C9D-9F3C-8E8853EB058F}" type="presParOf" srcId="{7678D798-483D-474D-A73C-87A8BB4379FA}" destId="{A5C89488-A8BD-4F31-A9A4-62266591FEFC}" srcOrd="9" destOrd="0" presId="urn:microsoft.com/office/officeart/2005/8/layout/list1"/>
    <dgm:cxn modelId="{FF10791E-DCEC-4521-BDD6-2B92A1850D4C}" type="presParOf" srcId="{7678D798-483D-474D-A73C-87A8BB4379FA}" destId="{F3443E41-CB64-4B8C-8FA8-D1D028E93AB4}" srcOrd="10" destOrd="0" presId="urn:microsoft.com/office/officeart/2005/8/layout/list1"/>
    <dgm:cxn modelId="{830F066F-96A0-4D9B-B233-9892872F1438}" type="presParOf" srcId="{7678D798-483D-474D-A73C-87A8BB4379FA}" destId="{A3513AF5-BD9E-4DFD-BF3D-98D2EF9C3F2F}" srcOrd="11" destOrd="0" presId="urn:microsoft.com/office/officeart/2005/8/layout/list1"/>
    <dgm:cxn modelId="{F26B6238-61E1-4440-9E4F-A338F0861D83}" type="presParOf" srcId="{7678D798-483D-474D-A73C-87A8BB4379FA}" destId="{F84C32DA-0FC1-43F3-91AA-129676C7D48D}" srcOrd="12" destOrd="0" presId="urn:microsoft.com/office/officeart/2005/8/layout/list1"/>
    <dgm:cxn modelId="{E2E09CE4-1D2D-4C97-B9A5-B7E5609E4140}" type="presParOf" srcId="{F84C32DA-0FC1-43F3-91AA-129676C7D48D}" destId="{DDEE4571-3996-4146-A4B3-D69689D02C25}" srcOrd="0" destOrd="0" presId="urn:microsoft.com/office/officeart/2005/8/layout/list1"/>
    <dgm:cxn modelId="{4247C704-AB6C-4115-873B-A364E5228AFF}" type="presParOf" srcId="{F84C32DA-0FC1-43F3-91AA-129676C7D48D}" destId="{F72D79F6-B432-40A7-B2E8-17FFAE70D64E}" srcOrd="1" destOrd="0" presId="urn:microsoft.com/office/officeart/2005/8/layout/list1"/>
    <dgm:cxn modelId="{44679CEC-401B-4ABB-BEE2-476D9926206F}" type="presParOf" srcId="{7678D798-483D-474D-A73C-87A8BB4379FA}" destId="{4A248FE7-1588-4CF3-910B-6441F2944C12}" srcOrd="13" destOrd="0" presId="urn:microsoft.com/office/officeart/2005/8/layout/list1"/>
    <dgm:cxn modelId="{A5B7D786-09DB-49DE-BDF7-33467CF7B921}" type="presParOf" srcId="{7678D798-483D-474D-A73C-87A8BB4379FA}" destId="{937E52AB-5383-4114-A388-441B8BE9D7E3}" srcOrd="14" destOrd="0" presId="urn:microsoft.com/office/officeart/2005/8/layout/list1"/>
    <dgm:cxn modelId="{0D87D087-5927-4FE6-AE33-60AEC05B31A4}" type="presParOf" srcId="{7678D798-483D-474D-A73C-87A8BB4379FA}" destId="{0B2B177D-D53D-424F-833C-499B5EB0E6BA}" srcOrd="15" destOrd="0" presId="urn:microsoft.com/office/officeart/2005/8/layout/list1"/>
    <dgm:cxn modelId="{17652D8D-B083-4D7A-B777-695910A98873}" type="presParOf" srcId="{7678D798-483D-474D-A73C-87A8BB4379FA}" destId="{75858BC1-6EEE-49F3-942B-D02648D3871F}" srcOrd="16" destOrd="0" presId="urn:microsoft.com/office/officeart/2005/8/layout/list1"/>
    <dgm:cxn modelId="{439959CF-D9A4-4F92-8692-DE2A3BAAD740}" type="presParOf" srcId="{75858BC1-6EEE-49F3-942B-D02648D3871F}" destId="{66912DE9-AC20-4810-AD0F-FA55B45A1E80}" srcOrd="0" destOrd="0" presId="urn:microsoft.com/office/officeart/2005/8/layout/list1"/>
    <dgm:cxn modelId="{34F5ED64-6343-4F2D-8A53-506353CC6018}" type="presParOf" srcId="{75858BC1-6EEE-49F3-942B-D02648D3871F}" destId="{08D7D61B-0E05-4EA2-AFDC-BF146A1C0B2B}" srcOrd="1" destOrd="0" presId="urn:microsoft.com/office/officeart/2005/8/layout/list1"/>
    <dgm:cxn modelId="{2A4AAE43-8E28-4C39-887B-84CE09EBC088}" type="presParOf" srcId="{7678D798-483D-474D-A73C-87A8BB4379FA}" destId="{D73252BB-6B24-426A-BDBD-3B360B2331F1}" srcOrd="17" destOrd="0" presId="urn:microsoft.com/office/officeart/2005/8/layout/list1"/>
    <dgm:cxn modelId="{DF209571-6EEC-4D15-9122-0CB6BA45CD6C}" type="presParOf" srcId="{7678D798-483D-474D-A73C-87A8BB4379FA}" destId="{220B1D1A-3142-4411-B6EF-5683A60A1D33}" srcOrd="18" destOrd="0" presId="urn:microsoft.com/office/officeart/2005/8/layout/list1"/>
    <dgm:cxn modelId="{A073FF00-1CEA-4A54-B02E-ADF1079B2396}" type="presParOf" srcId="{7678D798-483D-474D-A73C-87A8BB4379FA}" destId="{01A47A28-3CEA-4D34-B861-34661260567C}" srcOrd="19" destOrd="0" presId="urn:microsoft.com/office/officeart/2005/8/layout/list1"/>
    <dgm:cxn modelId="{8A947A7E-121B-4019-AACA-43BB3888FF54}" type="presParOf" srcId="{7678D798-483D-474D-A73C-87A8BB4379FA}" destId="{25EB78F3-DCB9-4D26-A560-5236D2B3B5D2}" srcOrd="20" destOrd="0" presId="urn:microsoft.com/office/officeart/2005/8/layout/list1"/>
    <dgm:cxn modelId="{F612A82C-F868-4EF6-997D-E06406C7C577}" type="presParOf" srcId="{25EB78F3-DCB9-4D26-A560-5236D2B3B5D2}" destId="{00D4F17F-CACD-4DFF-BBAB-87EC625B9139}" srcOrd="0" destOrd="0" presId="urn:microsoft.com/office/officeart/2005/8/layout/list1"/>
    <dgm:cxn modelId="{22AF14F7-8A10-4E0A-BEB9-51589B32BAB5}" type="presParOf" srcId="{25EB78F3-DCB9-4D26-A560-5236D2B3B5D2}" destId="{F3E91872-7767-4C12-9F17-DA97F3575F0B}" srcOrd="1" destOrd="0" presId="urn:microsoft.com/office/officeart/2005/8/layout/list1"/>
    <dgm:cxn modelId="{F9F7F5A2-C4CF-4E67-B613-0F60D8E4AB2F}" type="presParOf" srcId="{7678D798-483D-474D-A73C-87A8BB4379FA}" destId="{A8B004F0-2FA4-4654-90A1-4C0135A6B512}" srcOrd="21" destOrd="0" presId="urn:microsoft.com/office/officeart/2005/8/layout/list1"/>
    <dgm:cxn modelId="{E2759008-B23C-4D90-9147-B540CB0253EA}" type="presParOf" srcId="{7678D798-483D-474D-A73C-87A8BB4379FA}" destId="{B71EB207-9F06-43FF-A1DA-933D07FA5129}" srcOrd="22" destOrd="0" presId="urn:microsoft.com/office/officeart/2005/8/layout/list1"/>
    <dgm:cxn modelId="{CA06ECFC-4582-4DA3-8289-C1EB3442BA58}" type="presParOf" srcId="{7678D798-483D-474D-A73C-87A8BB4379FA}" destId="{FA4890BB-0016-42D4-BCD7-8201F48E995D}" srcOrd="23" destOrd="0" presId="urn:microsoft.com/office/officeart/2005/8/layout/list1"/>
    <dgm:cxn modelId="{808EB522-C9FA-4D09-9F66-2042F9E1CDAF}" type="presParOf" srcId="{7678D798-483D-474D-A73C-87A8BB4379FA}" destId="{63505985-57F4-412C-9B3D-DA25FEE1B5F7}" srcOrd="24" destOrd="0" presId="urn:microsoft.com/office/officeart/2005/8/layout/list1"/>
    <dgm:cxn modelId="{CE9E45AA-E916-4D06-A3E6-9B7E1C7CDE57}" type="presParOf" srcId="{63505985-57F4-412C-9B3D-DA25FEE1B5F7}" destId="{E3DD748D-007A-4A1E-A9DD-9B5569740C5B}" srcOrd="0" destOrd="0" presId="urn:microsoft.com/office/officeart/2005/8/layout/list1"/>
    <dgm:cxn modelId="{1B4359FE-D555-49BB-91DB-3816D8B354BD}" type="presParOf" srcId="{63505985-57F4-412C-9B3D-DA25FEE1B5F7}" destId="{F0E882DD-78B5-4A10-8F1D-5FDB025E9853}" srcOrd="1" destOrd="0" presId="urn:microsoft.com/office/officeart/2005/8/layout/list1"/>
    <dgm:cxn modelId="{7B60619F-669A-497F-B473-C997559249A6}" type="presParOf" srcId="{7678D798-483D-474D-A73C-87A8BB4379FA}" destId="{25A882DD-8393-4A55-AB9D-59361E66BFDF}" srcOrd="25" destOrd="0" presId="urn:microsoft.com/office/officeart/2005/8/layout/list1"/>
    <dgm:cxn modelId="{5A28FEFE-8271-4BA5-A6A9-6A9F696F9C6B}" type="presParOf" srcId="{7678D798-483D-474D-A73C-87A8BB4379FA}" destId="{AC84A9AD-58FF-4B0E-B1D8-F516F7DE25CB}" srcOrd="26" destOrd="0" presId="urn:microsoft.com/office/officeart/2005/8/layout/list1"/>
    <dgm:cxn modelId="{023C58C1-1125-4613-B7FE-B574D2D61EEB}" type="presParOf" srcId="{7678D798-483D-474D-A73C-87A8BB4379FA}" destId="{7FD5ED2C-58BD-4FE3-9BBF-DCF9BC53E279}" srcOrd="27" destOrd="0" presId="urn:microsoft.com/office/officeart/2005/8/layout/list1"/>
    <dgm:cxn modelId="{42FAC723-4220-4F29-A0C1-0A0888C071EF}" type="presParOf" srcId="{7678D798-483D-474D-A73C-87A8BB4379FA}" destId="{151CEA13-77AB-400A-8CCE-A59B23C1C45A}" srcOrd="28" destOrd="0" presId="urn:microsoft.com/office/officeart/2005/8/layout/list1"/>
    <dgm:cxn modelId="{07C72280-EB75-442F-BBE0-64FBB240219D}" type="presParOf" srcId="{151CEA13-77AB-400A-8CCE-A59B23C1C45A}" destId="{AD1EC62D-5617-4F30-A5E0-DAFC89A48E92}" srcOrd="0" destOrd="0" presId="urn:microsoft.com/office/officeart/2005/8/layout/list1"/>
    <dgm:cxn modelId="{44F880AC-059D-46DC-B971-DE168628F626}" type="presParOf" srcId="{151CEA13-77AB-400A-8CCE-A59B23C1C45A}" destId="{F141018D-4729-448A-BE0B-3F285D50E5D7}" srcOrd="1" destOrd="0" presId="urn:microsoft.com/office/officeart/2005/8/layout/list1"/>
    <dgm:cxn modelId="{6C66F199-0460-4817-8FC0-79B5953105B5}" type="presParOf" srcId="{7678D798-483D-474D-A73C-87A8BB4379FA}" destId="{9063B413-80EE-4398-9B0A-EB768493B1D8}" srcOrd="29" destOrd="0" presId="urn:microsoft.com/office/officeart/2005/8/layout/list1"/>
    <dgm:cxn modelId="{CE3A75EC-835A-4714-A0E9-0B92B82D436E}" type="presParOf" srcId="{7678D798-483D-474D-A73C-87A8BB4379FA}" destId="{F6C22B1F-5317-4010-8472-2E9507A4057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F8029-08F4-4605-9EFE-FD82DCF48C66}">
      <dsp:nvSpPr>
        <dsp:cNvPr id="0" name=""/>
        <dsp:cNvSpPr/>
      </dsp:nvSpPr>
      <dsp:spPr>
        <a:xfrm>
          <a:off x="1520411" y="1788"/>
          <a:ext cx="1341728" cy="87212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Цифровая модель актива</a:t>
          </a:r>
        </a:p>
      </dsp:txBody>
      <dsp:txXfrm>
        <a:off x="1520411" y="1788"/>
        <a:ext cx="1341728" cy="872123"/>
      </dsp:txXfrm>
    </dsp:sp>
    <dsp:sp modelId="{E0F5A508-237A-4E15-A4F4-B1B670277B44}">
      <dsp:nvSpPr>
        <dsp:cNvPr id="0" name=""/>
        <dsp:cNvSpPr/>
      </dsp:nvSpPr>
      <dsp:spPr>
        <a:xfrm>
          <a:off x="751619" y="437850"/>
          <a:ext cx="2879312" cy="2879312"/>
        </a:xfrm>
        <a:custGeom>
          <a:avLst/>
          <a:gdLst/>
          <a:ahLst/>
          <a:cxnLst/>
          <a:rect l="0" t="0" r="0" b="0"/>
          <a:pathLst>
            <a:path>
              <a:moveTo>
                <a:pt x="2120167" y="170989"/>
              </a:moveTo>
              <a:arcTo wR="1439656" hR="1439656" stAng="17892541" swAng="262348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6AE83-2D52-4424-86A1-74838F489333}">
      <dsp:nvSpPr>
        <dsp:cNvPr id="0" name=""/>
        <dsp:cNvSpPr/>
      </dsp:nvSpPr>
      <dsp:spPr>
        <a:xfrm>
          <a:off x="2960067" y="1441445"/>
          <a:ext cx="1341728" cy="872123"/>
        </a:xfrm>
        <a:prstGeom prst="roundRect">
          <a:avLst/>
        </a:prstGeom>
        <a:noFill/>
        <a:ln w="9525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Диагностика и мониторинг состояния актива</a:t>
          </a:r>
        </a:p>
      </dsp:txBody>
      <dsp:txXfrm>
        <a:off x="2960067" y="1441445"/>
        <a:ext cx="1341728" cy="872123"/>
      </dsp:txXfrm>
    </dsp:sp>
    <dsp:sp modelId="{41086580-DE9E-463F-8E8B-92FA1893326E}">
      <dsp:nvSpPr>
        <dsp:cNvPr id="0" name=""/>
        <dsp:cNvSpPr/>
      </dsp:nvSpPr>
      <dsp:spPr>
        <a:xfrm>
          <a:off x="751619" y="437850"/>
          <a:ext cx="2879312" cy="2879312"/>
        </a:xfrm>
        <a:custGeom>
          <a:avLst/>
          <a:gdLst/>
          <a:ahLst/>
          <a:cxnLst/>
          <a:rect l="0" t="0" r="0" b="0"/>
          <a:pathLst>
            <a:path>
              <a:moveTo>
                <a:pt x="2808336" y="1886116"/>
              </a:moveTo>
              <a:arcTo wR="1439656" hR="1439656" stAng="1083973" swAng="262348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F3318-8CC7-4B9B-AC4F-DC9DD0AD4F39}">
      <dsp:nvSpPr>
        <dsp:cNvPr id="0" name=""/>
        <dsp:cNvSpPr/>
      </dsp:nvSpPr>
      <dsp:spPr>
        <a:xfrm>
          <a:off x="1520411" y="2881101"/>
          <a:ext cx="1341728" cy="872123"/>
        </a:xfrm>
        <a:prstGeom prst="roundRect">
          <a:avLst/>
        </a:prstGeom>
        <a:noFill/>
        <a:ln w="9525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Предиктивная аналитика (прогноз) состояния</a:t>
          </a:r>
        </a:p>
      </dsp:txBody>
      <dsp:txXfrm>
        <a:off x="1520411" y="2881101"/>
        <a:ext cx="1341728" cy="872123"/>
      </dsp:txXfrm>
    </dsp:sp>
    <dsp:sp modelId="{743155EE-3B4D-4AD4-A424-BB5B6CCD8CA9}">
      <dsp:nvSpPr>
        <dsp:cNvPr id="0" name=""/>
        <dsp:cNvSpPr/>
      </dsp:nvSpPr>
      <dsp:spPr>
        <a:xfrm>
          <a:off x="751619" y="437850"/>
          <a:ext cx="2879312" cy="2879312"/>
        </a:xfrm>
        <a:custGeom>
          <a:avLst/>
          <a:gdLst/>
          <a:ahLst/>
          <a:cxnLst/>
          <a:rect l="0" t="0" r="0" b="0"/>
          <a:pathLst>
            <a:path>
              <a:moveTo>
                <a:pt x="759145" y="2708323"/>
              </a:moveTo>
              <a:arcTo wR="1439656" hR="1439656" stAng="7092541" swAng="262348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AC772-2544-448D-9E96-288BB11356B3}">
      <dsp:nvSpPr>
        <dsp:cNvPr id="0" name=""/>
        <dsp:cNvSpPr/>
      </dsp:nvSpPr>
      <dsp:spPr>
        <a:xfrm>
          <a:off x="80754" y="1441445"/>
          <a:ext cx="1341728" cy="87212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Автоматизиро-ванное</a:t>
          </a:r>
          <a:r>
            <a:rPr lang="ru-RU" sz="12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планирование и управление работами</a:t>
          </a:r>
        </a:p>
      </dsp:txBody>
      <dsp:txXfrm>
        <a:off x="80754" y="1441445"/>
        <a:ext cx="1341728" cy="872123"/>
      </dsp:txXfrm>
    </dsp:sp>
    <dsp:sp modelId="{DC881530-EC88-4CEE-A623-8E59E726FA6E}">
      <dsp:nvSpPr>
        <dsp:cNvPr id="0" name=""/>
        <dsp:cNvSpPr/>
      </dsp:nvSpPr>
      <dsp:spPr>
        <a:xfrm>
          <a:off x="751619" y="437850"/>
          <a:ext cx="2879312" cy="2879312"/>
        </a:xfrm>
        <a:custGeom>
          <a:avLst/>
          <a:gdLst/>
          <a:ahLst/>
          <a:cxnLst/>
          <a:rect l="0" t="0" r="0" b="0"/>
          <a:pathLst>
            <a:path>
              <a:moveTo>
                <a:pt x="70976" y="993196"/>
              </a:moveTo>
              <a:arcTo wR="1439656" hR="1439656" stAng="11883973" swAng="262348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DBE5-E1B0-4184-BFE3-1461FE34F221}">
      <dsp:nvSpPr>
        <dsp:cNvPr id="0" name=""/>
        <dsp:cNvSpPr/>
      </dsp:nvSpPr>
      <dsp:spPr>
        <a:xfrm>
          <a:off x="0" y="27995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41" tIns="270764" rIns="630741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50" kern="1200" dirty="0"/>
        </a:p>
      </dsp:txBody>
      <dsp:txXfrm>
        <a:off x="0" y="279957"/>
        <a:ext cx="8126941" cy="327600"/>
      </dsp:txXfrm>
    </dsp:sp>
    <dsp:sp modelId="{941D44DE-967A-42D1-9FCC-20E10938ECDF}">
      <dsp:nvSpPr>
        <dsp:cNvPr id="0" name=""/>
        <dsp:cNvSpPr/>
      </dsp:nvSpPr>
      <dsp:spPr>
        <a:xfrm>
          <a:off x="406347" y="8807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Автоматизация систем передачи и обработки информации о техническом состоянии объектов инфраструктуры без участия человека </a:t>
          </a:r>
        </a:p>
      </dsp:txBody>
      <dsp:txXfrm>
        <a:off x="406347" y="88077"/>
        <a:ext cx="5688859" cy="383760"/>
      </dsp:txXfrm>
    </dsp:sp>
    <dsp:sp modelId="{4E61E1B0-A106-4B6C-88E1-668B8CBC98C2}">
      <dsp:nvSpPr>
        <dsp:cNvPr id="0" name=""/>
        <dsp:cNvSpPr/>
      </dsp:nvSpPr>
      <dsp:spPr>
        <a:xfrm>
          <a:off x="0" y="86963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4D87F-76A3-4F0D-AD87-37776844B2A7}">
      <dsp:nvSpPr>
        <dsp:cNvPr id="0" name=""/>
        <dsp:cNvSpPr/>
      </dsp:nvSpPr>
      <dsp:spPr>
        <a:xfrm>
          <a:off x="406347" y="67775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Развитие стационарной диагностики </a:t>
          </a:r>
        </a:p>
      </dsp:txBody>
      <dsp:txXfrm>
        <a:off x="406347" y="677757"/>
        <a:ext cx="5688859" cy="383760"/>
      </dsp:txXfrm>
    </dsp:sp>
    <dsp:sp modelId="{F3443E41-CB64-4B8C-8FA8-D1D028E93AB4}">
      <dsp:nvSpPr>
        <dsp:cNvPr id="0" name=""/>
        <dsp:cNvSpPr/>
      </dsp:nvSpPr>
      <dsp:spPr>
        <a:xfrm>
          <a:off x="0" y="145931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CB2EA-73CF-404F-92A9-E3EFFD58AECC}">
      <dsp:nvSpPr>
        <dsp:cNvPr id="0" name=""/>
        <dsp:cNvSpPr/>
      </dsp:nvSpPr>
      <dsp:spPr>
        <a:xfrm>
          <a:off x="406347" y="126743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Использование беспилотных летающих средств</a:t>
          </a:r>
        </a:p>
      </dsp:txBody>
      <dsp:txXfrm>
        <a:off x="406347" y="1267437"/>
        <a:ext cx="5688859" cy="383760"/>
      </dsp:txXfrm>
    </dsp:sp>
    <dsp:sp modelId="{937E52AB-5383-4114-A388-441B8BE9D7E3}">
      <dsp:nvSpPr>
        <dsp:cNvPr id="0" name=""/>
        <dsp:cNvSpPr/>
      </dsp:nvSpPr>
      <dsp:spPr>
        <a:xfrm>
          <a:off x="0" y="204899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79F6-B432-40A7-B2E8-17FFAE70D64E}">
      <dsp:nvSpPr>
        <dsp:cNvPr id="0" name=""/>
        <dsp:cNvSpPr/>
      </dsp:nvSpPr>
      <dsp:spPr>
        <a:xfrm>
          <a:off x="406347" y="185711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Внедрение «безлюдных технологий»</a:t>
          </a:r>
        </a:p>
      </dsp:txBody>
      <dsp:txXfrm>
        <a:off x="406347" y="1857117"/>
        <a:ext cx="5688859" cy="383760"/>
      </dsp:txXfrm>
    </dsp:sp>
    <dsp:sp modelId="{220B1D1A-3142-4411-B6EF-5683A60A1D33}">
      <dsp:nvSpPr>
        <dsp:cNvPr id="0" name=""/>
        <dsp:cNvSpPr/>
      </dsp:nvSpPr>
      <dsp:spPr>
        <a:xfrm>
          <a:off x="0" y="263867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7D61B-0E05-4EA2-AFDC-BF146A1C0B2B}">
      <dsp:nvSpPr>
        <dsp:cNvPr id="0" name=""/>
        <dsp:cNvSpPr/>
      </dsp:nvSpPr>
      <dsp:spPr>
        <a:xfrm>
          <a:off x="406347" y="244679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Возможный переход на покупку «услуги» диагностики на условиях рыночного регулирования</a:t>
          </a:r>
        </a:p>
      </dsp:txBody>
      <dsp:txXfrm>
        <a:off x="406347" y="2446797"/>
        <a:ext cx="5688859" cy="383760"/>
      </dsp:txXfrm>
    </dsp:sp>
    <dsp:sp modelId="{B71EB207-9F06-43FF-A1DA-933D07FA5129}">
      <dsp:nvSpPr>
        <dsp:cNvPr id="0" name=""/>
        <dsp:cNvSpPr/>
      </dsp:nvSpPr>
      <dsp:spPr>
        <a:xfrm>
          <a:off x="0" y="322835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91872-7767-4C12-9F17-DA97F3575F0B}">
      <dsp:nvSpPr>
        <dsp:cNvPr id="0" name=""/>
        <dsp:cNvSpPr/>
      </dsp:nvSpPr>
      <dsp:spPr>
        <a:xfrm>
          <a:off x="406347" y="303647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Внедрение новых технических методов неразрушающего контроля рельсов на высоких скоростях движения</a:t>
          </a:r>
        </a:p>
      </dsp:txBody>
      <dsp:txXfrm>
        <a:off x="406347" y="3036477"/>
        <a:ext cx="5688859" cy="383760"/>
      </dsp:txXfrm>
    </dsp:sp>
    <dsp:sp modelId="{AC84A9AD-58FF-4B0E-B1D8-F516F7DE25CB}">
      <dsp:nvSpPr>
        <dsp:cNvPr id="0" name=""/>
        <dsp:cNvSpPr/>
      </dsp:nvSpPr>
      <dsp:spPr>
        <a:xfrm>
          <a:off x="0" y="381803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882DD-78B5-4A10-8F1D-5FDB025E9853}">
      <dsp:nvSpPr>
        <dsp:cNvPr id="0" name=""/>
        <dsp:cNvSpPr/>
      </dsp:nvSpPr>
      <dsp:spPr>
        <a:xfrm>
          <a:off x="406347" y="362615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Использование «машинного зрения»</a:t>
          </a:r>
        </a:p>
      </dsp:txBody>
      <dsp:txXfrm>
        <a:off x="406347" y="3626157"/>
        <a:ext cx="5688859" cy="383760"/>
      </dsp:txXfrm>
    </dsp:sp>
    <dsp:sp modelId="{F6C22B1F-5317-4010-8472-2E9507A40572}">
      <dsp:nvSpPr>
        <dsp:cNvPr id="0" name=""/>
        <dsp:cNvSpPr/>
      </dsp:nvSpPr>
      <dsp:spPr>
        <a:xfrm>
          <a:off x="0" y="4407717"/>
          <a:ext cx="81269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1018D-4729-448A-BE0B-3F285D50E5D7}">
      <dsp:nvSpPr>
        <dsp:cNvPr id="0" name=""/>
        <dsp:cNvSpPr/>
      </dsp:nvSpPr>
      <dsp:spPr>
        <a:xfrm>
          <a:off x="406347" y="4215837"/>
          <a:ext cx="568885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25" tIns="0" rIns="215025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/>
            <a:t>Предиктивный</a:t>
          </a:r>
          <a:r>
            <a:rPr lang="ru-RU" sz="1050" kern="1200" dirty="0"/>
            <a:t> анализ развития неисправностей объектов инфраструктуры.</a:t>
          </a:r>
        </a:p>
      </dsp:txBody>
      <dsp:txXfrm>
        <a:off x="406347" y="4215837"/>
        <a:ext cx="5688859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59" y="991072"/>
            <a:ext cx="11382252" cy="5857141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8142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7276153" y="388942"/>
            <a:ext cx="4171232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4801963" y="104760"/>
            <a:ext cx="66387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510" y="6370063"/>
            <a:ext cx="794809" cy="4897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853" y="120626"/>
            <a:ext cx="699417" cy="6043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11487120" y="735412"/>
            <a:ext cx="835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11225804" y="6465651"/>
            <a:ext cx="60951" cy="4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11126119" y="6465651"/>
            <a:ext cx="47994" cy="4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11395605" y="3245086"/>
            <a:ext cx="79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59" y="991072"/>
            <a:ext cx="11382252" cy="5857141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59" y="1999"/>
            <a:ext cx="8544960" cy="100068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8142"/>
            <a:ext cx="12190413" cy="35144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783" y="6599512"/>
            <a:ext cx="3068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8494995" y="357189"/>
            <a:ext cx="2996838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510" y="6370063"/>
            <a:ext cx="794809" cy="4897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853" y="120626"/>
            <a:ext cx="699417" cy="6043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11487120" y="735412"/>
            <a:ext cx="835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8370746" y="-9026"/>
            <a:ext cx="60951" cy="102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8259451" y="-9026"/>
            <a:ext cx="47994" cy="102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11225804" y="6465651"/>
            <a:ext cx="60951" cy="4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11126119" y="6465651"/>
            <a:ext cx="47994" cy="4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11395605" y="3245086"/>
            <a:ext cx="79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8557248" y="79353"/>
            <a:ext cx="2902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2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80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-23287"/>
            <a:ext cx="488886" cy="489064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465776"/>
            <a:ext cx="488886" cy="489064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954838"/>
            <a:ext cx="488886" cy="48906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1441784"/>
            <a:ext cx="488886" cy="489063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1930849"/>
            <a:ext cx="488886" cy="48906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-29639"/>
            <a:ext cx="488886" cy="503883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265" y="4405804"/>
            <a:ext cx="488886" cy="489063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439" y="-29638"/>
            <a:ext cx="488887" cy="489064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2438967"/>
            <a:ext cx="488886" cy="489064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2949200"/>
            <a:ext cx="488886" cy="489063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3429796"/>
            <a:ext cx="488886" cy="489064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3925211"/>
            <a:ext cx="488886" cy="489064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468" y="4420625"/>
            <a:ext cx="488886" cy="489064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474245"/>
            <a:ext cx="488886" cy="489064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954838"/>
            <a:ext cx="488886" cy="489063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1443903"/>
            <a:ext cx="488886" cy="489064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1930847"/>
            <a:ext cx="488886" cy="51870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2449551"/>
            <a:ext cx="488886" cy="489063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2938616"/>
            <a:ext cx="488886" cy="489064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3427677"/>
            <a:ext cx="488886" cy="489063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799" y="3916742"/>
            <a:ext cx="488886" cy="489064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-29639"/>
            <a:ext cx="488887" cy="50388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474245"/>
            <a:ext cx="488887" cy="489064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954838"/>
            <a:ext cx="488887" cy="489063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1443903"/>
            <a:ext cx="488887" cy="489064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1930847"/>
            <a:ext cx="488887" cy="518704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2434732"/>
            <a:ext cx="488887" cy="49753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2932263"/>
            <a:ext cx="488887" cy="497531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3427678"/>
            <a:ext cx="488887" cy="497531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3923092"/>
            <a:ext cx="488887" cy="497531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177" y="4405804"/>
            <a:ext cx="488887" cy="497531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265" y="4903337"/>
            <a:ext cx="488886" cy="489064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265" y="5392399"/>
            <a:ext cx="488886" cy="489063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265" y="5881464"/>
            <a:ext cx="488886" cy="489064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265" y="6376878"/>
            <a:ext cx="488886" cy="489064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439" y="446721"/>
            <a:ext cx="488887" cy="489063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439" y="935785"/>
            <a:ext cx="488887" cy="489064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439" y="1424847"/>
            <a:ext cx="488887" cy="489063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439" y="1913912"/>
            <a:ext cx="488887" cy="489064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microsoft.com/office/2007/relationships/hdphoto" Target="../media/hdphoto9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991568"/>
            <a:ext cx="11377719" cy="397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9647140" y="6310781"/>
            <a:ext cx="1921683" cy="2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26.11.2020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12130012" y="0"/>
            <a:ext cx="60951" cy="6865589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2528"/>
            <a:ext cx="11382193" cy="104301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34645" y="4005992"/>
            <a:ext cx="7542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11"/>
              </a:spcBef>
              <a:defRPr/>
            </a:pPr>
            <a:r>
              <a:rPr lang="ru-RU" b="1" kern="0" dirty="0">
                <a:solidFill>
                  <a:sysClr val="window" lastClr="FFFFFF"/>
                </a:solidFill>
                <a:ea typeface="Verdana" pitchFamily="34" charset="0"/>
                <a:cs typeface="Calibri" pitchFamily="34" charset="0"/>
              </a:rPr>
              <a:t>Цифровые сервисы на основе комплексной системы диагностики и мониторинга состояния объектов инфраструктуры железнодорожного транспорта</a:t>
            </a:r>
          </a:p>
        </p:txBody>
      </p:sp>
      <p:sp>
        <p:nvSpPr>
          <p:cNvPr id="17" name="Подзаголовок 7"/>
          <p:cNvSpPr txBox="1">
            <a:spLocks/>
          </p:cNvSpPr>
          <p:nvPr/>
        </p:nvSpPr>
        <p:spPr>
          <a:xfrm>
            <a:off x="935391" y="5109978"/>
            <a:ext cx="13054018" cy="1705163"/>
          </a:xfrm>
          <a:prstGeom prst="rect">
            <a:avLst/>
          </a:prstGeom>
        </p:spPr>
        <p:txBody>
          <a:bodyPr lIns="58311" tIns="29156" rIns="58311" bIns="29156"/>
          <a:lstStyle/>
          <a:p>
            <a:pPr marL="230816" indent="-218667" defTabSz="5831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Главный инженер Центральной дирекции инфраструктуры</a:t>
            </a:r>
          </a:p>
          <a:p>
            <a:pPr marL="230816" indent="-218667" defTabSz="583113" eaLnBrk="0" fontAlgn="base" hangingPunct="0">
              <a:spcBef>
                <a:spcPts val="1800"/>
              </a:spcBef>
              <a:spcAft>
                <a:spcPct val="0"/>
              </a:spcAft>
              <a:defRPr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Старовойтов Михаил Михайлович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доро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4" y="4298229"/>
            <a:ext cx="5554651" cy="2112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24727" y="4457710"/>
            <a:ext cx="3990974" cy="20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43550" y="1034330"/>
            <a:ext cx="5991225" cy="553945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Интегрированные посты автоматизированного приема и диагностики подвижного состава на сортировочных станциях (ППСС)</a:t>
            </a:r>
            <a:endParaRPr lang="ru-RU" sz="1500" i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890" y="1546655"/>
            <a:ext cx="5246429" cy="23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00" y="1446107"/>
            <a:ext cx="4508499" cy="2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0542" y="3057525"/>
            <a:ext cx="1079373" cy="8962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763" y="1824190"/>
            <a:ext cx="819887" cy="104093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667375" y="1168402"/>
            <a:ext cx="0" cy="521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9526" y="4036061"/>
            <a:ext cx="11363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114295" y="4019737"/>
            <a:ext cx="5989739" cy="323113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Система контроля температуры рельсов СКТР</a:t>
            </a:r>
            <a:endParaRPr lang="ru-RU" sz="1500" i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7961" y="3977556"/>
            <a:ext cx="5989739" cy="553945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Автоматизированная система контроля работы</a:t>
            </a: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специального подвижного состава АС КРСПС</a:t>
            </a:r>
            <a:endParaRPr lang="ru-RU" sz="1500" i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14295" y="1035233"/>
            <a:ext cx="5989739" cy="553945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Мониторинг эксплуатации средств малой механизации на сети железных дорог</a:t>
            </a:r>
            <a:endParaRPr lang="ru-RU" sz="1500" i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4" name="Picture 2" descr="C:\Users\ПлатоновДГ\Desktop\Мои документы\фотки техники\Техника\Unimat_475SDYNAMIC_G16_Peter.Flicker_JPEG\IMG_051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20719" y="5181605"/>
            <a:ext cx="1565911" cy="600075"/>
          </a:xfrm>
          <a:prstGeom prst="rect">
            <a:avLst/>
          </a:prstGeom>
          <a:noFill/>
        </p:spPr>
      </p:pic>
      <p:pic>
        <p:nvPicPr>
          <p:cNvPr id="15" name="Рисунок 14" descr="C:\Larin\14.Кратковременные задачи\баннер\фото для календаря\АС-01№4 Щербинка.jpg"/>
          <p:cNvPicPr/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922" y="4497711"/>
            <a:ext cx="1580755" cy="6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ПлатоновДГ\Desktop\Мои документы\фотки техники\Техника\pict0012_563x42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34060" y="5829306"/>
            <a:ext cx="1552575" cy="632223"/>
          </a:xfrm>
          <a:prstGeom prst="rect">
            <a:avLst/>
          </a:prstGeom>
          <a:noFill/>
        </p:spPr>
      </p:pic>
      <p:pic>
        <p:nvPicPr>
          <p:cNvPr id="17" name="Рисунок 4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00403" y="4282929"/>
            <a:ext cx="2352672" cy="139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" y="0"/>
            <a:ext cx="8277218" cy="10456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Дополнительные направления деятельности Центральной дирекции инфраструктуры, направленные на автоматизированное формирование данных диагностики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8" y="1179621"/>
            <a:ext cx="4898736" cy="37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50">
            <a:extLst>
              <a:ext uri="{FF2B5EF4-FFF2-40B4-BE49-F238E27FC236}">
                <a16:creationId xmlns:a16="http://schemas.microsoft.com/office/drawing/2014/main" id="{259C0536-41FA-4A51-96CB-5C18CB1035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0238" y="965920"/>
            <a:ext cx="6542137" cy="11730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7" anchor="b">
            <a:spAutoFit/>
          </a:bodyPr>
          <a:lstStyle/>
          <a:p>
            <a:pPr algn="ctr" defTabSz="932867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/>
              </a:rPr>
              <a:t>        </a:t>
            </a:r>
            <a:r>
              <a:rPr lang="ru-RU" sz="1500" b="1" dirty="0">
                <a:latin typeface="Arial"/>
              </a:rPr>
              <a:t>Дорожная карта реализации проекта «Цифровая трансформация процессов хозяйства автоматики и телемеханики» </a:t>
            </a:r>
          </a:p>
          <a:p>
            <a:pPr algn="ctr" defTabSz="932867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Arial"/>
              </a:rPr>
              <a:t>     </a:t>
            </a:r>
            <a:r>
              <a:rPr lang="ru-RU" sz="1500" dirty="0">
                <a:latin typeface="Arial"/>
              </a:rPr>
              <a:t>разработана в 2019 году согласована с Департаментом информатизации и Департаментом технической политики и утверждена  31.05.2019 №678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8652" y="2594784"/>
            <a:ext cx="5691736" cy="432749"/>
          </a:xfrm>
          <a:prstGeom prst="rect">
            <a:avLst/>
          </a:prstGeom>
        </p:spPr>
        <p:txBody>
          <a:bodyPr wrap="square" lIns="93278" tIns="46642" rIns="93278" bIns="46642">
            <a:spAutoFit/>
          </a:bodyPr>
          <a:lstStyle/>
          <a:p>
            <a:pPr defTabSz="932767">
              <a:defRPr/>
            </a:pPr>
            <a:r>
              <a:rPr lang="ru-RU" sz="1100" b="1" kern="0" dirty="0">
                <a:ea typeface="Verdana" panose="020B0604030504040204" pitchFamily="34" charset="0"/>
                <a:cs typeface="Verdana" panose="020B0604030504040204" pitchFamily="34" charset="0"/>
              </a:rPr>
              <a:t>1. Предиктивная аналитика (прогноз технического состояния) </a:t>
            </a:r>
            <a:br>
              <a:rPr lang="ru-RU" sz="1100" b="1" kern="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b="1" kern="0" dirty="0">
                <a:ea typeface="Verdana" panose="020B0604030504040204" pitchFamily="34" charset="0"/>
                <a:cs typeface="Verdana" panose="020B0604030504040204" pitchFamily="34" charset="0"/>
              </a:rPr>
              <a:t>устройств СЦБ на основе данных диагностики </a:t>
            </a:r>
            <a:endParaRPr lang="ru-RU" sz="1100" b="1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3857" y="2334301"/>
            <a:ext cx="2136866" cy="282625"/>
          </a:xfrm>
          <a:prstGeom prst="rect">
            <a:avLst/>
          </a:prstGeom>
        </p:spPr>
        <p:txBody>
          <a:bodyPr wrap="square" lIns="93278" tIns="46642" rIns="93278" bIns="46642">
            <a:spAutoFit/>
          </a:bodyPr>
          <a:lstStyle/>
          <a:p>
            <a:pPr defTabSz="932767">
              <a:defRPr/>
            </a:pPr>
            <a:r>
              <a:rPr lang="ru-RU" sz="1200" b="1" kern="0" dirty="0">
                <a:ea typeface="Verdana" panose="020B0604030504040204" pitchFamily="34" charset="0"/>
                <a:cs typeface="Verdana" panose="020B0604030504040204" pitchFamily="34" charset="0"/>
              </a:rPr>
              <a:t>Состав проекта:</a:t>
            </a:r>
            <a:endParaRPr lang="ru-RU" sz="1200" b="1" kern="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5715" y="3072382"/>
            <a:ext cx="1466368" cy="585599"/>
          </a:xfrm>
          <a:prstGeom prst="roundRect">
            <a:avLst>
              <a:gd name="adj" fmla="val 10000"/>
            </a:avLst>
          </a:prstGeom>
          <a:blipFill rotWithShape="1">
            <a:blip r:embed="rId3" cstate="screen"/>
            <a:stretch>
              <a:fillRect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7" name="Скругленный прямоугольник 6"/>
          <p:cNvSpPr/>
          <p:nvPr/>
        </p:nvSpPr>
        <p:spPr>
          <a:xfrm>
            <a:off x="8299388" y="3072383"/>
            <a:ext cx="1743995" cy="585599"/>
          </a:xfrm>
          <a:prstGeom prst="roundRect">
            <a:avLst>
              <a:gd name="adj" fmla="val 10000"/>
            </a:avLst>
          </a:prstGeom>
          <a:blipFill rotWithShape="1">
            <a:blip r:embed="rId4" cstate="screen"/>
            <a:stretch>
              <a:fillRect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B5AF7-92A0-444E-A8B0-4BBF8A0D5776}"/>
              </a:ext>
            </a:extLst>
          </p:cNvPr>
          <p:cNvSpPr txBox="1">
            <a:spLocks/>
          </p:cNvSpPr>
          <p:nvPr/>
        </p:nvSpPr>
        <p:spPr>
          <a:xfrm>
            <a:off x="5501805" y="3748026"/>
            <a:ext cx="524750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/>
              </a:buClr>
            </a:pPr>
            <a:r>
              <a:rPr sz="1100" b="1" spc="-11" dirty="0"/>
              <a:t>2. </a:t>
            </a:r>
            <a:r>
              <a:rPr sz="1100" b="1" spc="-11" dirty="0" err="1"/>
              <a:t>Формирование</a:t>
            </a:r>
            <a:r>
              <a:rPr sz="1100" b="1" spc="-11" dirty="0"/>
              <a:t> </a:t>
            </a:r>
            <a:r>
              <a:rPr sz="1100" b="1" spc="-11" dirty="0" err="1"/>
              <a:t>программ</a:t>
            </a:r>
            <a:r>
              <a:rPr sz="1100" b="1" spc="-11" dirty="0"/>
              <a:t> </a:t>
            </a:r>
            <a:r>
              <a:rPr sz="1100" b="1" spc="-11" dirty="0" err="1"/>
              <a:t>текущего</a:t>
            </a:r>
            <a:r>
              <a:rPr sz="1100" b="1" spc="-11" dirty="0"/>
              <a:t> </a:t>
            </a:r>
            <a:r>
              <a:rPr sz="1100" b="1" spc="-11" dirty="0" err="1"/>
              <a:t>содержания</a:t>
            </a:r>
            <a:r>
              <a:rPr sz="1100" b="1" spc="-11" dirty="0"/>
              <a:t> и </a:t>
            </a:r>
            <a:r>
              <a:rPr sz="1100" b="1" spc="-11" dirty="0" err="1"/>
              <a:t>ремонта</a:t>
            </a:r>
            <a:r>
              <a:rPr sz="1100" b="1" spc="-11" dirty="0"/>
              <a:t> </a:t>
            </a:r>
            <a:r>
              <a:rPr sz="1100" b="1" spc="-11" dirty="0" err="1"/>
              <a:t>на</a:t>
            </a:r>
            <a:r>
              <a:rPr sz="1100" b="1" spc="-11" dirty="0"/>
              <a:t> </a:t>
            </a:r>
            <a:r>
              <a:rPr sz="1100" b="1" spc="-11" dirty="0" err="1"/>
              <a:t>основе</a:t>
            </a:r>
            <a:r>
              <a:rPr sz="1100" b="1" spc="-11" dirty="0"/>
              <a:t> </a:t>
            </a:r>
            <a:r>
              <a:rPr sz="1100" b="1" spc="-11" dirty="0" err="1"/>
              <a:t>прогноза</a:t>
            </a:r>
            <a:r>
              <a:rPr sz="1100" b="1" spc="-11" dirty="0"/>
              <a:t> </a:t>
            </a:r>
            <a:r>
              <a:rPr sz="1100" b="1" spc="-11" dirty="0" err="1"/>
              <a:t>технического</a:t>
            </a:r>
            <a:r>
              <a:rPr sz="1100" b="1" spc="-11" dirty="0"/>
              <a:t> </a:t>
            </a:r>
            <a:r>
              <a:rPr sz="1100" b="1" spc="-11" dirty="0" err="1"/>
              <a:t>состояния</a:t>
            </a:r>
            <a:r>
              <a:rPr sz="1100" b="1" spc="-11" dirty="0"/>
              <a:t> </a:t>
            </a:r>
            <a:r>
              <a:rPr sz="1100" b="1" spc="-11" dirty="0" err="1"/>
              <a:t>объектов</a:t>
            </a:r>
            <a:r>
              <a:rPr sz="1100" b="1" spc="-11" dirty="0"/>
              <a:t> ЖАТ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69" y="4138842"/>
            <a:ext cx="3796600" cy="826291"/>
          </a:xfrm>
          <a:prstGeom prst="rect">
            <a:avLst/>
          </a:prstGeom>
        </p:spPr>
      </p:pic>
      <p:sp>
        <p:nvSpPr>
          <p:cNvPr id="10" name="AutoShape 250">
            <a:extLst>
              <a:ext uri="{FF2B5EF4-FFF2-40B4-BE49-F238E27FC236}">
                <a16:creationId xmlns:a16="http://schemas.microsoft.com/office/drawing/2014/main" id="{E68A40C8-FDB0-4F55-A306-184AB6D836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40405" y="5020169"/>
            <a:ext cx="5608105" cy="35739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7" anchor="b">
            <a:spAutoFit/>
          </a:bodyPr>
          <a:lstStyle/>
          <a:p>
            <a:pPr defTabSz="932867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spc="-11" dirty="0"/>
              <a:t>3. Система автоматизированного ведения и обновления технической документации</a:t>
            </a:r>
          </a:p>
        </p:txBody>
      </p:sp>
      <p:pic>
        <p:nvPicPr>
          <p:cNvPr id="11" name="Picture 11" descr="Схемплан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67088" y="5534653"/>
            <a:ext cx="1286736" cy="8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22652" y="5458432"/>
            <a:ext cx="1327236" cy="8780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B5AF7-92A0-444E-A8B0-4BBF8A0D5776}"/>
              </a:ext>
            </a:extLst>
          </p:cNvPr>
          <p:cNvSpPr txBox="1">
            <a:spLocks/>
          </p:cNvSpPr>
          <p:nvPr/>
        </p:nvSpPr>
        <p:spPr>
          <a:xfrm>
            <a:off x="224211" y="4667458"/>
            <a:ext cx="4283843" cy="12695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/>
              </a:buClr>
            </a:pPr>
            <a:r>
              <a:rPr sz="1100" b="1" spc="-11" dirty="0" err="1"/>
              <a:t>Планируемые</a:t>
            </a:r>
            <a:r>
              <a:rPr sz="1100" b="1" spc="-11" dirty="0"/>
              <a:t> </a:t>
            </a:r>
            <a:r>
              <a:rPr sz="1100" b="1" spc="-11" dirty="0" err="1"/>
              <a:t>источники</a:t>
            </a:r>
            <a:r>
              <a:rPr sz="1100" b="1" spc="-11" dirty="0"/>
              <a:t> </a:t>
            </a:r>
            <a:r>
              <a:rPr sz="1100" b="1" spc="-11" dirty="0" err="1"/>
              <a:t>финансирования</a:t>
            </a:r>
            <a:r>
              <a:rPr sz="1100" b="1" spc="-11" dirty="0"/>
              <a:t> </a:t>
            </a:r>
            <a:r>
              <a:rPr sz="1100" b="1" spc="-11" dirty="0" err="1"/>
              <a:t>работ</a:t>
            </a:r>
            <a:r>
              <a:rPr sz="1100" b="1" spc="-11" dirty="0"/>
              <a:t> </a:t>
            </a:r>
            <a:r>
              <a:rPr sz="1100" b="1" spc="-11" dirty="0" err="1"/>
              <a:t>проекта</a:t>
            </a:r>
            <a:r>
              <a:rPr sz="1100" b="1" spc="-11" dirty="0"/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4546A"/>
              </a:buClr>
            </a:pPr>
            <a:endParaRPr sz="1100" b="1" spc="-11" dirty="0"/>
          </a:p>
          <a:p>
            <a:pPr marL="174894" indent="-1748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Font typeface="Wingdings" panose="05000000000000000000" pitchFamily="2" charset="2"/>
              <a:buChar char="v"/>
            </a:pPr>
            <a:r>
              <a:rPr sz="1100" b="1" spc="-11" dirty="0" err="1"/>
              <a:t>Программа</a:t>
            </a:r>
            <a:r>
              <a:rPr sz="1100" b="1" spc="-11" dirty="0"/>
              <a:t> </a:t>
            </a:r>
            <a:r>
              <a:rPr sz="1100" b="1" spc="-11" dirty="0" err="1"/>
              <a:t>цифровизации</a:t>
            </a:r>
            <a:r>
              <a:rPr sz="1100" b="1" spc="-11" dirty="0"/>
              <a:t> ОАО «РЖД»</a:t>
            </a:r>
          </a:p>
          <a:p>
            <a:pPr marL="174894" indent="-1748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Font typeface="Wingdings" panose="05000000000000000000" pitchFamily="2" charset="2"/>
              <a:buChar char="v"/>
            </a:pPr>
            <a:r>
              <a:rPr sz="1100" b="1" spc="-11" dirty="0" err="1"/>
              <a:t>План</a:t>
            </a:r>
            <a:r>
              <a:rPr sz="1100" b="1" spc="-11" dirty="0"/>
              <a:t> </a:t>
            </a:r>
            <a:r>
              <a:rPr sz="1100" b="1" spc="-11" dirty="0" err="1"/>
              <a:t>научно</a:t>
            </a:r>
            <a:r>
              <a:rPr sz="1100" b="1" spc="-11" dirty="0"/>
              <a:t> </a:t>
            </a:r>
            <a:r>
              <a:rPr sz="1100" b="1" spc="-11" dirty="0" err="1"/>
              <a:t>технического</a:t>
            </a:r>
            <a:r>
              <a:rPr sz="1100" b="1" spc="-11" dirty="0"/>
              <a:t> </a:t>
            </a:r>
            <a:r>
              <a:rPr sz="1100" b="1" spc="-11" dirty="0" err="1"/>
              <a:t>развития</a:t>
            </a:r>
            <a:r>
              <a:rPr sz="1100" b="1" spc="-11" dirty="0"/>
              <a:t> ОАО «РЖД»</a:t>
            </a:r>
          </a:p>
          <a:p>
            <a:pPr marL="174894" indent="-1748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Font typeface="Wingdings" panose="05000000000000000000" pitchFamily="2" charset="2"/>
              <a:buChar char="v"/>
            </a:pPr>
            <a:r>
              <a:rPr sz="1100" b="1" spc="-11" dirty="0" err="1"/>
              <a:t>Инвестиционная</a:t>
            </a:r>
            <a:r>
              <a:rPr sz="1100" b="1" spc="-11" dirty="0"/>
              <a:t> </a:t>
            </a:r>
            <a:r>
              <a:rPr sz="1100" b="1" spc="-11" dirty="0" err="1"/>
              <a:t>программа</a:t>
            </a:r>
            <a:r>
              <a:rPr sz="1100" b="1" spc="-11" dirty="0"/>
              <a:t> </a:t>
            </a:r>
            <a:r>
              <a:rPr sz="1100" b="1" spc="-11" dirty="0" err="1"/>
              <a:t>обновления</a:t>
            </a:r>
            <a:r>
              <a:rPr sz="1100" b="1" spc="-11" dirty="0"/>
              <a:t> ЖАТ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33350"/>
            <a:ext cx="6677025" cy="1045635"/>
          </a:xfrm>
          <a:prstGeom prst="rect">
            <a:avLst/>
          </a:prstGeo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«Цифровая трансформация процессов хозяйства автоматики и телемеханики»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4882"/>
              </p:ext>
            </p:extLst>
          </p:nvPr>
        </p:nvGraphicFramePr>
        <p:xfrm>
          <a:off x="3025304" y="1412776"/>
          <a:ext cx="2408935" cy="29242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2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Цифровой двойник вагона</a:t>
                      </a:r>
                    </a:p>
                  </a:txBody>
                  <a:tcPr marL="91452" marR="91452" marT="45709" marB="45709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5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Электронный паспорт вагона и его комплектация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Контроль технического состояния по данным средств диагностики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История ремонтов вагонов и комплектующих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Предиктивная аналитика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Мониторинг  эксплуатации вагона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3961408" y="4437112"/>
            <a:ext cx="432500" cy="5398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9810" y="5165902"/>
            <a:ext cx="2217705" cy="10309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r>
              <a:rPr lang="ru-RU" sz="1000" b="1" dirty="0">
                <a:solidFill>
                  <a:prstClr val="white"/>
                </a:solidFill>
              </a:rPr>
              <a:t>Переход к обслуживанию вагонов по состоянию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913736" y="4437112"/>
            <a:ext cx="432500" cy="5398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5041" y="5157192"/>
            <a:ext cx="2102579" cy="1030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r>
              <a:rPr lang="ru-RU" sz="1000" b="1" dirty="0">
                <a:solidFill>
                  <a:prstClr val="white"/>
                </a:solidFill>
              </a:rPr>
              <a:t>Оптимизация затрат на содержание производственных фондов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9824564" y="4449807"/>
            <a:ext cx="432500" cy="5398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968" y="5157192"/>
            <a:ext cx="2083525" cy="1030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r>
              <a:rPr lang="ru-RU" sz="1000" b="1" dirty="0">
                <a:solidFill>
                  <a:prstClr val="white"/>
                </a:solidFill>
              </a:rPr>
              <a:t>Повышение качества выполняемых работ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11116"/>
              </p:ext>
            </p:extLst>
          </p:nvPr>
        </p:nvGraphicFramePr>
        <p:xfrm>
          <a:off x="8958535" y="1400175"/>
          <a:ext cx="2235944" cy="29310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066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Цифровой двойник персонала</a:t>
                      </a:r>
                    </a:p>
                  </a:txBody>
                  <a:tcPr marL="91452" marR="91452" marT="45709" marB="45709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77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100" kern="1200" dirty="0">
                          <a:effectLst/>
                        </a:rPr>
                        <a:t>Учёт выполняемого объёма</a:t>
                      </a:r>
                      <a:r>
                        <a:rPr lang="ru-RU" sz="1100" kern="1200" baseline="0" dirty="0">
                          <a:effectLst/>
                        </a:rPr>
                        <a:t> работ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62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100" kern="1200" dirty="0">
                          <a:effectLst/>
                        </a:rPr>
                        <a:t>Контроль качества выполняемых работ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454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effectLst/>
                        </a:rPr>
                        <a:t>Формирование индивидуальных</a:t>
                      </a:r>
                      <a:r>
                        <a:rPr lang="ru-RU" sz="1100" kern="1200" baseline="0" dirty="0">
                          <a:effectLst/>
                        </a:rPr>
                        <a:t> планов обучения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62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effectLst/>
                        </a:rPr>
                        <a:t>Материальное стимулирование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65938"/>
              </p:ext>
            </p:extLst>
          </p:nvPr>
        </p:nvGraphicFramePr>
        <p:xfrm>
          <a:off x="6049640" y="1412776"/>
          <a:ext cx="2260523" cy="29179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6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395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Цифровой двойник депо</a:t>
                      </a:r>
                    </a:p>
                  </a:txBody>
                  <a:tcPr marL="91452" marR="91452" marT="45709" marB="45709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16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100" kern="1200" dirty="0">
                          <a:effectLst/>
                        </a:rPr>
                        <a:t>Учёт основных производственных фондов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13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100" kern="1200" dirty="0">
                          <a:effectLst/>
                        </a:rPr>
                        <a:t>Анализ оснащенности депо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119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effectLst/>
                        </a:rPr>
                        <a:t>Планирование технического обслуживания и</a:t>
                      </a:r>
                      <a:r>
                        <a:rPr lang="ru-RU" sz="1100" kern="1200" baseline="0" dirty="0">
                          <a:effectLst/>
                        </a:rPr>
                        <a:t> ремонта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100" kern="1200" dirty="0">
                          <a:effectLst/>
                        </a:rPr>
                        <a:t>Контроль загрузки</a:t>
                      </a:r>
                      <a:r>
                        <a:rPr lang="ru-RU" sz="1100" kern="1200" baseline="0" dirty="0">
                          <a:effectLst/>
                        </a:rPr>
                        <a:t> производственных мощностей</a:t>
                      </a:r>
                      <a:endParaRPr lang="ru-RU" sz="11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12426"/>
              </p:ext>
            </p:extLst>
          </p:nvPr>
        </p:nvGraphicFramePr>
        <p:xfrm>
          <a:off x="289000" y="1412776"/>
          <a:ext cx="2280908" cy="29115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0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Производственная деятельность</a:t>
                      </a:r>
                    </a:p>
                  </a:txBody>
                  <a:tcPr marL="91452" marR="91452" marT="45709" marB="45709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Управление парком</a:t>
                      </a:r>
                      <a:r>
                        <a:rPr lang="ru-RU" sz="1100" baseline="0" dirty="0">
                          <a:effectLst/>
                        </a:rPr>
                        <a:t> ЦДИ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Управление ремонтом</a:t>
                      </a:r>
                      <a:r>
                        <a:rPr lang="ru-RU" sz="1100" baseline="0" dirty="0">
                          <a:effectLst/>
                        </a:rPr>
                        <a:t> и эксплуатацией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Допуск</a:t>
                      </a:r>
                      <a:r>
                        <a:rPr lang="ru-RU" sz="1100" baseline="0" dirty="0">
                          <a:effectLst/>
                        </a:rPr>
                        <a:t> вагонов на инфраструктуру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Бюджет производства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Электронный документооборот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1452" marR="91452"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274528" y="4464180"/>
            <a:ext cx="432500" cy="5398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843" y="5171289"/>
            <a:ext cx="2248193" cy="10309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/>
            <a:r>
              <a:rPr lang="ru-RU" sz="1000" b="1" kern="0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Анализ эффективности и контроль управления производственной деятельностью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950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150"/>
            <a:ext cx="6686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Управление вагонным хозяйством в едином информационном поле ЕК АСУВ</a:t>
            </a:r>
          </a:p>
          <a:p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2171" y="2030834"/>
            <a:ext cx="2946680" cy="5384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/>
                </a:solidFill>
              </a:rPr>
              <a:t>Доверенная среда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78168" y="2030834"/>
            <a:ext cx="3092785" cy="5384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/>
                </a:solidFill>
              </a:rPr>
              <a:t>Цифровой СПС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4845" y="2032518"/>
            <a:ext cx="2927648" cy="5384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/>
                </a:solidFill>
              </a:rPr>
              <a:t>Система управления производственными активами          (АСУ ПА ЦДИМ)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2171" y="2581810"/>
            <a:ext cx="2927648" cy="2712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2171" y="2570926"/>
            <a:ext cx="2863540" cy="2339086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Прием и хранение данных по техническому состоянию и параметрам работы СПС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Визуализация данных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Анализ </a:t>
            </a:r>
            <a:r>
              <a:rPr lang="ru-RU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предотказного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состояния СПС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Взаимодействие с производителями СПС, СММ и сервисными компаниями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88134" y="2581809"/>
            <a:ext cx="3092785" cy="2721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6218" y="2581810"/>
            <a:ext cx="2863540" cy="215442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Диагностика СПС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Контроль режимов работы СПС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Контроль качества производимых работ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Цифровой помощник машиниста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Роботизация и безлюдные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5332" y="2600956"/>
            <a:ext cx="2927648" cy="2736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271" y="2581615"/>
            <a:ext cx="2863540" cy="266225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Управление активами: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Паспортизация ремонтных предприятий; Планирование и управление работами </a:t>
            </a:r>
            <a:r>
              <a:rPr lang="ru-RU" sz="9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ТОиР</a:t>
            </a: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СПС, </a:t>
            </a:r>
            <a:r>
              <a:rPr lang="ru-RU" sz="9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лин</a:t>
            </a: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 оборудования и СММ;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Планирование и управление ресурсами для </a:t>
            </a:r>
            <a:r>
              <a:rPr lang="ru-RU" sz="9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ТОиР</a:t>
            </a: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и работы СПС, СММ (бюджеты, МТР, персонал);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Планирование и управление  работой техники;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Управление запасами;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Управление затратами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Согласование программы ремонта СПС и СММ с сервисными компаниями</a:t>
            </a:r>
          </a:p>
          <a:p>
            <a:pPr marL="228568" indent="-228568" defTabSz="1219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Долгосрочное планирование потребности в СПС и СММ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4845" y="1497237"/>
            <a:ext cx="9706069" cy="5095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white"/>
                </a:solidFill>
              </a:rPr>
              <a:t>Цифровой сервис управления активами ЦДИМ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2167" y="5282412"/>
            <a:ext cx="2069285" cy="781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tx1"/>
                </a:solidFill>
              </a:rPr>
              <a:t>Параметры текущего состояния пути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64012" y="5280553"/>
            <a:ext cx="2069285" cy="781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tx1"/>
                </a:solidFill>
              </a:rPr>
              <a:t>Объем путевых работ для обеспечения требуемого состояния инфраструктуры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8163" y="5282412"/>
            <a:ext cx="2069285" cy="7817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tx1"/>
                </a:solidFill>
              </a:rPr>
              <a:t>Требуемый парк СПС и СММ для обеспечения путевых работ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54274" y="5280547"/>
            <a:ext cx="1823096" cy="7848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chemeClr val="tx1"/>
                </a:solidFill>
              </a:rPr>
              <a:t>Требуемые ресурсы для обеспечения объема путевых работ технически исправным парком СПС и СММ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041508" y="5468974"/>
            <a:ext cx="379230" cy="3570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645353" y="5477682"/>
            <a:ext cx="379230" cy="3570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8318870" y="5477680"/>
            <a:ext cx="379230" cy="3570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4" tIns="60952" rIns="121904" bIns="60952" rtlCol="0" anchor="ctr"/>
          <a:lstStyle/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950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21912"/>
            <a:ext cx="7924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alibri" pitchFamily="34" charset="0"/>
                <a:ea typeface="+mj-ea"/>
                <a:cs typeface="+mj-cs"/>
              </a:rPr>
              <a:t>Реализация инициатив цифровой трансформации ЦДИМ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61" y="1485900"/>
            <a:ext cx="4866343" cy="362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989" y="1471944"/>
            <a:ext cx="5277611" cy="35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568" y="5022434"/>
            <a:ext cx="5233457" cy="28468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err="1">
                <a:cs typeface="Arial" charset="0"/>
              </a:rPr>
              <a:t>Выправочно-подбивочно-рихтовочная</a:t>
            </a:r>
            <a:r>
              <a:rPr lang="ru-RU" sz="1050" b="1" dirty="0">
                <a:cs typeface="Arial" charset="0"/>
              </a:rPr>
              <a:t>  машина – 26 блоков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572" y="5022434"/>
            <a:ext cx="5211403" cy="28468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err="1">
                <a:cs typeface="Arial" charset="0"/>
              </a:rPr>
              <a:t>Выправочно-подбивочно-рихтовочная</a:t>
            </a:r>
            <a:r>
              <a:rPr lang="ru-RU" sz="1050" b="1" dirty="0">
                <a:cs typeface="Arial" charset="0"/>
              </a:rPr>
              <a:t>  машина – 17 блоков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465829" y="1496479"/>
            <a:ext cx="0" cy="368512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5687" y="5495698"/>
            <a:ext cx="10646547" cy="1046434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Контроль качества выполняемых работ за счет измерения: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- положения рельсов непосредственно после выправки и подбивки пути, производимых </a:t>
            </a:r>
            <a:r>
              <a:rPr lang="ru-RU" sz="1200" dirty="0" err="1">
                <a:cs typeface="Arial" charset="0"/>
              </a:rPr>
              <a:t>выправочно</a:t>
            </a:r>
            <a:r>
              <a:rPr lang="ru-RU" sz="1200" dirty="0">
                <a:cs typeface="Arial" charset="0"/>
              </a:rPr>
              <a:t>-под-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cs typeface="Arial" charset="0"/>
              </a:rPr>
              <a:t>бивочно-рихтовочными</a:t>
            </a:r>
            <a:r>
              <a:rPr lang="ru-RU" sz="1200" dirty="0">
                <a:cs typeface="Arial" charset="0"/>
              </a:rPr>
              <a:t> машинами различных типов;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- количественных параметров качества очистки щебня и контроля качества балластной призмы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и элементов верхнего строения пути.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1518" y="183812"/>
            <a:ext cx="79242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alibri" pitchFamily="34" charset="0"/>
                <a:ea typeface="+mj-ea"/>
                <a:cs typeface="+mj-cs"/>
              </a:rPr>
              <a:t>Внедрение систем контроля качества</a:t>
            </a:r>
          </a:p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950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93" y="183812"/>
            <a:ext cx="79242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alibri" pitchFamily="34" charset="0"/>
                <a:ea typeface="+mj-ea"/>
                <a:cs typeface="+mj-cs"/>
              </a:rPr>
              <a:t>Основные драйверы развития диагностики </a:t>
            </a:r>
          </a:p>
          <a:p>
            <a:pPr algn="ctr" defTabSz="121905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22598" y="1269554"/>
          <a:ext cx="8126942" cy="482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950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991568"/>
            <a:ext cx="11377719" cy="397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9647140" y="6310781"/>
            <a:ext cx="1921683" cy="2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26.11.2020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12130012" y="0"/>
            <a:ext cx="60951" cy="6865589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2528"/>
            <a:ext cx="11382193" cy="104301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9319" y="4005992"/>
            <a:ext cx="8520591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11"/>
              </a:spcBef>
              <a:defRPr/>
            </a:pPr>
            <a:r>
              <a:rPr lang="ru-RU" sz="1400" b="1" kern="0" dirty="0">
                <a:solidFill>
                  <a:sysClr val="window" lastClr="FFFFFF"/>
                </a:solidFill>
                <a:ea typeface="Verdana" pitchFamily="34" charset="0"/>
                <a:cs typeface="Calibri" pitchFamily="34" charset="0"/>
              </a:rPr>
              <a:t>О реализации цифровых инициатив в </a:t>
            </a:r>
          </a:p>
          <a:p>
            <a:pPr algn="ctr">
              <a:spcBef>
                <a:spcPts val="511"/>
              </a:spcBef>
              <a:defRPr/>
            </a:pPr>
            <a:r>
              <a:rPr lang="ru-RU" sz="1400" b="1" kern="0" dirty="0">
                <a:solidFill>
                  <a:sysClr val="window" lastClr="FFFFFF"/>
                </a:solidFill>
                <a:ea typeface="Verdana" pitchFamily="34" charset="0"/>
                <a:cs typeface="Calibri" pitchFamily="34" charset="0"/>
              </a:rPr>
              <a:t>Центральной дирекции инфраструктуры</a:t>
            </a:r>
          </a:p>
        </p:txBody>
      </p:sp>
      <p:sp>
        <p:nvSpPr>
          <p:cNvPr id="17" name="Подзаголовок 7"/>
          <p:cNvSpPr txBox="1">
            <a:spLocks/>
          </p:cNvSpPr>
          <p:nvPr/>
        </p:nvSpPr>
        <p:spPr>
          <a:xfrm>
            <a:off x="335316" y="5062353"/>
            <a:ext cx="13054018" cy="1705163"/>
          </a:xfrm>
          <a:prstGeom prst="rect">
            <a:avLst/>
          </a:prstGeom>
        </p:spPr>
        <p:txBody>
          <a:bodyPr lIns="58311" tIns="29156" rIns="58311" bIns="29156"/>
          <a:lstStyle/>
          <a:p>
            <a:pPr marL="230816" indent="-218667" defTabSz="5831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Главный инженер Центральной дирекции инфраструктуры</a:t>
            </a:r>
          </a:p>
          <a:p>
            <a:pPr marL="230816" indent="-218667" defTabSz="5831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230816" indent="-218667" defTabSz="5831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Старовойтов Михаил Михайлович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0" y="9525"/>
            <a:ext cx="83047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latin typeface="Calibri" pitchFamily="34" charset="0"/>
              </a:rPr>
              <a:t>Целевое состояние процесса управления производственными активами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Центральной дирекции инфраструктуры в рамках </a:t>
            </a:r>
            <a:endParaRPr lang="en-AU" sz="2000" b="1" dirty="0">
              <a:latin typeface="Calibri" pitchFamily="34" charset="0"/>
            </a:endParaRPr>
          </a:p>
          <a:p>
            <a:pPr defTabSz="914400"/>
            <a:r>
              <a:rPr lang="ru-RU" sz="2000" b="1" dirty="0">
                <a:latin typeface="Calibri" pitchFamily="34" charset="0"/>
              </a:rPr>
              <a:t>Стратегии цифровой трансформации</a:t>
            </a:r>
            <a:endParaRPr kumimoji="0" lang="ru-RU" sz="2000" dirty="0">
              <a:ea typeface="Arial" pitchFamily="34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-25474" y="1485578"/>
          <a:ext cx="4382551" cy="375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575440" y="1325652"/>
            <a:ext cx="5728165" cy="415446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 algn="just">
              <a:defRPr/>
            </a:pPr>
            <a:r>
              <a:rPr lang="ru-RU" sz="1050" kern="0" dirty="0"/>
              <a:t>Автоматизированное управление работами </a:t>
            </a:r>
          </a:p>
          <a:p>
            <a:pPr algn="just">
              <a:defRPr/>
            </a:pPr>
            <a:r>
              <a:rPr lang="ru-RU" sz="1050" b="1" kern="0" dirty="0"/>
              <a:t>по текущему состоянию объектов ЖАТ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2678" y="2925738"/>
            <a:ext cx="1649636" cy="83094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srgbClr val="C00000"/>
                </a:solidFill>
              </a:rPr>
              <a:t>Управление активом по текущему состоянию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8391" y="981522"/>
            <a:ext cx="3647930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ЦЕЛЕВОЕ СОСТОЯНИЕ</a:t>
            </a:r>
            <a:endParaRPr lang="ru-RU" sz="14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453800" y="1284977"/>
            <a:ext cx="69285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511026" y="1315804"/>
            <a:ext cx="1426250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ЦШ</a:t>
            </a:r>
            <a:endParaRPr lang="ru-RU" sz="1400" b="1" kern="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703" y="1852972"/>
            <a:ext cx="5746296" cy="415446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 algn="just"/>
            <a:r>
              <a:rPr lang="ru-RU" sz="1050" kern="0" dirty="0"/>
              <a:t>Автоматизированное управление работами </a:t>
            </a:r>
          </a:p>
          <a:p>
            <a:pPr algn="just"/>
            <a:r>
              <a:rPr lang="ru-RU" sz="1050" b="1" kern="0" dirty="0"/>
              <a:t>по ремонту подвижного состава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11030" y="1829363"/>
            <a:ext cx="1422215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ЦВ</a:t>
            </a:r>
            <a:endParaRPr lang="ru-RU" sz="1400" b="1" kern="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2705" y="2367432"/>
            <a:ext cx="5695504" cy="415446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 algn="just"/>
            <a:r>
              <a:rPr lang="ru-RU" sz="1050" dirty="0"/>
              <a:t>Автоматизированное планирование работ </a:t>
            </a:r>
            <a:r>
              <a:rPr lang="ru-RU" sz="1050" b="1" dirty="0"/>
              <a:t>по текущему состоянию объектов инфраструктуры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1036" y="2324779"/>
            <a:ext cx="1409519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ЦДИМ</a:t>
            </a:r>
            <a:endParaRPr lang="ru-RU" sz="1400" b="1" kern="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82704" y="2859685"/>
            <a:ext cx="5708201" cy="415446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 algn="just"/>
            <a:r>
              <a:rPr lang="ru-RU" sz="1050" b="1" dirty="0"/>
              <a:t>Комплексная диагностика и мониторинг состояния активов </a:t>
            </a:r>
            <a:r>
              <a:rPr lang="ru-RU" sz="1050" dirty="0"/>
              <a:t>для обеспечения анализа и прогнозирования состояния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11030" y="2883708"/>
            <a:ext cx="1422215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ЦДМ</a:t>
            </a:r>
            <a:endParaRPr lang="ru-RU" sz="1400" b="1" kern="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82710" y="3381388"/>
            <a:ext cx="5746297" cy="415446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 algn="just"/>
            <a:r>
              <a:rPr lang="ru-RU" sz="1050" dirty="0"/>
              <a:t>Автоматизированное планирование и управление работами </a:t>
            </a:r>
            <a:r>
              <a:rPr lang="ru-RU" sz="1050" b="1" dirty="0"/>
              <a:t>по ремонту и содержанию активов на основании </a:t>
            </a:r>
            <a:r>
              <a:rPr lang="ru-RU" sz="1050" b="1" dirty="0" err="1"/>
              <a:t>предиктивной</a:t>
            </a:r>
            <a:r>
              <a:rPr lang="ru-RU" sz="1050" b="1" dirty="0"/>
              <a:t> аналитики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11030" y="3357786"/>
            <a:ext cx="1422215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ЦП</a:t>
            </a:r>
            <a:endParaRPr lang="ru-RU" sz="1400" b="1" kern="0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415246" y="1862962"/>
            <a:ext cx="6958206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6" name="Прямая соединительная линия 55"/>
          <p:cNvCxnSpPr/>
          <p:nvPr/>
        </p:nvCxnSpPr>
        <p:spPr>
          <a:xfrm>
            <a:off x="4397829" y="2390135"/>
            <a:ext cx="6956577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>
          <a:xfrm>
            <a:off x="4450080" y="2898252"/>
            <a:ext cx="6917023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>
          <a:xfrm>
            <a:off x="4458789" y="3391382"/>
            <a:ext cx="6921014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47291" y="406391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600" kern="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34275" y="3930574"/>
            <a:ext cx="2473641" cy="307724"/>
          </a:xfrm>
          <a:prstGeom prst="rect">
            <a:avLst/>
          </a:prstGeom>
          <a:noFill/>
        </p:spPr>
        <p:txBody>
          <a:bodyPr wrap="non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КЛЮЧЕВЫЕ ПРОЕКТЫ</a:t>
            </a:r>
            <a:endParaRPr lang="ru-RU" sz="14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4430739" y="4295656"/>
            <a:ext cx="693258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8" name="Прямоугольник 67"/>
          <p:cNvSpPr/>
          <p:nvPr/>
        </p:nvSpPr>
        <p:spPr>
          <a:xfrm>
            <a:off x="4467597" y="4367039"/>
            <a:ext cx="3981078" cy="76701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384" tIns="45694" rIns="91384" bIns="45694" rtlCol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1100" kern="0" dirty="0">
                <a:latin typeface="Arial" charset="0"/>
                <a:cs typeface="Arial" charset="0"/>
              </a:rPr>
              <a:t> ЕКП ТД (платформа управления технической документацией)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100" kern="0" dirty="0">
                <a:latin typeface="Arial" charset="0"/>
                <a:cs typeface="Arial" charset="0"/>
              </a:rPr>
              <a:t> ЕК АСУИ - Ш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473947" y="5591175"/>
            <a:ext cx="3850903" cy="8675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384" tIns="45694" rIns="91384" bIns="45694" rtlCol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1100" kern="0" dirty="0">
                <a:latin typeface="Arial" charset="0"/>
                <a:cs typeface="Arial" charset="0"/>
              </a:rPr>
              <a:t> Внедрение ППСС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100" kern="0" dirty="0">
                <a:latin typeface="Arial" charset="0"/>
                <a:cs typeface="Arial" charset="0"/>
              </a:rPr>
              <a:t> Жизненный цикл грузового вагона по технологии               </a:t>
            </a:r>
            <a:r>
              <a:rPr lang="en-US" sz="1100" kern="0" dirty="0" err="1">
                <a:latin typeface="Arial" charset="0"/>
                <a:cs typeface="Arial" charset="0"/>
              </a:rPr>
              <a:t>BlockChain</a:t>
            </a:r>
            <a:endParaRPr lang="ru-RU" sz="1100" kern="0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100" kern="0" dirty="0">
                <a:latin typeface="Arial" charset="0"/>
                <a:cs typeface="Arial" charset="0"/>
              </a:rPr>
              <a:t> ЕКАСУВ контроль </a:t>
            </a:r>
            <a:r>
              <a:rPr lang="ru-RU" sz="1100" kern="0" dirty="0" err="1">
                <a:latin typeface="Arial" charset="0"/>
                <a:cs typeface="Arial" charset="0"/>
              </a:rPr>
              <a:t>предотказного</a:t>
            </a:r>
            <a:r>
              <a:rPr lang="ru-RU" sz="1100" kern="0" dirty="0">
                <a:latin typeface="Arial" charset="0"/>
                <a:cs typeface="Arial" charset="0"/>
              </a:rPr>
              <a:t> состояния вагона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479280" y="4987553"/>
            <a:ext cx="4120349" cy="7507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4" tIns="45694" rIns="91384" bIns="45694"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100" kern="0" dirty="0">
                <a:solidFill>
                  <a:schemeClr val="tx1"/>
                </a:solidFill>
                <a:latin typeface="Arial" charset="0"/>
                <a:cs typeface="Arial" charset="0"/>
              </a:rPr>
              <a:t>Цифровой СПС</a:t>
            </a:r>
          </a:p>
          <a:p>
            <a:pPr>
              <a:buFont typeface="Arial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charset="0"/>
                <a:cs typeface="Arial" charset="0"/>
              </a:rPr>
              <a:t> Доверенная среда на основе </a:t>
            </a:r>
            <a:r>
              <a:rPr lang="en-US" sz="1100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BlockChain</a:t>
            </a:r>
            <a:endParaRPr lang="ru-RU" sz="11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charset="0"/>
                <a:cs typeface="Arial" charset="0"/>
              </a:rPr>
              <a:t> Система управления производственными активами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372666" y="4504957"/>
            <a:ext cx="2981134" cy="7814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4" tIns="45694" rIns="91384" bIns="45694"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ЕК АСУИ СДМИ </a:t>
            </a:r>
            <a:r>
              <a:rPr lang="ru-RU" sz="1100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предиктивная</a:t>
            </a: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аналитика </a:t>
            </a:r>
          </a:p>
          <a:p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 на основе </a:t>
            </a:r>
            <a:r>
              <a:rPr lang="en-US" sz="1100" dirty="0" err="1">
                <a:solidFill>
                  <a:schemeClr val="tx1"/>
                </a:solidFill>
                <a:latin typeface="Arial" charset="0"/>
                <a:cs typeface="Arial" charset="0"/>
              </a:rPr>
              <a:t>BigData</a:t>
            </a:r>
            <a:endParaRPr lang="ru-RU" sz="11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Система </a:t>
            </a:r>
            <a:r>
              <a:rPr lang="ru-RU" sz="1100" kern="0" dirty="0">
                <a:solidFill>
                  <a:schemeClr val="tx1"/>
                </a:solidFill>
                <a:latin typeface="Arial" charset="0"/>
                <a:cs typeface="Arial" charset="0"/>
              </a:rPr>
              <a:t>автоматической</a:t>
            </a: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расшифровки </a:t>
            </a:r>
          </a:p>
          <a:p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  результатов </a:t>
            </a:r>
            <a:r>
              <a:rPr lang="ru-RU" sz="1100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видеофиксации</a:t>
            </a:r>
            <a:endParaRPr lang="en-US" sz="11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396878" y="5382136"/>
            <a:ext cx="2947397" cy="7692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4" tIns="45694" rIns="91384" bIns="45694"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ЕК АСУИ Рельсовая книга </a:t>
            </a:r>
            <a:endParaRPr lang="en-AU" sz="11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A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Доверенная среда на основе </a:t>
            </a:r>
            <a:r>
              <a:rPr lang="en-US" sz="1100" dirty="0" err="1">
                <a:solidFill>
                  <a:schemeClr val="tx1"/>
                </a:solidFill>
                <a:latin typeface="Arial" charset="0"/>
                <a:cs typeface="Arial" charset="0"/>
              </a:rPr>
              <a:t>BlockChain</a:t>
            </a:r>
            <a:endParaRPr lang="en-US" sz="11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ЕКАСУИ СОПС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 ЕКП УРРАН П</a:t>
            </a:r>
          </a:p>
          <a:p>
            <a:pPr>
              <a:buFont typeface="Arial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746973" y="6830639"/>
            <a:ext cx="857629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3" name="Прямоугольник 102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88406" y="2947827"/>
            <a:ext cx="3504000" cy="303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81779" y="3291291"/>
            <a:ext cx="3278279" cy="2834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УФ-камера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параметров контактной сети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Обзорное видео и тепловизионный контроль 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система пространственного сканирования 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радиосвязи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Система высокоточной привязки </a:t>
            </a:r>
          </a:p>
          <a:p>
            <a:pPr>
              <a:lnSpc>
                <a:spcPts val="1333"/>
              </a:lnSpc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  ГЛОНАСС/</a:t>
            </a: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GPS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волнообразного износа рельсов 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состояния геометрии рельсовой </a:t>
            </a:r>
          </a:p>
          <a:p>
            <a:pPr>
              <a:lnSpc>
                <a:spcPts val="1333"/>
              </a:lnSpc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  колеи и рельсов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параметров КТСМ 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Георадиолокация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земляного полотна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параметров пути 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Система рельсовой дефектоскопии </a:t>
            </a:r>
          </a:p>
          <a:p>
            <a:pPr>
              <a:lnSpc>
                <a:spcPts val="1333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Видеоконтроль  состояния рельсов и </a:t>
            </a:r>
          </a:p>
          <a:p>
            <a:pPr>
              <a:lnSpc>
                <a:spcPts val="1333"/>
              </a:lnSpc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  рельсовых скреплений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6" name="Группа 72"/>
          <p:cNvGrpSpPr>
            <a:grpSpLocks noChangeAspect="1"/>
          </p:cNvGrpSpPr>
          <p:nvPr/>
        </p:nvGrpSpPr>
        <p:grpSpPr>
          <a:xfrm>
            <a:off x="312092" y="1559925"/>
            <a:ext cx="3600000" cy="1592951"/>
            <a:chOff x="287584" y="731772"/>
            <a:chExt cx="4068392" cy="1800200"/>
          </a:xfrm>
        </p:grpSpPr>
        <p:pic>
          <p:nvPicPr>
            <p:cNvPr id="57" name="Picture 11" descr="\\192.168.1.178\ростсервер\комп\Desktop\WORK\Штендер\Екатеринбург 2017\Штендеры\СПРИНТЕР-ИНТЕГРАЛ\Схема с фото\Спутник.jpg"/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7984" y="767836"/>
              <a:ext cx="432000" cy="432000"/>
            </a:xfrm>
            <a:prstGeom prst="ellipse">
              <a:avLst/>
            </a:prstGeom>
            <a:noFill/>
            <a:ln>
              <a:solidFill>
                <a:srgbClr val="007FB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/>
            <p:cNvPicPr preferRelativeResize="0">
              <a:picLocks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7317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59" name="Рисунок 58"/>
            <p:cNvPicPr preferRelativeResize="0">
              <a:picLocks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1840" y="767836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0" name="Picture 2" descr="C:\Users\Сергей\Desktop\Новая ЖИЗНЬ\ФОТО\2018_СПРИНТЕР-ИНТЕГРАЛ оборудование\2018_СПРИНТЕР-ИНТЕГРАЛ оборудование\180913_154158.jpg"/>
            <p:cNvPicPr preferRelativeResize="0">
              <a:picLocks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11760" y="767836"/>
              <a:ext cx="432000" cy="432000"/>
            </a:xfrm>
            <a:prstGeom prst="ellipse">
              <a:avLst/>
            </a:prstGeom>
            <a:noFill/>
            <a:ln>
              <a:solidFill>
                <a:srgbClr val="007FB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/>
            <p:cNvPicPr preferRelativeResize="0">
              <a:picLocks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943"/>
            <a:stretch/>
          </p:blipFill>
          <p:spPr>
            <a:xfrm>
              <a:off x="1691680" y="767836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2" name="Рисунок 61"/>
            <p:cNvPicPr preferRelativeResize="0">
              <a:picLocks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608" y="7317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3" name="Рисунок 62"/>
            <p:cNvPicPr preferRelativeResize="0">
              <a:picLocks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1840" y="20999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4" name="Picture 2" descr="C:\Users\Сергей\Desktop\Новая ЖИЗНЬ\ФОТО\2018_СПРИНТЕР-ИНТЕГРАЛ оборудование\От Юрченко\IMG_7807.JPG"/>
            <p:cNvPicPr preferRelativeResize="0">
              <a:picLocks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3648" y="2099972"/>
              <a:ext cx="432000" cy="432000"/>
            </a:xfrm>
            <a:prstGeom prst="ellipse">
              <a:avLst/>
            </a:prstGeom>
            <a:noFill/>
            <a:ln>
              <a:solidFill>
                <a:srgbClr val="007FB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/>
            <p:cNvPicPr preferRelativeResize="0">
              <a:picLocks/>
            </p:cNvPicPr>
            <p:nvPr/>
          </p:nvPicPr>
          <p:blipFill rotWithShape="1"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7984" y="20999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6" name="Рисунок 65"/>
            <p:cNvPicPr preferRelativeResize="0">
              <a:picLocks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3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9912" y="20999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7" name="Рисунок 66"/>
            <p:cNvPicPr preferRelativeResize="0">
              <a:picLocks/>
            </p:cNvPicPr>
            <p:nvPr/>
          </p:nvPicPr>
          <p:blipFill rotWithShape="1"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84" y="20999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8" name="Рисунок 67"/>
            <p:cNvPicPr preferRelativeResize="0">
              <a:picLocks/>
            </p:cNvPicPr>
            <p:nvPr/>
          </p:nvPicPr>
          <p:blipFill rotWithShape="1"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15776" y="2099972"/>
              <a:ext cx="432000" cy="432000"/>
            </a:xfrm>
            <a:prstGeom prst="ellipse">
              <a:avLst/>
            </a:prstGeom>
            <a:ln>
              <a:solidFill>
                <a:srgbClr val="007FB1"/>
              </a:solidFill>
            </a:ln>
            <a:effectLst/>
          </p:spPr>
        </p:pic>
        <p:pic>
          <p:nvPicPr>
            <p:cNvPr id="69" name="Picture 3" descr="C:\Users\Сергей\Desktop\Новая ЖИЗНЬ\ФОТО\2018_СПРИНТЕР-ИНТЕГРАЛ оборудование\2018_СПРИНТЕР-ИНТЕГРАЛ оборудование\180913_154915.jpg"/>
            <p:cNvPicPr preferRelativeResize="0">
              <a:picLocks noChangeArrowheads="1"/>
            </p:cNvPicPr>
            <p:nvPr/>
          </p:nvPicPr>
          <p:blipFill rotWithShape="1">
            <a:blip r:embed="rId24" cstate="screen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15"/>
            <a:stretch/>
          </p:blipFill>
          <p:spPr bwMode="auto">
            <a:xfrm>
              <a:off x="1439712" y="2099972"/>
              <a:ext cx="432000" cy="432000"/>
            </a:xfrm>
            <a:prstGeom prst="ellipse">
              <a:avLst/>
            </a:prstGeom>
            <a:noFill/>
            <a:ln>
              <a:solidFill>
                <a:srgbClr val="007FB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Соединительная линия уступом 69"/>
            <p:cNvCxnSpPr>
              <a:stCxn id="58" idx="4"/>
            </p:cNvCxnSpPr>
            <p:nvPr/>
          </p:nvCxnSpPr>
          <p:spPr>
            <a:xfrm rot="16200000" flipH="1">
              <a:off x="467508" y="1235792"/>
              <a:ext cx="360088" cy="2160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Соединительная линия уступом 70"/>
            <p:cNvCxnSpPr/>
            <p:nvPr/>
          </p:nvCxnSpPr>
          <p:spPr>
            <a:xfrm rot="16200000" flipH="1">
              <a:off x="1221436" y="1244784"/>
              <a:ext cx="252088" cy="1620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Соединительная линия уступом 71"/>
            <p:cNvCxnSpPr>
              <a:stCxn id="61" idx="4"/>
            </p:cNvCxnSpPr>
            <p:nvPr/>
          </p:nvCxnSpPr>
          <p:spPr>
            <a:xfrm rot="5400000">
              <a:off x="1601664" y="1289852"/>
              <a:ext cx="396032" cy="2160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Соединительная линия уступом 49"/>
            <p:cNvCxnSpPr>
              <a:stCxn id="60" idx="4"/>
            </p:cNvCxnSpPr>
            <p:nvPr/>
          </p:nvCxnSpPr>
          <p:spPr>
            <a:xfrm rot="16200000" flipH="1">
              <a:off x="2645780" y="1181816"/>
              <a:ext cx="396032" cy="432072"/>
            </a:xfrm>
            <a:prstGeom prst="bentConnector2">
              <a:avLst/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Соединительная линия уступом 49"/>
            <p:cNvCxnSpPr>
              <a:stCxn id="59" idx="4"/>
            </p:cNvCxnSpPr>
            <p:nvPr/>
          </p:nvCxnSpPr>
          <p:spPr>
            <a:xfrm rot="16200000" flipH="1">
              <a:off x="3347858" y="1199818"/>
              <a:ext cx="396032" cy="396068"/>
            </a:xfrm>
            <a:prstGeom prst="bentConnector2">
              <a:avLst/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Соединительная линия уступом 49"/>
            <p:cNvCxnSpPr>
              <a:stCxn id="57" idx="4"/>
            </p:cNvCxnSpPr>
            <p:nvPr/>
          </p:nvCxnSpPr>
          <p:spPr>
            <a:xfrm rot="16200000" flipH="1">
              <a:off x="3995960" y="1307860"/>
              <a:ext cx="396032" cy="1799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Соединительная линия уступом 49"/>
            <p:cNvCxnSpPr>
              <a:endCxn id="67" idx="0"/>
            </p:cNvCxnSpPr>
            <p:nvPr/>
          </p:nvCxnSpPr>
          <p:spPr>
            <a:xfrm rot="10800000" flipV="1">
              <a:off x="503584" y="1847884"/>
              <a:ext cx="504020" cy="252088"/>
            </a:xfrm>
            <a:prstGeom prst="bentConnector2">
              <a:avLst/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ная линия уступом 49"/>
            <p:cNvCxnSpPr>
              <a:endCxn id="64" idx="0"/>
            </p:cNvCxnSpPr>
            <p:nvPr/>
          </p:nvCxnSpPr>
          <p:spPr>
            <a:xfrm rot="5400000">
              <a:off x="1043596" y="1883936"/>
              <a:ext cx="252088" cy="1799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ная линия уступом 49"/>
            <p:cNvCxnSpPr/>
            <p:nvPr/>
          </p:nvCxnSpPr>
          <p:spPr>
            <a:xfrm rot="5400000">
              <a:off x="1628628" y="1910936"/>
              <a:ext cx="252088" cy="1259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Соединительная линия уступом 49"/>
            <p:cNvCxnSpPr/>
            <p:nvPr/>
          </p:nvCxnSpPr>
          <p:spPr>
            <a:xfrm rot="5400000">
              <a:off x="2204692" y="1910936"/>
              <a:ext cx="252088" cy="1259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Соединительная линия уступом 49"/>
            <p:cNvCxnSpPr>
              <a:endCxn id="63" idx="0"/>
            </p:cNvCxnSpPr>
            <p:nvPr/>
          </p:nvCxnSpPr>
          <p:spPr>
            <a:xfrm rot="10800000" flipV="1">
              <a:off x="2807840" y="1847884"/>
              <a:ext cx="612032" cy="252088"/>
            </a:xfrm>
            <a:prstGeom prst="bentConnector2">
              <a:avLst/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Соединительная линия уступом 49"/>
            <p:cNvCxnSpPr/>
            <p:nvPr/>
          </p:nvCxnSpPr>
          <p:spPr>
            <a:xfrm rot="5400000">
              <a:off x="3428828" y="1910936"/>
              <a:ext cx="252088" cy="1259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Соединительная линия уступом 49"/>
            <p:cNvCxnSpPr/>
            <p:nvPr/>
          </p:nvCxnSpPr>
          <p:spPr>
            <a:xfrm rot="16200000" flipH="1">
              <a:off x="3977904" y="1865916"/>
              <a:ext cx="324096" cy="14401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360562"/>
              <a:ext cx="3888432" cy="66735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8358" y="1569556"/>
              <a:ext cx="125737" cy="157172"/>
            </a:xfrm>
            <a:prstGeom prst="rect">
              <a:avLst/>
            </a:prstGeom>
          </p:spPr>
        </p:pic>
      </p:grpSp>
      <p:sp>
        <p:nvSpPr>
          <p:cNvPr id="85" name="Text Placeholder 136"/>
          <p:cNvSpPr>
            <a:spLocks/>
          </p:cNvSpPr>
          <p:nvPr/>
        </p:nvSpPr>
        <p:spPr bwMode="auto">
          <a:xfrm>
            <a:off x="6090251" y="2373843"/>
            <a:ext cx="5620228" cy="63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altLang="ru-RU" sz="1300" dirty="0">
              <a:solidFill>
                <a:srgbClr val="0066A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55194" y="1380542"/>
            <a:ext cx="3792011" cy="323934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lnSpc>
                <a:spcPts val="2667"/>
              </a:lnSpc>
            </a:pPr>
            <a:r>
              <a:rPr lang="ru-RU" sz="13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Доля инцидентов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ts val="2667"/>
              </a:lnSpc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выявленных мобильными  средствами диагностики: </a:t>
            </a:r>
          </a:p>
          <a:p>
            <a:pPr eaLnBrk="0" hangingPunct="0">
              <a:lnSpc>
                <a:spcPts val="2667"/>
              </a:lnSpc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2016 г.– </a:t>
            </a:r>
            <a:r>
              <a:rPr lang="ru-RU" sz="2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%, </a:t>
            </a:r>
          </a:p>
          <a:p>
            <a:pPr eaLnBrk="0" hangingPunct="0">
              <a:lnSpc>
                <a:spcPts val="2667"/>
              </a:lnSpc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2019 г. – </a:t>
            </a:r>
            <a:r>
              <a:rPr lang="ru-RU" sz="2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%, </a:t>
            </a:r>
          </a:p>
          <a:p>
            <a:pPr eaLnBrk="0" hangingPunct="0">
              <a:lnSpc>
                <a:spcPts val="2667"/>
              </a:lnSpc>
            </a:pPr>
            <a:r>
              <a:rPr lang="ru-RU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 мес. 2020 г. </a:t>
            </a: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sz="2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%. </a:t>
            </a:r>
          </a:p>
          <a:p>
            <a:pPr eaLnBrk="0" hangingPunct="0">
              <a:lnSpc>
                <a:spcPts val="2667"/>
              </a:lnSpc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Общее количество инцидентов выявленных средствами измерений и диагностики выросло </a:t>
            </a:r>
            <a:r>
              <a:rPr lang="ru-RU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4 раза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615049" y="1768595"/>
            <a:ext cx="1680187" cy="0"/>
          </a:xfrm>
          <a:prstGeom prst="line">
            <a:avLst/>
          </a:prstGeom>
          <a:ln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2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77008" y="2984359"/>
            <a:ext cx="432048" cy="399904"/>
          </a:xfrm>
          <a:prstGeom prst="rect">
            <a:avLst/>
          </a:prstGeom>
          <a:noFill/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2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54381" y="2923322"/>
            <a:ext cx="432048" cy="399904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8143692" y="1407906"/>
            <a:ext cx="3224203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lnSpc>
                <a:spcPts val="2667"/>
              </a:lnSpc>
            </a:pPr>
            <a:r>
              <a:rPr lang="ru-RU" sz="13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 людей «из пути» </a:t>
            </a:r>
          </a:p>
          <a:p>
            <a:pPr eaLnBrk="0" hangingPunct="0">
              <a:lnSpc>
                <a:spcPts val="2667"/>
              </a:lnSpc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операторов съемных средств</a:t>
            </a:r>
          </a:p>
          <a:p>
            <a:pPr eaLnBrk="0" hangingPunct="0">
              <a:lnSpc>
                <a:spcPts val="2667"/>
              </a:lnSpc>
            </a:pPr>
            <a:r>
              <a:rPr lang="ru-RU" sz="2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381</a:t>
            </a:r>
            <a:r>
              <a:rPr lang="ru-RU" sz="13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шт. ед. </a:t>
            </a:r>
          </a:p>
          <a:p>
            <a:pPr eaLnBrk="0" hangingPunct="0">
              <a:lnSpc>
                <a:spcPts val="2667"/>
              </a:lnSpc>
            </a:pPr>
            <a:r>
              <a:rPr lang="ru-RU" sz="11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(операторы </a:t>
            </a:r>
            <a:r>
              <a:rPr lang="ru-RU" sz="11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дефектоскопных</a:t>
            </a:r>
            <a:r>
              <a:rPr lang="ru-RU" sz="11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тележек)</a:t>
            </a:r>
          </a:p>
        </p:txBody>
      </p:sp>
      <p:graphicFrame>
        <p:nvGraphicFramePr>
          <p:cNvPr id="91" name="Диаграмма 90"/>
          <p:cNvGraphicFramePr/>
          <p:nvPr/>
        </p:nvGraphicFramePr>
        <p:xfrm>
          <a:off x="7994469" y="2997746"/>
          <a:ext cx="3406443" cy="177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92" name="Прямая соединительная линия 91"/>
          <p:cNvCxnSpPr/>
          <p:nvPr/>
        </p:nvCxnSpPr>
        <p:spPr>
          <a:xfrm>
            <a:off x="8283736" y="1791416"/>
            <a:ext cx="2579235" cy="0"/>
          </a:xfrm>
          <a:prstGeom prst="line">
            <a:avLst/>
          </a:prstGeom>
          <a:ln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0623012" y="3480593"/>
            <a:ext cx="384043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007055" y="3480593"/>
            <a:ext cx="10492" cy="76808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207616" y="4247041"/>
            <a:ext cx="809931" cy="1637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4414226" y="5273975"/>
            <a:ext cx="6959168" cy="9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повышение экономической эффективности;</a:t>
            </a:r>
          </a:p>
          <a:p>
            <a:pPr algn="just"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объективная информация о состоянии инфраструктурных объектов;</a:t>
            </a:r>
          </a:p>
          <a:p>
            <a:pPr algn="just"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создание условий для автоматизации планирования работ по ремонту и содержанию объектов инфраструктуры.</a:t>
            </a:r>
          </a:p>
        </p:txBody>
      </p:sp>
      <p:sp>
        <p:nvSpPr>
          <p:cNvPr id="97" name="Равнобедренный треугольник 96"/>
          <p:cNvSpPr/>
          <p:nvPr/>
        </p:nvSpPr>
        <p:spPr>
          <a:xfrm flipV="1">
            <a:off x="4462233" y="4923473"/>
            <a:ext cx="6911162" cy="17638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0773148" y="3672614"/>
            <a:ext cx="445185" cy="39572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9" name="TextBox 1"/>
          <p:cNvSpPr txBox="1"/>
          <p:nvPr/>
        </p:nvSpPr>
        <p:spPr>
          <a:xfrm>
            <a:off x="10801279" y="3712118"/>
            <a:ext cx="372547" cy="302633"/>
          </a:xfrm>
          <a:prstGeom prst="rect">
            <a:avLst/>
          </a:prstGeom>
        </p:spPr>
        <p:txBody>
          <a:bodyPr wrap="none" lIns="121917" tIns="60958" rIns="121917" bIns="6095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-2 381</a:t>
            </a:r>
            <a:endParaRPr lang="ru-RU" sz="300" b="1" i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flipV="1">
            <a:off x="10940050" y="3926648"/>
            <a:ext cx="90711" cy="60959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190550" y="189434"/>
            <a:ext cx="11995149" cy="10213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Calibri" pitchFamily="34" charset="0"/>
              </a:rPr>
              <a:t>Внедрение </a:t>
            </a:r>
            <a:r>
              <a:rPr lang="ru-RU" sz="2000" b="1" dirty="0" err="1">
                <a:latin typeface="Calibri" pitchFamily="34" charset="0"/>
              </a:rPr>
              <a:t>современнных</a:t>
            </a:r>
            <a:r>
              <a:rPr lang="ru-RU" sz="2000" b="1" dirty="0">
                <a:latin typeface="Calibri" pitchFamily="34" charset="0"/>
              </a:rPr>
              <a:t> диагностических средств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4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203199" y="6492876"/>
            <a:ext cx="5969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2703-9B68-4670-8796-91AA10C263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-249676" y="1441173"/>
            <a:ext cx="8288776" cy="4989443"/>
          </a:xfrm>
          <a:prstGeom prst="rect">
            <a:avLst/>
          </a:prstGeom>
        </p:spPr>
        <p:txBody>
          <a:bodyPr lIns="91432" tIns="45718" rIns="91432" bIns="45718">
            <a:normAutofit/>
          </a:bodyPr>
          <a:lstStyle/>
          <a:p>
            <a:pPr marL="982566" indent="-457143" defTabSz="91430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ru-RU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Хранилище данных диагностики</a:t>
            </a:r>
            <a:r>
              <a:rPr kumimoji="1" lang="ru-RU" sz="2400" dirty="0">
                <a:solidFill>
                  <a:prstClr val="black"/>
                </a:solidFill>
                <a:ea typeface="Arial" charset="0"/>
                <a:cs typeface="Arial" charset="0"/>
              </a:rPr>
              <a:t>                </a:t>
            </a:r>
            <a:r>
              <a:rPr kumimoji="1" lang="ru-RU" sz="1600" dirty="0">
                <a:solidFill>
                  <a:prstClr val="black"/>
                </a:solidFill>
                <a:ea typeface="Arial" charset="0"/>
                <a:cs typeface="Arial" charset="0"/>
              </a:rPr>
              <a:t>в части геометрии рельсовой колеи, </a:t>
            </a:r>
            <a:r>
              <a:rPr kumimoji="1" lang="ru-RU" sz="1600" dirty="0" err="1">
                <a:solidFill>
                  <a:prstClr val="black"/>
                </a:solidFill>
                <a:ea typeface="Arial" charset="0"/>
                <a:cs typeface="Arial" charset="0"/>
              </a:rPr>
              <a:t>бесстыкового</a:t>
            </a:r>
            <a:r>
              <a:rPr kumimoji="1" lang="ru-RU" sz="1600" dirty="0">
                <a:solidFill>
                  <a:prstClr val="black"/>
                </a:solidFill>
                <a:ea typeface="Arial" charset="0"/>
                <a:cs typeface="Arial" charset="0"/>
              </a:rPr>
              <a:t> пути и земляного полотна</a:t>
            </a:r>
          </a:p>
          <a:p>
            <a:pPr marL="982566" indent="-457143" defTabSz="91430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kumimoji="1" lang="ru-RU" sz="20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982566" indent="-457143" defTabSz="91430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ru-RU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Оценка состояния железнодорожного пути</a:t>
            </a:r>
          </a:p>
          <a:p>
            <a:pPr marL="1268287" indent="-285724" defTabSz="914309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893674" algn="l"/>
              </a:tabLst>
              <a:defRPr/>
            </a:pPr>
            <a:r>
              <a:rPr kumimoji="1" lang="ru-RU" sz="1600" dirty="0">
                <a:solidFill>
                  <a:prstClr val="black"/>
                </a:solidFill>
                <a:ea typeface="Arial" charset="0"/>
                <a:cs typeface="Arial" charset="0"/>
              </a:rPr>
              <a:t>расчёт, оценка и </a:t>
            </a:r>
            <a:r>
              <a:rPr kumimoji="1" lang="ru-RU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прогноз </a:t>
            </a:r>
            <a:r>
              <a:rPr kumimoji="1" lang="ru-RU" sz="1600" b="1" dirty="0" err="1">
                <a:solidFill>
                  <a:prstClr val="black"/>
                </a:solidFill>
                <a:ea typeface="Arial" charset="0"/>
                <a:cs typeface="Arial" charset="0"/>
              </a:rPr>
              <a:t>предотказного</a:t>
            </a:r>
            <a:r>
              <a:rPr kumimoji="1" lang="ru-RU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 состояния </a:t>
            </a:r>
            <a:r>
              <a:rPr kumimoji="1" lang="ru-RU" sz="1600" dirty="0">
                <a:solidFill>
                  <a:prstClr val="black"/>
                </a:solidFill>
                <a:ea typeface="Arial" charset="0"/>
                <a:cs typeface="Arial" charset="0"/>
              </a:rPr>
              <a:t>рельсовой колеи по геометрическим параметрам</a:t>
            </a:r>
          </a:p>
          <a:p>
            <a:pPr marL="1268287" indent="-285724" defTabSz="914309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893674" algn="l"/>
              </a:tabLst>
              <a:defRPr/>
            </a:pPr>
            <a:r>
              <a:rPr kumimoji="1" lang="ru-RU" sz="1600" dirty="0">
                <a:solidFill>
                  <a:prstClr val="black"/>
                </a:solidFill>
                <a:ea typeface="Arial" charset="0"/>
                <a:cs typeface="Arial" charset="0"/>
              </a:rPr>
              <a:t>анализ </a:t>
            </a:r>
            <a:r>
              <a:rPr kumimoji="1" lang="ru-RU" sz="1600" b="1" dirty="0" err="1">
                <a:solidFill>
                  <a:prstClr val="black"/>
                </a:solidFill>
                <a:ea typeface="Arial" charset="0"/>
                <a:cs typeface="Arial" charset="0"/>
              </a:rPr>
              <a:t>предотказного</a:t>
            </a:r>
            <a:r>
              <a:rPr kumimoji="1" lang="ru-RU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 состояния </a:t>
            </a:r>
            <a:r>
              <a:rPr kumimoji="1" lang="ru-RU" sz="1600" b="1" dirty="0" err="1">
                <a:solidFill>
                  <a:prstClr val="black"/>
                </a:solidFill>
                <a:ea typeface="Arial" charset="0"/>
                <a:cs typeface="Arial" charset="0"/>
              </a:rPr>
              <a:t>бесстыкового</a:t>
            </a:r>
            <a:r>
              <a:rPr kumimoji="1" lang="ru-RU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 пути</a:t>
            </a:r>
          </a:p>
          <a:p>
            <a:pPr marL="1268287" indent="-285724" defTabSz="914309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tabLst>
                <a:tab pos="893674" algn="l"/>
              </a:tabLst>
              <a:defRPr/>
            </a:pPr>
            <a:r>
              <a:rPr kumimoji="1" lang="ru-RU" sz="1600" dirty="0">
                <a:solidFill>
                  <a:prstClr val="black"/>
                </a:solidFill>
                <a:ea typeface="Arial" charset="0"/>
                <a:cs typeface="Arial" charset="0"/>
              </a:rPr>
              <a:t>мониторинг состояния </a:t>
            </a:r>
            <a:r>
              <a:rPr kumimoji="1" lang="ru-RU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земляного полотна</a:t>
            </a:r>
          </a:p>
          <a:p>
            <a:pPr marL="982566" indent="-457143" defTabSz="91430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kumimoji="1" lang="ru-RU" sz="20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982566" indent="-457143" defTabSz="91430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ru-RU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Администрирование и управление доступом</a:t>
            </a:r>
          </a:p>
        </p:txBody>
      </p:sp>
      <p:pic>
        <p:nvPicPr>
          <p:cNvPr id="9" name="Picture 2" descr="https://site_sirius.ruobr.ru/static/asset/images/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30" y="1528083"/>
            <a:ext cx="541020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ite_sirius.ruobr.ru/static/asset/images/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30" y="2777964"/>
            <a:ext cx="541020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ite_sirius.ruobr.ru/static/asset/images/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42" y="5082927"/>
            <a:ext cx="541020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3">
            <a:extLst>
              <a:ext uri="{FF2B5EF4-FFF2-40B4-BE49-F238E27FC236}">
                <a16:creationId xmlns:a16="http://schemas.microsoft.com/office/drawing/2014/main" id="{25BD71F2-9E9A-4E84-A6D2-19E2FD02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8836" y="3015485"/>
            <a:ext cx="3077905" cy="1691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5875" cap="sq">
            <a:solidFill>
              <a:schemeClr val="accent1"/>
            </a:solidFill>
            <a:miter lim="800000"/>
          </a:ln>
          <a:effectLst>
            <a:outerShdw blurRad="38100" dist="12700" dir="8100000" algn="tr" rotWithShape="0">
              <a:prstClr val="black">
                <a:alpha val="40000"/>
              </a:prstClr>
            </a:outerShdw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3" name="Группа 8"/>
          <p:cNvGrpSpPr/>
          <p:nvPr/>
        </p:nvGrpSpPr>
        <p:grpSpPr>
          <a:xfrm>
            <a:off x="7878830" y="1528080"/>
            <a:ext cx="3543644" cy="1244936"/>
            <a:chOff x="8116489" y="1441173"/>
            <a:chExt cx="3925110" cy="133184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8116489" y="1441173"/>
              <a:ext cx="2317523" cy="1331843"/>
              <a:chOff x="7921486" y="4736975"/>
              <a:chExt cx="2317523" cy="133184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7921486" y="4736975"/>
                <a:ext cx="2317523" cy="1331843"/>
                <a:chOff x="7921486" y="4770783"/>
                <a:chExt cx="2317523" cy="1331843"/>
              </a:xfrm>
            </p:grpSpPr>
            <p:sp>
              <p:nvSpPr>
                <p:cNvPr id="18" name="Прямоугольная выноска 17"/>
                <p:cNvSpPr/>
                <p:nvPr/>
              </p:nvSpPr>
              <p:spPr>
                <a:xfrm>
                  <a:off x="7921486" y="4770783"/>
                  <a:ext cx="2315818" cy="1331843"/>
                </a:xfrm>
                <a:prstGeom prst="wedgeRectCallout">
                  <a:avLst>
                    <a:gd name="adj1" fmla="val 97839"/>
                    <a:gd name="adj2" fmla="val 2433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09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7971457" y="4807475"/>
                  <a:ext cx="1303794" cy="382316"/>
                </a:xfrm>
                <a:prstGeom prst="rect">
                  <a:avLst/>
                </a:prstGeom>
              </p:spPr>
            </p:pic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9015071" y="5687947"/>
                  <a:ext cx="1143096" cy="407538"/>
                </a:xfrm>
                <a:prstGeom prst="rect">
                  <a:avLst/>
                </a:prstGeom>
              </p:spPr>
            </p:pic>
            <p:pic>
              <p:nvPicPr>
                <p:cNvPr id="22" name="Объект 4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1486" y="5049943"/>
                  <a:ext cx="2317523" cy="811119"/>
                </a:xfrm>
                <a:prstGeom prst="rect">
                  <a:avLst/>
                </a:prstGeom>
              </p:spPr>
            </p:pic>
          </p:grp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33428" y="5073653"/>
                <a:ext cx="763286" cy="726102"/>
              </a:xfrm>
              <a:prstGeom prst="rect">
                <a:avLst/>
              </a:prstGeom>
            </p:spPr>
          </p:pic>
        </p:grpSp>
        <p:pic>
          <p:nvPicPr>
            <p:cNvPr id="15" name="Рисунок 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0023" y="1477865"/>
              <a:ext cx="1501576" cy="129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506680" y="4869993"/>
            <a:ext cx="1822215" cy="1560624"/>
          </a:xfrm>
          <a:prstGeom prst="rect">
            <a:avLst/>
          </a:prstGeom>
        </p:spPr>
      </p:pic>
      <p:sp>
        <p:nvSpPr>
          <p:cNvPr id="24" name="Заголовок 2"/>
          <p:cNvSpPr txBox="1">
            <a:spLocks/>
          </p:cNvSpPr>
          <p:nvPr/>
        </p:nvSpPr>
        <p:spPr>
          <a:xfrm>
            <a:off x="196852" y="24304"/>
            <a:ext cx="11995149" cy="10213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Этап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ЕК АСУИ СДМИ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20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19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года.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Дирекция диагностики и мониторинга инфраструктуры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3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mp_ocenk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67" b="10455"/>
          <a:stretch/>
        </p:blipFill>
        <p:spPr bwMode="auto">
          <a:xfrm>
            <a:off x="2036462" y="1381132"/>
            <a:ext cx="7868839" cy="49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73A96E0-89AA-4E49-9870-00841FFB5EC5}"/>
              </a:ext>
            </a:extLst>
          </p:cNvPr>
          <p:cNvSpPr/>
          <p:nvPr/>
        </p:nvSpPr>
        <p:spPr>
          <a:xfrm>
            <a:off x="2179269" y="1858979"/>
            <a:ext cx="1008062" cy="14763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F7DCC2E-0595-4CB3-86BE-0F7153F2C0A9}"/>
              </a:ext>
            </a:extLst>
          </p:cNvPr>
          <p:cNvSpPr/>
          <p:nvPr/>
        </p:nvSpPr>
        <p:spPr>
          <a:xfrm>
            <a:off x="7953602" y="1931211"/>
            <a:ext cx="1223962" cy="13319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874A258-3042-44EC-BFF3-4C988ABF4C9E}"/>
              </a:ext>
            </a:extLst>
          </p:cNvPr>
          <p:cNvSpPr/>
          <p:nvPr/>
        </p:nvSpPr>
        <p:spPr>
          <a:xfrm>
            <a:off x="9678772" y="2951973"/>
            <a:ext cx="1658364" cy="766762"/>
          </a:xfrm>
          <a:prstGeom prst="roundRect">
            <a:avLst>
              <a:gd name="adj" fmla="val 16209"/>
            </a:avLst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100" b="1" dirty="0">
                <a:solidFill>
                  <a:schemeClr val="bg1"/>
                </a:solidFill>
              </a:rPr>
              <a:t>Оценка    элементов инфраструктуры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874A258-3042-44EC-BFF3-4C988ABF4C9E}"/>
              </a:ext>
            </a:extLst>
          </p:cNvPr>
          <p:cNvSpPr/>
          <p:nvPr/>
        </p:nvSpPr>
        <p:spPr>
          <a:xfrm>
            <a:off x="214790" y="4570933"/>
            <a:ext cx="1821673" cy="766762"/>
          </a:xfrm>
          <a:prstGeom prst="roundRect">
            <a:avLst>
              <a:gd name="adj" fmla="val 19683"/>
            </a:avLst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100" b="1" dirty="0">
                <a:solidFill>
                  <a:schemeClr val="bg1"/>
                </a:solidFill>
              </a:rPr>
              <a:t>Перечень элементов инфраструктуры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8B1ADBB-F77F-4F00-AA60-70C807218D7E}"/>
              </a:ext>
            </a:extLst>
          </p:cNvPr>
          <p:cNvCxnSpPr/>
          <p:nvPr/>
        </p:nvCxnSpPr>
        <p:spPr>
          <a:xfrm flipV="1">
            <a:off x="1180271" y="4271530"/>
            <a:ext cx="1024665" cy="519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B1ADBB-F77F-4F00-AA60-70C807218D7E}"/>
              </a:ext>
            </a:extLst>
          </p:cNvPr>
          <p:cNvCxnSpPr>
            <a:stCxn id="5" idx="0"/>
            <a:endCxn id="4" idx="3"/>
          </p:cNvCxnSpPr>
          <p:nvPr/>
        </p:nvCxnSpPr>
        <p:spPr>
          <a:xfrm flipH="1" flipV="1">
            <a:off x="9177564" y="2597167"/>
            <a:ext cx="1330390" cy="3548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6874A258-3042-44EC-BFF3-4C988ABF4C9E}"/>
              </a:ext>
            </a:extLst>
          </p:cNvPr>
          <p:cNvSpPr/>
          <p:nvPr/>
        </p:nvSpPr>
        <p:spPr>
          <a:xfrm>
            <a:off x="69775" y="2377583"/>
            <a:ext cx="1821673" cy="766762"/>
          </a:xfrm>
          <a:prstGeom prst="roundRect">
            <a:avLst>
              <a:gd name="adj" fmla="val 173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100" b="1" dirty="0">
                <a:solidFill>
                  <a:schemeClr val="bg1"/>
                </a:solidFill>
              </a:rPr>
              <a:t>Показатели состояния инфраструктуры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8B1ADBB-F77F-4F00-AA60-70C807218D7E}"/>
              </a:ext>
            </a:extLst>
          </p:cNvPr>
          <p:cNvCxnSpPr/>
          <p:nvPr/>
        </p:nvCxnSpPr>
        <p:spPr>
          <a:xfrm flipV="1">
            <a:off x="1471202" y="2275439"/>
            <a:ext cx="684168" cy="1637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 txBox="1">
            <a:spLocks/>
          </p:cNvSpPr>
          <p:nvPr/>
        </p:nvSpPr>
        <p:spPr>
          <a:xfrm>
            <a:off x="196853" y="24304"/>
            <a:ext cx="8204198" cy="10213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Этап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ЕК АСУИ СДМИ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-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20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года.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Функциональность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комплексной оценки состояния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железнодорожной инфраструктуры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8"/>
          <p:cNvSpPr txBox="1">
            <a:spLocks/>
          </p:cNvSpPr>
          <p:nvPr/>
        </p:nvSpPr>
        <p:spPr>
          <a:xfrm>
            <a:off x="11424593" y="6492876"/>
            <a:ext cx="69129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EE6B5-B55C-4F50-BDC0-27C436E905D5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E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2E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38101" y="1091680"/>
            <a:ext cx="2574090" cy="161307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400" b="1" dirty="0"/>
              <a:t>Контроль очертаний насыпи и выемок</a:t>
            </a:r>
            <a:endParaRPr lang="en-US" sz="1400" b="1" dirty="0"/>
          </a:p>
          <a:p>
            <a:pPr>
              <a:defRPr/>
            </a:pPr>
            <a:r>
              <a:rPr lang="ru-RU" sz="1100" kern="0" dirty="0"/>
              <a:t>Откосы насыпи и выемки</a:t>
            </a:r>
          </a:p>
          <a:p>
            <a:pPr>
              <a:defRPr/>
            </a:pPr>
            <a:r>
              <a:rPr lang="ru-RU" sz="1100" kern="0" dirty="0"/>
              <a:t>Основная площадка</a:t>
            </a:r>
          </a:p>
          <a:p>
            <a:pPr>
              <a:defRPr/>
            </a:pPr>
            <a:r>
              <a:rPr lang="ru-RU" sz="1100" kern="0" dirty="0"/>
              <a:t>Обочина</a:t>
            </a:r>
          </a:p>
          <a:p>
            <a:pPr>
              <a:defRPr/>
            </a:pPr>
            <a:r>
              <a:rPr lang="ru-RU" sz="1100" kern="0" dirty="0"/>
              <a:t>Плечо балластной призмы</a:t>
            </a:r>
            <a:endParaRPr lang="ru-RU" sz="1100" b="1" kern="0" dirty="0">
              <a:latin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964663" y="1090829"/>
            <a:ext cx="2574090" cy="161392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200" b="1" dirty="0"/>
              <a:t>Анализ стабильности во времени</a:t>
            </a:r>
          </a:p>
          <a:p>
            <a:pPr>
              <a:defRPr/>
            </a:pPr>
            <a:r>
              <a:rPr lang="ru-RU" sz="1050" kern="0" dirty="0"/>
              <a:t>Нестабильные участки земляного полотна («</a:t>
            </a:r>
            <a:r>
              <a:rPr lang="en-US" sz="1050" kern="0" dirty="0" err="1"/>
              <a:t>StabWay</a:t>
            </a:r>
            <a:r>
              <a:rPr lang="ru-RU" sz="1050" kern="0" dirty="0"/>
              <a:t>» на основе данных путеизмерителей по ГРК)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732085" y="1110714"/>
            <a:ext cx="2574090" cy="1594036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200" b="1" dirty="0"/>
              <a:t>Анализ неподбитых шпал</a:t>
            </a:r>
          </a:p>
          <a:p>
            <a:pPr>
              <a:defRPr/>
            </a:pPr>
            <a:r>
              <a:rPr lang="ru-RU" sz="1050" kern="0" dirty="0"/>
              <a:t>Выплески (данные путеизмерителей по ГРК, реализовано в КАПС БП)</a:t>
            </a:r>
          </a:p>
          <a:p>
            <a:pPr>
              <a:defRPr/>
            </a:pPr>
            <a:endParaRPr lang="ru-RU" sz="1050" kern="0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981724" y="1084990"/>
            <a:ext cx="2574090" cy="1619761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200" b="1" dirty="0"/>
              <a:t>Георадиолокация</a:t>
            </a:r>
          </a:p>
          <a:p>
            <a:pPr>
              <a:defRPr/>
            </a:pPr>
            <a:r>
              <a:rPr lang="ru-RU" sz="1050" kern="0" dirty="0"/>
              <a:t>Выделение слоев</a:t>
            </a:r>
          </a:p>
          <a:p>
            <a:pPr>
              <a:defRPr/>
            </a:pPr>
            <a:r>
              <a:rPr lang="ru-RU" sz="1050" kern="0" dirty="0"/>
              <a:t>Стабильность слоев</a:t>
            </a:r>
          </a:p>
          <a:p>
            <a:pPr>
              <a:defRPr/>
            </a:pPr>
            <a:r>
              <a:rPr lang="ru-RU" sz="1050" kern="0" dirty="0"/>
              <a:t>Места увлажнений</a:t>
            </a:r>
          </a:p>
          <a:p>
            <a:pPr>
              <a:defRPr/>
            </a:pPr>
            <a:r>
              <a:rPr lang="ru-RU" sz="1050" kern="0" dirty="0"/>
              <a:t>Загрязнение балластной призмы</a:t>
            </a:r>
            <a:endParaRPr lang="ru-RU" sz="1200" b="1" kern="0" dirty="0">
              <a:latin typeface="Calibri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770185" y="4986285"/>
            <a:ext cx="2574090" cy="1323035"/>
          </a:xfrm>
          <a:prstGeom prst="round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Стационарные системы мониторинга земляного полотна</a:t>
            </a: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Подвижки </a:t>
            </a: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Температурный режим</a:t>
            </a:r>
          </a:p>
          <a:p>
            <a:pPr>
              <a:defRPr/>
            </a:pPr>
            <a:endParaRPr lang="ru-RU" sz="1200" kern="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42876" y="4984279"/>
            <a:ext cx="2574090" cy="1421052"/>
          </a:xfrm>
          <a:prstGeom prst="round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Контроль очертаний насыпи и выемок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Водоотводные канавы</a:t>
            </a: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Кюветы</a:t>
            </a: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Контрбанкеты</a:t>
            </a: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Бермы и т.д.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655841" y="5061182"/>
            <a:ext cx="2548604" cy="1325041"/>
          </a:xfrm>
          <a:prstGeom prst="round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>
              <a:lnSpc>
                <a:spcPct val="90000"/>
              </a:lnSpc>
              <a:spcAft>
                <a:spcPts val="800"/>
              </a:spcAft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Осмотры с помощью БПЛА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</a:rPr>
              <a:t>Проблемные и труднодоступные участки</a:t>
            </a:r>
          </a:p>
          <a:p>
            <a:pPr>
              <a:defRPr/>
            </a:pPr>
            <a:endParaRPr lang="ru-RU" sz="1200" kern="0" dirty="0"/>
          </a:p>
          <a:p>
            <a:pPr>
              <a:defRPr/>
            </a:pPr>
            <a:endParaRPr lang="ru-RU" sz="1200" kern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9350" y="3863204"/>
            <a:ext cx="10551489" cy="0"/>
          </a:xfrm>
          <a:prstGeom prst="line">
            <a:avLst/>
          </a:prstGeom>
          <a:ln w="19050">
            <a:solidFill>
              <a:srgbClr val="002060"/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 bwMode="auto">
          <a:xfrm>
            <a:off x="3431006" y="3342316"/>
            <a:ext cx="4801321" cy="10043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anchor="ctr"/>
          <a:lstStyle/>
          <a:p>
            <a:pPr>
              <a:defRPr/>
            </a:pPr>
            <a:r>
              <a:rPr lang="ru-RU" b="1" dirty="0"/>
              <a:t>Комплексный контроль и анализ состояния земляного полотна</a:t>
            </a:r>
            <a:endParaRPr lang="ru-RU" b="1" kern="0" dirty="0"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603" y="3475182"/>
            <a:ext cx="16152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b="1" i="1" dirty="0">
                <a:latin typeface="+mn-lt"/>
              </a:rPr>
              <a:t>Реализовано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604" y="3901601"/>
            <a:ext cx="244700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Необходимо сделать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6992" y="3475182"/>
            <a:ext cx="16152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1400" b="1" i="1" dirty="0">
                <a:latin typeface="+mn-lt"/>
              </a:rPr>
              <a:t>Реализовано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5845" y="3901601"/>
            <a:ext cx="244700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Необходимо сделать</a:t>
            </a:r>
          </a:p>
        </p:txBody>
      </p:sp>
      <p:cxnSp>
        <p:nvCxnSpPr>
          <p:cNvPr id="16" name="Скругленная соединительная линия 15"/>
          <p:cNvCxnSpPr>
            <a:stCxn id="3" idx="2"/>
            <a:endCxn id="11" idx="0"/>
          </p:cNvCxnSpPr>
          <p:nvPr/>
        </p:nvCxnSpPr>
        <p:spPr>
          <a:xfrm rot="16200000" flipH="1">
            <a:off x="3309625" y="820273"/>
            <a:ext cx="637563" cy="440652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4" idx="2"/>
            <a:endCxn id="11" idx="0"/>
          </p:cNvCxnSpPr>
          <p:nvPr/>
        </p:nvCxnSpPr>
        <p:spPr>
          <a:xfrm rot="16200000" flipH="1">
            <a:off x="4722905" y="2233554"/>
            <a:ext cx="637564" cy="157995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6" idx="2"/>
            <a:endCxn id="11" idx="0"/>
          </p:cNvCxnSpPr>
          <p:nvPr/>
        </p:nvCxnSpPr>
        <p:spPr>
          <a:xfrm rot="5400000">
            <a:off x="6231436" y="2304982"/>
            <a:ext cx="637565" cy="143710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5" idx="2"/>
            <a:endCxn id="11" idx="0"/>
          </p:cNvCxnSpPr>
          <p:nvPr/>
        </p:nvCxnSpPr>
        <p:spPr>
          <a:xfrm rot="5400000">
            <a:off x="7606616" y="929802"/>
            <a:ext cx="637566" cy="418746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8" idx="0"/>
            <a:endCxn id="11" idx="2"/>
          </p:cNvCxnSpPr>
          <p:nvPr/>
        </p:nvCxnSpPr>
        <p:spPr>
          <a:xfrm rot="5400000" flipH="1" flipV="1">
            <a:off x="3362010" y="2514622"/>
            <a:ext cx="637568" cy="430174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9" idx="0"/>
            <a:endCxn id="11" idx="2"/>
          </p:cNvCxnSpPr>
          <p:nvPr/>
        </p:nvCxnSpPr>
        <p:spPr>
          <a:xfrm rot="16200000" flipV="1">
            <a:off x="5523670" y="4654709"/>
            <a:ext cx="714471" cy="9847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7" idx="0"/>
            <a:endCxn id="11" idx="2"/>
          </p:cNvCxnSpPr>
          <p:nvPr/>
        </p:nvCxnSpPr>
        <p:spPr>
          <a:xfrm rot="16200000" flipV="1">
            <a:off x="7624662" y="2553716"/>
            <a:ext cx="639574" cy="4225563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"/>
          <p:cNvSpPr txBox="1">
            <a:spLocks/>
          </p:cNvSpPr>
          <p:nvPr/>
        </p:nvSpPr>
        <p:spPr>
          <a:xfrm>
            <a:off x="196853" y="233854"/>
            <a:ext cx="8204198" cy="480521"/>
          </a:xfrm>
          <a:prstGeom prst="rect">
            <a:avLst/>
          </a:prstGeo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Calibri" pitchFamily="34" charset="0"/>
                <a:ea typeface="+mj-ea"/>
                <a:cs typeface="+mj-cs"/>
              </a:rPr>
              <a:t>Развитие систем контроля земляного полотна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>
            <a:spLocks/>
          </p:cNvSpPr>
          <p:nvPr/>
        </p:nvSpPr>
        <p:spPr>
          <a:xfrm>
            <a:off x="11590867" y="6499226"/>
            <a:ext cx="601133" cy="358775"/>
          </a:xfrm>
          <a:prstGeom prst="rect">
            <a:avLst/>
          </a:prstGeom>
        </p:spPr>
        <p:txBody>
          <a:bodyPr vert="horz" lIns="121917" tIns="60958" rIns="121917" bIns="60958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BA31D-E596-43AD-AE47-B4F0D2D546E0}" type="slidenum">
              <a:rPr kumimoji="0" lang="ru-RU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503-2.png"/>
          <p:cNvPicPr/>
          <p:nvPr/>
        </p:nvPicPr>
        <p:blipFill rotWithShape="1">
          <a:blip r:embed="rId2" cstate="screen"/>
          <a:srcRect/>
          <a:stretch/>
        </p:blipFill>
        <p:spPr>
          <a:xfrm>
            <a:off x="161926" y="1124745"/>
            <a:ext cx="11159794" cy="524266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2389" y="969813"/>
            <a:ext cx="4019557" cy="26642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7971" y="3956679"/>
            <a:ext cx="3640428" cy="232884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75787" y="1412777"/>
            <a:ext cx="5005445" cy="5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9997" tIns="62398" rIns="119997" bIns="62398">
            <a:spAutoFit/>
          </a:bodyPr>
          <a:lstStyle/>
          <a:p>
            <a:pPr defTabSz="599002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ru-RU" alt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Формирование 3</a:t>
            </a:r>
            <a:r>
              <a:rPr lang="en-US" alt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D-</a:t>
            </a:r>
            <a:r>
              <a:rPr lang="ru-RU" alt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поверхности земляного полотна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07701" y="5829267"/>
            <a:ext cx="4775819" cy="53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9997" tIns="62398" rIns="119997" bIns="62398">
            <a:spAutoFit/>
          </a:bodyPr>
          <a:lstStyle/>
          <a:p>
            <a:pPr algn="r" defTabSz="599002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ru-RU" alt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Поперечное сечение насыпи и балластной призмы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68278" y="262430"/>
            <a:ext cx="8204198" cy="623396"/>
          </a:xfrm>
          <a:prstGeom prst="rect">
            <a:avLst/>
          </a:prstGeom>
        </p:spPr>
        <p:txBody>
          <a:bodyPr/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Calibri" pitchFamily="34" charset="0"/>
                <a:ea typeface="+mj-ea"/>
                <a:cs typeface="+mj-cs"/>
              </a:rPr>
              <a:t>Пространственное сканирование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28986" y="1238256"/>
            <a:ext cx="30520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070005"/>
            <a:ext cx="6081623" cy="384671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Блокчейн</a:t>
            </a:r>
            <a:endParaRPr lang="ru-RU" b="1" dirty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13512"/>
            <a:ext cx="6081623" cy="384671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Robotic Process Automation</a:t>
            </a:r>
            <a:endParaRPr lang="ru-RU" b="1" dirty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0261" y="3410638"/>
            <a:ext cx="6101751" cy="384671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«Интернет вещей»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1624" y="1075757"/>
            <a:ext cx="6110376" cy="384671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Цифровой двойник инфраструктуры</a:t>
            </a:r>
          </a:p>
        </p:txBody>
      </p:sp>
      <p:grpSp>
        <p:nvGrpSpPr>
          <p:cNvPr id="7" name="Group 133">
            <a:extLst>
              <a:ext uri="{FF2B5EF4-FFF2-40B4-BE49-F238E27FC236}">
                <a16:creationId xmlns:a16="http://schemas.microsoft.com/office/drawing/2014/main" id="{7A85054D-8FBF-4F79-AE58-B82F873857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00749" y="3546000"/>
            <a:ext cx="1502555" cy="1717973"/>
            <a:chOff x="812" y="598"/>
            <a:chExt cx="3038" cy="3361"/>
          </a:xfrm>
        </p:grpSpPr>
        <p:sp>
          <p:nvSpPr>
            <p:cNvPr id="8" name="Freeform 134">
              <a:extLst>
                <a:ext uri="{FF2B5EF4-FFF2-40B4-BE49-F238E27FC236}">
                  <a16:creationId xmlns:a16="http://schemas.microsoft.com/office/drawing/2014/main" id="{624029C5-839A-4B0A-9956-B71F7AD7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" y="598"/>
              <a:ext cx="3038" cy="3361"/>
            </a:xfrm>
            <a:custGeom>
              <a:avLst/>
              <a:gdLst>
                <a:gd name="T0" fmla="*/ 944 w 1283"/>
                <a:gd name="T1" fmla="*/ 861 h 1420"/>
                <a:gd name="T2" fmla="*/ 1011 w 1283"/>
                <a:gd name="T3" fmla="*/ 223 h 1420"/>
                <a:gd name="T4" fmla="*/ 495 w 1283"/>
                <a:gd name="T5" fmla="*/ 84 h 1420"/>
                <a:gd name="T6" fmla="*/ 189 w 1283"/>
                <a:gd name="T7" fmla="*/ 321 h 1420"/>
                <a:gd name="T8" fmla="*/ 155 w 1283"/>
                <a:gd name="T9" fmla="*/ 426 h 1420"/>
                <a:gd name="T10" fmla="*/ 155 w 1283"/>
                <a:gd name="T11" fmla="*/ 522 h 1420"/>
                <a:gd name="T12" fmla="*/ 107 w 1283"/>
                <a:gd name="T13" fmla="*/ 622 h 1420"/>
                <a:gd name="T14" fmla="*/ 83 w 1283"/>
                <a:gd name="T15" fmla="*/ 755 h 1420"/>
                <a:gd name="T16" fmla="*/ 125 w 1283"/>
                <a:gd name="T17" fmla="*/ 779 h 1420"/>
                <a:gd name="T18" fmla="*/ 111 w 1283"/>
                <a:gd name="T19" fmla="*/ 832 h 1420"/>
                <a:gd name="T20" fmla="*/ 142 w 1283"/>
                <a:gd name="T21" fmla="*/ 882 h 1420"/>
                <a:gd name="T22" fmla="*/ 118 w 1283"/>
                <a:gd name="T23" fmla="*/ 916 h 1420"/>
                <a:gd name="T24" fmla="*/ 164 w 1283"/>
                <a:gd name="T25" fmla="*/ 972 h 1420"/>
                <a:gd name="T26" fmla="*/ 152 w 1283"/>
                <a:gd name="T27" fmla="*/ 1044 h 1420"/>
                <a:gd name="T28" fmla="*/ 269 w 1283"/>
                <a:gd name="T29" fmla="*/ 1088 h 1420"/>
                <a:gd name="T30" fmla="*/ 525 w 1283"/>
                <a:gd name="T31" fmla="*/ 1235 h 1420"/>
                <a:gd name="T32" fmla="*/ 560 w 1283"/>
                <a:gd name="T33" fmla="*/ 1420 h 1420"/>
                <a:gd name="T34" fmla="*/ 1078 w 1283"/>
                <a:gd name="T35" fmla="*/ 1420 h 1420"/>
                <a:gd name="T36" fmla="*/ 944 w 1283"/>
                <a:gd name="T37" fmla="*/ 86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3" h="1420">
                  <a:moveTo>
                    <a:pt x="944" y="861"/>
                  </a:moveTo>
                  <a:cubicBezTo>
                    <a:pt x="944" y="861"/>
                    <a:pt x="1283" y="581"/>
                    <a:pt x="1011" y="223"/>
                  </a:cubicBezTo>
                  <a:cubicBezTo>
                    <a:pt x="1011" y="223"/>
                    <a:pt x="850" y="0"/>
                    <a:pt x="495" y="84"/>
                  </a:cubicBezTo>
                  <a:cubicBezTo>
                    <a:pt x="495" y="84"/>
                    <a:pt x="217" y="158"/>
                    <a:pt x="189" y="321"/>
                  </a:cubicBezTo>
                  <a:cubicBezTo>
                    <a:pt x="189" y="321"/>
                    <a:pt x="170" y="410"/>
                    <a:pt x="155" y="426"/>
                  </a:cubicBezTo>
                  <a:cubicBezTo>
                    <a:pt x="155" y="426"/>
                    <a:pt x="119" y="480"/>
                    <a:pt x="155" y="522"/>
                  </a:cubicBezTo>
                  <a:cubicBezTo>
                    <a:pt x="155" y="522"/>
                    <a:pt x="179" y="549"/>
                    <a:pt x="107" y="622"/>
                  </a:cubicBezTo>
                  <a:cubicBezTo>
                    <a:pt x="107" y="622"/>
                    <a:pt x="0" y="721"/>
                    <a:pt x="83" y="755"/>
                  </a:cubicBezTo>
                  <a:cubicBezTo>
                    <a:pt x="125" y="779"/>
                    <a:pt x="125" y="779"/>
                    <a:pt x="125" y="779"/>
                  </a:cubicBezTo>
                  <a:cubicBezTo>
                    <a:pt x="125" y="779"/>
                    <a:pt x="129" y="817"/>
                    <a:pt x="111" y="832"/>
                  </a:cubicBezTo>
                  <a:cubicBezTo>
                    <a:pt x="111" y="832"/>
                    <a:pt x="102" y="858"/>
                    <a:pt x="142" y="882"/>
                  </a:cubicBezTo>
                  <a:cubicBezTo>
                    <a:pt x="142" y="882"/>
                    <a:pt x="124" y="899"/>
                    <a:pt x="118" y="916"/>
                  </a:cubicBezTo>
                  <a:cubicBezTo>
                    <a:pt x="118" y="916"/>
                    <a:pt x="141" y="954"/>
                    <a:pt x="164" y="972"/>
                  </a:cubicBezTo>
                  <a:cubicBezTo>
                    <a:pt x="164" y="972"/>
                    <a:pt x="141" y="985"/>
                    <a:pt x="152" y="1044"/>
                  </a:cubicBezTo>
                  <a:cubicBezTo>
                    <a:pt x="152" y="1044"/>
                    <a:pt x="164" y="1101"/>
                    <a:pt x="269" y="1088"/>
                  </a:cubicBezTo>
                  <a:cubicBezTo>
                    <a:pt x="269" y="1088"/>
                    <a:pt x="489" y="1045"/>
                    <a:pt x="525" y="1235"/>
                  </a:cubicBezTo>
                  <a:cubicBezTo>
                    <a:pt x="560" y="1420"/>
                    <a:pt x="560" y="1420"/>
                    <a:pt x="560" y="1420"/>
                  </a:cubicBezTo>
                  <a:cubicBezTo>
                    <a:pt x="1078" y="1420"/>
                    <a:pt x="1078" y="1420"/>
                    <a:pt x="1078" y="1420"/>
                  </a:cubicBezTo>
                  <a:cubicBezTo>
                    <a:pt x="1078" y="1420"/>
                    <a:pt x="905" y="951"/>
                    <a:pt x="944" y="8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C66040EE-FA77-414E-B16A-1CBEF73E3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639"/>
              <a:ext cx="422" cy="1149"/>
            </a:xfrm>
            <a:custGeom>
              <a:avLst/>
              <a:gdLst>
                <a:gd name="T0" fmla="*/ 31 w 178"/>
                <a:gd name="T1" fmla="*/ 0 h 485"/>
                <a:gd name="T2" fmla="*/ 34 w 178"/>
                <a:gd name="T3" fmla="*/ 0 h 485"/>
                <a:gd name="T4" fmla="*/ 35 w 178"/>
                <a:gd name="T5" fmla="*/ 0 h 485"/>
                <a:gd name="T6" fmla="*/ 35 w 178"/>
                <a:gd name="T7" fmla="*/ 1 h 485"/>
                <a:gd name="T8" fmla="*/ 36 w 178"/>
                <a:gd name="T9" fmla="*/ 1 h 485"/>
                <a:gd name="T10" fmla="*/ 36 w 178"/>
                <a:gd name="T11" fmla="*/ 1 h 485"/>
                <a:gd name="T12" fmla="*/ 36 w 178"/>
                <a:gd name="T13" fmla="*/ 1 h 485"/>
                <a:gd name="T14" fmla="*/ 37 w 178"/>
                <a:gd name="T15" fmla="*/ 1 h 485"/>
                <a:gd name="T16" fmla="*/ 37 w 178"/>
                <a:gd name="T17" fmla="*/ 1 h 485"/>
                <a:gd name="T18" fmla="*/ 38 w 178"/>
                <a:gd name="T19" fmla="*/ 1 h 485"/>
                <a:gd name="T20" fmla="*/ 42 w 178"/>
                <a:gd name="T21" fmla="*/ 1 h 485"/>
                <a:gd name="T22" fmla="*/ 89 w 178"/>
                <a:gd name="T23" fmla="*/ 182 h 485"/>
                <a:gd name="T24" fmla="*/ 178 w 178"/>
                <a:gd name="T25" fmla="*/ 332 h 485"/>
                <a:gd name="T26" fmla="*/ 172 w 178"/>
                <a:gd name="T27" fmla="*/ 340 h 485"/>
                <a:gd name="T28" fmla="*/ 80 w 178"/>
                <a:gd name="T29" fmla="*/ 186 h 485"/>
                <a:gd name="T30" fmla="*/ 76 w 178"/>
                <a:gd name="T31" fmla="*/ 175 h 485"/>
                <a:gd name="T32" fmla="*/ 81 w 178"/>
                <a:gd name="T33" fmla="*/ 189 h 485"/>
                <a:gd name="T34" fmla="*/ 168 w 178"/>
                <a:gd name="T35" fmla="*/ 346 h 485"/>
                <a:gd name="T36" fmla="*/ 162 w 178"/>
                <a:gd name="T37" fmla="*/ 353 h 485"/>
                <a:gd name="T38" fmla="*/ 73 w 178"/>
                <a:gd name="T39" fmla="*/ 192 h 485"/>
                <a:gd name="T40" fmla="*/ 70 w 178"/>
                <a:gd name="T41" fmla="*/ 184 h 485"/>
                <a:gd name="T42" fmla="*/ 74 w 178"/>
                <a:gd name="T43" fmla="*/ 197 h 485"/>
                <a:gd name="T44" fmla="*/ 157 w 178"/>
                <a:gd name="T45" fmla="*/ 359 h 485"/>
                <a:gd name="T46" fmla="*/ 151 w 178"/>
                <a:gd name="T47" fmla="*/ 366 h 485"/>
                <a:gd name="T48" fmla="*/ 65 w 178"/>
                <a:gd name="T49" fmla="*/ 199 h 485"/>
                <a:gd name="T50" fmla="*/ 64 w 178"/>
                <a:gd name="T51" fmla="*/ 194 h 485"/>
                <a:gd name="T52" fmla="*/ 66 w 178"/>
                <a:gd name="T53" fmla="*/ 204 h 485"/>
                <a:gd name="T54" fmla="*/ 146 w 178"/>
                <a:gd name="T55" fmla="*/ 372 h 485"/>
                <a:gd name="T56" fmla="*/ 140 w 178"/>
                <a:gd name="T57" fmla="*/ 379 h 485"/>
                <a:gd name="T58" fmla="*/ 58 w 178"/>
                <a:gd name="T59" fmla="*/ 206 h 485"/>
                <a:gd name="T60" fmla="*/ 57 w 178"/>
                <a:gd name="T61" fmla="*/ 206 h 485"/>
                <a:gd name="T62" fmla="*/ 59 w 178"/>
                <a:gd name="T63" fmla="*/ 211 h 485"/>
                <a:gd name="T64" fmla="*/ 135 w 178"/>
                <a:gd name="T65" fmla="*/ 384 h 485"/>
                <a:gd name="T66" fmla="*/ 129 w 178"/>
                <a:gd name="T67" fmla="*/ 391 h 485"/>
                <a:gd name="T68" fmla="*/ 51 w 178"/>
                <a:gd name="T69" fmla="*/ 216 h 485"/>
                <a:gd name="T70" fmla="*/ 51 w 178"/>
                <a:gd name="T71" fmla="*/ 219 h 485"/>
                <a:gd name="T72" fmla="*/ 124 w 178"/>
                <a:gd name="T73" fmla="*/ 396 h 485"/>
                <a:gd name="T74" fmla="*/ 118 w 178"/>
                <a:gd name="T75" fmla="*/ 403 h 485"/>
                <a:gd name="T76" fmla="*/ 44 w 178"/>
                <a:gd name="T77" fmla="*/ 228 h 485"/>
                <a:gd name="T78" fmla="*/ 112 w 178"/>
                <a:gd name="T79" fmla="*/ 408 h 485"/>
                <a:gd name="T80" fmla="*/ 106 w 178"/>
                <a:gd name="T81" fmla="*/ 414 h 485"/>
                <a:gd name="T82" fmla="*/ 37 w 178"/>
                <a:gd name="T83" fmla="*/ 240 h 485"/>
                <a:gd name="T84" fmla="*/ 101 w 178"/>
                <a:gd name="T85" fmla="*/ 419 h 485"/>
                <a:gd name="T86" fmla="*/ 98 w 178"/>
                <a:gd name="T87" fmla="*/ 421 h 485"/>
                <a:gd name="T88" fmla="*/ 96 w 178"/>
                <a:gd name="T89" fmla="*/ 428 h 485"/>
                <a:gd name="T90" fmla="*/ 30 w 178"/>
                <a:gd name="T91" fmla="*/ 251 h 485"/>
                <a:gd name="T92" fmla="*/ 94 w 178"/>
                <a:gd name="T93" fmla="*/ 438 h 485"/>
                <a:gd name="T94" fmla="*/ 92 w 178"/>
                <a:gd name="T95" fmla="*/ 453 h 485"/>
                <a:gd name="T96" fmla="*/ 23 w 178"/>
                <a:gd name="T97" fmla="*/ 264 h 485"/>
                <a:gd name="T98" fmla="*/ 93 w 178"/>
                <a:gd name="T99" fmla="*/ 467 h 485"/>
                <a:gd name="T100" fmla="*/ 94 w 178"/>
                <a:gd name="T101" fmla="*/ 485 h 485"/>
                <a:gd name="T102" fmla="*/ 12 w 178"/>
                <a:gd name="T103" fmla="*/ 248 h 485"/>
                <a:gd name="T104" fmla="*/ 31 w 178"/>
                <a:gd name="T105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485">
                  <a:moveTo>
                    <a:pt x="3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8" y="84"/>
                    <a:pt x="89" y="182"/>
                  </a:cubicBezTo>
                  <a:cubicBezTo>
                    <a:pt x="107" y="228"/>
                    <a:pt x="136" y="281"/>
                    <a:pt x="178" y="332"/>
                  </a:cubicBezTo>
                  <a:cubicBezTo>
                    <a:pt x="176" y="335"/>
                    <a:pt x="174" y="337"/>
                    <a:pt x="172" y="340"/>
                  </a:cubicBezTo>
                  <a:cubicBezTo>
                    <a:pt x="129" y="287"/>
                    <a:pt x="100" y="232"/>
                    <a:pt x="80" y="186"/>
                  </a:cubicBezTo>
                  <a:cubicBezTo>
                    <a:pt x="79" y="182"/>
                    <a:pt x="77" y="178"/>
                    <a:pt x="76" y="175"/>
                  </a:cubicBezTo>
                  <a:cubicBezTo>
                    <a:pt x="78" y="179"/>
                    <a:pt x="79" y="184"/>
                    <a:pt x="81" y="189"/>
                  </a:cubicBezTo>
                  <a:cubicBezTo>
                    <a:pt x="99" y="237"/>
                    <a:pt x="126" y="293"/>
                    <a:pt x="168" y="346"/>
                  </a:cubicBezTo>
                  <a:cubicBezTo>
                    <a:pt x="166" y="348"/>
                    <a:pt x="164" y="351"/>
                    <a:pt x="162" y="353"/>
                  </a:cubicBezTo>
                  <a:cubicBezTo>
                    <a:pt x="119" y="299"/>
                    <a:pt x="91" y="241"/>
                    <a:pt x="73" y="192"/>
                  </a:cubicBezTo>
                  <a:cubicBezTo>
                    <a:pt x="72" y="190"/>
                    <a:pt x="71" y="187"/>
                    <a:pt x="70" y="184"/>
                  </a:cubicBezTo>
                  <a:cubicBezTo>
                    <a:pt x="71" y="188"/>
                    <a:pt x="72" y="193"/>
                    <a:pt x="74" y="197"/>
                  </a:cubicBezTo>
                  <a:cubicBezTo>
                    <a:pt x="90" y="246"/>
                    <a:pt x="116" y="304"/>
                    <a:pt x="157" y="359"/>
                  </a:cubicBezTo>
                  <a:cubicBezTo>
                    <a:pt x="155" y="362"/>
                    <a:pt x="153" y="364"/>
                    <a:pt x="151" y="366"/>
                  </a:cubicBezTo>
                  <a:cubicBezTo>
                    <a:pt x="108" y="310"/>
                    <a:pt x="82" y="250"/>
                    <a:pt x="65" y="199"/>
                  </a:cubicBezTo>
                  <a:cubicBezTo>
                    <a:pt x="65" y="198"/>
                    <a:pt x="64" y="196"/>
                    <a:pt x="64" y="194"/>
                  </a:cubicBezTo>
                  <a:cubicBezTo>
                    <a:pt x="64" y="198"/>
                    <a:pt x="65" y="201"/>
                    <a:pt x="66" y="204"/>
                  </a:cubicBezTo>
                  <a:cubicBezTo>
                    <a:pt x="81" y="255"/>
                    <a:pt x="105" y="315"/>
                    <a:pt x="146" y="372"/>
                  </a:cubicBezTo>
                  <a:cubicBezTo>
                    <a:pt x="144" y="374"/>
                    <a:pt x="142" y="377"/>
                    <a:pt x="140" y="379"/>
                  </a:cubicBezTo>
                  <a:cubicBezTo>
                    <a:pt x="98" y="321"/>
                    <a:pt x="73" y="259"/>
                    <a:pt x="58" y="206"/>
                  </a:cubicBezTo>
                  <a:cubicBezTo>
                    <a:pt x="58" y="206"/>
                    <a:pt x="58" y="206"/>
                    <a:pt x="57" y="206"/>
                  </a:cubicBezTo>
                  <a:cubicBezTo>
                    <a:pt x="58" y="208"/>
                    <a:pt x="58" y="210"/>
                    <a:pt x="59" y="211"/>
                  </a:cubicBezTo>
                  <a:cubicBezTo>
                    <a:pt x="72" y="264"/>
                    <a:pt x="95" y="326"/>
                    <a:pt x="135" y="384"/>
                  </a:cubicBezTo>
                  <a:cubicBezTo>
                    <a:pt x="133" y="387"/>
                    <a:pt x="131" y="389"/>
                    <a:pt x="129" y="391"/>
                  </a:cubicBezTo>
                  <a:cubicBezTo>
                    <a:pt x="88" y="332"/>
                    <a:pt x="64" y="270"/>
                    <a:pt x="51" y="216"/>
                  </a:cubicBezTo>
                  <a:cubicBezTo>
                    <a:pt x="51" y="217"/>
                    <a:pt x="51" y="218"/>
                    <a:pt x="51" y="219"/>
                  </a:cubicBezTo>
                  <a:cubicBezTo>
                    <a:pt x="63" y="273"/>
                    <a:pt x="85" y="337"/>
                    <a:pt x="124" y="396"/>
                  </a:cubicBezTo>
                  <a:cubicBezTo>
                    <a:pt x="122" y="399"/>
                    <a:pt x="120" y="401"/>
                    <a:pt x="118" y="403"/>
                  </a:cubicBezTo>
                  <a:cubicBezTo>
                    <a:pt x="78" y="344"/>
                    <a:pt x="56" y="282"/>
                    <a:pt x="44" y="228"/>
                  </a:cubicBezTo>
                  <a:cubicBezTo>
                    <a:pt x="54" y="283"/>
                    <a:pt x="74" y="347"/>
                    <a:pt x="112" y="408"/>
                  </a:cubicBezTo>
                  <a:cubicBezTo>
                    <a:pt x="110" y="410"/>
                    <a:pt x="108" y="413"/>
                    <a:pt x="106" y="414"/>
                  </a:cubicBezTo>
                  <a:cubicBezTo>
                    <a:pt x="69" y="356"/>
                    <a:pt x="48" y="294"/>
                    <a:pt x="37" y="240"/>
                  </a:cubicBezTo>
                  <a:cubicBezTo>
                    <a:pt x="46" y="295"/>
                    <a:pt x="65" y="359"/>
                    <a:pt x="101" y="419"/>
                  </a:cubicBezTo>
                  <a:cubicBezTo>
                    <a:pt x="99" y="420"/>
                    <a:pt x="98" y="421"/>
                    <a:pt x="98" y="421"/>
                  </a:cubicBezTo>
                  <a:cubicBezTo>
                    <a:pt x="97" y="423"/>
                    <a:pt x="96" y="426"/>
                    <a:pt x="96" y="428"/>
                  </a:cubicBezTo>
                  <a:cubicBezTo>
                    <a:pt x="59" y="369"/>
                    <a:pt x="40" y="306"/>
                    <a:pt x="30" y="251"/>
                  </a:cubicBezTo>
                  <a:cubicBezTo>
                    <a:pt x="38" y="309"/>
                    <a:pt x="56" y="376"/>
                    <a:pt x="94" y="438"/>
                  </a:cubicBezTo>
                  <a:cubicBezTo>
                    <a:pt x="93" y="443"/>
                    <a:pt x="93" y="448"/>
                    <a:pt x="92" y="453"/>
                  </a:cubicBezTo>
                  <a:cubicBezTo>
                    <a:pt x="53" y="391"/>
                    <a:pt x="33" y="324"/>
                    <a:pt x="23" y="264"/>
                  </a:cubicBezTo>
                  <a:cubicBezTo>
                    <a:pt x="31" y="328"/>
                    <a:pt x="50" y="401"/>
                    <a:pt x="93" y="467"/>
                  </a:cubicBezTo>
                  <a:cubicBezTo>
                    <a:pt x="93" y="473"/>
                    <a:pt x="93" y="479"/>
                    <a:pt x="94" y="485"/>
                  </a:cubicBezTo>
                  <a:cubicBezTo>
                    <a:pt x="40" y="408"/>
                    <a:pt x="19" y="321"/>
                    <a:pt x="12" y="248"/>
                  </a:cubicBezTo>
                  <a:cubicBezTo>
                    <a:pt x="0" y="115"/>
                    <a:pt x="31" y="1"/>
                    <a:pt x="31" y="0"/>
                  </a:cubicBez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6">
              <a:extLst>
                <a:ext uri="{FF2B5EF4-FFF2-40B4-BE49-F238E27FC236}">
                  <a16:creationId xmlns:a16="http://schemas.microsoft.com/office/drawing/2014/main" id="{D9C65C60-4BED-4111-A958-4EEE2916D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2804"/>
              <a:ext cx="393" cy="393"/>
            </a:xfrm>
            <a:custGeom>
              <a:avLst/>
              <a:gdLst>
                <a:gd name="T0" fmla="*/ 16 w 166"/>
                <a:gd name="T1" fmla="*/ 101 h 166"/>
                <a:gd name="T2" fmla="*/ 23 w 166"/>
                <a:gd name="T3" fmla="*/ 117 h 166"/>
                <a:gd name="T4" fmla="*/ 11 w 166"/>
                <a:gd name="T5" fmla="*/ 129 h 166"/>
                <a:gd name="T6" fmla="*/ 37 w 166"/>
                <a:gd name="T7" fmla="*/ 155 h 166"/>
                <a:gd name="T8" fmla="*/ 49 w 166"/>
                <a:gd name="T9" fmla="*/ 143 h 166"/>
                <a:gd name="T10" fmla="*/ 65 w 166"/>
                <a:gd name="T11" fmla="*/ 149 h 166"/>
                <a:gd name="T12" fmla="*/ 65 w 166"/>
                <a:gd name="T13" fmla="*/ 166 h 166"/>
                <a:gd name="T14" fmla="*/ 101 w 166"/>
                <a:gd name="T15" fmla="*/ 166 h 166"/>
                <a:gd name="T16" fmla="*/ 101 w 166"/>
                <a:gd name="T17" fmla="*/ 149 h 166"/>
                <a:gd name="T18" fmla="*/ 117 w 166"/>
                <a:gd name="T19" fmla="*/ 143 h 166"/>
                <a:gd name="T20" fmla="*/ 129 w 166"/>
                <a:gd name="T21" fmla="*/ 155 h 166"/>
                <a:gd name="T22" fmla="*/ 154 w 166"/>
                <a:gd name="T23" fmla="*/ 129 h 166"/>
                <a:gd name="T24" fmla="*/ 143 w 166"/>
                <a:gd name="T25" fmla="*/ 117 h 166"/>
                <a:gd name="T26" fmla="*/ 149 w 166"/>
                <a:gd name="T27" fmla="*/ 101 h 166"/>
                <a:gd name="T28" fmla="*/ 166 w 166"/>
                <a:gd name="T29" fmla="*/ 101 h 166"/>
                <a:gd name="T30" fmla="*/ 166 w 166"/>
                <a:gd name="T31" fmla="*/ 65 h 166"/>
                <a:gd name="T32" fmla="*/ 149 w 166"/>
                <a:gd name="T33" fmla="*/ 65 h 166"/>
                <a:gd name="T34" fmla="*/ 143 w 166"/>
                <a:gd name="T35" fmla="*/ 49 h 166"/>
                <a:gd name="T36" fmla="*/ 154 w 166"/>
                <a:gd name="T37" fmla="*/ 37 h 166"/>
                <a:gd name="T38" fmla="*/ 129 w 166"/>
                <a:gd name="T39" fmla="*/ 11 h 166"/>
                <a:gd name="T40" fmla="*/ 117 w 166"/>
                <a:gd name="T41" fmla="*/ 23 h 166"/>
                <a:gd name="T42" fmla="*/ 101 w 166"/>
                <a:gd name="T43" fmla="*/ 17 h 166"/>
                <a:gd name="T44" fmla="*/ 101 w 166"/>
                <a:gd name="T45" fmla="*/ 0 h 166"/>
                <a:gd name="T46" fmla="*/ 65 w 166"/>
                <a:gd name="T47" fmla="*/ 0 h 166"/>
                <a:gd name="T48" fmla="*/ 65 w 166"/>
                <a:gd name="T49" fmla="*/ 17 h 166"/>
                <a:gd name="T50" fmla="*/ 49 w 166"/>
                <a:gd name="T51" fmla="*/ 23 h 166"/>
                <a:gd name="T52" fmla="*/ 37 w 166"/>
                <a:gd name="T53" fmla="*/ 11 h 166"/>
                <a:gd name="T54" fmla="*/ 11 w 166"/>
                <a:gd name="T55" fmla="*/ 37 h 166"/>
                <a:gd name="T56" fmla="*/ 23 w 166"/>
                <a:gd name="T57" fmla="*/ 49 h 166"/>
                <a:gd name="T58" fmla="*/ 16 w 166"/>
                <a:gd name="T59" fmla="*/ 65 h 166"/>
                <a:gd name="T60" fmla="*/ 0 w 166"/>
                <a:gd name="T61" fmla="*/ 65 h 166"/>
                <a:gd name="T62" fmla="*/ 0 w 166"/>
                <a:gd name="T63" fmla="*/ 101 h 166"/>
                <a:gd name="T64" fmla="*/ 16 w 166"/>
                <a:gd name="T65" fmla="*/ 101 h 166"/>
                <a:gd name="T66" fmla="*/ 50 w 166"/>
                <a:gd name="T67" fmla="*/ 83 h 166"/>
                <a:gd name="T68" fmla="*/ 83 w 166"/>
                <a:gd name="T69" fmla="*/ 51 h 166"/>
                <a:gd name="T70" fmla="*/ 115 w 166"/>
                <a:gd name="T71" fmla="*/ 83 h 166"/>
                <a:gd name="T72" fmla="*/ 83 w 166"/>
                <a:gd name="T73" fmla="*/ 115 h 166"/>
                <a:gd name="T74" fmla="*/ 50 w 166"/>
                <a:gd name="T7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6">
                  <a:moveTo>
                    <a:pt x="16" y="101"/>
                  </a:moveTo>
                  <a:cubicBezTo>
                    <a:pt x="18" y="107"/>
                    <a:pt x="20" y="112"/>
                    <a:pt x="23" y="117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4" y="146"/>
                    <a:pt x="59" y="148"/>
                    <a:pt x="65" y="149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7" y="148"/>
                    <a:pt x="112" y="146"/>
                    <a:pt x="117" y="143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5" y="112"/>
                    <a:pt x="148" y="107"/>
                    <a:pt x="149" y="101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8" y="59"/>
                    <a:pt x="145" y="54"/>
                    <a:pt x="143" y="49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2" y="20"/>
                    <a:pt x="107" y="18"/>
                    <a:pt x="101" y="1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9" y="18"/>
                    <a:pt x="54" y="20"/>
                    <a:pt x="49" y="2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0" y="54"/>
                    <a:pt x="18" y="59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0" y="101"/>
                    <a:pt x="0" y="101"/>
                  </a:cubicBezTo>
                  <a:lnTo>
                    <a:pt x="16" y="101"/>
                  </a:lnTo>
                  <a:close/>
                  <a:moveTo>
                    <a:pt x="50" y="83"/>
                  </a:moveTo>
                  <a:cubicBezTo>
                    <a:pt x="50" y="65"/>
                    <a:pt x="65" y="51"/>
                    <a:pt x="83" y="51"/>
                  </a:cubicBezTo>
                  <a:cubicBezTo>
                    <a:pt x="101" y="51"/>
                    <a:pt x="115" y="65"/>
                    <a:pt x="115" y="83"/>
                  </a:cubicBezTo>
                  <a:cubicBezTo>
                    <a:pt x="115" y="101"/>
                    <a:pt x="101" y="115"/>
                    <a:pt x="83" y="115"/>
                  </a:cubicBezTo>
                  <a:cubicBezTo>
                    <a:pt x="65" y="115"/>
                    <a:pt x="50" y="101"/>
                    <a:pt x="50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751AABE0-A732-4716-BF95-657DF72A1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" y="3656"/>
              <a:ext cx="393" cy="303"/>
            </a:xfrm>
            <a:custGeom>
              <a:avLst/>
              <a:gdLst>
                <a:gd name="T0" fmla="*/ 154 w 166"/>
                <a:gd name="T1" fmla="*/ 128 h 128"/>
                <a:gd name="T2" fmla="*/ 143 w 166"/>
                <a:gd name="T3" fmla="*/ 117 h 128"/>
                <a:gd name="T4" fmla="*/ 150 w 166"/>
                <a:gd name="T5" fmla="*/ 101 h 128"/>
                <a:gd name="T6" fmla="*/ 166 w 166"/>
                <a:gd name="T7" fmla="*/ 101 h 128"/>
                <a:gd name="T8" fmla="*/ 166 w 166"/>
                <a:gd name="T9" fmla="*/ 64 h 128"/>
                <a:gd name="T10" fmla="*/ 150 w 166"/>
                <a:gd name="T11" fmla="*/ 64 h 128"/>
                <a:gd name="T12" fmla="*/ 143 w 166"/>
                <a:gd name="T13" fmla="*/ 49 h 128"/>
                <a:gd name="T14" fmla="*/ 155 w 166"/>
                <a:gd name="T15" fmla="*/ 37 h 128"/>
                <a:gd name="T16" fmla="*/ 129 w 166"/>
                <a:gd name="T17" fmla="*/ 11 h 128"/>
                <a:gd name="T18" fmla="*/ 117 w 166"/>
                <a:gd name="T19" fmla="*/ 23 h 128"/>
                <a:gd name="T20" fmla="*/ 101 w 166"/>
                <a:gd name="T21" fmla="*/ 16 h 128"/>
                <a:gd name="T22" fmla="*/ 101 w 166"/>
                <a:gd name="T23" fmla="*/ 0 h 128"/>
                <a:gd name="T24" fmla="*/ 65 w 166"/>
                <a:gd name="T25" fmla="*/ 0 h 128"/>
                <a:gd name="T26" fmla="*/ 65 w 166"/>
                <a:gd name="T27" fmla="*/ 16 h 128"/>
                <a:gd name="T28" fmla="*/ 49 w 166"/>
                <a:gd name="T29" fmla="*/ 23 h 128"/>
                <a:gd name="T30" fmla="*/ 37 w 166"/>
                <a:gd name="T31" fmla="*/ 11 h 128"/>
                <a:gd name="T32" fmla="*/ 12 w 166"/>
                <a:gd name="T33" fmla="*/ 37 h 128"/>
                <a:gd name="T34" fmla="*/ 23 w 166"/>
                <a:gd name="T35" fmla="*/ 49 h 128"/>
                <a:gd name="T36" fmla="*/ 17 w 166"/>
                <a:gd name="T37" fmla="*/ 64 h 128"/>
                <a:gd name="T38" fmla="*/ 0 w 166"/>
                <a:gd name="T39" fmla="*/ 64 h 128"/>
                <a:gd name="T40" fmla="*/ 0 w 166"/>
                <a:gd name="T41" fmla="*/ 101 h 128"/>
                <a:gd name="T42" fmla="*/ 17 w 166"/>
                <a:gd name="T43" fmla="*/ 101 h 128"/>
                <a:gd name="T44" fmla="*/ 23 w 166"/>
                <a:gd name="T45" fmla="*/ 117 h 128"/>
                <a:gd name="T46" fmla="*/ 12 w 166"/>
                <a:gd name="T47" fmla="*/ 128 h 128"/>
                <a:gd name="T48" fmla="*/ 154 w 166"/>
                <a:gd name="T49" fmla="*/ 128 h 128"/>
                <a:gd name="T50" fmla="*/ 116 w 166"/>
                <a:gd name="T51" fmla="*/ 83 h 128"/>
                <a:gd name="T52" fmla="*/ 83 w 166"/>
                <a:gd name="T53" fmla="*/ 115 h 128"/>
                <a:gd name="T54" fmla="*/ 51 w 166"/>
                <a:gd name="T55" fmla="*/ 83 h 128"/>
                <a:gd name="T56" fmla="*/ 83 w 166"/>
                <a:gd name="T57" fmla="*/ 50 h 128"/>
                <a:gd name="T58" fmla="*/ 116 w 166"/>
                <a:gd name="T59" fmla="*/ 8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128">
                  <a:moveTo>
                    <a:pt x="154" y="128"/>
                  </a:moveTo>
                  <a:cubicBezTo>
                    <a:pt x="143" y="117"/>
                    <a:pt x="143" y="117"/>
                    <a:pt x="143" y="117"/>
                  </a:cubicBezTo>
                  <a:cubicBezTo>
                    <a:pt x="146" y="112"/>
                    <a:pt x="148" y="106"/>
                    <a:pt x="150" y="101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8" y="59"/>
                    <a:pt x="146" y="54"/>
                    <a:pt x="143" y="49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2" y="20"/>
                    <a:pt x="107" y="18"/>
                    <a:pt x="101" y="1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9" y="18"/>
                    <a:pt x="54" y="20"/>
                    <a:pt x="49" y="2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54"/>
                    <a:pt x="18" y="59"/>
                    <a:pt x="17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06"/>
                    <a:pt x="21" y="112"/>
                    <a:pt x="23" y="117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54" y="128"/>
                  </a:lnTo>
                  <a:close/>
                  <a:moveTo>
                    <a:pt x="116" y="83"/>
                  </a:moveTo>
                  <a:cubicBezTo>
                    <a:pt x="116" y="101"/>
                    <a:pt x="101" y="115"/>
                    <a:pt x="83" y="115"/>
                  </a:cubicBezTo>
                  <a:cubicBezTo>
                    <a:pt x="65" y="115"/>
                    <a:pt x="51" y="101"/>
                    <a:pt x="51" y="83"/>
                  </a:cubicBezTo>
                  <a:cubicBezTo>
                    <a:pt x="51" y="65"/>
                    <a:pt x="65" y="50"/>
                    <a:pt x="83" y="50"/>
                  </a:cubicBezTo>
                  <a:cubicBezTo>
                    <a:pt x="101" y="50"/>
                    <a:pt x="116" y="65"/>
                    <a:pt x="116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8">
              <a:extLst>
                <a:ext uri="{FF2B5EF4-FFF2-40B4-BE49-F238E27FC236}">
                  <a16:creationId xmlns:a16="http://schemas.microsoft.com/office/drawing/2014/main" id="{44EA4F6A-BF73-44B3-9931-02652F20D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" y="3342"/>
              <a:ext cx="256" cy="255"/>
            </a:xfrm>
            <a:custGeom>
              <a:avLst/>
              <a:gdLst>
                <a:gd name="T0" fmla="*/ 11 w 108"/>
                <a:gd name="T1" fmla="*/ 66 h 108"/>
                <a:gd name="T2" fmla="*/ 15 w 108"/>
                <a:gd name="T3" fmla="*/ 76 h 108"/>
                <a:gd name="T4" fmla="*/ 7 w 108"/>
                <a:gd name="T5" fmla="*/ 84 h 108"/>
                <a:gd name="T6" fmla="*/ 24 w 108"/>
                <a:gd name="T7" fmla="*/ 100 h 108"/>
                <a:gd name="T8" fmla="*/ 32 w 108"/>
                <a:gd name="T9" fmla="*/ 93 h 108"/>
                <a:gd name="T10" fmla="*/ 42 w 108"/>
                <a:gd name="T11" fmla="*/ 97 h 108"/>
                <a:gd name="T12" fmla="*/ 42 w 108"/>
                <a:gd name="T13" fmla="*/ 108 h 108"/>
                <a:gd name="T14" fmla="*/ 66 w 108"/>
                <a:gd name="T15" fmla="*/ 108 h 108"/>
                <a:gd name="T16" fmla="*/ 66 w 108"/>
                <a:gd name="T17" fmla="*/ 97 h 108"/>
                <a:gd name="T18" fmla="*/ 76 w 108"/>
                <a:gd name="T19" fmla="*/ 93 h 108"/>
                <a:gd name="T20" fmla="*/ 84 w 108"/>
                <a:gd name="T21" fmla="*/ 100 h 108"/>
                <a:gd name="T22" fmla="*/ 100 w 108"/>
                <a:gd name="T23" fmla="*/ 84 h 108"/>
                <a:gd name="T24" fmla="*/ 93 w 108"/>
                <a:gd name="T25" fmla="*/ 76 h 108"/>
                <a:gd name="T26" fmla="*/ 97 w 108"/>
                <a:gd name="T27" fmla="*/ 66 h 108"/>
                <a:gd name="T28" fmla="*/ 108 w 108"/>
                <a:gd name="T29" fmla="*/ 66 h 108"/>
                <a:gd name="T30" fmla="*/ 108 w 108"/>
                <a:gd name="T31" fmla="*/ 42 h 108"/>
                <a:gd name="T32" fmla="*/ 97 w 108"/>
                <a:gd name="T33" fmla="*/ 42 h 108"/>
                <a:gd name="T34" fmla="*/ 93 w 108"/>
                <a:gd name="T35" fmla="*/ 32 h 108"/>
                <a:gd name="T36" fmla="*/ 100 w 108"/>
                <a:gd name="T37" fmla="*/ 24 h 108"/>
                <a:gd name="T38" fmla="*/ 84 w 108"/>
                <a:gd name="T39" fmla="*/ 7 h 108"/>
                <a:gd name="T40" fmla="*/ 76 w 108"/>
                <a:gd name="T41" fmla="*/ 15 h 108"/>
                <a:gd name="T42" fmla="*/ 66 w 108"/>
                <a:gd name="T43" fmla="*/ 11 h 108"/>
                <a:gd name="T44" fmla="*/ 66 w 108"/>
                <a:gd name="T45" fmla="*/ 0 h 108"/>
                <a:gd name="T46" fmla="*/ 42 w 108"/>
                <a:gd name="T47" fmla="*/ 0 h 108"/>
                <a:gd name="T48" fmla="*/ 42 w 108"/>
                <a:gd name="T49" fmla="*/ 11 h 108"/>
                <a:gd name="T50" fmla="*/ 32 w 108"/>
                <a:gd name="T51" fmla="*/ 15 h 108"/>
                <a:gd name="T52" fmla="*/ 24 w 108"/>
                <a:gd name="T53" fmla="*/ 7 h 108"/>
                <a:gd name="T54" fmla="*/ 7 w 108"/>
                <a:gd name="T55" fmla="*/ 24 h 108"/>
                <a:gd name="T56" fmla="*/ 15 w 108"/>
                <a:gd name="T57" fmla="*/ 32 h 108"/>
                <a:gd name="T58" fmla="*/ 11 w 108"/>
                <a:gd name="T59" fmla="*/ 42 h 108"/>
                <a:gd name="T60" fmla="*/ 0 w 108"/>
                <a:gd name="T61" fmla="*/ 42 h 108"/>
                <a:gd name="T62" fmla="*/ 0 w 108"/>
                <a:gd name="T63" fmla="*/ 66 h 108"/>
                <a:gd name="T64" fmla="*/ 11 w 108"/>
                <a:gd name="T65" fmla="*/ 66 h 108"/>
                <a:gd name="T66" fmla="*/ 33 w 108"/>
                <a:gd name="T67" fmla="*/ 54 h 108"/>
                <a:gd name="T68" fmla="*/ 54 w 108"/>
                <a:gd name="T69" fmla="*/ 33 h 108"/>
                <a:gd name="T70" fmla="*/ 75 w 108"/>
                <a:gd name="T71" fmla="*/ 54 h 108"/>
                <a:gd name="T72" fmla="*/ 54 w 108"/>
                <a:gd name="T73" fmla="*/ 75 h 108"/>
                <a:gd name="T74" fmla="*/ 33 w 108"/>
                <a:gd name="T7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1" y="66"/>
                  </a:moveTo>
                  <a:cubicBezTo>
                    <a:pt x="12" y="69"/>
                    <a:pt x="13" y="73"/>
                    <a:pt x="15" y="7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5" y="95"/>
                    <a:pt x="38" y="96"/>
                    <a:pt x="42" y="97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9" y="96"/>
                    <a:pt x="73" y="95"/>
                    <a:pt x="76" y="93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4" y="73"/>
                    <a:pt x="96" y="69"/>
                    <a:pt x="97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8"/>
                    <a:pt x="94" y="35"/>
                    <a:pt x="93" y="3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3" y="13"/>
                    <a:pt x="69" y="12"/>
                    <a:pt x="66" y="1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8" y="12"/>
                    <a:pt x="35" y="13"/>
                    <a:pt x="32" y="1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5"/>
                    <a:pt x="12" y="38"/>
                    <a:pt x="1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11" y="66"/>
                  </a:lnTo>
                  <a:close/>
                  <a:moveTo>
                    <a:pt x="33" y="54"/>
                  </a:moveTo>
                  <a:cubicBezTo>
                    <a:pt x="33" y="42"/>
                    <a:pt x="42" y="33"/>
                    <a:pt x="54" y="33"/>
                  </a:cubicBezTo>
                  <a:cubicBezTo>
                    <a:pt x="65" y="33"/>
                    <a:pt x="75" y="42"/>
                    <a:pt x="75" y="54"/>
                  </a:cubicBezTo>
                  <a:cubicBezTo>
                    <a:pt x="75" y="65"/>
                    <a:pt x="65" y="75"/>
                    <a:pt x="54" y="75"/>
                  </a:cubicBezTo>
                  <a:cubicBezTo>
                    <a:pt x="42" y="75"/>
                    <a:pt x="33" y="65"/>
                    <a:pt x="33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ED5F1645-FB77-47B9-B64D-997E45245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6" y="2473"/>
              <a:ext cx="293" cy="293"/>
            </a:xfrm>
            <a:custGeom>
              <a:avLst/>
              <a:gdLst>
                <a:gd name="T0" fmla="*/ 12 w 124"/>
                <a:gd name="T1" fmla="*/ 75 h 124"/>
                <a:gd name="T2" fmla="*/ 17 w 124"/>
                <a:gd name="T3" fmla="*/ 87 h 124"/>
                <a:gd name="T4" fmla="*/ 8 w 124"/>
                <a:gd name="T5" fmla="*/ 96 h 124"/>
                <a:gd name="T6" fmla="*/ 28 w 124"/>
                <a:gd name="T7" fmla="*/ 115 h 124"/>
                <a:gd name="T8" fmla="*/ 36 w 124"/>
                <a:gd name="T9" fmla="*/ 107 h 124"/>
                <a:gd name="T10" fmla="*/ 48 w 124"/>
                <a:gd name="T11" fmla="*/ 112 h 124"/>
                <a:gd name="T12" fmla="*/ 48 w 124"/>
                <a:gd name="T13" fmla="*/ 124 h 124"/>
                <a:gd name="T14" fmla="*/ 76 w 124"/>
                <a:gd name="T15" fmla="*/ 124 h 124"/>
                <a:gd name="T16" fmla="*/ 76 w 124"/>
                <a:gd name="T17" fmla="*/ 111 h 124"/>
                <a:gd name="T18" fmla="*/ 87 w 124"/>
                <a:gd name="T19" fmla="*/ 107 h 124"/>
                <a:gd name="T20" fmla="*/ 96 w 124"/>
                <a:gd name="T21" fmla="*/ 115 h 124"/>
                <a:gd name="T22" fmla="*/ 116 w 124"/>
                <a:gd name="T23" fmla="*/ 96 h 124"/>
                <a:gd name="T24" fmla="*/ 107 w 124"/>
                <a:gd name="T25" fmla="*/ 87 h 124"/>
                <a:gd name="T26" fmla="*/ 112 w 124"/>
                <a:gd name="T27" fmla="*/ 75 h 124"/>
                <a:gd name="T28" fmla="*/ 124 w 124"/>
                <a:gd name="T29" fmla="*/ 75 h 124"/>
                <a:gd name="T30" fmla="*/ 124 w 124"/>
                <a:gd name="T31" fmla="*/ 48 h 124"/>
                <a:gd name="T32" fmla="*/ 112 w 124"/>
                <a:gd name="T33" fmla="*/ 48 h 124"/>
                <a:gd name="T34" fmla="*/ 107 w 124"/>
                <a:gd name="T35" fmla="*/ 36 h 124"/>
                <a:gd name="T36" fmla="*/ 116 w 124"/>
                <a:gd name="T37" fmla="*/ 27 h 124"/>
                <a:gd name="T38" fmla="*/ 96 w 124"/>
                <a:gd name="T39" fmla="*/ 8 h 124"/>
                <a:gd name="T40" fmla="*/ 87 w 124"/>
                <a:gd name="T41" fmla="*/ 17 h 124"/>
                <a:gd name="T42" fmla="*/ 76 w 124"/>
                <a:gd name="T43" fmla="*/ 12 h 124"/>
                <a:gd name="T44" fmla="*/ 76 w 124"/>
                <a:gd name="T45" fmla="*/ 0 h 124"/>
                <a:gd name="T46" fmla="*/ 48 w 124"/>
                <a:gd name="T47" fmla="*/ 0 h 124"/>
                <a:gd name="T48" fmla="*/ 48 w 124"/>
                <a:gd name="T49" fmla="*/ 12 h 124"/>
                <a:gd name="T50" fmla="*/ 36 w 124"/>
                <a:gd name="T51" fmla="*/ 17 h 124"/>
                <a:gd name="T52" fmla="*/ 28 w 124"/>
                <a:gd name="T53" fmla="*/ 8 h 124"/>
                <a:gd name="T54" fmla="*/ 8 w 124"/>
                <a:gd name="T55" fmla="*/ 27 h 124"/>
                <a:gd name="T56" fmla="*/ 17 w 124"/>
                <a:gd name="T57" fmla="*/ 36 h 124"/>
                <a:gd name="T58" fmla="*/ 12 w 124"/>
                <a:gd name="T59" fmla="*/ 48 h 124"/>
                <a:gd name="T60" fmla="*/ 0 w 124"/>
                <a:gd name="T61" fmla="*/ 48 h 124"/>
                <a:gd name="T62" fmla="*/ 0 w 124"/>
                <a:gd name="T63" fmla="*/ 75 h 124"/>
                <a:gd name="T64" fmla="*/ 12 w 124"/>
                <a:gd name="T65" fmla="*/ 75 h 124"/>
                <a:gd name="T66" fmla="*/ 38 w 124"/>
                <a:gd name="T67" fmla="*/ 62 h 124"/>
                <a:gd name="T68" fmla="*/ 62 w 124"/>
                <a:gd name="T69" fmla="*/ 37 h 124"/>
                <a:gd name="T70" fmla="*/ 86 w 124"/>
                <a:gd name="T71" fmla="*/ 62 h 124"/>
                <a:gd name="T72" fmla="*/ 62 w 124"/>
                <a:gd name="T73" fmla="*/ 86 h 124"/>
                <a:gd name="T74" fmla="*/ 38 w 124"/>
                <a:gd name="T7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24">
                  <a:moveTo>
                    <a:pt x="12" y="75"/>
                  </a:moveTo>
                  <a:cubicBezTo>
                    <a:pt x="13" y="80"/>
                    <a:pt x="15" y="84"/>
                    <a:pt x="17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40" y="109"/>
                    <a:pt x="44" y="110"/>
                    <a:pt x="48" y="112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0" y="110"/>
                    <a:pt x="84" y="109"/>
                    <a:pt x="87" y="107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9" y="84"/>
                    <a:pt x="111" y="80"/>
                    <a:pt x="112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1" y="44"/>
                    <a:pt x="109" y="40"/>
                    <a:pt x="107" y="36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5"/>
                    <a:pt x="80" y="13"/>
                    <a:pt x="76" y="1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4" y="13"/>
                    <a:pt x="40" y="15"/>
                    <a:pt x="36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40"/>
                    <a:pt x="13" y="44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12" y="75"/>
                  </a:lnTo>
                  <a:close/>
                  <a:moveTo>
                    <a:pt x="38" y="62"/>
                  </a:moveTo>
                  <a:cubicBezTo>
                    <a:pt x="38" y="48"/>
                    <a:pt x="49" y="37"/>
                    <a:pt x="62" y="37"/>
                  </a:cubicBezTo>
                  <a:cubicBezTo>
                    <a:pt x="75" y="37"/>
                    <a:pt x="86" y="48"/>
                    <a:pt x="86" y="62"/>
                  </a:cubicBezTo>
                  <a:cubicBezTo>
                    <a:pt x="86" y="75"/>
                    <a:pt x="75" y="86"/>
                    <a:pt x="62" y="86"/>
                  </a:cubicBezTo>
                  <a:cubicBezTo>
                    <a:pt x="49" y="86"/>
                    <a:pt x="38" y="75"/>
                    <a:pt x="38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0">
              <a:extLst>
                <a:ext uri="{FF2B5EF4-FFF2-40B4-BE49-F238E27FC236}">
                  <a16:creationId xmlns:a16="http://schemas.microsoft.com/office/drawing/2014/main" id="{C6C0DA1E-23C6-4479-ADA9-43E533677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856"/>
              <a:ext cx="417" cy="1103"/>
            </a:xfrm>
            <a:custGeom>
              <a:avLst/>
              <a:gdLst>
                <a:gd name="T0" fmla="*/ 123 w 176"/>
                <a:gd name="T1" fmla="*/ 196 h 466"/>
                <a:gd name="T2" fmla="*/ 117 w 176"/>
                <a:gd name="T3" fmla="*/ 9 h 466"/>
                <a:gd name="T4" fmla="*/ 136 w 176"/>
                <a:gd name="T5" fmla="*/ 4 h 466"/>
                <a:gd name="T6" fmla="*/ 156 w 176"/>
                <a:gd name="T7" fmla="*/ 0 h 466"/>
                <a:gd name="T8" fmla="*/ 163 w 176"/>
                <a:gd name="T9" fmla="*/ 199 h 466"/>
                <a:gd name="T10" fmla="*/ 54 w 176"/>
                <a:gd name="T11" fmla="*/ 466 h 466"/>
                <a:gd name="T12" fmla="*/ 0 w 176"/>
                <a:gd name="T13" fmla="*/ 466 h 466"/>
                <a:gd name="T14" fmla="*/ 123 w 176"/>
                <a:gd name="T15" fmla="*/ 19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466">
                  <a:moveTo>
                    <a:pt x="123" y="196"/>
                  </a:moveTo>
                  <a:cubicBezTo>
                    <a:pt x="136" y="92"/>
                    <a:pt x="117" y="10"/>
                    <a:pt x="117" y="9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3"/>
                    <a:pt x="176" y="89"/>
                    <a:pt x="163" y="199"/>
                  </a:cubicBezTo>
                  <a:cubicBezTo>
                    <a:pt x="151" y="303"/>
                    <a:pt x="114" y="393"/>
                    <a:pt x="54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69" y="396"/>
                    <a:pt x="110" y="305"/>
                    <a:pt x="123" y="19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1">
              <a:extLst>
                <a:ext uri="{FF2B5EF4-FFF2-40B4-BE49-F238E27FC236}">
                  <a16:creationId xmlns:a16="http://schemas.microsoft.com/office/drawing/2014/main" id="{22A8CB04-1880-4552-A997-7B43301C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3330"/>
              <a:ext cx="483" cy="629"/>
            </a:xfrm>
            <a:custGeom>
              <a:avLst/>
              <a:gdLst>
                <a:gd name="T0" fmla="*/ 125 w 204"/>
                <a:gd name="T1" fmla="*/ 34 h 266"/>
                <a:gd name="T2" fmla="*/ 170 w 204"/>
                <a:gd name="T3" fmla="*/ 4 h 266"/>
                <a:gd name="T4" fmla="*/ 200 w 204"/>
                <a:gd name="T5" fmla="*/ 49 h 266"/>
                <a:gd name="T6" fmla="*/ 103 w 204"/>
                <a:gd name="T7" fmla="*/ 266 h 266"/>
                <a:gd name="T8" fmla="*/ 0 w 204"/>
                <a:gd name="T9" fmla="*/ 266 h 266"/>
                <a:gd name="T10" fmla="*/ 125 w 204"/>
                <a:gd name="T11" fmla="*/ 3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66">
                  <a:moveTo>
                    <a:pt x="125" y="34"/>
                  </a:moveTo>
                  <a:cubicBezTo>
                    <a:pt x="129" y="14"/>
                    <a:pt x="149" y="0"/>
                    <a:pt x="170" y="4"/>
                  </a:cubicBezTo>
                  <a:cubicBezTo>
                    <a:pt x="190" y="9"/>
                    <a:pt x="204" y="29"/>
                    <a:pt x="200" y="49"/>
                  </a:cubicBezTo>
                  <a:cubicBezTo>
                    <a:pt x="183" y="132"/>
                    <a:pt x="151" y="205"/>
                    <a:pt x="103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64" y="206"/>
                    <a:pt x="106" y="128"/>
                    <a:pt x="125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142">
              <a:extLst>
                <a:ext uri="{FF2B5EF4-FFF2-40B4-BE49-F238E27FC236}">
                  <a16:creationId xmlns:a16="http://schemas.microsoft.com/office/drawing/2014/main" id="{C33048E1-2CE3-4CC4-A29E-62B0F82A8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641"/>
              <a:ext cx="450" cy="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143">
              <a:extLst>
                <a:ext uri="{FF2B5EF4-FFF2-40B4-BE49-F238E27FC236}">
                  <a16:creationId xmlns:a16="http://schemas.microsoft.com/office/drawing/2014/main" id="{E9DE5767-A93C-4EA3-90E2-59AD7FE6B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2733"/>
              <a:ext cx="268" cy="268"/>
            </a:xfrm>
            <a:prstGeom prst="ellipse">
              <a:avLst/>
            </a:prstGeom>
            <a:solidFill>
              <a:srgbClr val="606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4">
              <a:extLst>
                <a:ext uri="{FF2B5EF4-FFF2-40B4-BE49-F238E27FC236}">
                  <a16:creationId xmlns:a16="http://schemas.microsoft.com/office/drawing/2014/main" id="{4662F607-AEF7-4669-82AD-81C7219A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849"/>
              <a:ext cx="717" cy="957"/>
            </a:xfrm>
            <a:custGeom>
              <a:avLst/>
              <a:gdLst>
                <a:gd name="T0" fmla="*/ 0 w 303"/>
                <a:gd name="T1" fmla="*/ 361 h 404"/>
                <a:gd name="T2" fmla="*/ 266 w 303"/>
                <a:gd name="T3" fmla="*/ 0 h 404"/>
                <a:gd name="T4" fmla="*/ 303 w 303"/>
                <a:gd name="T5" fmla="*/ 15 h 404"/>
                <a:gd name="T6" fmla="*/ 8 w 303"/>
                <a:gd name="T7" fmla="*/ 404 h 404"/>
                <a:gd name="T8" fmla="*/ 0 w 303"/>
                <a:gd name="T9" fmla="*/ 3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404">
                  <a:moveTo>
                    <a:pt x="0" y="361"/>
                  </a:moveTo>
                  <a:cubicBezTo>
                    <a:pt x="170" y="244"/>
                    <a:pt x="264" y="3"/>
                    <a:pt x="266" y="0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299" y="26"/>
                    <a:pt x="197" y="284"/>
                    <a:pt x="8" y="404"/>
                  </a:cubicBezTo>
                  <a:lnTo>
                    <a:pt x="0" y="361"/>
                  </a:lnTo>
                  <a:close/>
                </a:path>
              </a:pathLst>
            </a:custGeom>
            <a:solidFill>
              <a:srgbClr val="606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45">
              <a:extLst>
                <a:ext uri="{FF2B5EF4-FFF2-40B4-BE49-F238E27FC236}">
                  <a16:creationId xmlns:a16="http://schemas.microsoft.com/office/drawing/2014/main" id="{8E49F4C7-AD4D-4700-A5EC-7AF2160F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128"/>
              <a:ext cx="599" cy="722"/>
            </a:xfrm>
            <a:custGeom>
              <a:avLst/>
              <a:gdLst>
                <a:gd name="T0" fmla="*/ 0 w 253"/>
                <a:gd name="T1" fmla="*/ 224 h 305"/>
                <a:gd name="T2" fmla="*/ 177 w 253"/>
                <a:gd name="T3" fmla="*/ 23 h 305"/>
                <a:gd name="T4" fmla="*/ 230 w 253"/>
                <a:gd name="T5" fmla="*/ 11 h 305"/>
                <a:gd name="T6" fmla="*/ 242 w 253"/>
                <a:gd name="T7" fmla="*/ 63 h 305"/>
                <a:gd name="T8" fmla="*/ 15 w 253"/>
                <a:gd name="T9" fmla="*/ 305 h 305"/>
                <a:gd name="T10" fmla="*/ 0 w 253"/>
                <a:gd name="T11" fmla="*/ 2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05">
                  <a:moveTo>
                    <a:pt x="0" y="224"/>
                  </a:moveTo>
                  <a:cubicBezTo>
                    <a:pt x="77" y="168"/>
                    <a:pt x="138" y="87"/>
                    <a:pt x="177" y="23"/>
                  </a:cubicBezTo>
                  <a:cubicBezTo>
                    <a:pt x="188" y="5"/>
                    <a:pt x="212" y="0"/>
                    <a:pt x="230" y="11"/>
                  </a:cubicBezTo>
                  <a:cubicBezTo>
                    <a:pt x="247" y="22"/>
                    <a:pt x="253" y="45"/>
                    <a:pt x="242" y="63"/>
                  </a:cubicBezTo>
                  <a:cubicBezTo>
                    <a:pt x="194" y="141"/>
                    <a:pt x="117" y="242"/>
                    <a:pt x="15" y="305"/>
                  </a:cubicBezTo>
                  <a:lnTo>
                    <a:pt x="0" y="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146">
              <a:extLst>
                <a:ext uri="{FF2B5EF4-FFF2-40B4-BE49-F238E27FC236}">
                  <a16:creationId xmlns:a16="http://schemas.microsoft.com/office/drawing/2014/main" id="{4241F295-3628-4461-B71E-39C249FE9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2783"/>
              <a:ext cx="168" cy="1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147">
              <a:extLst>
                <a:ext uri="{FF2B5EF4-FFF2-40B4-BE49-F238E27FC236}">
                  <a16:creationId xmlns:a16="http://schemas.microsoft.com/office/drawing/2014/main" id="{549ACD0F-6512-4960-A766-E3A2A7BFA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955"/>
              <a:ext cx="1421" cy="1418"/>
            </a:xfrm>
            <a:prstGeom prst="ellipse">
              <a:avLst/>
            </a:prstGeom>
            <a:solidFill>
              <a:srgbClr val="DF505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148">
              <a:extLst>
                <a:ext uri="{FF2B5EF4-FFF2-40B4-BE49-F238E27FC236}">
                  <a16:creationId xmlns:a16="http://schemas.microsoft.com/office/drawing/2014/main" id="{352394FA-92E6-4A99-937D-17CBCC438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1045"/>
              <a:ext cx="1239" cy="1238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49">
              <a:extLst>
                <a:ext uri="{FF2B5EF4-FFF2-40B4-BE49-F238E27FC236}">
                  <a16:creationId xmlns:a16="http://schemas.microsoft.com/office/drawing/2014/main" id="{3337B119-E337-44B9-8BC4-5008561E5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" y="1145"/>
              <a:ext cx="1039" cy="1039"/>
            </a:xfrm>
            <a:custGeom>
              <a:avLst/>
              <a:gdLst>
                <a:gd name="T0" fmla="*/ 0 w 439"/>
                <a:gd name="T1" fmla="*/ 220 h 439"/>
                <a:gd name="T2" fmla="*/ 219 w 439"/>
                <a:gd name="T3" fmla="*/ 0 h 439"/>
                <a:gd name="T4" fmla="*/ 439 w 439"/>
                <a:gd name="T5" fmla="*/ 220 h 439"/>
                <a:gd name="T6" fmla="*/ 219 w 439"/>
                <a:gd name="T7" fmla="*/ 439 h 439"/>
                <a:gd name="T8" fmla="*/ 0 w 439"/>
                <a:gd name="T9" fmla="*/ 220 h 439"/>
                <a:gd name="T10" fmla="*/ 17 w 439"/>
                <a:gd name="T11" fmla="*/ 220 h 439"/>
                <a:gd name="T12" fmla="*/ 219 w 439"/>
                <a:gd name="T13" fmla="*/ 422 h 439"/>
                <a:gd name="T14" fmla="*/ 421 w 439"/>
                <a:gd name="T15" fmla="*/ 220 h 439"/>
                <a:gd name="T16" fmla="*/ 219 w 439"/>
                <a:gd name="T17" fmla="*/ 17 h 439"/>
                <a:gd name="T18" fmla="*/ 17 w 439"/>
                <a:gd name="T19" fmla="*/ 22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9">
                  <a:moveTo>
                    <a:pt x="0" y="220"/>
                  </a:moveTo>
                  <a:cubicBezTo>
                    <a:pt x="0" y="99"/>
                    <a:pt x="98" y="0"/>
                    <a:pt x="219" y="0"/>
                  </a:cubicBezTo>
                  <a:cubicBezTo>
                    <a:pt x="340" y="0"/>
                    <a:pt x="439" y="99"/>
                    <a:pt x="439" y="220"/>
                  </a:cubicBezTo>
                  <a:cubicBezTo>
                    <a:pt x="439" y="341"/>
                    <a:pt x="340" y="439"/>
                    <a:pt x="219" y="439"/>
                  </a:cubicBezTo>
                  <a:cubicBezTo>
                    <a:pt x="98" y="439"/>
                    <a:pt x="0" y="341"/>
                    <a:pt x="0" y="220"/>
                  </a:cubicBezTo>
                  <a:close/>
                  <a:moveTo>
                    <a:pt x="17" y="220"/>
                  </a:moveTo>
                  <a:cubicBezTo>
                    <a:pt x="17" y="331"/>
                    <a:pt x="108" y="422"/>
                    <a:pt x="219" y="422"/>
                  </a:cubicBezTo>
                  <a:cubicBezTo>
                    <a:pt x="331" y="422"/>
                    <a:pt x="421" y="331"/>
                    <a:pt x="421" y="220"/>
                  </a:cubicBezTo>
                  <a:cubicBezTo>
                    <a:pt x="421" y="108"/>
                    <a:pt x="331" y="17"/>
                    <a:pt x="219" y="17"/>
                  </a:cubicBezTo>
                  <a:cubicBezTo>
                    <a:pt x="108" y="17"/>
                    <a:pt x="17" y="108"/>
                    <a:pt x="17" y="220"/>
                  </a:cubicBezTo>
                  <a:close/>
                </a:path>
              </a:pathLst>
            </a:custGeom>
            <a:solidFill>
              <a:srgbClr val="EF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50">
              <a:extLst>
                <a:ext uri="{FF2B5EF4-FFF2-40B4-BE49-F238E27FC236}">
                  <a16:creationId xmlns:a16="http://schemas.microsoft.com/office/drawing/2014/main" id="{0B8EE1BE-0F1A-45CD-9CD6-06E7C2211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1291"/>
              <a:ext cx="745" cy="746"/>
            </a:xfrm>
            <a:prstGeom prst="ellipse">
              <a:avLst/>
            </a:prstGeom>
            <a:solidFill>
              <a:srgbClr val="D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151">
              <a:extLst>
                <a:ext uri="{FF2B5EF4-FFF2-40B4-BE49-F238E27FC236}">
                  <a16:creationId xmlns:a16="http://schemas.microsoft.com/office/drawing/2014/main" id="{F9D09DC6-F53D-4546-B065-7F5A8403C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1398"/>
              <a:ext cx="533" cy="533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152">
              <a:extLst>
                <a:ext uri="{FF2B5EF4-FFF2-40B4-BE49-F238E27FC236}">
                  <a16:creationId xmlns:a16="http://schemas.microsoft.com/office/drawing/2014/main" id="{7E4B423D-CD23-41D6-B0BC-4944107B4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504"/>
              <a:ext cx="317" cy="320"/>
            </a:xfrm>
            <a:prstGeom prst="ellipse">
              <a:avLst/>
            </a:prstGeom>
            <a:solidFill>
              <a:srgbClr val="D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153">
              <a:extLst>
                <a:ext uri="{FF2B5EF4-FFF2-40B4-BE49-F238E27FC236}">
                  <a16:creationId xmlns:a16="http://schemas.microsoft.com/office/drawing/2014/main" id="{9340EB3F-67A4-41DB-9AF7-F831D45F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578"/>
              <a:ext cx="173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54">
              <a:extLst>
                <a:ext uri="{FF2B5EF4-FFF2-40B4-BE49-F238E27FC236}">
                  <a16:creationId xmlns:a16="http://schemas.microsoft.com/office/drawing/2014/main" id="{86DE8C3F-4384-4881-9BEE-8DEAC0DF4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846"/>
              <a:ext cx="1226" cy="1641"/>
            </a:xfrm>
            <a:custGeom>
              <a:avLst/>
              <a:gdLst>
                <a:gd name="T0" fmla="*/ 315 w 518"/>
                <a:gd name="T1" fmla="*/ 0 h 693"/>
                <a:gd name="T2" fmla="*/ 357 w 518"/>
                <a:gd name="T3" fmla="*/ 20 h 693"/>
                <a:gd name="T4" fmla="*/ 347 w 518"/>
                <a:gd name="T5" fmla="*/ 20 h 693"/>
                <a:gd name="T6" fmla="*/ 21 w 518"/>
                <a:gd name="T7" fmla="*/ 346 h 693"/>
                <a:gd name="T8" fmla="*/ 347 w 518"/>
                <a:gd name="T9" fmla="*/ 671 h 693"/>
                <a:gd name="T10" fmla="*/ 518 w 518"/>
                <a:gd name="T11" fmla="*/ 623 h 693"/>
                <a:gd name="T12" fmla="*/ 494 w 518"/>
                <a:gd name="T13" fmla="*/ 661 h 693"/>
                <a:gd name="T14" fmla="*/ 347 w 518"/>
                <a:gd name="T15" fmla="*/ 693 h 693"/>
                <a:gd name="T16" fmla="*/ 0 w 518"/>
                <a:gd name="T17" fmla="*/ 346 h 693"/>
                <a:gd name="T18" fmla="*/ 315 w 518"/>
                <a:gd name="T1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693">
                  <a:moveTo>
                    <a:pt x="315" y="0"/>
                  </a:moveTo>
                  <a:cubicBezTo>
                    <a:pt x="330" y="6"/>
                    <a:pt x="344" y="13"/>
                    <a:pt x="357" y="20"/>
                  </a:cubicBezTo>
                  <a:cubicBezTo>
                    <a:pt x="354" y="20"/>
                    <a:pt x="351" y="20"/>
                    <a:pt x="347" y="20"/>
                  </a:cubicBezTo>
                  <a:cubicBezTo>
                    <a:pt x="168" y="20"/>
                    <a:pt x="21" y="166"/>
                    <a:pt x="21" y="346"/>
                  </a:cubicBezTo>
                  <a:cubicBezTo>
                    <a:pt x="21" y="525"/>
                    <a:pt x="168" y="671"/>
                    <a:pt x="347" y="671"/>
                  </a:cubicBezTo>
                  <a:cubicBezTo>
                    <a:pt x="410" y="671"/>
                    <a:pt x="468" y="654"/>
                    <a:pt x="518" y="623"/>
                  </a:cubicBezTo>
                  <a:cubicBezTo>
                    <a:pt x="510" y="637"/>
                    <a:pt x="502" y="649"/>
                    <a:pt x="494" y="661"/>
                  </a:cubicBezTo>
                  <a:cubicBezTo>
                    <a:pt x="449" y="681"/>
                    <a:pt x="400" y="693"/>
                    <a:pt x="347" y="693"/>
                  </a:cubicBezTo>
                  <a:cubicBezTo>
                    <a:pt x="156" y="693"/>
                    <a:pt x="0" y="537"/>
                    <a:pt x="0" y="346"/>
                  </a:cubicBezTo>
                  <a:cubicBezTo>
                    <a:pt x="0" y="165"/>
                    <a:pt x="139" y="16"/>
                    <a:pt x="315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55">
              <a:extLst>
                <a:ext uri="{FF2B5EF4-FFF2-40B4-BE49-F238E27FC236}">
                  <a16:creationId xmlns:a16="http://schemas.microsoft.com/office/drawing/2014/main" id="{3F6E1EA4-FEC7-4C4A-8ADE-8516925A0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3190"/>
              <a:ext cx="81" cy="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156">
              <a:extLst>
                <a:ext uri="{FF2B5EF4-FFF2-40B4-BE49-F238E27FC236}">
                  <a16:creationId xmlns:a16="http://schemas.microsoft.com/office/drawing/2014/main" id="{B75F4E3B-4B3B-4CD3-8EBE-5FC2FB1C6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342"/>
              <a:ext cx="81" cy="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157">
              <a:extLst>
                <a:ext uri="{FF2B5EF4-FFF2-40B4-BE49-F238E27FC236}">
                  <a16:creationId xmlns:a16="http://schemas.microsoft.com/office/drawing/2014/main" id="{ED73ABE5-021D-42A6-A2FE-CA62BD972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27"/>
              <a:ext cx="80" cy="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158">
              <a:extLst>
                <a:ext uri="{FF2B5EF4-FFF2-40B4-BE49-F238E27FC236}">
                  <a16:creationId xmlns:a16="http://schemas.microsoft.com/office/drawing/2014/main" id="{BF13AC95-11BB-48C4-9E40-A87B50AC8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3460"/>
              <a:ext cx="57" cy="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9">
              <a:extLst>
                <a:ext uri="{FF2B5EF4-FFF2-40B4-BE49-F238E27FC236}">
                  <a16:creationId xmlns:a16="http://schemas.microsoft.com/office/drawing/2014/main" id="{FA1D6108-1906-4400-B043-40F697B8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" y="671"/>
              <a:ext cx="2228" cy="2559"/>
            </a:xfrm>
            <a:custGeom>
              <a:avLst/>
              <a:gdLst>
                <a:gd name="T0" fmla="*/ 107 w 941"/>
                <a:gd name="T1" fmla="*/ 591 h 1081"/>
                <a:gd name="T2" fmla="*/ 155 w 941"/>
                <a:gd name="T3" fmla="*/ 491 h 1081"/>
                <a:gd name="T4" fmla="*/ 155 w 941"/>
                <a:gd name="T5" fmla="*/ 395 h 1081"/>
                <a:gd name="T6" fmla="*/ 189 w 941"/>
                <a:gd name="T7" fmla="*/ 290 h 1081"/>
                <a:gd name="T8" fmla="*/ 495 w 941"/>
                <a:gd name="T9" fmla="*/ 53 h 1081"/>
                <a:gd name="T10" fmla="*/ 941 w 941"/>
                <a:gd name="T11" fmla="*/ 125 h 1081"/>
                <a:gd name="T12" fmla="*/ 882 w 941"/>
                <a:gd name="T13" fmla="*/ 120 h 1081"/>
                <a:gd name="T14" fmla="*/ 582 w 941"/>
                <a:gd name="T15" fmla="*/ 420 h 1081"/>
                <a:gd name="T16" fmla="*/ 642 w 941"/>
                <a:gd name="T17" fmla="*/ 599 h 1081"/>
                <a:gd name="T18" fmla="*/ 533 w 941"/>
                <a:gd name="T19" fmla="*/ 982 h 1081"/>
                <a:gd name="T20" fmla="*/ 442 w 941"/>
                <a:gd name="T21" fmla="*/ 1081 h 1081"/>
                <a:gd name="T22" fmla="*/ 269 w 941"/>
                <a:gd name="T23" fmla="*/ 1057 h 1081"/>
                <a:gd name="T24" fmla="*/ 152 w 941"/>
                <a:gd name="T25" fmla="*/ 1013 h 1081"/>
                <a:gd name="T26" fmla="*/ 164 w 941"/>
                <a:gd name="T27" fmla="*/ 941 h 1081"/>
                <a:gd name="T28" fmla="*/ 118 w 941"/>
                <a:gd name="T29" fmla="*/ 885 h 1081"/>
                <a:gd name="T30" fmla="*/ 142 w 941"/>
                <a:gd name="T31" fmla="*/ 851 h 1081"/>
                <a:gd name="T32" fmla="*/ 111 w 941"/>
                <a:gd name="T33" fmla="*/ 801 h 1081"/>
                <a:gd name="T34" fmla="*/ 125 w 941"/>
                <a:gd name="T35" fmla="*/ 748 h 1081"/>
                <a:gd name="T36" fmla="*/ 83 w 941"/>
                <a:gd name="T37" fmla="*/ 724 h 1081"/>
                <a:gd name="T38" fmla="*/ 107 w 941"/>
                <a:gd name="T39" fmla="*/ 59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1" h="1081">
                  <a:moveTo>
                    <a:pt x="107" y="591"/>
                  </a:moveTo>
                  <a:cubicBezTo>
                    <a:pt x="179" y="518"/>
                    <a:pt x="155" y="491"/>
                    <a:pt x="155" y="491"/>
                  </a:cubicBezTo>
                  <a:cubicBezTo>
                    <a:pt x="119" y="449"/>
                    <a:pt x="155" y="395"/>
                    <a:pt x="155" y="395"/>
                  </a:cubicBezTo>
                  <a:cubicBezTo>
                    <a:pt x="170" y="379"/>
                    <a:pt x="189" y="290"/>
                    <a:pt x="189" y="290"/>
                  </a:cubicBezTo>
                  <a:cubicBezTo>
                    <a:pt x="217" y="127"/>
                    <a:pt x="495" y="53"/>
                    <a:pt x="495" y="53"/>
                  </a:cubicBezTo>
                  <a:cubicBezTo>
                    <a:pt x="717" y="0"/>
                    <a:pt x="863" y="67"/>
                    <a:pt x="941" y="125"/>
                  </a:cubicBezTo>
                  <a:cubicBezTo>
                    <a:pt x="922" y="122"/>
                    <a:pt x="902" y="120"/>
                    <a:pt x="882" y="120"/>
                  </a:cubicBezTo>
                  <a:cubicBezTo>
                    <a:pt x="717" y="120"/>
                    <a:pt x="582" y="254"/>
                    <a:pt x="582" y="420"/>
                  </a:cubicBezTo>
                  <a:cubicBezTo>
                    <a:pt x="582" y="487"/>
                    <a:pt x="605" y="549"/>
                    <a:pt x="642" y="599"/>
                  </a:cubicBezTo>
                  <a:cubicBezTo>
                    <a:pt x="679" y="868"/>
                    <a:pt x="533" y="982"/>
                    <a:pt x="533" y="982"/>
                  </a:cubicBezTo>
                  <a:cubicBezTo>
                    <a:pt x="442" y="1081"/>
                    <a:pt x="442" y="1081"/>
                    <a:pt x="442" y="1081"/>
                  </a:cubicBezTo>
                  <a:cubicBezTo>
                    <a:pt x="366" y="1038"/>
                    <a:pt x="269" y="1057"/>
                    <a:pt x="269" y="1057"/>
                  </a:cubicBezTo>
                  <a:cubicBezTo>
                    <a:pt x="164" y="1070"/>
                    <a:pt x="152" y="1013"/>
                    <a:pt x="152" y="1013"/>
                  </a:cubicBezTo>
                  <a:cubicBezTo>
                    <a:pt x="141" y="954"/>
                    <a:pt x="164" y="941"/>
                    <a:pt x="164" y="941"/>
                  </a:cubicBezTo>
                  <a:cubicBezTo>
                    <a:pt x="141" y="923"/>
                    <a:pt x="118" y="885"/>
                    <a:pt x="118" y="885"/>
                  </a:cubicBezTo>
                  <a:cubicBezTo>
                    <a:pt x="124" y="868"/>
                    <a:pt x="142" y="851"/>
                    <a:pt x="142" y="851"/>
                  </a:cubicBezTo>
                  <a:cubicBezTo>
                    <a:pt x="102" y="827"/>
                    <a:pt x="111" y="801"/>
                    <a:pt x="111" y="801"/>
                  </a:cubicBezTo>
                  <a:cubicBezTo>
                    <a:pt x="129" y="786"/>
                    <a:pt x="125" y="748"/>
                    <a:pt x="125" y="748"/>
                  </a:cubicBezTo>
                  <a:cubicBezTo>
                    <a:pt x="83" y="724"/>
                    <a:pt x="83" y="724"/>
                    <a:pt x="83" y="724"/>
                  </a:cubicBezTo>
                  <a:cubicBezTo>
                    <a:pt x="0" y="690"/>
                    <a:pt x="107" y="591"/>
                    <a:pt x="107" y="5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60">
              <a:extLst>
                <a:ext uri="{FF2B5EF4-FFF2-40B4-BE49-F238E27FC236}">
                  <a16:creationId xmlns:a16="http://schemas.microsoft.com/office/drawing/2014/main" id="{CD83B548-7598-49B1-9B26-CDD97D66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969"/>
              <a:ext cx="734" cy="351"/>
            </a:xfrm>
            <a:custGeom>
              <a:avLst/>
              <a:gdLst>
                <a:gd name="T0" fmla="*/ 0 w 310"/>
                <a:gd name="T1" fmla="*/ 7 h 148"/>
                <a:gd name="T2" fmla="*/ 11 w 310"/>
                <a:gd name="T3" fmla="*/ 0 h 148"/>
                <a:gd name="T4" fmla="*/ 75 w 310"/>
                <a:gd name="T5" fmla="*/ 14 h 148"/>
                <a:gd name="T6" fmla="*/ 255 w 310"/>
                <a:gd name="T7" fmla="*/ 96 h 148"/>
                <a:gd name="T8" fmla="*/ 307 w 310"/>
                <a:gd name="T9" fmla="*/ 137 h 148"/>
                <a:gd name="T10" fmla="*/ 310 w 310"/>
                <a:gd name="T11" fmla="*/ 141 h 148"/>
                <a:gd name="T12" fmla="*/ 306 w 310"/>
                <a:gd name="T13" fmla="*/ 148 h 148"/>
                <a:gd name="T14" fmla="*/ 301 w 310"/>
                <a:gd name="T15" fmla="*/ 144 h 148"/>
                <a:gd name="T16" fmla="*/ 250 w 310"/>
                <a:gd name="T17" fmla="*/ 104 h 148"/>
                <a:gd name="T18" fmla="*/ 74 w 310"/>
                <a:gd name="T19" fmla="*/ 22 h 148"/>
                <a:gd name="T20" fmla="*/ 0 w 310"/>
                <a:gd name="T21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148">
                  <a:moveTo>
                    <a:pt x="0" y="7"/>
                  </a:moveTo>
                  <a:cubicBezTo>
                    <a:pt x="3" y="5"/>
                    <a:pt x="7" y="2"/>
                    <a:pt x="11" y="0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136" y="26"/>
                    <a:pt x="196" y="54"/>
                    <a:pt x="255" y="96"/>
                  </a:cubicBezTo>
                  <a:cubicBezTo>
                    <a:pt x="273" y="109"/>
                    <a:pt x="290" y="122"/>
                    <a:pt x="307" y="137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309" y="143"/>
                    <a:pt x="307" y="146"/>
                    <a:pt x="306" y="148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284" y="129"/>
                    <a:pt x="267" y="116"/>
                    <a:pt x="250" y="104"/>
                  </a:cubicBezTo>
                  <a:cubicBezTo>
                    <a:pt x="192" y="62"/>
                    <a:pt x="133" y="35"/>
                    <a:pt x="74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48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61">
              <a:extLst>
                <a:ext uri="{FF2B5EF4-FFF2-40B4-BE49-F238E27FC236}">
                  <a16:creationId xmlns:a16="http://schemas.microsoft.com/office/drawing/2014/main" id="{1212235C-6DC7-4E74-8198-1E384588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773"/>
              <a:ext cx="465" cy="298"/>
            </a:xfrm>
            <a:custGeom>
              <a:avLst/>
              <a:gdLst>
                <a:gd name="T0" fmla="*/ 188 w 196"/>
                <a:gd name="T1" fmla="*/ 126 h 126"/>
                <a:gd name="T2" fmla="*/ 181 w 196"/>
                <a:gd name="T3" fmla="*/ 120 h 126"/>
                <a:gd name="T4" fmla="*/ 119 w 196"/>
                <a:gd name="T5" fmla="*/ 71 h 126"/>
                <a:gd name="T6" fmla="*/ 0 w 196"/>
                <a:gd name="T7" fmla="*/ 3 h 126"/>
                <a:gd name="T8" fmla="*/ 16 w 196"/>
                <a:gd name="T9" fmla="*/ 0 h 126"/>
                <a:gd name="T10" fmla="*/ 124 w 196"/>
                <a:gd name="T11" fmla="*/ 63 h 126"/>
                <a:gd name="T12" fmla="*/ 187 w 196"/>
                <a:gd name="T13" fmla="*/ 114 h 126"/>
                <a:gd name="T14" fmla="*/ 196 w 196"/>
                <a:gd name="T15" fmla="*/ 121 h 126"/>
                <a:gd name="T16" fmla="*/ 188 w 196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26">
                  <a:moveTo>
                    <a:pt x="188" y="126"/>
                  </a:moveTo>
                  <a:cubicBezTo>
                    <a:pt x="181" y="120"/>
                    <a:pt x="181" y="120"/>
                    <a:pt x="181" y="120"/>
                  </a:cubicBezTo>
                  <a:cubicBezTo>
                    <a:pt x="161" y="103"/>
                    <a:pt x="140" y="86"/>
                    <a:pt x="119" y="71"/>
                  </a:cubicBezTo>
                  <a:cubicBezTo>
                    <a:pt x="80" y="43"/>
                    <a:pt x="41" y="20"/>
                    <a:pt x="0" y="3"/>
                  </a:cubicBezTo>
                  <a:cubicBezTo>
                    <a:pt x="6" y="2"/>
                    <a:pt x="11" y="1"/>
                    <a:pt x="16" y="0"/>
                  </a:cubicBezTo>
                  <a:cubicBezTo>
                    <a:pt x="53" y="17"/>
                    <a:pt x="89" y="38"/>
                    <a:pt x="124" y="63"/>
                  </a:cubicBezTo>
                  <a:cubicBezTo>
                    <a:pt x="145" y="79"/>
                    <a:pt x="167" y="96"/>
                    <a:pt x="187" y="11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193" y="123"/>
                    <a:pt x="191" y="125"/>
                    <a:pt x="188" y="126"/>
                  </a:cubicBezTo>
                  <a:close/>
                </a:path>
              </a:pathLst>
            </a:custGeom>
            <a:solidFill>
              <a:srgbClr val="48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62">
              <a:extLst>
                <a:ext uri="{FF2B5EF4-FFF2-40B4-BE49-F238E27FC236}">
                  <a16:creationId xmlns:a16="http://schemas.microsoft.com/office/drawing/2014/main" id="{35E6E737-E594-4C92-8615-25FF2BBC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199"/>
              <a:ext cx="1146" cy="2031"/>
            </a:xfrm>
            <a:custGeom>
              <a:avLst/>
              <a:gdLst>
                <a:gd name="T0" fmla="*/ 255 w 484"/>
                <a:gd name="T1" fmla="*/ 458 h 858"/>
                <a:gd name="T2" fmla="*/ 262 w 484"/>
                <a:gd name="T3" fmla="*/ 317 h 858"/>
                <a:gd name="T4" fmla="*/ 461 w 484"/>
                <a:gd name="T5" fmla="*/ 0 h 858"/>
                <a:gd name="T6" fmla="*/ 387 w 484"/>
                <a:gd name="T7" fmla="*/ 197 h 858"/>
                <a:gd name="T8" fmla="*/ 447 w 484"/>
                <a:gd name="T9" fmla="*/ 376 h 858"/>
                <a:gd name="T10" fmla="*/ 338 w 484"/>
                <a:gd name="T11" fmla="*/ 759 h 858"/>
                <a:gd name="T12" fmla="*/ 247 w 484"/>
                <a:gd name="T13" fmla="*/ 858 h 858"/>
                <a:gd name="T14" fmla="*/ 76 w 484"/>
                <a:gd name="T15" fmla="*/ 834 h 858"/>
                <a:gd name="T16" fmla="*/ 76 w 484"/>
                <a:gd name="T17" fmla="*/ 834 h 858"/>
                <a:gd name="T18" fmla="*/ 255 w 484"/>
                <a:gd name="T19" fmla="*/ 4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4" h="858">
                  <a:moveTo>
                    <a:pt x="255" y="458"/>
                  </a:moveTo>
                  <a:cubicBezTo>
                    <a:pt x="294" y="411"/>
                    <a:pt x="262" y="317"/>
                    <a:pt x="262" y="317"/>
                  </a:cubicBezTo>
                  <a:cubicBezTo>
                    <a:pt x="210" y="139"/>
                    <a:pt x="461" y="0"/>
                    <a:pt x="461" y="0"/>
                  </a:cubicBezTo>
                  <a:cubicBezTo>
                    <a:pt x="415" y="53"/>
                    <a:pt x="387" y="121"/>
                    <a:pt x="387" y="197"/>
                  </a:cubicBezTo>
                  <a:cubicBezTo>
                    <a:pt x="387" y="264"/>
                    <a:pt x="410" y="326"/>
                    <a:pt x="447" y="376"/>
                  </a:cubicBezTo>
                  <a:cubicBezTo>
                    <a:pt x="484" y="645"/>
                    <a:pt x="338" y="759"/>
                    <a:pt x="338" y="759"/>
                  </a:cubicBezTo>
                  <a:cubicBezTo>
                    <a:pt x="247" y="858"/>
                    <a:pt x="247" y="858"/>
                    <a:pt x="247" y="858"/>
                  </a:cubicBezTo>
                  <a:cubicBezTo>
                    <a:pt x="177" y="819"/>
                    <a:pt x="90" y="832"/>
                    <a:pt x="76" y="834"/>
                  </a:cubicBezTo>
                  <a:cubicBezTo>
                    <a:pt x="76" y="834"/>
                    <a:pt x="76" y="834"/>
                    <a:pt x="76" y="834"/>
                  </a:cubicBezTo>
                  <a:cubicBezTo>
                    <a:pt x="0" y="754"/>
                    <a:pt x="255" y="458"/>
                    <a:pt x="255" y="45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">
              <a:extLst>
                <a:ext uri="{FF2B5EF4-FFF2-40B4-BE49-F238E27FC236}">
                  <a16:creationId xmlns:a16="http://schemas.microsoft.com/office/drawing/2014/main" id="{C4CA0365-8C9A-4FD6-BA3F-F7CBD3B10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1812"/>
              <a:ext cx="362" cy="275"/>
            </a:xfrm>
            <a:custGeom>
              <a:avLst/>
              <a:gdLst>
                <a:gd name="T0" fmla="*/ 0 w 153"/>
                <a:gd name="T1" fmla="*/ 3 h 116"/>
                <a:gd name="T2" fmla="*/ 153 w 153"/>
                <a:gd name="T3" fmla="*/ 58 h 116"/>
                <a:gd name="T4" fmla="*/ 66 w 153"/>
                <a:gd name="T5" fmla="*/ 116 h 116"/>
                <a:gd name="T6" fmla="*/ 0 w 153"/>
                <a:gd name="T7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16">
                  <a:moveTo>
                    <a:pt x="0" y="3"/>
                  </a:moveTo>
                  <a:cubicBezTo>
                    <a:pt x="0" y="3"/>
                    <a:pt x="88" y="0"/>
                    <a:pt x="153" y="58"/>
                  </a:cubicBezTo>
                  <a:cubicBezTo>
                    <a:pt x="153" y="58"/>
                    <a:pt x="123" y="106"/>
                    <a:pt x="66" y="116"/>
                  </a:cubicBezTo>
                  <a:cubicBezTo>
                    <a:pt x="66" y="116"/>
                    <a:pt x="11" y="18"/>
                    <a:pt x="0" y="3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64">
              <a:extLst>
                <a:ext uri="{FF2B5EF4-FFF2-40B4-BE49-F238E27FC236}">
                  <a16:creationId xmlns:a16="http://schemas.microsoft.com/office/drawing/2014/main" id="{E59A81FD-8C68-42D3-8A14-CF287784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264"/>
              <a:ext cx="346" cy="187"/>
            </a:xfrm>
            <a:custGeom>
              <a:avLst/>
              <a:gdLst>
                <a:gd name="T0" fmla="*/ 34 w 146"/>
                <a:gd name="T1" fmla="*/ 51 h 79"/>
                <a:gd name="T2" fmla="*/ 76 w 146"/>
                <a:gd name="T3" fmla="*/ 75 h 79"/>
                <a:gd name="T4" fmla="*/ 146 w 146"/>
                <a:gd name="T5" fmla="*/ 57 h 79"/>
                <a:gd name="T6" fmla="*/ 3 w 146"/>
                <a:gd name="T7" fmla="*/ 0 h 79"/>
                <a:gd name="T8" fmla="*/ 34 w 146"/>
                <a:gd name="T9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79">
                  <a:moveTo>
                    <a:pt x="34" y="51"/>
                  </a:moveTo>
                  <a:cubicBezTo>
                    <a:pt x="76" y="75"/>
                    <a:pt x="76" y="75"/>
                    <a:pt x="76" y="75"/>
                  </a:cubicBezTo>
                  <a:cubicBezTo>
                    <a:pt x="115" y="79"/>
                    <a:pt x="146" y="57"/>
                    <a:pt x="146" y="57"/>
                  </a:cubicBezTo>
                  <a:cubicBezTo>
                    <a:pt x="5" y="38"/>
                    <a:pt x="3" y="3"/>
                    <a:pt x="3" y="0"/>
                  </a:cubicBezTo>
                  <a:cubicBezTo>
                    <a:pt x="0" y="20"/>
                    <a:pt x="6" y="39"/>
                    <a:pt x="34" y="5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65">
              <a:extLst>
                <a:ext uri="{FF2B5EF4-FFF2-40B4-BE49-F238E27FC236}">
                  <a16:creationId xmlns:a16="http://schemas.microsoft.com/office/drawing/2014/main" id="{D5639F43-62CF-4027-B330-9B4C3403C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2567"/>
              <a:ext cx="258" cy="131"/>
            </a:xfrm>
            <a:custGeom>
              <a:avLst/>
              <a:gdLst>
                <a:gd name="T0" fmla="*/ 40 w 109"/>
                <a:gd name="T1" fmla="*/ 50 h 55"/>
                <a:gd name="T2" fmla="*/ 109 w 109"/>
                <a:gd name="T3" fmla="*/ 48 h 55"/>
                <a:gd name="T4" fmla="*/ 52 w 109"/>
                <a:gd name="T5" fmla="*/ 13 h 55"/>
                <a:gd name="T6" fmla="*/ 9 w 109"/>
                <a:gd name="T7" fmla="*/ 0 h 55"/>
                <a:gd name="T8" fmla="*/ 40 w 109"/>
                <a:gd name="T9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5">
                  <a:moveTo>
                    <a:pt x="40" y="50"/>
                  </a:moveTo>
                  <a:cubicBezTo>
                    <a:pt x="85" y="55"/>
                    <a:pt x="109" y="48"/>
                    <a:pt x="109" y="48"/>
                  </a:cubicBezTo>
                  <a:cubicBezTo>
                    <a:pt x="87" y="44"/>
                    <a:pt x="52" y="13"/>
                    <a:pt x="52" y="13"/>
                  </a:cubicBezTo>
                  <a:cubicBezTo>
                    <a:pt x="26" y="14"/>
                    <a:pt x="9" y="0"/>
                    <a:pt x="9" y="0"/>
                  </a:cubicBezTo>
                  <a:cubicBezTo>
                    <a:pt x="9" y="0"/>
                    <a:pt x="0" y="26"/>
                    <a:pt x="40" y="5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66">
              <a:extLst>
                <a:ext uri="{FF2B5EF4-FFF2-40B4-BE49-F238E27FC236}">
                  <a16:creationId xmlns:a16="http://schemas.microsoft.com/office/drawing/2014/main" id="{EE818275-ABDF-4614-BA13-6474387D4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766"/>
              <a:ext cx="183" cy="133"/>
            </a:xfrm>
            <a:custGeom>
              <a:avLst/>
              <a:gdLst>
                <a:gd name="T0" fmla="*/ 46 w 77"/>
                <a:gd name="T1" fmla="*/ 56 h 56"/>
                <a:gd name="T2" fmla="*/ 77 w 77"/>
                <a:gd name="T3" fmla="*/ 53 h 56"/>
                <a:gd name="T4" fmla="*/ 0 w 77"/>
                <a:gd name="T5" fmla="*/ 0 h 56"/>
                <a:gd name="T6" fmla="*/ 46 w 77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56">
                  <a:moveTo>
                    <a:pt x="46" y="56"/>
                  </a:moveTo>
                  <a:cubicBezTo>
                    <a:pt x="77" y="53"/>
                    <a:pt x="77" y="53"/>
                    <a:pt x="77" y="53"/>
                  </a:cubicBezTo>
                  <a:cubicBezTo>
                    <a:pt x="61" y="15"/>
                    <a:pt x="0" y="0"/>
                    <a:pt x="0" y="0"/>
                  </a:cubicBezTo>
                  <a:cubicBezTo>
                    <a:pt x="0" y="0"/>
                    <a:pt x="23" y="38"/>
                    <a:pt x="46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67">
              <a:extLst>
                <a:ext uri="{FF2B5EF4-FFF2-40B4-BE49-F238E27FC236}">
                  <a16:creationId xmlns:a16="http://schemas.microsoft.com/office/drawing/2014/main" id="{CDFEDB9B-6256-4423-B231-63868F40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444"/>
              <a:ext cx="899" cy="973"/>
            </a:xfrm>
            <a:custGeom>
              <a:avLst/>
              <a:gdLst>
                <a:gd name="T0" fmla="*/ 373 w 380"/>
                <a:gd name="T1" fmla="*/ 0 h 411"/>
                <a:gd name="T2" fmla="*/ 0 w 380"/>
                <a:gd name="T3" fmla="*/ 308 h 411"/>
                <a:gd name="T4" fmla="*/ 241 w 380"/>
                <a:gd name="T5" fmla="*/ 411 h 411"/>
                <a:gd name="T6" fmla="*/ 373 w 380"/>
                <a:gd name="T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411">
                  <a:moveTo>
                    <a:pt x="373" y="0"/>
                  </a:moveTo>
                  <a:cubicBezTo>
                    <a:pt x="345" y="239"/>
                    <a:pt x="27" y="303"/>
                    <a:pt x="0" y="308"/>
                  </a:cubicBezTo>
                  <a:cubicBezTo>
                    <a:pt x="20" y="305"/>
                    <a:pt x="185" y="280"/>
                    <a:pt x="241" y="411"/>
                  </a:cubicBezTo>
                  <a:cubicBezTo>
                    <a:pt x="380" y="192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8">
              <a:extLst>
                <a:ext uri="{FF2B5EF4-FFF2-40B4-BE49-F238E27FC236}">
                  <a16:creationId xmlns:a16="http://schemas.microsoft.com/office/drawing/2014/main" id="{1C01FDBA-BA5D-44CA-97E7-453610EFE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1940"/>
              <a:ext cx="151" cy="114"/>
            </a:xfrm>
            <a:custGeom>
              <a:avLst/>
              <a:gdLst>
                <a:gd name="T0" fmla="*/ 8 w 64"/>
                <a:gd name="T1" fmla="*/ 6 h 48"/>
                <a:gd name="T2" fmla="*/ 64 w 64"/>
                <a:gd name="T3" fmla="*/ 14 h 48"/>
                <a:gd name="T4" fmla="*/ 18 w 64"/>
                <a:gd name="T5" fmla="*/ 48 h 48"/>
                <a:gd name="T6" fmla="*/ 8 w 64"/>
                <a:gd name="T7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8">
                  <a:moveTo>
                    <a:pt x="8" y="6"/>
                  </a:moveTo>
                  <a:cubicBezTo>
                    <a:pt x="8" y="6"/>
                    <a:pt x="48" y="0"/>
                    <a:pt x="64" y="14"/>
                  </a:cubicBezTo>
                  <a:cubicBezTo>
                    <a:pt x="64" y="14"/>
                    <a:pt x="49" y="40"/>
                    <a:pt x="18" y="48"/>
                  </a:cubicBezTo>
                  <a:cubicBezTo>
                    <a:pt x="18" y="48"/>
                    <a:pt x="0" y="31"/>
                    <a:pt x="8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169">
              <a:extLst>
                <a:ext uri="{FF2B5EF4-FFF2-40B4-BE49-F238E27FC236}">
                  <a16:creationId xmlns:a16="http://schemas.microsoft.com/office/drawing/2014/main" id="{09A86764-75C1-481F-A6ED-1FE853BE5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270"/>
              <a:ext cx="289" cy="2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170">
              <a:extLst>
                <a:ext uri="{FF2B5EF4-FFF2-40B4-BE49-F238E27FC236}">
                  <a16:creationId xmlns:a16="http://schemas.microsoft.com/office/drawing/2014/main" id="{CC4F01D6-CE09-4DD6-B4B4-2918F5FA5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3330"/>
              <a:ext cx="173" cy="172"/>
            </a:xfrm>
            <a:prstGeom prst="ellipse">
              <a:avLst/>
            </a:prstGeom>
            <a:solidFill>
              <a:srgbClr val="606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171">
              <a:extLst>
                <a:ext uri="{FF2B5EF4-FFF2-40B4-BE49-F238E27FC236}">
                  <a16:creationId xmlns:a16="http://schemas.microsoft.com/office/drawing/2014/main" id="{D91B5970-B981-4043-8C31-25840245F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3363"/>
              <a:ext cx="109" cy="1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2">
              <a:extLst>
                <a:ext uri="{FF2B5EF4-FFF2-40B4-BE49-F238E27FC236}">
                  <a16:creationId xmlns:a16="http://schemas.microsoft.com/office/drawing/2014/main" id="{71FD0FD0-90D2-41EA-A5E8-EBB6AF2D8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3706"/>
              <a:ext cx="289" cy="253"/>
            </a:xfrm>
            <a:custGeom>
              <a:avLst/>
              <a:gdLst>
                <a:gd name="T0" fmla="*/ 0 w 122"/>
                <a:gd name="T1" fmla="*/ 62 h 107"/>
                <a:gd name="T2" fmla="*/ 61 w 122"/>
                <a:gd name="T3" fmla="*/ 0 h 107"/>
                <a:gd name="T4" fmla="*/ 122 w 122"/>
                <a:gd name="T5" fmla="*/ 62 h 107"/>
                <a:gd name="T6" fmla="*/ 102 w 122"/>
                <a:gd name="T7" fmla="*/ 107 h 107"/>
                <a:gd name="T8" fmla="*/ 20 w 122"/>
                <a:gd name="T9" fmla="*/ 107 h 107"/>
                <a:gd name="T10" fmla="*/ 0 w 122"/>
                <a:gd name="T1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7">
                  <a:moveTo>
                    <a:pt x="0" y="62"/>
                  </a:moveTo>
                  <a:cubicBezTo>
                    <a:pt x="0" y="28"/>
                    <a:pt x="27" y="0"/>
                    <a:pt x="61" y="0"/>
                  </a:cubicBezTo>
                  <a:cubicBezTo>
                    <a:pt x="95" y="0"/>
                    <a:pt x="122" y="28"/>
                    <a:pt x="122" y="62"/>
                  </a:cubicBezTo>
                  <a:cubicBezTo>
                    <a:pt x="122" y="80"/>
                    <a:pt x="114" y="96"/>
                    <a:pt x="102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96"/>
                    <a:pt x="0" y="80"/>
                    <a:pt x="0" y="6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173">
              <a:extLst>
                <a:ext uri="{FF2B5EF4-FFF2-40B4-BE49-F238E27FC236}">
                  <a16:creationId xmlns:a16="http://schemas.microsoft.com/office/drawing/2014/main" id="{EE249369-449C-4342-AD47-1953D9583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3765"/>
              <a:ext cx="171" cy="17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174">
              <a:extLst>
                <a:ext uri="{FF2B5EF4-FFF2-40B4-BE49-F238E27FC236}">
                  <a16:creationId xmlns:a16="http://schemas.microsoft.com/office/drawing/2014/main" id="{8D24C9F5-E135-4F68-B2FC-CC75E46D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3798"/>
              <a:ext cx="109" cy="109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75">
              <a:extLst>
                <a:ext uri="{FF2B5EF4-FFF2-40B4-BE49-F238E27FC236}">
                  <a16:creationId xmlns:a16="http://schemas.microsoft.com/office/drawing/2014/main" id="{97C21001-24DF-4B1D-83DF-CFBB3681C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837"/>
              <a:ext cx="651" cy="362"/>
            </a:xfrm>
            <a:custGeom>
              <a:avLst/>
              <a:gdLst>
                <a:gd name="T0" fmla="*/ 42 w 275"/>
                <a:gd name="T1" fmla="*/ 0 h 153"/>
                <a:gd name="T2" fmla="*/ 217 w 275"/>
                <a:gd name="T3" fmla="*/ 87 h 153"/>
                <a:gd name="T4" fmla="*/ 275 w 275"/>
                <a:gd name="T5" fmla="*/ 133 h 153"/>
                <a:gd name="T6" fmla="*/ 256 w 275"/>
                <a:gd name="T7" fmla="*/ 153 h 153"/>
                <a:gd name="T8" fmla="*/ 200 w 275"/>
                <a:gd name="T9" fmla="*/ 109 h 153"/>
                <a:gd name="T10" fmla="*/ 0 w 275"/>
                <a:gd name="T11" fmla="*/ 17 h 153"/>
                <a:gd name="T12" fmla="*/ 42 w 275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153">
                  <a:moveTo>
                    <a:pt x="42" y="0"/>
                  </a:moveTo>
                  <a:cubicBezTo>
                    <a:pt x="101" y="18"/>
                    <a:pt x="160" y="47"/>
                    <a:pt x="217" y="87"/>
                  </a:cubicBezTo>
                  <a:cubicBezTo>
                    <a:pt x="238" y="103"/>
                    <a:pt x="257" y="118"/>
                    <a:pt x="275" y="133"/>
                  </a:cubicBezTo>
                  <a:cubicBezTo>
                    <a:pt x="268" y="140"/>
                    <a:pt x="262" y="146"/>
                    <a:pt x="256" y="153"/>
                  </a:cubicBezTo>
                  <a:cubicBezTo>
                    <a:pt x="239" y="138"/>
                    <a:pt x="221" y="123"/>
                    <a:pt x="200" y="109"/>
                  </a:cubicBezTo>
                  <a:cubicBezTo>
                    <a:pt x="135" y="62"/>
                    <a:pt x="68" y="31"/>
                    <a:pt x="0" y="17"/>
                  </a:cubicBezTo>
                  <a:cubicBezTo>
                    <a:pt x="15" y="11"/>
                    <a:pt x="29" y="5"/>
                    <a:pt x="4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176">
              <a:extLst>
                <a:ext uri="{FF2B5EF4-FFF2-40B4-BE49-F238E27FC236}">
                  <a16:creationId xmlns:a16="http://schemas.microsoft.com/office/drawing/2014/main" id="{C1D9EA53-C132-49B0-BF08-F3203230E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164"/>
              <a:ext cx="11" cy="151"/>
            </a:xfrm>
            <a:prstGeom prst="rect">
              <a:avLst/>
            </a:pr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77">
              <a:extLst>
                <a:ext uri="{FF2B5EF4-FFF2-40B4-BE49-F238E27FC236}">
                  <a16:creationId xmlns:a16="http://schemas.microsoft.com/office/drawing/2014/main" id="{AAD3FD8F-3C5B-492C-A0D8-946ED68D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166"/>
              <a:ext cx="21" cy="149"/>
            </a:xfrm>
            <a:custGeom>
              <a:avLst/>
              <a:gdLst>
                <a:gd name="T0" fmla="*/ 12 w 21"/>
                <a:gd name="T1" fmla="*/ 149 h 149"/>
                <a:gd name="T2" fmla="*/ 21 w 21"/>
                <a:gd name="T3" fmla="*/ 0 h 149"/>
                <a:gd name="T4" fmla="*/ 9 w 21"/>
                <a:gd name="T5" fmla="*/ 0 h 149"/>
                <a:gd name="T6" fmla="*/ 0 w 21"/>
                <a:gd name="T7" fmla="*/ 149 h 149"/>
                <a:gd name="T8" fmla="*/ 12 w 21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9">
                  <a:moveTo>
                    <a:pt x="12" y="149"/>
                  </a:moveTo>
                  <a:lnTo>
                    <a:pt x="21" y="0"/>
                  </a:lnTo>
                  <a:lnTo>
                    <a:pt x="9" y="0"/>
                  </a:lnTo>
                  <a:lnTo>
                    <a:pt x="0" y="149"/>
                  </a:lnTo>
                  <a:lnTo>
                    <a:pt x="12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78">
              <a:extLst>
                <a:ext uri="{FF2B5EF4-FFF2-40B4-BE49-F238E27FC236}">
                  <a16:creationId xmlns:a16="http://schemas.microsoft.com/office/drawing/2014/main" id="{07FFCC17-A864-4F98-980C-0C5AFA68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168"/>
              <a:ext cx="28" cy="149"/>
            </a:xfrm>
            <a:custGeom>
              <a:avLst/>
              <a:gdLst>
                <a:gd name="T0" fmla="*/ 9 w 28"/>
                <a:gd name="T1" fmla="*/ 149 h 149"/>
                <a:gd name="T2" fmla="*/ 28 w 28"/>
                <a:gd name="T3" fmla="*/ 0 h 149"/>
                <a:gd name="T4" fmla="*/ 19 w 28"/>
                <a:gd name="T5" fmla="*/ 0 h 149"/>
                <a:gd name="T6" fmla="*/ 0 w 28"/>
                <a:gd name="T7" fmla="*/ 149 h 149"/>
                <a:gd name="T8" fmla="*/ 9 w 2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9">
                  <a:moveTo>
                    <a:pt x="9" y="149"/>
                  </a:moveTo>
                  <a:lnTo>
                    <a:pt x="28" y="0"/>
                  </a:lnTo>
                  <a:lnTo>
                    <a:pt x="19" y="0"/>
                  </a:lnTo>
                  <a:lnTo>
                    <a:pt x="0" y="149"/>
                  </a:lnTo>
                  <a:lnTo>
                    <a:pt x="9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79">
              <a:extLst>
                <a:ext uri="{FF2B5EF4-FFF2-40B4-BE49-F238E27FC236}">
                  <a16:creationId xmlns:a16="http://schemas.microsoft.com/office/drawing/2014/main" id="{E9BE160B-D7EE-479A-B735-6AACD4232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173"/>
              <a:ext cx="38" cy="149"/>
            </a:xfrm>
            <a:custGeom>
              <a:avLst/>
              <a:gdLst>
                <a:gd name="T0" fmla="*/ 9 w 38"/>
                <a:gd name="T1" fmla="*/ 149 h 149"/>
                <a:gd name="T2" fmla="*/ 38 w 38"/>
                <a:gd name="T3" fmla="*/ 2 h 149"/>
                <a:gd name="T4" fmla="*/ 28 w 38"/>
                <a:gd name="T5" fmla="*/ 0 h 149"/>
                <a:gd name="T6" fmla="*/ 0 w 38"/>
                <a:gd name="T7" fmla="*/ 147 h 149"/>
                <a:gd name="T8" fmla="*/ 9 w 3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9">
                  <a:moveTo>
                    <a:pt x="9" y="149"/>
                  </a:moveTo>
                  <a:lnTo>
                    <a:pt x="38" y="2"/>
                  </a:lnTo>
                  <a:lnTo>
                    <a:pt x="28" y="0"/>
                  </a:lnTo>
                  <a:lnTo>
                    <a:pt x="0" y="147"/>
                  </a:lnTo>
                  <a:lnTo>
                    <a:pt x="9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80">
              <a:extLst>
                <a:ext uri="{FF2B5EF4-FFF2-40B4-BE49-F238E27FC236}">
                  <a16:creationId xmlns:a16="http://schemas.microsoft.com/office/drawing/2014/main" id="{D536C80A-34BC-447F-889E-5F9736C6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180"/>
              <a:ext cx="48" cy="147"/>
            </a:xfrm>
            <a:custGeom>
              <a:avLst/>
              <a:gdLst>
                <a:gd name="T0" fmla="*/ 10 w 48"/>
                <a:gd name="T1" fmla="*/ 147 h 147"/>
                <a:gd name="T2" fmla="*/ 48 w 48"/>
                <a:gd name="T3" fmla="*/ 3 h 147"/>
                <a:gd name="T4" fmla="*/ 38 w 48"/>
                <a:gd name="T5" fmla="*/ 0 h 147"/>
                <a:gd name="T6" fmla="*/ 0 w 48"/>
                <a:gd name="T7" fmla="*/ 145 h 147"/>
                <a:gd name="T8" fmla="*/ 10 w 4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7">
                  <a:moveTo>
                    <a:pt x="10" y="147"/>
                  </a:moveTo>
                  <a:lnTo>
                    <a:pt x="48" y="3"/>
                  </a:lnTo>
                  <a:lnTo>
                    <a:pt x="38" y="0"/>
                  </a:lnTo>
                  <a:lnTo>
                    <a:pt x="0" y="145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81">
              <a:extLst>
                <a:ext uri="{FF2B5EF4-FFF2-40B4-BE49-F238E27FC236}">
                  <a16:creationId xmlns:a16="http://schemas.microsoft.com/office/drawing/2014/main" id="{89D0D1E4-F48C-4DFA-848A-94ABDFD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187"/>
              <a:ext cx="56" cy="147"/>
            </a:xfrm>
            <a:custGeom>
              <a:avLst/>
              <a:gdLst>
                <a:gd name="T0" fmla="*/ 9 w 56"/>
                <a:gd name="T1" fmla="*/ 147 h 147"/>
                <a:gd name="T2" fmla="*/ 56 w 56"/>
                <a:gd name="T3" fmla="*/ 3 h 147"/>
                <a:gd name="T4" fmla="*/ 47 w 56"/>
                <a:gd name="T5" fmla="*/ 0 h 147"/>
                <a:gd name="T6" fmla="*/ 0 w 56"/>
                <a:gd name="T7" fmla="*/ 142 h 147"/>
                <a:gd name="T8" fmla="*/ 9 w 56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7">
                  <a:moveTo>
                    <a:pt x="9" y="147"/>
                  </a:moveTo>
                  <a:lnTo>
                    <a:pt x="56" y="3"/>
                  </a:lnTo>
                  <a:lnTo>
                    <a:pt x="47" y="0"/>
                  </a:lnTo>
                  <a:lnTo>
                    <a:pt x="0" y="142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82">
              <a:extLst>
                <a:ext uri="{FF2B5EF4-FFF2-40B4-BE49-F238E27FC236}">
                  <a16:creationId xmlns:a16="http://schemas.microsoft.com/office/drawing/2014/main" id="{77A224FA-9F54-474C-B35A-991A52BE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197"/>
              <a:ext cx="64" cy="144"/>
            </a:xfrm>
            <a:custGeom>
              <a:avLst/>
              <a:gdLst>
                <a:gd name="T0" fmla="*/ 9 w 64"/>
                <a:gd name="T1" fmla="*/ 144 h 144"/>
                <a:gd name="T2" fmla="*/ 64 w 64"/>
                <a:gd name="T3" fmla="*/ 4 h 144"/>
                <a:gd name="T4" fmla="*/ 54 w 64"/>
                <a:gd name="T5" fmla="*/ 0 h 144"/>
                <a:gd name="T6" fmla="*/ 0 w 64"/>
                <a:gd name="T7" fmla="*/ 139 h 144"/>
                <a:gd name="T8" fmla="*/ 9 w 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44">
                  <a:moveTo>
                    <a:pt x="9" y="144"/>
                  </a:moveTo>
                  <a:lnTo>
                    <a:pt x="64" y="4"/>
                  </a:lnTo>
                  <a:lnTo>
                    <a:pt x="54" y="0"/>
                  </a:lnTo>
                  <a:lnTo>
                    <a:pt x="0" y="139"/>
                  </a:lnTo>
                  <a:lnTo>
                    <a:pt x="9" y="14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83">
              <a:extLst>
                <a:ext uri="{FF2B5EF4-FFF2-40B4-BE49-F238E27FC236}">
                  <a16:creationId xmlns:a16="http://schemas.microsoft.com/office/drawing/2014/main" id="{B6BBDA8D-4DA2-49A9-807F-BE0E0038D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211"/>
              <a:ext cx="74" cy="140"/>
            </a:xfrm>
            <a:custGeom>
              <a:avLst/>
              <a:gdLst>
                <a:gd name="T0" fmla="*/ 10 w 74"/>
                <a:gd name="T1" fmla="*/ 140 h 140"/>
                <a:gd name="T2" fmla="*/ 74 w 74"/>
                <a:gd name="T3" fmla="*/ 5 h 140"/>
                <a:gd name="T4" fmla="*/ 64 w 74"/>
                <a:gd name="T5" fmla="*/ 0 h 140"/>
                <a:gd name="T6" fmla="*/ 0 w 74"/>
                <a:gd name="T7" fmla="*/ 135 h 140"/>
                <a:gd name="T8" fmla="*/ 10 w 74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0">
                  <a:moveTo>
                    <a:pt x="10" y="140"/>
                  </a:moveTo>
                  <a:lnTo>
                    <a:pt x="74" y="5"/>
                  </a:lnTo>
                  <a:lnTo>
                    <a:pt x="64" y="0"/>
                  </a:lnTo>
                  <a:lnTo>
                    <a:pt x="0" y="135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84">
              <a:extLst>
                <a:ext uri="{FF2B5EF4-FFF2-40B4-BE49-F238E27FC236}">
                  <a16:creationId xmlns:a16="http://schemas.microsoft.com/office/drawing/2014/main" id="{C291F03F-FC6B-4A83-A2B6-FB6CCFAC8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1225"/>
              <a:ext cx="81" cy="135"/>
            </a:xfrm>
            <a:custGeom>
              <a:avLst/>
              <a:gdLst>
                <a:gd name="T0" fmla="*/ 10 w 81"/>
                <a:gd name="T1" fmla="*/ 135 h 135"/>
                <a:gd name="T2" fmla="*/ 81 w 81"/>
                <a:gd name="T3" fmla="*/ 5 h 135"/>
                <a:gd name="T4" fmla="*/ 71 w 81"/>
                <a:gd name="T5" fmla="*/ 0 h 135"/>
                <a:gd name="T6" fmla="*/ 0 w 81"/>
                <a:gd name="T7" fmla="*/ 130 h 135"/>
                <a:gd name="T8" fmla="*/ 10 w 81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5">
                  <a:moveTo>
                    <a:pt x="10" y="135"/>
                  </a:moveTo>
                  <a:lnTo>
                    <a:pt x="81" y="5"/>
                  </a:lnTo>
                  <a:lnTo>
                    <a:pt x="71" y="0"/>
                  </a:lnTo>
                  <a:lnTo>
                    <a:pt x="0" y="130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85">
              <a:extLst>
                <a:ext uri="{FF2B5EF4-FFF2-40B4-BE49-F238E27FC236}">
                  <a16:creationId xmlns:a16="http://schemas.microsoft.com/office/drawing/2014/main" id="{6C982D45-4CB0-4E56-8351-1B7F04B8A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239"/>
              <a:ext cx="90" cy="133"/>
            </a:xfrm>
            <a:custGeom>
              <a:avLst/>
              <a:gdLst>
                <a:gd name="T0" fmla="*/ 9 w 90"/>
                <a:gd name="T1" fmla="*/ 133 h 133"/>
                <a:gd name="T2" fmla="*/ 90 w 90"/>
                <a:gd name="T3" fmla="*/ 7 h 133"/>
                <a:gd name="T4" fmla="*/ 81 w 90"/>
                <a:gd name="T5" fmla="*/ 0 h 133"/>
                <a:gd name="T6" fmla="*/ 0 w 90"/>
                <a:gd name="T7" fmla="*/ 128 h 133"/>
                <a:gd name="T8" fmla="*/ 9 w 90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3">
                  <a:moveTo>
                    <a:pt x="9" y="133"/>
                  </a:moveTo>
                  <a:lnTo>
                    <a:pt x="90" y="7"/>
                  </a:lnTo>
                  <a:lnTo>
                    <a:pt x="81" y="0"/>
                  </a:lnTo>
                  <a:lnTo>
                    <a:pt x="0" y="128"/>
                  </a:lnTo>
                  <a:lnTo>
                    <a:pt x="9" y="13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86">
              <a:extLst>
                <a:ext uri="{FF2B5EF4-FFF2-40B4-BE49-F238E27FC236}">
                  <a16:creationId xmlns:a16="http://schemas.microsoft.com/office/drawing/2014/main" id="{C886F7CB-DE29-46CB-9913-A728E60D2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258"/>
              <a:ext cx="97" cy="126"/>
            </a:xfrm>
            <a:custGeom>
              <a:avLst/>
              <a:gdLst>
                <a:gd name="T0" fmla="*/ 9 w 97"/>
                <a:gd name="T1" fmla="*/ 126 h 126"/>
                <a:gd name="T2" fmla="*/ 97 w 97"/>
                <a:gd name="T3" fmla="*/ 5 h 126"/>
                <a:gd name="T4" fmla="*/ 88 w 97"/>
                <a:gd name="T5" fmla="*/ 0 h 126"/>
                <a:gd name="T6" fmla="*/ 0 w 97"/>
                <a:gd name="T7" fmla="*/ 121 h 126"/>
                <a:gd name="T8" fmla="*/ 9 w 97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6">
                  <a:moveTo>
                    <a:pt x="9" y="126"/>
                  </a:moveTo>
                  <a:lnTo>
                    <a:pt x="97" y="5"/>
                  </a:lnTo>
                  <a:lnTo>
                    <a:pt x="88" y="0"/>
                  </a:lnTo>
                  <a:lnTo>
                    <a:pt x="0" y="121"/>
                  </a:lnTo>
                  <a:lnTo>
                    <a:pt x="9" y="12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87">
              <a:extLst>
                <a:ext uri="{FF2B5EF4-FFF2-40B4-BE49-F238E27FC236}">
                  <a16:creationId xmlns:a16="http://schemas.microsoft.com/office/drawing/2014/main" id="{9771290C-D446-4760-92F3-E55633B4A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277"/>
              <a:ext cx="104" cy="121"/>
            </a:xfrm>
            <a:custGeom>
              <a:avLst/>
              <a:gdLst>
                <a:gd name="T0" fmla="*/ 9 w 104"/>
                <a:gd name="T1" fmla="*/ 121 h 121"/>
                <a:gd name="T2" fmla="*/ 104 w 104"/>
                <a:gd name="T3" fmla="*/ 5 h 121"/>
                <a:gd name="T4" fmla="*/ 97 w 104"/>
                <a:gd name="T5" fmla="*/ 0 h 121"/>
                <a:gd name="T6" fmla="*/ 0 w 104"/>
                <a:gd name="T7" fmla="*/ 114 h 121"/>
                <a:gd name="T8" fmla="*/ 9 w 104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1">
                  <a:moveTo>
                    <a:pt x="9" y="121"/>
                  </a:moveTo>
                  <a:lnTo>
                    <a:pt x="104" y="5"/>
                  </a:lnTo>
                  <a:lnTo>
                    <a:pt x="97" y="0"/>
                  </a:lnTo>
                  <a:lnTo>
                    <a:pt x="0" y="114"/>
                  </a:lnTo>
                  <a:lnTo>
                    <a:pt x="9" y="12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88">
              <a:extLst>
                <a:ext uri="{FF2B5EF4-FFF2-40B4-BE49-F238E27FC236}">
                  <a16:creationId xmlns:a16="http://schemas.microsoft.com/office/drawing/2014/main" id="{D30E4FAB-4755-4F13-B225-EA32C4197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296"/>
              <a:ext cx="111" cy="119"/>
            </a:xfrm>
            <a:custGeom>
              <a:avLst/>
              <a:gdLst>
                <a:gd name="T0" fmla="*/ 10 w 111"/>
                <a:gd name="T1" fmla="*/ 119 h 119"/>
                <a:gd name="T2" fmla="*/ 111 w 111"/>
                <a:gd name="T3" fmla="*/ 7 h 119"/>
                <a:gd name="T4" fmla="*/ 104 w 111"/>
                <a:gd name="T5" fmla="*/ 0 h 119"/>
                <a:gd name="T6" fmla="*/ 0 w 111"/>
                <a:gd name="T7" fmla="*/ 109 h 119"/>
                <a:gd name="T8" fmla="*/ 10 w 111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9">
                  <a:moveTo>
                    <a:pt x="10" y="119"/>
                  </a:moveTo>
                  <a:lnTo>
                    <a:pt x="111" y="7"/>
                  </a:lnTo>
                  <a:lnTo>
                    <a:pt x="104" y="0"/>
                  </a:lnTo>
                  <a:lnTo>
                    <a:pt x="0" y="109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89">
              <a:extLst>
                <a:ext uri="{FF2B5EF4-FFF2-40B4-BE49-F238E27FC236}">
                  <a16:creationId xmlns:a16="http://schemas.microsoft.com/office/drawing/2014/main" id="{18B9C2B8-A46E-421A-B3E6-34AD697D6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1320"/>
              <a:ext cx="116" cy="109"/>
            </a:xfrm>
            <a:custGeom>
              <a:avLst/>
              <a:gdLst>
                <a:gd name="T0" fmla="*/ 7 w 116"/>
                <a:gd name="T1" fmla="*/ 109 h 109"/>
                <a:gd name="T2" fmla="*/ 116 w 116"/>
                <a:gd name="T3" fmla="*/ 7 h 109"/>
                <a:gd name="T4" fmla="*/ 109 w 116"/>
                <a:gd name="T5" fmla="*/ 0 h 109"/>
                <a:gd name="T6" fmla="*/ 0 w 116"/>
                <a:gd name="T7" fmla="*/ 102 h 109"/>
                <a:gd name="T8" fmla="*/ 7 w 116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9">
                  <a:moveTo>
                    <a:pt x="7" y="109"/>
                  </a:moveTo>
                  <a:lnTo>
                    <a:pt x="116" y="7"/>
                  </a:lnTo>
                  <a:lnTo>
                    <a:pt x="109" y="0"/>
                  </a:lnTo>
                  <a:lnTo>
                    <a:pt x="0" y="102"/>
                  </a:lnTo>
                  <a:lnTo>
                    <a:pt x="7" y="10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90">
              <a:extLst>
                <a:ext uri="{FF2B5EF4-FFF2-40B4-BE49-F238E27FC236}">
                  <a16:creationId xmlns:a16="http://schemas.microsoft.com/office/drawing/2014/main" id="{E92DC381-42CE-4DCF-888B-2FC67BEE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344"/>
              <a:ext cx="123" cy="101"/>
            </a:xfrm>
            <a:custGeom>
              <a:avLst/>
              <a:gdLst>
                <a:gd name="T0" fmla="*/ 7 w 123"/>
                <a:gd name="T1" fmla="*/ 101 h 101"/>
                <a:gd name="T2" fmla="*/ 123 w 123"/>
                <a:gd name="T3" fmla="*/ 7 h 101"/>
                <a:gd name="T4" fmla="*/ 116 w 123"/>
                <a:gd name="T5" fmla="*/ 0 h 101"/>
                <a:gd name="T6" fmla="*/ 0 w 123"/>
                <a:gd name="T7" fmla="*/ 94 h 101"/>
                <a:gd name="T8" fmla="*/ 7 w 123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01">
                  <a:moveTo>
                    <a:pt x="7" y="101"/>
                  </a:moveTo>
                  <a:lnTo>
                    <a:pt x="123" y="7"/>
                  </a:lnTo>
                  <a:lnTo>
                    <a:pt x="116" y="0"/>
                  </a:lnTo>
                  <a:lnTo>
                    <a:pt x="0" y="94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1">
              <a:extLst>
                <a:ext uri="{FF2B5EF4-FFF2-40B4-BE49-F238E27FC236}">
                  <a16:creationId xmlns:a16="http://schemas.microsoft.com/office/drawing/2014/main" id="{50BB363C-8ED3-4FCF-B62A-9661D0CB7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1367"/>
              <a:ext cx="128" cy="97"/>
            </a:xfrm>
            <a:custGeom>
              <a:avLst/>
              <a:gdLst>
                <a:gd name="T0" fmla="*/ 7 w 128"/>
                <a:gd name="T1" fmla="*/ 97 h 97"/>
                <a:gd name="T2" fmla="*/ 128 w 128"/>
                <a:gd name="T3" fmla="*/ 10 h 97"/>
                <a:gd name="T4" fmla="*/ 121 w 128"/>
                <a:gd name="T5" fmla="*/ 0 h 97"/>
                <a:gd name="T6" fmla="*/ 0 w 128"/>
                <a:gd name="T7" fmla="*/ 88 h 97"/>
                <a:gd name="T8" fmla="*/ 7 w 12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7">
                  <a:moveTo>
                    <a:pt x="7" y="97"/>
                  </a:moveTo>
                  <a:lnTo>
                    <a:pt x="128" y="10"/>
                  </a:lnTo>
                  <a:lnTo>
                    <a:pt x="121" y="0"/>
                  </a:lnTo>
                  <a:lnTo>
                    <a:pt x="0" y="88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2">
              <a:extLst>
                <a:ext uri="{FF2B5EF4-FFF2-40B4-BE49-F238E27FC236}">
                  <a16:creationId xmlns:a16="http://schemas.microsoft.com/office/drawing/2014/main" id="{3A65B193-1A1A-451A-96E3-AA78DC9CA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1393"/>
              <a:ext cx="131" cy="90"/>
            </a:xfrm>
            <a:custGeom>
              <a:avLst/>
              <a:gdLst>
                <a:gd name="T0" fmla="*/ 5 w 131"/>
                <a:gd name="T1" fmla="*/ 90 h 90"/>
                <a:gd name="T2" fmla="*/ 131 w 131"/>
                <a:gd name="T3" fmla="*/ 10 h 90"/>
                <a:gd name="T4" fmla="*/ 126 w 131"/>
                <a:gd name="T5" fmla="*/ 0 h 90"/>
                <a:gd name="T6" fmla="*/ 0 w 131"/>
                <a:gd name="T7" fmla="*/ 81 h 90"/>
                <a:gd name="T8" fmla="*/ 5 w 13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0">
                  <a:moveTo>
                    <a:pt x="5" y="90"/>
                  </a:moveTo>
                  <a:lnTo>
                    <a:pt x="131" y="10"/>
                  </a:lnTo>
                  <a:lnTo>
                    <a:pt x="126" y="0"/>
                  </a:lnTo>
                  <a:lnTo>
                    <a:pt x="0" y="81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93">
              <a:extLst>
                <a:ext uri="{FF2B5EF4-FFF2-40B4-BE49-F238E27FC236}">
                  <a16:creationId xmlns:a16="http://schemas.microsoft.com/office/drawing/2014/main" id="{BBAD8D22-C615-42E9-ADB7-5896DBDE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1419"/>
              <a:ext cx="135" cy="83"/>
            </a:xfrm>
            <a:custGeom>
              <a:avLst/>
              <a:gdLst>
                <a:gd name="T0" fmla="*/ 5 w 135"/>
                <a:gd name="T1" fmla="*/ 83 h 83"/>
                <a:gd name="T2" fmla="*/ 135 w 135"/>
                <a:gd name="T3" fmla="*/ 10 h 83"/>
                <a:gd name="T4" fmla="*/ 130 w 135"/>
                <a:gd name="T5" fmla="*/ 0 h 83"/>
                <a:gd name="T6" fmla="*/ 0 w 135"/>
                <a:gd name="T7" fmla="*/ 74 h 83"/>
                <a:gd name="T8" fmla="*/ 5 w 13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3">
                  <a:moveTo>
                    <a:pt x="5" y="83"/>
                  </a:moveTo>
                  <a:lnTo>
                    <a:pt x="135" y="10"/>
                  </a:lnTo>
                  <a:lnTo>
                    <a:pt x="130" y="0"/>
                  </a:lnTo>
                  <a:lnTo>
                    <a:pt x="0" y="74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94">
              <a:extLst>
                <a:ext uri="{FF2B5EF4-FFF2-40B4-BE49-F238E27FC236}">
                  <a16:creationId xmlns:a16="http://schemas.microsoft.com/office/drawing/2014/main" id="{95B65E5F-F9AB-4FFA-8FB8-F90EDD0F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448"/>
              <a:ext cx="139" cy="73"/>
            </a:xfrm>
            <a:custGeom>
              <a:avLst/>
              <a:gdLst>
                <a:gd name="T0" fmla="*/ 4 w 139"/>
                <a:gd name="T1" fmla="*/ 73 h 73"/>
                <a:gd name="T2" fmla="*/ 139 w 139"/>
                <a:gd name="T3" fmla="*/ 9 h 73"/>
                <a:gd name="T4" fmla="*/ 135 w 139"/>
                <a:gd name="T5" fmla="*/ 0 h 73"/>
                <a:gd name="T6" fmla="*/ 0 w 139"/>
                <a:gd name="T7" fmla="*/ 64 h 73"/>
                <a:gd name="T8" fmla="*/ 4 w 13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73">
                  <a:moveTo>
                    <a:pt x="4" y="73"/>
                  </a:moveTo>
                  <a:lnTo>
                    <a:pt x="139" y="9"/>
                  </a:lnTo>
                  <a:lnTo>
                    <a:pt x="135" y="0"/>
                  </a:lnTo>
                  <a:lnTo>
                    <a:pt x="0" y="64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95">
              <a:extLst>
                <a:ext uri="{FF2B5EF4-FFF2-40B4-BE49-F238E27FC236}">
                  <a16:creationId xmlns:a16="http://schemas.microsoft.com/office/drawing/2014/main" id="{D493C6D9-7D5C-4C4A-8148-022D7260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1476"/>
              <a:ext cx="142" cy="66"/>
            </a:xfrm>
            <a:custGeom>
              <a:avLst/>
              <a:gdLst>
                <a:gd name="T0" fmla="*/ 2 w 142"/>
                <a:gd name="T1" fmla="*/ 66 h 66"/>
                <a:gd name="T2" fmla="*/ 142 w 142"/>
                <a:gd name="T3" fmla="*/ 10 h 66"/>
                <a:gd name="T4" fmla="*/ 140 w 142"/>
                <a:gd name="T5" fmla="*/ 0 h 66"/>
                <a:gd name="T6" fmla="*/ 0 w 142"/>
                <a:gd name="T7" fmla="*/ 57 h 66"/>
                <a:gd name="T8" fmla="*/ 2 w 14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6">
                  <a:moveTo>
                    <a:pt x="2" y="66"/>
                  </a:moveTo>
                  <a:lnTo>
                    <a:pt x="142" y="10"/>
                  </a:lnTo>
                  <a:lnTo>
                    <a:pt x="140" y="0"/>
                  </a:lnTo>
                  <a:lnTo>
                    <a:pt x="0" y="57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96">
              <a:extLst>
                <a:ext uri="{FF2B5EF4-FFF2-40B4-BE49-F238E27FC236}">
                  <a16:creationId xmlns:a16="http://schemas.microsoft.com/office/drawing/2014/main" id="{023D54B7-507A-4ADF-9B74-C30492503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507"/>
              <a:ext cx="147" cy="57"/>
            </a:xfrm>
            <a:custGeom>
              <a:avLst/>
              <a:gdLst>
                <a:gd name="T0" fmla="*/ 3 w 147"/>
                <a:gd name="T1" fmla="*/ 57 h 57"/>
                <a:gd name="T2" fmla="*/ 147 w 147"/>
                <a:gd name="T3" fmla="*/ 9 h 57"/>
                <a:gd name="T4" fmla="*/ 142 w 147"/>
                <a:gd name="T5" fmla="*/ 0 h 57"/>
                <a:gd name="T6" fmla="*/ 0 w 147"/>
                <a:gd name="T7" fmla="*/ 45 h 57"/>
                <a:gd name="T8" fmla="*/ 3 w 14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57">
                  <a:moveTo>
                    <a:pt x="3" y="57"/>
                  </a:moveTo>
                  <a:lnTo>
                    <a:pt x="147" y="9"/>
                  </a:lnTo>
                  <a:lnTo>
                    <a:pt x="142" y="0"/>
                  </a:lnTo>
                  <a:lnTo>
                    <a:pt x="0" y="45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97">
              <a:extLst>
                <a:ext uri="{FF2B5EF4-FFF2-40B4-BE49-F238E27FC236}">
                  <a16:creationId xmlns:a16="http://schemas.microsoft.com/office/drawing/2014/main" id="{BD4455D1-4441-4F4B-8B91-6FED94A7B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535"/>
              <a:ext cx="147" cy="50"/>
            </a:xfrm>
            <a:custGeom>
              <a:avLst/>
              <a:gdLst>
                <a:gd name="T0" fmla="*/ 3 w 147"/>
                <a:gd name="T1" fmla="*/ 50 h 50"/>
                <a:gd name="T2" fmla="*/ 147 w 147"/>
                <a:gd name="T3" fmla="*/ 12 h 50"/>
                <a:gd name="T4" fmla="*/ 145 w 147"/>
                <a:gd name="T5" fmla="*/ 0 h 50"/>
                <a:gd name="T6" fmla="*/ 0 w 147"/>
                <a:gd name="T7" fmla="*/ 38 h 50"/>
                <a:gd name="T8" fmla="*/ 3 w 14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50">
                  <a:moveTo>
                    <a:pt x="3" y="50"/>
                  </a:moveTo>
                  <a:lnTo>
                    <a:pt x="147" y="12"/>
                  </a:lnTo>
                  <a:lnTo>
                    <a:pt x="145" y="0"/>
                  </a:lnTo>
                  <a:lnTo>
                    <a:pt x="0" y="38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98">
              <a:extLst>
                <a:ext uri="{FF2B5EF4-FFF2-40B4-BE49-F238E27FC236}">
                  <a16:creationId xmlns:a16="http://schemas.microsoft.com/office/drawing/2014/main" id="{08069CF8-6419-4C9F-AB09-41676645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566"/>
              <a:ext cx="149" cy="40"/>
            </a:xfrm>
            <a:custGeom>
              <a:avLst/>
              <a:gdLst>
                <a:gd name="T0" fmla="*/ 2 w 149"/>
                <a:gd name="T1" fmla="*/ 40 h 40"/>
                <a:gd name="T2" fmla="*/ 149 w 149"/>
                <a:gd name="T3" fmla="*/ 12 h 40"/>
                <a:gd name="T4" fmla="*/ 147 w 149"/>
                <a:gd name="T5" fmla="*/ 0 h 40"/>
                <a:gd name="T6" fmla="*/ 0 w 149"/>
                <a:gd name="T7" fmla="*/ 28 h 40"/>
                <a:gd name="T8" fmla="*/ 2 w 14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0">
                  <a:moveTo>
                    <a:pt x="2" y="40"/>
                  </a:moveTo>
                  <a:lnTo>
                    <a:pt x="149" y="12"/>
                  </a:lnTo>
                  <a:lnTo>
                    <a:pt x="147" y="0"/>
                  </a:lnTo>
                  <a:lnTo>
                    <a:pt x="0" y="28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99">
              <a:extLst>
                <a:ext uri="{FF2B5EF4-FFF2-40B4-BE49-F238E27FC236}">
                  <a16:creationId xmlns:a16="http://schemas.microsoft.com/office/drawing/2014/main" id="{FC811C02-9783-486E-9C7E-782F5F7B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1599"/>
              <a:ext cx="149" cy="29"/>
            </a:xfrm>
            <a:custGeom>
              <a:avLst/>
              <a:gdLst>
                <a:gd name="T0" fmla="*/ 0 w 149"/>
                <a:gd name="T1" fmla="*/ 29 h 29"/>
                <a:gd name="T2" fmla="*/ 149 w 149"/>
                <a:gd name="T3" fmla="*/ 10 h 29"/>
                <a:gd name="T4" fmla="*/ 147 w 149"/>
                <a:gd name="T5" fmla="*/ 0 h 29"/>
                <a:gd name="T6" fmla="*/ 0 w 149"/>
                <a:gd name="T7" fmla="*/ 17 h 29"/>
                <a:gd name="T8" fmla="*/ 0 w 14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9">
                  <a:moveTo>
                    <a:pt x="0" y="29"/>
                  </a:moveTo>
                  <a:lnTo>
                    <a:pt x="149" y="10"/>
                  </a:lnTo>
                  <a:lnTo>
                    <a:pt x="147" y="0"/>
                  </a:lnTo>
                  <a:lnTo>
                    <a:pt x="0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00">
              <a:extLst>
                <a:ext uri="{FF2B5EF4-FFF2-40B4-BE49-F238E27FC236}">
                  <a16:creationId xmlns:a16="http://schemas.microsoft.com/office/drawing/2014/main" id="{90A82A61-DCFA-482D-B035-FC8A72C1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630"/>
              <a:ext cx="149" cy="19"/>
            </a:xfrm>
            <a:custGeom>
              <a:avLst/>
              <a:gdLst>
                <a:gd name="T0" fmla="*/ 0 w 149"/>
                <a:gd name="T1" fmla="*/ 19 h 19"/>
                <a:gd name="T2" fmla="*/ 149 w 149"/>
                <a:gd name="T3" fmla="*/ 9 h 19"/>
                <a:gd name="T4" fmla="*/ 149 w 149"/>
                <a:gd name="T5" fmla="*/ 0 h 19"/>
                <a:gd name="T6" fmla="*/ 0 w 149"/>
                <a:gd name="T7" fmla="*/ 9 h 19"/>
                <a:gd name="T8" fmla="*/ 0 w 14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">
                  <a:moveTo>
                    <a:pt x="0" y="19"/>
                  </a:moveTo>
                  <a:lnTo>
                    <a:pt x="149" y="9"/>
                  </a:lnTo>
                  <a:lnTo>
                    <a:pt x="149" y="0"/>
                  </a:lnTo>
                  <a:lnTo>
                    <a:pt x="0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01">
              <a:extLst>
                <a:ext uri="{FF2B5EF4-FFF2-40B4-BE49-F238E27FC236}">
                  <a16:creationId xmlns:a16="http://schemas.microsoft.com/office/drawing/2014/main" id="{DA0FC508-3291-4601-AC11-BB7DDC1A1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1661"/>
              <a:ext cx="149" cy="12"/>
            </a:xfrm>
            <a:prstGeom prst="rect">
              <a:avLst/>
            </a:pr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202">
              <a:extLst>
                <a:ext uri="{FF2B5EF4-FFF2-40B4-BE49-F238E27FC236}">
                  <a16:creationId xmlns:a16="http://schemas.microsoft.com/office/drawing/2014/main" id="{F7B213BC-D0EA-4CDC-BF2F-58DE2FC9F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682"/>
              <a:ext cx="149" cy="21"/>
            </a:xfrm>
            <a:custGeom>
              <a:avLst/>
              <a:gdLst>
                <a:gd name="T0" fmla="*/ 149 w 149"/>
                <a:gd name="T1" fmla="*/ 21 h 21"/>
                <a:gd name="T2" fmla="*/ 149 w 149"/>
                <a:gd name="T3" fmla="*/ 10 h 21"/>
                <a:gd name="T4" fmla="*/ 0 w 149"/>
                <a:gd name="T5" fmla="*/ 0 h 21"/>
                <a:gd name="T6" fmla="*/ 0 w 149"/>
                <a:gd name="T7" fmla="*/ 12 h 21"/>
                <a:gd name="T8" fmla="*/ 149 w 14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1">
                  <a:moveTo>
                    <a:pt x="149" y="21"/>
                  </a:moveTo>
                  <a:lnTo>
                    <a:pt x="149" y="1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03">
              <a:extLst>
                <a:ext uri="{FF2B5EF4-FFF2-40B4-BE49-F238E27FC236}">
                  <a16:creationId xmlns:a16="http://schemas.microsoft.com/office/drawing/2014/main" id="{923DD6CE-C8C0-410F-860D-46D85FC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1706"/>
              <a:ext cx="149" cy="28"/>
            </a:xfrm>
            <a:custGeom>
              <a:avLst/>
              <a:gdLst>
                <a:gd name="T0" fmla="*/ 147 w 149"/>
                <a:gd name="T1" fmla="*/ 28 h 28"/>
                <a:gd name="T2" fmla="*/ 149 w 149"/>
                <a:gd name="T3" fmla="*/ 19 h 28"/>
                <a:gd name="T4" fmla="*/ 0 w 149"/>
                <a:gd name="T5" fmla="*/ 0 h 28"/>
                <a:gd name="T6" fmla="*/ 0 w 149"/>
                <a:gd name="T7" fmla="*/ 9 h 28"/>
                <a:gd name="T8" fmla="*/ 147 w 14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">
                  <a:moveTo>
                    <a:pt x="147" y="28"/>
                  </a:moveTo>
                  <a:lnTo>
                    <a:pt x="149" y="19"/>
                  </a:lnTo>
                  <a:lnTo>
                    <a:pt x="0" y="0"/>
                  </a:lnTo>
                  <a:lnTo>
                    <a:pt x="0" y="9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4">
              <a:extLst>
                <a:ext uri="{FF2B5EF4-FFF2-40B4-BE49-F238E27FC236}">
                  <a16:creationId xmlns:a16="http://schemas.microsoft.com/office/drawing/2014/main" id="{A946EB06-2F9A-435B-93AB-4DEA477D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27"/>
              <a:ext cx="149" cy="38"/>
            </a:xfrm>
            <a:custGeom>
              <a:avLst/>
              <a:gdLst>
                <a:gd name="T0" fmla="*/ 147 w 149"/>
                <a:gd name="T1" fmla="*/ 38 h 38"/>
                <a:gd name="T2" fmla="*/ 149 w 149"/>
                <a:gd name="T3" fmla="*/ 28 h 38"/>
                <a:gd name="T4" fmla="*/ 2 w 149"/>
                <a:gd name="T5" fmla="*/ 0 h 38"/>
                <a:gd name="T6" fmla="*/ 0 w 149"/>
                <a:gd name="T7" fmla="*/ 9 h 38"/>
                <a:gd name="T8" fmla="*/ 147 w 14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8">
                  <a:moveTo>
                    <a:pt x="147" y="38"/>
                  </a:moveTo>
                  <a:lnTo>
                    <a:pt x="149" y="28"/>
                  </a:lnTo>
                  <a:lnTo>
                    <a:pt x="2" y="0"/>
                  </a:lnTo>
                  <a:lnTo>
                    <a:pt x="0" y="9"/>
                  </a:lnTo>
                  <a:lnTo>
                    <a:pt x="147" y="3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05">
              <a:extLst>
                <a:ext uri="{FF2B5EF4-FFF2-40B4-BE49-F238E27FC236}">
                  <a16:creationId xmlns:a16="http://schemas.microsoft.com/office/drawing/2014/main" id="{F265B04E-FBF8-4F40-83B7-98C3738EE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748"/>
              <a:ext cx="147" cy="48"/>
            </a:xfrm>
            <a:custGeom>
              <a:avLst/>
              <a:gdLst>
                <a:gd name="T0" fmla="*/ 145 w 147"/>
                <a:gd name="T1" fmla="*/ 48 h 48"/>
                <a:gd name="T2" fmla="*/ 147 w 147"/>
                <a:gd name="T3" fmla="*/ 38 h 48"/>
                <a:gd name="T4" fmla="*/ 3 w 147"/>
                <a:gd name="T5" fmla="*/ 0 h 48"/>
                <a:gd name="T6" fmla="*/ 0 w 147"/>
                <a:gd name="T7" fmla="*/ 10 h 48"/>
                <a:gd name="T8" fmla="*/ 145 w 1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8">
                  <a:moveTo>
                    <a:pt x="145" y="48"/>
                  </a:moveTo>
                  <a:lnTo>
                    <a:pt x="147" y="38"/>
                  </a:lnTo>
                  <a:lnTo>
                    <a:pt x="3" y="0"/>
                  </a:lnTo>
                  <a:lnTo>
                    <a:pt x="0" y="10"/>
                  </a:lnTo>
                  <a:lnTo>
                    <a:pt x="145" y="4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06">
              <a:extLst>
                <a:ext uri="{FF2B5EF4-FFF2-40B4-BE49-F238E27FC236}">
                  <a16:creationId xmlns:a16="http://schemas.microsoft.com/office/drawing/2014/main" id="{A0C1B6D2-185C-4DC6-80A4-3317A151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770"/>
              <a:ext cx="147" cy="56"/>
            </a:xfrm>
            <a:custGeom>
              <a:avLst/>
              <a:gdLst>
                <a:gd name="T0" fmla="*/ 142 w 147"/>
                <a:gd name="T1" fmla="*/ 56 h 56"/>
                <a:gd name="T2" fmla="*/ 147 w 147"/>
                <a:gd name="T3" fmla="*/ 47 h 56"/>
                <a:gd name="T4" fmla="*/ 3 w 147"/>
                <a:gd name="T5" fmla="*/ 0 h 56"/>
                <a:gd name="T6" fmla="*/ 0 w 147"/>
                <a:gd name="T7" fmla="*/ 9 h 56"/>
                <a:gd name="T8" fmla="*/ 142 w 1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56">
                  <a:moveTo>
                    <a:pt x="142" y="56"/>
                  </a:moveTo>
                  <a:lnTo>
                    <a:pt x="147" y="47"/>
                  </a:lnTo>
                  <a:lnTo>
                    <a:pt x="3" y="0"/>
                  </a:lnTo>
                  <a:lnTo>
                    <a:pt x="0" y="9"/>
                  </a:lnTo>
                  <a:lnTo>
                    <a:pt x="142" y="5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07">
              <a:extLst>
                <a:ext uri="{FF2B5EF4-FFF2-40B4-BE49-F238E27FC236}">
                  <a16:creationId xmlns:a16="http://schemas.microsoft.com/office/drawing/2014/main" id="{E72653DB-0758-423B-9B28-C70D5C34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1791"/>
              <a:ext cx="142" cy="64"/>
            </a:xfrm>
            <a:custGeom>
              <a:avLst/>
              <a:gdLst>
                <a:gd name="T0" fmla="*/ 140 w 142"/>
                <a:gd name="T1" fmla="*/ 64 h 64"/>
                <a:gd name="T2" fmla="*/ 142 w 142"/>
                <a:gd name="T3" fmla="*/ 54 h 64"/>
                <a:gd name="T4" fmla="*/ 2 w 142"/>
                <a:gd name="T5" fmla="*/ 0 h 64"/>
                <a:gd name="T6" fmla="*/ 0 w 142"/>
                <a:gd name="T7" fmla="*/ 9 h 64"/>
                <a:gd name="T8" fmla="*/ 140 w 142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4">
                  <a:moveTo>
                    <a:pt x="140" y="64"/>
                  </a:moveTo>
                  <a:lnTo>
                    <a:pt x="142" y="54"/>
                  </a:lnTo>
                  <a:lnTo>
                    <a:pt x="2" y="0"/>
                  </a:lnTo>
                  <a:lnTo>
                    <a:pt x="0" y="9"/>
                  </a:lnTo>
                  <a:lnTo>
                    <a:pt x="140" y="6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08">
              <a:extLst>
                <a:ext uri="{FF2B5EF4-FFF2-40B4-BE49-F238E27FC236}">
                  <a16:creationId xmlns:a16="http://schemas.microsoft.com/office/drawing/2014/main" id="{3A3FD936-5700-4EA1-9719-C2CEEC2F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812"/>
              <a:ext cx="139" cy="74"/>
            </a:xfrm>
            <a:custGeom>
              <a:avLst/>
              <a:gdLst>
                <a:gd name="T0" fmla="*/ 135 w 139"/>
                <a:gd name="T1" fmla="*/ 74 h 74"/>
                <a:gd name="T2" fmla="*/ 139 w 139"/>
                <a:gd name="T3" fmla="*/ 62 h 74"/>
                <a:gd name="T4" fmla="*/ 4 w 139"/>
                <a:gd name="T5" fmla="*/ 0 h 74"/>
                <a:gd name="T6" fmla="*/ 0 w 139"/>
                <a:gd name="T7" fmla="*/ 10 h 74"/>
                <a:gd name="T8" fmla="*/ 135 w 13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74">
                  <a:moveTo>
                    <a:pt x="135" y="74"/>
                  </a:moveTo>
                  <a:lnTo>
                    <a:pt x="139" y="6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135" y="7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09">
              <a:extLst>
                <a:ext uri="{FF2B5EF4-FFF2-40B4-BE49-F238E27FC236}">
                  <a16:creationId xmlns:a16="http://schemas.microsoft.com/office/drawing/2014/main" id="{9304505F-E1FC-4C4C-93A1-A98D60E9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1831"/>
              <a:ext cx="135" cy="81"/>
            </a:xfrm>
            <a:custGeom>
              <a:avLst/>
              <a:gdLst>
                <a:gd name="T0" fmla="*/ 130 w 135"/>
                <a:gd name="T1" fmla="*/ 81 h 81"/>
                <a:gd name="T2" fmla="*/ 135 w 135"/>
                <a:gd name="T3" fmla="*/ 71 h 81"/>
                <a:gd name="T4" fmla="*/ 5 w 135"/>
                <a:gd name="T5" fmla="*/ 0 h 81"/>
                <a:gd name="T6" fmla="*/ 0 w 135"/>
                <a:gd name="T7" fmla="*/ 10 h 81"/>
                <a:gd name="T8" fmla="*/ 130 w 135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1">
                  <a:moveTo>
                    <a:pt x="130" y="81"/>
                  </a:moveTo>
                  <a:lnTo>
                    <a:pt x="135" y="71"/>
                  </a:lnTo>
                  <a:lnTo>
                    <a:pt x="5" y="0"/>
                  </a:lnTo>
                  <a:lnTo>
                    <a:pt x="0" y="10"/>
                  </a:lnTo>
                  <a:lnTo>
                    <a:pt x="130" y="8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0">
              <a:extLst>
                <a:ext uri="{FF2B5EF4-FFF2-40B4-BE49-F238E27FC236}">
                  <a16:creationId xmlns:a16="http://schemas.microsoft.com/office/drawing/2014/main" id="{31A2B617-B0A5-457D-875E-F409D746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1850"/>
              <a:ext cx="131" cy="90"/>
            </a:xfrm>
            <a:custGeom>
              <a:avLst/>
              <a:gdLst>
                <a:gd name="T0" fmla="*/ 126 w 131"/>
                <a:gd name="T1" fmla="*/ 90 h 90"/>
                <a:gd name="T2" fmla="*/ 131 w 131"/>
                <a:gd name="T3" fmla="*/ 81 h 90"/>
                <a:gd name="T4" fmla="*/ 5 w 131"/>
                <a:gd name="T5" fmla="*/ 0 h 90"/>
                <a:gd name="T6" fmla="*/ 0 w 131"/>
                <a:gd name="T7" fmla="*/ 10 h 90"/>
                <a:gd name="T8" fmla="*/ 126 w 13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0">
                  <a:moveTo>
                    <a:pt x="126" y="90"/>
                  </a:moveTo>
                  <a:lnTo>
                    <a:pt x="131" y="81"/>
                  </a:lnTo>
                  <a:lnTo>
                    <a:pt x="5" y="0"/>
                  </a:lnTo>
                  <a:lnTo>
                    <a:pt x="0" y="10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11">
              <a:extLst>
                <a:ext uri="{FF2B5EF4-FFF2-40B4-BE49-F238E27FC236}">
                  <a16:creationId xmlns:a16="http://schemas.microsoft.com/office/drawing/2014/main" id="{8FA8D34A-8C46-4869-8077-9E45DDDE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1869"/>
              <a:ext cx="128" cy="97"/>
            </a:xfrm>
            <a:custGeom>
              <a:avLst/>
              <a:gdLst>
                <a:gd name="T0" fmla="*/ 121 w 128"/>
                <a:gd name="T1" fmla="*/ 97 h 97"/>
                <a:gd name="T2" fmla="*/ 128 w 128"/>
                <a:gd name="T3" fmla="*/ 88 h 97"/>
                <a:gd name="T4" fmla="*/ 7 w 128"/>
                <a:gd name="T5" fmla="*/ 0 h 97"/>
                <a:gd name="T6" fmla="*/ 0 w 128"/>
                <a:gd name="T7" fmla="*/ 7 h 97"/>
                <a:gd name="T8" fmla="*/ 121 w 12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7">
                  <a:moveTo>
                    <a:pt x="121" y="97"/>
                  </a:moveTo>
                  <a:lnTo>
                    <a:pt x="128" y="88"/>
                  </a:lnTo>
                  <a:lnTo>
                    <a:pt x="7" y="0"/>
                  </a:lnTo>
                  <a:lnTo>
                    <a:pt x="0" y="7"/>
                  </a:lnTo>
                  <a:lnTo>
                    <a:pt x="121" y="9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12">
              <a:extLst>
                <a:ext uri="{FF2B5EF4-FFF2-40B4-BE49-F238E27FC236}">
                  <a16:creationId xmlns:a16="http://schemas.microsoft.com/office/drawing/2014/main" id="{561291B6-4101-4A8D-9D2E-530C7489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886"/>
              <a:ext cx="123" cy="104"/>
            </a:xfrm>
            <a:custGeom>
              <a:avLst/>
              <a:gdLst>
                <a:gd name="T0" fmla="*/ 116 w 123"/>
                <a:gd name="T1" fmla="*/ 104 h 104"/>
                <a:gd name="T2" fmla="*/ 123 w 123"/>
                <a:gd name="T3" fmla="*/ 97 h 104"/>
                <a:gd name="T4" fmla="*/ 7 w 123"/>
                <a:gd name="T5" fmla="*/ 0 h 104"/>
                <a:gd name="T6" fmla="*/ 0 w 123"/>
                <a:gd name="T7" fmla="*/ 9 h 104"/>
                <a:gd name="T8" fmla="*/ 116 w 123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04">
                  <a:moveTo>
                    <a:pt x="116" y="104"/>
                  </a:moveTo>
                  <a:lnTo>
                    <a:pt x="123" y="97"/>
                  </a:lnTo>
                  <a:lnTo>
                    <a:pt x="7" y="0"/>
                  </a:lnTo>
                  <a:lnTo>
                    <a:pt x="0" y="9"/>
                  </a:lnTo>
                  <a:lnTo>
                    <a:pt x="116" y="10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13">
              <a:extLst>
                <a:ext uri="{FF2B5EF4-FFF2-40B4-BE49-F238E27FC236}">
                  <a16:creationId xmlns:a16="http://schemas.microsoft.com/office/drawing/2014/main" id="{81AC189F-92AE-42DD-940B-24421198E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1902"/>
              <a:ext cx="116" cy="111"/>
            </a:xfrm>
            <a:custGeom>
              <a:avLst/>
              <a:gdLst>
                <a:gd name="T0" fmla="*/ 109 w 116"/>
                <a:gd name="T1" fmla="*/ 111 h 111"/>
                <a:gd name="T2" fmla="*/ 116 w 116"/>
                <a:gd name="T3" fmla="*/ 104 h 111"/>
                <a:gd name="T4" fmla="*/ 7 w 116"/>
                <a:gd name="T5" fmla="*/ 0 h 111"/>
                <a:gd name="T6" fmla="*/ 0 w 116"/>
                <a:gd name="T7" fmla="*/ 10 h 111"/>
                <a:gd name="T8" fmla="*/ 109 w 116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1">
                  <a:moveTo>
                    <a:pt x="109" y="111"/>
                  </a:moveTo>
                  <a:lnTo>
                    <a:pt x="116" y="104"/>
                  </a:lnTo>
                  <a:lnTo>
                    <a:pt x="7" y="0"/>
                  </a:lnTo>
                  <a:lnTo>
                    <a:pt x="0" y="10"/>
                  </a:lnTo>
                  <a:lnTo>
                    <a:pt x="109" y="11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14">
              <a:extLst>
                <a:ext uri="{FF2B5EF4-FFF2-40B4-BE49-F238E27FC236}">
                  <a16:creationId xmlns:a16="http://schemas.microsoft.com/office/drawing/2014/main" id="{EBD1A32D-358F-4D17-BD56-32DD13472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919"/>
              <a:ext cx="111" cy="116"/>
            </a:xfrm>
            <a:custGeom>
              <a:avLst/>
              <a:gdLst>
                <a:gd name="T0" fmla="*/ 104 w 111"/>
                <a:gd name="T1" fmla="*/ 116 h 116"/>
                <a:gd name="T2" fmla="*/ 111 w 111"/>
                <a:gd name="T3" fmla="*/ 109 h 116"/>
                <a:gd name="T4" fmla="*/ 10 w 111"/>
                <a:gd name="T5" fmla="*/ 0 h 116"/>
                <a:gd name="T6" fmla="*/ 0 w 111"/>
                <a:gd name="T7" fmla="*/ 7 h 116"/>
                <a:gd name="T8" fmla="*/ 104 w 111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6">
                  <a:moveTo>
                    <a:pt x="104" y="116"/>
                  </a:moveTo>
                  <a:lnTo>
                    <a:pt x="111" y="109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04" y="11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15">
              <a:extLst>
                <a:ext uri="{FF2B5EF4-FFF2-40B4-BE49-F238E27FC236}">
                  <a16:creationId xmlns:a16="http://schemas.microsoft.com/office/drawing/2014/main" id="{5BF82FFF-A5E4-4DAD-9C3D-5303EBE1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933"/>
              <a:ext cx="104" cy="123"/>
            </a:xfrm>
            <a:custGeom>
              <a:avLst/>
              <a:gdLst>
                <a:gd name="T0" fmla="*/ 97 w 104"/>
                <a:gd name="T1" fmla="*/ 123 h 123"/>
                <a:gd name="T2" fmla="*/ 104 w 104"/>
                <a:gd name="T3" fmla="*/ 116 h 123"/>
                <a:gd name="T4" fmla="*/ 9 w 104"/>
                <a:gd name="T5" fmla="*/ 0 h 123"/>
                <a:gd name="T6" fmla="*/ 0 w 104"/>
                <a:gd name="T7" fmla="*/ 7 h 123"/>
                <a:gd name="T8" fmla="*/ 97 w 104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3">
                  <a:moveTo>
                    <a:pt x="97" y="123"/>
                  </a:moveTo>
                  <a:lnTo>
                    <a:pt x="104" y="116"/>
                  </a:lnTo>
                  <a:lnTo>
                    <a:pt x="9" y="0"/>
                  </a:lnTo>
                  <a:lnTo>
                    <a:pt x="0" y="7"/>
                  </a:lnTo>
                  <a:lnTo>
                    <a:pt x="97" y="12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16">
              <a:extLst>
                <a:ext uri="{FF2B5EF4-FFF2-40B4-BE49-F238E27FC236}">
                  <a16:creationId xmlns:a16="http://schemas.microsoft.com/office/drawing/2014/main" id="{7A0BB6B5-2702-42E9-A9DC-41CDE06A5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947"/>
              <a:ext cx="97" cy="128"/>
            </a:xfrm>
            <a:custGeom>
              <a:avLst/>
              <a:gdLst>
                <a:gd name="T0" fmla="*/ 88 w 97"/>
                <a:gd name="T1" fmla="*/ 128 h 128"/>
                <a:gd name="T2" fmla="*/ 97 w 97"/>
                <a:gd name="T3" fmla="*/ 121 h 128"/>
                <a:gd name="T4" fmla="*/ 9 w 97"/>
                <a:gd name="T5" fmla="*/ 0 h 128"/>
                <a:gd name="T6" fmla="*/ 0 w 97"/>
                <a:gd name="T7" fmla="*/ 7 h 128"/>
                <a:gd name="T8" fmla="*/ 88 w 97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8">
                  <a:moveTo>
                    <a:pt x="88" y="128"/>
                  </a:moveTo>
                  <a:lnTo>
                    <a:pt x="97" y="121"/>
                  </a:lnTo>
                  <a:lnTo>
                    <a:pt x="9" y="0"/>
                  </a:lnTo>
                  <a:lnTo>
                    <a:pt x="0" y="7"/>
                  </a:lnTo>
                  <a:lnTo>
                    <a:pt x="88" y="12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17">
              <a:extLst>
                <a:ext uri="{FF2B5EF4-FFF2-40B4-BE49-F238E27FC236}">
                  <a16:creationId xmlns:a16="http://schemas.microsoft.com/office/drawing/2014/main" id="{280430B3-112E-4D45-893E-0B1C59A8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961"/>
              <a:ext cx="90" cy="131"/>
            </a:xfrm>
            <a:custGeom>
              <a:avLst/>
              <a:gdLst>
                <a:gd name="T0" fmla="*/ 81 w 90"/>
                <a:gd name="T1" fmla="*/ 131 h 131"/>
                <a:gd name="T2" fmla="*/ 90 w 90"/>
                <a:gd name="T3" fmla="*/ 126 h 131"/>
                <a:gd name="T4" fmla="*/ 9 w 90"/>
                <a:gd name="T5" fmla="*/ 0 h 131"/>
                <a:gd name="T6" fmla="*/ 0 w 90"/>
                <a:gd name="T7" fmla="*/ 5 h 131"/>
                <a:gd name="T8" fmla="*/ 81 w 90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1">
                  <a:moveTo>
                    <a:pt x="81" y="131"/>
                  </a:moveTo>
                  <a:lnTo>
                    <a:pt x="90" y="126"/>
                  </a:lnTo>
                  <a:lnTo>
                    <a:pt x="9" y="0"/>
                  </a:lnTo>
                  <a:lnTo>
                    <a:pt x="0" y="5"/>
                  </a:lnTo>
                  <a:lnTo>
                    <a:pt x="81" y="13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18">
              <a:extLst>
                <a:ext uri="{FF2B5EF4-FFF2-40B4-BE49-F238E27FC236}">
                  <a16:creationId xmlns:a16="http://schemas.microsoft.com/office/drawing/2014/main" id="{8524AD4E-0728-4760-AB60-3DB77162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1971"/>
              <a:ext cx="81" cy="137"/>
            </a:xfrm>
            <a:custGeom>
              <a:avLst/>
              <a:gdLst>
                <a:gd name="T0" fmla="*/ 73 w 81"/>
                <a:gd name="T1" fmla="*/ 137 h 137"/>
                <a:gd name="T2" fmla="*/ 81 w 81"/>
                <a:gd name="T3" fmla="*/ 132 h 137"/>
                <a:gd name="T4" fmla="*/ 10 w 81"/>
                <a:gd name="T5" fmla="*/ 0 h 137"/>
                <a:gd name="T6" fmla="*/ 0 w 81"/>
                <a:gd name="T7" fmla="*/ 7 h 137"/>
                <a:gd name="T8" fmla="*/ 73 w 81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7">
                  <a:moveTo>
                    <a:pt x="73" y="137"/>
                  </a:moveTo>
                  <a:lnTo>
                    <a:pt x="81" y="132"/>
                  </a:lnTo>
                  <a:lnTo>
                    <a:pt x="10" y="0"/>
                  </a:lnTo>
                  <a:lnTo>
                    <a:pt x="0" y="7"/>
                  </a:lnTo>
                  <a:lnTo>
                    <a:pt x="73" y="13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19">
              <a:extLst>
                <a:ext uri="{FF2B5EF4-FFF2-40B4-BE49-F238E27FC236}">
                  <a16:creationId xmlns:a16="http://schemas.microsoft.com/office/drawing/2014/main" id="{74380A89-7B62-489C-A646-8AED5193A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983"/>
              <a:ext cx="74" cy="139"/>
            </a:xfrm>
            <a:custGeom>
              <a:avLst/>
              <a:gdLst>
                <a:gd name="T0" fmla="*/ 64 w 74"/>
                <a:gd name="T1" fmla="*/ 139 h 139"/>
                <a:gd name="T2" fmla="*/ 74 w 74"/>
                <a:gd name="T3" fmla="*/ 135 h 139"/>
                <a:gd name="T4" fmla="*/ 10 w 74"/>
                <a:gd name="T5" fmla="*/ 0 h 139"/>
                <a:gd name="T6" fmla="*/ 0 w 74"/>
                <a:gd name="T7" fmla="*/ 4 h 139"/>
                <a:gd name="T8" fmla="*/ 64 w 74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9">
                  <a:moveTo>
                    <a:pt x="64" y="139"/>
                  </a:moveTo>
                  <a:lnTo>
                    <a:pt x="74" y="135"/>
                  </a:lnTo>
                  <a:lnTo>
                    <a:pt x="10" y="0"/>
                  </a:lnTo>
                  <a:lnTo>
                    <a:pt x="0" y="4"/>
                  </a:lnTo>
                  <a:lnTo>
                    <a:pt x="64" y="13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20">
              <a:extLst>
                <a:ext uri="{FF2B5EF4-FFF2-40B4-BE49-F238E27FC236}">
                  <a16:creationId xmlns:a16="http://schemas.microsoft.com/office/drawing/2014/main" id="{F5CB47D0-1748-438B-8B91-E68017F20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992"/>
              <a:ext cx="64" cy="142"/>
            </a:xfrm>
            <a:custGeom>
              <a:avLst/>
              <a:gdLst>
                <a:gd name="T0" fmla="*/ 54 w 64"/>
                <a:gd name="T1" fmla="*/ 142 h 142"/>
                <a:gd name="T2" fmla="*/ 64 w 64"/>
                <a:gd name="T3" fmla="*/ 137 h 142"/>
                <a:gd name="T4" fmla="*/ 9 w 64"/>
                <a:gd name="T5" fmla="*/ 0 h 142"/>
                <a:gd name="T6" fmla="*/ 0 w 64"/>
                <a:gd name="T7" fmla="*/ 3 h 142"/>
                <a:gd name="T8" fmla="*/ 54 w 64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42">
                  <a:moveTo>
                    <a:pt x="54" y="142"/>
                  </a:moveTo>
                  <a:lnTo>
                    <a:pt x="64" y="137"/>
                  </a:lnTo>
                  <a:lnTo>
                    <a:pt x="9" y="0"/>
                  </a:lnTo>
                  <a:lnTo>
                    <a:pt x="0" y="3"/>
                  </a:lnTo>
                  <a:lnTo>
                    <a:pt x="54" y="142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1">
              <a:extLst>
                <a:ext uri="{FF2B5EF4-FFF2-40B4-BE49-F238E27FC236}">
                  <a16:creationId xmlns:a16="http://schemas.microsoft.com/office/drawing/2014/main" id="{41B7DDE7-1234-4A8F-87B8-9C8DFD7F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999"/>
              <a:ext cx="56" cy="147"/>
            </a:xfrm>
            <a:custGeom>
              <a:avLst/>
              <a:gdLst>
                <a:gd name="T0" fmla="*/ 47 w 56"/>
                <a:gd name="T1" fmla="*/ 147 h 147"/>
                <a:gd name="T2" fmla="*/ 56 w 56"/>
                <a:gd name="T3" fmla="*/ 142 h 147"/>
                <a:gd name="T4" fmla="*/ 9 w 56"/>
                <a:gd name="T5" fmla="*/ 0 h 147"/>
                <a:gd name="T6" fmla="*/ 0 w 56"/>
                <a:gd name="T7" fmla="*/ 3 h 147"/>
                <a:gd name="T8" fmla="*/ 47 w 56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7">
                  <a:moveTo>
                    <a:pt x="47" y="147"/>
                  </a:moveTo>
                  <a:lnTo>
                    <a:pt x="56" y="142"/>
                  </a:lnTo>
                  <a:lnTo>
                    <a:pt x="9" y="0"/>
                  </a:lnTo>
                  <a:lnTo>
                    <a:pt x="0" y="3"/>
                  </a:lnTo>
                  <a:lnTo>
                    <a:pt x="47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22">
              <a:extLst>
                <a:ext uri="{FF2B5EF4-FFF2-40B4-BE49-F238E27FC236}">
                  <a16:creationId xmlns:a16="http://schemas.microsoft.com/office/drawing/2014/main" id="{4466E4B6-8E36-4B6E-B5BB-96AE311D1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006"/>
              <a:ext cx="48" cy="147"/>
            </a:xfrm>
            <a:custGeom>
              <a:avLst/>
              <a:gdLst>
                <a:gd name="T0" fmla="*/ 38 w 48"/>
                <a:gd name="T1" fmla="*/ 147 h 147"/>
                <a:gd name="T2" fmla="*/ 48 w 48"/>
                <a:gd name="T3" fmla="*/ 145 h 147"/>
                <a:gd name="T4" fmla="*/ 12 w 48"/>
                <a:gd name="T5" fmla="*/ 0 h 147"/>
                <a:gd name="T6" fmla="*/ 0 w 48"/>
                <a:gd name="T7" fmla="*/ 3 h 147"/>
                <a:gd name="T8" fmla="*/ 38 w 4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7">
                  <a:moveTo>
                    <a:pt x="38" y="147"/>
                  </a:moveTo>
                  <a:lnTo>
                    <a:pt x="48" y="14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38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23">
              <a:extLst>
                <a:ext uri="{FF2B5EF4-FFF2-40B4-BE49-F238E27FC236}">
                  <a16:creationId xmlns:a16="http://schemas.microsoft.com/office/drawing/2014/main" id="{E5BE4536-4BD9-4531-B38B-02037EAA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011"/>
              <a:ext cx="38" cy="149"/>
            </a:xfrm>
            <a:custGeom>
              <a:avLst/>
              <a:gdLst>
                <a:gd name="T0" fmla="*/ 28 w 38"/>
                <a:gd name="T1" fmla="*/ 149 h 149"/>
                <a:gd name="T2" fmla="*/ 38 w 38"/>
                <a:gd name="T3" fmla="*/ 147 h 149"/>
                <a:gd name="T4" fmla="*/ 9 w 38"/>
                <a:gd name="T5" fmla="*/ 0 h 149"/>
                <a:gd name="T6" fmla="*/ 0 w 38"/>
                <a:gd name="T7" fmla="*/ 2 h 149"/>
                <a:gd name="T8" fmla="*/ 28 w 3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9">
                  <a:moveTo>
                    <a:pt x="28" y="149"/>
                  </a:moveTo>
                  <a:lnTo>
                    <a:pt x="38" y="147"/>
                  </a:lnTo>
                  <a:lnTo>
                    <a:pt x="9" y="0"/>
                  </a:lnTo>
                  <a:lnTo>
                    <a:pt x="0" y="2"/>
                  </a:lnTo>
                  <a:lnTo>
                    <a:pt x="28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24">
              <a:extLst>
                <a:ext uri="{FF2B5EF4-FFF2-40B4-BE49-F238E27FC236}">
                  <a16:creationId xmlns:a16="http://schemas.microsoft.com/office/drawing/2014/main" id="{7F797DA7-09F2-4191-8B8F-119A7CB99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013"/>
              <a:ext cx="28" cy="152"/>
            </a:xfrm>
            <a:custGeom>
              <a:avLst/>
              <a:gdLst>
                <a:gd name="T0" fmla="*/ 19 w 28"/>
                <a:gd name="T1" fmla="*/ 152 h 152"/>
                <a:gd name="T2" fmla="*/ 28 w 28"/>
                <a:gd name="T3" fmla="*/ 150 h 152"/>
                <a:gd name="T4" fmla="*/ 9 w 28"/>
                <a:gd name="T5" fmla="*/ 0 h 152"/>
                <a:gd name="T6" fmla="*/ 0 w 28"/>
                <a:gd name="T7" fmla="*/ 3 h 152"/>
                <a:gd name="T8" fmla="*/ 19 w 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2">
                  <a:moveTo>
                    <a:pt x="19" y="152"/>
                  </a:moveTo>
                  <a:lnTo>
                    <a:pt x="28" y="150"/>
                  </a:lnTo>
                  <a:lnTo>
                    <a:pt x="9" y="0"/>
                  </a:lnTo>
                  <a:lnTo>
                    <a:pt x="0" y="3"/>
                  </a:lnTo>
                  <a:lnTo>
                    <a:pt x="19" y="152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25">
              <a:extLst>
                <a:ext uri="{FF2B5EF4-FFF2-40B4-BE49-F238E27FC236}">
                  <a16:creationId xmlns:a16="http://schemas.microsoft.com/office/drawing/2014/main" id="{8397CF1A-15F5-4904-BD27-ED8D148C0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016"/>
              <a:ext cx="19" cy="151"/>
            </a:xfrm>
            <a:custGeom>
              <a:avLst/>
              <a:gdLst>
                <a:gd name="T0" fmla="*/ 7 w 19"/>
                <a:gd name="T1" fmla="*/ 151 h 151"/>
                <a:gd name="T2" fmla="*/ 19 w 19"/>
                <a:gd name="T3" fmla="*/ 151 h 151"/>
                <a:gd name="T4" fmla="*/ 10 w 19"/>
                <a:gd name="T5" fmla="*/ 0 h 151"/>
                <a:gd name="T6" fmla="*/ 0 w 19"/>
                <a:gd name="T7" fmla="*/ 2 h 151"/>
                <a:gd name="T8" fmla="*/ 7 w 19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1">
                  <a:moveTo>
                    <a:pt x="7" y="151"/>
                  </a:moveTo>
                  <a:lnTo>
                    <a:pt x="19" y="151"/>
                  </a:lnTo>
                  <a:lnTo>
                    <a:pt x="10" y="0"/>
                  </a:lnTo>
                  <a:lnTo>
                    <a:pt x="0" y="2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226">
              <a:extLst>
                <a:ext uri="{FF2B5EF4-FFF2-40B4-BE49-F238E27FC236}">
                  <a16:creationId xmlns:a16="http://schemas.microsoft.com/office/drawing/2014/main" id="{C37A1F69-7EC9-42BF-A1D7-7FB17B1BA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2018"/>
              <a:ext cx="11" cy="149"/>
            </a:xfrm>
            <a:prstGeom prst="rect">
              <a:avLst/>
            </a:pr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27">
              <a:extLst>
                <a:ext uri="{FF2B5EF4-FFF2-40B4-BE49-F238E27FC236}">
                  <a16:creationId xmlns:a16="http://schemas.microsoft.com/office/drawing/2014/main" id="{19FDF735-9A9D-4427-AB5E-20324171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016"/>
              <a:ext cx="19" cy="151"/>
            </a:xfrm>
            <a:custGeom>
              <a:avLst/>
              <a:gdLst>
                <a:gd name="T0" fmla="*/ 9 w 19"/>
                <a:gd name="T1" fmla="*/ 151 h 151"/>
                <a:gd name="T2" fmla="*/ 19 w 19"/>
                <a:gd name="T3" fmla="*/ 2 h 151"/>
                <a:gd name="T4" fmla="*/ 9 w 19"/>
                <a:gd name="T5" fmla="*/ 0 h 151"/>
                <a:gd name="T6" fmla="*/ 0 w 19"/>
                <a:gd name="T7" fmla="*/ 151 h 151"/>
                <a:gd name="T8" fmla="*/ 9 w 19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1">
                  <a:moveTo>
                    <a:pt x="9" y="151"/>
                  </a:moveTo>
                  <a:lnTo>
                    <a:pt x="19" y="2"/>
                  </a:lnTo>
                  <a:lnTo>
                    <a:pt x="9" y="0"/>
                  </a:lnTo>
                  <a:lnTo>
                    <a:pt x="0" y="151"/>
                  </a:lnTo>
                  <a:lnTo>
                    <a:pt x="9" y="15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28">
              <a:extLst>
                <a:ext uri="{FF2B5EF4-FFF2-40B4-BE49-F238E27FC236}">
                  <a16:creationId xmlns:a16="http://schemas.microsoft.com/office/drawing/2014/main" id="{6DE9D92E-6B16-431C-9CB4-810CFDED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13"/>
              <a:ext cx="28" cy="152"/>
            </a:xfrm>
            <a:custGeom>
              <a:avLst/>
              <a:gdLst>
                <a:gd name="T0" fmla="*/ 9 w 28"/>
                <a:gd name="T1" fmla="*/ 152 h 152"/>
                <a:gd name="T2" fmla="*/ 28 w 28"/>
                <a:gd name="T3" fmla="*/ 3 h 152"/>
                <a:gd name="T4" fmla="*/ 19 w 28"/>
                <a:gd name="T5" fmla="*/ 0 h 152"/>
                <a:gd name="T6" fmla="*/ 0 w 28"/>
                <a:gd name="T7" fmla="*/ 150 h 152"/>
                <a:gd name="T8" fmla="*/ 9 w 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2">
                  <a:moveTo>
                    <a:pt x="9" y="152"/>
                  </a:moveTo>
                  <a:lnTo>
                    <a:pt x="28" y="3"/>
                  </a:lnTo>
                  <a:lnTo>
                    <a:pt x="19" y="0"/>
                  </a:lnTo>
                  <a:lnTo>
                    <a:pt x="0" y="150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29">
              <a:extLst>
                <a:ext uri="{FF2B5EF4-FFF2-40B4-BE49-F238E27FC236}">
                  <a16:creationId xmlns:a16="http://schemas.microsoft.com/office/drawing/2014/main" id="{BF4C3787-1A17-4BD6-8C95-1997B732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11"/>
              <a:ext cx="40" cy="149"/>
            </a:xfrm>
            <a:custGeom>
              <a:avLst/>
              <a:gdLst>
                <a:gd name="T0" fmla="*/ 12 w 40"/>
                <a:gd name="T1" fmla="*/ 149 h 149"/>
                <a:gd name="T2" fmla="*/ 40 w 40"/>
                <a:gd name="T3" fmla="*/ 2 h 149"/>
                <a:gd name="T4" fmla="*/ 28 w 40"/>
                <a:gd name="T5" fmla="*/ 0 h 149"/>
                <a:gd name="T6" fmla="*/ 0 w 40"/>
                <a:gd name="T7" fmla="*/ 147 h 149"/>
                <a:gd name="T8" fmla="*/ 12 w 40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9">
                  <a:moveTo>
                    <a:pt x="12" y="149"/>
                  </a:moveTo>
                  <a:lnTo>
                    <a:pt x="40" y="2"/>
                  </a:lnTo>
                  <a:lnTo>
                    <a:pt x="28" y="0"/>
                  </a:lnTo>
                  <a:lnTo>
                    <a:pt x="0" y="147"/>
                  </a:lnTo>
                  <a:lnTo>
                    <a:pt x="12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30">
              <a:extLst>
                <a:ext uri="{FF2B5EF4-FFF2-40B4-BE49-F238E27FC236}">
                  <a16:creationId xmlns:a16="http://schemas.microsoft.com/office/drawing/2014/main" id="{EA467DD7-6BEF-4998-8607-3DDDE8C0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006"/>
              <a:ext cx="48" cy="147"/>
            </a:xfrm>
            <a:custGeom>
              <a:avLst/>
              <a:gdLst>
                <a:gd name="T0" fmla="*/ 10 w 48"/>
                <a:gd name="T1" fmla="*/ 147 h 147"/>
                <a:gd name="T2" fmla="*/ 48 w 48"/>
                <a:gd name="T3" fmla="*/ 3 h 147"/>
                <a:gd name="T4" fmla="*/ 36 w 48"/>
                <a:gd name="T5" fmla="*/ 0 h 147"/>
                <a:gd name="T6" fmla="*/ 0 w 48"/>
                <a:gd name="T7" fmla="*/ 145 h 147"/>
                <a:gd name="T8" fmla="*/ 10 w 4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7">
                  <a:moveTo>
                    <a:pt x="10" y="147"/>
                  </a:moveTo>
                  <a:lnTo>
                    <a:pt x="48" y="3"/>
                  </a:lnTo>
                  <a:lnTo>
                    <a:pt x="36" y="0"/>
                  </a:lnTo>
                  <a:lnTo>
                    <a:pt x="0" y="145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31">
              <a:extLst>
                <a:ext uri="{FF2B5EF4-FFF2-40B4-BE49-F238E27FC236}">
                  <a16:creationId xmlns:a16="http://schemas.microsoft.com/office/drawing/2014/main" id="{B1CAF117-7FDB-4F4D-87A3-7FCFAD29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999"/>
              <a:ext cx="57" cy="147"/>
            </a:xfrm>
            <a:custGeom>
              <a:avLst/>
              <a:gdLst>
                <a:gd name="T0" fmla="*/ 9 w 57"/>
                <a:gd name="T1" fmla="*/ 147 h 147"/>
                <a:gd name="T2" fmla="*/ 57 w 57"/>
                <a:gd name="T3" fmla="*/ 3 h 147"/>
                <a:gd name="T4" fmla="*/ 45 w 57"/>
                <a:gd name="T5" fmla="*/ 0 h 147"/>
                <a:gd name="T6" fmla="*/ 0 w 57"/>
                <a:gd name="T7" fmla="*/ 142 h 147"/>
                <a:gd name="T8" fmla="*/ 9 w 5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47">
                  <a:moveTo>
                    <a:pt x="9" y="147"/>
                  </a:moveTo>
                  <a:lnTo>
                    <a:pt x="57" y="3"/>
                  </a:lnTo>
                  <a:lnTo>
                    <a:pt x="45" y="0"/>
                  </a:lnTo>
                  <a:lnTo>
                    <a:pt x="0" y="142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32">
              <a:extLst>
                <a:ext uri="{FF2B5EF4-FFF2-40B4-BE49-F238E27FC236}">
                  <a16:creationId xmlns:a16="http://schemas.microsoft.com/office/drawing/2014/main" id="{CF9D7BF2-D8AC-447E-94AC-99203C6E1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92"/>
              <a:ext cx="66" cy="142"/>
            </a:xfrm>
            <a:custGeom>
              <a:avLst/>
              <a:gdLst>
                <a:gd name="T0" fmla="*/ 9 w 66"/>
                <a:gd name="T1" fmla="*/ 142 h 142"/>
                <a:gd name="T2" fmla="*/ 66 w 66"/>
                <a:gd name="T3" fmla="*/ 3 h 142"/>
                <a:gd name="T4" fmla="*/ 57 w 66"/>
                <a:gd name="T5" fmla="*/ 0 h 142"/>
                <a:gd name="T6" fmla="*/ 0 w 66"/>
                <a:gd name="T7" fmla="*/ 140 h 142"/>
                <a:gd name="T8" fmla="*/ 9 w 66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42">
                  <a:moveTo>
                    <a:pt x="9" y="142"/>
                  </a:moveTo>
                  <a:lnTo>
                    <a:pt x="66" y="3"/>
                  </a:lnTo>
                  <a:lnTo>
                    <a:pt x="57" y="0"/>
                  </a:lnTo>
                  <a:lnTo>
                    <a:pt x="0" y="140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33">
              <a:extLst>
                <a:ext uri="{FF2B5EF4-FFF2-40B4-BE49-F238E27FC236}">
                  <a16:creationId xmlns:a16="http://schemas.microsoft.com/office/drawing/2014/main" id="{CEB3A215-48FA-4067-951B-1D2AA850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983"/>
              <a:ext cx="74" cy="139"/>
            </a:xfrm>
            <a:custGeom>
              <a:avLst/>
              <a:gdLst>
                <a:gd name="T0" fmla="*/ 10 w 74"/>
                <a:gd name="T1" fmla="*/ 139 h 139"/>
                <a:gd name="T2" fmla="*/ 74 w 74"/>
                <a:gd name="T3" fmla="*/ 4 h 139"/>
                <a:gd name="T4" fmla="*/ 64 w 74"/>
                <a:gd name="T5" fmla="*/ 0 h 139"/>
                <a:gd name="T6" fmla="*/ 0 w 74"/>
                <a:gd name="T7" fmla="*/ 135 h 139"/>
                <a:gd name="T8" fmla="*/ 10 w 74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9">
                  <a:moveTo>
                    <a:pt x="10" y="139"/>
                  </a:moveTo>
                  <a:lnTo>
                    <a:pt x="74" y="4"/>
                  </a:lnTo>
                  <a:lnTo>
                    <a:pt x="64" y="0"/>
                  </a:lnTo>
                  <a:lnTo>
                    <a:pt x="0" y="135"/>
                  </a:lnTo>
                  <a:lnTo>
                    <a:pt x="10" y="13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34">
              <a:extLst>
                <a:ext uri="{FF2B5EF4-FFF2-40B4-BE49-F238E27FC236}">
                  <a16:creationId xmlns:a16="http://schemas.microsoft.com/office/drawing/2014/main" id="{7C4F1EDC-0A69-4996-A9EA-8351E3BEC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971"/>
              <a:ext cx="83" cy="137"/>
            </a:xfrm>
            <a:custGeom>
              <a:avLst/>
              <a:gdLst>
                <a:gd name="T0" fmla="*/ 10 w 83"/>
                <a:gd name="T1" fmla="*/ 137 h 137"/>
                <a:gd name="T2" fmla="*/ 83 w 83"/>
                <a:gd name="T3" fmla="*/ 7 h 137"/>
                <a:gd name="T4" fmla="*/ 73 w 83"/>
                <a:gd name="T5" fmla="*/ 0 h 137"/>
                <a:gd name="T6" fmla="*/ 0 w 83"/>
                <a:gd name="T7" fmla="*/ 132 h 137"/>
                <a:gd name="T8" fmla="*/ 10 w 83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7">
                  <a:moveTo>
                    <a:pt x="10" y="137"/>
                  </a:moveTo>
                  <a:lnTo>
                    <a:pt x="83" y="7"/>
                  </a:lnTo>
                  <a:lnTo>
                    <a:pt x="73" y="0"/>
                  </a:lnTo>
                  <a:lnTo>
                    <a:pt x="0" y="132"/>
                  </a:lnTo>
                  <a:lnTo>
                    <a:pt x="10" y="13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35">
              <a:extLst>
                <a:ext uri="{FF2B5EF4-FFF2-40B4-BE49-F238E27FC236}">
                  <a16:creationId xmlns:a16="http://schemas.microsoft.com/office/drawing/2014/main" id="{A6F853C3-1B2B-41AD-97CA-14F5D4AA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961"/>
              <a:ext cx="90" cy="131"/>
            </a:xfrm>
            <a:custGeom>
              <a:avLst/>
              <a:gdLst>
                <a:gd name="T0" fmla="*/ 9 w 90"/>
                <a:gd name="T1" fmla="*/ 131 h 131"/>
                <a:gd name="T2" fmla="*/ 90 w 90"/>
                <a:gd name="T3" fmla="*/ 5 h 131"/>
                <a:gd name="T4" fmla="*/ 81 w 90"/>
                <a:gd name="T5" fmla="*/ 0 h 131"/>
                <a:gd name="T6" fmla="*/ 0 w 90"/>
                <a:gd name="T7" fmla="*/ 126 h 131"/>
                <a:gd name="T8" fmla="*/ 9 w 90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1">
                  <a:moveTo>
                    <a:pt x="9" y="131"/>
                  </a:moveTo>
                  <a:lnTo>
                    <a:pt x="90" y="5"/>
                  </a:lnTo>
                  <a:lnTo>
                    <a:pt x="81" y="0"/>
                  </a:lnTo>
                  <a:lnTo>
                    <a:pt x="0" y="126"/>
                  </a:lnTo>
                  <a:lnTo>
                    <a:pt x="9" y="13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36">
              <a:extLst>
                <a:ext uri="{FF2B5EF4-FFF2-40B4-BE49-F238E27FC236}">
                  <a16:creationId xmlns:a16="http://schemas.microsoft.com/office/drawing/2014/main" id="{81F91E72-3015-4B9A-98F4-6B671DB8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947"/>
              <a:ext cx="97" cy="128"/>
            </a:xfrm>
            <a:custGeom>
              <a:avLst/>
              <a:gdLst>
                <a:gd name="T0" fmla="*/ 9 w 97"/>
                <a:gd name="T1" fmla="*/ 128 h 128"/>
                <a:gd name="T2" fmla="*/ 97 w 97"/>
                <a:gd name="T3" fmla="*/ 7 h 128"/>
                <a:gd name="T4" fmla="*/ 88 w 97"/>
                <a:gd name="T5" fmla="*/ 0 h 128"/>
                <a:gd name="T6" fmla="*/ 0 w 97"/>
                <a:gd name="T7" fmla="*/ 121 h 128"/>
                <a:gd name="T8" fmla="*/ 9 w 97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8">
                  <a:moveTo>
                    <a:pt x="9" y="128"/>
                  </a:moveTo>
                  <a:lnTo>
                    <a:pt x="97" y="7"/>
                  </a:lnTo>
                  <a:lnTo>
                    <a:pt x="88" y="0"/>
                  </a:lnTo>
                  <a:lnTo>
                    <a:pt x="0" y="121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37">
              <a:extLst>
                <a:ext uri="{FF2B5EF4-FFF2-40B4-BE49-F238E27FC236}">
                  <a16:creationId xmlns:a16="http://schemas.microsoft.com/office/drawing/2014/main" id="{D238BF52-7B15-4512-AC5F-8789AE36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1933"/>
              <a:ext cx="102" cy="123"/>
            </a:xfrm>
            <a:custGeom>
              <a:avLst/>
              <a:gdLst>
                <a:gd name="T0" fmla="*/ 7 w 102"/>
                <a:gd name="T1" fmla="*/ 123 h 123"/>
                <a:gd name="T2" fmla="*/ 102 w 102"/>
                <a:gd name="T3" fmla="*/ 7 h 123"/>
                <a:gd name="T4" fmla="*/ 95 w 102"/>
                <a:gd name="T5" fmla="*/ 0 h 123"/>
                <a:gd name="T6" fmla="*/ 0 w 102"/>
                <a:gd name="T7" fmla="*/ 116 h 123"/>
                <a:gd name="T8" fmla="*/ 7 w 10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23">
                  <a:moveTo>
                    <a:pt x="7" y="123"/>
                  </a:moveTo>
                  <a:lnTo>
                    <a:pt x="102" y="7"/>
                  </a:lnTo>
                  <a:lnTo>
                    <a:pt x="95" y="0"/>
                  </a:lnTo>
                  <a:lnTo>
                    <a:pt x="0" y="116"/>
                  </a:lnTo>
                  <a:lnTo>
                    <a:pt x="7" y="12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38">
              <a:extLst>
                <a:ext uri="{FF2B5EF4-FFF2-40B4-BE49-F238E27FC236}">
                  <a16:creationId xmlns:a16="http://schemas.microsoft.com/office/drawing/2014/main" id="{C3EC387D-3C3B-4CC8-A788-AC4BB7228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919"/>
              <a:ext cx="109" cy="116"/>
            </a:xfrm>
            <a:custGeom>
              <a:avLst/>
              <a:gdLst>
                <a:gd name="T0" fmla="*/ 7 w 109"/>
                <a:gd name="T1" fmla="*/ 116 h 116"/>
                <a:gd name="T2" fmla="*/ 109 w 109"/>
                <a:gd name="T3" fmla="*/ 7 h 116"/>
                <a:gd name="T4" fmla="*/ 101 w 109"/>
                <a:gd name="T5" fmla="*/ 0 h 116"/>
                <a:gd name="T6" fmla="*/ 0 w 109"/>
                <a:gd name="T7" fmla="*/ 109 h 116"/>
                <a:gd name="T8" fmla="*/ 7 w 10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6">
                  <a:moveTo>
                    <a:pt x="7" y="116"/>
                  </a:moveTo>
                  <a:lnTo>
                    <a:pt x="109" y="7"/>
                  </a:lnTo>
                  <a:lnTo>
                    <a:pt x="101" y="0"/>
                  </a:lnTo>
                  <a:lnTo>
                    <a:pt x="0" y="109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39">
              <a:extLst>
                <a:ext uri="{FF2B5EF4-FFF2-40B4-BE49-F238E27FC236}">
                  <a16:creationId xmlns:a16="http://schemas.microsoft.com/office/drawing/2014/main" id="{001959ED-B428-4223-97C8-FE666A3E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1902"/>
              <a:ext cx="118" cy="111"/>
            </a:xfrm>
            <a:custGeom>
              <a:avLst/>
              <a:gdLst>
                <a:gd name="T0" fmla="*/ 7 w 118"/>
                <a:gd name="T1" fmla="*/ 111 h 111"/>
                <a:gd name="T2" fmla="*/ 118 w 118"/>
                <a:gd name="T3" fmla="*/ 10 h 111"/>
                <a:gd name="T4" fmla="*/ 111 w 118"/>
                <a:gd name="T5" fmla="*/ 0 h 111"/>
                <a:gd name="T6" fmla="*/ 0 w 118"/>
                <a:gd name="T7" fmla="*/ 104 h 111"/>
                <a:gd name="T8" fmla="*/ 7 w 11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1">
                  <a:moveTo>
                    <a:pt x="7" y="111"/>
                  </a:moveTo>
                  <a:lnTo>
                    <a:pt x="118" y="10"/>
                  </a:lnTo>
                  <a:lnTo>
                    <a:pt x="111" y="0"/>
                  </a:lnTo>
                  <a:lnTo>
                    <a:pt x="0" y="104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40">
              <a:extLst>
                <a:ext uri="{FF2B5EF4-FFF2-40B4-BE49-F238E27FC236}">
                  <a16:creationId xmlns:a16="http://schemas.microsoft.com/office/drawing/2014/main" id="{0D4D71C3-9192-41D3-A066-14292400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886"/>
              <a:ext cx="121" cy="104"/>
            </a:xfrm>
            <a:custGeom>
              <a:avLst/>
              <a:gdLst>
                <a:gd name="T0" fmla="*/ 7 w 121"/>
                <a:gd name="T1" fmla="*/ 104 h 104"/>
                <a:gd name="T2" fmla="*/ 121 w 121"/>
                <a:gd name="T3" fmla="*/ 9 h 104"/>
                <a:gd name="T4" fmla="*/ 114 w 121"/>
                <a:gd name="T5" fmla="*/ 0 h 104"/>
                <a:gd name="T6" fmla="*/ 0 w 121"/>
                <a:gd name="T7" fmla="*/ 97 h 104"/>
                <a:gd name="T8" fmla="*/ 7 w 121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4">
                  <a:moveTo>
                    <a:pt x="7" y="104"/>
                  </a:moveTo>
                  <a:lnTo>
                    <a:pt x="121" y="9"/>
                  </a:lnTo>
                  <a:lnTo>
                    <a:pt x="114" y="0"/>
                  </a:lnTo>
                  <a:lnTo>
                    <a:pt x="0" y="97"/>
                  </a:lnTo>
                  <a:lnTo>
                    <a:pt x="7" y="10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41">
              <a:extLst>
                <a:ext uri="{FF2B5EF4-FFF2-40B4-BE49-F238E27FC236}">
                  <a16:creationId xmlns:a16="http://schemas.microsoft.com/office/drawing/2014/main" id="{71F7C179-DA35-4C4C-91C7-DC50EEC98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869"/>
              <a:ext cx="126" cy="97"/>
            </a:xfrm>
            <a:custGeom>
              <a:avLst/>
              <a:gdLst>
                <a:gd name="T0" fmla="*/ 5 w 126"/>
                <a:gd name="T1" fmla="*/ 97 h 97"/>
                <a:gd name="T2" fmla="*/ 126 w 126"/>
                <a:gd name="T3" fmla="*/ 10 h 97"/>
                <a:gd name="T4" fmla="*/ 121 w 126"/>
                <a:gd name="T5" fmla="*/ 0 h 97"/>
                <a:gd name="T6" fmla="*/ 0 w 126"/>
                <a:gd name="T7" fmla="*/ 88 h 97"/>
                <a:gd name="T8" fmla="*/ 5 w 12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97">
                  <a:moveTo>
                    <a:pt x="5" y="97"/>
                  </a:moveTo>
                  <a:lnTo>
                    <a:pt x="126" y="10"/>
                  </a:lnTo>
                  <a:lnTo>
                    <a:pt x="121" y="0"/>
                  </a:lnTo>
                  <a:lnTo>
                    <a:pt x="0" y="88"/>
                  </a:lnTo>
                  <a:lnTo>
                    <a:pt x="5" y="9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42">
              <a:extLst>
                <a:ext uri="{FF2B5EF4-FFF2-40B4-BE49-F238E27FC236}">
                  <a16:creationId xmlns:a16="http://schemas.microsoft.com/office/drawing/2014/main" id="{C344E170-106F-4460-85A3-80BA9984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850"/>
              <a:ext cx="133" cy="90"/>
            </a:xfrm>
            <a:custGeom>
              <a:avLst/>
              <a:gdLst>
                <a:gd name="T0" fmla="*/ 7 w 133"/>
                <a:gd name="T1" fmla="*/ 90 h 90"/>
                <a:gd name="T2" fmla="*/ 133 w 133"/>
                <a:gd name="T3" fmla="*/ 10 h 90"/>
                <a:gd name="T4" fmla="*/ 128 w 133"/>
                <a:gd name="T5" fmla="*/ 0 h 90"/>
                <a:gd name="T6" fmla="*/ 0 w 133"/>
                <a:gd name="T7" fmla="*/ 81 h 90"/>
                <a:gd name="T8" fmla="*/ 7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7" y="90"/>
                  </a:moveTo>
                  <a:lnTo>
                    <a:pt x="133" y="10"/>
                  </a:lnTo>
                  <a:lnTo>
                    <a:pt x="128" y="0"/>
                  </a:lnTo>
                  <a:lnTo>
                    <a:pt x="0" y="81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43">
              <a:extLst>
                <a:ext uri="{FF2B5EF4-FFF2-40B4-BE49-F238E27FC236}">
                  <a16:creationId xmlns:a16="http://schemas.microsoft.com/office/drawing/2014/main" id="{8266027F-FDAD-42BA-BEF0-64634489B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1831"/>
              <a:ext cx="135" cy="81"/>
            </a:xfrm>
            <a:custGeom>
              <a:avLst/>
              <a:gdLst>
                <a:gd name="T0" fmla="*/ 5 w 135"/>
                <a:gd name="T1" fmla="*/ 81 h 81"/>
                <a:gd name="T2" fmla="*/ 135 w 135"/>
                <a:gd name="T3" fmla="*/ 10 h 81"/>
                <a:gd name="T4" fmla="*/ 130 w 135"/>
                <a:gd name="T5" fmla="*/ 0 h 81"/>
                <a:gd name="T6" fmla="*/ 0 w 135"/>
                <a:gd name="T7" fmla="*/ 71 h 81"/>
                <a:gd name="T8" fmla="*/ 5 w 135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1">
                  <a:moveTo>
                    <a:pt x="5" y="81"/>
                  </a:moveTo>
                  <a:lnTo>
                    <a:pt x="135" y="10"/>
                  </a:lnTo>
                  <a:lnTo>
                    <a:pt x="130" y="0"/>
                  </a:lnTo>
                  <a:lnTo>
                    <a:pt x="0" y="71"/>
                  </a:lnTo>
                  <a:lnTo>
                    <a:pt x="5" y="8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44">
              <a:extLst>
                <a:ext uri="{FF2B5EF4-FFF2-40B4-BE49-F238E27FC236}">
                  <a16:creationId xmlns:a16="http://schemas.microsoft.com/office/drawing/2014/main" id="{C22D093D-7B5F-437C-9AFE-D4135FE9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812"/>
              <a:ext cx="139" cy="74"/>
            </a:xfrm>
            <a:custGeom>
              <a:avLst/>
              <a:gdLst>
                <a:gd name="T0" fmla="*/ 4 w 139"/>
                <a:gd name="T1" fmla="*/ 74 h 74"/>
                <a:gd name="T2" fmla="*/ 139 w 139"/>
                <a:gd name="T3" fmla="*/ 10 h 74"/>
                <a:gd name="T4" fmla="*/ 135 w 139"/>
                <a:gd name="T5" fmla="*/ 0 h 74"/>
                <a:gd name="T6" fmla="*/ 0 w 139"/>
                <a:gd name="T7" fmla="*/ 64 h 74"/>
                <a:gd name="T8" fmla="*/ 4 w 13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74">
                  <a:moveTo>
                    <a:pt x="4" y="74"/>
                  </a:moveTo>
                  <a:lnTo>
                    <a:pt x="139" y="10"/>
                  </a:lnTo>
                  <a:lnTo>
                    <a:pt x="135" y="0"/>
                  </a:lnTo>
                  <a:lnTo>
                    <a:pt x="0" y="64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45">
              <a:extLst>
                <a:ext uri="{FF2B5EF4-FFF2-40B4-BE49-F238E27FC236}">
                  <a16:creationId xmlns:a16="http://schemas.microsoft.com/office/drawing/2014/main" id="{42E5A98F-E5EF-477E-98AD-ABC0E45F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791"/>
              <a:ext cx="142" cy="64"/>
            </a:xfrm>
            <a:custGeom>
              <a:avLst/>
              <a:gdLst>
                <a:gd name="T0" fmla="*/ 2 w 142"/>
                <a:gd name="T1" fmla="*/ 64 h 64"/>
                <a:gd name="T2" fmla="*/ 142 w 142"/>
                <a:gd name="T3" fmla="*/ 9 h 64"/>
                <a:gd name="T4" fmla="*/ 137 w 142"/>
                <a:gd name="T5" fmla="*/ 0 h 64"/>
                <a:gd name="T6" fmla="*/ 0 w 142"/>
                <a:gd name="T7" fmla="*/ 54 h 64"/>
                <a:gd name="T8" fmla="*/ 2 w 142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4">
                  <a:moveTo>
                    <a:pt x="2" y="64"/>
                  </a:moveTo>
                  <a:lnTo>
                    <a:pt x="142" y="9"/>
                  </a:lnTo>
                  <a:lnTo>
                    <a:pt x="137" y="0"/>
                  </a:lnTo>
                  <a:lnTo>
                    <a:pt x="0" y="54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46">
              <a:extLst>
                <a:ext uri="{FF2B5EF4-FFF2-40B4-BE49-F238E27FC236}">
                  <a16:creationId xmlns:a16="http://schemas.microsoft.com/office/drawing/2014/main" id="{D3FA37FF-B478-4180-B81B-4F0D2F89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770"/>
              <a:ext cx="147" cy="56"/>
            </a:xfrm>
            <a:custGeom>
              <a:avLst/>
              <a:gdLst>
                <a:gd name="T0" fmla="*/ 5 w 147"/>
                <a:gd name="T1" fmla="*/ 56 h 56"/>
                <a:gd name="T2" fmla="*/ 147 w 147"/>
                <a:gd name="T3" fmla="*/ 9 h 56"/>
                <a:gd name="T4" fmla="*/ 142 w 147"/>
                <a:gd name="T5" fmla="*/ 0 h 56"/>
                <a:gd name="T6" fmla="*/ 0 w 147"/>
                <a:gd name="T7" fmla="*/ 47 h 56"/>
                <a:gd name="T8" fmla="*/ 5 w 1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56">
                  <a:moveTo>
                    <a:pt x="5" y="56"/>
                  </a:moveTo>
                  <a:lnTo>
                    <a:pt x="147" y="9"/>
                  </a:lnTo>
                  <a:lnTo>
                    <a:pt x="142" y="0"/>
                  </a:lnTo>
                  <a:lnTo>
                    <a:pt x="0" y="47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47">
              <a:extLst>
                <a:ext uri="{FF2B5EF4-FFF2-40B4-BE49-F238E27FC236}">
                  <a16:creationId xmlns:a16="http://schemas.microsoft.com/office/drawing/2014/main" id="{7A6A0D88-C6A2-4990-982A-B5C39DCE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1748"/>
              <a:ext cx="147" cy="48"/>
            </a:xfrm>
            <a:custGeom>
              <a:avLst/>
              <a:gdLst>
                <a:gd name="T0" fmla="*/ 2 w 147"/>
                <a:gd name="T1" fmla="*/ 48 h 48"/>
                <a:gd name="T2" fmla="*/ 147 w 147"/>
                <a:gd name="T3" fmla="*/ 10 h 48"/>
                <a:gd name="T4" fmla="*/ 144 w 147"/>
                <a:gd name="T5" fmla="*/ 0 h 48"/>
                <a:gd name="T6" fmla="*/ 0 w 147"/>
                <a:gd name="T7" fmla="*/ 38 h 48"/>
                <a:gd name="T8" fmla="*/ 2 w 1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8">
                  <a:moveTo>
                    <a:pt x="2" y="48"/>
                  </a:moveTo>
                  <a:lnTo>
                    <a:pt x="147" y="10"/>
                  </a:lnTo>
                  <a:lnTo>
                    <a:pt x="144" y="0"/>
                  </a:lnTo>
                  <a:lnTo>
                    <a:pt x="0" y="3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48">
              <a:extLst>
                <a:ext uri="{FF2B5EF4-FFF2-40B4-BE49-F238E27FC236}">
                  <a16:creationId xmlns:a16="http://schemas.microsoft.com/office/drawing/2014/main" id="{0C83211B-F544-4F6E-9EC8-E5C12D6DB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727"/>
              <a:ext cx="149" cy="38"/>
            </a:xfrm>
            <a:custGeom>
              <a:avLst/>
              <a:gdLst>
                <a:gd name="T0" fmla="*/ 2 w 149"/>
                <a:gd name="T1" fmla="*/ 38 h 38"/>
                <a:gd name="T2" fmla="*/ 149 w 149"/>
                <a:gd name="T3" fmla="*/ 9 h 38"/>
                <a:gd name="T4" fmla="*/ 147 w 149"/>
                <a:gd name="T5" fmla="*/ 0 h 38"/>
                <a:gd name="T6" fmla="*/ 0 w 149"/>
                <a:gd name="T7" fmla="*/ 28 h 38"/>
                <a:gd name="T8" fmla="*/ 2 w 14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8">
                  <a:moveTo>
                    <a:pt x="2" y="38"/>
                  </a:moveTo>
                  <a:lnTo>
                    <a:pt x="149" y="9"/>
                  </a:lnTo>
                  <a:lnTo>
                    <a:pt x="147" y="0"/>
                  </a:lnTo>
                  <a:lnTo>
                    <a:pt x="0" y="2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49">
              <a:extLst>
                <a:ext uri="{FF2B5EF4-FFF2-40B4-BE49-F238E27FC236}">
                  <a16:creationId xmlns:a16="http://schemas.microsoft.com/office/drawing/2014/main" id="{354FF312-414F-47D0-A807-7E17012D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1706"/>
              <a:ext cx="149" cy="28"/>
            </a:xfrm>
            <a:custGeom>
              <a:avLst/>
              <a:gdLst>
                <a:gd name="T0" fmla="*/ 0 w 149"/>
                <a:gd name="T1" fmla="*/ 28 h 28"/>
                <a:gd name="T2" fmla="*/ 149 w 149"/>
                <a:gd name="T3" fmla="*/ 9 h 28"/>
                <a:gd name="T4" fmla="*/ 149 w 149"/>
                <a:gd name="T5" fmla="*/ 0 h 28"/>
                <a:gd name="T6" fmla="*/ 0 w 149"/>
                <a:gd name="T7" fmla="*/ 19 h 28"/>
                <a:gd name="T8" fmla="*/ 0 w 14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">
                  <a:moveTo>
                    <a:pt x="0" y="28"/>
                  </a:moveTo>
                  <a:lnTo>
                    <a:pt x="149" y="9"/>
                  </a:lnTo>
                  <a:lnTo>
                    <a:pt x="149" y="0"/>
                  </a:lnTo>
                  <a:lnTo>
                    <a:pt x="0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50">
              <a:extLst>
                <a:ext uri="{FF2B5EF4-FFF2-40B4-BE49-F238E27FC236}">
                  <a16:creationId xmlns:a16="http://schemas.microsoft.com/office/drawing/2014/main" id="{B3E5F9BE-8936-481F-AEB5-44EA80EFD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682"/>
              <a:ext cx="149" cy="21"/>
            </a:xfrm>
            <a:custGeom>
              <a:avLst/>
              <a:gdLst>
                <a:gd name="T0" fmla="*/ 0 w 149"/>
                <a:gd name="T1" fmla="*/ 21 h 21"/>
                <a:gd name="T2" fmla="*/ 149 w 149"/>
                <a:gd name="T3" fmla="*/ 12 h 21"/>
                <a:gd name="T4" fmla="*/ 149 w 149"/>
                <a:gd name="T5" fmla="*/ 0 h 21"/>
                <a:gd name="T6" fmla="*/ 0 w 149"/>
                <a:gd name="T7" fmla="*/ 10 h 21"/>
                <a:gd name="T8" fmla="*/ 0 w 14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1">
                  <a:moveTo>
                    <a:pt x="0" y="21"/>
                  </a:moveTo>
                  <a:lnTo>
                    <a:pt x="149" y="12"/>
                  </a:lnTo>
                  <a:lnTo>
                    <a:pt x="149" y="0"/>
                  </a:lnTo>
                  <a:lnTo>
                    <a:pt x="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Rectangle 251">
              <a:extLst>
                <a:ext uri="{FF2B5EF4-FFF2-40B4-BE49-F238E27FC236}">
                  <a16:creationId xmlns:a16="http://schemas.microsoft.com/office/drawing/2014/main" id="{BE0EB379-32FE-45F8-9237-EC1BDF649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661"/>
              <a:ext cx="152" cy="12"/>
            </a:xfrm>
            <a:prstGeom prst="rect">
              <a:avLst/>
            </a:pr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52">
              <a:extLst>
                <a:ext uri="{FF2B5EF4-FFF2-40B4-BE49-F238E27FC236}">
                  <a16:creationId xmlns:a16="http://schemas.microsoft.com/office/drawing/2014/main" id="{B3F44F02-E46F-429F-A69E-812887FB4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630"/>
              <a:ext cx="149" cy="19"/>
            </a:xfrm>
            <a:custGeom>
              <a:avLst/>
              <a:gdLst>
                <a:gd name="T0" fmla="*/ 149 w 149"/>
                <a:gd name="T1" fmla="*/ 19 h 19"/>
                <a:gd name="T2" fmla="*/ 149 w 149"/>
                <a:gd name="T3" fmla="*/ 9 h 19"/>
                <a:gd name="T4" fmla="*/ 0 w 149"/>
                <a:gd name="T5" fmla="*/ 0 h 19"/>
                <a:gd name="T6" fmla="*/ 0 w 149"/>
                <a:gd name="T7" fmla="*/ 9 h 19"/>
                <a:gd name="T8" fmla="*/ 149 w 14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">
                  <a:moveTo>
                    <a:pt x="149" y="19"/>
                  </a:moveTo>
                  <a:lnTo>
                    <a:pt x="14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149" y="1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53">
              <a:extLst>
                <a:ext uri="{FF2B5EF4-FFF2-40B4-BE49-F238E27FC236}">
                  <a16:creationId xmlns:a16="http://schemas.microsoft.com/office/drawing/2014/main" id="{DFBAF137-79B6-462C-AF42-2B98EF35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1599"/>
              <a:ext cx="149" cy="29"/>
            </a:xfrm>
            <a:custGeom>
              <a:avLst/>
              <a:gdLst>
                <a:gd name="T0" fmla="*/ 149 w 149"/>
                <a:gd name="T1" fmla="*/ 29 h 29"/>
                <a:gd name="T2" fmla="*/ 149 w 149"/>
                <a:gd name="T3" fmla="*/ 19 h 29"/>
                <a:gd name="T4" fmla="*/ 0 w 149"/>
                <a:gd name="T5" fmla="*/ 0 h 29"/>
                <a:gd name="T6" fmla="*/ 0 w 149"/>
                <a:gd name="T7" fmla="*/ 10 h 29"/>
                <a:gd name="T8" fmla="*/ 149 w 14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9">
                  <a:moveTo>
                    <a:pt x="149" y="29"/>
                  </a:moveTo>
                  <a:lnTo>
                    <a:pt x="149" y="19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54">
              <a:extLst>
                <a:ext uri="{FF2B5EF4-FFF2-40B4-BE49-F238E27FC236}">
                  <a16:creationId xmlns:a16="http://schemas.microsoft.com/office/drawing/2014/main" id="{20770F33-03D3-4155-B675-88B2F7AE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566"/>
              <a:ext cx="149" cy="40"/>
            </a:xfrm>
            <a:custGeom>
              <a:avLst/>
              <a:gdLst>
                <a:gd name="T0" fmla="*/ 147 w 149"/>
                <a:gd name="T1" fmla="*/ 40 h 40"/>
                <a:gd name="T2" fmla="*/ 149 w 149"/>
                <a:gd name="T3" fmla="*/ 28 h 40"/>
                <a:gd name="T4" fmla="*/ 2 w 149"/>
                <a:gd name="T5" fmla="*/ 0 h 40"/>
                <a:gd name="T6" fmla="*/ 0 w 149"/>
                <a:gd name="T7" fmla="*/ 12 h 40"/>
                <a:gd name="T8" fmla="*/ 147 w 14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0">
                  <a:moveTo>
                    <a:pt x="147" y="40"/>
                  </a:moveTo>
                  <a:lnTo>
                    <a:pt x="149" y="28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47" y="4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55">
              <a:extLst>
                <a:ext uri="{FF2B5EF4-FFF2-40B4-BE49-F238E27FC236}">
                  <a16:creationId xmlns:a16="http://schemas.microsoft.com/office/drawing/2014/main" id="{1EB0AABC-0DA5-455C-B77C-C4C1D7A2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1535"/>
              <a:ext cx="147" cy="50"/>
            </a:xfrm>
            <a:custGeom>
              <a:avLst/>
              <a:gdLst>
                <a:gd name="T0" fmla="*/ 144 w 147"/>
                <a:gd name="T1" fmla="*/ 50 h 50"/>
                <a:gd name="T2" fmla="*/ 147 w 147"/>
                <a:gd name="T3" fmla="*/ 38 h 50"/>
                <a:gd name="T4" fmla="*/ 2 w 147"/>
                <a:gd name="T5" fmla="*/ 0 h 50"/>
                <a:gd name="T6" fmla="*/ 0 w 147"/>
                <a:gd name="T7" fmla="*/ 12 h 50"/>
                <a:gd name="T8" fmla="*/ 144 w 14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50">
                  <a:moveTo>
                    <a:pt x="144" y="50"/>
                  </a:moveTo>
                  <a:lnTo>
                    <a:pt x="147" y="38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44" y="5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56">
              <a:extLst>
                <a:ext uri="{FF2B5EF4-FFF2-40B4-BE49-F238E27FC236}">
                  <a16:creationId xmlns:a16="http://schemas.microsoft.com/office/drawing/2014/main" id="{502932B6-B837-4A8F-9A5E-4B491ECA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507"/>
              <a:ext cx="147" cy="57"/>
            </a:xfrm>
            <a:custGeom>
              <a:avLst/>
              <a:gdLst>
                <a:gd name="T0" fmla="*/ 142 w 147"/>
                <a:gd name="T1" fmla="*/ 57 h 57"/>
                <a:gd name="T2" fmla="*/ 147 w 147"/>
                <a:gd name="T3" fmla="*/ 45 h 57"/>
                <a:gd name="T4" fmla="*/ 5 w 147"/>
                <a:gd name="T5" fmla="*/ 0 h 57"/>
                <a:gd name="T6" fmla="*/ 0 w 147"/>
                <a:gd name="T7" fmla="*/ 9 h 57"/>
                <a:gd name="T8" fmla="*/ 142 w 14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57">
                  <a:moveTo>
                    <a:pt x="142" y="57"/>
                  </a:moveTo>
                  <a:lnTo>
                    <a:pt x="147" y="45"/>
                  </a:lnTo>
                  <a:lnTo>
                    <a:pt x="5" y="0"/>
                  </a:lnTo>
                  <a:lnTo>
                    <a:pt x="0" y="9"/>
                  </a:lnTo>
                  <a:lnTo>
                    <a:pt x="142" y="5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57">
              <a:extLst>
                <a:ext uri="{FF2B5EF4-FFF2-40B4-BE49-F238E27FC236}">
                  <a16:creationId xmlns:a16="http://schemas.microsoft.com/office/drawing/2014/main" id="{DF14524F-DDAC-4811-9370-02C5EEE49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476"/>
              <a:ext cx="142" cy="66"/>
            </a:xfrm>
            <a:custGeom>
              <a:avLst/>
              <a:gdLst>
                <a:gd name="T0" fmla="*/ 137 w 142"/>
                <a:gd name="T1" fmla="*/ 66 h 66"/>
                <a:gd name="T2" fmla="*/ 142 w 142"/>
                <a:gd name="T3" fmla="*/ 57 h 66"/>
                <a:gd name="T4" fmla="*/ 2 w 142"/>
                <a:gd name="T5" fmla="*/ 0 h 66"/>
                <a:gd name="T6" fmla="*/ 0 w 142"/>
                <a:gd name="T7" fmla="*/ 10 h 66"/>
                <a:gd name="T8" fmla="*/ 137 w 14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6">
                  <a:moveTo>
                    <a:pt x="137" y="66"/>
                  </a:moveTo>
                  <a:lnTo>
                    <a:pt x="142" y="57"/>
                  </a:lnTo>
                  <a:lnTo>
                    <a:pt x="2" y="0"/>
                  </a:lnTo>
                  <a:lnTo>
                    <a:pt x="0" y="10"/>
                  </a:lnTo>
                  <a:lnTo>
                    <a:pt x="137" y="6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58">
              <a:extLst>
                <a:ext uri="{FF2B5EF4-FFF2-40B4-BE49-F238E27FC236}">
                  <a16:creationId xmlns:a16="http://schemas.microsoft.com/office/drawing/2014/main" id="{9884F81E-725E-4A2F-883E-0A4FE064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448"/>
              <a:ext cx="139" cy="73"/>
            </a:xfrm>
            <a:custGeom>
              <a:avLst/>
              <a:gdLst>
                <a:gd name="T0" fmla="*/ 135 w 139"/>
                <a:gd name="T1" fmla="*/ 73 h 73"/>
                <a:gd name="T2" fmla="*/ 139 w 139"/>
                <a:gd name="T3" fmla="*/ 64 h 73"/>
                <a:gd name="T4" fmla="*/ 4 w 139"/>
                <a:gd name="T5" fmla="*/ 0 h 73"/>
                <a:gd name="T6" fmla="*/ 0 w 139"/>
                <a:gd name="T7" fmla="*/ 9 h 73"/>
                <a:gd name="T8" fmla="*/ 135 w 13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73">
                  <a:moveTo>
                    <a:pt x="135" y="73"/>
                  </a:moveTo>
                  <a:lnTo>
                    <a:pt x="139" y="64"/>
                  </a:lnTo>
                  <a:lnTo>
                    <a:pt x="4" y="0"/>
                  </a:lnTo>
                  <a:lnTo>
                    <a:pt x="0" y="9"/>
                  </a:lnTo>
                  <a:lnTo>
                    <a:pt x="135" y="7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59">
              <a:extLst>
                <a:ext uri="{FF2B5EF4-FFF2-40B4-BE49-F238E27FC236}">
                  <a16:creationId xmlns:a16="http://schemas.microsoft.com/office/drawing/2014/main" id="{7DDE66F1-FE70-44EB-A183-DE6229E4D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1419"/>
              <a:ext cx="135" cy="83"/>
            </a:xfrm>
            <a:custGeom>
              <a:avLst/>
              <a:gdLst>
                <a:gd name="T0" fmla="*/ 130 w 135"/>
                <a:gd name="T1" fmla="*/ 83 h 83"/>
                <a:gd name="T2" fmla="*/ 135 w 135"/>
                <a:gd name="T3" fmla="*/ 74 h 83"/>
                <a:gd name="T4" fmla="*/ 5 w 135"/>
                <a:gd name="T5" fmla="*/ 0 h 83"/>
                <a:gd name="T6" fmla="*/ 0 w 135"/>
                <a:gd name="T7" fmla="*/ 10 h 83"/>
                <a:gd name="T8" fmla="*/ 130 w 13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3">
                  <a:moveTo>
                    <a:pt x="130" y="83"/>
                  </a:moveTo>
                  <a:lnTo>
                    <a:pt x="135" y="74"/>
                  </a:lnTo>
                  <a:lnTo>
                    <a:pt x="5" y="0"/>
                  </a:lnTo>
                  <a:lnTo>
                    <a:pt x="0" y="10"/>
                  </a:lnTo>
                  <a:lnTo>
                    <a:pt x="130" y="8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60">
              <a:extLst>
                <a:ext uri="{FF2B5EF4-FFF2-40B4-BE49-F238E27FC236}">
                  <a16:creationId xmlns:a16="http://schemas.microsoft.com/office/drawing/2014/main" id="{04429A3D-7B07-45F1-B8F3-E0D61EA06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393"/>
              <a:ext cx="133" cy="90"/>
            </a:xfrm>
            <a:custGeom>
              <a:avLst/>
              <a:gdLst>
                <a:gd name="T0" fmla="*/ 128 w 133"/>
                <a:gd name="T1" fmla="*/ 90 h 90"/>
                <a:gd name="T2" fmla="*/ 133 w 133"/>
                <a:gd name="T3" fmla="*/ 81 h 90"/>
                <a:gd name="T4" fmla="*/ 7 w 133"/>
                <a:gd name="T5" fmla="*/ 0 h 90"/>
                <a:gd name="T6" fmla="*/ 0 w 133"/>
                <a:gd name="T7" fmla="*/ 10 h 90"/>
                <a:gd name="T8" fmla="*/ 128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128" y="90"/>
                  </a:moveTo>
                  <a:lnTo>
                    <a:pt x="133" y="81"/>
                  </a:lnTo>
                  <a:lnTo>
                    <a:pt x="7" y="0"/>
                  </a:lnTo>
                  <a:lnTo>
                    <a:pt x="0" y="10"/>
                  </a:lnTo>
                  <a:lnTo>
                    <a:pt x="128" y="9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61">
              <a:extLst>
                <a:ext uri="{FF2B5EF4-FFF2-40B4-BE49-F238E27FC236}">
                  <a16:creationId xmlns:a16="http://schemas.microsoft.com/office/drawing/2014/main" id="{8D40A750-B79B-4C5E-A601-9EB9FD698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367"/>
              <a:ext cx="126" cy="97"/>
            </a:xfrm>
            <a:custGeom>
              <a:avLst/>
              <a:gdLst>
                <a:gd name="T0" fmla="*/ 121 w 126"/>
                <a:gd name="T1" fmla="*/ 97 h 97"/>
                <a:gd name="T2" fmla="*/ 126 w 126"/>
                <a:gd name="T3" fmla="*/ 88 h 97"/>
                <a:gd name="T4" fmla="*/ 5 w 126"/>
                <a:gd name="T5" fmla="*/ 0 h 97"/>
                <a:gd name="T6" fmla="*/ 0 w 126"/>
                <a:gd name="T7" fmla="*/ 10 h 97"/>
                <a:gd name="T8" fmla="*/ 121 w 12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97">
                  <a:moveTo>
                    <a:pt x="121" y="97"/>
                  </a:moveTo>
                  <a:lnTo>
                    <a:pt x="126" y="88"/>
                  </a:lnTo>
                  <a:lnTo>
                    <a:pt x="5" y="0"/>
                  </a:lnTo>
                  <a:lnTo>
                    <a:pt x="0" y="10"/>
                  </a:lnTo>
                  <a:lnTo>
                    <a:pt x="121" y="9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2">
              <a:extLst>
                <a:ext uri="{FF2B5EF4-FFF2-40B4-BE49-F238E27FC236}">
                  <a16:creationId xmlns:a16="http://schemas.microsoft.com/office/drawing/2014/main" id="{718C40F9-C703-4464-83D5-A460F61D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344"/>
              <a:ext cx="121" cy="101"/>
            </a:xfrm>
            <a:custGeom>
              <a:avLst/>
              <a:gdLst>
                <a:gd name="T0" fmla="*/ 114 w 121"/>
                <a:gd name="T1" fmla="*/ 101 h 101"/>
                <a:gd name="T2" fmla="*/ 121 w 121"/>
                <a:gd name="T3" fmla="*/ 94 h 101"/>
                <a:gd name="T4" fmla="*/ 7 w 121"/>
                <a:gd name="T5" fmla="*/ 0 h 101"/>
                <a:gd name="T6" fmla="*/ 0 w 121"/>
                <a:gd name="T7" fmla="*/ 7 h 101"/>
                <a:gd name="T8" fmla="*/ 114 w 1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1">
                  <a:moveTo>
                    <a:pt x="114" y="101"/>
                  </a:moveTo>
                  <a:lnTo>
                    <a:pt x="121" y="94"/>
                  </a:lnTo>
                  <a:lnTo>
                    <a:pt x="7" y="0"/>
                  </a:lnTo>
                  <a:lnTo>
                    <a:pt x="0" y="7"/>
                  </a:lnTo>
                  <a:lnTo>
                    <a:pt x="114" y="10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63">
              <a:extLst>
                <a:ext uri="{FF2B5EF4-FFF2-40B4-BE49-F238E27FC236}">
                  <a16:creationId xmlns:a16="http://schemas.microsoft.com/office/drawing/2014/main" id="{DBB62431-FB97-41F5-BB64-69852560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1320"/>
              <a:ext cx="118" cy="109"/>
            </a:xfrm>
            <a:custGeom>
              <a:avLst/>
              <a:gdLst>
                <a:gd name="T0" fmla="*/ 109 w 118"/>
                <a:gd name="T1" fmla="*/ 109 h 109"/>
                <a:gd name="T2" fmla="*/ 118 w 118"/>
                <a:gd name="T3" fmla="*/ 102 h 109"/>
                <a:gd name="T4" fmla="*/ 7 w 118"/>
                <a:gd name="T5" fmla="*/ 0 h 109"/>
                <a:gd name="T6" fmla="*/ 0 w 118"/>
                <a:gd name="T7" fmla="*/ 7 h 109"/>
                <a:gd name="T8" fmla="*/ 109 w 118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9">
                  <a:moveTo>
                    <a:pt x="109" y="109"/>
                  </a:moveTo>
                  <a:lnTo>
                    <a:pt x="118" y="102"/>
                  </a:lnTo>
                  <a:lnTo>
                    <a:pt x="7" y="0"/>
                  </a:lnTo>
                  <a:lnTo>
                    <a:pt x="0" y="7"/>
                  </a:lnTo>
                  <a:lnTo>
                    <a:pt x="109" y="10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64">
              <a:extLst>
                <a:ext uri="{FF2B5EF4-FFF2-40B4-BE49-F238E27FC236}">
                  <a16:creationId xmlns:a16="http://schemas.microsoft.com/office/drawing/2014/main" id="{A0AAEC3D-FD52-4BDD-8FD4-2C15BC2D1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296"/>
              <a:ext cx="109" cy="119"/>
            </a:xfrm>
            <a:custGeom>
              <a:avLst/>
              <a:gdLst>
                <a:gd name="T0" fmla="*/ 101 w 109"/>
                <a:gd name="T1" fmla="*/ 119 h 119"/>
                <a:gd name="T2" fmla="*/ 109 w 109"/>
                <a:gd name="T3" fmla="*/ 109 h 119"/>
                <a:gd name="T4" fmla="*/ 7 w 109"/>
                <a:gd name="T5" fmla="*/ 0 h 119"/>
                <a:gd name="T6" fmla="*/ 0 w 109"/>
                <a:gd name="T7" fmla="*/ 7 h 119"/>
                <a:gd name="T8" fmla="*/ 101 w 10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9">
                  <a:moveTo>
                    <a:pt x="101" y="119"/>
                  </a:moveTo>
                  <a:lnTo>
                    <a:pt x="109" y="109"/>
                  </a:lnTo>
                  <a:lnTo>
                    <a:pt x="7" y="0"/>
                  </a:lnTo>
                  <a:lnTo>
                    <a:pt x="0" y="7"/>
                  </a:lnTo>
                  <a:lnTo>
                    <a:pt x="101" y="11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65">
              <a:extLst>
                <a:ext uri="{FF2B5EF4-FFF2-40B4-BE49-F238E27FC236}">
                  <a16:creationId xmlns:a16="http://schemas.microsoft.com/office/drawing/2014/main" id="{7AA743CF-1B08-4C21-9EEC-2EB03D1F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1277"/>
              <a:ext cx="102" cy="121"/>
            </a:xfrm>
            <a:custGeom>
              <a:avLst/>
              <a:gdLst>
                <a:gd name="T0" fmla="*/ 95 w 102"/>
                <a:gd name="T1" fmla="*/ 121 h 121"/>
                <a:gd name="T2" fmla="*/ 102 w 102"/>
                <a:gd name="T3" fmla="*/ 114 h 121"/>
                <a:gd name="T4" fmla="*/ 7 w 102"/>
                <a:gd name="T5" fmla="*/ 0 h 121"/>
                <a:gd name="T6" fmla="*/ 0 w 102"/>
                <a:gd name="T7" fmla="*/ 5 h 121"/>
                <a:gd name="T8" fmla="*/ 95 w 10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21">
                  <a:moveTo>
                    <a:pt x="95" y="121"/>
                  </a:moveTo>
                  <a:lnTo>
                    <a:pt x="102" y="114"/>
                  </a:lnTo>
                  <a:lnTo>
                    <a:pt x="7" y="0"/>
                  </a:lnTo>
                  <a:lnTo>
                    <a:pt x="0" y="5"/>
                  </a:lnTo>
                  <a:lnTo>
                    <a:pt x="95" y="121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66">
              <a:extLst>
                <a:ext uri="{FF2B5EF4-FFF2-40B4-BE49-F238E27FC236}">
                  <a16:creationId xmlns:a16="http://schemas.microsoft.com/office/drawing/2014/main" id="{53BCCBBC-98BF-4C9A-B483-76CB5ED6F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258"/>
              <a:ext cx="97" cy="126"/>
            </a:xfrm>
            <a:custGeom>
              <a:avLst/>
              <a:gdLst>
                <a:gd name="T0" fmla="*/ 88 w 97"/>
                <a:gd name="T1" fmla="*/ 126 h 126"/>
                <a:gd name="T2" fmla="*/ 97 w 97"/>
                <a:gd name="T3" fmla="*/ 121 h 126"/>
                <a:gd name="T4" fmla="*/ 9 w 97"/>
                <a:gd name="T5" fmla="*/ 0 h 126"/>
                <a:gd name="T6" fmla="*/ 0 w 97"/>
                <a:gd name="T7" fmla="*/ 5 h 126"/>
                <a:gd name="T8" fmla="*/ 88 w 97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6">
                  <a:moveTo>
                    <a:pt x="88" y="126"/>
                  </a:moveTo>
                  <a:lnTo>
                    <a:pt x="97" y="121"/>
                  </a:lnTo>
                  <a:lnTo>
                    <a:pt x="9" y="0"/>
                  </a:lnTo>
                  <a:lnTo>
                    <a:pt x="0" y="5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67">
              <a:extLst>
                <a:ext uri="{FF2B5EF4-FFF2-40B4-BE49-F238E27FC236}">
                  <a16:creationId xmlns:a16="http://schemas.microsoft.com/office/drawing/2014/main" id="{B142EC3D-19FB-4D47-AA6B-7607050F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239"/>
              <a:ext cx="90" cy="133"/>
            </a:xfrm>
            <a:custGeom>
              <a:avLst/>
              <a:gdLst>
                <a:gd name="T0" fmla="*/ 81 w 90"/>
                <a:gd name="T1" fmla="*/ 133 h 133"/>
                <a:gd name="T2" fmla="*/ 90 w 90"/>
                <a:gd name="T3" fmla="*/ 128 h 133"/>
                <a:gd name="T4" fmla="*/ 9 w 90"/>
                <a:gd name="T5" fmla="*/ 0 h 133"/>
                <a:gd name="T6" fmla="*/ 0 w 90"/>
                <a:gd name="T7" fmla="*/ 7 h 133"/>
                <a:gd name="T8" fmla="*/ 81 w 90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3">
                  <a:moveTo>
                    <a:pt x="81" y="133"/>
                  </a:moveTo>
                  <a:lnTo>
                    <a:pt x="90" y="128"/>
                  </a:lnTo>
                  <a:lnTo>
                    <a:pt x="9" y="0"/>
                  </a:lnTo>
                  <a:lnTo>
                    <a:pt x="0" y="7"/>
                  </a:lnTo>
                  <a:lnTo>
                    <a:pt x="81" y="133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68">
              <a:extLst>
                <a:ext uri="{FF2B5EF4-FFF2-40B4-BE49-F238E27FC236}">
                  <a16:creationId xmlns:a16="http://schemas.microsoft.com/office/drawing/2014/main" id="{2088AE3A-68E5-4BCF-BE7A-D45F648C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225"/>
              <a:ext cx="83" cy="135"/>
            </a:xfrm>
            <a:custGeom>
              <a:avLst/>
              <a:gdLst>
                <a:gd name="T0" fmla="*/ 73 w 83"/>
                <a:gd name="T1" fmla="*/ 135 h 135"/>
                <a:gd name="T2" fmla="*/ 83 w 83"/>
                <a:gd name="T3" fmla="*/ 130 h 135"/>
                <a:gd name="T4" fmla="*/ 10 w 83"/>
                <a:gd name="T5" fmla="*/ 0 h 135"/>
                <a:gd name="T6" fmla="*/ 0 w 83"/>
                <a:gd name="T7" fmla="*/ 5 h 135"/>
                <a:gd name="T8" fmla="*/ 73 w 83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5">
                  <a:moveTo>
                    <a:pt x="73" y="135"/>
                  </a:moveTo>
                  <a:lnTo>
                    <a:pt x="83" y="13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73" y="135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69">
              <a:extLst>
                <a:ext uri="{FF2B5EF4-FFF2-40B4-BE49-F238E27FC236}">
                  <a16:creationId xmlns:a16="http://schemas.microsoft.com/office/drawing/2014/main" id="{702DDE74-7497-4398-831C-AF5B7312F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211"/>
              <a:ext cx="74" cy="140"/>
            </a:xfrm>
            <a:custGeom>
              <a:avLst/>
              <a:gdLst>
                <a:gd name="T0" fmla="*/ 64 w 74"/>
                <a:gd name="T1" fmla="*/ 140 h 140"/>
                <a:gd name="T2" fmla="*/ 74 w 74"/>
                <a:gd name="T3" fmla="*/ 135 h 140"/>
                <a:gd name="T4" fmla="*/ 10 w 74"/>
                <a:gd name="T5" fmla="*/ 0 h 140"/>
                <a:gd name="T6" fmla="*/ 0 w 74"/>
                <a:gd name="T7" fmla="*/ 5 h 140"/>
                <a:gd name="T8" fmla="*/ 64 w 74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0">
                  <a:moveTo>
                    <a:pt x="64" y="140"/>
                  </a:moveTo>
                  <a:lnTo>
                    <a:pt x="74" y="13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4" y="140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70">
              <a:extLst>
                <a:ext uri="{FF2B5EF4-FFF2-40B4-BE49-F238E27FC236}">
                  <a16:creationId xmlns:a16="http://schemas.microsoft.com/office/drawing/2014/main" id="{6DA4220A-D967-4537-BBDC-1C58B176B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197"/>
              <a:ext cx="66" cy="144"/>
            </a:xfrm>
            <a:custGeom>
              <a:avLst/>
              <a:gdLst>
                <a:gd name="T0" fmla="*/ 57 w 66"/>
                <a:gd name="T1" fmla="*/ 144 h 144"/>
                <a:gd name="T2" fmla="*/ 66 w 66"/>
                <a:gd name="T3" fmla="*/ 139 h 144"/>
                <a:gd name="T4" fmla="*/ 9 w 66"/>
                <a:gd name="T5" fmla="*/ 0 h 144"/>
                <a:gd name="T6" fmla="*/ 0 w 66"/>
                <a:gd name="T7" fmla="*/ 4 h 144"/>
                <a:gd name="T8" fmla="*/ 57 w 6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44">
                  <a:moveTo>
                    <a:pt x="57" y="144"/>
                  </a:moveTo>
                  <a:lnTo>
                    <a:pt x="66" y="139"/>
                  </a:lnTo>
                  <a:lnTo>
                    <a:pt x="9" y="0"/>
                  </a:lnTo>
                  <a:lnTo>
                    <a:pt x="0" y="4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71">
              <a:extLst>
                <a:ext uri="{FF2B5EF4-FFF2-40B4-BE49-F238E27FC236}">
                  <a16:creationId xmlns:a16="http://schemas.microsoft.com/office/drawing/2014/main" id="{E46ED056-28B7-4630-9CB6-CA25E94E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187"/>
              <a:ext cx="57" cy="147"/>
            </a:xfrm>
            <a:custGeom>
              <a:avLst/>
              <a:gdLst>
                <a:gd name="T0" fmla="*/ 45 w 57"/>
                <a:gd name="T1" fmla="*/ 147 h 147"/>
                <a:gd name="T2" fmla="*/ 57 w 57"/>
                <a:gd name="T3" fmla="*/ 142 h 147"/>
                <a:gd name="T4" fmla="*/ 9 w 57"/>
                <a:gd name="T5" fmla="*/ 0 h 147"/>
                <a:gd name="T6" fmla="*/ 0 w 57"/>
                <a:gd name="T7" fmla="*/ 3 h 147"/>
                <a:gd name="T8" fmla="*/ 45 w 5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47">
                  <a:moveTo>
                    <a:pt x="45" y="147"/>
                  </a:moveTo>
                  <a:lnTo>
                    <a:pt x="57" y="142"/>
                  </a:lnTo>
                  <a:lnTo>
                    <a:pt x="9" y="0"/>
                  </a:lnTo>
                  <a:lnTo>
                    <a:pt x="0" y="3"/>
                  </a:lnTo>
                  <a:lnTo>
                    <a:pt x="45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272">
              <a:extLst>
                <a:ext uri="{FF2B5EF4-FFF2-40B4-BE49-F238E27FC236}">
                  <a16:creationId xmlns:a16="http://schemas.microsoft.com/office/drawing/2014/main" id="{6192F91A-329C-468B-B169-F59607D8B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180"/>
              <a:ext cx="48" cy="147"/>
            </a:xfrm>
            <a:custGeom>
              <a:avLst/>
              <a:gdLst>
                <a:gd name="T0" fmla="*/ 36 w 48"/>
                <a:gd name="T1" fmla="*/ 147 h 147"/>
                <a:gd name="T2" fmla="*/ 48 w 48"/>
                <a:gd name="T3" fmla="*/ 145 h 147"/>
                <a:gd name="T4" fmla="*/ 10 w 48"/>
                <a:gd name="T5" fmla="*/ 0 h 147"/>
                <a:gd name="T6" fmla="*/ 0 w 48"/>
                <a:gd name="T7" fmla="*/ 3 h 147"/>
                <a:gd name="T8" fmla="*/ 36 w 4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7">
                  <a:moveTo>
                    <a:pt x="36" y="147"/>
                  </a:moveTo>
                  <a:lnTo>
                    <a:pt x="48" y="145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6" y="147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73">
              <a:extLst>
                <a:ext uri="{FF2B5EF4-FFF2-40B4-BE49-F238E27FC236}">
                  <a16:creationId xmlns:a16="http://schemas.microsoft.com/office/drawing/2014/main" id="{93768624-F6F8-45FE-90CB-5A083E2F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173"/>
              <a:ext cx="40" cy="149"/>
            </a:xfrm>
            <a:custGeom>
              <a:avLst/>
              <a:gdLst>
                <a:gd name="T0" fmla="*/ 28 w 40"/>
                <a:gd name="T1" fmla="*/ 149 h 149"/>
                <a:gd name="T2" fmla="*/ 40 w 40"/>
                <a:gd name="T3" fmla="*/ 147 h 149"/>
                <a:gd name="T4" fmla="*/ 12 w 40"/>
                <a:gd name="T5" fmla="*/ 0 h 149"/>
                <a:gd name="T6" fmla="*/ 0 w 40"/>
                <a:gd name="T7" fmla="*/ 2 h 149"/>
                <a:gd name="T8" fmla="*/ 28 w 40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9">
                  <a:moveTo>
                    <a:pt x="28" y="149"/>
                  </a:moveTo>
                  <a:lnTo>
                    <a:pt x="40" y="147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8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4">
              <a:extLst>
                <a:ext uri="{FF2B5EF4-FFF2-40B4-BE49-F238E27FC236}">
                  <a16:creationId xmlns:a16="http://schemas.microsoft.com/office/drawing/2014/main" id="{7C362F1C-874D-4ACD-BAAF-36859442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168"/>
              <a:ext cx="28" cy="149"/>
            </a:xfrm>
            <a:custGeom>
              <a:avLst/>
              <a:gdLst>
                <a:gd name="T0" fmla="*/ 19 w 28"/>
                <a:gd name="T1" fmla="*/ 149 h 149"/>
                <a:gd name="T2" fmla="*/ 28 w 28"/>
                <a:gd name="T3" fmla="*/ 149 h 149"/>
                <a:gd name="T4" fmla="*/ 9 w 28"/>
                <a:gd name="T5" fmla="*/ 0 h 149"/>
                <a:gd name="T6" fmla="*/ 0 w 28"/>
                <a:gd name="T7" fmla="*/ 0 h 149"/>
                <a:gd name="T8" fmla="*/ 19 w 2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9">
                  <a:moveTo>
                    <a:pt x="19" y="149"/>
                  </a:moveTo>
                  <a:lnTo>
                    <a:pt x="28" y="1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19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275">
              <a:extLst>
                <a:ext uri="{FF2B5EF4-FFF2-40B4-BE49-F238E27FC236}">
                  <a16:creationId xmlns:a16="http://schemas.microsoft.com/office/drawing/2014/main" id="{03182710-529E-4C86-8BA1-213D1A42B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166"/>
              <a:ext cx="19" cy="149"/>
            </a:xfrm>
            <a:custGeom>
              <a:avLst/>
              <a:gdLst>
                <a:gd name="T0" fmla="*/ 9 w 19"/>
                <a:gd name="T1" fmla="*/ 149 h 149"/>
                <a:gd name="T2" fmla="*/ 19 w 19"/>
                <a:gd name="T3" fmla="*/ 149 h 149"/>
                <a:gd name="T4" fmla="*/ 9 w 19"/>
                <a:gd name="T5" fmla="*/ 0 h 149"/>
                <a:gd name="T6" fmla="*/ 0 w 19"/>
                <a:gd name="T7" fmla="*/ 0 h 149"/>
                <a:gd name="T8" fmla="*/ 9 w 1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9">
                  <a:moveTo>
                    <a:pt x="9" y="149"/>
                  </a:moveTo>
                  <a:lnTo>
                    <a:pt x="19" y="1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149"/>
                  </a:lnTo>
                  <a:close/>
                </a:path>
              </a:pathLst>
            </a:custGeom>
            <a:solidFill>
              <a:srgbClr val="3A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0" name="Прямоугольник с двумя вырезанными соседними углами 45">
            <a:extLst>
              <a:ext uri="{FF2B5EF4-FFF2-40B4-BE49-F238E27FC236}">
                <a16:creationId xmlns:a16="http://schemas.microsoft.com/office/drawing/2014/main" id="{479AAF33-9A03-4246-8713-170393017D90}"/>
              </a:ext>
            </a:extLst>
          </p:cNvPr>
          <p:cNvSpPr/>
          <p:nvPr/>
        </p:nvSpPr>
        <p:spPr>
          <a:xfrm rot="5400000">
            <a:off x="2192642" y="1846324"/>
            <a:ext cx="566135" cy="4259815"/>
          </a:xfrm>
          <a:prstGeom prst="snip2SameRect">
            <a:avLst>
              <a:gd name="adj1" fmla="val 23353"/>
              <a:gd name="adj2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lIns="91384" tIns="45694" rIns="91384" bIns="45694" rtlCol="0" anchor="ctr"/>
          <a:lstStyle/>
          <a:p>
            <a:pPr>
              <a:defRPr/>
            </a:pPr>
            <a:endParaRPr lang="ru-RU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07A89376-0612-405D-885E-1959EA7A889C}"/>
              </a:ext>
            </a:extLst>
          </p:cNvPr>
          <p:cNvSpPr/>
          <p:nvPr/>
        </p:nvSpPr>
        <p:spPr>
          <a:xfrm>
            <a:off x="3659505" y="5148255"/>
            <a:ext cx="2479987" cy="969444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 marL="190382">
              <a:lnSpc>
                <a:spcPct val="95000"/>
              </a:lnSpc>
              <a:defRPr/>
            </a:pPr>
            <a:r>
              <a:rPr lang="ru-RU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elvetica" pitchFamily="2" charset="0"/>
              </a:rPr>
              <a:t>В среднем роботы выполняют стандартные процессы за </a:t>
            </a:r>
            <a:r>
              <a:rPr lang="ru-RU" sz="1200" b="1" kern="0" dirty="0">
                <a:solidFill>
                  <a:srgbClr val="DF5053"/>
                </a:solidFill>
                <a:latin typeface="Helvetica" pitchFamily="2" charset="0"/>
              </a:rPr>
              <a:t>1 минуту</a:t>
            </a:r>
            <a:r>
              <a:rPr lang="ru-RU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elvetica" pitchFamily="2" charset="0"/>
              </a:rPr>
              <a:t>, которые выполняет человек за </a:t>
            </a:r>
            <a:r>
              <a:rPr lang="ru-RU" sz="1200" b="1" kern="0" dirty="0">
                <a:solidFill>
                  <a:srgbClr val="DF5053"/>
                </a:solidFill>
                <a:latin typeface="Helvetica" pitchFamily="2" charset="0"/>
              </a:rPr>
              <a:t>15 минут</a:t>
            </a:r>
            <a:endParaRPr lang="ru-RU" sz="12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Helvetica" pitchFamily="2" charset="0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405C7779-C6A2-4D5D-AC30-D1AC9BD52160}"/>
              </a:ext>
            </a:extLst>
          </p:cNvPr>
          <p:cNvSpPr/>
          <p:nvPr/>
        </p:nvSpPr>
        <p:spPr>
          <a:xfrm>
            <a:off x="142876" y="5149980"/>
            <a:ext cx="3741147" cy="1277220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Роботы и сотрудники работают совместно для достижения одной цели. Роботы выполняют стандартные, рутинные, повторяющиеся операции (которые на текущий момент выполняют сотрудники с использованием клавиатуры, экрана и мыши) и освобождают время сотрудников для новых более важных задач</a:t>
            </a:r>
          </a:p>
        </p:txBody>
      </p:sp>
      <p:sp>
        <p:nvSpPr>
          <p:cNvPr id="153" name="Прямоугольник с двумя вырезанными соседними углами 45">
            <a:extLst>
              <a:ext uri="{FF2B5EF4-FFF2-40B4-BE49-F238E27FC236}">
                <a16:creationId xmlns:a16="http://schemas.microsoft.com/office/drawing/2014/main" id="{EE9BA45B-D035-41DD-8B3D-03C051B7E66F}"/>
              </a:ext>
            </a:extLst>
          </p:cNvPr>
          <p:cNvSpPr/>
          <p:nvPr/>
        </p:nvSpPr>
        <p:spPr>
          <a:xfrm rot="5400000">
            <a:off x="2123667" y="2511878"/>
            <a:ext cx="720000" cy="4282612"/>
          </a:xfrm>
          <a:prstGeom prst="snip2SameRect">
            <a:avLst>
              <a:gd name="adj1" fmla="val 23353"/>
              <a:gd name="adj2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lIns="91384" tIns="45694" rIns="91384" bIns="45694" rtlCol="0" anchor="ctr"/>
          <a:lstStyle/>
          <a:p>
            <a:pPr algn="ctr">
              <a:defRPr/>
            </a:pPr>
            <a:endParaRPr lang="ru-RU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4" name="Freeform 97">
            <a:extLst>
              <a:ext uri="{FF2B5EF4-FFF2-40B4-BE49-F238E27FC236}">
                <a16:creationId xmlns:a16="http://schemas.microsoft.com/office/drawing/2014/main" id="{3F21E304-2A79-4EF3-9E79-B4407C015DAD}"/>
              </a:ext>
            </a:extLst>
          </p:cNvPr>
          <p:cNvSpPr>
            <a:spLocks/>
          </p:cNvSpPr>
          <p:nvPr/>
        </p:nvSpPr>
        <p:spPr bwMode="auto">
          <a:xfrm>
            <a:off x="3505176" y="5174080"/>
            <a:ext cx="308669" cy="324000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  <a:effectLst/>
        </p:spPr>
        <p:txBody>
          <a:bodyPr vert="horz" wrap="square" lIns="91384" tIns="45694" rIns="91384" bIns="45694" numCol="1" anchor="t" anchorCtr="0" compatLnSpc="1">
            <a:prstTxWarp prst="textNoShape">
              <a:avLst/>
            </a:prstTxWarp>
          </a:bodyPr>
          <a:lstStyle/>
          <a:p>
            <a:pPr defTabSz="980718">
              <a:defRPr/>
            </a:pPr>
            <a:endParaRPr lang="en-US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55EFE7B0-CC26-4364-972C-046F6097E90B}"/>
              </a:ext>
            </a:extLst>
          </p:cNvPr>
          <p:cNvSpPr/>
          <p:nvPr/>
        </p:nvSpPr>
        <p:spPr>
          <a:xfrm>
            <a:off x="1704422" y="3752151"/>
            <a:ext cx="3099595" cy="600112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>
              <a:defRPr/>
            </a:pPr>
            <a:r>
              <a:rPr lang="ru-RU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elvetica" pitchFamily="2" charset="0"/>
              </a:rPr>
              <a:t>технология автоматизации бизнес-процессов, использующая настраиваемых </a:t>
            </a:r>
            <a:r>
              <a:rPr lang="ru-RU" sz="11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elvetica" pitchFamily="2" charset="0"/>
              </a:rPr>
              <a:t>программных роботов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B8CD4095-5413-492B-AFCC-9F01B9F3971B}"/>
              </a:ext>
            </a:extLst>
          </p:cNvPr>
          <p:cNvSpPr/>
          <p:nvPr/>
        </p:nvSpPr>
        <p:spPr>
          <a:xfrm>
            <a:off x="1728512" y="4312181"/>
            <a:ext cx="3059879" cy="769391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pPr>
              <a:defRPr/>
            </a:pPr>
            <a:r>
              <a:rPr lang="ru-RU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elvetica" pitchFamily="2" charset="0"/>
              </a:rPr>
              <a:t>программа на компьютере, которая имитирует действия человека, взаимодействуя с пользовательским интерфейсом информационной системы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E142776C-867F-42C0-9331-F2A1BD2E3257}"/>
              </a:ext>
            </a:extLst>
          </p:cNvPr>
          <p:cNvSpPr/>
          <p:nvPr/>
        </p:nvSpPr>
        <p:spPr>
          <a:xfrm>
            <a:off x="342360" y="4434976"/>
            <a:ext cx="1190447" cy="430837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r>
              <a:rPr lang="ru-RU" sz="1100" b="1" dirty="0">
                <a:solidFill>
                  <a:srgbClr val="DF5053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Программный робот</a:t>
            </a:r>
            <a:endParaRPr lang="ru-RU" sz="1100" dirty="0">
              <a:solidFill>
                <a:srgbClr val="DF5053"/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35D393BF-1482-44F6-9C3B-F2CB474D2FFE}"/>
              </a:ext>
            </a:extLst>
          </p:cNvPr>
          <p:cNvSpPr/>
          <p:nvPr/>
        </p:nvSpPr>
        <p:spPr>
          <a:xfrm>
            <a:off x="352789" y="3760776"/>
            <a:ext cx="1492047" cy="430835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Robotic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 </a:t>
            </a:r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Process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 </a:t>
            </a:r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Automation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 (RPA)</a:t>
            </a:r>
          </a:p>
        </p:txBody>
      </p:sp>
      <p:pic>
        <p:nvPicPr>
          <p:cNvPr id="159" name="Picture 2" descr="C:\Users\Shvedovsa\Desktop\0be0491e92414c10903a99fa81957bd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63028" y="3767302"/>
            <a:ext cx="2147619" cy="1449623"/>
          </a:xfrm>
          <a:prstGeom prst="rect">
            <a:avLst/>
          </a:prstGeom>
          <a:noFill/>
        </p:spPr>
      </p:pic>
      <p:sp>
        <p:nvSpPr>
          <p:cNvPr id="160" name="Прямоугольник 159"/>
          <p:cNvSpPr/>
          <p:nvPr/>
        </p:nvSpPr>
        <p:spPr>
          <a:xfrm>
            <a:off x="6299618" y="1493756"/>
            <a:ext cx="3029955" cy="1446497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Апробация</a:t>
            </a:r>
            <a:r>
              <a:rPr lang="ru-RU" sz="11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 цифрового двойника инфраструктурного комплекса ОАО «РЖД» на </a:t>
            </a:r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пилотном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 участке МЦК </a:t>
            </a:r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Владыкино-Белокаменная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 в 2020 г.</a:t>
            </a:r>
          </a:p>
          <a:p>
            <a:endParaRPr lang="ru-RU" sz="1100" b="1" dirty="0">
              <a:solidFill>
                <a:srgbClr val="DF5053"/>
              </a:solidFill>
              <a:latin typeface="Helvetica" pitchFamily="2" charset="0"/>
            </a:endParaRPr>
          </a:p>
          <a:p>
            <a:r>
              <a:rPr lang="ru-RU" sz="1100" b="1" u="sng" dirty="0">
                <a:solidFill>
                  <a:srgbClr val="0070C0"/>
                </a:solidFill>
                <a:latin typeface="Helvetica" pitchFamily="2" charset="0"/>
              </a:rPr>
              <a:t>Включение инициативы в Стратегию цифровой трансформации ОАО «РЖД»</a:t>
            </a:r>
          </a:p>
          <a:p>
            <a:endParaRPr lang="ru-RU" sz="1100" b="1" dirty="0">
              <a:solidFill>
                <a:srgbClr val="DF5053"/>
              </a:solidFill>
              <a:latin typeface="Helvetica" pitchFamily="2" charset="0"/>
            </a:endParaRPr>
          </a:p>
        </p:txBody>
      </p:sp>
      <p:sp>
        <p:nvSpPr>
          <p:cNvPr id="161" name="Freeform 3223"/>
          <p:cNvSpPr>
            <a:spLocks noChangeAspect="1" noEditPoints="1"/>
          </p:cNvSpPr>
          <p:nvPr/>
        </p:nvSpPr>
        <p:spPr bwMode="gray">
          <a:xfrm>
            <a:off x="6409234" y="2730265"/>
            <a:ext cx="563251" cy="562019"/>
          </a:xfrm>
          <a:custGeom>
            <a:avLst/>
            <a:gdLst>
              <a:gd name="T0" fmla="*/ 151 w 193"/>
              <a:gd name="T1" fmla="*/ 83 h 193"/>
              <a:gd name="T2" fmla="*/ 97 w 193"/>
              <a:gd name="T3" fmla="*/ 137 h 193"/>
              <a:gd name="T4" fmla="*/ 69 w 193"/>
              <a:gd name="T5" fmla="*/ 137 h 193"/>
              <a:gd name="T6" fmla="*/ 42 w 193"/>
              <a:gd name="T7" fmla="*/ 110 h 193"/>
              <a:gd name="T8" fmla="*/ 42 w 193"/>
              <a:gd name="T9" fmla="*/ 83 h 193"/>
              <a:gd name="T10" fmla="*/ 69 w 193"/>
              <a:gd name="T11" fmla="*/ 83 h 193"/>
              <a:gd name="T12" fmla="*/ 83 w 193"/>
              <a:gd name="T13" fmla="*/ 96 h 193"/>
              <a:gd name="T14" fmla="*/ 124 w 193"/>
              <a:gd name="T15" fmla="*/ 56 h 193"/>
              <a:gd name="T16" fmla="*/ 151 w 193"/>
              <a:gd name="T17" fmla="*/ 56 h 193"/>
              <a:gd name="T18" fmla="*/ 151 w 193"/>
              <a:gd name="T19" fmla="*/ 83 h 193"/>
              <a:gd name="T20" fmla="*/ 97 w 193"/>
              <a:gd name="T21" fmla="*/ 0 h 193"/>
              <a:gd name="T22" fmla="*/ 0 w 193"/>
              <a:gd name="T23" fmla="*/ 96 h 193"/>
              <a:gd name="T24" fmla="*/ 97 w 193"/>
              <a:gd name="T25" fmla="*/ 193 h 193"/>
              <a:gd name="T26" fmla="*/ 193 w 193"/>
              <a:gd name="T27" fmla="*/ 96 h 193"/>
              <a:gd name="T28" fmla="*/ 97 w 193"/>
              <a:gd name="T2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93">
                <a:moveTo>
                  <a:pt x="151" y="83"/>
                </a:moveTo>
                <a:cubicBezTo>
                  <a:pt x="97" y="137"/>
                  <a:pt x="97" y="137"/>
                  <a:pt x="97" y="137"/>
                </a:cubicBezTo>
                <a:cubicBezTo>
                  <a:pt x="89" y="145"/>
                  <a:pt x="77" y="145"/>
                  <a:pt x="69" y="13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5" y="102"/>
                  <a:pt x="35" y="90"/>
                  <a:pt x="42" y="83"/>
                </a:cubicBezTo>
                <a:cubicBezTo>
                  <a:pt x="50" y="75"/>
                  <a:pt x="62" y="75"/>
                  <a:pt x="69" y="83"/>
                </a:cubicBezTo>
                <a:cubicBezTo>
                  <a:pt x="83" y="96"/>
                  <a:pt x="83" y="96"/>
                  <a:pt x="83" y="9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31" y="48"/>
                  <a:pt x="144" y="48"/>
                  <a:pt x="151" y="56"/>
                </a:cubicBezTo>
                <a:cubicBezTo>
                  <a:pt x="159" y="63"/>
                  <a:pt x="159" y="75"/>
                  <a:pt x="151" y="83"/>
                </a:cubicBezTo>
                <a:close/>
                <a:moveTo>
                  <a:pt x="97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50"/>
                  <a:pt x="43" y="193"/>
                  <a:pt x="97" y="193"/>
                </a:cubicBezTo>
                <a:cubicBezTo>
                  <a:pt x="150" y="193"/>
                  <a:pt x="193" y="150"/>
                  <a:pt x="193" y="96"/>
                </a:cubicBezTo>
                <a:cubicBezTo>
                  <a:pt x="193" y="43"/>
                  <a:pt x="150" y="0"/>
                  <a:pt x="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384" tIns="45694" rIns="91384" bIns="45694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2" name="Picture 5" descr="https://www.capitaproperty.co.uk/media/1682/high-speed-2-hs2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"/>
          <a:stretch/>
        </p:blipFill>
        <p:spPr bwMode="auto">
          <a:xfrm>
            <a:off x="9345350" y="1480743"/>
            <a:ext cx="1983479" cy="14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Прямоугольник 162"/>
          <p:cNvSpPr/>
          <p:nvPr/>
        </p:nvSpPr>
        <p:spPr>
          <a:xfrm>
            <a:off x="7024242" y="2944531"/>
            <a:ext cx="4302784" cy="324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4" rIns="91384" bIns="45694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Прорабатывается ЦДИ совместно с ЦКИ, ТЭ, ПКБ И</a:t>
            </a:r>
          </a:p>
        </p:txBody>
      </p:sp>
      <p:sp>
        <p:nvSpPr>
          <p:cNvPr id="164" name="Rectangle 8"/>
          <p:cNvSpPr>
            <a:spLocks noChangeArrowheads="1"/>
          </p:cNvSpPr>
          <p:nvPr/>
        </p:nvSpPr>
        <p:spPr bwMode="auto">
          <a:xfrm>
            <a:off x="6090081" y="3537637"/>
            <a:ext cx="2855343" cy="14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4" rIns="91384" bIns="45694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29843" algn="l"/>
              </a:tabLst>
            </a:pP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Дооснащение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29843" algn="l"/>
              </a:tabLst>
            </a:pP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объектов инфраструктуры </a:t>
            </a:r>
            <a:r>
              <a:rPr lang="ru-RU" sz="11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автоматизированными устройствами сбора информации для создания цифровых двойников объектов, данные о которых в дальнейшем будут использоваться для аналитики и прогнозирования состояний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3831771" y="6155247"/>
            <a:ext cx="6544134" cy="324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4" rIns="91384" bIns="45694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Прорабатывается ЦДИ совместно с ООО «</a:t>
            </a:r>
            <a:r>
              <a:rPr lang="ru-RU" sz="1200" dirty="0" err="1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РЖД-Технологии</a:t>
            </a:r>
            <a:r>
              <a:rPr lang="ru-RU" sz="1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»</a:t>
            </a:r>
          </a:p>
        </p:txBody>
      </p:sp>
      <p:sp>
        <p:nvSpPr>
          <p:cNvPr id="166" name="Rectangle 9"/>
          <p:cNvSpPr>
            <a:spLocks noChangeArrowheads="1"/>
          </p:cNvSpPr>
          <p:nvPr/>
        </p:nvSpPr>
        <p:spPr bwMode="auto">
          <a:xfrm>
            <a:off x="6073782" y="4859531"/>
            <a:ext cx="5384801" cy="13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4" rIns="91384" bIns="45694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29843" algn="l"/>
              </a:tabLst>
            </a:pPr>
            <a:r>
              <a:rPr lang="ru-RU" sz="800" b="1" dirty="0">
                <a:solidFill>
                  <a:srgbClr val="DF5053"/>
                </a:solidFill>
                <a:latin typeface="Helvetica" pitchFamily="2" charset="0"/>
              </a:rPr>
              <a:t>Разработку продуктов направления «Интернета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7690" algn="l"/>
                <a:tab pos="266532" algn="l"/>
                <a:tab pos="628252" algn="l"/>
              </a:tabLst>
            </a:pPr>
            <a:r>
              <a:rPr lang="ru-RU" sz="800" b="1" dirty="0">
                <a:solidFill>
                  <a:srgbClr val="DF5053"/>
                </a:solidFill>
                <a:latin typeface="Helvetica" pitchFamily="2" charset="0"/>
              </a:rPr>
              <a:t>вещей инфраструктуры» планируется производить: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7690" algn="l"/>
                <a:tab pos="266532" algn="l"/>
                <a:tab pos="628252" algn="l"/>
              </a:tabLst>
            </a:pPr>
            <a:endParaRPr lang="ru-RU" sz="800" b="1" dirty="0">
              <a:solidFill>
                <a:srgbClr val="DF5053"/>
              </a:solidFill>
              <a:latin typeface="Helvetica" pitchFamily="2" charset="0"/>
            </a:endParaRPr>
          </a:p>
          <a:p>
            <a:pPr indent="450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7690" algn="l"/>
                <a:tab pos="266532" algn="l"/>
                <a:tab pos="628252" algn="l"/>
              </a:tabLst>
            </a:pPr>
            <a:r>
              <a:rPr lang="ru-RU" sz="8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для оснащения объектов беспроводными устройствами автоматизированного сбора данных (датчиками) </a:t>
            </a:r>
            <a:r>
              <a:rPr lang="ru-RU" sz="800" b="1" dirty="0">
                <a:solidFill>
                  <a:srgbClr val="DF5053"/>
                </a:solidFill>
                <a:latin typeface="Helvetica" pitchFamily="2" charset="0"/>
              </a:rPr>
              <a:t>в рамках действующих технологических процессов </a:t>
            </a:r>
            <a:r>
              <a:rPr lang="ru-RU" sz="8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или для развития технологий сбора данных с объектов технологической инфраструктуры;</a:t>
            </a:r>
          </a:p>
          <a:p>
            <a:pPr indent="4505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7690" algn="l"/>
                <a:tab pos="266532" algn="l"/>
                <a:tab pos="628252" algn="l"/>
              </a:tabLst>
            </a:pPr>
            <a:endParaRPr lang="ru-RU" sz="800" kern="0" dirty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indent="450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7690" algn="l"/>
                <a:tab pos="266532" algn="l"/>
                <a:tab pos="628252" algn="l"/>
              </a:tabLst>
            </a:pPr>
            <a:r>
              <a:rPr lang="ru-RU" sz="8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для </a:t>
            </a:r>
            <a:r>
              <a:rPr lang="ru-RU" sz="800" b="1" dirty="0">
                <a:solidFill>
                  <a:srgbClr val="DF5053"/>
                </a:solidFill>
                <a:latin typeface="Helvetica" pitchFamily="2" charset="0"/>
              </a:rPr>
              <a:t>создания новых технологических процессов или оптимизации существующих процессов</a:t>
            </a:r>
            <a:r>
              <a:rPr lang="ru-RU" sz="8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, на базе возможностей технологий «Интернета вещей» или реализации новых функциональных возможностей с использованием технологий интернета вещей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116688" y="2944531"/>
            <a:ext cx="3286919" cy="324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4" rIns="91384" bIns="45694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Прорабатывается ЦДИ совместно с ЦКИ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270301" y="1362979"/>
            <a:ext cx="2888843" cy="1615774"/>
          </a:xfrm>
          <a:prstGeom prst="rect">
            <a:avLst/>
          </a:prstGeom>
          <a:noFill/>
        </p:spPr>
        <p:txBody>
          <a:bodyPr wrap="square" lIns="91384" tIns="45694" rIns="91384" bIns="45694">
            <a:spAutoFit/>
          </a:bodyPr>
          <a:lstStyle/>
          <a:p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В 2019 году реализован </a:t>
            </a:r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пилотный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 проект </a:t>
            </a:r>
            <a:r>
              <a:rPr lang="ru-RU" sz="11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создания «Сервиса контроля жизненного цикла колесных пар грузового вагона» (РРД) 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на платформе </a:t>
            </a:r>
            <a:r>
              <a:rPr lang="ru-RU" sz="1100" b="1" dirty="0" err="1">
                <a:solidFill>
                  <a:srgbClr val="DF5053"/>
                </a:solidFill>
                <a:latin typeface="Helvetica" pitchFamily="2" charset="0"/>
              </a:rPr>
              <a:t>блокчейн</a:t>
            </a:r>
            <a:endParaRPr lang="ru-RU" sz="1100" b="1" dirty="0">
              <a:solidFill>
                <a:srgbClr val="DF5053"/>
              </a:solidFill>
              <a:latin typeface="Helvetica" pitchFamily="2" charset="0"/>
            </a:endParaRPr>
          </a:p>
          <a:p>
            <a:r>
              <a:rPr lang="ru-RU" sz="11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По итогам реализации </a:t>
            </a:r>
            <a:r>
              <a:rPr lang="ru-RU" sz="1100" b="1" dirty="0">
                <a:solidFill>
                  <a:srgbClr val="DF5053"/>
                </a:solidFill>
                <a:latin typeface="Helvetica" pitchFamily="2" charset="0"/>
              </a:rPr>
              <a:t>РРД введено в промышленную эксплуатацию </a:t>
            </a:r>
            <a:r>
              <a:rPr lang="ru-RU" sz="1100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на полигоне Октябрьской железной дороги</a:t>
            </a:r>
          </a:p>
          <a:p>
            <a:r>
              <a:rPr lang="ru-RU" sz="1100" b="1" u="sng" dirty="0">
                <a:solidFill>
                  <a:srgbClr val="0070C0"/>
                </a:solidFill>
                <a:latin typeface="Helvetica" pitchFamily="2" charset="0"/>
              </a:rPr>
              <a:t>Внедрение на сети ж.д. в 4 кв. 2020 г.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160494" y="1109285"/>
            <a:ext cx="5217948" cy="2280307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84" tIns="45694" rIns="91384" bIns="45694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0" name="Заголовок 1"/>
          <p:cNvSpPr txBox="1">
            <a:spLocks/>
          </p:cNvSpPr>
          <p:nvPr/>
        </p:nvSpPr>
        <p:spPr>
          <a:xfrm>
            <a:off x="7" y="0"/>
            <a:ext cx="12190406" cy="10456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Реализуемые и планируемые к реализации технологии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в Центральной дирекции инфраструктуры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Блокчейн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Цифровой двойник инфраструктуры,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Robotic Process Automation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«Интернет вещей»)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9374" y="3436640"/>
            <a:ext cx="4013201" cy="2715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ru-RU" sz="9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7280" y="3656873"/>
            <a:ext cx="2153519" cy="2345880"/>
          </a:xfrm>
          <a:prstGeom prst="rect">
            <a:avLst/>
          </a:prstGeom>
          <a:solidFill>
            <a:srgbClr val="C7D3E6"/>
          </a:solidFill>
          <a:ln w="317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ru-RU" sz="18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https://www.capitaproperty.co.uk/media/1682/high-speed-2-hs2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"/>
          <a:stretch/>
        </p:blipFill>
        <p:spPr bwMode="auto">
          <a:xfrm>
            <a:off x="5473083" y="4623907"/>
            <a:ext cx="2043697" cy="13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4841" y="3735572"/>
            <a:ext cx="1774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ЦИФРОВОЙ </a:t>
            </a:r>
          </a:p>
          <a:p>
            <a:pPr algn="ctr" defTabSz="914400"/>
            <a:r>
              <a:rPr lang="ru-RU" sz="2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ДВОЙНИК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15045" y="3526110"/>
            <a:ext cx="1317830" cy="40011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rgbClr val="3A81BA">
                <a:lumMod val="40000"/>
                <a:lumOff val="60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000" b="1" kern="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ЕК АСУИ</a:t>
            </a:r>
            <a:endParaRPr lang="ru-RU" sz="2000" b="1" kern="0" dirty="0">
              <a:solidFill>
                <a:srgbClr val="FFFFFF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56723" y="5633973"/>
            <a:ext cx="1295201" cy="40011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rgbClr val="3A81BA">
                <a:lumMod val="40000"/>
                <a:lumOff val="60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000" b="1" kern="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АСУ Ш2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1074" y="5107008"/>
            <a:ext cx="1263701" cy="40011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rgbClr val="3A81BA">
                <a:lumMod val="40000"/>
                <a:lumOff val="60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000" b="1" kern="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КАСАНТ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52290" y="4580042"/>
            <a:ext cx="747210" cy="40011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rgbClr val="3A81BA">
                <a:lumMod val="40000"/>
                <a:lumOff val="60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000" b="1" kern="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ВТД</a:t>
            </a:r>
          </a:p>
        </p:txBody>
      </p:sp>
      <p:cxnSp>
        <p:nvCxnSpPr>
          <p:cNvPr id="12" name="Прямая со стрелкой 11"/>
          <p:cNvCxnSpPr>
            <a:stCxn id="8" idx="1"/>
          </p:cNvCxnSpPr>
          <p:nvPr/>
        </p:nvCxnSpPr>
        <p:spPr>
          <a:xfrm flipH="1">
            <a:off x="7564439" y="3726165"/>
            <a:ext cx="150606" cy="905"/>
          </a:xfrm>
          <a:prstGeom prst="straightConnector1">
            <a:avLst/>
          </a:prstGeom>
          <a:noFill/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H="1">
            <a:off x="7560799" y="4253131"/>
            <a:ext cx="293708" cy="0"/>
          </a:xfrm>
          <a:prstGeom prst="straightConnector1">
            <a:avLst/>
          </a:prstGeom>
          <a:noFill/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>
            <a:off x="7560800" y="4780097"/>
            <a:ext cx="391490" cy="7693"/>
          </a:xfrm>
          <a:prstGeom prst="straightConnector1">
            <a:avLst/>
          </a:prstGeom>
          <a:noFill/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>
            <a:stCxn id="10" idx="1"/>
          </p:cNvCxnSpPr>
          <p:nvPr/>
        </p:nvCxnSpPr>
        <p:spPr>
          <a:xfrm flipH="1">
            <a:off x="7564802" y="5307063"/>
            <a:ext cx="166272" cy="0"/>
          </a:xfrm>
          <a:prstGeom prst="straightConnector1">
            <a:avLst/>
          </a:prstGeom>
          <a:noFill/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>
            <a:stCxn id="9" idx="1"/>
          </p:cNvCxnSpPr>
          <p:nvPr/>
        </p:nvCxnSpPr>
        <p:spPr>
          <a:xfrm flipH="1">
            <a:off x="7560801" y="5834028"/>
            <a:ext cx="195922" cy="6344"/>
          </a:xfrm>
          <a:prstGeom prst="straightConnector1">
            <a:avLst/>
          </a:prstGeom>
          <a:noFill/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162010" y="6152511"/>
            <a:ext cx="4010407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b="1" kern="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ЭКСПЛУАТАЦИЯ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7026" y="1802185"/>
            <a:ext cx="2216300" cy="7334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dirty="0">
                <a:solidFill>
                  <a:prstClr val="white"/>
                </a:solidFill>
                <a:latin typeface="Roboto Cn" pitchFamily="2" charset="0"/>
                <a:ea typeface="Roboto Cn" pitchFamily="2" charset="0"/>
              </a:rPr>
              <a:t>АСУ-</a:t>
            </a:r>
            <a:r>
              <a:rPr lang="en-US" sz="2400" dirty="0">
                <a:solidFill>
                  <a:prstClr val="white"/>
                </a:solidFill>
                <a:latin typeface="Roboto Cn" pitchFamily="2" charset="0"/>
                <a:ea typeface="Roboto Cn" pitchFamily="2" charset="0"/>
              </a:rPr>
              <a:t>BIM</a:t>
            </a:r>
            <a:endParaRPr lang="ru-RU" sz="2400" dirty="0">
              <a:solidFill>
                <a:prstClr val="white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375" y="1003300"/>
            <a:ext cx="894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dirty="0">
                <a:latin typeface="Calibri" pitchFamily="34" charset="0"/>
              </a:rPr>
              <a:t>Проектные данные инфраструктуры на этапе строительства (ЦУКС)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32520" y="4046810"/>
            <a:ext cx="950901" cy="40011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rgbClr val="3A81BA">
                <a:lumMod val="40000"/>
                <a:lumOff val="60000"/>
              </a:srgbClr>
            </a:solidFill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2000" b="1" kern="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СДМИ</a:t>
            </a:r>
            <a:endParaRPr lang="ru-RU" sz="2000" b="1" kern="0" dirty="0">
              <a:solidFill>
                <a:srgbClr val="FFFFFF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076" y="1308100"/>
            <a:ext cx="474169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6676" y="4724400"/>
            <a:ext cx="4864100" cy="1384942"/>
          </a:xfrm>
          <a:prstGeom prst="rect">
            <a:avLst/>
          </a:prstGeom>
        </p:spPr>
        <p:txBody>
          <a:bodyPr wrap="square" lIns="91384" tIns="45694" rIns="91384" bIns="45694">
            <a:spAutoFit/>
          </a:bodyPr>
          <a:lstStyle/>
          <a:p>
            <a:r>
              <a:rPr lang="ru-RU" sz="1400" b="1" dirty="0">
                <a:latin typeface="Helvetica" pitchFamily="2" charset="0"/>
              </a:rPr>
              <a:t>Апробация</a:t>
            </a:r>
            <a:r>
              <a:rPr lang="ru-RU" sz="1400" kern="0" dirty="0">
                <a:latin typeface="Helvetica" pitchFamily="34" charset="0"/>
                <a:cs typeface="Helvetica" pitchFamily="34" charset="0"/>
              </a:rPr>
              <a:t> цифрового двойника инфраструктурного комплекса ОАО «РЖД» на </a:t>
            </a:r>
            <a:r>
              <a:rPr lang="ru-RU" sz="1400" b="1" dirty="0" err="1">
                <a:latin typeface="Helvetica" pitchFamily="2" charset="0"/>
              </a:rPr>
              <a:t>пилотном</a:t>
            </a:r>
            <a:r>
              <a:rPr lang="ru-RU" sz="1400" b="1" dirty="0">
                <a:latin typeface="Helvetica" pitchFamily="2" charset="0"/>
              </a:rPr>
              <a:t> участке МЦК </a:t>
            </a:r>
            <a:r>
              <a:rPr lang="ru-RU" sz="1400" b="1" dirty="0" err="1">
                <a:latin typeface="Helvetica" pitchFamily="2" charset="0"/>
              </a:rPr>
              <a:t>Владыкино-Белокаменная</a:t>
            </a:r>
            <a:r>
              <a:rPr lang="ru-RU" sz="1400" b="1" dirty="0">
                <a:latin typeface="Helvetica" pitchFamily="2" charset="0"/>
              </a:rPr>
              <a:t> в 2020 г.</a:t>
            </a:r>
          </a:p>
          <a:p>
            <a:endParaRPr lang="ru-RU" sz="1400" b="1" dirty="0">
              <a:solidFill>
                <a:srgbClr val="DF5053"/>
              </a:solidFill>
              <a:latin typeface="Helvetica" pitchFamily="2" charset="0"/>
            </a:endParaRPr>
          </a:p>
          <a:p>
            <a:r>
              <a:rPr lang="ru-RU" sz="1400" b="1" u="sng" dirty="0">
                <a:latin typeface="Helvetica" pitchFamily="2" charset="0"/>
              </a:rPr>
              <a:t>Включение инициативы в Стратегию цифровой трансформации ОАО «РЖД»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4775" y="6132231"/>
            <a:ext cx="4876800" cy="324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4" rIns="91384" bIns="45694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Прорабатывается ЦДИ совместно с ЦКИ, ТЭ, ПКБ 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3525" y="2674189"/>
            <a:ext cx="1888825" cy="702981"/>
          </a:xfrm>
          <a:prstGeom prst="rect">
            <a:avLst/>
          </a:prstGeom>
          <a:solidFill>
            <a:srgbClr val="963334"/>
          </a:solidFill>
          <a:ln>
            <a:noFill/>
          </a:ln>
          <a:effectLst/>
        </p:spPr>
        <p:txBody>
          <a:bodyPr wrap="square" lIns="121914" tIns="60957" rIns="121914" bIns="60957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  <a:sym typeface="Arial"/>
              </a:rPr>
              <a:t>Статистика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  <a:sym typeface="Arial"/>
              </a:rPr>
              <a:t>отказов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31235" y="4503083"/>
            <a:ext cx="1237388" cy="769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384" tIns="45694" rIns="91384" bIns="45694" rtlCol="0">
            <a:spAutoFit/>
          </a:bodyPr>
          <a:lstStyle/>
          <a:p>
            <a:pPr algn="ctr">
              <a:defRPr/>
            </a:pPr>
            <a:r>
              <a:rPr lang="ru-RU" sz="1100" b="1" kern="0" dirty="0"/>
              <a:t>Управление активом по текущему состоянию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235575" y="2609850"/>
            <a:ext cx="1" cy="8318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62"/>
          <p:cNvGrpSpPr/>
          <p:nvPr/>
        </p:nvGrpSpPr>
        <p:grpSpPr>
          <a:xfrm>
            <a:off x="7820026" y="1125539"/>
            <a:ext cx="3724274" cy="2198686"/>
            <a:chOff x="-209896" y="1358647"/>
            <a:chExt cx="2990874" cy="174697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-200371" y="1683522"/>
              <a:ext cx="2895600" cy="43204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n-US" sz="1100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b="1" kern="0" dirty="0">
                  <a:latin typeface="Arial" pitchFamily="34" charset="0"/>
                  <a:cs typeface="Arial" pitchFamily="34" charset="0"/>
                </a:rPr>
                <a:t>Управление основным активом</a:t>
              </a:r>
            </a:p>
            <a:p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(устройства ЖАТ, вагоны, </a:t>
              </a:r>
              <a:r>
                <a:rPr lang="ru-RU" sz="1100" dirty="0">
                  <a:latin typeface="Arial" charset="0"/>
                  <a:cs typeface="Arial" charset="0"/>
                </a:rPr>
                <a:t>путевая инфраструктура и сооружения</a:t>
              </a:r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209896" y="2139313"/>
              <a:ext cx="2828898" cy="43204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b="1" kern="0" dirty="0">
                  <a:latin typeface="Arial" pitchFamily="34" charset="0"/>
                  <a:cs typeface="Arial" pitchFamily="34" charset="0"/>
                </a:rPr>
                <a:t>Управление вспомогательным активом</a:t>
              </a:r>
            </a:p>
            <a:p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(инструмент, транспорт,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средства диагностики, СПС, СММ</a:t>
              </a:r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208029" y="2640344"/>
              <a:ext cx="2989007" cy="46528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b="1" kern="0" dirty="0">
                  <a:latin typeface="Arial" pitchFamily="34" charset="0"/>
                  <a:cs typeface="Arial" pitchFamily="34" charset="0"/>
                </a:rPr>
                <a:t>Управление обеспечивающим активом </a:t>
              </a:r>
            </a:p>
            <a:p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(ШЧ, РРУ, ремонтные мастерские,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депо, ПТО, ППВ, ДПМ, ремонтные цеха, </a:t>
              </a:r>
              <a:r>
                <a:rPr lang="ru-RU" sz="1100" dirty="0">
                  <a:latin typeface="Arial" charset="0"/>
                  <a:cs typeface="Arial" charset="0"/>
                </a:rPr>
                <a:t>РЦДМ, дистанции ПЧ, ИЧ</a:t>
              </a:r>
              <a:r>
                <a:rPr lang="ru-RU" sz="1100" kern="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496" y="1358647"/>
              <a:ext cx="149303" cy="26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ru-RU" sz="1600" kern="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950085" y="1028708"/>
            <a:ext cx="2927465" cy="307724"/>
          </a:xfrm>
          <a:prstGeom prst="rect">
            <a:avLst/>
          </a:prstGeom>
          <a:noFill/>
        </p:spPr>
        <p:txBody>
          <a:bodyPr wrap="square" lIns="91384" tIns="45694" rIns="91384" bIns="45694" rtlCol="0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ЦЕЛЕВЫЕ ПРОЦЕССЫ</a:t>
            </a:r>
            <a:endParaRPr lang="ru-RU" sz="14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937300" y="1393791"/>
            <a:ext cx="33403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4" name="Заголовок 1"/>
          <p:cNvSpPr txBox="1">
            <a:spLocks/>
          </p:cNvSpPr>
          <p:nvPr/>
        </p:nvSpPr>
        <p:spPr>
          <a:xfrm>
            <a:off x="28575" y="1"/>
            <a:ext cx="8381999" cy="10456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Единое цифровое пространство эксплуатации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Цифровой двойник инфраструктурного комплекса ОАО «РЖД»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4800600" y="2009775"/>
            <a:ext cx="50482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7081837" y="2814638"/>
            <a:ext cx="733425" cy="26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9191624" y="4686300"/>
            <a:ext cx="571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1458575" y="3124200"/>
            <a:ext cx="5905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1608</Words>
  <Application>Microsoft Office PowerPoint</Application>
  <PresentationFormat>Произвольный</PresentationFormat>
  <Paragraphs>279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Consolas</vt:lpstr>
      <vt:lpstr>Helvetica</vt:lpstr>
      <vt:lpstr>Roboto Cn</vt:lpstr>
      <vt:lpstr>Roboto Condensed</vt:lpstr>
      <vt:lpstr>Verdana</vt:lpstr>
      <vt:lpstr>Verdana Pro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82</cp:revision>
  <dcterms:created xsi:type="dcterms:W3CDTF">2020-09-25T09:41:49Z</dcterms:created>
  <dcterms:modified xsi:type="dcterms:W3CDTF">2020-11-21T00:45:08Z</dcterms:modified>
</cp:coreProperties>
</file>