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0" r:id="rId2"/>
    <p:sldId id="27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C5CE"/>
    <a:srgbClr val="78D64B"/>
    <a:srgbClr val="003356"/>
    <a:srgbClr val="E21A1A"/>
    <a:srgbClr val="B0DCF4"/>
    <a:srgbClr val="8AB0D2"/>
    <a:srgbClr val="007FB1"/>
    <a:srgbClr val="FFFFFF"/>
    <a:srgbClr val="DDDCB4"/>
    <a:srgbClr val="828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71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9AD6445-C797-432C-8E81-AB7F6B9763A5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6F54D24A-F703-4990-A79C-26577CD215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2988B3-9A36-4532-A584-25C4609839B9}"/>
              </a:ext>
            </a:extLst>
          </p:cNvPr>
          <p:cNvSpPr txBox="1"/>
          <p:nvPr userDrawn="1"/>
        </p:nvSpPr>
        <p:spPr>
          <a:xfrm>
            <a:off x="5457825" y="291637"/>
            <a:ext cx="3128831" cy="294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ts val="1200"/>
              </a:spcBef>
            </a:pPr>
            <a:r>
              <a:rPr lang="ru-RU" sz="600" b="1" kern="0" dirty="0">
                <a:solidFill>
                  <a:srgbClr val="BFC5CE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В БЕЗОПАСНОСТИ ДВИЖЕНИЯ КАК СТРАТЕГИЯ УСПЕХА И РАЗВИТИЯ ВОЗМОЖНОСТЕЙ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4AF97A-94F6-4FC2-B89C-83CA0B912D37}"/>
              </a:ext>
            </a:extLst>
          </p:cNvPr>
          <p:cNvSpPr txBox="1"/>
          <p:nvPr userDrawn="1"/>
        </p:nvSpPr>
        <p:spPr>
          <a:xfrm>
            <a:off x="3601941" y="78552"/>
            <a:ext cx="49796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b="0" dirty="0">
                <a:solidFill>
                  <a:srgbClr val="E21A1A"/>
                </a:solidFill>
              </a:rPr>
              <a:t>XX </a:t>
            </a:r>
            <a:r>
              <a:rPr lang="ru-RU" sz="600" b="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59A3644-1702-4A56-B1A7-A6D65AC6E7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448302E-432C-42F8-BA87-50ABF9F515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5C09A8-7DFC-4D2C-8567-7A83E39DF925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37C9746F-E49D-4A71-BB4E-7E3B8BC2ECD7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C040121-AF13-497A-9C5F-A417006E0512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Андрей Валерьевич\OneDrive\210 лет\pgups_png.pn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81626" y="2322495"/>
            <a:ext cx="498507" cy="49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31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08A898D-48B4-4968-B9BC-6A66CCE9DFD7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3B422081-36F1-4A32-9D59-125093C2B8DB}"/>
              </a:ext>
            </a:extLst>
          </p:cNvPr>
          <p:cNvSpPr/>
          <p:nvPr userDrawn="1"/>
        </p:nvSpPr>
        <p:spPr>
          <a:xfrm>
            <a:off x="-44" y="1499"/>
            <a:ext cx="6409554" cy="750340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FACE75E-6DD3-486C-A7C5-FEA899F477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90841CA3-245C-4628-948F-DC37A40A95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1613" y="4929188"/>
            <a:ext cx="230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32494028-B1BF-40E5-B812-57B88A65AC9E}" type="slidenum">
              <a:rPr lang="en-US" sz="1000" smtClean="0">
                <a:latin typeface="Verdana" charset="0"/>
                <a:cs typeface="+mn-cs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latin typeface="Verdana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E0306-A4B3-404A-B24F-B722534A2EE7}"/>
              </a:ext>
            </a:extLst>
          </p:cNvPr>
          <p:cNvSpPr txBox="1"/>
          <p:nvPr userDrawn="1"/>
        </p:nvSpPr>
        <p:spPr>
          <a:xfrm>
            <a:off x="6372075" y="267830"/>
            <a:ext cx="2247921" cy="400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ts val="1200"/>
              </a:spcBef>
            </a:pPr>
            <a:r>
              <a:rPr lang="ru-RU" sz="600" b="1" kern="0" dirty="0">
                <a:solidFill>
                  <a:srgbClr val="BFC5CE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 КАК СТРАТЕГИЯ УСПЕХА И РАЗВИТИЯ ВОЗМОЖНОСТЕЙ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7249C4D-C800-4760-ABE7-500AA9FAD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368C2EF-09D8-4074-847E-B6BC471718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3E468E4-D923-432F-AD63-634F8DD66D26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0655696-2241-4792-A612-B18E5D868B19}"/>
              </a:ext>
            </a:extLst>
          </p:cNvPr>
          <p:cNvSpPr/>
          <p:nvPr userDrawn="1"/>
        </p:nvSpPr>
        <p:spPr>
          <a:xfrm>
            <a:off x="6278876" y="-6769"/>
            <a:ext cx="45719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A56927D-0136-41AB-944B-05A77D0B8015}"/>
              </a:ext>
            </a:extLst>
          </p:cNvPr>
          <p:cNvSpPr/>
          <p:nvPr userDrawn="1"/>
        </p:nvSpPr>
        <p:spPr>
          <a:xfrm>
            <a:off x="6195395" y="-6769"/>
            <a:ext cx="36000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C2097A9-B769-492E-A97E-EC0C1C86148B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F37BA169-53D5-45FD-9F33-6CBB99F21D49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E0AC50-4438-408B-8862-4DDC3D1936B5}"/>
              </a:ext>
            </a:extLst>
          </p:cNvPr>
          <p:cNvSpPr txBox="1"/>
          <p:nvPr userDrawn="1"/>
        </p:nvSpPr>
        <p:spPr>
          <a:xfrm>
            <a:off x="6418771" y="59501"/>
            <a:ext cx="2177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rgbClr val="E21A1A"/>
                </a:solidFill>
              </a:rPr>
              <a:t>XX </a:t>
            </a:r>
            <a:r>
              <a:rPr lang="ru-RU" sz="40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  <p:pic>
        <p:nvPicPr>
          <p:cNvPr id="19" name="Picture 2" descr="C:\Users\Андрей Валерьевич\OneDrive\210 лет\pgups_png.pn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81626" y="2322495"/>
            <a:ext cx="498507" cy="49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82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7835E-32FE-4FDF-B26E-624DDA65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E20323-1ADA-4BE9-8C7E-970A0DC0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5F1-8A37-4580-AC7B-4584EB8B1084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6F9367-2629-40F0-97C6-428C9B6C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09A933-2AA5-4CDF-B959-6D61380C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789C-C48D-4A89-94CA-82A7EE2B7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2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25F1-8A37-4580-AC7B-4584EB8B1084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789C-C48D-4A89-94CA-82A7EE2B76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63433B2-C79D-477E-9D1B-BCC921E4A7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-17463"/>
            <a:ext cx="366712" cy="366713"/>
          </a:xfrm>
          <a:prstGeom prst="rect">
            <a:avLst/>
          </a:prstGeom>
          <a:solidFill>
            <a:srgbClr val="E21A1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1FA8EF74-1C01-40CE-B6BC-E84F7DAADD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49250"/>
            <a:ext cx="366712" cy="366713"/>
          </a:xfrm>
          <a:prstGeom prst="rect">
            <a:avLst/>
          </a:prstGeom>
          <a:solidFill>
            <a:srgbClr val="394A58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9D9F4242-65C8-41BF-85E7-5E51C15386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715963"/>
            <a:ext cx="366712" cy="366712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D4E09429-E172-4E2C-85FD-CC730173AC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081088"/>
            <a:ext cx="366712" cy="366712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FD54CA6A-DD7F-49CF-A144-47A13DF353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447800"/>
            <a:ext cx="366712" cy="366713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4D5E9A7-442B-43A3-9DA2-9B835DA059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-22225"/>
            <a:ext cx="366712" cy="377825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1ACFE15-20E6-4653-898F-544D9FFF32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47060517-5132-4F48-A473-F58A15D570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-22225"/>
            <a:ext cx="366713" cy="366713"/>
          </a:xfrm>
          <a:prstGeom prst="rect">
            <a:avLst/>
          </a:prstGeom>
          <a:solidFill>
            <a:srgbClr val="FF69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95E6D92A-00E4-418D-859E-21AF97B269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828800"/>
            <a:ext cx="366712" cy="366713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A550E0F0-434F-42F9-8F32-9F6EB5910D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211388"/>
            <a:ext cx="366712" cy="366712"/>
          </a:xfrm>
          <a:prstGeom prst="rect">
            <a:avLst/>
          </a:prstGeom>
          <a:solidFill>
            <a:srgbClr val="60606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EEEEF574-3A9A-4074-B9BC-02E030A9E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571750"/>
            <a:ext cx="366712" cy="366713"/>
          </a:xfrm>
          <a:prstGeom prst="rect">
            <a:avLst/>
          </a:prstGeom>
          <a:solidFill>
            <a:srgbClr val="82828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B4D46531-AF0F-46CC-A477-1734352E0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943225"/>
            <a:ext cx="366712" cy="366713"/>
          </a:xfrm>
          <a:prstGeom prst="rect">
            <a:avLst/>
          </a:prstGeom>
          <a:solidFill>
            <a:srgbClr val="A9A9A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BD25D1D6-3C1E-481C-B8E9-7F03DDA70F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314700"/>
            <a:ext cx="366712" cy="366713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0D24765C-335C-4B3F-B095-B2C8A71A79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355600"/>
            <a:ext cx="366712" cy="366713"/>
          </a:xfrm>
          <a:prstGeom prst="rect">
            <a:avLst/>
          </a:prstGeom>
          <a:solidFill>
            <a:srgbClr val="85865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C7CE10E9-DAD1-4EED-98D5-E05D5F04E2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715963"/>
            <a:ext cx="366712" cy="366712"/>
          </a:xfrm>
          <a:prstGeom prst="rect">
            <a:avLst/>
          </a:prstGeom>
          <a:solidFill>
            <a:srgbClr val="DDDCB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Rectangle 10">
            <a:extLst>
              <a:ext uri="{FF2B5EF4-FFF2-40B4-BE49-F238E27FC236}">
                <a16:creationId xmlns:a16="http://schemas.microsoft.com/office/drawing/2014/main" id="{E0BC440F-80A6-4D84-AC0B-573F027B6D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082675"/>
            <a:ext cx="366712" cy="366713"/>
          </a:xfrm>
          <a:prstGeom prst="rect">
            <a:avLst/>
          </a:prstGeom>
          <a:solidFill>
            <a:srgbClr val="EBEAD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13D55865-46A1-4F68-B548-6D3C895836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447800"/>
            <a:ext cx="366712" cy="388938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1299A252-707E-46A4-B96D-B9D87EA366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836738"/>
            <a:ext cx="366712" cy="366712"/>
          </a:xfrm>
          <a:prstGeom prst="rect">
            <a:avLst/>
          </a:prstGeom>
          <a:solidFill>
            <a:srgbClr val="626B45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69524F3C-568A-4DA7-979B-00B566E70E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203450"/>
            <a:ext cx="366712" cy="366713"/>
          </a:xfrm>
          <a:prstGeom prst="rect">
            <a:avLst/>
          </a:prstGeom>
          <a:solidFill>
            <a:srgbClr val="828B5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684377B6-83CD-4821-B0AA-229F426EE5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1F8F7429-3E25-4F42-869C-857ADB44C2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936875"/>
            <a:ext cx="366712" cy="366713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A3083A54-5068-41F6-BC16-DDDE0D3C7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-22225"/>
            <a:ext cx="366713" cy="37782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1B492AD3-656B-45B4-AAC8-6CC311212E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55600"/>
            <a:ext cx="366713" cy="366713"/>
          </a:xfrm>
          <a:prstGeom prst="rect">
            <a:avLst/>
          </a:prstGeom>
          <a:solidFill>
            <a:srgbClr val="00335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67461699-C121-4EA8-B33A-6CAD0A1AA7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715963"/>
            <a:ext cx="366713" cy="366712"/>
          </a:xfrm>
          <a:prstGeom prst="rect">
            <a:avLst/>
          </a:prstGeom>
          <a:solidFill>
            <a:srgbClr val="00507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6" name="Rectangle 10">
            <a:extLst>
              <a:ext uri="{FF2B5EF4-FFF2-40B4-BE49-F238E27FC236}">
                <a16:creationId xmlns:a16="http://schemas.microsoft.com/office/drawing/2014/main" id="{92D54742-B4B3-4A32-B0AB-5B863465EF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082675"/>
            <a:ext cx="366713" cy="366713"/>
          </a:xfrm>
          <a:prstGeom prst="rect">
            <a:avLst/>
          </a:prstGeom>
          <a:solidFill>
            <a:srgbClr val="007F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Rectangle 10">
            <a:extLst>
              <a:ext uri="{FF2B5EF4-FFF2-40B4-BE49-F238E27FC236}">
                <a16:creationId xmlns:a16="http://schemas.microsoft.com/office/drawing/2014/main" id="{30055808-4A58-46AC-B783-D25541791A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447800"/>
            <a:ext cx="366713" cy="388938"/>
          </a:xfrm>
          <a:prstGeom prst="rect">
            <a:avLst/>
          </a:prstGeom>
          <a:solidFill>
            <a:srgbClr val="8AB0D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Rectangle 10">
            <a:extLst>
              <a:ext uri="{FF2B5EF4-FFF2-40B4-BE49-F238E27FC236}">
                <a16:creationId xmlns:a16="http://schemas.microsoft.com/office/drawing/2014/main" id="{D1C5FDBF-0805-4442-A7E6-AEF3E0E06F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825625"/>
            <a:ext cx="366713" cy="373063"/>
          </a:xfrm>
          <a:prstGeom prst="rect">
            <a:avLst/>
          </a:prstGeom>
          <a:solidFill>
            <a:srgbClr val="00A3E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" name="Rectangle 10">
            <a:extLst>
              <a:ext uri="{FF2B5EF4-FFF2-40B4-BE49-F238E27FC236}">
                <a16:creationId xmlns:a16="http://schemas.microsoft.com/office/drawing/2014/main" id="{D410F1C8-A606-435D-B014-3BEA34D0C6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198688"/>
            <a:ext cx="366713" cy="373062"/>
          </a:xfrm>
          <a:prstGeom prst="rect">
            <a:avLst/>
          </a:prstGeom>
          <a:solidFill>
            <a:srgbClr val="2066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Rectangle 10">
            <a:extLst>
              <a:ext uri="{FF2B5EF4-FFF2-40B4-BE49-F238E27FC236}">
                <a16:creationId xmlns:a16="http://schemas.microsoft.com/office/drawing/2014/main" id="{A16A2611-ABDF-4DDE-ADE2-3BD1DADADF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570163"/>
            <a:ext cx="366713" cy="373062"/>
          </a:xfrm>
          <a:prstGeom prst="rect">
            <a:avLst/>
          </a:prstGeom>
          <a:solidFill>
            <a:srgbClr val="2F87B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id="{60A9FE4F-37F0-47F4-BE1C-1615EC72B5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941638"/>
            <a:ext cx="366713" cy="373062"/>
          </a:xfrm>
          <a:prstGeom prst="rect">
            <a:avLst/>
          </a:prstGeom>
          <a:solidFill>
            <a:srgbClr val="61B9E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8" name="Rectangle 10">
            <a:extLst>
              <a:ext uri="{FF2B5EF4-FFF2-40B4-BE49-F238E27FC236}">
                <a16:creationId xmlns:a16="http://schemas.microsoft.com/office/drawing/2014/main" id="{2975F528-65AC-4BB2-A6C7-28B9786781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303588"/>
            <a:ext cx="366713" cy="373062"/>
          </a:xfrm>
          <a:prstGeom prst="rect">
            <a:avLst/>
          </a:prstGeom>
          <a:solidFill>
            <a:srgbClr val="B0DCF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12">
            <a:extLst>
              <a:ext uri="{FF2B5EF4-FFF2-40B4-BE49-F238E27FC236}">
                <a16:creationId xmlns:a16="http://schemas.microsoft.com/office/drawing/2014/main" id="{214B09DD-B3ED-43A0-8433-1D9B861A16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676650"/>
            <a:ext cx="366712" cy="366713"/>
          </a:xfrm>
          <a:prstGeom prst="rect">
            <a:avLst/>
          </a:prstGeom>
          <a:solidFill>
            <a:srgbClr val="65844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2" name="Rectangle 12">
            <a:extLst>
              <a:ext uri="{FF2B5EF4-FFF2-40B4-BE49-F238E27FC236}">
                <a16:creationId xmlns:a16="http://schemas.microsoft.com/office/drawing/2014/main" id="{3AE9AA54-DC36-4BA0-BA4E-4C74FA36A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043363"/>
            <a:ext cx="366712" cy="366712"/>
          </a:xfrm>
          <a:prstGeom prst="rect">
            <a:avLst/>
          </a:prstGeom>
          <a:solidFill>
            <a:srgbClr val="7FA35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4" name="Rectangle 12">
            <a:extLst>
              <a:ext uri="{FF2B5EF4-FFF2-40B4-BE49-F238E27FC236}">
                <a16:creationId xmlns:a16="http://schemas.microsoft.com/office/drawing/2014/main" id="{6C8DD1EE-39CB-403B-9447-58F3E8E1CD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410075"/>
            <a:ext cx="366712" cy="366713"/>
          </a:xfrm>
          <a:prstGeom prst="rect">
            <a:avLst/>
          </a:prstGeom>
          <a:solidFill>
            <a:srgbClr val="AED08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6" name="Rectangle 12">
            <a:extLst>
              <a:ext uri="{FF2B5EF4-FFF2-40B4-BE49-F238E27FC236}">
                <a16:creationId xmlns:a16="http://schemas.microsoft.com/office/drawing/2014/main" id="{73C2967B-465D-4A9E-AA8A-BA301FA386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781550"/>
            <a:ext cx="366712" cy="366713"/>
          </a:xfrm>
          <a:prstGeom prst="rect">
            <a:avLst/>
          </a:prstGeom>
          <a:solidFill>
            <a:srgbClr val="D6E8C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8" name="Rectangle 12">
            <a:extLst>
              <a:ext uri="{FF2B5EF4-FFF2-40B4-BE49-F238E27FC236}">
                <a16:creationId xmlns:a16="http://schemas.microsoft.com/office/drawing/2014/main" id="{C586A57F-209C-4761-B9CB-D0840DB5EA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334963"/>
            <a:ext cx="366713" cy="366712"/>
          </a:xfrm>
          <a:prstGeom prst="rect">
            <a:avLst/>
          </a:prstGeom>
          <a:solidFill>
            <a:srgbClr val="80503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0" name="Rectangle 12">
            <a:extLst>
              <a:ext uri="{FF2B5EF4-FFF2-40B4-BE49-F238E27FC236}">
                <a16:creationId xmlns:a16="http://schemas.microsoft.com/office/drawing/2014/main" id="{32050F47-7AC3-49F9-8FB2-5842D225C0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701675"/>
            <a:ext cx="366713" cy="366713"/>
          </a:xfrm>
          <a:prstGeom prst="rect">
            <a:avLst/>
          </a:prstGeom>
          <a:solidFill>
            <a:srgbClr val="AC6B2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2" name="Rectangle 12">
            <a:extLst>
              <a:ext uri="{FF2B5EF4-FFF2-40B4-BE49-F238E27FC236}">
                <a16:creationId xmlns:a16="http://schemas.microsoft.com/office/drawing/2014/main" id="{1D07E238-B68F-4ED3-AA27-DAA321524E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068388"/>
            <a:ext cx="366713" cy="366712"/>
          </a:xfrm>
          <a:prstGeom prst="rect">
            <a:avLst/>
          </a:prstGeom>
          <a:solidFill>
            <a:srgbClr val="E4A06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4" name="Rectangle 12">
            <a:extLst>
              <a:ext uri="{FF2B5EF4-FFF2-40B4-BE49-F238E27FC236}">
                <a16:creationId xmlns:a16="http://schemas.microsoft.com/office/drawing/2014/main" id="{2481647F-68F9-4C42-BE57-6C9DF0FD2A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435100"/>
            <a:ext cx="366713" cy="366713"/>
          </a:xfrm>
          <a:prstGeom prst="rect">
            <a:avLst/>
          </a:prstGeom>
          <a:solidFill>
            <a:srgbClr val="F1D0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gif"/><Relationship Id="rId7" Type="http://schemas.openxmlformats.org/officeDocument/2006/relationships/image" Target="../media/image15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4.png"/><Relationship Id="rId4" Type="http://schemas.openxmlformats.org/officeDocument/2006/relationships/image" Target="../media/image13.gif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FA8220C-7104-4803-AFF1-9DACD343A10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3320" y="4688651"/>
            <a:ext cx="729767" cy="449537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B0D9DC7-B1C2-46B6-B118-8375A0E79C0D}"/>
              </a:ext>
            </a:extLst>
          </p:cNvPr>
          <p:cNvSpPr/>
          <p:nvPr/>
        </p:nvSpPr>
        <p:spPr>
          <a:xfrm>
            <a:off x="0" y="353718"/>
            <a:ext cx="9144000" cy="4334934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Изображение выглядит как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A693FCD7-519C-49B0-8524-3B6B4FE8F4D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391" y="672406"/>
            <a:ext cx="7013670" cy="35656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C0DDCD-66B1-4266-8155-E7609310551C}"/>
              </a:ext>
            </a:extLst>
          </p:cNvPr>
          <p:cNvSpPr txBox="1"/>
          <p:nvPr/>
        </p:nvSpPr>
        <p:spPr>
          <a:xfrm>
            <a:off x="3097094" y="1987547"/>
            <a:ext cx="4266869" cy="697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33B4D33-8879-4A51-A4D1-2086F720042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8754"/>
            <a:ext cx="1078330" cy="9313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57E739-AFDD-4345-8C12-64448E8ACACE}"/>
              </a:ext>
            </a:extLst>
          </p:cNvPr>
          <p:cNvSpPr txBox="1"/>
          <p:nvPr/>
        </p:nvSpPr>
        <p:spPr>
          <a:xfrm>
            <a:off x="4089789" y="4373496"/>
            <a:ext cx="974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44224F-7CC4-46B5-870C-77ED5EC9DA4B}"/>
              </a:ext>
            </a:extLst>
          </p:cNvPr>
          <p:cNvSpPr txBox="1"/>
          <p:nvPr/>
        </p:nvSpPr>
        <p:spPr>
          <a:xfrm>
            <a:off x="4012890" y="4286417"/>
            <a:ext cx="11135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>
                <a:solidFill>
                  <a:srgbClr val="003356"/>
                </a:solidFill>
              </a:rPr>
              <a:t>ОНЛАЙН ФОРМАТ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591DFA-7004-4883-B3F9-51F343081782}"/>
              </a:ext>
            </a:extLst>
          </p:cNvPr>
          <p:cNvSpPr txBox="1"/>
          <p:nvPr/>
        </p:nvSpPr>
        <p:spPr>
          <a:xfrm>
            <a:off x="2361063" y="70622"/>
            <a:ext cx="66502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dirty="0">
                <a:solidFill>
                  <a:srgbClr val="FF0000"/>
                </a:solidFill>
              </a:rPr>
              <a:t>XX ВСЕРОССИЙСКАЯ НАУЧНО-ПРАКТИЧЕСКАЯ КОНФЕРЕНЦИЯ «БЕЗОПАСНОСТЬ ДВИЖЕНИЯ ПОЕЗДОВ»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850FEB-CE8E-4D1D-B93F-547B4A1EA350}"/>
              </a:ext>
            </a:extLst>
          </p:cNvPr>
          <p:cNvSpPr txBox="1"/>
          <p:nvPr/>
        </p:nvSpPr>
        <p:spPr>
          <a:xfrm>
            <a:off x="1833780" y="2768746"/>
            <a:ext cx="548688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000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СТРАТЕГИЯ УСПЕХА И РАЗВИТИЯ ВОЗМОЖНОСТЕЙ </a:t>
            </a:r>
            <a:endParaRPr lang="ru-RU" sz="1000" dirty="0"/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3EEBA7D1-5268-4121-B336-AD96B85BC3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5866" y="1968497"/>
            <a:ext cx="820389" cy="911543"/>
          </a:xfrm>
          <a:prstGeom prst="rect">
            <a:avLst/>
          </a:prstGeom>
        </p:spPr>
      </p:pic>
      <p:pic>
        <p:nvPicPr>
          <p:cNvPr id="46" name="Рисунок 45" descr="Изображение выглядит как сидит, стол, компьютер, клавиатура&#10;&#10;Автоматически созданное описание">
            <a:extLst>
              <a:ext uri="{FF2B5EF4-FFF2-40B4-BE49-F238E27FC236}">
                <a16:creationId xmlns:a16="http://schemas.microsoft.com/office/drawing/2014/main" id="{74BDFA90-EC2E-4744-860E-70EACEFF33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251" y="3232906"/>
            <a:ext cx="1523809" cy="100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3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дрей Валерьевич\OneDrive\210 лет\pgups_png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0486" y="1052511"/>
            <a:ext cx="134302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769B67-8450-4B77-9838-0F1A7D176A40}"/>
              </a:ext>
            </a:extLst>
          </p:cNvPr>
          <p:cNvSpPr txBox="1"/>
          <p:nvPr/>
        </p:nvSpPr>
        <p:spPr>
          <a:xfrm>
            <a:off x="364489" y="2571750"/>
            <a:ext cx="8037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4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6411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8-18-4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75"/>
          <a:stretch/>
        </p:blipFill>
        <p:spPr bwMode="auto">
          <a:xfrm>
            <a:off x="-76199" y="749300"/>
            <a:ext cx="8613956" cy="2988993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F68144C8-2B95-4ACE-9F96-9C4F067ECDE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956210"/>
            <a:ext cx="8537756" cy="782083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D419004-1B64-4271-9BE4-E24086B85750}"/>
              </a:ext>
            </a:extLst>
          </p:cNvPr>
          <p:cNvSpPr txBox="1">
            <a:spLocks/>
          </p:cNvSpPr>
          <p:nvPr/>
        </p:nvSpPr>
        <p:spPr bwMode="auto">
          <a:xfrm>
            <a:off x="785813" y="4712159"/>
            <a:ext cx="1441450" cy="17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000" kern="1200" baseline="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800" dirty="0">
                <a:ea typeface="Arial" pitchFamily="34" charset="0"/>
              </a:rPr>
              <a:t>26 ноября 2020 г.</a:t>
            </a:r>
            <a:endParaRPr kumimoji="0" lang="en-US" sz="800" dirty="0">
              <a:ea typeface="Arial" pitchFamily="34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027DD6FE-F1E9-4F7F-88C9-03AEF3277A29}"/>
              </a:ext>
            </a:extLst>
          </p:cNvPr>
          <p:cNvSpPr txBox="1">
            <a:spLocks/>
          </p:cNvSpPr>
          <p:nvPr/>
        </p:nvSpPr>
        <p:spPr bwMode="auto">
          <a:xfrm>
            <a:off x="785813" y="3065463"/>
            <a:ext cx="5386388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kumimoji="1" sz="2200" kern="1200" baseline="0">
                <a:solidFill>
                  <a:srgbClr val="FFFFFF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9pPr>
          </a:lstStyle>
          <a:p>
            <a:r>
              <a:rPr kumimoji="0" lang="ru-RU" sz="1600" dirty="0">
                <a:ea typeface="Arial" pitchFamily="34" charset="0"/>
              </a:rPr>
              <a:t>Актуальные проблемы технического регулирования в области </a:t>
            </a:r>
            <a:r>
              <a:rPr kumimoji="0" lang="ru-RU" sz="1600" dirty="0" err="1">
                <a:ea typeface="Arial" pitchFamily="34" charset="0"/>
              </a:rPr>
              <a:t>инфраструктруры</a:t>
            </a:r>
            <a:r>
              <a:rPr kumimoji="0" lang="ru-RU" sz="1600" dirty="0">
                <a:ea typeface="Arial" pitchFamily="34" charset="0"/>
              </a:rPr>
              <a:t> железнодорожного транспорта</a:t>
            </a:r>
          </a:p>
        </p:txBody>
      </p:sp>
      <p:sp>
        <p:nvSpPr>
          <p:cNvPr id="18" name="Subtitle 6">
            <a:extLst>
              <a:ext uri="{FF2B5EF4-FFF2-40B4-BE49-F238E27FC236}">
                <a16:creationId xmlns:a16="http://schemas.microsoft.com/office/drawing/2014/main" id="{69408099-8394-413D-A338-BB8D5213D7C6}"/>
              </a:ext>
            </a:extLst>
          </p:cNvPr>
          <p:cNvSpPr txBox="1">
            <a:spLocks/>
          </p:cNvSpPr>
          <p:nvPr/>
        </p:nvSpPr>
        <p:spPr bwMode="auto">
          <a:xfrm>
            <a:off x="785812" y="3803650"/>
            <a:ext cx="5514975" cy="567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1400" dirty="0">
                <a:ea typeface="Arial" pitchFamily="34" charset="0"/>
              </a:rPr>
              <a:t>Титова Тамила Семёновна</a:t>
            </a:r>
          </a:p>
          <a:p>
            <a:pPr defTabSz="914400" eaLnBrk="1" hangingPunct="1"/>
            <a:r>
              <a:rPr kumimoji="0" lang="ru-RU" sz="1400" dirty="0">
                <a:ea typeface="Arial" pitchFamily="34" charset="0"/>
              </a:rPr>
              <a:t>Романов Андрей Валерьевич</a:t>
            </a:r>
            <a:endParaRPr kumimoji="0" lang="en-US" sz="1400" dirty="0">
              <a:ea typeface="Arial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C0FA4169-F336-438A-9EB2-72C415854AC7}"/>
              </a:ext>
            </a:extLst>
          </p:cNvPr>
          <p:cNvSpPr/>
          <p:nvPr/>
        </p:nvSpPr>
        <p:spPr>
          <a:xfrm>
            <a:off x="9098692" y="0"/>
            <a:ext cx="45719" cy="5148000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C3D14-883B-46D1-9AD6-C0B61E0AAC63}"/>
              </a:ext>
            </a:extLst>
          </p:cNvPr>
          <p:cNvSpPr txBox="1"/>
          <p:nvPr/>
        </p:nvSpPr>
        <p:spPr>
          <a:xfrm>
            <a:off x="785813" y="4301239"/>
            <a:ext cx="53863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ea typeface="Arial" pitchFamily="34" charset="0"/>
              </a:rPr>
              <a:t>ФГБОУ ВО ПГУПС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8877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F4C1E0-BE3F-42A8-A505-69D9DBBDF8BE}"/>
              </a:ext>
            </a:extLst>
          </p:cNvPr>
          <p:cNvSpPr/>
          <p:nvPr/>
        </p:nvSpPr>
        <p:spPr>
          <a:xfrm>
            <a:off x="3925594" y="831812"/>
            <a:ext cx="1382297" cy="19778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algn="ctr"/>
            <a:r>
              <a:rPr lang="ru-RU" sz="1400" dirty="0"/>
              <a:t>2012</a:t>
            </a:r>
          </a:p>
          <a:p>
            <a:pPr algn="ctr"/>
            <a:r>
              <a:rPr lang="ru-RU" sz="1000" dirty="0"/>
              <a:t>СВОД ПРАВИЛ</a:t>
            </a:r>
          </a:p>
          <a:p>
            <a:pPr algn="ctr"/>
            <a:r>
              <a:rPr lang="ru-RU" sz="1000" dirty="0"/>
              <a:t>СП 119.13330.2012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endParaRPr lang="ru-RU" sz="6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1D37CE0-D0C4-4834-8EEF-D573340A2548}"/>
              </a:ext>
            </a:extLst>
          </p:cNvPr>
          <p:cNvSpPr/>
          <p:nvPr/>
        </p:nvSpPr>
        <p:spPr>
          <a:xfrm>
            <a:off x="5817382" y="2880272"/>
            <a:ext cx="2666162" cy="1953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algn="ctr"/>
            <a:r>
              <a:rPr lang="ru-RU" sz="1400" dirty="0"/>
              <a:t>2015</a:t>
            </a:r>
          </a:p>
          <a:p>
            <a:endParaRPr lang="ru-RU" sz="1100" dirty="0"/>
          </a:p>
          <a:p>
            <a:r>
              <a:rPr lang="ru-RU" sz="1100" dirty="0"/>
              <a:t>Серия сводов правил </a:t>
            </a:r>
          </a:p>
          <a:p>
            <a:r>
              <a:rPr lang="ru-RU" sz="1100" dirty="0"/>
              <a:t>по всем подсистемам и</a:t>
            </a:r>
          </a:p>
          <a:p>
            <a:r>
              <a:rPr lang="ru-RU" sz="1100" dirty="0"/>
              <a:t>инфраструктуры.</a:t>
            </a:r>
          </a:p>
          <a:p>
            <a:r>
              <a:rPr lang="ru-RU" sz="1100" dirty="0"/>
              <a:t>Утверждены </a:t>
            </a:r>
          </a:p>
          <a:p>
            <a:r>
              <a:rPr lang="ru-RU" sz="1100" dirty="0"/>
              <a:t>Минтрансом России </a:t>
            </a:r>
          </a:p>
          <a:p>
            <a:pPr algn="ctr"/>
            <a:r>
              <a:rPr lang="ru-RU" sz="800" dirty="0"/>
              <a:t>Статус не определён.</a:t>
            </a:r>
          </a:p>
          <a:p>
            <a:pPr algn="ctr"/>
            <a:r>
              <a:rPr lang="ru-RU" sz="800" dirty="0"/>
              <a:t>Не включены в перечни документов обязательного и добровольного применения, обеспечивающих требования безопасности 384-ФЗ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D0CBB90-3B3C-4B93-B6CA-A3E77F8F54F8}"/>
              </a:ext>
            </a:extLst>
          </p:cNvPr>
          <p:cNvSpPr/>
          <p:nvPr/>
        </p:nvSpPr>
        <p:spPr>
          <a:xfrm>
            <a:off x="5817382" y="837914"/>
            <a:ext cx="2672365" cy="1977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r>
              <a:rPr lang="ru-RU" dirty="0"/>
              <a:t>	</a:t>
            </a:r>
            <a:r>
              <a:rPr lang="ru-RU" sz="1400" dirty="0"/>
              <a:t>2017, 2019</a:t>
            </a:r>
          </a:p>
          <a:p>
            <a:endParaRPr lang="ru-RU" sz="800" dirty="0"/>
          </a:p>
          <a:p>
            <a:r>
              <a:rPr lang="ru-RU" sz="1100" dirty="0"/>
              <a:t>СВОД ПРАВИЛ</a:t>
            </a:r>
          </a:p>
          <a:p>
            <a:r>
              <a:rPr lang="ru-RU" sz="1100" dirty="0"/>
              <a:t>СП 119.13330.2017</a:t>
            </a:r>
          </a:p>
          <a:p>
            <a:r>
              <a:rPr lang="ru-RU" sz="1000" dirty="0"/>
              <a:t>(актуализация 2019 года)</a:t>
            </a:r>
          </a:p>
          <a:p>
            <a:endParaRPr lang="ru-RU" sz="800" dirty="0"/>
          </a:p>
          <a:p>
            <a:endParaRPr lang="ru-RU" sz="800" dirty="0"/>
          </a:p>
          <a:p>
            <a:r>
              <a:rPr lang="ru-RU" sz="800" dirty="0"/>
              <a:t>Включён в перечни документов по стандартизации: </a:t>
            </a:r>
          </a:p>
          <a:p>
            <a:pPr marL="128588" indent="-128588">
              <a:buFont typeface="Wingdings" panose="05000000000000000000" pitchFamily="2" charset="2"/>
              <a:buChar char="ü"/>
            </a:pPr>
            <a:r>
              <a:rPr lang="ru-RU" sz="800" dirty="0"/>
              <a:t>обязательного применения (Постановление Правительства РФ № 985 от 04.07.2020)</a:t>
            </a:r>
          </a:p>
          <a:p>
            <a:pPr marL="128588" indent="-128588">
              <a:buFont typeface="Wingdings" panose="05000000000000000000" pitchFamily="2" charset="2"/>
              <a:buChar char="ü"/>
            </a:pPr>
            <a:r>
              <a:rPr lang="ru-RU" sz="800" dirty="0"/>
              <a:t>добровольного применения (Приказ </a:t>
            </a:r>
            <a:r>
              <a:rPr lang="ru-RU" sz="800" dirty="0" err="1"/>
              <a:t>Росстандарта</a:t>
            </a:r>
            <a:r>
              <a:rPr lang="ru-RU" sz="800" dirty="0"/>
              <a:t> № 687 от 02.04.2020)</a:t>
            </a:r>
          </a:p>
          <a:p>
            <a:endParaRPr lang="ru-RU" sz="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ADCC83-A356-4693-9CB4-202E644EB065}"/>
              </a:ext>
            </a:extLst>
          </p:cNvPr>
          <p:cNvSpPr/>
          <p:nvPr/>
        </p:nvSpPr>
        <p:spPr>
          <a:xfrm>
            <a:off x="1727046" y="2876783"/>
            <a:ext cx="1706079" cy="195347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algn="ctr"/>
            <a:r>
              <a:rPr lang="ru-RU" sz="1400" dirty="0"/>
              <a:t>1995</a:t>
            </a:r>
          </a:p>
          <a:p>
            <a:endParaRPr lang="ru-RU" sz="1100" dirty="0"/>
          </a:p>
          <a:p>
            <a:r>
              <a:rPr lang="ru-RU" sz="1000" dirty="0"/>
              <a:t>Строительно-</a:t>
            </a:r>
          </a:p>
          <a:p>
            <a:r>
              <a:rPr lang="ru-RU" sz="1000" dirty="0"/>
              <a:t>технические </a:t>
            </a:r>
          </a:p>
          <a:p>
            <a:r>
              <a:rPr lang="ru-RU" sz="1000" dirty="0"/>
              <a:t>нормы </a:t>
            </a:r>
          </a:p>
          <a:p>
            <a:r>
              <a:rPr lang="ru-RU" sz="1000" dirty="0"/>
              <a:t>МПС РФ</a:t>
            </a:r>
          </a:p>
          <a:p>
            <a:r>
              <a:rPr lang="ru-RU" sz="1000" dirty="0"/>
              <a:t>СТН Ц-01-95</a:t>
            </a:r>
          </a:p>
          <a:p>
            <a:endParaRPr lang="ru-RU" sz="600" dirty="0"/>
          </a:p>
          <a:p>
            <a:r>
              <a:rPr lang="ru-RU" sz="800" dirty="0"/>
              <a:t>Были основным документом для проектирования. Содержали необходимые нормы по всем подсистемам инфраструктуры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D0425F4-3217-45A2-B6DB-D227F62F0F7D}"/>
              </a:ext>
            </a:extLst>
          </p:cNvPr>
          <p:cNvSpPr/>
          <p:nvPr/>
        </p:nvSpPr>
        <p:spPr>
          <a:xfrm>
            <a:off x="1727045" y="837915"/>
            <a:ext cx="1706080" cy="19778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algn="ctr"/>
            <a:r>
              <a:rPr lang="ru-RU" sz="1400" dirty="0"/>
              <a:t>1995</a:t>
            </a:r>
          </a:p>
          <a:p>
            <a:endParaRPr lang="ru-RU" sz="1100" dirty="0"/>
          </a:p>
          <a:p>
            <a:endParaRPr lang="ru-RU" sz="1100" dirty="0"/>
          </a:p>
          <a:p>
            <a:endParaRPr lang="ru-RU" sz="1100" dirty="0"/>
          </a:p>
          <a:p>
            <a:r>
              <a:rPr lang="ru-RU" sz="1000" dirty="0"/>
              <a:t>СНиП </a:t>
            </a:r>
          </a:p>
          <a:p>
            <a:r>
              <a:rPr lang="ru-RU" sz="1000" dirty="0"/>
              <a:t>32-01-95</a:t>
            </a:r>
          </a:p>
          <a:p>
            <a:pPr algn="ctr"/>
            <a:endParaRPr lang="ru-RU" dirty="0"/>
          </a:p>
          <a:p>
            <a:endParaRPr lang="ru-RU" sz="800" dirty="0"/>
          </a:p>
          <a:p>
            <a:r>
              <a:rPr lang="ru-RU" sz="800" dirty="0"/>
              <a:t>содержал только общие сведения без детализации и конкретики по подсистемам инфраструктуры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7EFC20A-2030-42AC-BBD7-57B35C80815B}"/>
              </a:ext>
            </a:extLst>
          </p:cNvPr>
          <p:cNvSpPr txBox="1">
            <a:spLocks/>
          </p:cNvSpPr>
          <p:nvPr/>
        </p:nvSpPr>
        <p:spPr>
          <a:xfrm>
            <a:off x="87567" y="57452"/>
            <a:ext cx="6082121" cy="64090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/>
              <a:t>Проектирование и строительство объектов инфраструктуры железнодорожного транспорта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1F34C84-202F-4FAC-B542-048BFEA75A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42" b="-249"/>
          <a:stretch/>
        </p:blipFill>
        <p:spPr bwMode="auto">
          <a:xfrm>
            <a:off x="162734" y="2334085"/>
            <a:ext cx="1032235" cy="12965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BF29A367-14F6-4519-93D2-1A1A4BEB5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4531" y="3203344"/>
            <a:ext cx="675503" cy="98687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4CAC934D-6C56-4DE3-8498-80E6C8E6E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05745" y="1186528"/>
            <a:ext cx="730313" cy="104990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062F59DD-1FC2-4FED-BCEE-7192A5A87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8028" y="1697145"/>
            <a:ext cx="677423" cy="9576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69C18D45-7FA9-4356-896D-12605DC40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1411" y="946940"/>
            <a:ext cx="595855" cy="8428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39F58BDD-2250-4AFA-84A6-81340137D714}"/>
              </a:ext>
            </a:extLst>
          </p:cNvPr>
          <p:cNvGrpSpPr/>
          <p:nvPr/>
        </p:nvGrpSpPr>
        <p:grpSpPr>
          <a:xfrm>
            <a:off x="7657810" y="3006278"/>
            <a:ext cx="709456" cy="975758"/>
            <a:chOff x="9219461" y="3272333"/>
            <a:chExt cx="1882479" cy="2538332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67D52380-7C09-4882-A5C5-D98FC1A90EF1}"/>
                </a:ext>
              </a:extLst>
            </p:cNvPr>
            <p:cNvSpPr/>
            <p:nvPr/>
          </p:nvSpPr>
          <p:spPr>
            <a:xfrm>
              <a:off x="9219461" y="3272333"/>
              <a:ext cx="1680522" cy="2347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2F74E40A-3506-4F41-BD7E-2EC09EBCD882}"/>
                </a:ext>
              </a:extLst>
            </p:cNvPr>
            <p:cNvSpPr/>
            <p:nvPr/>
          </p:nvSpPr>
          <p:spPr>
            <a:xfrm>
              <a:off x="9286780" y="3336022"/>
              <a:ext cx="1680522" cy="2347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64274E90-C25C-41BC-B392-CC5513427DD9}"/>
                </a:ext>
              </a:extLst>
            </p:cNvPr>
            <p:cNvSpPr/>
            <p:nvPr/>
          </p:nvSpPr>
          <p:spPr>
            <a:xfrm>
              <a:off x="9354099" y="3399711"/>
              <a:ext cx="1680522" cy="2347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Picture 14">
              <a:extLst>
                <a:ext uri="{FF2B5EF4-FFF2-40B4-BE49-F238E27FC236}">
                  <a16:creationId xmlns:a16="http://schemas.microsoft.com/office/drawing/2014/main" id="{211B129C-09E7-41F7-AE45-263B5F8F67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screen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5319" y="3524641"/>
              <a:ext cx="1616621" cy="228602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8" name="Стрелка: вправо 9">
            <a:extLst>
              <a:ext uri="{FF2B5EF4-FFF2-40B4-BE49-F238E27FC236}">
                <a16:creationId xmlns:a16="http://schemas.microsoft.com/office/drawing/2014/main" id="{2D1097DE-2C0E-4303-9E23-9154FA54620C}"/>
              </a:ext>
            </a:extLst>
          </p:cNvPr>
          <p:cNvSpPr/>
          <p:nvPr/>
        </p:nvSpPr>
        <p:spPr>
          <a:xfrm rot="19626779">
            <a:off x="1317701" y="2440296"/>
            <a:ext cx="359563" cy="295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: вправо 11">
            <a:extLst>
              <a:ext uri="{FF2B5EF4-FFF2-40B4-BE49-F238E27FC236}">
                <a16:creationId xmlns:a16="http://schemas.microsoft.com/office/drawing/2014/main" id="{263891BF-F360-4C46-BBFE-40446DE75013}"/>
              </a:ext>
            </a:extLst>
          </p:cNvPr>
          <p:cNvSpPr/>
          <p:nvPr/>
        </p:nvSpPr>
        <p:spPr>
          <a:xfrm>
            <a:off x="3504006" y="1687648"/>
            <a:ext cx="374610" cy="266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16A6ABC-2FC9-46DD-9B98-7D38C9433A19}"/>
              </a:ext>
            </a:extLst>
          </p:cNvPr>
          <p:cNvSpPr/>
          <p:nvPr/>
        </p:nvSpPr>
        <p:spPr>
          <a:xfrm>
            <a:off x="3925594" y="2877213"/>
            <a:ext cx="1382295" cy="195347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algn="ctr"/>
            <a:r>
              <a:rPr lang="ru-RU" sz="1400" dirty="0"/>
              <a:t>2015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800" dirty="0"/>
              <a:t>СТН Ц-01-95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</a:rPr>
              <a:t>ОТМЕНЕНЫ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</a:rPr>
              <a:t> БЕЗ ЗАМЕНЫ </a:t>
            </a:r>
            <a:r>
              <a:rPr lang="ru-RU" sz="800" dirty="0"/>
              <a:t>Приказом </a:t>
            </a:r>
          </a:p>
          <a:p>
            <a:pPr algn="ctr"/>
            <a:r>
              <a:rPr lang="ru-RU" sz="800" dirty="0"/>
              <a:t>Минтранса России </a:t>
            </a:r>
          </a:p>
          <a:p>
            <a:pPr algn="ctr"/>
            <a:r>
              <a:rPr lang="ru-RU" sz="800" dirty="0"/>
              <a:t>№ 361 от 13.12.2015</a:t>
            </a:r>
          </a:p>
        </p:txBody>
      </p:sp>
      <p:sp>
        <p:nvSpPr>
          <p:cNvPr id="24" name="Крест 23">
            <a:extLst>
              <a:ext uri="{FF2B5EF4-FFF2-40B4-BE49-F238E27FC236}">
                <a16:creationId xmlns:a16="http://schemas.microsoft.com/office/drawing/2014/main" id="{11C6A7E2-672D-4C2B-8E5E-353BC3CDB102}"/>
              </a:ext>
            </a:extLst>
          </p:cNvPr>
          <p:cNvSpPr/>
          <p:nvPr/>
        </p:nvSpPr>
        <p:spPr>
          <a:xfrm rot="2618980">
            <a:off x="4370180" y="3301301"/>
            <a:ext cx="455280" cy="449341"/>
          </a:xfrm>
          <a:prstGeom prst="plus">
            <a:avLst>
              <a:gd name="adj" fmla="val 4379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5" name="Стрелка: вправо 11">
            <a:extLst>
              <a:ext uri="{FF2B5EF4-FFF2-40B4-BE49-F238E27FC236}">
                <a16:creationId xmlns:a16="http://schemas.microsoft.com/office/drawing/2014/main" id="{263891BF-F360-4C46-BBFE-40446DE75013}"/>
              </a:ext>
            </a:extLst>
          </p:cNvPr>
          <p:cNvSpPr/>
          <p:nvPr/>
        </p:nvSpPr>
        <p:spPr>
          <a:xfrm>
            <a:off x="5390272" y="1687649"/>
            <a:ext cx="374610" cy="266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6" name="Стрелка: вправо 11">
            <a:extLst>
              <a:ext uri="{FF2B5EF4-FFF2-40B4-BE49-F238E27FC236}">
                <a16:creationId xmlns:a16="http://schemas.microsoft.com/office/drawing/2014/main" id="{263891BF-F360-4C46-BBFE-40446DE75013}"/>
              </a:ext>
            </a:extLst>
          </p:cNvPr>
          <p:cNvSpPr/>
          <p:nvPr/>
        </p:nvSpPr>
        <p:spPr>
          <a:xfrm>
            <a:off x="3504006" y="3723942"/>
            <a:ext cx="374610" cy="266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7" name="Стрелка: вправо 9">
            <a:extLst>
              <a:ext uri="{FF2B5EF4-FFF2-40B4-BE49-F238E27FC236}">
                <a16:creationId xmlns:a16="http://schemas.microsoft.com/office/drawing/2014/main" id="{2D1097DE-2C0E-4303-9E23-9154FA54620C}"/>
              </a:ext>
            </a:extLst>
          </p:cNvPr>
          <p:cNvSpPr/>
          <p:nvPr/>
        </p:nvSpPr>
        <p:spPr>
          <a:xfrm rot="2093301">
            <a:off x="1316922" y="3259128"/>
            <a:ext cx="359563" cy="295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56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2838450"/>
            <a:ext cx="8558212" cy="20407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</a:rPr>
              <a:t>Документы</a:t>
            </a:r>
          </a:p>
          <a:p>
            <a:r>
              <a:rPr lang="ru-RU" dirty="0">
                <a:solidFill>
                  <a:schemeClr val="bg1"/>
                </a:solidFill>
              </a:rPr>
              <a:t>ОАО «РЖД»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746149"/>
            <a:ext cx="8558212" cy="20923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Документы</a:t>
            </a:r>
          </a:p>
          <a:p>
            <a:r>
              <a:rPr lang="ru-RU" sz="1600" dirty="0">
                <a:solidFill>
                  <a:schemeClr val="tx1"/>
                </a:solidFill>
              </a:rPr>
              <a:t>федерального </a:t>
            </a:r>
          </a:p>
          <a:p>
            <a:r>
              <a:rPr lang="ru-RU" sz="1600" dirty="0">
                <a:solidFill>
                  <a:schemeClr val="tx1"/>
                </a:solidFill>
              </a:rPr>
              <a:t>уровня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EE1698-E8E2-47EF-B78C-E7398C490EA7}"/>
              </a:ext>
            </a:extLst>
          </p:cNvPr>
          <p:cNvSpPr txBox="1"/>
          <p:nvPr/>
        </p:nvSpPr>
        <p:spPr>
          <a:xfrm>
            <a:off x="243838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Варианты классификации железнодорожных линий и железнодорожных путей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7128" y="828428"/>
            <a:ext cx="2179848" cy="195763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/>
              <a:t>СП 119.13330.2017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6003" y="2880943"/>
            <a:ext cx="3045462" cy="1955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Технические условия на работы по ремонту железнодорожного пути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</a:rPr>
              <a:t>ТУ-75р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04050" y="2880943"/>
            <a:ext cx="3145814" cy="195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Методика классификации и специализации железнодорожных линий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28р от 13.01.2020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79470" y="828428"/>
            <a:ext cx="2179848" cy="195763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/>
              <a:t>СП 234.1326000.2015</a:t>
            </a:r>
          </a:p>
        </p:txBody>
      </p:sp>
      <p:pic>
        <p:nvPicPr>
          <p:cNvPr id="13" name="Picture 5">
            <a:extLst>
              <a:ext uri="{FF2B5EF4-FFF2-40B4-BE49-F238E27FC236}">
                <a16:creationId xmlns:a16="http://schemas.microsoft.com/office/drawing/2014/main" id="{B39ABEAA-CE6E-409E-B576-064CC14E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6140" y="1149111"/>
            <a:ext cx="1381824" cy="159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9CD0571F-2FF4-44D2-81EC-9CC3D22B93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54444" y="1153305"/>
            <a:ext cx="1506887" cy="158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6270016" y="832864"/>
            <a:ext cx="2179848" cy="19531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800" dirty="0"/>
              <a:t>Правила технической эксплуатации железных дорог РФ</a:t>
            </a: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4AF9BB42-0DD2-4FB9-AEB6-95B495D86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36177" y="1191859"/>
            <a:ext cx="1723726" cy="15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1665" y="3488118"/>
            <a:ext cx="1938974" cy="1335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0639" y="3489450"/>
            <a:ext cx="1117555" cy="66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00639" y="4142675"/>
            <a:ext cx="1117555" cy="69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172662" y="3489450"/>
            <a:ext cx="2952143" cy="1334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2662" y="3520919"/>
            <a:ext cx="2952143" cy="13027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38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EE1698-E8E2-47EF-B78C-E7398C490EA7}"/>
              </a:ext>
            </a:extLst>
          </p:cNvPr>
          <p:cNvSpPr txBox="1"/>
          <p:nvPr/>
        </p:nvSpPr>
        <p:spPr>
          <a:xfrm>
            <a:off x="243838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Основные недостатки существующего</a:t>
            </a:r>
          </a:p>
          <a:p>
            <a:pPr defTabSz="914400" eaLnBrk="1" hangingPunct="1">
              <a:buFont typeface="Arial" pitchFamily="34" charset="0"/>
              <a:buNone/>
            </a:pPr>
            <a:r>
              <a:rPr lang="ru-RU" dirty="0">
                <a:ea typeface="Arial" pitchFamily="34" charset="0"/>
              </a:rPr>
              <a:t>СП 119.13330.2017</a:t>
            </a:r>
            <a:endParaRPr kumimoji="0" lang="ru-RU" dirty="0">
              <a:ea typeface="Arial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7D76716-8B37-4EA3-92A6-2A75F380E82F}"/>
              </a:ext>
            </a:extLst>
          </p:cNvPr>
          <p:cNvSpPr/>
          <p:nvPr/>
        </p:nvSpPr>
        <p:spPr>
          <a:xfrm>
            <a:off x="0" y="768096"/>
            <a:ext cx="4443581" cy="4096511"/>
          </a:xfrm>
          <a:prstGeom prst="rect">
            <a:avLst/>
          </a:prstGeom>
          <a:gradFill rotWithShape="1">
            <a:gsLst>
              <a:gs pos="0">
                <a:srgbClr val="A5B592">
                  <a:tint val="50000"/>
                  <a:satMod val="300000"/>
                </a:srgbClr>
              </a:gs>
              <a:gs pos="35000">
                <a:srgbClr val="A5B592">
                  <a:tint val="37000"/>
                  <a:satMod val="300000"/>
                </a:srgbClr>
              </a:gs>
              <a:gs pos="100000">
                <a:srgbClr val="A5B59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5B59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t"/>
          <a:lstStyle/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sz="1200" b="1" kern="0" dirty="0">
              <a:solidFill>
                <a:prstClr val="black"/>
              </a:solidFill>
              <a:latin typeface="Calibri"/>
            </a:endParaRP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sz="1200" b="1" kern="0" dirty="0">
              <a:solidFill>
                <a:prstClr val="black"/>
              </a:solidFill>
              <a:latin typeface="Calibri"/>
            </a:endParaRP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sz="1200" b="1" kern="0" dirty="0">
              <a:solidFill>
                <a:prstClr val="black"/>
              </a:solidFill>
              <a:latin typeface="Calibri"/>
            </a:endParaRP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sz="1200" b="1" kern="0" dirty="0">
              <a:solidFill>
                <a:prstClr val="black"/>
              </a:solidFill>
              <a:latin typeface="Calibri"/>
            </a:endParaRP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sz="1200" b="1" kern="0" dirty="0">
              <a:solidFill>
                <a:prstClr val="black"/>
              </a:solidFill>
              <a:latin typeface="Calibri"/>
            </a:endParaRP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sz="1200" b="1" kern="0" dirty="0">
              <a:solidFill>
                <a:prstClr val="black"/>
              </a:solidFill>
              <a:latin typeface="Calibri"/>
            </a:endParaRP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sz="1200" b="1" kern="0" dirty="0">
              <a:solidFill>
                <a:prstClr val="black"/>
              </a:solidFill>
              <a:latin typeface="Calibri"/>
            </a:endParaRP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kern="0" dirty="0">
                <a:solidFill>
                  <a:prstClr val="black"/>
                </a:solidFill>
              </a:rPr>
              <a:t>Отсутствуют нормы по проектированию объектов инфраструктуры;</a:t>
            </a: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kern="0" dirty="0">
                <a:solidFill>
                  <a:prstClr val="black"/>
                </a:solidFill>
              </a:rPr>
              <a:t>Отсутствует разделение норм на новое строительство, реконструкцию, капитальный ремонт;</a:t>
            </a: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kern="0" dirty="0">
                <a:solidFill>
                  <a:prstClr val="black"/>
                </a:solidFill>
              </a:rPr>
              <a:t>Имеется противоречие в классификации железнодорожных линий в различных нормативных документах;</a:t>
            </a: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kern="0" dirty="0">
                <a:solidFill>
                  <a:prstClr val="black"/>
                </a:solidFill>
              </a:rPr>
              <a:t>Отсутствует графический материал;</a:t>
            </a: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kern="0" dirty="0">
                <a:solidFill>
                  <a:prstClr val="black"/>
                </a:solidFill>
              </a:rPr>
              <a:t>Имеются противоречия с документами обязательного применения по разделу 9 «Примыкания и пересечения»</a:t>
            </a:r>
            <a:endParaRPr lang="ru-RU" sz="1100" kern="0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72F4DC8-5F76-4CF1-A61C-DC389497CBDF}"/>
              </a:ext>
            </a:extLst>
          </p:cNvPr>
          <p:cNvSpPr/>
          <p:nvPr/>
        </p:nvSpPr>
        <p:spPr>
          <a:xfrm>
            <a:off x="79654" y="837391"/>
            <a:ext cx="4284271" cy="111068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>
                <a:solidFill>
                  <a:schemeClr val="bg1"/>
                </a:solidFill>
              </a:rPr>
              <a:t>Свод правил 119.13330 </a:t>
            </a:r>
            <a:br>
              <a:rPr lang="ru-RU" sz="1100" b="1" kern="0" dirty="0">
                <a:solidFill>
                  <a:schemeClr val="bg1"/>
                </a:solidFill>
              </a:rPr>
            </a:br>
            <a:r>
              <a:rPr lang="ru-RU" sz="1100" b="1" kern="0" dirty="0">
                <a:solidFill>
                  <a:schemeClr val="bg1"/>
                </a:solidFill>
              </a:rPr>
              <a:t>«СНиП 32-01-95 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>
                <a:solidFill>
                  <a:schemeClr val="bg1"/>
                </a:solidFill>
              </a:rPr>
              <a:t>Железные дороги колеи 1520 мм»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56C1D65-A9D1-4CA8-A855-A0111FD73D11}"/>
              </a:ext>
            </a:extLst>
          </p:cNvPr>
          <p:cNvSpPr/>
          <p:nvPr/>
        </p:nvSpPr>
        <p:spPr>
          <a:xfrm>
            <a:off x="4443581" y="768097"/>
            <a:ext cx="4107888" cy="4096510"/>
          </a:xfrm>
          <a:prstGeom prst="rect">
            <a:avLst/>
          </a:prstGeom>
          <a:gradFill rotWithShape="1">
            <a:gsLst>
              <a:gs pos="0">
                <a:srgbClr val="A5B592">
                  <a:tint val="50000"/>
                  <a:satMod val="300000"/>
                </a:srgbClr>
              </a:gs>
              <a:gs pos="35000">
                <a:srgbClr val="A5B592">
                  <a:tint val="37000"/>
                  <a:satMod val="300000"/>
                </a:srgbClr>
              </a:gs>
              <a:gs pos="100000">
                <a:srgbClr val="A5B59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5B59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t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u="sng" kern="0" dirty="0">
              <a:solidFill>
                <a:prstClr val="black"/>
              </a:solidFill>
              <a:latin typeface="Calibri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u="sng" kern="0" dirty="0">
              <a:solidFill>
                <a:prstClr val="black"/>
              </a:solidFill>
              <a:latin typeface="Calibri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u="sng" kern="0" dirty="0">
              <a:solidFill>
                <a:prstClr val="black"/>
              </a:solidFill>
              <a:latin typeface="Calibri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u="sng" kern="0" dirty="0">
              <a:solidFill>
                <a:prstClr val="black"/>
              </a:solidFill>
              <a:latin typeface="Calibri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u="sng" kern="0" dirty="0">
              <a:solidFill>
                <a:prstClr val="black"/>
              </a:solidFill>
              <a:latin typeface="Calibri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u="sng" kern="0" dirty="0">
              <a:solidFill>
                <a:prstClr val="black"/>
              </a:solidFill>
              <a:latin typeface="Calibri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u="sng" kern="0" dirty="0">
              <a:solidFill>
                <a:prstClr val="black"/>
              </a:solidFill>
              <a:latin typeface="Calibri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u="sng" kern="0" dirty="0">
                <a:solidFill>
                  <a:prstClr val="black"/>
                </a:solidFill>
              </a:rPr>
              <a:t>Не включены </a:t>
            </a:r>
            <a:r>
              <a:rPr lang="ru-RU" sz="1200" kern="0" dirty="0">
                <a:solidFill>
                  <a:prstClr val="black"/>
                </a:solidFill>
              </a:rPr>
              <a:t>следующие требования СП 119.13330.2017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kern="0" dirty="0">
                <a:solidFill>
                  <a:prstClr val="black"/>
                </a:solidFill>
              </a:rPr>
              <a:t>к плану и профилю; 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kern="0" dirty="0">
                <a:solidFill>
                  <a:prstClr val="black"/>
                </a:solidFill>
              </a:rPr>
              <a:t>верхнему строению железнодорожного пути;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kern="0" dirty="0">
                <a:solidFill>
                  <a:prstClr val="black"/>
                </a:solidFill>
              </a:rPr>
              <a:t>пересечениям с автомобильными дорогами в одном уровне;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kern="0" dirty="0">
                <a:solidFill>
                  <a:prstClr val="black"/>
                </a:solidFill>
              </a:rPr>
              <a:t>конструкции и очертания поперечных профилей земляного полотна и основной площадки;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kern="0" dirty="0">
                <a:solidFill>
                  <a:prstClr val="black"/>
                </a:solidFill>
              </a:rPr>
              <a:t>требования к земляному полотну на </a:t>
            </a:r>
            <a:r>
              <a:rPr lang="ru-RU" sz="1200" kern="0" dirty="0" err="1">
                <a:solidFill>
                  <a:prstClr val="black"/>
                </a:solidFill>
              </a:rPr>
              <a:t>снего</a:t>
            </a:r>
            <a:r>
              <a:rPr lang="ru-RU" sz="1200" kern="0" dirty="0">
                <a:solidFill>
                  <a:prstClr val="black"/>
                </a:solidFill>
              </a:rPr>
              <a:t>- и </a:t>
            </a:r>
            <a:r>
              <a:rPr lang="ru-RU" sz="1200" kern="0" dirty="0" err="1">
                <a:solidFill>
                  <a:prstClr val="black"/>
                </a:solidFill>
              </a:rPr>
              <a:t>пескозаносимых</a:t>
            </a:r>
            <a:r>
              <a:rPr lang="ru-RU" sz="1200" kern="0" dirty="0">
                <a:solidFill>
                  <a:prstClr val="black"/>
                </a:solidFill>
              </a:rPr>
              <a:t> участках;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kern="0" dirty="0">
                <a:solidFill>
                  <a:prstClr val="black"/>
                </a:solidFill>
              </a:rPr>
              <a:t>на болотах;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kern="0" dirty="0">
                <a:solidFill>
                  <a:prstClr val="black"/>
                </a:solidFill>
              </a:rPr>
              <a:t>к водоотводным сооружениям</a:t>
            </a: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sz="1100" b="1" kern="0" dirty="0">
              <a:solidFill>
                <a:prstClr val="black"/>
              </a:solidFill>
              <a:latin typeface="Calibri"/>
            </a:endParaRP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sz="1100" b="1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53D8AB6-8D87-4905-B714-64D76271799B}"/>
              </a:ext>
            </a:extLst>
          </p:cNvPr>
          <p:cNvSpPr/>
          <p:nvPr/>
        </p:nvSpPr>
        <p:spPr>
          <a:xfrm>
            <a:off x="4494923" y="837391"/>
            <a:ext cx="3990710" cy="111068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>
                <a:solidFill>
                  <a:schemeClr val="bg1"/>
                </a:solidFill>
                <a:latin typeface="Calibri"/>
              </a:rPr>
              <a:t>Постановление Правительства РФ № 985 от 04.07.2020 «Перечень национальных стандартов и сводов правил (частей таких стандартов и сводов правил), в результате применения которых на обязательной основе обеспечивается соблюдение требований Федерального закона "Технический регламент о безопасности зданий и сооружений"</a:t>
            </a:r>
          </a:p>
        </p:txBody>
      </p:sp>
    </p:spTree>
    <p:extLst>
      <p:ext uri="{BB962C8B-B14F-4D97-AF65-F5344CB8AC3E}">
        <p14:creationId xmlns:p14="http://schemas.microsoft.com/office/powerpoint/2010/main" val="402513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EE1698-E8E2-47EF-B78C-E7398C490EA7}"/>
              </a:ext>
            </a:extLst>
          </p:cNvPr>
          <p:cNvSpPr txBox="1"/>
          <p:nvPr/>
        </p:nvSpPr>
        <p:spPr>
          <a:xfrm>
            <a:off x="243838" y="0"/>
            <a:ext cx="5782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sz="2400" dirty="0">
                <a:ea typeface="Arial" pitchFamily="34" charset="0"/>
              </a:rPr>
              <a:t>Предлагаемая структура актуализированного свода правил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6DF09C48-72FA-4D1C-BFFF-03A37EBFE15F}"/>
              </a:ext>
            </a:extLst>
          </p:cNvPr>
          <p:cNvSpPr txBox="1">
            <a:spLocks/>
          </p:cNvSpPr>
          <p:nvPr/>
        </p:nvSpPr>
        <p:spPr>
          <a:xfrm>
            <a:off x="243837" y="1025405"/>
            <a:ext cx="8241795" cy="3612432"/>
          </a:xfrm>
          <a:prstGeom prst="rect">
            <a:avLst/>
          </a:prstGeom>
        </p:spPr>
        <p:txBody>
          <a:bodyPr numCol="2" spcCol="27000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Область применения.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Нормативные ссылки.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Общие положения.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Продольный профиль и план пути. Размещение раздельных пунктов.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Земляное полотно.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Верхнее строение пути.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Защита пути и сооружений. Полоса отвода.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Мосты и трубы.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Тоннели.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Станции и узлы.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Притрассовые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автодороги.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Пересечения с другими видами транспорта и инженерными сетями.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Железнодорожная автоматика и телемеханика.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Технологическая железнодорожная электросвязь. 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Тяговое электроснабжение железных дорог.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Электроснабжение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нетяговых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потребителей.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Станционные здания, сооружения и устройства.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Охрана окружающей среды.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Правила выполнения строительных работ.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Рабочее движение.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Временная эксплуатация.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Выведение объектов из эксплуатации, ввод объектов в эксплуатацию.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Библиография.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86670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D3EAA47-B616-4770-874D-BDA93AB21151}"/>
              </a:ext>
            </a:extLst>
          </p:cNvPr>
          <p:cNvSpPr txBox="1"/>
          <p:nvPr/>
        </p:nvSpPr>
        <p:spPr>
          <a:xfrm>
            <a:off x="0" y="857306"/>
            <a:ext cx="85148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Verdana" pitchFamily="34" charset="0"/>
                <a:ea typeface="Arial" pitchFamily="34" charset="0"/>
                <a:cs typeface="Verdana" pitchFamily="34" charset="0"/>
              </a:rPr>
              <a:t>За основу предлагается взять 14 сводов правил, утверждённых Минтрансом России: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66A1"/>
              </a:solidFill>
              <a:effectLst/>
              <a:uLnTx/>
              <a:uFillTx/>
              <a:latin typeface="Verdana" pitchFamily="34" charset="0"/>
              <a:ea typeface="Arial" pitchFamily="34" charset="0"/>
              <a:cs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Актуализация СП 119.13330.2017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332661"/>
              </p:ext>
            </p:extLst>
          </p:nvPr>
        </p:nvGraphicFramePr>
        <p:xfrm>
          <a:off x="0" y="1265530"/>
          <a:ext cx="8514894" cy="359907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257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7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237.1326000.2015 Инфраструктура железнодорожного транспорта. Общие требования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161.1326000.2014 Электросвязь железнодорожная. Правила пользования поездной радиосвязью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87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233.1326000.2015 Инфраструктура железнодорожного транспорта. Высокоточная координатная система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223.1326000.2014 Электросвязь железнодорожная. Правила пользования станционной радиосвязью и двухсторонней парковой связью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87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238.1326000.2015 Железнодорожный путь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239.1326000.2015 Системы информирования пассажиров, оповещения работающих на путях и парковой связи на железнодорожном транспорте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02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227.1326000.2014 Пересечения железнодорожных линий с линиями транспорта и инженерными сетями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224.1326000.2014 Тяговое электроснабжение железной дороги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87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234.1326000.2015 Железнодорожная автоматика и телемеханика. Правила строительства и монтажа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226.1326000.2014 Электроснабжение </a:t>
                      </a:r>
                      <a:r>
                        <a:rPr lang="ru-RU" sz="1000" dirty="0" err="1"/>
                        <a:t>нетяговых</a:t>
                      </a:r>
                      <a:r>
                        <a:rPr lang="ru-RU" sz="1000" dirty="0"/>
                        <a:t> потребителей. Правила проектирования, строительства и реконструкции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02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235.1326000.2015 Железнодорожная автоматика и телемеханика. Правила проектирования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225.1326000.2014 Станционные здания, сооружения и устройства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02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244.1326000.2015 Кабельные линии </a:t>
                      </a:r>
                      <a:r>
                        <a:rPr lang="ru-RU" sz="900" dirty="0"/>
                        <a:t>объектов</a:t>
                      </a:r>
                      <a:r>
                        <a:rPr lang="ru-RU" sz="1000" dirty="0"/>
                        <a:t> инфраструктуры железнодорожного транспорта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СП 236.1326000.2015 Приемка и ввод в эксплуатацию объектов инфраструктуры железнодорожного транспорта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717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Федеральный закон 247-ФЗ</a:t>
            </a:r>
          </a:p>
          <a:p>
            <a:pPr defTabSz="914400" eaLnBrk="1" hangingPunct="1">
              <a:buFont typeface="Arial" pitchFamily="34" charset="0"/>
              <a:buNone/>
            </a:pPr>
            <a:r>
              <a:rPr lang="ru-RU" dirty="0">
                <a:ea typeface="Arial" pitchFamily="34" charset="0"/>
              </a:rPr>
              <a:t>«Об обязательных требованиях»</a:t>
            </a:r>
            <a:endParaRPr kumimoji="0" lang="ru-RU" dirty="0">
              <a:ea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039" y="1042110"/>
            <a:ext cx="2043284" cy="224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4769B67-8450-4B77-9838-0F1A7D176A40}"/>
              </a:ext>
            </a:extLst>
          </p:cNvPr>
          <p:cNvSpPr txBox="1"/>
          <p:nvPr/>
        </p:nvSpPr>
        <p:spPr>
          <a:xfrm>
            <a:off x="3313787" y="1626885"/>
            <a:ext cx="51718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Wingdings" pitchFamily="2" charset="2"/>
              <a:buChar char="ü"/>
            </a:pPr>
            <a:r>
              <a:rPr lang="ru-RU" sz="1200" dirty="0"/>
              <a:t>Приказ № 41 Нормы допускаемых скоростей движения подвижного состава по железнодорожным путям колеи 1520 (1524) мм федерального железнодорожного транспорта</a:t>
            </a:r>
          </a:p>
          <a:p>
            <a:pPr marL="171450" indent="-171450" fontAlgn="base">
              <a:buFont typeface="Wingdings" pitchFamily="2" charset="2"/>
              <a:buChar char="ü"/>
            </a:pPr>
            <a:r>
              <a:rPr lang="ru-RU" sz="1200" dirty="0"/>
              <a:t>ЦПТ-53 Технические условия на работы по ремонту и планово-предупредительной выправке пути</a:t>
            </a:r>
          </a:p>
          <a:p>
            <a:pPr marL="171450" indent="-171450" fontAlgn="base">
              <a:buFont typeface="Wingdings" pitchFamily="2" charset="2"/>
              <a:buChar char="ü"/>
            </a:pPr>
            <a:r>
              <a:rPr lang="ru-RU" sz="1200" dirty="0"/>
              <a:t>ЦПИ-24 Технические указания по устранению пучин и просадок железнодорожного пути</a:t>
            </a:r>
          </a:p>
          <a:p>
            <a:pPr marL="171450" indent="-171450" fontAlgn="base">
              <a:buFont typeface="Wingdings" pitchFamily="2" charset="2"/>
              <a:buChar char="ü"/>
            </a:pPr>
            <a:r>
              <a:rPr lang="ru-RU" sz="1200" dirty="0"/>
              <a:t>ЦПТ 52/14 Методика оценки воздействия подвижного состава на путь по условиям обеспечения его надёжности</a:t>
            </a:r>
          </a:p>
          <a:p>
            <a:pPr marL="171450" indent="-171450" fontAlgn="base">
              <a:buFont typeface="Wingdings" pitchFamily="2" charset="2"/>
              <a:buChar char="ü"/>
            </a:pPr>
            <a:r>
              <a:rPr lang="ru-RU" sz="1200" dirty="0"/>
              <a:t>ЦД-858 Правила и технические нормы проектирования станций и узлов на железных дорогах колеи 1520 мм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3EAA47-B616-4770-874D-BDA93AB21151}"/>
              </a:ext>
            </a:extLst>
          </p:cNvPr>
          <p:cNvSpPr txBox="1"/>
          <p:nvPr/>
        </p:nvSpPr>
        <p:spPr>
          <a:xfrm>
            <a:off x="3313787" y="1042110"/>
            <a:ext cx="50569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Verdana" pitchFamily="34" charset="0"/>
                <a:ea typeface="Arial" pitchFamily="34" charset="0"/>
                <a:cs typeface="Verdana" pitchFamily="34" charset="0"/>
              </a:rPr>
              <a:t>Минтрансом РФ отменены</a:t>
            </a:r>
            <a:r>
              <a:rPr kumimoji="0" lang="ru-RU" sz="1600" b="0" i="0" u="none" strike="noStrike" kern="1200" cap="none" spc="0" normalizeH="0" noProof="0" dirty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Verdana" pitchFamily="34" charset="0"/>
                <a:ea typeface="Arial" pitchFamily="34" charset="0"/>
                <a:cs typeface="Verdana" pitchFamily="34" charset="0"/>
              </a:rPr>
              <a:t> важнейшие документы МПС РФ: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3EAA47-B616-4770-874D-BDA93AB21151}"/>
              </a:ext>
            </a:extLst>
          </p:cNvPr>
          <p:cNvSpPr txBox="1"/>
          <p:nvPr/>
        </p:nvSpPr>
        <p:spPr>
          <a:xfrm>
            <a:off x="3428669" y="3880560"/>
            <a:ext cx="50569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Verdana" pitchFamily="34" charset="0"/>
                <a:ea typeface="Arial" pitchFamily="34" charset="0"/>
                <a:cs typeface="Verdana" pitchFamily="34" charset="0"/>
              </a:rPr>
              <a:t>Будет отменено в ближайшее время:</a:t>
            </a:r>
            <a:endParaRPr kumimoji="0" lang="ru-RU" sz="1600" b="0" i="0" u="none" strike="noStrike" kern="1200" cap="none" spc="0" normalizeH="0" noProof="0" dirty="0">
              <a:ln>
                <a:noFill/>
              </a:ln>
              <a:solidFill>
                <a:srgbClr val="0066A1"/>
              </a:solidFill>
              <a:effectLst/>
              <a:uLnTx/>
              <a:uFillTx/>
              <a:latin typeface="Verdana" pitchFamily="34" charset="0"/>
              <a:ea typeface="Arial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13787" y="421911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fontAlgn="base">
              <a:buFont typeface="Wingdings" pitchFamily="2" charset="2"/>
              <a:buChar char="ü"/>
            </a:pPr>
            <a:r>
              <a:rPr lang="ru-RU" sz="1200" dirty="0"/>
              <a:t>ТУ-2000 Технические указания по устройству, укладке, содержанию и ремонту бесстыкового пути</a:t>
            </a:r>
          </a:p>
        </p:txBody>
      </p:sp>
      <p:sp>
        <p:nvSpPr>
          <p:cNvPr id="8" name="Крест 7"/>
          <p:cNvSpPr/>
          <p:nvPr/>
        </p:nvSpPr>
        <p:spPr>
          <a:xfrm rot="2663959">
            <a:off x="3828435" y="1309007"/>
            <a:ext cx="3687045" cy="3690975"/>
          </a:xfrm>
          <a:prstGeom prst="plus">
            <a:avLst>
              <a:gd name="adj" fmla="val 47123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6050" y="3384550"/>
            <a:ext cx="3213100" cy="1384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 </a:t>
            </a:r>
            <a:r>
              <a:rPr lang="ru-RU" dirty="0" err="1"/>
              <a:t>Росжелдора</a:t>
            </a:r>
            <a:r>
              <a:rPr lang="ru-RU" dirty="0"/>
              <a:t> отсутствуют полномочия по утверждению нормативно-технических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74115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Предложения в Протокол: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769B67-8450-4B77-9838-0F1A7D176A40}"/>
              </a:ext>
            </a:extLst>
          </p:cNvPr>
          <p:cNvSpPr txBox="1"/>
          <p:nvPr/>
        </p:nvSpPr>
        <p:spPr>
          <a:xfrm>
            <a:off x="243839" y="784676"/>
            <a:ext cx="80374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ru-RU" sz="1600" dirty="0"/>
              <a:t>Поддержать решение о необходимости скорейшей актуализации Свода правил «Железные дороги колеи 1520 мм» с внесением в него требований по всем подсистемам инфраструктуры железнодорожного транспорта и распространить его на процессы проектирования, строительства, реконструкции и капитального ремонта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ru-RU" sz="1600" dirty="0"/>
              <a:t>Поддержать решение о приведении всех нормативно технических документов в области инфраструктуры железнодорожного транспорта к единой классификации железнодорожных линий и железнодорожных путей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ru-RU" sz="1600" dirty="0"/>
              <a:t>Поддержать решение о необходимости утверждения на федеральном уровне нормативно-технических документов рекомендательного характера (методик расчёта, классификаторов, и т.п.) в области установления требований к подсистемам инфраструктуры железнодорожного транспорта</a:t>
            </a:r>
          </a:p>
        </p:txBody>
      </p:sp>
    </p:spTree>
    <p:extLst>
      <p:ext uri="{BB962C8B-B14F-4D97-AF65-F5344CB8AC3E}">
        <p14:creationId xmlns:p14="http://schemas.microsoft.com/office/powerpoint/2010/main" val="40372884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/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1005</TotalTime>
  <Words>860</Words>
  <Application>Microsoft Office PowerPoint</Application>
  <PresentationFormat>Экран (16:9)</PresentationFormat>
  <Paragraphs>162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Consolas</vt:lpstr>
      <vt:lpstr>Verdana</vt:lpstr>
      <vt:lpstr>Verdana Pro SemiBold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79</cp:revision>
  <dcterms:created xsi:type="dcterms:W3CDTF">2020-09-25T09:41:49Z</dcterms:created>
  <dcterms:modified xsi:type="dcterms:W3CDTF">2020-11-21T00:28:44Z</dcterms:modified>
</cp:coreProperties>
</file>