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0" r:id="rId2"/>
    <p:sldId id="256" r:id="rId3"/>
    <p:sldId id="257" r:id="rId4"/>
    <p:sldId id="258" r:id="rId5"/>
    <p:sldId id="264" r:id="rId6"/>
    <p:sldId id="265" r:id="rId7"/>
    <p:sldId id="266" r:id="rId8"/>
    <p:sldId id="267" r:id="rId9"/>
    <p:sldId id="274" r:id="rId10"/>
    <p:sldId id="280" r:id="rId11"/>
    <p:sldId id="273" r:id="rId12"/>
    <p:sldId id="272" r:id="rId13"/>
    <p:sldId id="271" r:id="rId14"/>
    <p:sldId id="270" r:id="rId15"/>
    <p:sldId id="269" r:id="rId16"/>
    <p:sldId id="268" r:id="rId17"/>
    <p:sldId id="275" r:id="rId18"/>
    <p:sldId id="277" r:id="rId19"/>
    <p:sldId id="281" r:id="rId20"/>
    <p:sldId id="278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CF4"/>
    <a:srgbClr val="003356"/>
    <a:srgbClr val="8AB0D2"/>
    <a:srgbClr val="FFFFFF"/>
    <a:srgbClr val="BFC5CE"/>
    <a:srgbClr val="78D64B"/>
    <a:srgbClr val="E21A1A"/>
    <a:srgbClr val="007FB1"/>
    <a:srgbClr val="DDDCB4"/>
    <a:srgbClr val="828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7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9AD6445-C797-432C-8E81-AB7F6B9763A5}"/>
              </a:ext>
            </a:extLst>
          </p:cNvPr>
          <p:cNvSpPr/>
          <p:nvPr userDrawn="1"/>
        </p:nvSpPr>
        <p:spPr>
          <a:xfrm>
            <a:off x="-44" y="743131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xmlns="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2988B3-9A36-4532-A584-25C4609839B9}"/>
              </a:ext>
            </a:extLst>
          </p:cNvPr>
          <p:cNvSpPr txBox="1"/>
          <p:nvPr userDrawn="1"/>
        </p:nvSpPr>
        <p:spPr>
          <a:xfrm>
            <a:off x="5457827" y="291638"/>
            <a:ext cx="3128831" cy="3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4AF97A-94F6-4FC2-B89C-83CA0B912D37}"/>
              </a:ext>
            </a:extLst>
          </p:cNvPr>
          <p:cNvSpPr txBox="1"/>
          <p:nvPr userDrawn="1"/>
        </p:nvSpPr>
        <p:spPr>
          <a:xfrm>
            <a:off x="3601943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dirty="0">
                <a:solidFill>
                  <a:srgbClr val="E21A1A"/>
                </a:solidFill>
              </a:rPr>
              <a:t>XX </a:t>
            </a:r>
            <a:r>
              <a:rPr lang="ru-RU" sz="600" b="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95" y="4776441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04" y="90449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15C09A8-7DFC-4D2C-8567-7A83E39DF925}"/>
              </a:ext>
            </a:extLst>
          </p:cNvPr>
          <p:cNvSpPr txBox="1"/>
          <p:nvPr userDrawn="1"/>
        </p:nvSpPr>
        <p:spPr>
          <a:xfrm>
            <a:off x="8616463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7C9746F-E49D-4A71-BB4E-7E3B8BC2ECD7}"/>
              </a:ext>
            </a:extLst>
          </p:cNvPr>
          <p:cNvSpPr/>
          <p:nvPr userDrawn="1"/>
        </p:nvSpPr>
        <p:spPr>
          <a:xfrm>
            <a:off x="8420450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42D24BF-F623-4D43-87A8-463910A1DF71}"/>
              </a:ext>
            </a:extLst>
          </p:cNvPr>
          <p:cNvSpPr txBox="1"/>
          <p:nvPr userDrawn="1"/>
        </p:nvSpPr>
        <p:spPr>
          <a:xfrm>
            <a:off x="8547816" y="2433251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25131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08A898D-48B4-4968-B9BC-6A66CCE9DFD7}"/>
              </a:ext>
            </a:extLst>
          </p:cNvPr>
          <p:cNvSpPr/>
          <p:nvPr userDrawn="1"/>
        </p:nvSpPr>
        <p:spPr>
          <a:xfrm>
            <a:off x="-44" y="743131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3B422081-36F1-4A32-9D59-125093C2B8DB}"/>
              </a:ext>
            </a:extLst>
          </p:cNvPr>
          <p:cNvSpPr/>
          <p:nvPr userDrawn="1"/>
        </p:nvSpPr>
        <p:spPr>
          <a:xfrm>
            <a:off x="-44" y="1500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xmlns="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5" y="4929238"/>
            <a:ext cx="2301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6E0306-A4B3-404A-B24F-B722534A2EE7}"/>
              </a:ext>
            </a:extLst>
          </p:cNvPr>
          <p:cNvSpPr txBox="1"/>
          <p:nvPr userDrawn="1"/>
        </p:nvSpPr>
        <p:spPr>
          <a:xfrm>
            <a:off x="6372077" y="267830"/>
            <a:ext cx="2247921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95" y="4776441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04" y="90449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E468E4-D923-432F-AD63-634F8DD66D26}"/>
              </a:ext>
            </a:extLst>
          </p:cNvPr>
          <p:cNvSpPr txBox="1"/>
          <p:nvPr userDrawn="1"/>
        </p:nvSpPr>
        <p:spPr>
          <a:xfrm>
            <a:off x="8616463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0655696-2241-4792-A612-B18E5D868B19}"/>
              </a:ext>
            </a:extLst>
          </p:cNvPr>
          <p:cNvSpPr/>
          <p:nvPr userDrawn="1"/>
        </p:nvSpPr>
        <p:spPr>
          <a:xfrm>
            <a:off x="6278878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C2097A9-B769-492E-A97E-EC0C1C86148B}"/>
              </a:ext>
            </a:extLst>
          </p:cNvPr>
          <p:cNvSpPr/>
          <p:nvPr userDrawn="1"/>
        </p:nvSpPr>
        <p:spPr>
          <a:xfrm>
            <a:off x="8420450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DA70E93-75A6-432B-8D56-ECE5C0088E36}"/>
              </a:ext>
            </a:extLst>
          </p:cNvPr>
          <p:cNvSpPr txBox="1"/>
          <p:nvPr userDrawn="1"/>
        </p:nvSpPr>
        <p:spPr>
          <a:xfrm>
            <a:off x="8547816" y="2433251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53582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1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4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9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1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4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4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1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9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xmlns="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1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6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xmlns="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1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xmlns="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1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xmlns="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4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xmlns="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6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xmlns="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xmlns="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xmlns="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1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xmlns="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xmlns="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6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xmlns="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4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xmlns="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1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xmlns="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4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xmlns="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6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xmlns="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xmlns="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6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xmlns="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xmlns="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xmlns="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10">
            <a:extLst>
              <a:ext uri="{FF2B5EF4-FFF2-40B4-BE49-F238E27FC236}">
                <a16:creationId xmlns:a16="http://schemas.microsoft.com/office/drawing/2014/main" xmlns="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xmlns="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1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xmlns="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4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xmlns="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6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xmlns="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1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xmlns="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4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53" name="Rectangle 12">
            <a:extLst>
              <a:ext uri="{FF2B5EF4-FFF2-40B4-BE49-F238E27FC236}">
                <a16:creationId xmlns:a16="http://schemas.microsoft.com/office/drawing/2014/main" xmlns="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6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54" name="Rectangle 12">
            <a:extLst>
              <a:ext uri="{FF2B5EF4-FFF2-40B4-BE49-F238E27FC236}">
                <a16:creationId xmlns:a16="http://schemas.microsoft.com/office/drawing/2014/main" xmlns="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9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xmlns="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1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tk119@nickd.ru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A8220C-7104-4803-AFF1-9DACD343A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21" y="4688652"/>
            <a:ext cx="729767" cy="44953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B0D9DC7-B1C2-46B6-B118-8375A0E79C0D}"/>
              </a:ext>
            </a:extLst>
          </p:cNvPr>
          <p:cNvSpPr/>
          <p:nvPr/>
        </p:nvSpPr>
        <p:spPr>
          <a:xfrm>
            <a:off x="0" y="353718"/>
            <a:ext cx="9144000" cy="4334934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A693FCD7-519C-49B0-8524-3B6B4FE8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1" y="672407"/>
            <a:ext cx="7013670" cy="356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C0DDCD-66B1-4266-8155-E7609310551C}"/>
              </a:ext>
            </a:extLst>
          </p:cNvPr>
          <p:cNvSpPr txBox="1"/>
          <p:nvPr/>
        </p:nvSpPr>
        <p:spPr>
          <a:xfrm>
            <a:off x="3097096" y="1987548"/>
            <a:ext cx="4266869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33B4D33-8879-4A51-A4D1-2086F7200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55"/>
            <a:ext cx="1078330" cy="931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57E739-AFDD-4345-8C12-64448E8ACACE}"/>
              </a:ext>
            </a:extLst>
          </p:cNvPr>
          <p:cNvSpPr txBox="1"/>
          <p:nvPr/>
        </p:nvSpPr>
        <p:spPr>
          <a:xfrm>
            <a:off x="4089789" y="4373497"/>
            <a:ext cx="97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44224F-7CC4-46B5-870C-77ED5EC9DA4B}"/>
              </a:ext>
            </a:extLst>
          </p:cNvPr>
          <p:cNvSpPr txBox="1"/>
          <p:nvPr/>
        </p:nvSpPr>
        <p:spPr>
          <a:xfrm>
            <a:off x="4012890" y="4286417"/>
            <a:ext cx="11135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003356"/>
                </a:solidFill>
              </a:rPr>
              <a:t>ОНЛАЙН ФОРМАТ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591DFA-7004-4883-B3F9-51F343081782}"/>
              </a:ext>
            </a:extLst>
          </p:cNvPr>
          <p:cNvSpPr txBox="1"/>
          <p:nvPr/>
        </p:nvSpPr>
        <p:spPr>
          <a:xfrm>
            <a:off x="2361063" y="70622"/>
            <a:ext cx="6650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rgbClr val="FF0000"/>
                </a:solidFill>
              </a:rPr>
              <a:t>XX ВСЕРОССИЙСКАЯ НАУЧНО-ПРАКТИЧЕСКАЯ КОНФЕРЕНЦИЯ «БЕЗОПАСНОСТЬ ДВИЖЕНИЯ ПОЕЗДОВ»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5850FEB-CE8E-4D1D-B93F-547B4A1EA350}"/>
              </a:ext>
            </a:extLst>
          </p:cNvPr>
          <p:cNvSpPr txBox="1"/>
          <p:nvPr/>
        </p:nvSpPr>
        <p:spPr>
          <a:xfrm>
            <a:off x="1833782" y="2768747"/>
            <a:ext cx="54868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СТРАТЕГИЯ УСПЕХА И РАЗВИТИЯ ВОЗМОЖНОСТЕЙ </a:t>
            </a:r>
            <a:endParaRPr lang="ru-RU" sz="10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EEBA7D1-5268-4121-B336-AD96B85BC3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68" y="1968498"/>
            <a:ext cx="820389" cy="91154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сидит, стол, компьютер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4BDFA90-EC2E-4744-860E-70EACEFF3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53" y="3232907"/>
            <a:ext cx="1523809" cy="1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5" y="857667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RAMS </a:t>
            </a:r>
            <a:r>
              <a:rPr lang="ru-RU" dirty="0">
                <a:solidFill>
                  <a:srgbClr val="003356"/>
                </a:solidFill>
              </a:rPr>
              <a:t>– это методология обеспечения безотказности (</a:t>
            </a:r>
            <a:r>
              <a:rPr lang="ru-RU" dirty="0" err="1">
                <a:solidFill>
                  <a:srgbClr val="FF0000"/>
                </a:solidFill>
              </a:rPr>
              <a:t>Reliability</a:t>
            </a:r>
            <a:r>
              <a:rPr lang="ru-RU" dirty="0">
                <a:solidFill>
                  <a:srgbClr val="003356"/>
                </a:solidFill>
              </a:rPr>
              <a:t>), готовности (</a:t>
            </a:r>
            <a:r>
              <a:rPr lang="ru-RU" dirty="0" err="1">
                <a:solidFill>
                  <a:srgbClr val="FF0000"/>
                </a:solidFill>
              </a:rPr>
              <a:t>Availability</a:t>
            </a:r>
            <a:r>
              <a:rPr lang="ru-RU" dirty="0">
                <a:solidFill>
                  <a:srgbClr val="003356"/>
                </a:solidFill>
              </a:rPr>
              <a:t>), </a:t>
            </a:r>
            <a:r>
              <a:rPr lang="ru-RU" dirty="0" smtClean="0">
                <a:solidFill>
                  <a:srgbClr val="003356"/>
                </a:solidFill>
              </a:rPr>
              <a:t>ремонтопригодности </a:t>
            </a:r>
            <a:r>
              <a:rPr lang="ru-RU" dirty="0">
                <a:solidFill>
                  <a:srgbClr val="003356"/>
                </a:solidFill>
              </a:rPr>
              <a:t>(</a:t>
            </a:r>
            <a:r>
              <a:rPr lang="ru-RU" dirty="0" err="1">
                <a:solidFill>
                  <a:srgbClr val="FF0000"/>
                </a:solidFill>
              </a:rPr>
              <a:t>Maintainability</a:t>
            </a:r>
            <a:r>
              <a:rPr lang="ru-RU" dirty="0">
                <a:solidFill>
                  <a:srgbClr val="003356"/>
                </a:solidFill>
              </a:rPr>
              <a:t>) и безопасности (</a:t>
            </a:r>
            <a:r>
              <a:rPr lang="ru-RU" dirty="0" err="1">
                <a:solidFill>
                  <a:srgbClr val="FF0000"/>
                </a:solidFill>
              </a:rPr>
              <a:t>Safety</a:t>
            </a:r>
            <a:r>
              <a:rPr lang="ru-RU" dirty="0">
                <a:solidFill>
                  <a:srgbClr val="003356"/>
                </a:solidFill>
              </a:rPr>
              <a:t>) на </a:t>
            </a:r>
            <a:r>
              <a:rPr lang="ru-RU" dirty="0" smtClean="0">
                <a:solidFill>
                  <a:srgbClr val="003356"/>
                </a:solidFill>
              </a:rPr>
              <a:t>железнодорожном </a:t>
            </a:r>
            <a:r>
              <a:rPr lang="ru-RU" dirty="0">
                <a:solidFill>
                  <a:srgbClr val="003356"/>
                </a:solidFill>
              </a:rPr>
              <a:t>транспорте. RAMS </a:t>
            </a:r>
            <a:r>
              <a:rPr lang="ru-RU" dirty="0" smtClean="0">
                <a:solidFill>
                  <a:srgbClr val="003356"/>
                </a:solidFill>
              </a:rPr>
              <a:t>формализован </a:t>
            </a:r>
            <a:r>
              <a:rPr lang="ru-RU" dirty="0">
                <a:solidFill>
                  <a:srgbClr val="003356"/>
                </a:solidFill>
              </a:rPr>
              <a:t>стандартами EN 50126 и IEC 62278. </a:t>
            </a:r>
            <a:endParaRPr lang="ru-RU" dirty="0" smtClean="0">
              <a:solidFill>
                <a:srgbClr val="003356"/>
              </a:solidFill>
            </a:endParaRPr>
          </a:p>
          <a:p>
            <a:endParaRPr lang="ru-RU" dirty="0">
              <a:solidFill>
                <a:srgbClr val="003356"/>
              </a:solidFill>
            </a:endParaRPr>
          </a:p>
          <a:p>
            <a:r>
              <a:rPr lang="ru-RU" dirty="0" smtClean="0">
                <a:solidFill>
                  <a:srgbClr val="003356"/>
                </a:solidFill>
              </a:rPr>
              <a:t>Методология </a:t>
            </a:r>
            <a:r>
              <a:rPr lang="ru-RU" dirty="0">
                <a:solidFill>
                  <a:srgbClr val="FF0000"/>
                </a:solidFill>
              </a:rPr>
              <a:t>RAMS</a:t>
            </a:r>
            <a:r>
              <a:rPr lang="ru-RU" dirty="0">
                <a:solidFill>
                  <a:srgbClr val="003356"/>
                </a:solidFill>
              </a:rPr>
              <a:t> базируется на принципе </a:t>
            </a:r>
            <a:r>
              <a:rPr lang="ru-RU" dirty="0">
                <a:solidFill>
                  <a:srgbClr val="FF0000"/>
                </a:solidFill>
              </a:rPr>
              <a:t>ALARP</a:t>
            </a:r>
            <a:r>
              <a:rPr lang="ru-RU" dirty="0">
                <a:solidFill>
                  <a:srgbClr val="003356"/>
                </a:solidFill>
              </a:rPr>
              <a:t> (настолько низкий уровень остаточного риска, насколько </a:t>
            </a:r>
            <a:r>
              <a:rPr lang="ru-RU" dirty="0" smtClean="0">
                <a:solidFill>
                  <a:srgbClr val="003356"/>
                </a:solidFill>
              </a:rPr>
              <a:t>возможно</a:t>
            </a:r>
            <a:r>
              <a:rPr lang="ru-RU" dirty="0">
                <a:solidFill>
                  <a:srgbClr val="003356"/>
                </a:solidFill>
              </a:rPr>
              <a:t>) при обеспечении безопасности и </a:t>
            </a:r>
            <a:r>
              <a:rPr lang="ru-RU" dirty="0" smtClean="0">
                <a:solidFill>
                  <a:srgbClr val="003356"/>
                </a:solidFill>
              </a:rPr>
              <a:t>надежности </a:t>
            </a:r>
            <a:r>
              <a:rPr lang="ru-RU" dirty="0">
                <a:solidFill>
                  <a:srgbClr val="003356"/>
                </a:solidFill>
              </a:rPr>
              <a:t>на всех стадиях жизненного цикла объекта железнодорожного транспорта</a:t>
            </a:r>
            <a:r>
              <a:rPr lang="ru-RU" dirty="0" smtClean="0">
                <a:solidFill>
                  <a:srgbClr val="003356"/>
                </a:solidFill>
              </a:rPr>
              <a:t>.</a:t>
            </a:r>
          </a:p>
          <a:p>
            <a:endParaRPr lang="ru-RU" b="1" dirty="0" smtClean="0"/>
          </a:p>
          <a:p>
            <a:r>
              <a:rPr lang="ru-RU" dirty="0" smtClean="0"/>
              <a:t>На основе </a:t>
            </a:r>
            <a:r>
              <a:rPr lang="ru-RU" b="1" dirty="0" smtClean="0">
                <a:solidFill>
                  <a:srgbClr val="FF0000"/>
                </a:solidFill>
              </a:rPr>
              <a:t>RAMS</a:t>
            </a:r>
            <a:r>
              <a:rPr lang="ru-RU" dirty="0" smtClean="0">
                <a:solidFill>
                  <a:srgbClr val="003356"/>
                </a:solidFill>
              </a:rPr>
              <a:t> на ОАО «РЖД» создана </a:t>
            </a:r>
            <a:r>
              <a:rPr lang="ru-RU" b="1" dirty="0" smtClean="0">
                <a:solidFill>
                  <a:srgbClr val="FF0000"/>
                </a:solidFill>
              </a:rPr>
              <a:t>система </a:t>
            </a:r>
            <a:r>
              <a:rPr lang="ru-RU" b="1" dirty="0">
                <a:solidFill>
                  <a:srgbClr val="FF0000"/>
                </a:solidFill>
              </a:rPr>
              <a:t>адаптивного Управления техническим содержанием инфраструктуры железнодорожного транспорта (УРРАН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ru-RU" b="1" dirty="0" smtClean="0"/>
              <a:t>. </a:t>
            </a:r>
            <a:r>
              <a:rPr lang="ru-RU" dirty="0" smtClean="0"/>
              <a:t>«</a:t>
            </a:r>
            <a:r>
              <a:rPr lang="ru-RU" dirty="0" smtClean="0"/>
              <a:t>НИЦ КД» </a:t>
            </a:r>
            <a:r>
              <a:rPr lang="ru-RU" dirty="0" smtClean="0">
                <a:solidFill>
                  <a:srgbClr val="003356"/>
                </a:solidFill>
              </a:rPr>
              <a:t>принимало участие в обсуждении  этого  проекта.</a:t>
            </a:r>
            <a:endParaRPr lang="ru-RU" dirty="0">
              <a:solidFill>
                <a:srgbClr val="00335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440" y="24884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RAMS</a:t>
            </a:r>
            <a:r>
              <a:rPr lang="ru-RU" b="1" dirty="0">
                <a:solidFill>
                  <a:srgbClr val="003356"/>
                </a:solidFill>
              </a:rPr>
              <a:t> 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02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" y="0"/>
            <a:ext cx="6838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Федеральный закон "О техническом регулировании"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>
                <a:solidFill>
                  <a:schemeClr val="bg1"/>
                </a:solidFill>
              </a:rPr>
              <a:t>27.12.2002 N </a:t>
            </a:r>
            <a:r>
              <a:rPr lang="ru-RU" dirty="0" smtClean="0">
                <a:solidFill>
                  <a:schemeClr val="bg1"/>
                </a:solidFill>
              </a:rPr>
              <a:t>184-ФЗ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" y="934139"/>
            <a:ext cx="2849285" cy="2849285"/>
          </a:xfrm>
          <a:prstGeom prst="rect">
            <a:avLst/>
          </a:prstGeom>
        </p:spPr>
      </p:pic>
      <p:sp>
        <p:nvSpPr>
          <p:cNvPr id="3" name="Объект 1"/>
          <p:cNvSpPr txBox="1">
            <a:spLocks/>
          </p:cNvSpPr>
          <p:nvPr/>
        </p:nvSpPr>
        <p:spPr>
          <a:xfrm>
            <a:off x="1990725" y="998670"/>
            <a:ext cx="6238874" cy="367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«…Для объектов, являющихся потенциальным источником опасности, </a:t>
            </a:r>
            <a:r>
              <a:rPr lang="ru-RU" dirty="0" smtClean="0">
                <a:solidFill>
                  <a:srgbClr val="FF0000"/>
                </a:solidFill>
              </a:rPr>
              <a:t>безопасность объекта  и связанных процессов производства, эксплуатации, хранения, перевозки, реализации и утилизации </a:t>
            </a:r>
            <a:r>
              <a:rPr lang="ru-RU" dirty="0" smtClean="0"/>
              <a:t>– состояние, при котором отсутствует недопустимый риск, связанный с причинением вреда жизни или здоровью граждан, имуществу физических или юридических лиц, государственному или муниципальному имуществу, окружающей среде, жизни или здоровью животных и растений». </a:t>
            </a:r>
          </a:p>
          <a:p>
            <a:pPr algn="just"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Критический отказ </a:t>
            </a:r>
            <a:r>
              <a:rPr lang="ru-RU" dirty="0" smtClean="0"/>
              <a:t>- отказ объекта (составной части), приводящий к причинению вреда жизни или здоровью граждан, имуществу физических или юридических лиц, государственному или муниципальному имуществу, окружающей среде, жизни или здоровью животных и растений.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0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3073" y="148709"/>
            <a:ext cx="28632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Термин «надежность»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481261" y="1062853"/>
            <a:ext cx="7700714" cy="344247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300" b="1" dirty="0" smtClean="0">
                <a:solidFill>
                  <a:srgbClr val="FF0000"/>
                </a:solidFill>
              </a:rPr>
              <a:t>надежность  - </a:t>
            </a:r>
            <a:r>
              <a:rPr lang="ru-RU" sz="2300" dirty="0" smtClean="0">
                <a:solidFill>
                  <a:srgbClr val="003356"/>
                </a:solidFill>
              </a:rPr>
              <a:t>Свойство объекта сохранять во времени в установленных пределах значения всех параметров, характеризующих способность выполнять требуемые функции в заданных режимах и условиях применения, технического обслуживания, хранения и транспортирования.</a:t>
            </a:r>
          </a:p>
          <a:p>
            <a:pPr marL="0" indent="0" defTabSz="914400">
              <a:lnSpc>
                <a:spcPct val="170000"/>
              </a:lnSpc>
              <a:buClr>
                <a:srgbClr val="FF0000"/>
              </a:buClr>
              <a:buFont typeface="Wingdings 3"/>
              <a:buNone/>
            </a:pPr>
            <a:endParaRPr lang="ru-RU" sz="1900" dirty="0" smtClean="0">
              <a:solidFill>
                <a:srgbClr val="003356"/>
              </a:solidFill>
            </a:endParaRPr>
          </a:p>
          <a:p>
            <a:pPr marL="0" indent="0" defTabSz="914400">
              <a:lnSpc>
                <a:spcPct val="170000"/>
              </a:lnSpc>
              <a:buClr>
                <a:srgbClr val="FF0000"/>
              </a:buClr>
              <a:buFont typeface="Wingdings 3"/>
              <a:buNone/>
            </a:pPr>
            <a:r>
              <a:rPr lang="ru-RU" sz="2000" dirty="0" smtClean="0">
                <a:solidFill>
                  <a:srgbClr val="003356"/>
                </a:solidFill>
              </a:rPr>
              <a:t>Примечание – Надежность является комплексным свойством, которое в зависимости от назначения объекта и условий его применения может включать безотказность, долговечность, ремонтопригодность и </a:t>
            </a:r>
            <a:r>
              <a:rPr lang="ru-RU" sz="2000" dirty="0" err="1" smtClean="0">
                <a:solidFill>
                  <a:srgbClr val="003356"/>
                </a:solidFill>
              </a:rPr>
              <a:t>сохраняемость</a:t>
            </a:r>
            <a:r>
              <a:rPr lang="ru-RU" sz="2000" dirty="0" smtClean="0">
                <a:solidFill>
                  <a:srgbClr val="003356"/>
                </a:solidFill>
              </a:rPr>
              <a:t> или определенные сочетания этих свойств</a:t>
            </a:r>
          </a:p>
          <a:p>
            <a:pPr defTabSz="914400"/>
            <a:endParaRPr lang="ru-RU" sz="2200" dirty="0">
              <a:solidFill>
                <a:srgbClr val="00335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6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" y="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Термины «назначенный ресурс» и «назначенный срок службы»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315144" y="1007229"/>
            <a:ext cx="7895406" cy="368577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</a:rPr>
              <a:t>назначенный ресурс  </a:t>
            </a:r>
            <a:r>
              <a:rPr lang="ru-RU" sz="1600" b="1" dirty="0" smtClean="0">
                <a:solidFill>
                  <a:srgbClr val="003356"/>
                </a:solidFill>
              </a:rPr>
              <a:t>- </a:t>
            </a:r>
            <a:r>
              <a:rPr lang="ru-RU" sz="1600" dirty="0" smtClean="0">
                <a:solidFill>
                  <a:srgbClr val="003356"/>
                </a:solidFill>
              </a:rPr>
              <a:t>Суммарная наработка, при достижении которой эксплуатация объекта должна быть прекращена независимо от его технического состояния </a:t>
            </a:r>
          </a:p>
          <a:p>
            <a:pPr marL="0" indent="0" algn="just" defTabSz="914400">
              <a:lnSpc>
                <a:spcPct val="150000"/>
              </a:lnSpc>
              <a:buClr>
                <a:srgbClr val="FF0000"/>
              </a:buClr>
              <a:buNone/>
            </a:pPr>
            <a:r>
              <a:rPr lang="ru-RU" sz="1200" dirty="0" smtClean="0">
                <a:solidFill>
                  <a:srgbClr val="003356"/>
                </a:solidFill>
              </a:rPr>
              <a:t>Примечание - Данный показатель не является показателем надежности</a:t>
            </a:r>
          </a:p>
          <a:p>
            <a:pPr algn="just"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ru-RU" sz="1200" dirty="0" smtClean="0">
              <a:solidFill>
                <a:srgbClr val="003356"/>
              </a:solidFill>
            </a:endParaRPr>
          </a:p>
          <a:p>
            <a:pPr algn="just"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</a:rPr>
              <a:t>назначенный срок службы </a:t>
            </a:r>
            <a:r>
              <a:rPr lang="ru-RU" sz="1600" b="1" dirty="0" smtClean="0"/>
              <a:t>- 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3356"/>
                </a:solidFill>
              </a:rPr>
              <a:t>Календарная продолжительность эксплуатации, при достижении которой эксплуатация объекта должна быть прекращена независимо от его технического состояния </a:t>
            </a:r>
          </a:p>
          <a:p>
            <a:pPr marL="0" indent="0" algn="just" defTabSz="914400">
              <a:lnSpc>
                <a:spcPct val="150000"/>
              </a:lnSpc>
              <a:buClr>
                <a:srgbClr val="FF0000"/>
              </a:buClr>
              <a:buNone/>
            </a:pPr>
            <a:r>
              <a:rPr lang="ru-RU" sz="1200" dirty="0" smtClean="0">
                <a:solidFill>
                  <a:srgbClr val="003356"/>
                </a:solidFill>
              </a:rPr>
              <a:t>Примечание - Данный показатель не является показателем надежности.</a:t>
            </a:r>
          </a:p>
          <a:p>
            <a:pPr defTabSz="914400">
              <a:lnSpc>
                <a:spcPct val="150000"/>
              </a:lnSpc>
            </a:pPr>
            <a:endParaRPr lang="ru-RU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0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6675" y="39624"/>
            <a:ext cx="6467475" cy="6263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000" dirty="0" smtClean="0">
                <a:solidFill>
                  <a:schemeClr val="bg1"/>
                </a:solidFill>
              </a:rPr>
              <a:t>Цель установления назначенного срока службы и назначенного ресурса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11535" y="1299220"/>
            <a:ext cx="7992888" cy="31775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Цель установления назначенного срока службы и назначенного ресурса </a:t>
            </a:r>
            <a:r>
              <a:rPr lang="ru-RU" sz="2400" dirty="0" smtClean="0"/>
              <a:t>– обеспечить принудительное заблаговременное прекращение применения объекта по назначению, исходя из требований безопасности или технико-экономических соображений. </a:t>
            </a:r>
          </a:p>
          <a:p>
            <a:pPr defTabSz="914400"/>
            <a:endParaRPr lang="ru-RU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7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6596955" cy="11151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ru-RU" sz="2000" dirty="0" smtClean="0">
                <a:solidFill>
                  <a:schemeClr val="bg1"/>
                </a:solidFill>
              </a:rPr>
              <a:t>Назначенный срок службы и назначенный ресурс не относятся к показателям надежности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51520" y="1115145"/>
            <a:ext cx="8063805" cy="36473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</a:rPr>
              <a:t>Назначенный срок службы и назначенный ресурс </a:t>
            </a:r>
            <a:r>
              <a:rPr lang="ru-RU" sz="1600" dirty="0" smtClean="0"/>
              <a:t>являются технико-эксплуатационными характеристиками и </a:t>
            </a:r>
            <a:r>
              <a:rPr lang="ru-RU" sz="1600" b="1" dirty="0" smtClean="0">
                <a:solidFill>
                  <a:srgbClr val="FF0000"/>
                </a:solidFill>
              </a:rPr>
              <a:t>не относятся к показателям надежности (показателям долговечности). </a:t>
            </a:r>
            <a:r>
              <a:rPr lang="ru-RU" sz="1600" dirty="0" smtClean="0"/>
              <a:t>Однако при установлении назначенного срока службы и назначенного ресурса принимают во внимание значения показателей надежности. </a:t>
            </a:r>
          </a:p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600" dirty="0" smtClean="0"/>
              <a:t>Если установлено требование безопасности, то назначенный срок службы (ресурс) должен соответствовать значениям вероятности безотказной работы по отношению к критическим отказам близким к единице. Из соображений безопасности может быть также введен коэффициент запаса по времени.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-1" y="4952"/>
            <a:ext cx="6772275" cy="77609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200" dirty="0" smtClean="0">
                <a:solidFill>
                  <a:schemeClr val="bg1"/>
                </a:solidFill>
              </a:rPr>
              <a:t>Установление  значения назначенных  </a:t>
            </a:r>
          </a:p>
          <a:p>
            <a:pPr algn="ctr" defTabSz="914400"/>
            <a:r>
              <a:rPr lang="ru-RU" sz="2200" dirty="0" smtClean="0">
                <a:solidFill>
                  <a:schemeClr val="bg1"/>
                </a:solidFill>
              </a:rPr>
              <a:t>показателей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1067367"/>
            <a:ext cx="8006655" cy="37046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/>
              <a:t>В качестве </a:t>
            </a:r>
            <a:r>
              <a:rPr lang="ru-RU" sz="1400" b="1" dirty="0" smtClean="0">
                <a:solidFill>
                  <a:srgbClr val="FF0000"/>
                </a:solidFill>
              </a:rPr>
              <a:t>назначенного ресурса </a:t>
            </a:r>
            <a:r>
              <a:rPr lang="ru-RU" sz="1400" dirty="0" smtClean="0"/>
              <a:t>рекомендуется выбирать такое значение, чтобы вероятность критического отказа за период назначенного ресурса была близка к нулю, или чтобы значение назначенного ресурса составляло установленную часть от среднего ресурса для критического отказа, то есть  </a:t>
            </a:r>
            <a:r>
              <a:rPr lang="ru-RU" sz="1400" dirty="0" err="1" smtClean="0"/>
              <a:t>Тн</a:t>
            </a:r>
            <a:r>
              <a:rPr lang="ru-RU" sz="1400" dirty="0" smtClean="0"/>
              <a:t>=</a:t>
            </a:r>
            <a:r>
              <a:rPr lang="ru-RU" sz="1400" dirty="0" err="1" smtClean="0"/>
              <a:t>кТср</a:t>
            </a:r>
            <a:r>
              <a:rPr lang="ru-RU" sz="1400" dirty="0" smtClean="0"/>
              <a:t>,  где </a:t>
            </a:r>
            <a:r>
              <a:rPr lang="ru-RU" sz="1400" dirty="0" err="1" smtClean="0"/>
              <a:t>Тн</a:t>
            </a:r>
            <a:r>
              <a:rPr lang="ru-RU" sz="1400" dirty="0" smtClean="0"/>
              <a:t> – назначенный ресурс, </a:t>
            </a:r>
            <a:r>
              <a:rPr lang="ru-RU" sz="1400" dirty="0" err="1" smtClean="0"/>
              <a:t>Тср</a:t>
            </a:r>
            <a:r>
              <a:rPr lang="ru-RU" sz="1400" dirty="0" smtClean="0"/>
              <a:t> – средний ресурс, к – коэффициент меньше единицы  или  </a:t>
            </a:r>
            <a:r>
              <a:rPr lang="ru-RU" sz="1400" dirty="0" err="1" smtClean="0"/>
              <a:t>Тн</a:t>
            </a:r>
            <a:r>
              <a:rPr lang="ru-RU" sz="1400" dirty="0" smtClean="0"/>
              <a:t> – гамма-процентный ресурс со значением гамма близким к 100%.</a:t>
            </a:r>
          </a:p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/>
              <a:t>Установление </a:t>
            </a:r>
            <a:r>
              <a:rPr lang="ru-RU" sz="1400" b="1" dirty="0" smtClean="0">
                <a:solidFill>
                  <a:srgbClr val="FF0000"/>
                </a:solidFill>
              </a:rPr>
              <a:t>назначенных показателей </a:t>
            </a:r>
            <a:r>
              <a:rPr lang="ru-RU" sz="1400" dirty="0" smtClean="0"/>
              <a:t>связано с возникновением критических отказов (состояний) объекта, то есть с угрозой снижения безопасности. Назначенные показатели устанавливают на составные части, отказ которых вызывает критический отказ объекта в целом, (иногда только на объект в целом).</a:t>
            </a:r>
          </a:p>
          <a:p>
            <a:pPr defTabSz="914400"/>
            <a:endParaRPr lang="ru-RU" sz="1300" dirty="0" smtClean="0"/>
          </a:p>
          <a:p>
            <a:pPr defTabSz="914400"/>
            <a:endParaRPr lang="ru-RU" sz="1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-267469" y="0"/>
            <a:ext cx="6420619" cy="9001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200" dirty="0" smtClean="0">
                <a:solidFill>
                  <a:schemeClr val="bg1"/>
                </a:solidFill>
              </a:rPr>
              <a:t>Основа установления значения </a:t>
            </a:r>
          </a:p>
          <a:p>
            <a:pPr algn="ctr" defTabSz="914400"/>
            <a:r>
              <a:rPr lang="ru-RU" sz="2200" dirty="0" smtClean="0">
                <a:solidFill>
                  <a:schemeClr val="bg1"/>
                </a:solidFill>
              </a:rPr>
              <a:t>назначенного ресурса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300285" y="1151244"/>
            <a:ext cx="7976939" cy="3007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56"/>
                </a:solidFill>
              </a:rPr>
              <a:t>Основой </a:t>
            </a:r>
            <a:r>
              <a:rPr lang="ru-RU" sz="1600" dirty="0" smtClean="0">
                <a:solidFill>
                  <a:srgbClr val="FF0000"/>
                </a:solidFill>
              </a:rPr>
              <a:t>установления значения назначенного ресурса </a:t>
            </a:r>
            <a:r>
              <a:rPr lang="ru-RU" sz="1600" dirty="0" smtClean="0">
                <a:solidFill>
                  <a:srgbClr val="003356"/>
                </a:solidFill>
              </a:rPr>
              <a:t>(срока службы) является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показатель надежности объекта в целом </a:t>
            </a:r>
            <a:r>
              <a:rPr lang="ru-RU" sz="1600" dirty="0" smtClean="0">
                <a:solidFill>
                  <a:srgbClr val="003356"/>
                </a:solidFill>
              </a:rPr>
              <a:t>(по критическим отказам). Требования к показателям надежности составных частей,  в том числе составных частей, для которых необходимо установление назначенных показателей, устанавливают с учетом структуры объекта, наличия  или отсутствия резервированных составных частей и других особенностей объекта.</a:t>
            </a:r>
          </a:p>
          <a:p>
            <a:pPr defTabSz="914400">
              <a:lnSpc>
                <a:spcPct val="170000"/>
              </a:lnSpc>
            </a:pPr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1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-85725" y="14478"/>
            <a:ext cx="6381750" cy="8808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dirty="0" smtClean="0">
                <a:solidFill>
                  <a:schemeClr val="bg1"/>
                </a:solidFill>
              </a:rPr>
              <a:t>Алгоритм определения составных частей для установления назначенных показателей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1660240" y="978421"/>
            <a:ext cx="4518481" cy="53605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solidFill>
              <a:srgbClr val="B0DCF4"/>
            </a:solidFill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Wingdings 3"/>
              <a:buNone/>
            </a:pPr>
            <a:r>
              <a:rPr lang="ru-RU" sz="1600" dirty="0" smtClean="0"/>
              <a:t>Анализ требований к безопасности объекта</a:t>
            </a:r>
            <a:endParaRPr lang="ru-RU" sz="1600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696244" y="3715865"/>
            <a:ext cx="4495006" cy="90375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solidFill>
              <a:srgbClr val="B0DCF4"/>
            </a:solidFill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>
                <a:solidFill>
                  <a:schemeClr val="tx2"/>
                </a:solidFill>
              </a:defRPr>
            </a:lvl1pPr>
            <a:lvl2pPr marL="576263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</a:defRPr>
            </a:lvl4pPr>
            <a:lvl5pPr marL="146304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</a:defRPr>
            </a:lvl5pPr>
            <a:lvl6pPr marL="178308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6pPr>
            <a:lvl7pPr marL="210312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7pPr>
            <a:lvl8pPr marL="242316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8pPr>
            <a:lvl9pPr marL="274320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</a:rPr>
              <a:t>Установление назначенных показателей для составных частей, отказ которых приводит к критическому отказу объекта</a:t>
            </a:r>
          </a:p>
        </p:txBody>
      </p:sp>
      <p:cxnSp>
        <p:nvCxnSpPr>
          <p:cNvPr id="7" name="Прямая со стрелкой 6"/>
          <p:cNvCxnSpPr>
            <a:stCxn id="3" idx="2"/>
            <a:endCxn id="4" idx="0"/>
          </p:cNvCxnSpPr>
          <p:nvPr/>
        </p:nvCxnSpPr>
        <p:spPr>
          <a:xfrm>
            <a:off x="3919481" y="1514475"/>
            <a:ext cx="6007" cy="400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3912959" y="2294558"/>
            <a:ext cx="6007" cy="4893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93008" y="3226470"/>
            <a:ext cx="6007" cy="4893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1"/>
          <p:cNvSpPr txBox="1">
            <a:spLocks/>
          </p:cNvSpPr>
          <p:nvPr/>
        </p:nvSpPr>
        <p:spPr>
          <a:xfrm>
            <a:off x="1696244" y="2793479"/>
            <a:ext cx="4488481" cy="55838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solidFill>
              <a:srgbClr val="B0DCF4"/>
            </a:solidFill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>
                <a:solidFill>
                  <a:schemeClr val="tx2"/>
                </a:solidFill>
              </a:defRPr>
            </a:lvl1pPr>
            <a:lvl2pPr marL="576263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</a:defRPr>
            </a:lvl4pPr>
            <a:lvl5pPr marL="146304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</a:defRPr>
            </a:lvl5pPr>
            <a:lvl6pPr marL="178308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6pPr>
            <a:lvl7pPr marL="210312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7pPr>
            <a:lvl8pPr marL="242316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8pPr>
            <a:lvl9pPr marL="274320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Выявление составных частей, отказ которых приводит к критическому отказу объекта</a:t>
            </a: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671824" y="1914525"/>
            <a:ext cx="4507328" cy="43000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solidFill>
              <a:srgbClr val="B0DCF4"/>
            </a:solidFill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>
                <a:solidFill>
                  <a:schemeClr val="tx2"/>
                </a:solidFill>
              </a:defRPr>
            </a:lvl1pPr>
            <a:lvl2pPr marL="576263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</a:defRPr>
            </a:lvl4pPr>
            <a:lvl5pPr marL="146304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</a:defRPr>
            </a:lvl5pPr>
            <a:lvl6pPr marL="178308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6pPr>
            <a:lvl7pPr marL="210312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7pPr>
            <a:lvl8pPr marL="242316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8pPr>
            <a:lvl9pPr marL="274320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</a:rPr>
              <a:t>Определение критических отказов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13826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5" y="1010013"/>
            <a:ext cx="3329324" cy="1840106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42875" y="0"/>
            <a:ext cx="5934075" cy="83324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ru-RU" sz="2200" b="1" dirty="0" smtClean="0">
                <a:solidFill>
                  <a:srgbClr val="003356"/>
                </a:solidFill>
              </a:rPr>
              <a:t>Примеры выбора назначенного ресурса  и назначенных показателей </a:t>
            </a:r>
            <a:endParaRPr lang="ru-RU" sz="2200" b="1" dirty="0">
              <a:solidFill>
                <a:srgbClr val="003356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971926" y="861246"/>
            <a:ext cx="4410074" cy="226295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Clr>
                <a:srgbClr val="FF0000"/>
              </a:buClr>
              <a:buFont typeface="Wingdings 3"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ПРИМЕР 1.</a:t>
            </a: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ru-RU" sz="1600" dirty="0" smtClean="0">
                <a:solidFill>
                  <a:srgbClr val="002060"/>
                </a:solidFill>
              </a:rPr>
              <a:t>Для самолета критическим отказом, вызывающим существенные последствия, в том числе потерю самолета и гибель людей, является отказ двигателя. Поэтому для двигателя устанавливают назначенный ресурс. При этом для самолета в целом и составных частей двигателя назначенные показатели не устанавливают.</a:t>
            </a:r>
          </a:p>
          <a:p>
            <a:pPr marL="0" indent="0" defTabSz="914400">
              <a:lnSpc>
                <a:spcPct val="160000"/>
              </a:lnSpc>
              <a:buClr>
                <a:srgbClr val="FF0000"/>
              </a:buClr>
              <a:buFont typeface="Wingdings 3"/>
              <a:buNone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0" indent="0" defTabSz="914400">
              <a:lnSpc>
                <a:spcPct val="160000"/>
              </a:lnSpc>
              <a:buClr>
                <a:srgbClr val="FF0000"/>
              </a:buClr>
              <a:buFont typeface="Wingdings 3"/>
              <a:buNone/>
            </a:pPr>
            <a:endParaRPr lang="ru-RU" sz="1400" dirty="0" smtClean="0">
              <a:solidFill>
                <a:srgbClr val="002060"/>
              </a:solidFill>
            </a:endParaRPr>
          </a:p>
          <a:p>
            <a:pPr defTabSz="914400">
              <a:lnSpc>
                <a:spcPct val="160000"/>
              </a:lnSpc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99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034" y="3330744"/>
            <a:ext cx="8000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ts val="600"/>
              </a:spcBef>
              <a:buClr>
                <a:srgbClr val="FF0000"/>
              </a:buClr>
              <a:buSzPct val="76000"/>
            </a:pPr>
            <a:r>
              <a:rPr lang="ru-RU" sz="1600" b="1" dirty="0">
                <a:solidFill>
                  <a:srgbClr val="FF0000"/>
                </a:solidFill>
              </a:rPr>
              <a:t>ПРИМЕР  2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Для </a:t>
            </a:r>
            <a:r>
              <a:rPr lang="ru-RU" sz="1600" dirty="0">
                <a:solidFill>
                  <a:srgbClr val="002060"/>
                </a:solidFill>
              </a:rPr>
              <a:t>автомобиля отказ двигателя тоже имеет существенные последствия. Однако они не сопоставимы с последствиями отказа двигателя самолета. В этом случае назначенные показатели не устанавливают.</a:t>
            </a:r>
          </a:p>
        </p:txBody>
      </p:sp>
    </p:spTree>
    <p:extLst>
      <p:ext uri="{BB962C8B-B14F-4D97-AF65-F5344CB8AC3E}">
        <p14:creationId xmlns:p14="http://schemas.microsoft.com/office/powerpoint/2010/main" val="13372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99">
            <a:off x="461297" y="932160"/>
            <a:ext cx="8091879" cy="268403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6211"/>
            <a:ext cx="8537756" cy="782083"/>
          </a:xfrm>
          <a:prstGeom prst="rect">
            <a:avLst/>
          </a:prstGeom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xmlns="" id="{E5A65BB3-094E-419C-A526-A8566CD2F1F1}"/>
              </a:ext>
            </a:extLst>
          </p:cNvPr>
          <p:cNvSpPr txBox="1">
            <a:spLocks/>
          </p:cNvSpPr>
          <p:nvPr/>
        </p:nvSpPr>
        <p:spPr bwMode="auto">
          <a:xfrm>
            <a:off x="2795588" y="4093369"/>
            <a:ext cx="5255760" cy="6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ru-RU" b="1" dirty="0" err="1"/>
              <a:t>Шолкин</a:t>
            </a:r>
            <a:r>
              <a:rPr lang="ru-RU" b="1" dirty="0"/>
              <a:t> В.Г</a:t>
            </a:r>
            <a:r>
              <a:rPr lang="ru-RU" b="1" dirty="0" smtClean="0"/>
              <a:t>., </a:t>
            </a:r>
            <a:r>
              <a:rPr lang="ru-RU" b="1" dirty="0"/>
              <a:t>д.т.н., заслуженный деятель науки, генеральный директор НИЦ КД</a:t>
            </a:r>
            <a:endParaRPr kumimoji="0" lang="en-US" dirty="0">
              <a:ea typeface="Arial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785813" y="4712160"/>
            <a:ext cx="1441450" cy="1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en-US" sz="800" dirty="0" smtClean="0">
                <a:ea typeface="Arial" pitchFamily="34" charset="0"/>
              </a:rPr>
              <a:t>26 </a:t>
            </a:r>
            <a:r>
              <a:rPr kumimoji="0" lang="ru-RU" sz="800" dirty="0" smtClean="0">
                <a:ea typeface="Arial" pitchFamily="34" charset="0"/>
              </a:rPr>
              <a:t>ноября 2020 г.</a:t>
            </a:r>
            <a:endParaRPr kumimoji="0" lang="en-US" sz="800" dirty="0">
              <a:ea typeface="Arial" pitchFamily="34" charset="0"/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xmlns="" id="{027DD6FE-F1E9-4F7F-88C9-03AEF3277A29}"/>
              </a:ext>
            </a:extLst>
          </p:cNvPr>
          <p:cNvSpPr txBox="1">
            <a:spLocks/>
          </p:cNvSpPr>
          <p:nvPr/>
        </p:nvSpPr>
        <p:spPr bwMode="auto">
          <a:xfrm>
            <a:off x="785813" y="3065463"/>
            <a:ext cx="53863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1" sz="2200" kern="1200" baseline="0">
                <a:solidFill>
                  <a:srgbClr val="FFFFFF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r>
              <a:rPr lang="ru-RU" sz="2000" dirty="0"/>
              <a:t>Роль назначенных показателей в обеспечении безопасности объекта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0FA4169-F336-438A-9EB2-72C415854AC7}"/>
              </a:ext>
            </a:extLst>
          </p:cNvPr>
          <p:cNvSpPr/>
          <p:nvPr/>
        </p:nvSpPr>
        <p:spPr>
          <a:xfrm>
            <a:off x="9098694" y="0"/>
            <a:ext cx="45719" cy="5148000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31" y="2466974"/>
            <a:ext cx="430859" cy="2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33" y="843757"/>
            <a:ext cx="11334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2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57200" y="71628"/>
            <a:ext cx="5314950" cy="71894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ru-RU" sz="2400" dirty="0" smtClean="0">
                <a:solidFill>
                  <a:srgbClr val="FF0000"/>
                </a:solidFill>
              </a:rPr>
              <a:t>Выводы: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86035" y="971550"/>
            <a:ext cx="7962615" cy="38385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FF0000"/>
                </a:solidFill>
              </a:rPr>
              <a:t>Если</a:t>
            </a:r>
            <a:r>
              <a:rPr lang="ru-RU" sz="1800" dirty="0" smtClean="0">
                <a:solidFill>
                  <a:srgbClr val="FF0000"/>
                </a:solidFill>
              </a:rPr>
              <a:t> </a:t>
            </a:r>
            <a:r>
              <a:rPr lang="ru-RU" sz="1800" b="1" dirty="0" smtClean="0">
                <a:solidFill>
                  <a:srgbClr val="FF0000"/>
                </a:solidFill>
              </a:rPr>
              <a:t>не установлены требования к надежности объекта, установление значений назначенных показателей невозможно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</a:p>
          <a:p>
            <a:pPr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003356"/>
                </a:solidFill>
              </a:rPr>
              <a:t>Для обеспечения безопасности объекта необходимо установить требования к его надежности и надежности его составных частей. В этом случае назначенные показатели, как экономические и технико-эксплуатационные  характеристики, могут быть использованы для обеспечения безопасности объекта в эксплуатации.</a:t>
            </a:r>
          </a:p>
          <a:p>
            <a:pPr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003356"/>
                </a:solidFill>
              </a:rPr>
              <a:t>Установление назначенных показателей рационально лишь для составных частей, отказ которых приводит к критическому отказу объекта</a:t>
            </a:r>
          </a:p>
          <a:p>
            <a:pPr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003356"/>
                </a:solidFill>
              </a:rPr>
              <a:t>Установление назначенных показателей ко всем составным частям не способствует </a:t>
            </a:r>
            <a:br>
              <a:rPr lang="ru-RU" sz="1800" dirty="0" smtClean="0">
                <a:solidFill>
                  <a:srgbClr val="003356"/>
                </a:solidFill>
              </a:rPr>
            </a:br>
            <a:r>
              <a:rPr lang="ru-RU" sz="1800" dirty="0" smtClean="0">
                <a:solidFill>
                  <a:srgbClr val="003356"/>
                </a:solidFill>
              </a:rPr>
              <a:t>повышению безопасности объекта, а лишь существенно повышает затраты на </a:t>
            </a:r>
            <a:br>
              <a:rPr lang="ru-RU" sz="1800" dirty="0" smtClean="0">
                <a:solidFill>
                  <a:srgbClr val="003356"/>
                </a:solidFill>
              </a:rPr>
            </a:br>
            <a:r>
              <a:rPr lang="ru-RU" sz="1800" dirty="0" smtClean="0">
                <a:solidFill>
                  <a:srgbClr val="003356"/>
                </a:solidFill>
              </a:rPr>
              <a:t>его эксплуатацию </a:t>
            </a:r>
          </a:p>
          <a:p>
            <a:pPr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9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3E1254-84E2-422A-A0B7-EB29DAAF5C29}"/>
              </a:ext>
            </a:extLst>
          </p:cNvPr>
          <p:cNvSpPr txBox="1"/>
          <p:nvPr/>
        </p:nvSpPr>
        <p:spPr>
          <a:xfrm>
            <a:off x="251521" y="71914"/>
            <a:ext cx="52414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kumimoji="0" lang="ru-RU" sz="2200" dirty="0" smtClean="0">
                <a:solidFill>
                  <a:schemeClr val="bg1"/>
                </a:solidFill>
                <a:latin typeface="+mj-lt"/>
                <a:ea typeface="Arial" pitchFamily="34" charset="0"/>
              </a:rPr>
              <a:t>ТК 119 «Надежность в технике»</a:t>
            </a:r>
            <a:endParaRPr kumimoji="0" lang="ru-RU" sz="2200" dirty="0">
              <a:solidFill>
                <a:schemeClr val="bg1"/>
              </a:solidFill>
              <a:latin typeface="+mj-lt"/>
              <a:ea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836712"/>
            <a:ext cx="8640960" cy="18996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3356"/>
                </a:solidFill>
              </a:rPr>
              <a:t>Технический комитет </a:t>
            </a:r>
            <a:br>
              <a:rPr lang="ru-RU" sz="2800" b="1" dirty="0" smtClean="0">
                <a:solidFill>
                  <a:srgbClr val="003356"/>
                </a:solidFill>
              </a:rPr>
            </a:br>
            <a:r>
              <a:rPr lang="ru-RU" sz="2800" b="1" dirty="0" smtClean="0">
                <a:solidFill>
                  <a:srgbClr val="003356"/>
                </a:solidFill>
              </a:rPr>
              <a:t>по стандартизации 119 </a:t>
            </a:r>
            <a:br>
              <a:rPr lang="ru-RU" sz="2800" b="1" dirty="0" smtClean="0">
                <a:solidFill>
                  <a:srgbClr val="003356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«Надежность в технике»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81062" y="2736354"/>
            <a:ext cx="7381875" cy="20570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None/>
            </a:pPr>
            <a:r>
              <a:rPr lang="ru-RU" sz="1800" dirty="0">
                <a:solidFill>
                  <a:srgbClr val="003356"/>
                </a:solidFill>
                <a:latin typeface="+mj-lt"/>
                <a:ea typeface="+mj-ea"/>
                <a:cs typeface="+mj-cs"/>
              </a:rPr>
              <a:t>Председатель – </a:t>
            </a:r>
            <a:r>
              <a:rPr lang="ru-RU" sz="1800" dirty="0" err="1">
                <a:solidFill>
                  <a:srgbClr val="003356"/>
                </a:solidFill>
                <a:latin typeface="+mj-lt"/>
                <a:ea typeface="+mj-ea"/>
                <a:cs typeface="+mj-cs"/>
              </a:rPr>
              <a:t>Шолкин</a:t>
            </a:r>
            <a:r>
              <a:rPr lang="ru-RU" sz="1800" dirty="0">
                <a:solidFill>
                  <a:srgbClr val="003356"/>
                </a:solidFill>
                <a:latin typeface="+mj-lt"/>
                <a:ea typeface="+mj-ea"/>
                <a:cs typeface="+mj-cs"/>
              </a:rPr>
              <a:t> В.Г. , д.т.н., заслуженный деятель науки, 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ru-RU" sz="1800" dirty="0">
                <a:solidFill>
                  <a:srgbClr val="003356"/>
                </a:solidFill>
                <a:latin typeface="+mj-lt"/>
                <a:ea typeface="+mj-ea"/>
                <a:cs typeface="+mj-cs"/>
              </a:rPr>
              <a:t>генеральный директор НИЦ КД,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ru-RU" sz="1800" dirty="0">
                <a:solidFill>
                  <a:srgbClr val="003356"/>
                </a:solidFill>
                <a:latin typeface="+mj-lt"/>
                <a:ea typeface="+mj-ea"/>
                <a:cs typeface="+mj-cs"/>
              </a:rPr>
              <a:t>Ответственный секретарь – Львова И.В. , </a:t>
            </a:r>
            <a:r>
              <a:rPr lang="ru-RU" sz="1800" dirty="0" err="1">
                <a:solidFill>
                  <a:srgbClr val="003356"/>
                </a:solidFill>
                <a:latin typeface="+mj-lt"/>
                <a:ea typeface="+mj-ea"/>
                <a:cs typeface="+mj-cs"/>
              </a:rPr>
              <a:t>к.т.н</a:t>
            </a:r>
            <a:endParaRPr lang="ru-RU" sz="1800" dirty="0">
              <a:solidFill>
                <a:srgbClr val="003356"/>
              </a:solidFill>
              <a:latin typeface="+mj-lt"/>
              <a:ea typeface="+mj-ea"/>
              <a:cs typeface="+mj-cs"/>
            </a:endParaRP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ru-RU" sz="1800" dirty="0">
              <a:solidFill>
                <a:srgbClr val="003356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ru-RU" sz="1800" dirty="0">
                <a:solidFill>
                  <a:srgbClr val="003356"/>
                </a:solidFill>
                <a:latin typeface="+mj-lt"/>
                <a:ea typeface="+mj-ea"/>
                <a:cs typeface="+mj-cs"/>
              </a:rPr>
              <a:t>Нижний Новгород, телефон (831) 215-82-88, факс (831) 217-00-75,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ru-RU" sz="1800" dirty="0" err="1">
                <a:solidFill>
                  <a:srgbClr val="003356"/>
                </a:solidFill>
                <a:latin typeface="+mj-lt"/>
                <a:ea typeface="+mj-ea"/>
                <a:cs typeface="+mj-cs"/>
              </a:rPr>
              <a:t>email</a:t>
            </a:r>
            <a:r>
              <a:rPr lang="ru-RU" sz="1800" dirty="0">
                <a:latin typeface="+mj-lt"/>
                <a:ea typeface="+mj-ea"/>
                <a:cs typeface="+mj-cs"/>
              </a:rPr>
              <a:t>: </a:t>
            </a:r>
            <a:r>
              <a:rPr lang="ru-RU" sz="1800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2"/>
              </a:rPr>
              <a:t>tk119@nickd.ru</a:t>
            </a:r>
            <a:endParaRPr lang="ru-RU" sz="1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ru-RU" sz="1900" dirty="0">
              <a:latin typeface="+mj-lt"/>
              <a:ea typeface="+mj-ea"/>
              <a:cs typeface="+mj-cs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" y="997981"/>
            <a:ext cx="1822987" cy="120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31" y="2466974"/>
            <a:ext cx="430859" cy="2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428623" y="0"/>
            <a:ext cx="5353051" cy="6263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ru-RU" sz="2800" dirty="0" smtClean="0">
                <a:solidFill>
                  <a:schemeClr val="bg1"/>
                </a:solidFill>
              </a:rPr>
              <a:t>Международная стандартизация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1" y="1868933"/>
            <a:ext cx="16398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65" y="2882628"/>
            <a:ext cx="8175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74364" y="2882627"/>
            <a:ext cx="863601" cy="75247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2151058" y="734245"/>
            <a:ext cx="6552728" cy="345069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Wingdings 3"/>
              <a:buNone/>
            </a:pPr>
            <a:r>
              <a:rPr lang="ru-RU" sz="2000" dirty="0" smtClean="0">
                <a:latin typeface="+mj-lt"/>
              </a:rPr>
              <a:t>ТК 119 «Надежность в технике»  взаимодействует</a:t>
            </a:r>
          </a:p>
          <a:p>
            <a:pPr marL="0" indent="0" algn="ctr" defTabSz="914400">
              <a:buFont typeface="Wingdings 3"/>
              <a:buNone/>
            </a:pPr>
            <a:r>
              <a:rPr lang="ru-RU" sz="2000" dirty="0" smtClean="0">
                <a:latin typeface="+mj-lt"/>
              </a:rPr>
              <a:t>с международными  комитетами по стандартизации:</a:t>
            </a:r>
          </a:p>
          <a:p>
            <a:pPr marL="0" indent="0" algn="ctr" defTabSz="914400">
              <a:buFont typeface="Wingdings 3"/>
              <a:buNone/>
            </a:pPr>
            <a:endParaRPr lang="ru-RU" sz="2000" dirty="0" smtClean="0">
              <a:latin typeface="+mj-lt"/>
            </a:endParaRPr>
          </a:p>
          <a:p>
            <a:pPr marL="0" indent="0" defTabSz="914400">
              <a:buFont typeface="Wingdings 3"/>
              <a:buNone/>
            </a:pPr>
            <a:r>
              <a:rPr lang="ru-RU" sz="2000" dirty="0" smtClean="0">
                <a:latin typeface="+mj-lt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IEC /TC  56 </a:t>
            </a:r>
            <a:r>
              <a:rPr lang="ru-RU" sz="2000" dirty="0" smtClean="0">
                <a:latin typeface="+mj-lt"/>
              </a:rPr>
              <a:t> «Надежность»</a:t>
            </a:r>
          </a:p>
          <a:p>
            <a:pPr marL="0" indent="0" defTabSz="914400">
              <a:buFont typeface="Wingdings 3"/>
              <a:buNone/>
            </a:pPr>
            <a:endParaRPr lang="ru-RU" sz="2000" dirty="0" smtClean="0">
              <a:latin typeface="+mj-lt"/>
            </a:endParaRPr>
          </a:p>
          <a:p>
            <a:pPr marL="0" indent="0" defTabSz="914400">
              <a:buFont typeface="Wingdings 3"/>
              <a:buNone/>
            </a:pPr>
            <a:endParaRPr lang="ru-RU" sz="2000" dirty="0" smtClean="0">
              <a:latin typeface="+mj-lt"/>
            </a:endParaRPr>
          </a:p>
          <a:p>
            <a:pPr marL="0" indent="0" defTabSz="914400">
              <a:buFont typeface="Wingdings 3"/>
              <a:buNone/>
            </a:pPr>
            <a:r>
              <a:rPr lang="en-US" altLang="ru-RU" sz="2000" dirty="0" smtClean="0">
                <a:latin typeface="Arial Rounded MT Bold" panose="020F0704030504030204" pitchFamily="34" charset="0"/>
              </a:rPr>
              <a:t>ISO /TC  199</a:t>
            </a:r>
            <a:r>
              <a:rPr lang="ru-RU" altLang="ru-RU" sz="2000" dirty="0" smtClean="0">
                <a:latin typeface="+mj-lt"/>
              </a:rPr>
              <a:t> «Безопасность машин»</a:t>
            </a:r>
          </a:p>
          <a:p>
            <a:pPr marL="0" indent="0" algn="ctr" defTabSz="914400">
              <a:buFont typeface="Wingdings 3"/>
              <a:buNone/>
            </a:pPr>
            <a:endParaRPr lang="ru-RU" sz="2000" dirty="0" smtClean="0"/>
          </a:p>
          <a:p>
            <a:pPr defTabSz="914400"/>
            <a:endParaRPr lang="ru-RU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" y="32861"/>
            <a:ext cx="61245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Стандарты 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серии «Надежность в технике»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301" y="864959"/>
            <a:ext cx="7591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Все документы ТК 119 являются документами общетехнического назначения. Стандарты серии </a:t>
            </a:r>
            <a:r>
              <a:rPr lang="ru-RU" sz="1400" dirty="0">
                <a:solidFill>
                  <a:srgbClr val="FF0000"/>
                </a:solidFill>
                <a:latin typeface="+mj-lt"/>
              </a:rPr>
              <a:t>"Надежность в технике"  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применимы к объектам различного типа, и к простым объектам, не имеющим составных частей, и к сложным системам, включающим подсистемы, блоки, элементы, программные блоки и персонал, и содержат современные методы для применения при: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нормировании и проектировании надежности;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внедрении системы управления надежностью;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оценке показателей надежности и проверке их соответствия установленным требованиям;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испытаниях на надежность;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техническом обслуживании и его обеспечении;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оценке экономических аспектов обеспечения надежности.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7" y="76884"/>
            <a:ext cx="61260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+mj-lt"/>
              </a:rPr>
              <a:t>Внедрение стандартов в </a:t>
            </a: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области надежности 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741713" y="968924"/>
            <a:ext cx="5430738" cy="356497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003356"/>
                </a:solidFill>
                <a:latin typeface="+mj-lt"/>
              </a:rPr>
              <a:t>Внедрение стандартов способствует повышению надежности объектов, снижению вероятности возникновения опасных ситуаций и их последствий для здоровья людей и экологии, а также снижению материальных затрат, связанных с эксплуатацией объекта и устранением последствий. </a:t>
            </a:r>
            <a:endParaRPr lang="ru-RU" sz="1800" dirty="0">
              <a:solidFill>
                <a:srgbClr val="003356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52500"/>
            <a:ext cx="2263603" cy="150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3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816529"/>
            <a:ext cx="1487487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1966" y="110609"/>
            <a:ext cx="5212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j-lt"/>
              </a:rPr>
              <a:t>Актуальные стандарты ТК 119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1504950" y="866776"/>
            <a:ext cx="6905625" cy="385762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  <a:latin typeface="+mj-lt"/>
              </a:rPr>
              <a:t>ГОСТ Р 27.003-2011 Надежность в технике (ССНТ). Управление надежностью. Руководство по заданию технических требований к надежности</a:t>
            </a:r>
          </a:p>
          <a:p>
            <a:pPr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  <a:latin typeface="+mj-lt"/>
              </a:rPr>
              <a:t>ГОСТ Р 27.012-2019 (МЭК 61882:2016)   Надежность в технике. Анализ опасности и работоспособности (HAZOP)</a:t>
            </a:r>
          </a:p>
          <a:p>
            <a:pPr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  <a:latin typeface="+mj-lt"/>
              </a:rPr>
              <a:t>ГОСТ Р 27.013-2019 (МЭК 62308:2006)   Надежность в технике. Методы оценки показателей безотказности</a:t>
            </a:r>
          </a:p>
          <a:p>
            <a:pPr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  <a:latin typeface="+mj-lt"/>
              </a:rPr>
              <a:t>ГОСТ Р 27.014-2019 (МЭК 62347:2006)     Надежность в технике. Управление надежностью. Руководство по установлению требований к надежности систем</a:t>
            </a:r>
          </a:p>
          <a:p>
            <a:pPr defTabSz="9144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  <a:latin typeface="+mj-lt"/>
              </a:rPr>
              <a:t>ГОСТ Р 27.015 – 2019 (МЭК 60300-3-15: 2009)   Надежность в технике. Управление надежностью. Руководство по проектированию надежности систем</a:t>
            </a:r>
          </a:p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ru-RU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6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877730"/>
            <a:ext cx="1419224" cy="14192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" y="10895"/>
            <a:ext cx="6667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+mj-lt"/>
              </a:rPr>
              <a:t>Стандарты ТК 119, разрабатываемые </a:t>
            </a: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2200" b="1" dirty="0">
                <a:solidFill>
                  <a:srgbClr val="FF0000"/>
                </a:solidFill>
                <a:latin typeface="+mj-lt"/>
              </a:rPr>
              <a:t>2020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году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1724025" y="877730"/>
            <a:ext cx="6915150" cy="387524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  <a:latin typeface="+mj-lt"/>
              </a:rPr>
              <a:t>Надежность в технике. Управление надежностью. Стоимость жизненного цикла. (IDT) IEC 60300-3-3(2017)</a:t>
            </a:r>
          </a:p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  <a:latin typeface="+mj-lt"/>
              </a:rPr>
              <a:t>Надежность в технике. Руководство по обеспечению надежности программного обеспечения. (MOD) IEC 62628(2012)</a:t>
            </a:r>
          </a:p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  <a:latin typeface="+mj-lt"/>
              </a:rPr>
              <a:t>Надежность в технике. Методы оценки риска. (IDT) IEC 31010(2019)</a:t>
            </a:r>
          </a:p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  <a:latin typeface="+mj-lt"/>
              </a:rPr>
              <a:t>Надежность в технике. Термины и определения. Разработка ГОСТ Р</a:t>
            </a:r>
          </a:p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  <a:latin typeface="+mj-lt"/>
              </a:rPr>
              <a:t>Надежность в технике. Структурная схема надежности (MOD) IEC 61078(2016)</a:t>
            </a:r>
          </a:p>
          <a:p>
            <a:pPr defTabSz="91440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  <a:latin typeface="+mj-lt"/>
              </a:rPr>
              <a:t>Надежность в технике. Анализ видов и последствий отказов. </a:t>
            </a:r>
            <a:br>
              <a:rPr lang="ru-RU" sz="1400" dirty="0" smtClean="0">
                <a:solidFill>
                  <a:srgbClr val="003356"/>
                </a:solidFill>
                <a:latin typeface="+mj-lt"/>
              </a:rPr>
            </a:br>
            <a:r>
              <a:rPr lang="ru-RU" sz="1400" dirty="0" smtClean="0">
                <a:solidFill>
                  <a:srgbClr val="003356"/>
                </a:solidFill>
                <a:latin typeface="+mj-lt"/>
              </a:rPr>
              <a:t>( IDT) IEC 60812(2018)</a:t>
            </a:r>
            <a:endParaRPr lang="ru-RU" sz="1400" dirty="0">
              <a:solidFill>
                <a:srgbClr val="00335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0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99" y="5060"/>
            <a:ext cx="6029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</a:rPr>
              <a:t>За счет средств заказчика </a:t>
            </a:r>
            <a:r>
              <a:rPr lang="ru-RU" sz="2000" dirty="0" smtClean="0">
                <a:solidFill>
                  <a:srgbClr val="FFFFFF"/>
                </a:solidFill>
              </a:rPr>
              <a:t>специалисты  </a:t>
            </a:r>
            <a:r>
              <a:rPr lang="ru-RU" sz="2000" dirty="0">
                <a:solidFill>
                  <a:srgbClr val="FFFFFF"/>
                </a:solidFill>
              </a:rPr>
              <a:t>ТК 119  выполняют работы по следующим направлениям: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459593"/>
            <a:ext cx="619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918805"/>
            <a:ext cx="3282446" cy="1805345"/>
          </a:xfrm>
          <a:prstGeom prst="rect">
            <a:avLst/>
          </a:prstGeom>
        </p:spPr>
      </p:pic>
      <p:sp>
        <p:nvSpPr>
          <p:cNvPr id="3" name="Объект 1"/>
          <p:cNvSpPr txBox="1">
            <a:spLocks/>
          </p:cNvSpPr>
          <p:nvPr/>
        </p:nvSpPr>
        <p:spPr>
          <a:xfrm>
            <a:off x="3495675" y="894635"/>
            <a:ext cx="5000625" cy="387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defTabSz="9144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</a:rPr>
              <a:t>разработка документов организации в области менеджмента надежности;</a:t>
            </a:r>
          </a:p>
          <a:p>
            <a:pPr marL="288000" defTabSz="9144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3356"/>
                </a:solidFill>
              </a:rPr>
              <a:t>проверка документов организации на </a:t>
            </a:r>
            <a:r>
              <a:rPr lang="ru-RU" sz="1400" dirty="0" smtClean="0">
                <a:solidFill>
                  <a:srgbClr val="003356"/>
                </a:solidFill>
              </a:rPr>
              <a:t>соответствие требованиям в области надежности;</a:t>
            </a:r>
          </a:p>
          <a:p>
            <a:pPr marL="288000" defTabSz="9144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</a:rPr>
              <a:t>анализ данных о надежности объекта, построение моделей описания показателей надежности объекта;</a:t>
            </a:r>
          </a:p>
          <a:p>
            <a:pPr marL="288000" defTabSz="9144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</a:rPr>
              <a:t>анализ надежности объекта;</a:t>
            </a:r>
          </a:p>
          <a:p>
            <a:pPr marL="288000" defTabSz="9144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</a:rPr>
              <a:t>применение методов оценки надежности;</a:t>
            </a:r>
          </a:p>
          <a:p>
            <a:pPr marL="288000" defTabSz="9144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</a:rPr>
              <a:t>оценка надежности по результатам испытаний и данным эксплуатации</a:t>
            </a:r>
          </a:p>
          <a:p>
            <a:pPr marL="288000" defTabSz="9144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3356"/>
                </a:solidFill>
              </a:rPr>
              <a:t>консультации и обучение по вопросам надежности.</a:t>
            </a:r>
            <a:endParaRPr lang="ru-RU" sz="1400" dirty="0">
              <a:solidFill>
                <a:srgbClr val="003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1973</TotalTime>
  <Words>1301</Words>
  <Application>Microsoft Office PowerPoint</Application>
  <PresentationFormat>Экран (16:9)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Эльвира Суетова</cp:lastModifiedBy>
  <cp:revision>80</cp:revision>
  <dcterms:created xsi:type="dcterms:W3CDTF">2020-09-25T09:41:49Z</dcterms:created>
  <dcterms:modified xsi:type="dcterms:W3CDTF">2020-11-25T08:37:59Z</dcterms:modified>
</cp:coreProperties>
</file>