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9" r:id="rId2"/>
  </p:sldMasterIdLst>
  <p:notesMasterIdLst>
    <p:notesMasterId r:id="rId10"/>
  </p:notesMasterIdLst>
  <p:sldIdLst>
    <p:sldId id="260" r:id="rId3"/>
    <p:sldId id="256" r:id="rId4"/>
    <p:sldId id="267" r:id="rId5"/>
    <p:sldId id="268" r:id="rId6"/>
    <p:sldId id="269" r:id="rId7"/>
    <p:sldId id="272" r:id="rId8"/>
    <p:sldId id="273" r:id="rId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0D2"/>
    <a:srgbClr val="003356"/>
    <a:srgbClr val="BFC5CE"/>
    <a:srgbClr val="78D64B"/>
    <a:srgbClr val="E21A1A"/>
    <a:srgbClr val="B0DCF4"/>
    <a:srgbClr val="007FB1"/>
    <a:srgbClr val="FFFFFF"/>
    <a:srgbClr val="DDDCB4"/>
    <a:srgbClr val="828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00" autoAdjust="0"/>
  </p:normalViewPr>
  <p:slideViewPr>
    <p:cSldViewPr snapToGrid="0">
      <p:cViewPr varScale="1">
        <p:scale>
          <a:sx n="134" d="100"/>
          <a:sy n="134" d="100"/>
        </p:scale>
        <p:origin x="-94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32AFB-35B6-47B6-9700-F9C5F6637E5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CF69E-24A1-459B-9F76-4C2EDE0A1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1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254F-89B9-CA4C-B3FB-9A8AB692BBB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3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254F-89B9-CA4C-B3FB-9A8AB692BBB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3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254F-89B9-CA4C-B3FB-9A8AB692BBB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3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254F-89B9-CA4C-B3FB-9A8AB692BBB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3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254F-89B9-CA4C-B3FB-9A8AB692BBB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3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xmlns="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dirty="0">
                <a:solidFill>
                  <a:srgbClr val="E21A1A"/>
                </a:solidFill>
              </a:rPr>
              <a:t>XX </a:t>
            </a:r>
            <a:r>
              <a:rPr lang="ru-RU" sz="600" b="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42D24BF-F623-4D43-87A8-463910A1DF71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25131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160-717A-4F04-A2EE-A465F619CD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8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160-717A-4F04-A2EE-A465F619CD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1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160-717A-4F04-A2EE-A465F619CD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69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160-717A-4F04-A2EE-A465F619CD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6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221600"/>
            <a:ext cx="9144000" cy="243027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0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160-717A-4F04-A2EE-A465F619CD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4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160-717A-4F04-A2EE-A465F619CD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3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160-717A-4F04-A2EE-A465F619CD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160-717A-4F04-A2EE-A465F619CD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6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160-717A-4F04-A2EE-A465F619CD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3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160-717A-4F04-A2EE-A465F619CD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5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160-717A-4F04-A2EE-A465F619CD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2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xmlns="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xmlns="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xmlns="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xmlns="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xmlns="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xmlns="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xmlns="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xmlns="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xmlns="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xmlns="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xmlns="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xmlns="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xmlns="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xmlns="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xmlns="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xmlns="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xmlns="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xmlns="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xmlns="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xmlns="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xmlns="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xmlns="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xmlns="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xmlns="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xmlns="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xmlns="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xmlns="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xmlns="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xmlns="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xmlns="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F3BB160-717A-4F04-A2EE-A465F619CD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2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A8220C-7104-4803-AFF1-9DACD343A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20" y="4688651"/>
            <a:ext cx="729767" cy="44953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B0D9DC7-B1C2-46B6-B118-8375A0E79C0D}"/>
              </a:ext>
            </a:extLst>
          </p:cNvPr>
          <p:cNvSpPr/>
          <p:nvPr/>
        </p:nvSpPr>
        <p:spPr>
          <a:xfrm>
            <a:off x="0" y="353718"/>
            <a:ext cx="9144000" cy="4334934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A693FCD7-519C-49B0-8524-3B6B4FE8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1" y="672406"/>
            <a:ext cx="7013670" cy="356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C0DDCD-66B1-4266-8155-E7609310551C}"/>
              </a:ext>
            </a:extLst>
          </p:cNvPr>
          <p:cNvSpPr txBox="1"/>
          <p:nvPr/>
        </p:nvSpPr>
        <p:spPr>
          <a:xfrm>
            <a:off x="3097094" y="1987547"/>
            <a:ext cx="4266869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33B4D33-8879-4A51-A4D1-2086F7200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54"/>
            <a:ext cx="1078330" cy="931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57E739-AFDD-4345-8C12-64448E8ACACE}"/>
              </a:ext>
            </a:extLst>
          </p:cNvPr>
          <p:cNvSpPr txBox="1"/>
          <p:nvPr/>
        </p:nvSpPr>
        <p:spPr>
          <a:xfrm>
            <a:off x="4089789" y="4373496"/>
            <a:ext cx="97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44224F-7CC4-46B5-870C-77ED5EC9DA4B}"/>
              </a:ext>
            </a:extLst>
          </p:cNvPr>
          <p:cNvSpPr txBox="1"/>
          <p:nvPr/>
        </p:nvSpPr>
        <p:spPr>
          <a:xfrm>
            <a:off x="4012890" y="4286417"/>
            <a:ext cx="11135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003356"/>
                </a:solidFill>
              </a:rPr>
              <a:t>ОНЛАЙН ФОРМАТ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591DFA-7004-4883-B3F9-51F343081782}"/>
              </a:ext>
            </a:extLst>
          </p:cNvPr>
          <p:cNvSpPr txBox="1"/>
          <p:nvPr/>
        </p:nvSpPr>
        <p:spPr>
          <a:xfrm>
            <a:off x="2361063" y="70622"/>
            <a:ext cx="6650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rgbClr val="FF0000"/>
                </a:solidFill>
              </a:rPr>
              <a:t>XX ВСЕРОССИЙСКАЯ НАУЧНО-ПРАКТИЧЕСКАЯ КОНФЕРЕНЦИЯ «БЕЗОПАСНОСТЬ ДВИЖЕНИЯ ПОЕЗДОВ»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5850FEB-CE8E-4D1D-B93F-547B4A1EA350}"/>
              </a:ext>
            </a:extLst>
          </p:cNvPr>
          <p:cNvSpPr txBox="1"/>
          <p:nvPr/>
        </p:nvSpPr>
        <p:spPr>
          <a:xfrm>
            <a:off x="1833780" y="2768746"/>
            <a:ext cx="54868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СТРАТЕГИЯ УСПЕХА И РАЗВИТИЯ ВОЗМОЖНОСТЕЙ </a:t>
            </a:r>
            <a:endParaRPr lang="ru-RU" sz="10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EEBA7D1-5268-4121-B336-AD96B85BC3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66" y="1968497"/>
            <a:ext cx="820389" cy="91154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сидит, стол, компьютер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4BDFA90-EC2E-4744-860E-70EACEFF3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51" y="3232906"/>
            <a:ext cx="1523809" cy="1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3512620"/>
            <a:ext cx="8537756" cy="782083"/>
          </a:xfrm>
          <a:prstGeom prst="rect">
            <a:avLst/>
          </a:prstGeom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xmlns="" id="{E5A65BB3-094E-419C-A526-A8566CD2F1F1}"/>
              </a:ext>
            </a:extLst>
          </p:cNvPr>
          <p:cNvSpPr txBox="1">
            <a:spLocks/>
          </p:cNvSpPr>
          <p:nvPr/>
        </p:nvSpPr>
        <p:spPr bwMode="auto">
          <a:xfrm>
            <a:off x="785814" y="3712369"/>
            <a:ext cx="525576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endParaRPr kumimoji="0" lang="en-US" dirty="0">
              <a:ea typeface="Arial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785813" y="4712159"/>
            <a:ext cx="1441450" cy="1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800" dirty="0" smtClean="0">
                <a:ea typeface="Arial" pitchFamily="34" charset="0"/>
              </a:rPr>
              <a:t>26 ноября 2020 г.</a:t>
            </a:r>
            <a:endParaRPr kumimoji="0" lang="en-US" sz="800" dirty="0">
              <a:ea typeface="Arial" pitchFamily="34" charset="0"/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xmlns="" id="{027DD6FE-F1E9-4F7F-88C9-03AEF3277A29}"/>
              </a:ext>
            </a:extLst>
          </p:cNvPr>
          <p:cNvSpPr txBox="1">
            <a:spLocks/>
          </p:cNvSpPr>
          <p:nvPr/>
        </p:nvSpPr>
        <p:spPr bwMode="auto">
          <a:xfrm>
            <a:off x="656205" y="3512620"/>
            <a:ext cx="5374824" cy="7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1" sz="2200" kern="1200" baseline="0">
                <a:solidFill>
                  <a:srgbClr val="FFFFFF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/>
            <a:r>
              <a:rPr kumimoji="0" lang="ru-RU" sz="1600" dirty="0" smtClean="0">
                <a:ea typeface="Arial" pitchFamily="34" charset="0"/>
              </a:rPr>
              <a:t>Проблемные вопросы подготовки </a:t>
            </a:r>
          </a:p>
          <a:p>
            <a:pPr algn="ctr"/>
            <a:r>
              <a:rPr kumimoji="0" lang="ru-RU" sz="1600" dirty="0" smtClean="0">
                <a:ea typeface="Arial" pitchFamily="34" charset="0"/>
              </a:rPr>
              <a:t>Правил текущего </a:t>
            </a:r>
            <a:r>
              <a:rPr kumimoji="0" lang="ru-RU" sz="1600" dirty="0" err="1" smtClean="0">
                <a:ea typeface="Arial" pitchFamily="34" charset="0"/>
              </a:rPr>
              <a:t>отцепочного</a:t>
            </a:r>
            <a:r>
              <a:rPr kumimoji="0" lang="ru-RU" sz="1600" dirty="0" smtClean="0">
                <a:ea typeface="Arial" pitchFamily="34" charset="0"/>
              </a:rPr>
              <a:t> ремонта </a:t>
            </a:r>
          </a:p>
          <a:p>
            <a:pPr algn="ctr"/>
            <a:r>
              <a:rPr kumimoji="0" lang="ru-RU" sz="1600" dirty="0" smtClean="0">
                <a:ea typeface="Arial" pitchFamily="34" charset="0"/>
              </a:rPr>
              <a:t>грузовых вагонов</a:t>
            </a:r>
            <a:endParaRPr kumimoji="0" lang="ru-RU" sz="1600" dirty="0">
              <a:ea typeface="Arial" pitchFamily="34" charset="0"/>
            </a:endParaRPr>
          </a:p>
        </p:txBody>
      </p:sp>
      <p:sp>
        <p:nvSpPr>
          <p:cNvPr id="18" name="Subtitle 6">
            <a:extLst>
              <a:ext uri="{FF2B5EF4-FFF2-40B4-BE49-F238E27FC236}">
                <a16:creationId xmlns:a16="http://schemas.microsoft.com/office/drawing/2014/main" xmlns="" id="{69408099-8394-413D-A338-BB8D5213D7C6}"/>
              </a:ext>
            </a:extLst>
          </p:cNvPr>
          <p:cNvSpPr txBox="1">
            <a:spLocks/>
          </p:cNvSpPr>
          <p:nvPr/>
        </p:nvSpPr>
        <p:spPr bwMode="auto">
          <a:xfrm>
            <a:off x="469959" y="4285693"/>
            <a:ext cx="588747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1400" dirty="0" smtClean="0">
                <a:ea typeface="Arial" pitchFamily="34" charset="0"/>
              </a:rPr>
              <a:t>Алексей Дружинин, Исполнительный директор СОЖТ</a:t>
            </a:r>
            <a:endParaRPr kumimoji="0" lang="en-US" sz="1400" dirty="0">
              <a:ea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0FA4169-F336-438A-9EB2-72C415854AC7}"/>
              </a:ext>
            </a:extLst>
          </p:cNvPr>
          <p:cNvSpPr/>
          <p:nvPr/>
        </p:nvSpPr>
        <p:spPr>
          <a:xfrm>
            <a:off x="9098692" y="0"/>
            <a:ext cx="45719" cy="5148000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3F453C1-0B1A-43CB-BABE-48737A38CB86}"/>
              </a:ext>
            </a:extLst>
          </p:cNvPr>
          <p:cNvSpPr txBox="1"/>
          <p:nvPr/>
        </p:nvSpPr>
        <p:spPr>
          <a:xfrm>
            <a:off x="-66675" y="876300"/>
            <a:ext cx="86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Вставьте ваше изображение</a:t>
            </a:r>
          </a:p>
        </p:txBody>
      </p:sp>
      <p:pic>
        <p:nvPicPr>
          <p:cNvPr id="2051" name="Picture 3" descr="C:\Users\pozolotchikova\Desktop\союз\ЛОГО\sogt_new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55" y="2140806"/>
            <a:ext cx="583795" cy="83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ozolotchikova\Desktop\союз\Фотоархив\ФОТОБАНК\Фото с обработкой\цветные паровозики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568479"/>
            <a:ext cx="8571094" cy="295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938784" y="145779"/>
            <a:ext cx="8082600" cy="53027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85783">
              <a:defRPr/>
            </a:pPr>
            <a:endParaRPr lang="ru-RU" sz="1400" kern="0">
              <a:solidFill>
                <a:srgbClr val="006666"/>
              </a:solidFill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12B016D4-C3F4-474E-B5B4-9668771D5390}"/>
              </a:ext>
            </a:extLst>
          </p:cNvPr>
          <p:cNvSpPr/>
          <p:nvPr/>
        </p:nvSpPr>
        <p:spPr>
          <a:xfrm>
            <a:off x="878206" y="145778"/>
            <a:ext cx="8154329" cy="53027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solidFill>
                  <a:prstClr val="white">
                    <a:lumMod val="9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Существующий подход к распределению обязанностей участников в границах их компетенции для обеспечения перевозочного процесса приватного парка вагонов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8EDA57B-085A-FF4D-A30B-D9B47B336951}"/>
              </a:ext>
            </a:extLst>
          </p:cNvPr>
          <p:cNvSpPr txBox="1"/>
          <p:nvPr/>
        </p:nvSpPr>
        <p:spPr>
          <a:xfrm>
            <a:off x="8796715" y="4840004"/>
            <a:ext cx="108012" cy="2077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ru-RU" sz="900" dirty="0">
                <a:solidFill>
                  <a:prstClr val="white">
                    <a:lumMod val="95000"/>
                  </a:prstClr>
                </a:solidFill>
              </a:rPr>
              <a:t>2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5553" y="4253720"/>
            <a:ext cx="1283720" cy="37026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ТО осуществляет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910231" y="4253722"/>
            <a:ext cx="6900081" cy="3702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200" b="1" dirty="0">
                <a:solidFill>
                  <a:srgbClr val="C050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РЖД </a:t>
            </a:r>
            <a:r>
              <a:rPr lang="ru-RU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(в процессе перевозки и в рамках начально-конечных операций)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9710" y="765934"/>
            <a:ext cx="7554647" cy="24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1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Основные действия в отношении ПС для обеспечения непрерывности перевозочного процесса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D47F77-4FD8-2243-AA7B-2EAFD94FB39C}"/>
              </a:ext>
            </a:extLst>
          </p:cNvPr>
          <p:cNvSpPr txBox="1"/>
          <p:nvPr/>
        </p:nvSpPr>
        <p:spPr>
          <a:xfrm>
            <a:off x="4132825" y="1222489"/>
            <a:ext cx="2435919" cy="2539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783"/>
            <a:r>
              <a:rPr lang="ru-RU" dirty="0">
                <a:solidFill>
                  <a:prstClr val="black"/>
                </a:solidFill>
              </a:rPr>
              <a:t>В процессе перевозки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6D47F77-4FD8-2243-AA7B-2EAFD94FB39C}"/>
              </a:ext>
            </a:extLst>
          </p:cNvPr>
          <p:cNvSpPr txBox="1"/>
          <p:nvPr/>
        </p:nvSpPr>
        <p:spPr>
          <a:xfrm>
            <a:off x="6682413" y="1215347"/>
            <a:ext cx="2097580" cy="2610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783"/>
            <a:r>
              <a:rPr lang="ru-RU" dirty="0">
                <a:solidFill>
                  <a:prstClr val="black"/>
                </a:solidFill>
              </a:rPr>
              <a:t>После перевозки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45553" y="3317491"/>
            <a:ext cx="1283720" cy="4995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ТОР</a:t>
            </a:r>
            <a:r>
              <a:rPr lang="en-US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осуществляет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6D47F77-4FD8-2243-AA7B-2EAFD94FB39C}"/>
              </a:ext>
            </a:extLst>
          </p:cNvPr>
          <p:cNvSpPr txBox="1"/>
          <p:nvPr/>
        </p:nvSpPr>
        <p:spPr>
          <a:xfrm>
            <a:off x="1902995" y="1222489"/>
            <a:ext cx="2099861" cy="2539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defTabSz="685783"/>
            <a:r>
              <a:rPr lang="ru-RU" dirty="0">
                <a:solidFill>
                  <a:prstClr val="black"/>
                </a:solidFill>
              </a:rPr>
              <a:t>До перевозки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45553" y="1676862"/>
            <a:ext cx="1283720" cy="12610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Ответственность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81235" y="3291875"/>
            <a:ext cx="2104490" cy="5251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05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РЖД + частные предприятия вагоноремонтного комплекса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51798" y="3285814"/>
            <a:ext cx="2416946" cy="5119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РЖД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718369" y="3284410"/>
            <a:ext cx="2091942" cy="513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05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РЖД + частные предприятия вагоноремонтного комплекса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881236" y="1676863"/>
            <a:ext cx="2099861" cy="12676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ОПЕРАТОР</a:t>
            </a:r>
          </a:p>
          <a:p>
            <a:pPr algn="ctr" defTabSz="685783"/>
            <a:r>
              <a:rPr lang="ru-RU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обеспечивает:</a:t>
            </a:r>
          </a:p>
          <a:p>
            <a:pPr algn="ctr" defTabSz="685783"/>
            <a:endParaRPr lang="ru-RU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8585" indent="-128585" algn="ctr" defTabSz="68578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приобретение и регистрацию ПС;</a:t>
            </a:r>
          </a:p>
          <a:p>
            <a:pPr marL="128585" indent="-128585" algn="ctr" defTabSz="68578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своевременность планового ремонта ПС.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132825" y="1681871"/>
            <a:ext cx="2416946" cy="12626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ПЕРЕВОЗЧИК/ВЛАДЕЛЕЦ ИНФРАСТРУКТУРЫ</a:t>
            </a:r>
          </a:p>
          <a:p>
            <a:pPr algn="ctr" defTabSz="685783"/>
            <a:r>
              <a:rPr lang="ru-RU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обеспечивает:</a:t>
            </a:r>
          </a:p>
          <a:p>
            <a:pPr marL="128585" indent="-128585" algn="ctr" defTabSz="68578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допуск на инфраструктуру ПС;</a:t>
            </a:r>
          </a:p>
          <a:p>
            <a:pPr marL="128585" indent="-128585" algn="ctr" defTabSz="68578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приём </a:t>
            </a:r>
            <a:r>
              <a:rPr lang="ru-RU" sz="900" u="sng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исправного</a:t>
            </a:r>
            <a:r>
              <a:rPr lang="ru-RU" sz="9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ПС к перевозке;</a:t>
            </a:r>
          </a:p>
          <a:p>
            <a:pPr marL="128585" indent="-128585" algn="ctr" defTabSz="68578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безопасность перевозочного процесса;</a:t>
            </a:r>
          </a:p>
          <a:p>
            <a:pPr marL="128585" indent="-128585" algn="ctr" defTabSz="68578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доставку грузов в установленный срок;</a:t>
            </a:r>
          </a:p>
          <a:p>
            <a:pPr marL="128585" indent="-128585" algn="ctr" defTabSz="68578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возврат </a:t>
            </a:r>
            <a:r>
              <a:rPr lang="ru-RU" sz="900" u="sng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исправного</a:t>
            </a:r>
            <a:r>
              <a:rPr lang="ru-RU" sz="9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ПС.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682414" y="1681871"/>
            <a:ext cx="2091943" cy="12676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ОПЕРАТОР</a:t>
            </a:r>
          </a:p>
          <a:p>
            <a:pPr algn="ctr" defTabSz="685783"/>
            <a:r>
              <a:rPr lang="ru-RU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обеспечивает:</a:t>
            </a:r>
          </a:p>
          <a:p>
            <a:pPr algn="ctr" defTabSz="685783"/>
            <a:endParaRPr lang="ru-RU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8585" indent="-128585" algn="ctr" defTabSz="68578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своевременность планового ремонта ПС.  </a:t>
            </a:r>
          </a:p>
        </p:txBody>
      </p:sp>
      <p:pic>
        <p:nvPicPr>
          <p:cNvPr id="1026" name="Picture 2" descr="C:\Users\Obuhova\Downloads\arrow-down-sign-to-navig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39" y="1009373"/>
            <a:ext cx="228600" cy="18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Obuhova\Downloads\arrow-down-sign-to-navig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97" y="1009373"/>
            <a:ext cx="228600" cy="18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Obuhova\Downloads\arrow-down-sign-to-navig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85" y="1009372"/>
            <a:ext cx="228600" cy="18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Obuhova\Downloads\arrow-down-sign-to-navig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5249" y="3504497"/>
            <a:ext cx="228600" cy="18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Obuhova\Downloads\arrow-down-sign-to-navig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5249" y="2104876"/>
            <a:ext cx="228600" cy="18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Obuhova\Downloads\arrow-down-sign-to-navig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2509" y="4418145"/>
            <a:ext cx="228600" cy="18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Номер слайда 3"/>
          <p:cNvSpPr txBox="1">
            <a:spLocks/>
          </p:cNvSpPr>
          <p:nvPr/>
        </p:nvSpPr>
        <p:spPr>
          <a:xfrm>
            <a:off x="6963985" y="4746828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defTabSz="685783"/>
            <a:fld id="{2F3BB160-717A-4F04-A2EE-A465F619CDD1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685783"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52"/>
            <a:ext cx="878206" cy="124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1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981888" y="158495"/>
            <a:ext cx="8028066" cy="44387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85783">
              <a:defRPr/>
            </a:pPr>
            <a:endParaRPr lang="ru-RU" sz="1400" kern="0">
              <a:solidFill>
                <a:srgbClr val="006666"/>
              </a:solidFill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12B016D4-C3F4-474E-B5B4-9668771D5390}"/>
              </a:ext>
            </a:extLst>
          </p:cNvPr>
          <p:cNvSpPr/>
          <p:nvPr/>
        </p:nvSpPr>
        <p:spPr>
          <a:xfrm>
            <a:off x="1080295" y="221134"/>
            <a:ext cx="7929659" cy="28302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prstClr val="white">
                    <a:lumMod val="9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ТОР в системе технического обслуживания и ремонта грузовых вагонов</a:t>
            </a:r>
            <a:endParaRPr lang="ru-RU" sz="1400" b="1" dirty="0">
              <a:solidFill>
                <a:prstClr val="white">
                  <a:lumMod val="9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8EDA57B-085A-FF4D-A30B-D9B47B336951}"/>
              </a:ext>
            </a:extLst>
          </p:cNvPr>
          <p:cNvSpPr txBox="1"/>
          <p:nvPr/>
        </p:nvSpPr>
        <p:spPr>
          <a:xfrm>
            <a:off x="8796715" y="4840004"/>
            <a:ext cx="108012" cy="2077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ru-RU" sz="900" dirty="0">
                <a:solidFill>
                  <a:prstClr val="white">
                    <a:lumMod val="95000"/>
                  </a:prstClr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D47F77-4FD8-2243-AA7B-2EAFD94FB39C}"/>
              </a:ext>
            </a:extLst>
          </p:cNvPr>
          <p:cNvSpPr txBox="1"/>
          <p:nvPr/>
        </p:nvSpPr>
        <p:spPr>
          <a:xfrm>
            <a:off x="4572001" y="1208264"/>
            <a:ext cx="643342" cy="6264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783"/>
            <a:r>
              <a:rPr lang="ru-RU" b="1" dirty="0" smtClean="0">
                <a:solidFill>
                  <a:prstClr val="black"/>
                </a:solidFill>
              </a:rPr>
              <a:t>ТОР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6D47F77-4FD8-2243-AA7B-2EAFD94FB39C}"/>
              </a:ext>
            </a:extLst>
          </p:cNvPr>
          <p:cNvSpPr txBox="1"/>
          <p:nvPr/>
        </p:nvSpPr>
        <p:spPr>
          <a:xfrm>
            <a:off x="5838824" y="1105202"/>
            <a:ext cx="3125409" cy="7512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783"/>
            <a:r>
              <a:rPr lang="ru-RU" dirty="0" smtClean="0">
                <a:solidFill>
                  <a:prstClr val="black"/>
                </a:solidFill>
              </a:rPr>
              <a:t>Инструкция по техническому обслуживанию вагонов в эксплуатации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6D47F77-4FD8-2243-AA7B-2EAFD94FB39C}"/>
              </a:ext>
            </a:extLst>
          </p:cNvPr>
          <p:cNvSpPr txBox="1"/>
          <p:nvPr/>
        </p:nvSpPr>
        <p:spPr>
          <a:xfrm>
            <a:off x="981888" y="1105202"/>
            <a:ext cx="2885262" cy="7319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defTabSz="685783"/>
            <a:r>
              <a:rPr lang="ru-RU" dirty="0" smtClean="0">
                <a:solidFill>
                  <a:prstClr val="black"/>
                </a:solidFill>
              </a:rPr>
              <a:t>Устав железнодорожного транспорта (18 ФЗ)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5553" y="3370846"/>
            <a:ext cx="4221828" cy="14691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ТР-1</a:t>
            </a:r>
            <a:endParaRPr lang="ru-RU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8585" indent="-128585" algn="ctr" defTabSz="68578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Ремонт порожнего вагона, выполняемый при его подготовке к перевозке с отцепкой от состава или группы вагонов.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63312" y="3370846"/>
            <a:ext cx="3813048" cy="14813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u-RU" sz="1100" b="1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783"/>
            <a:r>
              <a:rPr lang="ru-RU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ТР-2</a:t>
            </a:r>
            <a:endParaRPr lang="ru-RU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8585" indent="-128585" algn="ctr" defTabSz="68578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Ремонт с целью восстановления работоспособности груженого или порожнего вагона, с отцепкой от транзитных и прибывших в разборку поездов или сформированных составов.</a:t>
            </a:r>
            <a:endParaRPr lang="ru-RU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Номер слайда 3"/>
          <p:cNvSpPr txBox="1">
            <a:spLocks/>
          </p:cNvSpPr>
          <p:nvPr/>
        </p:nvSpPr>
        <p:spPr>
          <a:xfrm>
            <a:off x="6963985" y="4746828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defTabSz="685783"/>
            <a:fld id="{2F3BB160-717A-4F04-A2EE-A465F619CDD1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685783"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" y="-19165"/>
            <a:ext cx="974791" cy="129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099" y="1991939"/>
            <a:ext cx="3771900" cy="7848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 smtClean="0"/>
              <a:t>Текущий ремонт – ремонт груженых или порожних грузовых вагонов,</a:t>
            </a:r>
          </a:p>
          <a:p>
            <a:r>
              <a:rPr lang="ru-RU" sz="900" dirty="0"/>
              <a:t>п</a:t>
            </a:r>
            <a:r>
              <a:rPr lang="ru-RU" sz="900" dirty="0" smtClean="0"/>
              <a:t>роводимый с отцепкой таких вагонов В ПУТИ СЛЕДОВАНИЯ в целях</a:t>
            </a:r>
          </a:p>
          <a:p>
            <a:r>
              <a:rPr lang="ru-RU" sz="900" dirty="0"/>
              <a:t>в</a:t>
            </a:r>
            <a:r>
              <a:rPr lang="ru-RU" sz="900" dirty="0" smtClean="0"/>
              <a:t>осстановления их работоспособности и предусматривающий замену или восстановление отдельных составных частей таких вагонов.</a:t>
            </a:r>
          </a:p>
          <a:p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655880" y="1976023"/>
            <a:ext cx="3308353" cy="7848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 smtClean="0"/>
              <a:t>Текущий ремонт – ремонт, выполняемый для обеспечения или восстановления работоспособности вагона с заменой или восстановлением отдельных составных частей, отцепкой от состава или группы вагонов, переводом в нерабочий парк и подачей на специализированные пути. </a:t>
            </a:r>
            <a:endParaRPr lang="ru-RU" sz="900" dirty="0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5288660" y="1250141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34617" y="1251241"/>
            <a:ext cx="512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5163312" y="1920240"/>
            <a:ext cx="614552" cy="1274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08704" y="1920240"/>
            <a:ext cx="542544" cy="1274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044679" y="208490"/>
            <a:ext cx="7806042" cy="71200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85783">
              <a:defRPr/>
            </a:pPr>
            <a:r>
              <a:rPr lang="ru-RU" sz="1600" kern="0" dirty="0">
                <a:solidFill>
                  <a:schemeClr val="bg1"/>
                </a:solidFill>
              </a:rPr>
              <a:t>Нормативно-правовая база </a:t>
            </a:r>
            <a:r>
              <a:rPr lang="ru-RU" sz="1600" kern="0" dirty="0" smtClean="0">
                <a:solidFill>
                  <a:schemeClr val="bg1"/>
                </a:solidFill>
              </a:rPr>
              <a:t>ТОР</a:t>
            </a:r>
          </a:p>
          <a:p>
            <a:pPr defTabSz="685783">
              <a:defRPr/>
            </a:pPr>
            <a:r>
              <a:rPr lang="ru-RU" sz="1200" i="1" kern="0" dirty="0">
                <a:solidFill>
                  <a:schemeClr val="bg1"/>
                </a:solidFill>
              </a:rPr>
              <a:t>Приказ  Минтранса России «Об утверждении порядка проведения текущего </a:t>
            </a:r>
            <a:r>
              <a:rPr lang="ru-RU" sz="1200" i="1" kern="0" dirty="0" err="1">
                <a:solidFill>
                  <a:schemeClr val="bg1"/>
                </a:solidFill>
              </a:rPr>
              <a:t>отцепочного</a:t>
            </a:r>
            <a:r>
              <a:rPr lang="ru-RU" sz="1200" i="1" kern="0" dirty="0">
                <a:solidFill>
                  <a:schemeClr val="bg1"/>
                </a:solidFill>
              </a:rPr>
              <a:t> ремонта грузовых вагонов, …» (Правила ТОР).</a:t>
            </a: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12B016D4-C3F4-474E-B5B4-9668771D5390}"/>
              </a:ext>
            </a:extLst>
          </p:cNvPr>
          <p:cNvSpPr/>
          <p:nvPr/>
        </p:nvSpPr>
        <p:spPr>
          <a:xfrm>
            <a:off x="867056" y="36051"/>
            <a:ext cx="8276943" cy="28302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prstClr val="white">
                    <a:lumMod val="9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sz="1400" b="1" dirty="0">
              <a:solidFill>
                <a:prstClr val="white">
                  <a:lumMod val="9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8EDA57B-085A-FF4D-A30B-D9B47B336951}"/>
              </a:ext>
            </a:extLst>
          </p:cNvPr>
          <p:cNvSpPr txBox="1"/>
          <p:nvPr/>
        </p:nvSpPr>
        <p:spPr>
          <a:xfrm>
            <a:off x="8796715" y="4840004"/>
            <a:ext cx="108012" cy="2077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ru-RU" sz="900" dirty="0">
                <a:solidFill>
                  <a:prstClr val="white">
                    <a:lumMod val="95000"/>
                  </a:prstClr>
                </a:solidFill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9100" y="3482752"/>
            <a:ext cx="8357614" cy="3882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sz="10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000" b="1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Порядок </a:t>
            </a:r>
            <a:r>
              <a:rPr lang="ru-RU" sz="10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отцепки и прицепки груженых или порожних грузовых вагонов в пути следования в целях проведения </a:t>
            </a:r>
            <a:r>
              <a:rPr lang="ru-RU" sz="1000" b="1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ТОР</a:t>
            </a:r>
            <a:endParaRPr lang="ru-RU" sz="1000" b="1" i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9100" y="2937264"/>
            <a:ext cx="8357613" cy="3773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sz="10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000" b="1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Ответственность </a:t>
            </a:r>
            <a:r>
              <a:rPr lang="ru-RU" sz="10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 качество проведения </a:t>
            </a:r>
            <a:r>
              <a:rPr lang="ru-RU" sz="1000" b="1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ТОР</a:t>
            </a:r>
            <a:endParaRPr lang="ru-RU" sz="1000" b="1" i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9104" y="4031633"/>
            <a:ext cx="8357614" cy="3635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sz="10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000" b="1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Сроки </a:t>
            </a:r>
            <a:r>
              <a:rPr lang="ru-RU" sz="10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направления груженых или порожних грузовых вагонов на </a:t>
            </a:r>
            <a:r>
              <a:rPr lang="ru-RU" sz="1000" b="1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ТОР</a:t>
            </a:r>
            <a:endParaRPr lang="ru-RU" sz="1000" b="1" i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9101" y="4567882"/>
            <a:ext cx="8357613" cy="3820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sz="10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000" b="1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Порядок </a:t>
            </a:r>
            <a:r>
              <a:rPr lang="ru-RU" sz="10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определения размера платы перевозчику и (или) владельцу инфраструктуры в связи с такими отцепкой и прицепкой в случае, если ТОР был проведен по причинам, не зависящим от перевозчика и (или) владельца инфраструктуры.</a:t>
            </a:r>
            <a:endParaRPr lang="ru-RU" sz="1000" i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9104" y="1913803"/>
            <a:ext cx="8357612" cy="3417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sz="1000" b="1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Порядок </a:t>
            </a:r>
            <a:r>
              <a:rPr lang="ru-RU" sz="10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проведения ТОР грузовых вагонов, включающий в себя критерии определения обеспеченности инфраструктуры пунктами </a:t>
            </a:r>
            <a:r>
              <a:rPr lang="ru-RU" sz="1000" b="1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ТОР</a:t>
            </a:r>
            <a:endParaRPr lang="ru-RU" sz="1000" i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9102" y="2416506"/>
            <a:ext cx="8357613" cy="33888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sz="1000" b="1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Перечень </a:t>
            </a:r>
            <a:r>
              <a:rPr lang="ru-RU" sz="10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неисправностей груженых или порожних грузовых вагонов, требующих </a:t>
            </a:r>
            <a:r>
              <a:rPr lang="ru-RU" sz="1000" b="1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ТОР</a:t>
            </a:r>
            <a:endParaRPr lang="ru-RU" sz="1000" i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Номер слайда 3"/>
          <p:cNvSpPr txBox="1">
            <a:spLocks/>
          </p:cNvSpPr>
          <p:nvPr/>
        </p:nvSpPr>
        <p:spPr>
          <a:xfrm>
            <a:off x="6963985" y="4746828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defTabSz="685783"/>
            <a:fld id="{2F3BB160-717A-4F04-A2EE-A465F619CDD1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685783"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52"/>
            <a:ext cx="878206" cy="124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3317" y="938385"/>
            <a:ext cx="271947" cy="23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0736" y="1175557"/>
            <a:ext cx="3755136" cy="338554"/>
          </a:xfrm>
          <a:prstGeom prst="rect">
            <a:avLst/>
          </a:prstGeom>
          <a:solidFill>
            <a:srgbClr val="8AB0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Устанавливает </a:t>
            </a:r>
            <a:r>
              <a:rPr lang="ru-RU" sz="1600" b="1" dirty="0"/>
              <a:t>в отношении ТОР:</a:t>
            </a:r>
          </a:p>
        </p:txBody>
      </p:sp>
    </p:spTree>
    <p:extLst>
      <p:ext uri="{BB962C8B-B14F-4D97-AF65-F5344CB8AC3E}">
        <p14:creationId xmlns:p14="http://schemas.microsoft.com/office/powerpoint/2010/main" val="35421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044679" y="208490"/>
            <a:ext cx="7806042" cy="71200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85783">
              <a:defRPr/>
            </a:pPr>
            <a:r>
              <a:rPr lang="ru-RU" kern="0" dirty="0">
                <a:solidFill>
                  <a:schemeClr val="bg1"/>
                </a:solidFill>
              </a:rPr>
              <a:t>При подготовке приказа брались за основу следующие критерии в отношении Правил ТОР:</a:t>
            </a:r>
            <a:endParaRPr lang="ru-RU" i="1" kern="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12B016D4-C3F4-474E-B5B4-9668771D5390}"/>
              </a:ext>
            </a:extLst>
          </p:cNvPr>
          <p:cNvSpPr/>
          <p:nvPr/>
        </p:nvSpPr>
        <p:spPr>
          <a:xfrm>
            <a:off x="867056" y="36051"/>
            <a:ext cx="8276943" cy="28302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prstClr val="white">
                    <a:lumMod val="9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sz="1400" b="1" dirty="0">
              <a:solidFill>
                <a:prstClr val="white">
                  <a:lumMod val="9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8EDA57B-085A-FF4D-A30B-D9B47B336951}"/>
              </a:ext>
            </a:extLst>
          </p:cNvPr>
          <p:cNvSpPr txBox="1"/>
          <p:nvPr/>
        </p:nvSpPr>
        <p:spPr>
          <a:xfrm>
            <a:off x="8796715" y="4840004"/>
            <a:ext cx="108012" cy="2077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ru-RU" sz="900" dirty="0">
                <a:solidFill>
                  <a:prstClr val="white">
                    <a:lumMod val="95000"/>
                  </a:prstClr>
                </a:solidFill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9107" y="4230604"/>
            <a:ext cx="8357614" cy="3882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</a:t>
            </a:r>
            <a:r>
              <a:rPr lang="ru-RU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Создать предпосылки к инвестированию в данный сегмент ремонта вагонов</a:t>
            </a:r>
            <a:r>
              <a:rPr lang="ru-RU" sz="16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6221" y="3416125"/>
            <a:ext cx="8357613" cy="5400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</a:t>
            </a:r>
            <a:r>
              <a:rPr lang="ru-RU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привести к существенному увеличению расходов участников перевозочного процесса на ТОР.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39099" y="1492667"/>
            <a:ext cx="8331859" cy="6595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</a:t>
            </a:r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должны ухудшать сегодняшнюю ситуацию в перевозочном процессе.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39103" y="2303981"/>
            <a:ext cx="8357617" cy="7838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</a:t>
            </a:r>
            <a:r>
              <a:rPr lang="ru-RU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Должны максимально учитывать действующие в настоящее время в перевозочном процессе систему и технологии технического обслуживания и ремонта грузовых вагонов.</a:t>
            </a:r>
            <a:endParaRPr lang="ru-RU" sz="16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Номер слайда 3"/>
          <p:cNvSpPr txBox="1">
            <a:spLocks/>
          </p:cNvSpPr>
          <p:nvPr/>
        </p:nvSpPr>
        <p:spPr>
          <a:xfrm>
            <a:off x="6963985" y="4746828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defTabSz="685783"/>
            <a:fld id="{2F3BB160-717A-4F04-A2EE-A465F619CDD1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685783"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52"/>
            <a:ext cx="878206" cy="124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511807" y="177563"/>
            <a:ext cx="6871021" cy="40233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85783">
              <a:defRPr/>
            </a:pPr>
            <a:r>
              <a:rPr lang="ru-RU" sz="1600" kern="0" dirty="0">
                <a:solidFill>
                  <a:schemeClr val="bg1"/>
                </a:solidFill>
              </a:rPr>
              <a:t>Проблемные вопросы подготовки правил ТОР грузовых вагонов.</a:t>
            </a:r>
            <a:endParaRPr lang="ru-RU" sz="1200" i="1" kern="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12B016D4-C3F4-474E-B5B4-9668771D5390}"/>
              </a:ext>
            </a:extLst>
          </p:cNvPr>
          <p:cNvSpPr/>
          <p:nvPr/>
        </p:nvSpPr>
        <p:spPr>
          <a:xfrm>
            <a:off x="867056" y="36051"/>
            <a:ext cx="8276943" cy="28302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prstClr val="white">
                    <a:lumMod val="9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sz="1400" b="1" dirty="0">
              <a:solidFill>
                <a:prstClr val="white">
                  <a:lumMod val="9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8EDA57B-085A-FF4D-A30B-D9B47B336951}"/>
              </a:ext>
            </a:extLst>
          </p:cNvPr>
          <p:cNvSpPr txBox="1"/>
          <p:nvPr/>
        </p:nvSpPr>
        <p:spPr>
          <a:xfrm>
            <a:off x="8796715" y="4840004"/>
            <a:ext cx="108012" cy="2077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ru-RU" sz="900" dirty="0">
                <a:solidFill>
                  <a:prstClr val="white">
                    <a:lumMod val="95000"/>
                  </a:prstClr>
                </a:solidFill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6708" y="3401568"/>
            <a:ext cx="8420006" cy="670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sz="1400" b="1" dirty="0">
                <a:solidFill>
                  <a:prstClr val="black"/>
                </a:solidFill>
                <a:cs typeface="Helvetica" panose="020B0604020202020204" pitchFamily="34" charset="0"/>
              </a:rPr>
              <a:t>5. Перечень неисправностей, с которыми вагоны в пути следования должны отцепляться в ТОР.</a:t>
            </a:r>
          </a:p>
          <a:p>
            <a:pPr defTabSz="685783"/>
            <a:r>
              <a:rPr lang="ru-RU" sz="10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i="1" dirty="0">
                <a:solidFill>
                  <a:prstClr val="black"/>
                </a:solidFill>
                <a:cs typeface="Helvetica" panose="020B0604020202020204" pitchFamily="34" charset="0"/>
              </a:rPr>
              <a:t>Возможна ли безусловная ссылка на классификатор КЖА 2005 05 «Основные неисправности грузовых вагонов» АО «ВНИИЖТ» или требуется разработка отдельного перечня?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6708" y="2797056"/>
            <a:ext cx="8474013" cy="458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sz="1400" b="1" dirty="0">
                <a:solidFill>
                  <a:prstClr val="black"/>
                </a:solidFill>
                <a:cs typeface="Helvetica" panose="020B0604020202020204" pitchFamily="34" charset="0"/>
              </a:rPr>
              <a:t>4. Оптимизация имеющихся объемов вагоноремонтного комплекса.</a:t>
            </a:r>
            <a:endParaRPr lang="ru-RU" sz="1200" b="1" dirty="0">
              <a:solidFill>
                <a:prstClr val="black"/>
              </a:solidFill>
              <a:cs typeface="Helvetica" panose="020B0604020202020204" pitchFamily="34" charset="0"/>
            </a:endParaRPr>
          </a:p>
          <a:p>
            <a:pPr defTabSz="685783"/>
            <a:r>
              <a:rPr lang="ru-RU" sz="1200" i="1" dirty="0">
                <a:solidFill>
                  <a:prstClr val="black"/>
                </a:solidFill>
                <a:cs typeface="Helvetica" panose="020B0604020202020204" pitchFamily="34" charset="0"/>
              </a:rPr>
              <a:t>Возможен ли к реализации подход по организации ТОР в пути следования на предприятиях вагоноремонтного комплекса?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6709" y="4242817"/>
            <a:ext cx="8420006" cy="6409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sz="1400" b="1" dirty="0">
                <a:solidFill>
                  <a:prstClr val="black"/>
                </a:solidFill>
                <a:cs typeface="Helvetica" panose="020B0604020202020204" pitchFamily="34" charset="0"/>
              </a:rPr>
              <a:t>6. Перечень станций, на которых в обязательном порядке должны быть размещены пункты ТОР.</a:t>
            </a:r>
          </a:p>
          <a:p>
            <a:pPr defTabSz="685783"/>
            <a:r>
              <a:rPr lang="ru-RU" sz="1200" i="1" dirty="0">
                <a:solidFill>
                  <a:prstClr val="black"/>
                </a:solidFill>
                <a:cs typeface="Helvetica" panose="020B0604020202020204" pitchFamily="34" charset="0"/>
              </a:rPr>
              <a:t>Необходимо ли нормативное закрепление станций, на которых в обязательном порядке должны быть размещены пункты ТОР?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6708" y="1522755"/>
            <a:ext cx="8474012" cy="5181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sz="1400" b="1" dirty="0">
                <a:solidFill>
                  <a:prstClr val="black"/>
                </a:solidFill>
                <a:cs typeface="Helvetica" panose="020B0604020202020204" pitchFamily="34" charset="0"/>
              </a:rPr>
              <a:t>2. Статус ТОР в пути следования. </a:t>
            </a:r>
          </a:p>
          <a:p>
            <a:pPr defTabSz="685783"/>
            <a:r>
              <a:rPr lang="ru-RU" sz="1200" i="1" dirty="0" smtClean="0">
                <a:solidFill>
                  <a:prstClr val="black"/>
                </a:solidFill>
                <a:cs typeface="Helvetica" panose="020B0604020202020204" pitchFamily="34" charset="0"/>
              </a:rPr>
              <a:t>ТОР </a:t>
            </a:r>
            <a:r>
              <a:rPr lang="ru-RU" sz="1200" i="1" dirty="0">
                <a:solidFill>
                  <a:prstClr val="black"/>
                </a:solidFill>
                <a:cs typeface="Helvetica" panose="020B0604020202020204" pitchFamily="34" charset="0"/>
              </a:rPr>
              <a:t>с пути следования это инфраструктурная составляющая или сегмент рынка ремонта вагонов</a:t>
            </a:r>
            <a:r>
              <a:rPr lang="ru-RU" sz="1200" i="1" dirty="0" smtClean="0">
                <a:solidFill>
                  <a:prstClr val="black"/>
                </a:solidFill>
                <a:cs typeface="Helvetica" panose="020B0604020202020204" pitchFamily="34" charset="0"/>
              </a:rPr>
              <a:t>?</a:t>
            </a:r>
            <a:endParaRPr lang="ru-RU" sz="1200" i="1" dirty="0">
              <a:solidFill>
                <a:prstClr val="black"/>
              </a:solidFill>
              <a:cs typeface="Helvetica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6708" y="2194689"/>
            <a:ext cx="8474013" cy="4608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ru-RU" sz="1400" b="1" dirty="0">
                <a:solidFill>
                  <a:prstClr val="black"/>
                </a:solidFill>
                <a:cs typeface="Helvetica" panose="020B0604020202020204" pitchFamily="34" charset="0"/>
              </a:rPr>
              <a:t>3. Критерии обеспеченности инфраструктуры пунктами ТОР.</a:t>
            </a:r>
          </a:p>
          <a:p>
            <a:pPr defTabSz="685783"/>
            <a:r>
              <a:rPr lang="ru-RU" sz="1200" i="1" dirty="0" smtClean="0">
                <a:solidFill>
                  <a:prstClr val="black"/>
                </a:solidFill>
                <a:cs typeface="Helvetica" panose="020B0604020202020204" pitchFamily="34" charset="0"/>
              </a:rPr>
              <a:t>Возможны </a:t>
            </a:r>
            <a:r>
              <a:rPr lang="ru-RU" sz="1200" i="1" dirty="0">
                <a:solidFill>
                  <a:prstClr val="black"/>
                </a:solidFill>
                <a:cs typeface="Helvetica" panose="020B0604020202020204" pitchFamily="34" charset="0"/>
              </a:rPr>
              <a:t>ли унифицированные, жесткие правила по размещению пунктов ТОР</a:t>
            </a:r>
            <a:r>
              <a:rPr lang="ru-RU" sz="1200" i="1" dirty="0" smtClean="0">
                <a:solidFill>
                  <a:prstClr val="black"/>
                </a:solidFill>
                <a:cs typeface="Helvetica" panose="020B0604020202020204" pitchFamily="34" charset="0"/>
              </a:rPr>
              <a:t>?</a:t>
            </a:r>
            <a:endParaRPr lang="ru-RU" sz="1200" i="1" dirty="0">
              <a:solidFill>
                <a:prstClr val="black"/>
              </a:solidFill>
              <a:cs typeface="Helvetica" panose="020B0604020202020204" pitchFamily="34" charset="0"/>
            </a:endParaRPr>
          </a:p>
        </p:txBody>
      </p:sp>
      <p:sp>
        <p:nvSpPr>
          <p:cNvPr id="52" name="Номер слайда 3"/>
          <p:cNvSpPr txBox="1">
            <a:spLocks/>
          </p:cNvSpPr>
          <p:nvPr/>
        </p:nvSpPr>
        <p:spPr>
          <a:xfrm>
            <a:off x="6963985" y="4746828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defTabSz="685783"/>
            <a:fld id="{2F3BB160-717A-4F04-A2EE-A465F619CDD1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685783"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52"/>
            <a:ext cx="878206" cy="124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7056" y="883920"/>
            <a:ext cx="7983664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/>
              <a:t>«</a:t>
            </a:r>
            <a:r>
              <a:rPr lang="ru-RU" sz="1400" b="1" dirty="0"/>
              <a:t>Путь следования</a:t>
            </a:r>
            <a:r>
              <a:rPr lang="ru-RU" sz="1400" b="1" dirty="0" smtClean="0"/>
              <a:t>».</a:t>
            </a:r>
          </a:p>
          <a:p>
            <a:r>
              <a:rPr lang="ru-RU" sz="1200" i="1" dirty="0" smtClean="0"/>
              <a:t>Отсутствует </a:t>
            </a:r>
            <a:r>
              <a:rPr lang="ru-RU" sz="1200" i="1" dirty="0"/>
              <a:t>четкое понимание, что такое «путь следования» и его «границы</a:t>
            </a:r>
            <a:r>
              <a:rPr lang="ru-RU" sz="1200" i="1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1164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2040</TotalTime>
  <Words>677</Words>
  <Application>Microsoft Office PowerPoint</Application>
  <PresentationFormat>Экран (16:9)</PresentationFormat>
  <Paragraphs>97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Позолотчикова Яна Валерьевна</cp:lastModifiedBy>
  <cp:revision>80</cp:revision>
  <cp:lastPrinted>2020-11-25T08:32:36Z</cp:lastPrinted>
  <dcterms:created xsi:type="dcterms:W3CDTF">2020-09-25T09:41:49Z</dcterms:created>
  <dcterms:modified xsi:type="dcterms:W3CDTF">2020-11-25T08:37:29Z</dcterms:modified>
</cp:coreProperties>
</file>