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591" r:id="rId6"/>
    <p:sldId id="632" r:id="rId7"/>
    <p:sldId id="633" r:id="rId8"/>
    <p:sldId id="634" r:id="rId9"/>
    <p:sldId id="635" r:id="rId10"/>
    <p:sldId id="638" r:id="rId11"/>
    <p:sldId id="631" r:id="rId12"/>
    <p:sldId id="636" r:id="rId13"/>
  </p:sldIdLst>
  <p:sldSz cx="10693400" cy="7562850"/>
  <p:notesSz cx="10234613" cy="70993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440" userDrawn="1">
          <p15:clr>
            <a:srgbClr val="A4A3A4"/>
          </p15:clr>
        </p15:guide>
        <p15:guide id="3" orient="horz" pos="22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8"/>
    <a:srgbClr val="A7C002"/>
    <a:srgbClr val="87863E"/>
    <a:srgbClr val="6A6139"/>
    <a:srgbClr val="C9C1A8"/>
    <a:srgbClr val="676904"/>
    <a:srgbClr val="B4A476"/>
    <a:srgbClr val="454D05"/>
    <a:srgbClr val="A7AF22"/>
    <a:srgbClr val="DB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0" autoAdjust="0"/>
    <p:restoredTop sz="96378" autoAdjust="0"/>
  </p:normalViewPr>
  <p:slideViewPr>
    <p:cSldViewPr>
      <p:cViewPr>
        <p:scale>
          <a:sx n="82" d="100"/>
          <a:sy n="82" d="100"/>
        </p:scale>
        <p:origin x="98" y="-278"/>
      </p:cViewPr>
      <p:guideLst>
        <p:guide orient="horz" pos="894"/>
        <p:guide pos="440"/>
        <p:guide orient="horz" pos="22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3D700-2AF4-4841-B395-D826B4288A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5D9421-D995-4B59-8A72-4BF7A755D374}">
      <dgm:prSet phldrT="[Text]"/>
      <dgm:spPr/>
      <dgm:t>
        <a:bodyPr/>
        <a:lstStyle/>
        <a:p>
          <a:r>
            <a:rPr lang="de-CH" dirty="0" smtClean="0"/>
            <a:t>4</a:t>
          </a:r>
          <a:r>
            <a:rPr lang="ru-RU" dirty="0" smtClean="0"/>
            <a:t>й железнодорожный пакет</a:t>
          </a:r>
          <a:endParaRPr lang="de-DE" dirty="0"/>
        </a:p>
      </dgm:t>
    </dgm:pt>
    <dgm:pt modelId="{764D13D8-65EE-4A8D-9F4B-7E3B8876329D}" type="parTrans" cxnId="{9341D670-0B24-4F72-8E65-7D7D896B732B}">
      <dgm:prSet/>
      <dgm:spPr/>
      <dgm:t>
        <a:bodyPr/>
        <a:lstStyle/>
        <a:p>
          <a:endParaRPr lang="de-DE"/>
        </a:p>
      </dgm:t>
    </dgm:pt>
    <dgm:pt modelId="{2043BC8F-3B80-40B9-8F99-4DE4D02F327B}" type="sibTrans" cxnId="{9341D670-0B24-4F72-8E65-7D7D896B732B}">
      <dgm:prSet/>
      <dgm:spPr/>
      <dgm:t>
        <a:bodyPr/>
        <a:lstStyle/>
        <a:p>
          <a:endParaRPr lang="de-DE"/>
        </a:p>
      </dgm:t>
    </dgm:pt>
    <dgm:pt modelId="{3A02FF8C-767C-4D34-B4FA-BA8A6A53D2F0}">
      <dgm:prSet phldrT="[Text]"/>
      <dgm:spPr/>
      <dgm:t>
        <a:bodyPr/>
        <a:lstStyle/>
        <a:p>
          <a:r>
            <a:rPr lang="ru-RU" dirty="0" smtClean="0"/>
            <a:t>Применение одной заявки для доказательства безопасности подвижного состава при прохождении сертификации</a:t>
          </a:r>
          <a:endParaRPr lang="de-DE" dirty="0"/>
        </a:p>
      </dgm:t>
    </dgm:pt>
    <dgm:pt modelId="{76B55EE0-55FC-47B4-82CA-25E27544A1A5}" type="parTrans" cxnId="{C3789F3B-F209-489C-B838-342D1F99B173}">
      <dgm:prSet/>
      <dgm:spPr/>
      <dgm:t>
        <a:bodyPr/>
        <a:lstStyle/>
        <a:p>
          <a:endParaRPr lang="de-DE"/>
        </a:p>
      </dgm:t>
    </dgm:pt>
    <dgm:pt modelId="{F50D4408-B788-43F4-952E-18B6515EFB47}" type="sibTrans" cxnId="{C3789F3B-F209-489C-B838-342D1F99B173}">
      <dgm:prSet/>
      <dgm:spPr/>
      <dgm:t>
        <a:bodyPr/>
        <a:lstStyle/>
        <a:p>
          <a:endParaRPr lang="de-DE"/>
        </a:p>
      </dgm:t>
    </dgm:pt>
    <dgm:pt modelId="{9557D995-B8A4-420F-B7CF-AE5E15FEE250}">
      <dgm:prSet phldrT="[Text]"/>
      <dgm:spPr/>
      <dgm:t>
        <a:bodyPr/>
        <a:lstStyle/>
        <a:p>
          <a:r>
            <a:rPr lang="ru-RU" dirty="0" smtClean="0"/>
            <a:t>Создание IT инструмента "one stop shop"</a:t>
          </a:r>
          <a:endParaRPr lang="de-DE" b="1" dirty="0"/>
        </a:p>
      </dgm:t>
    </dgm:pt>
    <dgm:pt modelId="{64D1F9A4-594C-4F38-8319-51E16ADD8BD7}" type="parTrans" cxnId="{C0329971-584B-474D-907B-65CA8171B49B}">
      <dgm:prSet/>
      <dgm:spPr/>
      <dgm:t>
        <a:bodyPr/>
        <a:lstStyle/>
        <a:p>
          <a:endParaRPr lang="de-DE"/>
        </a:p>
      </dgm:t>
    </dgm:pt>
    <dgm:pt modelId="{462E4637-7A26-4FDD-8623-E43F7603E237}" type="sibTrans" cxnId="{C0329971-584B-474D-907B-65CA8171B49B}">
      <dgm:prSet/>
      <dgm:spPr/>
      <dgm:t>
        <a:bodyPr/>
        <a:lstStyle/>
        <a:p>
          <a:endParaRPr lang="de-DE"/>
        </a:p>
      </dgm:t>
    </dgm:pt>
    <dgm:pt modelId="{72AB2E2E-A26F-4267-A440-5725587A27E9}">
      <dgm:prSet phldrT="[Text]"/>
      <dgm:spPr/>
      <dgm:t>
        <a:bodyPr/>
        <a:lstStyle/>
        <a:p>
          <a:r>
            <a:rPr lang="ru-RU" dirty="0" smtClean="0"/>
            <a:t>Обеспечение интероперабельности системы </a:t>
          </a:r>
          <a:r>
            <a:rPr lang="de-DE" dirty="0" smtClean="0"/>
            <a:t>ERTMS</a:t>
          </a:r>
          <a:endParaRPr lang="de-DE" b="1" dirty="0"/>
        </a:p>
      </dgm:t>
    </dgm:pt>
    <dgm:pt modelId="{1F77CCD6-8E29-4562-BDEA-7BDBCFF81EFA}" type="parTrans" cxnId="{06626C63-7223-4A54-8A18-3969E6B2EA20}">
      <dgm:prSet/>
      <dgm:spPr/>
      <dgm:t>
        <a:bodyPr/>
        <a:lstStyle/>
        <a:p>
          <a:endParaRPr lang="de-DE"/>
        </a:p>
      </dgm:t>
    </dgm:pt>
    <dgm:pt modelId="{F71C1111-5C36-4C17-BCAB-13F6E1406768}" type="sibTrans" cxnId="{06626C63-7223-4A54-8A18-3969E6B2EA20}">
      <dgm:prSet/>
      <dgm:spPr/>
      <dgm:t>
        <a:bodyPr/>
        <a:lstStyle/>
        <a:p>
          <a:endParaRPr lang="de-DE"/>
        </a:p>
      </dgm:t>
    </dgm:pt>
    <dgm:pt modelId="{059E5A16-2562-4611-BE76-64EDD2C33164}">
      <dgm:prSet phldrT="[Text]"/>
      <dgm:spPr/>
      <dgm:t>
        <a:bodyPr/>
        <a:lstStyle/>
        <a:p>
          <a:r>
            <a:rPr lang="ru-RU" dirty="0" smtClean="0"/>
            <a:t>Уменьшение большого количества национальных правил  по сертификации, для увеличения конкурентоспособности</a:t>
          </a:r>
          <a:endParaRPr lang="de-DE" b="1" dirty="0"/>
        </a:p>
      </dgm:t>
    </dgm:pt>
    <dgm:pt modelId="{706CAAC8-9350-4F41-8347-AC10E9A789F6}" type="parTrans" cxnId="{6124511A-1ABA-4E90-972D-2506012DFB10}">
      <dgm:prSet/>
      <dgm:spPr/>
      <dgm:t>
        <a:bodyPr/>
        <a:lstStyle/>
        <a:p>
          <a:endParaRPr lang="de-DE"/>
        </a:p>
      </dgm:t>
    </dgm:pt>
    <dgm:pt modelId="{84CC5399-2FE6-4B64-BEC8-7348B765F86F}" type="sibTrans" cxnId="{6124511A-1ABA-4E90-972D-2506012DFB10}">
      <dgm:prSet/>
      <dgm:spPr/>
      <dgm:t>
        <a:bodyPr/>
        <a:lstStyle/>
        <a:p>
          <a:endParaRPr lang="de-DE"/>
        </a:p>
      </dgm:t>
    </dgm:pt>
    <dgm:pt modelId="{30B9094D-F7A3-4D63-8181-C6A6CEA6B200}" type="pres">
      <dgm:prSet presAssocID="{3D03D700-2AF4-4841-B395-D826B4288A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4D87D3-7059-4AC5-84A6-CF08D00AE2BD}" type="pres">
      <dgm:prSet presAssocID="{9B5D9421-D995-4B59-8A72-4BF7A755D374}" presName="centerShape" presStyleLbl="node0" presStyleIdx="0" presStyleCnt="1"/>
      <dgm:spPr/>
      <dgm:t>
        <a:bodyPr/>
        <a:lstStyle/>
        <a:p>
          <a:endParaRPr lang="de-DE"/>
        </a:p>
      </dgm:t>
    </dgm:pt>
    <dgm:pt modelId="{4912C121-D9E7-4364-9677-FA4C3B31C4B1}" type="pres">
      <dgm:prSet presAssocID="{76B55EE0-55FC-47B4-82CA-25E27544A1A5}" presName="parTrans" presStyleLbl="sibTrans2D1" presStyleIdx="0" presStyleCnt="4"/>
      <dgm:spPr/>
    </dgm:pt>
    <dgm:pt modelId="{6BDCB185-6F2E-45C1-B146-8ED9C9ACDA6A}" type="pres">
      <dgm:prSet presAssocID="{76B55EE0-55FC-47B4-82CA-25E27544A1A5}" presName="connectorText" presStyleLbl="sibTrans2D1" presStyleIdx="0" presStyleCnt="4"/>
      <dgm:spPr/>
    </dgm:pt>
    <dgm:pt modelId="{DAA68B89-813E-4D40-A379-32BC5185BACF}" type="pres">
      <dgm:prSet presAssocID="{3A02FF8C-767C-4D34-B4FA-BA8A6A53D2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97B71F-B845-4654-A8C2-7ADD5346625C}" type="pres">
      <dgm:prSet presAssocID="{64D1F9A4-594C-4F38-8319-51E16ADD8BD7}" presName="parTrans" presStyleLbl="sibTrans2D1" presStyleIdx="1" presStyleCnt="4"/>
      <dgm:spPr/>
    </dgm:pt>
    <dgm:pt modelId="{6C9780F5-ECAF-478B-9BFE-4D87E2E5D51E}" type="pres">
      <dgm:prSet presAssocID="{64D1F9A4-594C-4F38-8319-51E16ADD8BD7}" presName="connectorText" presStyleLbl="sibTrans2D1" presStyleIdx="1" presStyleCnt="4"/>
      <dgm:spPr/>
    </dgm:pt>
    <dgm:pt modelId="{67EF49B4-74F2-4BC9-8C2F-0E58B88BED24}" type="pres">
      <dgm:prSet presAssocID="{9557D995-B8A4-420F-B7CF-AE5E15FEE2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A85FFF-B0DC-479C-905C-5D124DD5ADEE}" type="pres">
      <dgm:prSet presAssocID="{1F77CCD6-8E29-4562-BDEA-7BDBCFF81EFA}" presName="parTrans" presStyleLbl="sibTrans2D1" presStyleIdx="2" presStyleCnt="4"/>
      <dgm:spPr/>
    </dgm:pt>
    <dgm:pt modelId="{847E4A1B-C995-436B-8E6F-7D6A72D82211}" type="pres">
      <dgm:prSet presAssocID="{1F77CCD6-8E29-4562-BDEA-7BDBCFF81EFA}" presName="connectorText" presStyleLbl="sibTrans2D1" presStyleIdx="2" presStyleCnt="4"/>
      <dgm:spPr/>
    </dgm:pt>
    <dgm:pt modelId="{E2A911EF-77AC-4261-AD07-D53290E34C14}" type="pres">
      <dgm:prSet presAssocID="{72AB2E2E-A26F-4267-A440-5725587A27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8958E6-62C3-4D23-BA46-DA6C9FF5F41B}" type="pres">
      <dgm:prSet presAssocID="{706CAAC8-9350-4F41-8347-AC10E9A789F6}" presName="parTrans" presStyleLbl="sibTrans2D1" presStyleIdx="3" presStyleCnt="4"/>
      <dgm:spPr/>
    </dgm:pt>
    <dgm:pt modelId="{83945A24-6DB5-4F1A-BDF7-2ABAA75B3AAC}" type="pres">
      <dgm:prSet presAssocID="{706CAAC8-9350-4F41-8347-AC10E9A789F6}" presName="connectorText" presStyleLbl="sibTrans2D1" presStyleIdx="3" presStyleCnt="4"/>
      <dgm:spPr/>
    </dgm:pt>
    <dgm:pt modelId="{E3531B43-C667-4223-A747-496201FE7267}" type="pres">
      <dgm:prSet presAssocID="{059E5A16-2562-4611-BE76-64EDD2C331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BDD39B-2CEA-4782-8D9D-6580BD92FDA0}" type="presOf" srcId="{64D1F9A4-594C-4F38-8319-51E16ADD8BD7}" destId="{F497B71F-B845-4654-A8C2-7ADD5346625C}" srcOrd="0" destOrd="0" presId="urn:microsoft.com/office/officeart/2005/8/layout/radial5"/>
    <dgm:cxn modelId="{00902C76-F253-46FA-B393-1194135150BD}" type="presOf" srcId="{64D1F9A4-594C-4F38-8319-51E16ADD8BD7}" destId="{6C9780F5-ECAF-478B-9BFE-4D87E2E5D51E}" srcOrd="1" destOrd="0" presId="urn:microsoft.com/office/officeart/2005/8/layout/radial5"/>
    <dgm:cxn modelId="{6124511A-1ABA-4E90-972D-2506012DFB10}" srcId="{9B5D9421-D995-4B59-8A72-4BF7A755D374}" destId="{059E5A16-2562-4611-BE76-64EDD2C33164}" srcOrd="3" destOrd="0" parTransId="{706CAAC8-9350-4F41-8347-AC10E9A789F6}" sibTransId="{84CC5399-2FE6-4B64-BEC8-7348B765F86F}"/>
    <dgm:cxn modelId="{274E3BA8-D76E-4205-9A1A-389A23A122C2}" type="presOf" srcId="{1F77CCD6-8E29-4562-BDEA-7BDBCFF81EFA}" destId="{847E4A1B-C995-436B-8E6F-7D6A72D82211}" srcOrd="1" destOrd="0" presId="urn:microsoft.com/office/officeart/2005/8/layout/radial5"/>
    <dgm:cxn modelId="{F31A7AC7-F531-4270-BBA1-76961EC3B343}" type="presOf" srcId="{3D03D700-2AF4-4841-B395-D826B4288AC9}" destId="{30B9094D-F7A3-4D63-8181-C6A6CEA6B200}" srcOrd="0" destOrd="0" presId="urn:microsoft.com/office/officeart/2005/8/layout/radial5"/>
    <dgm:cxn modelId="{06626C63-7223-4A54-8A18-3969E6B2EA20}" srcId="{9B5D9421-D995-4B59-8A72-4BF7A755D374}" destId="{72AB2E2E-A26F-4267-A440-5725587A27E9}" srcOrd="2" destOrd="0" parTransId="{1F77CCD6-8E29-4562-BDEA-7BDBCFF81EFA}" sibTransId="{F71C1111-5C36-4C17-BCAB-13F6E1406768}"/>
    <dgm:cxn modelId="{BF0930E0-9A18-49DC-BE75-0E7C951A1857}" type="presOf" srcId="{76B55EE0-55FC-47B4-82CA-25E27544A1A5}" destId="{4912C121-D9E7-4364-9677-FA4C3B31C4B1}" srcOrd="0" destOrd="0" presId="urn:microsoft.com/office/officeart/2005/8/layout/radial5"/>
    <dgm:cxn modelId="{A5065FA6-837E-494D-AF4D-C214E899314E}" type="presOf" srcId="{9B5D9421-D995-4B59-8A72-4BF7A755D374}" destId="{214D87D3-7059-4AC5-84A6-CF08D00AE2BD}" srcOrd="0" destOrd="0" presId="urn:microsoft.com/office/officeart/2005/8/layout/radial5"/>
    <dgm:cxn modelId="{A43FD526-4043-48E8-9B14-9E102E2458E7}" type="presOf" srcId="{3A02FF8C-767C-4D34-B4FA-BA8A6A53D2F0}" destId="{DAA68B89-813E-4D40-A379-32BC5185BACF}" srcOrd="0" destOrd="0" presId="urn:microsoft.com/office/officeart/2005/8/layout/radial5"/>
    <dgm:cxn modelId="{9341D670-0B24-4F72-8E65-7D7D896B732B}" srcId="{3D03D700-2AF4-4841-B395-D826B4288AC9}" destId="{9B5D9421-D995-4B59-8A72-4BF7A755D374}" srcOrd="0" destOrd="0" parTransId="{764D13D8-65EE-4A8D-9F4B-7E3B8876329D}" sibTransId="{2043BC8F-3B80-40B9-8F99-4DE4D02F327B}"/>
    <dgm:cxn modelId="{47230D27-79E7-4B31-B214-5A9A2D6E82CC}" type="presOf" srcId="{706CAAC8-9350-4F41-8347-AC10E9A789F6}" destId="{83945A24-6DB5-4F1A-BDF7-2ABAA75B3AAC}" srcOrd="1" destOrd="0" presId="urn:microsoft.com/office/officeart/2005/8/layout/radial5"/>
    <dgm:cxn modelId="{FD83C3B9-8114-42AE-8B76-2EB06762D7AA}" type="presOf" srcId="{9557D995-B8A4-420F-B7CF-AE5E15FEE250}" destId="{67EF49B4-74F2-4BC9-8C2F-0E58B88BED24}" srcOrd="0" destOrd="0" presId="urn:microsoft.com/office/officeart/2005/8/layout/radial5"/>
    <dgm:cxn modelId="{7E20E138-5012-4C5B-A255-22EE185CD0D6}" type="presOf" srcId="{72AB2E2E-A26F-4267-A440-5725587A27E9}" destId="{E2A911EF-77AC-4261-AD07-D53290E34C14}" srcOrd="0" destOrd="0" presId="urn:microsoft.com/office/officeart/2005/8/layout/radial5"/>
    <dgm:cxn modelId="{C0329971-584B-474D-907B-65CA8171B49B}" srcId="{9B5D9421-D995-4B59-8A72-4BF7A755D374}" destId="{9557D995-B8A4-420F-B7CF-AE5E15FEE250}" srcOrd="1" destOrd="0" parTransId="{64D1F9A4-594C-4F38-8319-51E16ADD8BD7}" sibTransId="{462E4637-7A26-4FDD-8623-E43F7603E237}"/>
    <dgm:cxn modelId="{FE6289AC-6D55-4D0D-8504-8513FF6E74E1}" type="presOf" srcId="{1F77CCD6-8E29-4562-BDEA-7BDBCFF81EFA}" destId="{A0A85FFF-B0DC-479C-905C-5D124DD5ADEE}" srcOrd="0" destOrd="0" presId="urn:microsoft.com/office/officeart/2005/8/layout/radial5"/>
    <dgm:cxn modelId="{B202D8EF-7BA4-4A3D-BBE1-DC6D825C47FA}" type="presOf" srcId="{706CAAC8-9350-4F41-8347-AC10E9A789F6}" destId="{548958E6-62C3-4D23-BA46-DA6C9FF5F41B}" srcOrd="0" destOrd="0" presId="urn:microsoft.com/office/officeart/2005/8/layout/radial5"/>
    <dgm:cxn modelId="{C3789F3B-F209-489C-B838-342D1F99B173}" srcId="{9B5D9421-D995-4B59-8A72-4BF7A755D374}" destId="{3A02FF8C-767C-4D34-B4FA-BA8A6A53D2F0}" srcOrd="0" destOrd="0" parTransId="{76B55EE0-55FC-47B4-82CA-25E27544A1A5}" sibTransId="{F50D4408-B788-43F4-952E-18B6515EFB47}"/>
    <dgm:cxn modelId="{FD925C46-ED20-48A5-84A4-363BEC64E817}" type="presOf" srcId="{059E5A16-2562-4611-BE76-64EDD2C33164}" destId="{E3531B43-C667-4223-A747-496201FE7267}" srcOrd="0" destOrd="0" presId="urn:microsoft.com/office/officeart/2005/8/layout/radial5"/>
    <dgm:cxn modelId="{B9681CD4-8252-4DD8-8C3A-28A288315C58}" type="presOf" srcId="{76B55EE0-55FC-47B4-82CA-25E27544A1A5}" destId="{6BDCB185-6F2E-45C1-B146-8ED9C9ACDA6A}" srcOrd="1" destOrd="0" presId="urn:microsoft.com/office/officeart/2005/8/layout/radial5"/>
    <dgm:cxn modelId="{F0487C0E-62A3-426D-B3DE-AE2BD9C39B86}" type="presParOf" srcId="{30B9094D-F7A3-4D63-8181-C6A6CEA6B200}" destId="{214D87D3-7059-4AC5-84A6-CF08D00AE2BD}" srcOrd="0" destOrd="0" presId="urn:microsoft.com/office/officeart/2005/8/layout/radial5"/>
    <dgm:cxn modelId="{8B27177D-FE1C-49B5-A091-0D7DD59C1DF5}" type="presParOf" srcId="{30B9094D-F7A3-4D63-8181-C6A6CEA6B200}" destId="{4912C121-D9E7-4364-9677-FA4C3B31C4B1}" srcOrd="1" destOrd="0" presId="urn:microsoft.com/office/officeart/2005/8/layout/radial5"/>
    <dgm:cxn modelId="{D25DC483-D1C7-463F-A19D-8064C3971E3E}" type="presParOf" srcId="{4912C121-D9E7-4364-9677-FA4C3B31C4B1}" destId="{6BDCB185-6F2E-45C1-B146-8ED9C9ACDA6A}" srcOrd="0" destOrd="0" presId="urn:microsoft.com/office/officeart/2005/8/layout/radial5"/>
    <dgm:cxn modelId="{B3BA3902-3389-4BF8-96A9-2D4DD85B6223}" type="presParOf" srcId="{30B9094D-F7A3-4D63-8181-C6A6CEA6B200}" destId="{DAA68B89-813E-4D40-A379-32BC5185BACF}" srcOrd="2" destOrd="0" presId="urn:microsoft.com/office/officeart/2005/8/layout/radial5"/>
    <dgm:cxn modelId="{10B83CEA-F23C-4B39-871E-ACC6E0E66D74}" type="presParOf" srcId="{30B9094D-F7A3-4D63-8181-C6A6CEA6B200}" destId="{F497B71F-B845-4654-A8C2-7ADD5346625C}" srcOrd="3" destOrd="0" presId="urn:microsoft.com/office/officeart/2005/8/layout/radial5"/>
    <dgm:cxn modelId="{9394A204-D979-41DB-891E-612C8EFE2052}" type="presParOf" srcId="{F497B71F-B845-4654-A8C2-7ADD5346625C}" destId="{6C9780F5-ECAF-478B-9BFE-4D87E2E5D51E}" srcOrd="0" destOrd="0" presId="urn:microsoft.com/office/officeart/2005/8/layout/radial5"/>
    <dgm:cxn modelId="{7C24F635-136B-40CD-8A94-4A999D6E3501}" type="presParOf" srcId="{30B9094D-F7A3-4D63-8181-C6A6CEA6B200}" destId="{67EF49B4-74F2-4BC9-8C2F-0E58B88BED24}" srcOrd="4" destOrd="0" presId="urn:microsoft.com/office/officeart/2005/8/layout/radial5"/>
    <dgm:cxn modelId="{EC34B72F-763D-496D-B78B-64AA518D0E09}" type="presParOf" srcId="{30B9094D-F7A3-4D63-8181-C6A6CEA6B200}" destId="{A0A85FFF-B0DC-479C-905C-5D124DD5ADEE}" srcOrd="5" destOrd="0" presId="urn:microsoft.com/office/officeart/2005/8/layout/radial5"/>
    <dgm:cxn modelId="{EEC45316-C2E0-4F9F-AE49-3E09C7FB0C86}" type="presParOf" srcId="{A0A85FFF-B0DC-479C-905C-5D124DD5ADEE}" destId="{847E4A1B-C995-436B-8E6F-7D6A72D82211}" srcOrd="0" destOrd="0" presId="urn:microsoft.com/office/officeart/2005/8/layout/radial5"/>
    <dgm:cxn modelId="{4D523354-4BE7-4888-B0D1-330210B5876E}" type="presParOf" srcId="{30B9094D-F7A3-4D63-8181-C6A6CEA6B200}" destId="{E2A911EF-77AC-4261-AD07-D53290E34C14}" srcOrd="6" destOrd="0" presId="urn:microsoft.com/office/officeart/2005/8/layout/radial5"/>
    <dgm:cxn modelId="{5EA09F1D-C5EC-401B-AAB4-921C1B7C4A6F}" type="presParOf" srcId="{30B9094D-F7A3-4D63-8181-C6A6CEA6B200}" destId="{548958E6-62C3-4D23-BA46-DA6C9FF5F41B}" srcOrd="7" destOrd="0" presId="urn:microsoft.com/office/officeart/2005/8/layout/radial5"/>
    <dgm:cxn modelId="{B5A29718-E9BF-4B5A-B2C7-6F3456551735}" type="presParOf" srcId="{548958E6-62C3-4D23-BA46-DA6C9FF5F41B}" destId="{83945A24-6DB5-4F1A-BDF7-2ABAA75B3AAC}" srcOrd="0" destOrd="0" presId="urn:microsoft.com/office/officeart/2005/8/layout/radial5"/>
    <dgm:cxn modelId="{5C423C85-42B4-42BA-8349-E0A55A5DA746}" type="presParOf" srcId="{30B9094D-F7A3-4D63-8181-C6A6CEA6B200}" destId="{E3531B43-C667-4223-A747-496201FE726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87D3-7059-4AC5-84A6-CF08D00AE2BD}">
      <dsp:nvSpPr>
        <dsp:cNvPr id="0" name=""/>
        <dsp:cNvSpPr/>
      </dsp:nvSpPr>
      <dsp:spPr>
        <a:xfrm>
          <a:off x="3985114" y="2339564"/>
          <a:ext cx="1416870" cy="1416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900" kern="1200" dirty="0" smtClean="0"/>
            <a:t>4</a:t>
          </a:r>
          <a:r>
            <a:rPr lang="ru-RU" sz="900" kern="1200" dirty="0" smtClean="0"/>
            <a:t>й железнодорожный пакет</a:t>
          </a:r>
          <a:endParaRPr lang="de-DE" sz="900" kern="1200" dirty="0"/>
        </a:p>
      </dsp:txBody>
      <dsp:txXfrm>
        <a:off x="4192610" y="2547060"/>
        <a:ext cx="1001878" cy="1001878"/>
      </dsp:txXfrm>
    </dsp:sp>
    <dsp:sp modelId="{4912C121-D9E7-4364-9677-FA4C3B31C4B1}">
      <dsp:nvSpPr>
        <dsp:cNvPr id="0" name=""/>
        <dsp:cNvSpPr/>
      </dsp:nvSpPr>
      <dsp:spPr>
        <a:xfrm rot="16200000">
          <a:off x="4542301" y="1825874"/>
          <a:ext cx="302496" cy="47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4587676" y="1966000"/>
        <a:ext cx="211747" cy="284253"/>
      </dsp:txXfrm>
    </dsp:sp>
    <dsp:sp modelId="{DAA68B89-813E-4D40-A379-32BC5185BACF}">
      <dsp:nvSpPr>
        <dsp:cNvPr id="0" name=""/>
        <dsp:cNvSpPr/>
      </dsp:nvSpPr>
      <dsp:spPr>
        <a:xfrm>
          <a:off x="3813540" y="8797"/>
          <a:ext cx="1760018" cy="176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Применение одной заявки для доказательства безопасности подвижного состава при прохождении сертификации</a:t>
          </a:r>
          <a:endParaRPr lang="de-DE" sz="900" kern="1200" dirty="0"/>
        </a:p>
      </dsp:txBody>
      <dsp:txXfrm>
        <a:off x="4071289" y="266546"/>
        <a:ext cx="1244520" cy="1244520"/>
      </dsp:txXfrm>
    </dsp:sp>
    <dsp:sp modelId="{F497B71F-B845-4654-A8C2-7ADD5346625C}">
      <dsp:nvSpPr>
        <dsp:cNvPr id="0" name=""/>
        <dsp:cNvSpPr/>
      </dsp:nvSpPr>
      <dsp:spPr>
        <a:xfrm>
          <a:off x="5527549" y="2811122"/>
          <a:ext cx="302496" cy="47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5527549" y="2905873"/>
        <a:ext cx="211747" cy="284253"/>
      </dsp:txXfrm>
    </dsp:sp>
    <dsp:sp modelId="{67EF49B4-74F2-4BC9-8C2F-0E58B88BED24}">
      <dsp:nvSpPr>
        <dsp:cNvPr id="0" name=""/>
        <dsp:cNvSpPr/>
      </dsp:nvSpPr>
      <dsp:spPr>
        <a:xfrm>
          <a:off x="5972733" y="2167990"/>
          <a:ext cx="1760018" cy="176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IT инструмента "one stop shop"</a:t>
          </a:r>
          <a:endParaRPr lang="de-DE" sz="900" b="1" kern="1200" dirty="0"/>
        </a:p>
      </dsp:txBody>
      <dsp:txXfrm>
        <a:off x="6230482" y="2425739"/>
        <a:ext cx="1244520" cy="1244520"/>
      </dsp:txXfrm>
    </dsp:sp>
    <dsp:sp modelId="{A0A85FFF-B0DC-479C-905C-5D124DD5ADEE}">
      <dsp:nvSpPr>
        <dsp:cNvPr id="0" name=""/>
        <dsp:cNvSpPr/>
      </dsp:nvSpPr>
      <dsp:spPr>
        <a:xfrm rot="5400000">
          <a:off x="4542301" y="3796370"/>
          <a:ext cx="302496" cy="47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>
        <a:off x="4587676" y="3845747"/>
        <a:ext cx="211747" cy="284253"/>
      </dsp:txXfrm>
    </dsp:sp>
    <dsp:sp modelId="{E2A911EF-77AC-4261-AD07-D53290E34C14}">
      <dsp:nvSpPr>
        <dsp:cNvPr id="0" name=""/>
        <dsp:cNvSpPr/>
      </dsp:nvSpPr>
      <dsp:spPr>
        <a:xfrm>
          <a:off x="3813540" y="4327183"/>
          <a:ext cx="1760018" cy="176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Обеспечение интероперабельности системы </a:t>
          </a:r>
          <a:r>
            <a:rPr lang="de-DE" sz="900" kern="1200" dirty="0" smtClean="0"/>
            <a:t>ERTMS</a:t>
          </a:r>
          <a:endParaRPr lang="de-DE" sz="900" b="1" kern="1200" dirty="0"/>
        </a:p>
      </dsp:txBody>
      <dsp:txXfrm>
        <a:off x="4071289" y="4584932"/>
        <a:ext cx="1244520" cy="1244520"/>
      </dsp:txXfrm>
    </dsp:sp>
    <dsp:sp modelId="{548958E6-62C3-4D23-BA46-DA6C9FF5F41B}">
      <dsp:nvSpPr>
        <dsp:cNvPr id="0" name=""/>
        <dsp:cNvSpPr/>
      </dsp:nvSpPr>
      <dsp:spPr>
        <a:xfrm rot="10800000">
          <a:off x="3557052" y="2811122"/>
          <a:ext cx="302496" cy="47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kern="1200"/>
        </a:p>
      </dsp:txBody>
      <dsp:txXfrm rot="10800000">
        <a:off x="3647801" y="2905873"/>
        <a:ext cx="211747" cy="284253"/>
      </dsp:txXfrm>
    </dsp:sp>
    <dsp:sp modelId="{E3531B43-C667-4223-A747-496201FE7267}">
      <dsp:nvSpPr>
        <dsp:cNvPr id="0" name=""/>
        <dsp:cNvSpPr/>
      </dsp:nvSpPr>
      <dsp:spPr>
        <a:xfrm>
          <a:off x="1654347" y="2167990"/>
          <a:ext cx="1760018" cy="1760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Уменьшение большого количества национальных правил  по сертификации, для увеличения конкурентоспособности</a:t>
          </a:r>
          <a:endParaRPr lang="de-DE" sz="900" b="1" kern="1200" dirty="0"/>
        </a:p>
      </dsp:txBody>
      <dsp:txXfrm>
        <a:off x="1912096" y="2425739"/>
        <a:ext cx="1244520" cy="124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101" cy="356158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l">
              <a:defRPr sz="11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994" y="1"/>
            <a:ext cx="4433581" cy="356158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r">
              <a:defRPr sz="1100"/>
            </a:lvl1pPr>
          </a:lstStyle>
          <a:p>
            <a:fld id="{76A8813D-734F-4E48-AFD5-1F2B045BB649}" type="datetimeFigureOut">
              <a:rPr lang="de-CH" smtClean="0"/>
              <a:t>24.11.2020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9000"/>
            <a:ext cx="3386137" cy="239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33" tIns="43417" rIns="86833" bIns="43417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4071" y="3417023"/>
            <a:ext cx="8186474" cy="2795610"/>
          </a:xfrm>
          <a:prstGeom prst="rect">
            <a:avLst/>
          </a:prstGeom>
        </p:spPr>
        <p:txBody>
          <a:bodyPr vert="horz" lIns="86833" tIns="43417" rIns="86833" bIns="4341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44"/>
            <a:ext cx="4435101" cy="356157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l">
              <a:defRPr sz="11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994" y="6743144"/>
            <a:ext cx="4433581" cy="356157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r">
              <a:defRPr sz="1100"/>
            </a:lvl1pPr>
          </a:lstStyle>
          <a:p>
            <a:fld id="{CE4D7AD5-43D9-4C4C-8633-78BDF4627CE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13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231F20"/>
                </a:solidFill>
                <a:latin typeface="StoneSans-Semibold"/>
                <a:cs typeface="StoneSans-Semibold"/>
              </a:defRPr>
            </a:lvl1pPr>
          </a:lstStyle>
          <a:p>
            <a:pPr marL="12700">
              <a:lnSpc>
                <a:spcPts val="1070"/>
              </a:lnSpc>
            </a:pPr>
            <a:r>
              <a:rPr spc="20" dirty="0"/>
              <a:t>Michele </a:t>
            </a:r>
            <a:r>
              <a:rPr spc="15" dirty="0"/>
              <a:t>Molinari, President, </a:t>
            </a:r>
            <a:r>
              <a:rPr spc="10" dirty="0"/>
              <a:t>Winterthur,</a:t>
            </a:r>
            <a:r>
              <a:rPr spc="60" dirty="0"/>
              <a:t> </a:t>
            </a:r>
            <a:r>
              <a:rPr spc="20" dirty="0"/>
              <a:t>09.09.2016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StoneSans-Semibold"/>
                <a:cs typeface="Stone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231F20"/>
                </a:solidFill>
                <a:latin typeface="StoneSans-Semibold"/>
                <a:cs typeface="StoneSans-Semibold"/>
              </a:defRPr>
            </a:lvl1pPr>
          </a:lstStyle>
          <a:p>
            <a:pPr marL="12700">
              <a:lnSpc>
                <a:spcPts val="1070"/>
              </a:lnSpc>
            </a:pPr>
            <a:r>
              <a:rPr spc="20" dirty="0"/>
              <a:t>Michele </a:t>
            </a:r>
            <a:r>
              <a:rPr spc="15" dirty="0"/>
              <a:t>Molinari, President, </a:t>
            </a:r>
            <a:r>
              <a:rPr spc="10" dirty="0"/>
              <a:t>Winterthur,</a:t>
            </a:r>
            <a:r>
              <a:rPr spc="60" dirty="0"/>
              <a:t> </a:t>
            </a:r>
            <a:r>
              <a:rPr spc="20" dirty="0"/>
              <a:t>09.09.2016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54" y="1"/>
            <a:ext cx="10689348" cy="62198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StoneSans-Semibold"/>
                <a:cs typeface="Stone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231F20"/>
                </a:solidFill>
                <a:latin typeface="StoneSans-Semibold"/>
                <a:cs typeface="StoneSans-Semibold"/>
              </a:defRPr>
            </a:lvl1pPr>
          </a:lstStyle>
          <a:p>
            <a:pPr marL="12700">
              <a:lnSpc>
                <a:spcPts val="1070"/>
              </a:lnSpc>
            </a:pPr>
            <a:r>
              <a:rPr spc="20" dirty="0"/>
              <a:t>Michele </a:t>
            </a:r>
            <a:r>
              <a:rPr spc="15" dirty="0"/>
              <a:t>Molinari, President, </a:t>
            </a:r>
            <a:r>
              <a:rPr spc="10" dirty="0"/>
              <a:t>Winterthur,</a:t>
            </a:r>
            <a:r>
              <a:rPr spc="60" dirty="0"/>
              <a:t> </a:t>
            </a:r>
            <a:r>
              <a:rPr spc="20" dirty="0"/>
              <a:t>09.09.2016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1" i="0">
                <a:solidFill>
                  <a:srgbClr val="231F20"/>
                </a:solidFill>
                <a:latin typeface="StoneSans-Semibold"/>
                <a:cs typeface="StoneSans-Semibold"/>
              </a:defRPr>
            </a:lvl1pPr>
          </a:lstStyle>
          <a:p>
            <a:pPr marL="12700">
              <a:lnSpc>
                <a:spcPts val="1070"/>
              </a:lnSpc>
            </a:pPr>
            <a:r>
              <a:rPr spc="20" dirty="0"/>
              <a:t>Michele </a:t>
            </a:r>
            <a:r>
              <a:rPr spc="15" dirty="0"/>
              <a:t>Molinari, President, </a:t>
            </a:r>
            <a:r>
              <a:rPr spc="10" dirty="0"/>
              <a:t>Winterthur,</a:t>
            </a:r>
            <a:r>
              <a:rPr spc="60" dirty="0"/>
              <a:t> </a:t>
            </a:r>
            <a:r>
              <a:rPr spc="20" dirty="0"/>
              <a:t>09.09.2016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ITC Stone Sans Semibold"/>
                <a:cs typeface="ITC Stone Sans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1003" y="2502014"/>
            <a:ext cx="3420110" cy="381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ITC Stone Sans Semibold"/>
                <a:cs typeface="ITC Stone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46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668799"/>
            <a:ext cx="9278800" cy="741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StoneSans-Semibold"/>
                <a:cs typeface="Stone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300" y="2071954"/>
            <a:ext cx="9314799" cy="16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7299" y="7234104"/>
            <a:ext cx="3119754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1" i="0">
                <a:solidFill>
                  <a:srgbClr val="231F20"/>
                </a:solidFill>
                <a:latin typeface="StoneSans-Semibold"/>
                <a:cs typeface="StoneSans-Semibold"/>
              </a:defRPr>
            </a:lvl1pPr>
          </a:lstStyle>
          <a:p>
            <a:pPr marL="12700">
              <a:lnSpc>
                <a:spcPts val="1070"/>
              </a:lnSpc>
            </a:pPr>
            <a:r>
              <a:rPr spc="20" dirty="0"/>
              <a:t>Michele </a:t>
            </a:r>
            <a:r>
              <a:rPr spc="15" dirty="0"/>
              <a:t>Molinari, President, </a:t>
            </a:r>
            <a:r>
              <a:rPr spc="10" dirty="0"/>
              <a:t>Winterthur,</a:t>
            </a:r>
            <a:r>
              <a:rPr spc="60" dirty="0"/>
              <a:t> </a:t>
            </a:r>
            <a:r>
              <a:rPr spc="20" dirty="0"/>
              <a:t>09.09.2016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fo@molinari-r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olinari-r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hyperlink" Target="http://www.molinari-rai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2381" y="1190625"/>
            <a:ext cx="10688638" cy="4724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8" name="object 23"/>
          <p:cNvSpPr txBox="1">
            <a:spLocks noChangeArrowheads="1"/>
          </p:cNvSpPr>
          <p:nvPr/>
        </p:nvSpPr>
        <p:spPr bwMode="auto">
          <a:xfrm>
            <a:off x="1144352" y="2105025"/>
            <a:ext cx="8435975" cy="3509294"/>
          </a:xfrm>
          <a:prstGeom prst="rect">
            <a:avLst/>
          </a:prstGeom>
          <a:solidFill>
            <a:srgbClr val="004B9C">
              <a:alpha val="75000"/>
            </a:srgbClr>
          </a:solidFill>
          <a:ln>
            <a:noFill/>
          </a:ln>
        </p:spPr>
        <p:txBody>
          <a:bodyPr wrap="square" lIns="0" tIns="191135" rIns="0" bIns="0">
            <a:spAutoFit/>
          </a:bodyPr>
          <a:lstStyle>
            <a:lvl1pPr marL="257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57810" algn="ctr">
              <a:lnSpc>
                <a:spcPct val="100000"/>
              </a:lnSpc>
              <a:spcBef>
                <a:spcPts val="1200"/>
              </a:spcBef>
            </a:pPr>
            <a:r>
              <a:rPr lang="ru-RU" sz="2800" b="1" spc="20" dirty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Опыт сертификации Евросоюза </a:t>
            </a:r>
            <a:r>
              <a:rPr lang="ru-RU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в</a:t>
            </a:r>
            <a:r>
              <a:rPr lang="de-CH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/>
            </a:r>
            <a:br>
              <a:rPr lang="de-CH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</a:br>
            <a:r>
              <a:rPr lang="ru-RU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соответствии </a:t>
            </a:r>
            <a:r>
              <a:rPr lang="ru-RU" sz="2800" b="1" spc="20" dirty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с 4-м Железнодорожным </a:t>
            </a:r>
            <a:r>
              <a:rPr lang="ru-RU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Пакетом</a:t>
            </a:r>
            <a:r>
              <a:rPr lang="de-CH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 /</a:t>
            </a:r>
            <a:br>
              <a:rPr lang="de-CH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</a:br>
            <a:r>
              <a:rPr lang="en-US" sz="24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Experiences </a:t>
            </a:r>
            <a:r>
              <a:rPr lang="en-US" sz="2400" b="1" spc="20" dirty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from new EU certification </a:t>
            </a:r>
            <a:r>
              <a:rPr lang="en-US" sz="24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according </a:t>
            </a:r>
            <a:r>
              <a:rPr lang="en-US" sz="2400" b="1" spc="20" dirty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to 4th Railway </a:t>
            </a:r>
            <a:r>
              <a:rPr lang="en-US" sz="24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Package</a:t>
            </a:r>
            <a:r>
              <a:rPr lang="en-US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/>
            </a:r>
            <a:br>
              <a:rPr lang="en-US" sz="28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</a:br>
            <a:endParaRPr lang="en-US" sz="1600" b="1" spc="20" dirty="0" smtClean="0">
              <a:solidFill>
                <a:srgbClr val="FFFFFF"/>
              </a:solidFill>
              <a:latin typeface="DIN OT" panose="020B0504020201020104" pitchFamily="34" charset="0"/>
              <a:cs typeface="ITC Stone Sans Semibold"/>
            </a:endParaRPr>
          </a:p>
          <a:p>
            <a:pPr marL="257810" algn="ctr">
              <a:lnSpc>
                <a:spcPct val="100000"/>
              </a:lnSpc>
              <a:spcBef>
                <a:spcPts val="1200"/>
              </a:spcBef>
            </a:pPr>
            <a:r>
              <a:rPr lang="ru-RU" sz="2000" b="1" spc="20" dirty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Хардер </a:t>
            </a:r>
            <a:r>
              <a:rPr lang="ru-RU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Ян</a:t>
            </a:r>
            <a:r>
              <a:rPr lang="de-CH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, </a:t>
            </a:r>
            <a:r>
              <a:rPr lang="ru-RU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Генеральный директор</a:t>
            </a:r>
            <a:r>
              <a:rPr lang="de-CH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  <a:t> /</a:t>
            </a:r>
            <a:br>
              <a:rPr lang="de-CH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ITC Stone Sans Semibold"/>
              </a:rPr>
            </a:br>
            <a:r>
              <a:rPr lang="en-US" altLang="de-DE" sz="2000" b="1" spc="20" dirty="0" smtClean="0">
                <a:solidFill>
                  <a:srgbClr val="FFFFFF"/>
                </a:solidFill>
                <a:latin typeface="DIN OT" panose="020B0504020201020104" pitchFamily="34" charset="0"/>
                <a:cs typeface="Times New Roman" panose="02020603050405020304" pitchFamily="18" charset="0"/>
              </a:rPr>
              <a:t>Jan C. Harder, Managing Director</a:t>
            </a:r>
            <a:endParaRPr lang="de-DE" altLang="de-DE" sz="1100" b="1" dirty="0">
              <a:solidFill>
                <a:srgbClr val="FFFFFF"/>
              </a:solidFill>
              <a:latin typeface="DIN OT" panose="020B0504020201020104" pitchFamily="34" charset="0"/>
              <a:cs typeface="Times New Roman" panose="02020603050405020304" pitchFamily="18" charset="0"/>
            </a:endParaRPr>
          </a:p>
          <a:p>
            <a:pPr marL="4370705" lvl="0" defTabSz="914400"/>
            <a:endParaRPr lang="en-US" sz="1450" b="1" spc="10" dirty="0" smtClean="0">
              <a:solidFill>
                <a:srgbClr val="FFFFFF"/>
              </a:solidFill>
              <a:latin typeface="DIN OT Medium" panose="020B0604020201020104" pitchFamily="34" charset="0"/>
              <a:ea typeface="+mn-ea"/>
              <a:cs typeface="ITC Stone Sans Semibold"/>
            </a:endParaRPr>
          </a:p>
          <a:p>
            <a:pPr marL="4370705" lvl="0" defTabSz="914400"/>
            <a:endParaRPr lang="en-US" sz="1450" b="1" spc="10" dirty="0">
              <a:solidFill>
                <a:srgbClr val="FFFFFF"/>
              </a:solidFill>
              <a:latin typeface="DIN OT Medium" panose="020B0604020201020104" pitchFamily="34" charset="0"/>
              <a:ea typeface="+mn-ea"/>
              <a:cs typeface="ITC Stone Sans Semibold"/>
            </a:endParaRPr>
          </a:p>
          <a:p>
            <a:pPr marL="4752975" lvl="0" defTabSz="914400"/>
            <a:r>
              <a:rPr lang="en-US" sz="1450" b="1" spc="10" dirty="0">
                <a:solidFill>
                  <a:srgbClr val="FFFFFF"/>
                </a:solidFill>
                <a:latin typeface="DIN OT" panose="020B0504020201020104" pitchFamily="34" charset="0"/>
                <a:ea typeface="+mn-ea"/>
                <a:cs typeface="ITC Stone Sans Semibold"/>
              </a:rPr>
              <a:t>«A passion for transportation</a:t>
            </a:r>
            <a:r>
              <a:rPr lang="en-US" sz="1450" b="1" spc="80" dirty="0">
                <a:solidFill>
                  <a:srgbClr val="FFFFFF"/>
                </a:solidFill>
                <a:latin typeface="DIN OT" panose="020B0504020201020104" pitchFamily="34" charset="0"/>
                <a:ea typeface="+mn-ea"/>
                <a:cs typeface="ITC Stone Sans Semibold"/>
              </a:rPr>
              <a:t> </a:t>
            </a:r>
            <a:r>
              <a:rPr lang="en-US" sz="1450" b="1" spc="10" dirty="0">
                <a:solidFill>
                  <a:srgbClr val="FFFFFF"/>
                </a:solidFill>
                <a:latin typeface="DIN OT" panose="020B0504020201020104" pitchFamily="34" charset="0"/>
                <a:ea typeface="+mn-ea"/>
                <a:cs typeface="ITC Stone Sans Semibold"/>
              </a:rPr>
              <a:t>solutions»</a:t>
            </a:r>
            <a:endParaRPr lang="de-DE" altLang="de-DE" sz="3700" dirty="0">
              <a:latin typeface="DIN OT" panose="020B05040202010201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7404100" y="234852"/>
            <a:ext cx="2902201" cy="8283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41A835A-DA31-45B4-A9A4-7906D7B38836}"/>
              </a:ext>
            </a:extLst>
          </p:cNvPr>
          <p:cNvSpPr/>
          <p:nvPr/>
        </p:nvSpPr>
        <p:spPr>
          <a:xfrm>
            <a:off x="0" y="7210425"/>
            <a:ext cx="10705256" cy="352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5F90A2-071E-4BF1-BB0F-F390E5615ACB}"/>
              </a:ext>
            </a:extLst>
          </p:cNvPr>
          <p:cNvSpPr txBox="1"/>
          <p:nvPr/>
        </p:nvSpPr>
        <p:spPr>
          <a:xfrm>
            <a:off x="-31566" y="7222537"/>
            <a:ext cx="1070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DIN OT" panose="020B0504020201020104" pitchFamily="34" charset="0"/>
              </a:rPr>
              <a:t>Molinari Rail AG </a:t>
            </a:r>
            <a:r>
              <a:rPr lang="de-DE" sz="1400" dirty="0">
                <a:latin typeface="DIN OT" panose="020B0504020201020104" pitchFamily="34" charset="0"/>
              </a:rPr>
              <a:t>– </a:t>
            </a:r>
            <a:r>
              <a:rPr lang="de-DE" sz="1400" dirty="0" err="1">
                <a:latin typeface="DIN OT" panose="020B0504020201020104" pitchFamily="34" charset="0"/>
              </a:rPr>
              <a:t>Merkurstrasse</a:t>
            </a:r>
            <a:r>
              <a:rPr lang="de-DE" sz="1400" dirty="0">
                <a:latin typeface="DIN OT" panose="020B0504020201020104" pitchFamily="34" charset="0"/>
              </a:rPr>
              <a:t> 25 – 8400 Winterthur – </a:t>
            </a:r>
            <a:r>
              <a:rPr lang="de-DE" sz="1400" dirty="0" err="1">
                <a:latin typeface="DIN OT" panose="020B0504020201020104" pitchFamily="34" charset="0"/>
              </a:rPr>
              <a:t>Switzerland</a:t>
            </a:r>
            <a:r>
              <a:rPr lang="de-DE" sz="1400" dirty="0">
                <a:latin typeface="DIN OT" panose="020B0504020201020104" pitchFamily="34" charset="0"/>
              </a:rPr>
              <a:t> – </a:t>
            </a:r>
            <a:r>
              <a:rPr lang="de-DE" sz="1400" dirty="0">
                <a:latin typeface="DIN OT" panose="020B0504020201020104" pitchFamily="34" charset="0"/>
                <a:hlinkClick r:id="rId4"/>
              </a:rPr>
              <a:t>info@molinari-rail.com</a:t>
            </a:r>
            <a:r>
              <a:rPr lang="de-DE" sz="1400" dirty="0">
                <a:latin typeface="DIN OT" panose="020B0504020201020104" pitchFamily="34" charset="0"/>
              </a:rPr>
              <a:t> – www.molinari-rail.com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275CF6-F99F-4D81-8967-6CD9E81A3634}"/>
              </a:ext>
            </a:extLst>
          </p:cNvPr>
          <p:cNvGrpSpPr/>
          <p:nvPr/>
        </p:nvGrpSpPr>
        <p:grpSpPr>
          <a:xfrm>
            <a:off x="2714227" y="5619535"/>
            <a:ext cx="5147073" cy="863426"/>
            <a:chOff x="2714227" y="5619535"/>
            <a:chExt cx="5147073" cy="863426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B4DACEB-69B0-4FFD-B37C-F848E662B649}"/>
                </a:ext>
              </a:extLst>
            </p:cNvPr>
            <p:cNvGrpSpPr/>
            <p:nvPr/>
          </p:nvGrpSpPr>
          <p:grpSpPr>
            <a:xfrm>
              <a:off x="2714227" y="5626360"/>
              <a:ext cx="1545842" cy="856601"/>
              <a:chOff x="2134698" y="5623325"/>
              <a:chExt cx="1545842" cy="856601"/>
            </a:xfrm>
          </p:grpSpPr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A8B4428B-9A24-4A92-B551-2BCF5692DAD7}"/>
                  </a:ext>
                </a:extLst>
              </p:cNvPr>
              <p:cNvSpPr/>
              <p:nvPr/>
            </p:nvSpPr>
            <p:spPr>
              <a:xfrm>
                <a:off x="2664578" y="5629731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0"/>
                    </a:move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close/>
                  </a:path>
                </a:pathLst>
              </a:custGeom>
              <a:solidFill>
                <a:srgbClr val="16419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57A7"/>
                  </a:solidFill>
                  <a:latin typeface="DIN OT Medium" panose="020B0604020201020104" pitchFamily="34" charset="0"/>
                </a:endParaRPr>
              </a:p>
            </p:txBody>
          </p:sp>
          <p:sp>
            <p:nvSpPr>
              <p:cNvPr id="44" name="object 5">
                <a:extLst>
                  <a:ext uri="{FF2B5EF4-FFF2-40B4-BE49-F238E27FC236}">
                    <a16:creationId xmlns:a16="http://schemas.microsoft.com/office/drawing/2014/main" id="{2B3F692E-03BC-47A3-B009-3FF75EA5B3E8}"/>
                  </a:ext>
                </a:extLst>
              </p:cNvPr>
              <p:cNvSpPr/>
              <p:nvPr/>
            </p:nvSpPr>
            <p:spPr>
              <a:xfrm>
                <a:off x="2660867" y="5623325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536333"/>
                    </a:move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close/>
                  </a:path>
                </a:pathLst>
              </a:custGeom>
              <a:ln w="1341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0057A7"/>
                  </a:solidFill>
                  <a:latin typeface="DIN OT Medium" panose="020B0604020201020104" pitchFamily="34" charset="0"/>
                </a:endParaRPr>
              </a:p>
            </p:txBody>
          </p:sp>
          <p:sp>
            <p:nvSpPr>
              <p:cNvPr id="45" name="object 11">
                <a:extLst>
                  <a:ext uri="{FF2B5EF4-FFF2-40B4-BE49-F238E27FC236}">
                    <a16:creationId xmlns:a16="http://schemas.microsoft.com/office/drawing/2014/main" id="{C4EE4C68-896C-4DDD-8760-9F638DC71359}"/>
                  </a:ext>
                </a:extLst>
              </p:cNvPr>
              <p:cNvSpPr txBox="1"/>
              <p:nvPr/>
            </p:nvSpPr>
            <p:spPr>
              <a:xfrm>
                <a:off x="2134698" y="6256788"/>
                <a:ext cx="1545842" cy="2231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/>
                <a:r>
                  <a:rPr lang="de-CH" sz="1450" b="1" spc="15" dirty="0">
                    <a:solidFill>
                      <a:srgbClr val="164194"/>
                    </a:solidFill>
                    <a:latin typeface="DIN OT" panose="020B0504020201020104" pitchFamily="34" charset="0"/>
                    <a:cs typeface="ITC Stone Sans Semibold"/>
                  </a:rPr>
                  <a:t>TECHNOLOGY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43A58E5-56F9-4E4E-B8B6-413090249491}"/>
                </a:ext>
              </a:extLst>
            </p:cNvPr>
            <p:cNvGrpSpPr/>
            <p:nvPr/>
          </p:nvGrpSpPr>
          <p:grpSpPr>
            <a:xfrm>
              <a:off x="4432700" y="5619535"/>
              <a:ext cx="1859280" cy="863426"/>
              <a:chOff x="4203700" y="5616501"/>
              <a:chExt cx="1859280" cy="863426"/>
            </a:xfrm>
          </p:grpSpPr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1AE6CA41-590A-4789-A200-590B55EE098D}"/>
                  </a:ext>
                </a:extLst>
              </p:cNvPr>
              <p:cNvSpPr/>
              <p:nvPr/>
            </p:nvSpPr>
            <p:spPr>
              <a:xfrm>
                <a:off x="4868927" y="5616501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0"/>
                    </a:move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close/>
                  </a:path>
                </a:pathLst>
              </a:custGeom>
              <a:solidFill>
                <a:srgbClr val="E94E2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DIN OT Medium" panose="020B0604020201020104" pitchFamily="34" charset="0"/>
                </a:endParaRPr>
              </a:p>
            </p:txBody>
          </p:sp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DF79B72D-BD0E-4A40-B783-DD50D2B29C4B}"/>
                  </a:ext>
                </a:extLst>
              </p:cNvPr>
              <p:cNvSpPr/>
              <p:nvPr/>
            </p:nvSpPr>
            <p:spPr>
              <a:xfrm>
                <a:off x="4868927" y="5616501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536333"/>
                    </a:move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close/>
                  </a:path>
                </a:pathLst>
              </a:custGeom>
              <a:ln w="1341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DIN OT Medium" panose="020B0604020201020104" pitchFamily="34" charset="0"/>
                </a:endParaRPr>
              </a:p>
            </p:txBody>
          </p:sp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D67038B8-31CF-4D0F-B2B6-C7622EC75996}"/>
                  </a:ext>
                </a:extLst>
              </p:cNvPr>
              <p:cNvSpPr txBox="1"/>
              <p:nvPr/>
            </p:nvSpPr>
            <p:spPr>
              <a:xfrm>
                <a:off x="4203700" y="6256789"/>
                <a:ext cx="1859280" cy="2231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de-CH" sz="1450" b="1" spc="5" dirty="0">
                    <a:solidFill>
                      <a:srgbClr val="E94E24"/>
                    </a:solidFill>
                    <a:latin typeface="DIN OT" panose="020B0504020201020104" pitchFamily="34" charset="0"/>
                    <a:cs typeface="ITC Stone Sans Semibold"/>
                  </a:rPr>
                  <a:t>MANUFACTURING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772B5B5A-9CE7-4850-BB55-69B628BBD1C1}"/>
                </a:ext>
              </a:extLst>
            </p:cNvPr>
            <p:cNvGrpSpPr/>
            <p:nvPr/>
          </p:nvGrpSpPr>
          <p:grpSpPr>
            <a:xfrm>
              <a:off x="6703451" y="5619535"/>
              <a:ext cx="1157849" cy="863426"/>
              <a:chOff x="7008251" y="5616501"/>
              <a:chExt cx="1157849" cy="863426"/>
            </a:xfrm>
          </p:grpSpPr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B3D902C0-F966-4D3F-BA07-1CE1713DB56B}"/>
                  </a:ext>
                </a:extLst>
              </p:cNvPr>
              <p:cNvSpPr/>
              <p:nvPr/>
            </p:nvSpPr>
            <p:spPr>
              <a:xfrm>
                <a:off x="7259953" y="5616501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0"/>
                    </a:move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close/>
                  </a:path>
                </a:pathLst>
              </a:custGeom>
              <a:solidFill>
                <a:srgbClr val="00A5D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DIN OT Medium" panose="020B0604020201020104" pitchFamily="34" charset="0"/>
                </a:endParaRPr>
              </a:p>
            </p:txBody>
          </p:sp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263B66A7-3DFC-4D12-AE22-E4648BF50652}"/>
                  </a:ext>
                </a:extLst>
              </p:cNvPr>
              <p:cNvSpPr/>
              <p:nvPr/>
            </p:nvSpPr>
            <p:spPr>
              <a:xfrm>
                <a:off x="7259953" y="5616501"/>
                <a:ext cx="536575" cy="536575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536575">
                    <a:moveTo>
                      <a:pt x="268173" y="536333"/>
                    </a:moveTo>
                    <a:lnTo>
                      <a:pt x="316377" y="532013"/>
                    </a:lnTo>
                    <a:lnTo>
                      <a:pt x="361747" y="519556"/>
                    </a:lnTo>
                    <a:lnTo>
                      <a:pt x="403525" y="499720"/>
                    </a:lnTo>
                    <a:lnTo>
                      <a:pt x="440953" y="473262"/>
                    </a:lnTo>
                    <a:lnTo>
                      <a:pt x="473275" y="440940"/>
                    </a:lnTo>
                    <a:lnTo>
                      <a:pt x="499732" y="403512"/>
                    </a:lnTo>
                    <a:lnTo>
                      <a:pt x="519568" y="361734"/>
                    </a:lnTo>
                    <a:lnTo>
                      <a:pt x="532025" y="316364"/>
                    </a:lnTo>
                    <a:lnTo>
                      <a:pt x="536346" y="268160"/>
                    </a:lnTo>
                    <a:lnTo>
                      <a:pt x="532025" y="219959"/>
                    </a:lnTo>
                    <a:lnTo>
                      <a:pt x="519568" y="174593"/>
                    </a:lnTo>
                    <a:lnTo>
                      <a:pt x="499732" y="132817"/>
                    </a:lnTo>
                    <a:lnTo>
                      <a:pt x="473275" y="95390"/>
                    </a:lnTo>
                    <a:lnTo>
                      <a:pt x="440953" y="63070"/>
                    </a:lnTo>
                    <a:lnTo>
                      <a:pt x="403525" y="36613"/>
                    </a:lnTo>
                    <a:lnTo>
                      <a:pt x="361747" y="16777"/>
                    </a:lnTo>
                    <a:lnTo>
                      <a:pt x="316377" y="4320"/>
                    </a:lnTo>
                    <a:lnTo>
                      <a:pt x="268173" y="0"/>
                    </a:lnTo>
                    <a:lnTo>
                      <a:pt x="219968" y="4320"/>
                    </a:lnTo>
                    <a:lnTo>
                      <a:pt x="174599" y="16777"/>
                    </a:lnTo>
                    <a:lnTo>
                      <a:pt x="132821" y="36613"/>
                    </a:lnTo>
                    <a:lnTo>
                      <a:pt x="95392" y="63070"/>
                    </a:lnTo>
                    <a:lnTo>
                      <a:pt x="63071" y="95390"/>
                    </a:lnTo>
                    <a:lnTo>
                      <a:pt x="36613" y="132817"/>
                    </a:lnTo>
                    <a:lnTo>
                      <a:pt x="16777" y="174593"/>
                    </a:lnTo>
                    <a:lnTo>
                      <a:pt x="4320" y="219959"/>
                    </a:lnTo>
                    <a:lnTo>
                      <a:pt x="0" y="268160"/>
                    </a:lnTo>
                    <a:lnTo>
                      <a:pt x="4320" y="316364"/>
                    </a:lnTo>
                    <a:lnTo>
                      <a:pt x="16777" y="361734"/>
                    </a:lnTo>
                    <a:lnTo>
                      <a:pt x="36613" y="403512"/>
                    </a:lnTo>
                    <a:lnTo>
                      <a:pt x="63071" y="440940"/>
                    </a:lnTo>
                    <a:lnTo>
                      <a:pt x="95392" y="473262"/>
                    </a:lnTo>
                    <a:lnTo>
                      <a:pt x="132821" y="499720"/>
                    </a:lnTo>
                    <a:lnTo>
                      <a:pt x="174599" y="519556"/>
                    </a:lnTo>
                    <a:lnTo>
                      <a:pt x="219968" y="532013"/>
                    </a:lnTo>
                    <a:lnTo>
                      <a:pt x="268173" y="536333"/>
                    </a:lnTo>
                    <a:close/>
                  </a:path>
                </a:pathLst>
              </a:custGeom>
              <a:ln w="1341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DIN OT Medium" panose="020B0604020201020104" pitchFamily="34" charset="0"/>
                </a:endParaRPr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52C3C63C-4C2E-464E-B2A1-440DA71DC944}"/>
                  </a:ext>
                </a:extLst>
              </p:cNvPr>
              <p:cNvSpPr txBox="1"/>
              <p:nvPr/>
            </p:nvSpPr>
            <p:spPr>
              <a:xfrm>
                <a:off x="7008251" y="6256789"/>
                <a:ext cx="1157849" cy="22313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de-CH" sz="1450" b="1" spc="15" dirty="0">
                    <a:solidFill>
                      <a:srgbClr val="48B0E4"/>
                    </a:solidFill>
                    <a:latin typeface="DIN OT" panose="020B0504020201020104" pitchFamily="34" charset="0"/>
                    <a:cs typeface="ITC Stone Sans Semibold"/>
                  </a:rPr>
                  <a:t>PROJECTS</a:t>
                </a:r>
                <a:endParaRPr sz="1450" dirty="0">
                  <a:latin typeface="DIN OT" panose="020B0504020201020104" pitchFamily="34" charset="0"/>
                  <a:cs typeface="ITC Stone Sans Semi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0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/>
        </p:nvSpPr>
        <p:spPr bwMode="auto">
          <a:xfrm>
            <a:off x="-681" y="-28575"/>
            <a:ext cx="10688638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OPZHT Round Table 26.11.2020 </a:t>
            </a:r>
            <a:br>
              <a:rPr lang="en-US" sz="2800" cap="all" dirty="0" smtClean="0">
                <a:latin typeface="DIN OT" panose="020B0504020201020104" pitchFamily="34" charset="0"/>
              </a:rPr>
            </a:br>
            <a:r>
              <a:rPr lang="en-US" sz="2800" dirty="0"/>
              <a:t>The 4th Railway Package and its technical </a:t>
            </a:r>
            <a:r>
              <a:rPr lang="en-US" sz="2800" dirty="0" smtClean="0"/>
              <a:t>pillar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5700" y="6981825"/>
            <a:ext cx="1835401" cy="5238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0" y="2105025"/>
            <a:ext cx="10432800" cy="3312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01254" y="2486025"/>
            <a:ext cx="8284768" cy="523220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  <a:latin typeface="DIN OT" panose="020B0504020201020104" pitchFamily="34" charset="0"/>
              </a:rPr>
              <a:t>4й </a:t>
            </a:r>
            <a:r>
              <a:rPr lang="de-CH" sz="2800" b="1" dirty="0" err="1">
                <a:solidFill>
                  <a:schemeClr val="bg1"/>
                </a:solidFill>
                <a:latin typeface="DIN OT" panose="020B0504020201020104" pitchFamily="34" charset="0"/>
              </a:rPr>
              <a:t>железнодорожный</a:t>
            </a:r>
            <a:r>
              <a:rPr lang="de-CH" sz="2800" b="1" dirty="0">
                <a:solidFill>
                  <a:schemeClr val="bg1"/>
                </a:solidFill>
                <a:latin typeface="DIN OT" panose="020B0504020201020104" pitchFamily="34" charset="0"/>
              </a:rPr>
              <a:t> </a:t>
            </a:r>
            <a:r>
              <a:rPr lang="de-CH" sz="2800" b="1" dirty="0" err="1">
                <a:solidFill>
                  <a:schemeClr val="bg1"/>
                </a:solidFill>
                <a:latin typeface="DIN OT" panose="020B0504020201020104" pitchFamily="34" charset="0"/>
              </a:rPr>
              <a:t>пакет</a:t>
            </a:r>
            <a:r>
              <a:rPr lang="de-CH" sz="2800" b="1" dirty="0">
                <a:solidFill>
                  <a:schemeClr val="bg1"/>
                </a:solidFill>
                <a:latin typeface="DIN OT" panose="020B0504020201020104" pitchFamily="34" charset="0"/>
              </a:rPr>
              <a:t> и </a:t>
            </a:r>
            <a:r>
              <a:rPr lang="de-CH" sz="2800" b="1" dirty="0" err="1">
                <a:solidFill>
                  <a:schemeClr val="bg1"/>
                </a:solidFill>
                <a:latin typeface="DIN OT" panose="020B0504020201020104" pitchFamily="34" charset="0"/>
              </a:rPr>
              <a:t>его</a:t>
            </a:r>
            <a:r>
              <a:rPr lang="de-CH" sz="2800" b="1" dirty="0">
                <a:solidFill>
                  <a:schemeClr val="bg1"/>
                </a:solidFill>
                <a:latin typeface="DIN OT" panose="020B0504020201020104" pitchFamily="34" charset="0"/>
              </a:rPr>
              <a:t> </a:t>
            </a:r>
            <a:r>
              <a:rPr lang="de-CH" sz="2800" b="1" dirty="0" err="1">
                <a:solidFill>
                  <a:schemeClr val="bg1"/>
                </a:solidFill>
                <a:latin typeface="DIN OT" panose="020B0504020201020104" pitchFamily="34" charset="0"/>
              </a:rPr>
              <a:t>техническая</a:t>
            </a:r>
            <a:r>
              <a:rPr lang="de-CH" sz="2800" b="1" dirty="0">
                <a:solidFill>
                  <a:schemeClr val="bg1"/>
                </a:solidFill>
                <a:latin typeface="DIN OT" panose="020B0504020201020104" pitchFamily="34" charset="0"/>
              </a:rPr>
              <a:t> </a:t>
            </a:r>
            <a:r>
              <a:rPr lang="de-CH" sz="2800" b="1" dirty="0" err="1">
                <a:solidFill>
                  <a:schemeClr val="bg1"/>
                </a:solidFill>
                <a:latin typeface="DIN OT" panose="020B0504020201020104" pitchFamily="34" charset="0"/>
              </a:rPr>
              <a:t>база</a:t>
            </a:r>
            <a:endParaRPr lang="de-CH" sz="2800" b="1" dirty="0">
              <a:solidFill>
                <a:schemeClr val="bg1"/>
              </a:solidFill>
              <a:latin typeface="DIN OT" panose="020B05040202010201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17560" y="3591916"/>
            <a:ext cx="2971800" cy="1477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Регламент Европейского союза 2016/797 (директива интероперабельности. </a:t>
            </a:r>
            <a:r>
              <a:rPr lang="ru-RU" b="1" dirty="0">
                <a:solidFill>
                  <a:schemeClr val="bg1"/>
                </a:solidFill>
              </a:rPr>
              <a:t>с изменениями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de-CH" b="1" dirty="0" smtClean="0">
              <a:solidFill>
                <a:schemeClr val="bg1"/>
              </a:solidFill>
            </a:endParaRPr>
          </a:p>
          <a:p>
            <a:pPr algn="ctr"/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46100" y="3571048"/>
            <a:ext cx="2971800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CH" sz="2000" b="1" dirty="0" err="1">
                <a:solidFill>
                  <a:schemeClr val="bg1"/>
                </a:solidFill>
              </a:rPr>
              <a:t>Регламент</a:t>
            </a:r>
            <a:r>
              <a:rPr lang="de-CH" sz="2000" b="1" dirty="0">
                <a:solidFill>
                  <a:schemeClr val="bg1"/>
                </a:solidFill>
              </a:rPr>
              <a:t> </a:t>
            </a:r>
            <a:r>
              <a:rPr lang="de-CH" sz="2000" b="1" dirty="0" err="1">
                <a:solidFill>
                  <a:schemeClr val="bg1"/>
                </a:solidFill>
              </a:rPr>
              <a:t>Европейского</a:t>
            </a:r>
            <a:r>
              <a:rPr lang="de-CH" sz="2000" b="1" dirty="0">
                <a:solidFill>
                  <a:schemeClr val="bg1"/>
                </a:solidFill>
              </a:rPr>
              <a:t> </a:t>
            </a:r>
            <a:r>
              <a:rPr lang="de-CH" sz="2000" b="1" dirty="0" err="1">
                <a:solidFill>
                  <a:schemeClr val="bg1"/>
                </a:solidFill>
              </a:rPr>
              <a:t>союза</a:t>
            </a:r>
            <a:r>
              <a:rPr lang="de-CH" sz="2000" b="1" dirty="0">
                <a:solidFill>
                  <a:schemeClr val="bg1"/>
                </a:solidFill>
              </a:rPr>
              <a:t> 2016/796 (</a:t>
            </a:r>
            <a:r>
              <a:rPr lang="de-CH" b="1" dirty="0" err="1">
                <a:solidFill>
                  <a:schemeClr val="bg1"/>
                </a:solidFill>
              </a:rPr>
              <a:t>регулирование</a:t>
            </a:r>
            <a:r>
              <a:rPr lang="de-CH" sz="2000" b="1" dirty="0">
                <a:solidFill>
                  <a:schemeClr val="bg1"/>
                </a:solidFill>
              </a:rPr>
              <a:t> "</a:t>
            </a:r>
            <a:r>
              <a:rPr lang="de-CH" sz="2000" b="1" dirty="0" err="1">
                <a:solidFill>
                  <a:schemeClr val="bg1"/>
                </a:solidFill>
              </a:rPr>
              <a:t>Агенства</a:t>
            </a:r>
            <a:r>
              <a:rPr lang="de-CH" sz="2000" b="1" dirty="0">
                <a:solidFill>
                  <a:schemeClr val="bg1"/>
                </a:solidFill>
              </a:rPr>
              <a:t>")</a:t>
            </a:r>
          </a:p>
        </p:txBody>
      </p:sp>
      <p:sp>
        <p:nvSpPr>
          <p:cNvPr id="10" name="Rechteck 9"/>
          <p:cNvSpPr/>
          <p:nvPr/>
        </p:nvSpPr>
        <p:spPr>
          <a:xfrm>
            <a:off x="7308850" y="3594810"/>
            <a:ext cx="29718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Регламент Европейского союза 2016/798 (директива безопасности. С изменениями)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/>
        </p:nvSpPr>
        <p:spPr bwMode="auto">
          <a:xfrm>
            <a:off x="-681" y="-28575"/>
            <a:ext cx="10688638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OPZHT Round Table 26.11.2020 </a:t>
            </a:r>
            <a:br>
              <a:rPr lang="en-US" sz="2800" cap="all" dirty="0" smtClean="0">
                <a:latin typeface="DIN OT" panose="020B0504020201020104" pitchFamily="34" charset="0"/>
              </a:rPr>
            </a:br>
            <a:r>
              <a:rPr lang="en-US" sz="2800" cap="all" dirty="0" smtClean="0">
                <a:latin typeface="DIN OT" panose="020B0504020201020104" pitchFamily="34" charset="0"/>
              </a:rPr>
              <a:t>BENEFITS of the 4</a:t>
            </a:r>
            <a:r>
              <a:rPr lang="en-US" sz="2800" cap="all" baseline="30000" dirty="0" smtClean="0">
                <a:latin typeface="DIN OT" panose="020B0504020201020104" pitchFamily="34" charset="0"/>
              </a:rPr>
              <a:t>th</a:t>
            </a:r>
            <a:r>
              <a:rPr lang="en-US" sz="2800" cap="all" dirty="0" smtClean="0">
                <a:latin typeface="DIN OT" panose="020B0504020201020104" pitchFamily="34" charset="0"/>
              </a:rPr>
              <a:t> Railway Package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5700" y="6981825"/>
            <a:ext cx="1835401" cy="523874"/>
          </a:xfrm>
          <a:prstGeom prst="rect">
            <a:avLst/>
          </a:prstGeom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89791815"/>
              </p:ext>
            </p:extLst>
          </p:nvPr>
        </p:nvGraphicFramePr>
        <p:xfrm>
          <a:off x="684000" y="1114425"/>
          <a:ext cx="9387099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07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/>
        </p:nvSpPr>
        <p:spPr bwMode="auto">
          <a:xfrm>
            <a:off x="-681" y="-28575"/>
            <a:ext cx="10688638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OPZHT Round Table 26.11.2020 </a:t>
            </a:r>
            <a:br>
              <a:rPr lang="en-US" sz="2800" cap="all" dirty="0" smtClean="0">
                <a:latin typeface="DIN OT" panose="020B0504020201020104" pitchFamily="34" charset="0"/>
              </a:rPr>
            </a:br>
            <a:r>
              <a:rPr lang="en-US" sz="2800" cap="all" dirty="0" smtClean="0">
                <a:latin typeface="DIN OT" panose="020B0504020201020104" pitchFamily="34" charset="0"/>
              </a:rPr>
              <a:t>Who is affected by the Change of 4</a:t>
            </a:r>
            <a:r>
              <a:rPr lang="en-US" sz="2800" cap="all" baseline="30000" dirty="0" smtClean="0">
                <a:latin typeface="DIN OT" panose="020B0504020201020104" pitchFamily="34" charset="0"/>
              </a:rPr>
              <a:t>th</a:t>
            </a:r>
            <a:r>
              <a:rPr lang="en-US" sz="2800" cap="all" dirty="0" smtClean="0">
                <a:latin typeface="DIN OT" panose="020B0504020201020104" pitchFamily="34" charset="0"/>
              </a:rPr>
              <a:t> RWP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5700" y="6981825"/>
            <a:ext cx="1835401" cy="52387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74700" y="1214516"/>
            <a:ext cx="9337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Ожидаемые изменения при внедрении 4 </a:t>
            </a:r>
            <a:r>
              <a:rPr lang="ru-RU" dirty="0" smtClean="0"/>
              <a:t>пакета</a:t>
            </a:r>
            <a:r>
              <a:rPr lang="de-CH" dirty="0" smtClean="0"/>
              <a:t> / 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changes brought by the technical pillar of the 4RP will affect anyone </a:t>
            </a:r>
            <a:r>
              <a:rPr lang="en-US" dirty="0" smtClean="0"/>
              <a:t>who: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31" y="1829274"/>
            <a:ext cx="8349691" cy="530833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936980" y="5182073"/>
            <a:ext cx="2081429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Авторизация подвижного состава, систем инфраструктуры и получение сертификатов безопасности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993900" y="2591273"/>
            <a:ext cx="27432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Производство или модификация подвижного состава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794500" y="5639273"/>
            <a:ext cx="25908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Управление инфраструктурой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642100" y="2972273"/>
            <a:ext cx="27432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Регулирование железнодорожной безопасности и интероперабельности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/>
        </p:nvSpPr>
        <p:spPr bwMode="auto">
          <a:xfrm>
            <a:off x="-681" y="-28575"/>
            <a:ext cx="10688638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OPZHT Round Table 26.11.2020 </a:t>
            </a:r>
            <a:br>
              <a:rPr lang="en-US" sz="2800" cap="all" dirty="0" smtClean="0">
                <a:latin typeface="DIN OT" panose="020B0504020201020104" pitchFamily="34" charset="0"/>
              </a:rPr>
            </a:br>
            <a:r>
              <a:rPr lang="en-US" sz="2800" cap="all" dirty="0" smtClean="0">
                <a:latin typeface="DIN OT" panose="020B0504020201020104" pitchFamily="34" charset="0"/>
              </a:rPr>
              <a:t>Vehicle authorization </a:t>
            </a:r>
            <a:r>
              <a:rPr lang="en-US" sz="2800" cap="all" dirty="0" smtClean="0">
                <a:latin typeface="DIN OT" panose="020B0504020201020104" pitchFamily="34" charset="0"/>
              </a:rPr>
              <a:t>according to </a:t>
            </a:r>
            <a:r>
              <a:rPr lang="en-US" sz="2800" cap="all" dirty="0" smtClean="0">
                <a:latin typeface="DIN OT" panose="020B0504020201020104" pitchFamily="34" charset="0"/>
              </a:rPr>
              <a:t>4</a:t>
            </a:r>
            <a:r>
              <a:rPr lang="en-US" sz="2800" cap="all" baseline="30000" dirty="0" smtClean="0">
                <a:latin typeface="DIN OT" panose="020B0504020201020104" pitchFamily="34" charset="0"/>
              </a:rPr>
              <a:t>th</a:t>
            </a:r>
            <a:r>
              <a:rPr lang="en-US" sz="2800" cap="all" dirty="0" smtClean="0">
                <a:latin typeface="DIN OT" panose="020B0504020201020104" pitchFamily="34" charset="0"/>
              </a:rPr>
              <a:t> RWP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5700" y="6981825"/>
            <a:ext cx="1835401" cy="523874"/>
          </a:xfrm>
          <a:prstGeom prst="rect">
            <a:avLst/>
          </a:prstGeom>
        </p:spPr>
      </p:pic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774701" y="1343025"/>
            <a:ext cx="9023683" cy="5400000"/>
            <a:chOff x="774700" y="1343025"/>
            <a:chExt cx="9677400" cy="579120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00" y="1571625"/>
              <a:ext cx="9086200" cy="556260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023100" y="1343025"/>
              <a:ext cx="3429000" cy="1828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CH" dirty="0"/>
            </a:p>
          </p:txBody>
        </p:sp>
      </p:grpSp>
      <p:sp>
        <p:nvSpPr>
          <p:cNvPr id="10" name="Rechteck 9"/>
          <p:cNvSpPr/>
          <p:nvPr/>
        </p:nvSpPr>
        <p:spPr>
          <a:xfrm>
            <a:off x="8623300" y="3295089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err="1">
                <a:latin typeface="DIN OT" panose="020B0504020201020104" pitchFamily="34" charset="0"/>
              </a:rPr>
              <a:t>Тип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подвижного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 smtClean="0">
                <a:latin typeface="DIN OT" panose="020B0504020201020104" pitchFamily="34" charset="0"/>
              </a:rPr>
              <a:t>состава</a:t>
            </a:r>
            <a:endParaRPr lang="de-CH" sz="1600" b="1" dirty="0" smtClean="0">
              <a:latin typeface="DIN OT" panose="020B0504020201020104" pitchFamily="34" charset="0"/>
            </a:endParaRPr>
          </a:p>
          <a:p>
            <a:pPr algn="ctr"/>
            <a:r>
              <a:rPr lang="ru-RU" sz="1600" b="1" dirty="0">
                <a:latin typeface="DIN OT" panose="020B0504020201020104" pitchFamily="34" charset="0"/>
              </a:rPr>
              <a:t>модель и версия</a:t>
            </a:r>
            <a:endParaRPr lang="de-CH" sz="1600" b="1" dirty="0">
              <a:latin typeface="DIN OT" panose="020B05040202010201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127500" y="6067425"/>
            <a:ext cx="2069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err="1">
                <a:latin typeface="DIN OT" panose="020B0504020201020104" pitchFamily="34" charset="0"/>
              </a:rPr>
              <a:t>Авторизация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для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выхода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на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рыно</a:t>
            </a:r>
            <a:endParaRPr lang="de-CH" sz="1600" b="1" dirty="0">
              <a:latin typeface="DIN OT" panose="020B05040202010201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127500" y="3002701"/>
            <a:ext cx="1589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>
                <a:solidFill>
                  <a:schemeClr val="bg1"/>
                </a:solidFill>
                <a:latin typeface="DIN OT" panose="020B0504020201020104" pitchFamily="34" charset="0"/>
              </a:rPr>
              <a:t>ОДНА ЕДИНАЯ АВТОРИЗАЦИЯ</a:t>
            </a:r>
          </a:p>
        </p:txBody>
      </p:sp>
      <p:sp>
        <p:nvSpPr>
          <p:cNvPr id="17" name="Rechteck 16"/>
          <p:cNvSpPr/>
          <p:nvPr/>
        </p:nvSpPr>
        <p:spPr>
          <a:xfrm>
            <a:off x="546100" y="6067425"/>
            <a:ext cx="335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err="1">
                <a:latin typeface="DIN OT" panose="020B0504020201020104" pitchFamily="34" charset="0"/>
              </a:rPr>
              <a:t>Авторизация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для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ввода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подвижного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состава</a:t>
            </a:r>
            <a:r>
              <a:rPr lang="de-CH" sz="1600" b="1" dirty="0">
                <a:latin typeface="DIN OT" panose="020B0504020201020104" pitchFamily="34" charset="0"/>
              </a:rPr>
              <a:t> в </a:t>
            </a:r>
            <a:r>
              <a:rPr lang="de-CH" sz="1600" b="1" dirty="0" err="1">
                <a:latin typeface="DIN OT" panose="020B0504020201020104" pitchFamily="34" charset="0"/>
              </a:rPr>
              <a:t>эксплуатацию</a:t>
            </a:r>
            <a:endParaRPr lang="de-CH" sz="1600" b="1" dirty="0">
              <a:latin typeface="DIN OT" panose="020B05040202010201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81914" y="12243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 smtClean="0">
                <a:latin typeface="DIN OT" panose="020B0504020201020104" pitchFamily="34" charset="0"/>
              </a:rPr>
              <a:t>4й </a:t>
            </a:r>
            <a:r>
              <a:rPr lang="de-CH" sz="1600" b="1" dirty="0" err="1">
                <a:latin typeface="DIN OT" panose="020B0504020201020104" pitchFamily="34" charset="0"/>
              </a:rPr>
              <a:t>железнодорожный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пакет</a:t>
            </a:r>
            <a:endParaRPr lang="de-CH" sz="1600" b="1" dirty="0">
              <a:latin typeface="DIN OT" panose="020B05040202010201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044650" y="126379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600" b="1" dirty="0">
                <a:latin typeface="DIN OT" panose="020B0504020201020104" pitchFamily="34" charset="0"/>
              </a:rPr>
              <a:t>3й </a:t>
            </a:r>
            <a:r>
              <a:rPr lang="de-CH" sz="1600" b="1" dirty="0" err="1">
                <a:latin typeface="DIN OT" panose="020B0504020201020104" pitchFamily="34" charset="0"/>
              </a:rPr>
              <a:t>железнодорожный</a:t>
            </a:r>
            <a:r>
              <a:rPr lang="de-CH" sz="1600" b="1" dirty="0">
                <a:latin typeface="DIN OT" panose="020B0504020201020104" pitchFamily="34" charset="0"/>
              </a:rPr>
              <a:t> </a:t>
            </a:r>
            <a:r>
              <a:rPr lang="de-CH" sz="1600" b="1" dirty="0" err="1">
                <a:latin typeface="DIN OT" panose="020B0504020201020104" pitchFamily="34" charset="0"/>
              </a:rPr>
              <a:t>пакет</a:t>
            </a:r>
            <a:endParaRPr lang="de-CH" sz="1600" b="1" dirty="0">
              <a:latin typeface="DIN OT" panose="020B05040202010201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63500" y="2605735"/>
            <a:ext cx="143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200" b="1" dirty="0" err="1">
                <a:latin typeface="DIN OT" panose="020B0504020201020104" pitchFamily="34" charset="0"/>
              </a:rPr>
              <a:t>Первая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err="1">
                <a:latin typeface="DIN OT" panose="020B0504020201020104" pitchFamily="34" charset="0"/>
              </a:rPr>
              <a:t>авторизация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smtClean="0">
                <a:latin typeface="DIN OT" panose="020B0504020201020104" pitchFamily="34" charset="0"/>
              </a:rPr>
              <a:t/>
            </a:r>
            <a:br>
              <a:rPr lang="de-CH" sz="1200" b="1" dirty="0" smtClean="0">
                <a:latin typeface="DIN OT" panose="020B0504020201020104" pitchFamily="34" charset="0"/>
              </a:rPr>
            </a:br>
            <a:r>
              <a:rPr lang="de-CH" sz="1200" b="1" dirty="0" smtClean="0">
                <a:latin typeface="DIN OT" panose="020B0504020201020104" pitchFamily="34" charset="0"/>
              </a:rPr>
              <a:t>MS 1</a:t>
            </a:r>
            <a:endParaRPr lang="de-CH" sz="1200" b="1" dirty="0">
              <a:latin typeface="DIN OT" panose="020B05040202010201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8438" y="3649890"/>
            <a:ext cx="132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200" b="1" dirty="0" err="1">
                <a:latin typeface="DIN OT" panose="020B0504020201020104" pitchFamily="34" charset="0"/>
              </a:rPr>
              <a:t>Дополнительная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err="1">
                <a:latin typeface="DIN OT" panose="020B0504020201020104" pitchFamily="34" charset="0"/>
              </a:rPr>
              <a:t>авторизация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smtClean="0">
                <a:latin typeface="DIN OT" panose="020B0504020201020104" pitchFamily="34" charset="0"/>
              </a:rPr>
              <a:t>MS2</a:t>
            </a:r>
            <a:endParaRPr lang="de-CH" sz="1200" b="1" dirty="0">
              <a:latin typeface="DIN OT" panose="020B05040202010201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9486" y="4659094"/>
            <a:ext cx="1322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1200" b="1" dirty="0" err="1">
                <a:latin typeface="DIN OT" panose="020B0504020201020104" pitchFamily="34" charset="0"/>
              </a:rPr>
              <a:t>Дополнительная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err="1">
                <a:latin typeface="DIN OT" panose="020B0504020201020104" pitchFamily="34" charset="0"/>
              </a:rPr>
              <a:t>авторизация</a:t>
            </a:r>
            <a:r>
              <a:rPr lang="de-CH" sz="1200" b="1" dirty="0">
                <a:latin typeface="DIN OT" panose="020B0504020201020104" pitchFamily="34" charset="0"/>
              </a:rPr>
              <a:t> </a:t>
            </a:r>
            <a:r>
              <a:rPr lang="de-CH" sz="1200" b="1" dirty="0" smtClean="0">
                <a:latin typeface="DIN OT" panose="020B0504020201020104" pitchFamily="34" charset="0"/>
              </a:rPr>
              <a:t>MS3</a:t>
            </a:r>
            <a:endParaRPr lang="de-CH" sz="1200" b="1" dirty="0">
              <a:latin typeface="DIN OT" panose="020B05040202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>
            <a:spLocks noChangeArrowheads="1"/>
          </p:cNvSpPr>
          <p:nvPr/>
        </p:nvSpPr>
        <p:spPr bwMode="auto">
          <a:xfrm>
            <a:off x="-681" y="-28575"/>
            <a:ext cx="10688638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OPZHT Round Table 26.11.2020 </a:t>
            </a:r>
            <a:br>
              <a:rPr lang="en-US" sz="2800" cap="all" dirty="0" smtClean="0">
                <a:latin typeface="DIN OT" panose="020B0504020201020104" pitchFamily="34" charset="0"/>
              </a:rPr>
            </a:br>
            <a:r>
              <a:rPr lang="en-US" sz="2800" cap="all" dirty="0" smtClean="0">
                <a:latin typeface="DIN OT" panose="020B0504020201020104" pitchFamily="34" charset="0"/>
              </a:rPr>
              <a:t>Vehicle authorization  in the EU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11B604-EC58-40AA-8A6B-6FA301916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5700" y="6981825"/>
            <a:ext cx="1835401" cy="5238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321633"/>
            <a:ext cx="4176730" cy="5181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660900" y="1413000"/>
            <a:ext cx="556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DIN OT" panose="020B0504020201020104" pitchFamily="34" charset="0"/>
              </a:rPr>
              <a:t>По предварительным оценкам, в 2018 году в государствах-членах ЕС-28 было выдано 9000 первых авторизация ( разрешений). Большинство (75%) относилось к вагонам, за ними следовали пассажирские вагоны (19%) и  заранее определенные группы (IV do not know what it is) (15%). Локомотивы составили 8% разрешенных транспортных средств</a:t>
            </a:r>
            <a:r>
              <a:rPr lang="ru-RU" sz="1600" dirty="0" smtClean="0">
                <a:latin typeface="DIN OT" panose="020B0504020201020104" pitchFamily="34" charset="0"/>
              </a:rPr>
              <a:t>.</a:t>
            </a:r>
            <a:endParaRPr lang="de-CH" sz="1600" dirty="0" smtClean="0">
              <a:latin typeface="DIN OT" panose="020B0504020201020104" pitchFamily="34" charset="0"/>
            </a:endParaRPr>
          </a:p>
          <a:p>
            <a:endParaRPr lang="de-CH" sz="1600" dirty="0">
              <a:latin typeface="DIN OT" panose="020B0504020201020104" pitchFamily="34" charset="0"/>
            </a:endParaRPr>
          </a:p>
          <a:p>
            <a:r>
              <a:rPr lang="ru-RU" sz="1600" dirty="0" smtClean="0">
                <a:latin typeface="DIN OT" panose="020B0504020201020104" pitchFamily="34" charset="0"/>
              </a:rPr>
              <a:t>Первые </a:t>
            </a:r>
            <a:r>
              <a:rPr lang="ru-RU" sz="1600" dirty="0">
                <a:latin typeface="DIN OT" panose="020B0504020201020104" pitchFamily="34" charset="0"/>
              </a:rPr>
              <a:t>разрешения составляют две трети всех авторизаций; авторизации типа, выданные в 2018 году, составили всего 3% от всех разрешений. Относительно большое количество разрешений, выданных на подвижной состав прошедший модернизациию или продление срока службы (более 2000 в 2018 г.), отражает предпочтения многих операторов в отношении непрерывного использования существующего подвижного состава перед их заменой</a:t>
            </a:r>
            <a:r>
              <a:rPr lang="ru-RU" sz="1600" dirty="0" smtClean="0">
                <a:latin typeface="DIN OT" panose="020B0504020201020104" pitchFamily="34" charset="0"/>
              </a:rPr>
              <a:t>.</a:t>
            </a:r>
            <a:endParaRPr lang="de-CH" sz="1600" dirty="0" smtClean="0">
              <a:latin typeface="DIN OT" panose="020B0504020201020104" pitchFamily="34" charset="0"/>
            </a:endParaRPr>
          </a:p>
          <a:p>
            <a:endParaRPr lang="de-CH" sz="1600" dirty="0">
              <a:latin typeface="DIN OT" panose="020B0504020201020104" pitchFamily="34" charset="0"/>
            </a:endParaRPr>
          </a:p>
          <a:p>
            <a:r>
              <a:rPr lang="ru-RU" sz="1600" dirty="0" smtClean="0">
                <a:latin typeface="DIN OT" panose="020B0504020201020104" pitchFamily="34" charset="0"/>
              </a:rPr>
              <a:t>Приблизительно </a:t>
            </a:r>
            <a:r>
              <a:rPr lang="ru-RU" sz="1600" dirty="0">
                <a:latin typeface="DIN OT" panose="020B0504020201020104" pitchFamily="34" charset="0"/>
              </a:rPr>
              <a:t>400 разрешений типа, были выданы NSA за один 2018 год, в то время как количество разрешений типа, выданных Агентством за несколько месяцев 2019 года (с 16 июня), составило всего четыре.</a:t>
            </a:r>
            <a:endParaRPr lang="de-CH" sz="1600" dirty="0">
              <a:latin typeface="DIN OT" panose="020B05040202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000" y="270000"/>
            <a:ext cx="92788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2950"/>
              </a:lnSpc>
            </a:pPr>
            <a:r>
              <a:rPr lang="en-US" sz="2800" cap="all" dirty="0" smtClean="0">
                <a:latin typeface="DIN OT" panose="020B0504020201020104" pitchFamily="34" charset="0"/>
              </a:rPr>
              <a:t>Passion </a:t>
            </a:r>
            <a:r>
              <a:rPr lang="en-US" sz="2800" cap="all" dirty="0">
                <a:latin typeface="DIN OT" panose="020B0504020201020104" pitchFamily="34" charset="0"/>
              </a:rPr>
              <a:t>for Transportation </a:t>
            </a:r>
            <a:r>
              <a:rPr lang="en-US" sz="2800" cap="all" dirty="0" smtClean="0">
                <a:latin typeface="DIN OT" panose="020B0504020201020104" pitchFamily="34" charset="0"/>
              </a:rPr>
              <a:t>Solutions</a:t>
            </a:r>
            <a:endParaRPr sz="2800" spc="25" dirty="0">
              <a:latin typeface="DIN OT" panose="020B05040202010201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 b="12954"/>
          <a:stretch/>
        </p:blipFill>
        <p:spPr>
          <a:xfrm>
            <a:off x="287850" y="284824"/>
            <a:ext cx="10071100" cy="684834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950C13-8C1E-4FD4-B221-93300255D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6800" y="6980400"/>
            <a:ext cx="1835401" cy="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>
            <a:spLocks noChangeArrowheads="1"/>
          </p:cNvSpPr>
          <p:nvPr/>
        </p:nvSpPr>
        <p:spPr bwMode="auto">
          <a:xfrm>
            <a:off x="3175" y="504825"/>
            <a:ext cx="10688638" cy="443547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" name="object 15"/>
          <p:cNvSpPr txBox="1">
            <a:spLocks noChangeArrowheads="1"/>
          </p:cNvSpPr>
          <p:nvPr/>
        </p:nvSpPr>
        <p:spPr bwMode="auto">
          <a:xfrm>
            <a:off x="1597229" y="2333624"/>
            <a:ext cx="7529513" cy="2040302"/>
          </a:xfrm>
          <a:prstGeom prst="rect">
            <a:avLst/>
          </a:prstGeom>
          <a:solidFill>
            <a:srgbClr val="004B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4300" rIns="0" bIns="0">
            <a:spAutoFit/>
          </a:bodyPr>
          <a:lstStyle>
            <a:lvl1pPr marL="257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57175" marR="0" lvl="0" indent="0" algn="l" defTabSz="457200" rtl="0" eaLnBrk="1" fontAlgn="auto" latinLnBrk="0" hangingPunct="1">
              <a:lnSpc>
                <a:spcPct val="128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  <a:ea typeface="MS PGothic" panose="020B0600070205080204" pitchFamily="34" charset="-128"/>
                <a:cs typeface="+mn-cs"/>
              </a:rPr>
              <a:t>TECHNOLOGIES FOR THE MOST SUSTAINABLE  MODE OF TRANSPORT.</a:t>
            </a:r>
          </a:p>
          <a:p>
            <a:pPr marL="257175" marR="0" lvl="0" indent="0" algn="l" defTabSz="457200" rtl="0" eaLnBrk="1" fontAlgn="auto" latinLnBrk="0" hangingPunct="1">
              <a:lnSpc>
                <a:spcPct val="128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  <a:ea typeface="MS PGothic" panose="020B0600070205080204" pitchFamily="34" charset="-128"/>
                <a:cs typeface="+mn-cs"/>
              </a:rPr>
              <a:t>MADE BY MOLINARI.</a:t>
            </a:r>
            <a:endParaRPr kumimoji="0" lang="en-US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OT" panose="020B0504020201020104" pitchFamily="34" charset="0"/>
              <a:ea typeface="MS PGothic" panose="020B0600070205080204" pitchFamily="34" charset="-128"/>
              <a:cs typeface="+mn-cs"/>
            </a:endParaRPr>
          </a:p>
          <a:p>
            <a:pPr marL="257175" marR="0" lvl="0" indent="0" algn="l" defTabSz="457200" rtl="0" eaLnBrk="1" fontAlgn="auto" latinLnBrk="0" hangingPunct="1">
              <a:lnSpc>
                <a:spcPct val="128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54450" algn="l"/>
              </a:tabLst>
              <a:defRPr/>
            </a:pP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 Medium" panose="020B06040202010201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«A </a:t>
            </a:r>
            <a:r>
              <a:rPr kumimoji="0" lang="es-419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passion</a:t>
            </a: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 </a:t>
            </a:r>
            <a:r>
              <a:rPr kumimoji="0" lang="es-419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for</a:t>
            </a: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 </a:t>
            </a:r>
            <a:r>
              <a:rPr kumimoji="0" lang="es-419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transportation</a:t>
            </a: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 </a:t>
            </a:r>
            <a:r>
              <a:rPr kumimoji="0" lang="es-419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solutions</a:t>
            </a:r>
            <a:r>
              <a:rPr kumimoji="0" lang="es-419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 OT" panose="020B0504020201020104" pitchFamily="34" charset="0"/>
              </a:rPr>
              <a:t>»</a:t>
            </a:r>
            <a:endParaRPr kumimoji="0" lang="es-419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OT" panose="020B05040202010201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66114" y="5167619"/>
            <a:ext cx="1480185" cy="2081103"/>
            <a:chOff x="684577" y="5308982"/>
            <a:chExt cx="1350548" cy="2081103"/>
          </a:xfrm>
        </p:grpSpPr>
        <p:sp>
          <p:nvSpPr>
            <p:cNvPr id="16" name="object 16"/>
            <p:cNvSpPr txBox="1"/>
            <p:nvPr/>
          </p:nvSpPr>
          <p:spPr>
            <a:xfrm>
              <a:off x="695209" y="5308982"/>
              <a:ext cx="896619" cy="6301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-Semibold"/>
                </a:rPr>
                <a:t>Hauptsitz:</a:t>
              </a:r>
              <a:r>
                <a:rPr kumimoji="0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-Semibold"/>
                </a:rPr>
                <a:t>  </a:t>
              </a:r>
              <a:r>
                <a: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-Semibold"/>
                </a:rPr>
                <a:t>Molinari Rail</a:t>
              </a:r>
              <a:r>
                <a:rPr kumimoji="0" sz="1050" b="1" i="0" u="none" strike="noStrike" kern="1200" cap="none" spc="-100" normalizeH="0" baseline="0" noProof="0" dirty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-Semibold"/>
                </a:rPr>
                <a:t> </a:t>
              </a:r>
              <a:r>
                <a: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-Semibold"/>
                </a:rPr>
                <a:t>AG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-Semibold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95209" y="5715614"/>
              <a:ext cx="1063625" cy="6301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Merkurstrasse 25  8400</a:t>
              </a:r>
              <a:r>
                <a:rPr kumimoji="0" sz="1050" b="0" i="0" u="none" strike="noStrike" kern="1200" cap="none" spc="-7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1050" b="0" i="0" u="none" strike="noStrike" kern="1200" cap="none" spc="-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Winterthur  </a:t>
              </a:r>
              <a:r>
                <a:rPr kumimoji="0" lang="de-CH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Schweiz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84577" y="6388272"/>
              <a:ext cx="1350548" cy="10018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Tel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+41 52 320 60</a:t>
              </a:r>
              <a:r>
                <a:rPr kumimoji="0" sz="1050" b="0" i="0" u="none" strike="noStrike" kern="1200" cap="none" spc="-6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60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  <a:hlinkClick r:id="rId3"/>
                </a:rPr>
                <a:t>info@molinari-rail.com </a:t>
              </a:r>
              <a:r>
                <a:rPr kumimoji="0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  <a:hlinkClick r:id="rId4"/>
                </a:rPr>
                <a:t>ww</a:t>
              </a:r>
              <a:r>
                <a:rPr kumimoji="0" sz="1050" b="0" i="0" u="none" strike="noStrike" kern="1200" cap="none" spc="-7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  <a:hlinkClick r:id="rId4"/>
                </a:rPr>
                <a:t>w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  <a:hlinkClick r:id="rId4"/>
                </a:rPr>
                <a:t>.molinari-rail.com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2527300" y="5377783"/>
            <a:ext cx="1579561" cy="1196215"/>
            <a:chOff x="4703300" y="5360829"/>
            <a:chExt cx="1579561" cy="1196215"/>
          </a:xfrm>
        </p:grpSpPr>
        <p:sp>
          <p:nvSpPr>
            <p:cNvPr id="20" name="object 20"/>
            <p:cNvSpPr txBox="1"/>
            <p:nvPr/>
          </p:nvSpPr>
          <p:spPr>
            <a:xfrm>
              <a:off x="4733461" y="5766436"/>
              <a:ext cx="1489075" cy="5401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Münchner</a:t>
              </a:r>
              <a:r>
                <a:rPr kumimoji="0" sz="900" b="0" i="0" u="none" strike="noStrike" kern="1200" cap="none" spc="-5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Strasse</a:t>
              </a:r>
              <a:r>
                <a:rPr kumimoji="0" sz="900" b="0" i="0" u="none" strike="noStrike" kern="1200" cap="none" spc="-5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15  </a:t>
              </a:r>
              <a: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/>
              </a:r>
              <a:b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</a:b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6130 </a:t>
              </a:r>
              <a:r>
                <a:rPr kumimoji="0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Schwaz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 </a:t>
              </a:r>
              <a:endPara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Österreich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703300" y="6418545"/>
              <a:ext cx="1402715" cy="1384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Tel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+43 5242 71400 –</a:t>
              </a:r>
              <a:r>
                <a:rPr kumimoji="0" sz="900" b="0" i="0" u="none" strike="noStrike" kern="1200" cap="none" spc="-6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</a:t>
              </a:r>
              <a:r>
                <a:rPr kumimoji="0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12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34" name="object 18"/>
            <p:cNvSpPr txBox="1">
              <a:spLocks noChangeArrowheads="1"/>
            </p:cNvSpPr>
            <p:nvPr/>
          </p:nvSpPr>
          <p:spPr bwMode="auto">
            <a:xfrm>
              <a:off x="4733461" y="5360829"/>
              <a:ext cx="1549400" cy="33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Technology / R&amp;D–Center:</a:t>
              </a:r>
            </a:p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Molinari Rail GmbH</a:t>
              </a:r>
              <a:endPara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189299" y="5377784"/>
            <a:ext cx="1703387" cy="1223041"/>
            <a:chOff x="6583768" y="5359102"/>
            <a:chExt cx="1703387" cy="1223041"/>
          </a:xfrm>
        </p:grpSpPr>
        <p:sp>
          <p:nvSpPr>
            <p:cNvPr id="23" name="object 23"/>
            <p:cNvSpPr txBox="1"/>
            <p:nvPr/>
          </p:nvSpPr>
          <p:spPr>
            <a:xfrm>
              <a:off x="6586308" y="5786437"/>
              <a:ext cx="1572801" cy="5401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Am Waggonbau 11</a:t>
              </a:r>
              <a:b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</a:br>
              <a: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06844 Dessau-Rosslau</a:t>
              </a:r>
            </a:p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Deutschland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586308" y="6443644"/>
              <a:ext cx="1214120" cy="1384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Tel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+49 </a:t>
              </a:r>
              <a:r>
                <a:rPr kumimoji="0" lang="de-CH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340 253 </a:t>
              </a:r>
              <a:r>
                <a:rPr kumimoji="0" lang="de-CH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7400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38" name="object 18"/>
            <p:cNvSpPr txBox="1">
              <a:spLocks noChangeArrowheads="1"/>
            </p:cNvSpPr>
            <p:nvPr/>
          </p:nvSpPr>
          <p:spPr bwMode="auto">
            <a:xfrm>
              <a:off x="6583768" y="5359102"/>
              <a:ext cx="1703387" cy="35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Manufacturing Center:</a:t>
              </a:r>
            </a:p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Molinari Rail </a:t>
              </a:r>
              <a:r>
                <a:rPr kumimoji="0" lang="de-DE" altLang="de-DE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GmbH</a:t>
              </a:r>
              <a:endPara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71DFEF44-51C1-43A1-A444-19890D8362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77"/>
          <a:stretch/>
        </p:blipFill>
        <p:spPr>
          <a:xfrm>
            <a:off x="8776800" y="6980400"/>
            <a:ext cx="1835401" cy="523874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5C3FA37-9F29-48BE-B82C-255CADC94AE8}"/>
              </a:ext>
            </a:extLst>
          </p:cNvPr>
          <p:cNvGrpSpPr/>
          <p:nvPr/>
        </p:nvGrpSpPr>
        <p:grpSpPr>
          <a:xfrm>
            <a:off x="5975125" y="5377784"/>
            <a:ext cx="1581375" cy="1196214"/>
            <a:chOff x="4703300" y="5360830"/>
            <a:chExt cx="1581375" cy="1196214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8558C14A-86BD-41D3-AEA1-D74098075E52}"/>
                </a:ext>
              </a:extLst>
            </p:cNvPr>
            <p:cNvSpPr txBox="1"/>
            <p:nvPr/>
          </p:nvSpPr>
          <p:spPr>
            <a:xfrm>
              <a:off x="4733461" y="5766436"/>
              <a:ext cx="1489075" cy="5401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Merkurstrasse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 25</a:t>
              </a:r>
            </a:p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8400 Winterthur</a:t>
              </a:r>
            </a:p>
            <a:p>
              <a:pPr marL="12700" marR="5080" lvl="0" indent="0" algn="l" defTabSz="457200" rtl="0" eaLnBrk="1" fontAlgn="auto" latinLnBrk="0" hangingPunct="1">
                <a:lnSpc>
                  <a:spcPct val="12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Schweiz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CFE5B44-63B9-45A3-99DD-AE2ECBE4B267}"/>
                </a:ext>
              </a:extLst>
            </p:cNvPr>
            <p:cNvSpPr txBox="1"/>
            <p:nvPr/>
          </p:nvSpPr>
          <p:spPr>
            <a:xfrm>
              <a:off x="4703300" y="6418545"/>
              <a:ext cx="1402715" cy="1384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1200" cap="none" spc="-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Tel </a:t>
              </a:r>
              <a:r>
                <a: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+</a:t>
              </a: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41 52 320 60 </a:t>
              </a:r>
              <a:r>
                <a:rPr kumimoji="0" lang="de-DE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DIN OT" panose="020B0504020201020104" pitchFamily="34" charset="0"/>
                  <a:ea typeface="+mn-ea"/>
                  <a:cs typeface="StoneSans"/>
                </a:rPr>
                <a:t>60</a:t>
              </a: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+mn-ea"/>
                <a:cs typeface="StoneSans"/>
              </a:endParaRPr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9C337440-13B3-4782-903A-F3D2A87F6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275" y="5360830"/>
              <a:ext cx="1549400" cy="33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Projects:</a:t>
              </a:r>
            </a:p>
            <a:p>
              <a:pPr marL="12700" marR="0" lvl="0" indent="0" algn="l" defTabSz="4572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4B9C"/>
                  </a:solidFill>
                  <a:effectLst/>
                  <a:uLnTx/>
                  <a:uFillTx/>
                  <a:latin typeface="DIN OT" panose="020B0504020201020104" pitchFamily="34" charset="0"/>
                  <a:ea typeface="MS PGothic" panose="020B0600070205080204" pitchFamily="34" charset="-128"/>
                  <a:cs typeface="+mn-cs"/>
                </a:rPr>
                <a:t>Molinari Projects AG</a:t>
              </a:r>
              <a:endPara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OT" panose="020B05040202010201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0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98b8e2-3ba6-49df-b53a-b6a8b9bcd60d">MRSP1-24-5798</_dlc_DocId>
    <_dlc_DocIdUrl xmlns="ea98b8e2-3ba6-49df-b53a-b6a8b9bcd60d">
      <Url>https://mrch/firms/mrag/_layouts/15/DocIdRedir.aspx?ID=MRSP1-24-5798</Url>
      <Description>MRSP1-24-5798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AD4C03FE8A147A221134E092BBD4B" ma:contentTypeVersion="4" ma:contentTypeDescription="Create a new document." ma:contentTypeScope="" ma:versionID="8863014f68c27df87cebfff370c13b04">
  <xsd:schema xmlns:xsd="http://www.w3.org/2001/XMLSchema" xmlns:xs="http://www.w3.org/2001/XMLSchema" xmlns:p="http://schemas.microsoft.com/office/2006/metadata/properties" xmlns:ns2="ea98b8e2-3ba6-49df-b53a-b6a8b9bcd60d" targetNamespace="http://schemas.microsoft.com/office/2006/metadata/properties" ma:root="true" ma:fieldsID="706e805af1f41d2078aee1687a0aac55" ns2:_="">
    <xsd:import namespace="ea98b8e2-3ba6-49df-b53a-b6a8b9bcd6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8b8e2-3ba6-49df-b53a-b6a8b9bcd6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0E6F0-C9CF-437B-87DD-1511C8D37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668E45-6AB1-415F-AE35-06FA8FBB7019}">
  <ds:schemaRefs>
    <ds:schemaRef ds:uri="http://schemas.microsoft.com/office/2006/documentManagement/types"/>
    <ds:schemaRef ds:uri="http://schemas.microsoft.com/office/infopath/2007/PartnerControls"/>
    <ds:schemaRef ds:uri="ea98b8e2-3ba6-49df-b53a-b6a8b9bcd6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26B395-36C4-4592-82FA-9604428CF4F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00F8002-5940-43FD-BA01-EE105CF7B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8b8e2-3ba6-49df-b53a-b6a8b9bcd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Benutzerdefiniert</PresentationFormat>
  <Paragraphs>68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MS PGothic</vt:lpstr>
      <vt:lpstr>Calibri</vt:lpstr>
      <vt:lpstr>DIN OT</vt:lpstr>
      <vt:lpstr>DIN OT Medium</vt:lpstr>
      <vt:lpstr>ITC Stone Sans Semibold</vt:lpstr>
      <vt:lpstr>StoneSans</vt:lpstr>
      <vt:lpstr>StoneSans-Semibold</vt:lpstr>
      <vt:lpstr>Times New Roman</vt:lpstr>
      <vt:lpstr>Office Theme</vt:lpstr>
      <vt:lpstr>PowerPoint-Präsentation</vt:lpstr>
      <vt:lpstr>OPZHT Round Table 26.11.2020  The 4th Railway Package and its technical pillar</vt:lpstr>
      <vt:lpstr>OPZHT Round Table 26.11.2020  BENEFITS of the 4th Railway Package</vt:lpstr>
      <vt:lpstr>OPZHT Round Table 26.11.2020  Who is affected by the Change of 4th RWP</vt:lpstr>
      <vt:lpstr>OPZHT Round Table 26.11.2020  Vehicle authorization according to 4th RWP</vt:lpstr>
      <vt:lpstr>OPZHT Round Table 26.11.2020  Vehicle authorization  in the EU</vt:lpstr>
      <vt:lpstr>Passion for Transportation Solutions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Molinari, Michele</dc:creator>
  <cp:lastModifiedBy>Harder, Jan</cp:lastModifiedBy>
  <cp:revision>897</cp:revision>
  <cp:lastPrinted>2017-04-04T06:29:52Z</cp:lastPrinted>
  <dcterms:created xsi:type="dcterms:W3CDTF">2016-09-11T17:03:33Z</dcterms:created>
  <dcterms:modified xsi:type="dcterms:W3CDTF">2020-11-25T15:14:36Z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2016-09-11T00:00:00Z</vt:filetime>
  </property>
  <property fmtid="{D5CDD505-2E9C-101B-9397-08002B2CF9AE}" pid="5" name="ContentTypeId">
    <vt:lpwstr>0x0101008C4AD4C03FE8A147A221134E092BBD4B</vt:lpwstr>
  </property>
  <property fmtid="{D5CDD505-2E9C-101B-9397-08002B2CF9AE}" pid="6" name="_dlc_DocIdItemGuid">
    <vt:lpwstr>bbc2d246-495b-4275-8536-2126d6050d39</vt:lpwstr>
  </property>
</Properties>
</file>