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67" r:id="rId3"/>
    <p:sldId id="268" r:id="rId4"/>
    <p:sldId id="276" r:id="rId5"/>
    <p:sldId id="269" r:id="rId6"/>
    <p:sldId id="272" r:id="rId7"/>
    <p:sldId id="273" r:id="rId8"/>
    <p:sldId id="278" r:id="rId9"/>
    <p:sldId id="270" r:id="rId10"/>
    <p:sldId id="271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0D2"/>
    <a:srgbClr val="78D64B"/>
    <a:srgbClr val="BFC5CE"/>
    <a:srgbClr val="003356"/>
    <a:srgbClr val="E21A1A"/>
    <a:srgbClr val="B0DCF4"/>
    <a:srgbClr val="007FB1"/>
    <a:srgbClr val="FFFFFF"/>
    <a:srgbClr val="DDDCB4"/>
    <a:srgbClr val="828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9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1120267564509088"/>
          <c:w val="0.869177912980439"/>
          <c:h val="0.791490121787217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9E59-434E-82C8-18A6E4627407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E59-434E-82C8-18A6E4627407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9E59-434E-82C8-18A6E4627407}"/>
              </c:ext>
            </c:extLst>
          </c:dPt>
          <c:dLbls>
            <c:dLbl>
              <c:idx val="0"/>
              <c:layout>
                <c:manualLayout>
                  <c:x val="9.3907915955467464E-3"/>
                  <c:y val="1.9280103467394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59-434E-82C8-18A6E4627407}"/>
                </c:ext>
              </c:extLst>
            </c:dLbl>
            <c:dLbl>
              <c:idx val="1"/>
              <c:layout>
                <c:manualLayout>
                  <c:x val="-1.1028656748576761E-2"/>
                  <c:y val="-0.69692606435742765"/>
                </c:manualLayout>
              </c:layout>
              <c:spPr/>
              <c:txPr>
                <a:bodyPr/>
                <a:lstStyle/>
                <a:p>
                  <a:pPr>
                    <a:defRPr lang="en-US" sz="9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59-434E-82C8-18A6E4627407}"/>
                </c:ext>
              </c:extLst>
            </c:dLbl>
            <c:dLbl>
              <c:idx val="2"/>
              <c:layout>
                <c:manualLayout>
                  <c:x val="-1.6201903492204684E-4"/>
                  <c:y val="1.949314902640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59-434E-82C8-18A6E46274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4.6000000000000013E-2</c:v>
                </c:pt>
                <c:pt idx="1">
                  <c:v>0.79600000000000004</c:v>
                </c:pt>
                <c:pt idx="2">
                  <c:v>0.15800000000000053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59-434E-82C8-18A6E4627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8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1120267564509002"/>
          <c:w val="0.92154148114596957"/>
          <c:h val="0.846041096443851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068F-40C1-B5A2-0235CB0E060E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68F-40C1-B5A2-0235CB0E060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068F-40C1-B5A2-0235CB0E060E}"/>
              </c:ext>
            </c:extLst>
          </c:dPt>
          <c:dLbls>
            <c:dLbl>
              <c:idx val="0"/>
              <c:layout>
                <c:manualLayout>
                  <c:x val="1.9999360340298963E-2"/>
                  <c:y val="5.7879200713939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8F-40C1-B5A2-0235CB0E060E}"/>
                </c:ext>
              </c:extLst>
            </c:dLbl>
            <c:dLbl>
              <c:idx val="1"/>
              <c:layout>
                <c:manualLayout>
                  <c:x val="1.255632003773992E-2"/>
                  <c:y val="-0.76396805579353244"/>
                </c:manualLayout>
              </c:layout>
              <c:spPr/>
              <c:txPr>
                <a:bodyPr/>
                <a:lstStyle/>
                <a:p>
                  <a:pPr>
                    <a:defRPr lang="en-US" sz="10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8F-40C1-B5A2-0235CB0E060E}"/>
                </c:ext>
              </c:extLst>
            </c:dLbl>
            <c:dLbl>
              <c:idx val="2"/>
              <c:layout>
                <c:manualLayout>
                  <c:x val="-1.03764797127928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8F-40C1-B5A2-0235CB0E0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0.19600000000000001</c:v>
                </c:pt>
                <c:pt idx="1">
                  <c:v>0.78700000000000003</c:v>
                </c:pt>
                <c:pt idx="2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8F-40C1-B5A2-0235CB0E0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161118113313356"/>
          <c:w val="1"/>
          <c:h val="0.858388818866869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6708-43B9-8CBB-F3F2CD28D176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708-43B9-8CBB-F3F2CD28D17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6708-43B9-8CBB-F3F2CD28D176}"/>
              </c:ext>
            </c:extLst>
          </c:dPt>
          <c:dLbls>
            <c:dLbl>
              <c:idx val="0"/>
              <c:layout>
                <c:manualLayout>
                  <c:x val="-3.4720344136838228E-2"/>
                  <c:y val="-0.46149851511659989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/>
                      <a:t>5</a:t>
                    </a:r>
                    <a:r>
                      <a:rPr lang="en-US" dirty="0"/>
                      <a:t>0,0%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708-43B9-8CBB-F3F2CD28D176}"/>
                </c:ext>
              </c:extLst>
            </c:dLbl>
            <c:dLbl>
              <c:idx val="1"/>
              <c:layout>
                <c:manualLayout>
                  <c:x val="9.700248949853045E-2"/>
                  <c:y val="-0.19122037091560468"/>
                </c:manualLayout>
              </c:layout>
              <c:tx>
                <c:rich>
                  <a:bodyPr rot="0"/>
                  <a:lstStyle/>
                  <a:p>
                    <a:pPr>
                      <a:defRPr lang="en-US" sz="10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/>
                      <a:t>4</a:t>
                    </a:r>
                    <a:r>
                      <a:rPr lang="en-US" dirty="0"/>
                      <a:t>3,0%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708-43B9-8CBB-F3F2CD28D176}"/>
                </c:ext>
              </c:extLst>
            </c:dLbl>
            <c:dLbl>
              <c:idx val="2"/>
              <c:layout>
                <c:manualLayout>
                  <c:x val="-5.4773671048491401E-2"/>
                  <c:y val="7.02705710251839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08-43B9-8CBB-F3F2CD28D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0.55000000000000004</c:v>
                </c:pt>
                <c:pt idx="1">
                  <c:v>0.48000000000000032</c:v>
                </c:pt>
                <c:pt idx="2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08-43B9-8CBB-F3F2CD28D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1120267564509002"/>
          <c:w val="0.97128661787108461"/>
          <c:h val="0.888797324354911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8420-4A6B-99C9-D4C280D8C59A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420-4A6B-99C9-D4C280D8C59A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8420-4A6B-99C9-D4C280D8C59A}"/>
              </c:ext>
            </c:extLst>
          </c:dPt>
          <c:dLbls>
            <c:dLbl>
              <c:idx val="0"/>
              <c:layout>
                <c:manualLayout>
                  <c:x val="-5.6666353499938031E-2"/>
                  <c:y val="-0.12332650402916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20-4A6B-99C9-D4C280D8C59A}"/>
                </c:ext>
              </c:extLst>
            </c:dLbl>
            <c:dLbl>
              <c:idx val="1"/>
              <c:layout>
                <c:manualLayout>
                  <c:x val="3.1598689497187478E-2"/>
                  <c:y val="-0.65608636869683268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0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20-4A6B-99C9-D4C280D8C59A}"/>
                </c:ext>
              </c:extLst>
            </c:dLbl>
            <c:dLbl>
              <c:idx val="2"/>
              <c:layout>
                <c:manualLayout>
                  <c:x val="1.29842343906232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20-4A6B-99C9-D4C280D8C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0.34900000000000031</c:v>
                </c:pt>
                <c:pt idx="1">
                  <c:v>0.64600000000000979</c:v>
                </c:pt>
                <c:pt idx="2">
                  <c:v>4.8000000000000004E-3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20-4A6B-99C9-D4C280D8C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940778003642748E-2"/>
          <c:y val="2.4524986627123452E-2"/>
          <c:w val="0.94791286048998469"/>
          <c:h val="0.940050032689274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6FDB-4DAC-B59C-2AF4C155A51A}"/>
              </c:ext>
            </c:extLst>
          </c:dPt>
          <c:dPt>
            <c:idx val="1"/>
            <c:bubble3D val="0"/>
            <c:spPr>
              <a:solidFill>
                <a:srgbClr val="8AB0D2"/>
              </a:solidFill>
            </c:spPr>
            <c:extLst>
              <c:ext xmlns:c16="http://schemas.microsoft.com/office/drawing/2014/chart" uri="{C3380CC4-5D6E-409C-BE32-E72D297353CC}">
                <c16:uniqueId val="{00000001-6FDB-4DAC-B59C-2AF4C155A51A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6FDB-4DAC-B59C-2AF4C155A51A}"/>
              </c:ext>
            </c:extLst>
          </c:dPt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по вине ремонтных организаций</c:v>
                </c:pt>
                <c:pt idx="1">
                  <c:v>по вине эксплуатации</c:v>
                </c:pt>
                <c:pt idx="2">
                  <c:v>по вине заводов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25.14</c:v>
                </c:pt>
                <c:pt idx="1">
                  <c:v>74.66</c:v>
                </c:pt>
                <c:pt idx="2">
                  <c:v>0.2200000000000002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DB-4DAC-B59C-2AF4C155A51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Pt>
            <c:idx val="0"/>
            <c:bubble3D val="0"/>
            <c:explosion val="15"/>
            <c:spPr>
              <a:solidFill>
                <a:srgbClr val="8AB0D2"/>
              </a:solidFill>
            </c:spPr>
            <c:extLst>
              <c:ext xmlns:c16="http://schemas.microsoft.com/office/drawing/2014/chart" uri="{C3380CC4-5D6E-409C-BE32-E72D297353CC}">
                <c16:uniqueId val="{00000000-8BC8-4CED-9334-418F9409C40B}"/>
              </c:ext>
            </c:extLst>
          </c:dPt>
          <c:dPt>
            <c:idx val="1"/>
            <c:bubble3D val="0"/>
            <c:explosion val="12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8BC8-4CED-9334-418F9409C40B}"/>
              </c:ext>
            </c:extLst>
          </c:dPt>
          <c:dPt>
            <c:idx val="2"/>
            <c:bubble3D val="0"/>
            <c:explosion val="8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8BC8-4CED-9334-418F9409C40B}"/>
              </c:ext>
            </c:extLst>
          </c:dPt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по вине эксплуатации</c:v>
                </c:pt>
                <c:pt idx="1">
                  <c:v>по вине заводов</c:v>
                </c:pt>
                <c:pt idx="2">
                  <c:v>по вине ремонтных организаций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3</c:v>
                </c:pt>
                <c:pt idx="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C8-4CED-9334-418F9409C40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501477584466824E-2"/>
          <c:y val="0.12335552275788055"/>
          <c:w val="0.89864053522441423"/>
          <c:h val="0.864308924966332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explosion val="25"/>
          <c:dPt>
            <c:idx val="0"/>
            <c:bubble3D val="0"/>
            <c:spPr>
              <a:solidFill>
                <a:srgbClr val="8AB0D2"/>
              </a:solidFill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0-81C2-49AC-A02F-8C89805F57D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81C2-49AC-A02F-8C89805F57D5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2-81C2-49AC-A02F-8C89805F57D5}"/>
              </c:ext>
            </c:extLst>
          </c:dPt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по вине эксплуатации</c:v>
                </c:pt>
                <c:pt idx="1">
                  <c:v>по вине заводов</c:v>
                </c:pt>
                <c:pt idx="2">
                  <c:v>по вине ремонтных организаций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4.0000000000000022E-2</c:v>
                </c:pt>
                <c:pt idx="1">
                  <c:v>8.0000000000000043E-2</c:v>
                </c:pt>
                <c:pt idx="2">
                  <c:v>0.83000000000000063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C2-49AC-A02F-8C89805F57D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/>
              <a:t>Технические аудиты </a:t>
            </a:r>
          </a:p>
          <a:p>
            <a:pPr>
              <a:defRPr b="1"/>
            </a:pPr>
            <a:r>
              <a:rPr lang="ru-RU" b="1" dirty="0"/>
              <a:t>(90 аудитов запланировано на 2020 год)</a:t>
            </a:r>
          </a:p>
        </c:rich>
      </c:tx>
      <c:layout>
        <c:manualLayout>
          <c:xMode val="edge"/>
          <c:yMode val="edge"/>
          <c:x val="7.46456312625811E-2"/>
          <c:y val="3.92368173614645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2102539669812147E-2"/>
          <c:y val="0.22363563813085918"/>
          <c:w val="0.72106660724391891"/>
          <c:h val="0.6108798075203697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Технические аудиты      (90 аудитов запланировано на 2020 год)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2467-4F6B-884B-7DAFB5A868B2}"/>
              </c:ext>
            </c:extLst>
          </c:dPt>
          <c:dPt>
            <c:idx val="1"/>
            <c:invertIfNegative val="0"/>
            <c:bubble3D val="0"/>
            <c:explosion val="22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467-4F6B-884B-7DAFB5A868B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2467-4F6B-884B-7DAFB5A868B2}"/>
              </c:ext>
            </c:extLst>
          </c:dPt>
          <c:dLbls>
            <c:dLbl>
              <c:idx val="0"/>
              <c:layout>
                <c:manualLayout>
                  <c:x val="-1.9915788767049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67-4F6B-884B-7DAFB5A868B2}"/>
                </c:ext>
              </c:extLst>
            </c:dLbl>
            <c:dLbl>
              <c:idx val="1"/>
              <c:layout>
                <c:manualLayout>
                  <c:x val="2.96023648513203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67-4F6B-884B-7DAFB5A868B2}"/>
                </c:ext>
              </c:extLst>
            </c:dLbl>
            <c:dLbl>
              <c:idx val="2"/>
              <c:layout>
                <c:manualLayout>
                  <c:x val="4.1443637119699873E-2"/>
                  <c:y val="3.5763274158725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67-4F6B-884B-7DAFB5A868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38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67-4F6B-884B-7DAFB5A86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9572736"/>
        <c:axId val="99571200"/>
      </c:barChart>
      <c:valAx>
        <c:axId val="99571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9572736"/>
        <c:crosses val="autoZero"/>
        <c:crossBetween val="between"/>
      </c:valAx>
      <c:catAx>
        <c:axId val="99572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957120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 algn="ctr">
        <a:defRPr lang="ru-RU" sz="900" b="0" i="0" u="none" strike="noStrike" kern="1200" baseline="0" dirty="0" smtClean="0">
          <a:solidFill>
            <a:prstClr val="black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/>
            </a:pPr>
            <a:r>
              <a:rPr lang="ru-RU" sz="1080" b="1" dirty="0"/>
              <a:t>Основные выявленные несоответствия</a:t>
            </a:r>
          </a:p>
        </c:rich>
      </c:tx>
      <c:layout>
        <c:manualLayout>
          <c:xMode val="edge"/>
          <c:yMode val="edge"/>
          <c:x val="0.2138926877420347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93407947860155"/>
          <c:y val="0.20392601872482674"/>
          <c:w val="0.50654648083127396"/>
          <c:h val="0.589269604628922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Несоответствия</c:v>
                </c:pt>
              </c:strCache>
            </c:strRef>
          </c:tx>
          <c:explosion val="8"/>
          <c:dPt>
            <c:idx val="0"/>
            <c:bubble3D val="0"/>
            <c:explosion val="12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44F2-4DF3-ACB5-E0FC4366591A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4F2-4DF3-ACB5-E0FC4366591A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4F2-4DF3-ACB5-E0FC4366591A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4F2-4DF3-ACB5-E0FC4366591A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4F2-4DF3-ACB5-E0FC4366591A}"/>
              </c:ext>
            </c:extLst>
          </c:dPt>
          <c:dPt>
            <c:idx val="6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4F2-4DF3-ACB5-E0FC4366591A}"/>
              </c:ext>
            </c:extLst>
          </c:dPt>
          <c:dLbls>
            <c:dLbl>
              <c:idx val="0"/>
              <c:layout>
                <c:manualLayout>
                  <c:x val="-0.14220039775802609"/>
                  <c:y val="-9.92537214284101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F2-4DF3-ACB5-E0FC4366591A}"/>
                </c:ext>
              </c:extLst>
            </c:dLbl>
            <c:dLbl>
              <c:idx val="1"/>
              <c:layout>
                <c:manualLayout>
                  <c:x val="6.8256190923852489E-2"/>
                  <c:y val="-7.2786062380833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F2-4DF3-ACB5-E0FC4366591A}"/>
                </c:ext>
              </c:extLst>
            </c:dLbl>
            <c:dLbl>
              <c:idx val="2"/>
              <c:layout>
                <c:manualLayout>
                  <c:x val="9.3852262520297325E-2"/>
                  <c:y val="-1.98507442856819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F2-4DF3-ACB5-E0FC4366591A}"/>
                </c:ext>
              </c:extLst>
            </c:dLbl>
            <c:dLbl>
              <c:idx val="3"/>
              <c:layout>
                <c:manualLayout>
                  <c:x val="0.10807230229609976"/>
                  <c:y val="4.96268607142047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F2-4DF3-ACB5-E0FC4366591A}"/>
                </c:ext>
              </c:extLst>
            </c:dLbl>
            <c:dLbl>
              <c:idx val="4"/>
              <c:layout>
                <c:manualLayout>
                  <c:x val="5.9724167058370914E-2"/>
                  <c:y val="7.60945197617806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F2-4DF3-ACB5-E0FC4366591A}"/>
                </c:ext>
              </c:extLst>
            </c:dLbl>
            <c:dLbl>
              <c:idx val="5"/>
              <c:layout>
                <c:manualLayout>
                  <c:x val="4.2660119327407792E-2"/>
                  <c:y val="7.94029771427277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F2-4DF3-ACB5-E0FC4366591A}"/>
                </c:ext>
              </c:extLst>
            </c:dLbl>
            <c:dLbl>
              <c:idx val="6"/>
              <c:layout>
                <c:manualLayout>
                  <c:x val="8.5320238654815594E-3"/>
                  <c:y val="6.94776049998867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F2-4DF3-ACB5-E0FC436659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2400</c:v>
                </c:pt>
                <c:pt idx="1">
                  <c:v>685</c:v>
                </c:pt>
                <c:pt idx="2">
                  <c:v>354</c:v>
                </c:pt>
                <c:pt idx="3">
                  <c:v>538</c:v>
                </c:pt>
                <c:pt idx="4">
                  <c:v>223</c:v>
                </c:pt>
                <c:pt idx="5">
                  <c:v>238</c:v>
                </c:pt>
                <c:pt idx="6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F2-4DF3-ACB5-E0FC43665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AA8F7E-1B3D-4A53-9E63-783E2E7FA4B7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28D878E-8A7B-4B9D-A76F-6BBC404A7E01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ru-RU" dirty="0"/>
        </a:p>
      </dgm:t>
    </dgm:pt>
    <dgm:pt modelId="{DE254C2D-EC73-4159-B55D-E2927A9C0360}" type="parTrans" cxnId="{7D201416-4E75-4C3C-89FC-5043841EF9F8}">
      <dgm:prSet/>
      <dgm:spPr/>
      <dgm:t>
        <a:bodyPr/>
        <a:lstStyle/>
        <a:p>
          <a:endParaRPr lang="ru-RU"/>
        </a:p>
      </dgm:t>
    </dgm:pt>
    <dgm:pt modelId="{85C98E56-36EC-432B-B602-12EF18089569}" type="sibTrans" cxnId="{7D201416-4E75-4C3C-89FC-5043841EF9F8}">
      <dgm:prSet/>
      <dgm:spPr/>
      <dgm:t>
        <a:bodyPr/>
        <a:lstStyle/>
        <a:p>
          <a:endParaRPr lang="ru-RU"/>
        </a:p>
      </dgm:t>
    </dgm:pt>
    <dgm:pt modelId="{BD38B948-CF69-422F-B9B2-3738B95E8F00}">
      <dgm:prSet phldrT="[Текст]"/>
      <dgm:spPr>
        <a:ln>
          <a:solidFill>
            <a:srgbClr val="8AB0D2"/>
          </a:solidFill>
        </a:ln>
      </dgm:spPr>
      <dgm:t>
        <a:bodyPr/>
        <a:lstStyle/>
        <a:p>
          <a:r>
            <a:rPr lang="ru-RU" dirty="0"/>
            <a:t>Обучено 80 человек по курсу : «Технический аудитор системы менеджмента качества ( бизнеса)»</a:t>
          </a:r>
        </a:p>
      </dgm:t>
    </dgm:pt>
    <dgm:pt modelId="{08B96729-2E23-4D0F-9BDA-2F465E69460A}" type="parTrans" cxnId="{FF57E146-15EB-454F-B1B4-3CA800309449}">
      <dgm:prSet/>
      <dgm:spPr/>
      <dgm:t>
        <a:bodyPr/>
        <a:lstStyle/>
        <a:p>
          <a:endParaRPr lang="ru-RU"/>
        </a:p>
      </dgm:t>
    </dgm:pt>
    <dgm:pt modelId="{2A92311F-4DA0-4F3D-83C2-478273B7A3CD}" type="sibTrans" cxnId="{FF57E146-15EB-454F-B1B4-3CA800309449}">
      <dgm:prSet/>
      <dgm:spPr/>
      <dgm:t>
        <a:bodyPr/>
        <a:lstStyle/>
        <a:p>
          <a:endParaRPr lang="ru-RU"/>
        </a:p>
      </dgm:t>
    </dgm:pt>
    <dgm:pt modelId="{E837A2CD-8AD2-4799-8BE8-6C962D47CA5A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ru-RU" dirty="0"/>
        </a:p>
      </dgm:t>
    </dgm:pt>
    <dgm:pt modelId="{A8CEE241-5C02-4F95-B0A9-EA78AA5F00FE}" type="parTrans" cxnId="{5DA92965-40F9-4F44-9739-DB5AB356B8CE}">
      <dgm:prSet/>
      <dgm:spPr/>
      <dgm:t>
        <a:bodyPr/>
        <a:lstStyle/>
        <a:p>
          <a:endParaRPr lang="ru-RU"/>
        </a:p>
      </dgm:t>
    </dgm:pt>
    <dgm:pt modelId="{1A61D1B1-59FF-4423-BEA9-A66BBA77FDC9}" type="sibTrans" cxnId="{5DA92965-40F9-4F44-9739-DB5AB356B8CE}">
      <dgm:prSet/>
      <dgm:spPr/>
      <dgm:t>
        <a:bodyPr/>
        <a:lstStyle/>
        <a:p>
          <a:endParaRPr lang="ru-RU"/>
        </a:p>
      </dgm:t>
    </dgm:pt>
    <dgm:pt modelId="{CCA2ACD5-F53A-4D74-BF3B-1C6AA99AF459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ru-RU" dirty="0"/>
        </a:p>
      </dgm:t>
    </dgm:pt>
    <dgm:pt modelId="{EB2E2564-5D2C-424C-98CF-6DF0A09BE49F}" type="parTrans" cxnId="{27912A89-AAE0-4657-93E1-2B41EDED9292}">
      <dgm:prSet/>
      <dgm:spPr/>
      <dgm:t>
        <a:bodyPr/>
        <a:lstStyle/>
        <a:p>
          <a:endParaRPr lang="ru-RU"/>
        </a:p>
      </dgm:t>
    </dgm:pt>
    <dgm:pt modelId="{7087ACE5-7A48-484E-A878-77633530BC16}" type="sibTrans" cxnId="{27912A89-AAE0-4657-93E1-2B41EDED9292}">
      <dgm:prSet/>
      <dgm:spPr/>
      <dgm:t>
        <a:bodyPr/>
        <a:lstStyle/>
        <a:p>
          <a:endParaRPr lang="ru-RU"/>
        </a:p>
      </dgm:t>
    </dgm:pt>
    <dgm:pt modelId="{EC9AE1F4-57ED-4F96-BFDE-60A3BBD7237A}">
      <dgm:prSet/>
      <dgm:spPr>
        <a:ln>
          <a:solidFill>
            <a:srgbClr val="8AB0D2"/>
          </a:solidFill>
        </a:ln>
      </dgm:spPr>
      <dgm:t>
        <a:bodyPr/>
        <a:lstStyle/>
        <a:p>
          <a:pPr algn="just"/>
          <a:r>
            <a:rPr lang="ru-RU" dirty="0"/>
            <a:t> Проведение тестирования аудиторов по компетенциям в соответствии с перечнем вопросов к аттестации технических аудиторов</a:t>
          </a:r>
        </a:p>
      </dgm:t>
    </dgm:pt>
    <dgm:pt modelId="{92756347-384E-4AD7-932B-927A61B25CB4}" type="parTrans" cxnId="{7739260D-740A-4A9F-882C-341F347257C8}">
      <dgm:prSet/>
      <dgm:spPr/>
      <dgm:t>
        <a:bodyPr/>
        <a:lstStyle/>
        <a:p>
          <a:endParaRPr lang="ru-RU"/>
        </a:p>
      </dgm:t>
    </dgm:pt>
    <dgm:pt modelId="{B82EDA32-F086-48E3-9B31-1265720EA8A8}" type="sibTrans" cxnId="{7739260D-740A-4A9F-882C-341F347257C8}">
      <dgm:prSet/>
      <dgm:spPr/>
      <dgm:t>
        <a:bodyPr/>
        <a:lstStyle/>
        <a:p>
          <a:endParaRPr lang="ru-RU"/>
        </a:p>
      </dgm:t>
    </dgm:pt>
    <dgm:pt modelId="{9052553D-C0DF-487C-BBD1-C8AC87C06F89}">
      <dgm:prSet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ru-RU" dirty="0"/>
        </a:p>
      </dgm:t>
    </dgm:pt>
    <dgm:pt modelId="{E559C2F1-8383-4DA3-B429-DAAE19D60D04}" type="parTrans" cxnId="{EC1E832E-81CB-4DB6-BCF5-9BA97204FB1A}">
      <dgm:prSet/>
      <dgm:spPr/>
      <dgm:t>
        <a:bodyPr/>
        <a:lstStyle/>
        <a:p>
          <a:endParaRPr lang="ru-RU"/>
        </a:p>
      </dgm:t>
    </dgm:pt>
    <dgm:pt modelId="{5CC59DC8-7E56-4D39-8E9D-5A72CE08EF20}" type="sibTrans" cxnId="{EC1E832E-81CB-4DB6-BCF5-9BA97204FB1A}">
      <dgm:prSet/>
      <dgm:spPr/>
      <dgm:t>
        <a:bodyPr/>
        <a:lstStyle/>
        <a:p>
          <a:endParaRPr lang="ru-RU"/>
        </a:p>
      </dgm:t>
    </dgm:pt>
    <dgm:pt modelId="{32C7588F-8D3F-4BF9-B6FB-AF0A4685DFAC}">
      <dgm:prSet/>
      <dgm:spPr>
        <a:ln>
          <a:solidFill>
            <a:srgbClr val="8AB0D2"/>
          </a:solidFill>
        </a:ln>
      </dgm:spPr>
      <dgm:t>
        <a:bodyPr/>
        <a:lstStyle/>
        <a:p>
          <a:r>
            <a:rPr lang="ru-RU" dirty="0"/>
            <a:t>Оформление удостоверений, подтверждающих квалификацию технического аудитора ЦТА</a:t>
          </a:r>
        </a:p>
      </dgm:t>
    </dgm:pt>
    <dgm:pt modelId="{F44D8B2E-DEB4-48D4-9C9F-DB55FC224547}" type="parTrans" cxnId="{63757EEE-1B99-4C4F-BD37-552FF56E2420}">
      <dgm:prSet/>
      <dgm:spPr/>
      <dgm:t>
        <a:bodyPr/>
        <a:lstStyle/>
        <a:p>
          <a:endParaRPr lang="ru-RU"/>
        </a:p>
      </dgm:t>
    </dgm:pt>
    <dgm:pt modelId="{006596D9-A3B3-4945-970C-6EA3133B79FA}" type="sibTrans" cxnId="{63757EEE-1B99-4C4F-BD37-552FF56E2420}">
      <dgm:prSet/>
      <dgm:spPr/>
      <dgm:t>
        <a:bodyPr/>
        <a:lstStyle/>
        <a:p>
          <a:endParaRPr lang="ru-RU"/>
        </a:p>
      </dgm:t>
    </dgm:pt>
    <dgm:pt modelId="{DFF1FB48-B6EE-4F1F-9489-1AB4BBCA9BF7}">
      <dgm:prSet phldrT="[Текст]"/>
      <dgm:spPr>
        <a:ln>
          <a:solidFill>
            <a:srgbClr val="8AB0D2"/>
          </a:solidFill>
        </a:ln>
      </dgm:spPr>
      <dgm:t>
        <a:bodyPr/>
        <a:lstStyle/>
        <a:p>
          <a:pPr algn="just"/>
          <a:r>
            <a:rPr lang="ru-RU" dirty="0"/>
            <a:t>Оценка индивидуальной результативности аудиторов по проведенным аудитам. При низких показателях эффективности, включение в список обучающихся</a:t>
          </a:r>
        </a:p>
      </dgm:t>
    </dgm:pt>
    <dgm:pt modelId="{14200BBD-D4A7-4284-A44E-43FC5E04F4BE}" type="parTrans" cxnId="{4CBBF8F6-CBB1-4FC9-8FC8-616A731E0CBB}">
      <dgm:prSet/>
      <dgm:spPr/>
      <dgm:t>
        <a:bodyPr/>
        <a:lstStyle/>
        <a:p>
          <a:endParaRPr lang="ru-RU"/>
        </a:p>
      </dgm:t>
    </dgm:pt>
    <dgm:pt modelId="{516FE3DE-E6EE-4876-BECB-863DE099C25D}" type="sibTrans" cxnId="{4CBBF8F6-CBB1-4FC9-8FC8-616A731E0CBB}">
      <dgm:prSet/>
      <dgm:spPr/>
      <dgm:t>
        <a:bodyPr/>
        <a:lstStyle/>
        <a:p>
          <a:endParaRPr lang="ru-RU"/>
        </a:p>
      </dgm:t>
    </dgm:pt>
    <dgm:pt modelId="{0C9A1820-8C77-4C96-89B2-1E28FF468FF8}" type="pres">
      <dgm:prSet presAssocID="{B6AA8F7E-1B3D-4A53-9E63-783E2E7FA4B7}" presName="linearFlow" presStyleCnt="0">
        <dgm:presLayoutVars>
          <dgm:dir/>
          <dgm:animLvl val="lvl"/>
          <dgm:resizeHandles val="exact"/>
        </dgm:presLayoutVars>
      </dgm:prSet>
      <dgm:spPr/>
    </dgm:pt>
    <dgm:pt modelId="{B394EF52-F63C-422C-9BB6-346C7FDE4CC9}" type="pres">
      <dgm:prSet presAssocID="{A28D878E-8A7B-4B9D-A76F-6BBC404A7E01}" presName="composite" presStyleCnt="0"/>
      <dgm:spPr/>
    </dgm:pt>
    <dgm:pt modelId="{F5BB156D-46C7-44FE-9213-8439A1462799}" type="pres">
      <dgm:prSet presAssocID="{A28D878E-8A7B-4B9D-A76F-6BBC404A7E01}" presName="parentText" presStyleLbl="alignNode1" presStyleIdx="0" presStyleCnt="4" custLinFactNeighborX="2555" custLinFactNeighborY="-1788">
        <dgm:presLayoutVars>
          <dgm:chMax val="1"/>
          <dgm:bulletEnabled val="1"/>
        </dgm:presLayoutVars>
      </dgm:prSet>
      <dgm:spPr/>
    </dgm:pt>
    <dgm:pt modelId="{1E90F7C9-5EA0-4E37-97F4-FB9AA7996745}" type="pres">
      <dgm:prSet presAssocID="{A28D878E-8A7B-4B9D-A76F-6BBC404A7E01}" presName="descendantText" presStyleLbl="alignAcc1" presStyleIdx="0" presStyleCnt="4" custScaleX="99793">
        <dgm:presLayoutVars>
          <dgm:bulletEnabled val="1"/>
        </dgm:presLayoutVars>
      </dgm:prSet>
      <dgm:spPr/>
    </dgm:pt>
    <dgm:pt modelId="{B5FB9482-DA5C-4CB9-BAC3-F66D8987CA0E}" type="pres">
      <dgm:prSet presAssocID="{85C98E56-36EC-432B-B602-12EF18089569}" presName="sp" presStyleCnt="0"/>
      <dgm:spPr/>
    </dgm:pt>
    <dgm:pt modelId="{FAC060AC-5F0C-4B21-932E-809B623972FF}" type="pres">
      <dgm:prSet presAssocID="{E837A2CD-8AD2-4799-8BE8-6C962D47CA5A}" presName="composite" presStyleCnt="0"/>
      <dgm:spPr/>
    </dgm:pt>
    <dgm:pt modelId="{57DA202F-5A12-46E4-9B18-CEF64611BAC9}" type="pres">
      <dgm:prSet presAssocID="{E837A2CD-8AD2-4799-8BE8-6C962D47CA5A}" presName="parentText" presStyleLbl="alignNode1" presStyleIdx="1" presStyleCnt="4" custLinFactNeighborX="2555" custLinFactNeighborY="-894">
        <dgm:presLayoutVars>
          <dgm:chMax val="1"/>
          <dgm:bulletEnabled val="1"/>
        </dgm:presLayoutVars>
      </dgm:prSet>
      <dgm:spPr/>
    </dgm:pt>
    <dgm:pt modelId="{F9D2B2CE-79C5-43CB-AE73-8C89558057BD}" type="pres">
      <dgm:prSet presAssocID="{E837A2CD-8AD2-4799-8BE8-6C962D47CA5A}" presName="descendantText" presStyleLbl="alignAcc1" presStyleIdx="1" presStyleCnt="4" custScaleX="99255" custLinFactNeighborY="-1376">
        <dgm:presLayoutVars>
          <dgm:bulletEnabled val="1"/>
        </dgm:presLayoutVars>
      </dgm:prSet>
      <dgm:spPr/>
    </dgm:pt>
    <dgm:pt modelId="{FCEB9750-07FC-41CC-ABAF-BB6E06240E85}" type="pres">
      <dgm:prSet presAssocID="{1A61D1B1-59FF-4423-BEA9-A66BBA77FDC9}" presName="sp" presStyleCnt="0"/>
      <dgm:spPr/>
    </dgm:pt>
    <dgm:pt modelId="{19E8802C-FA0C-40DD-BA6C-B6CC485ED5F0}" type="pres">
      <dgm:prSet presAssocID="{CCA2ACD5-F53A-4D74-BF3B-1C6AA99AF459}" presName="composite" presStyleCnt="0"/>
      <dgm:spPr/>
    </dgm:pt>
    <dgm:pt modelId="{2D80798B-EB72-4096-9575-8BA8945CC0DE}" type="pres">
      <dgm:prSet presAssocID="{CCA2ACD5-F53A-4D74-BF3B-1C6AA99AF459}" presName="parentText" presStyleLbl="alignNode1" presStyleIdx="2" presStyleCnt="4" custLinFactNeighborX="3832" custLinFactNeighborY="-894">
        <dgm:presLayoutVars>
          <dgm:chMax val="1"/>
          <dgm:bulletEnabled val="1"/>
        </dgm:presLayoutVars>
      </dgm:prSet>
      <dgm:spPr/>
    </dgm:pt>
    <dgm:pt modelId="{24843E64-FDF3-4DA6-AE0D-DC92E2F8F847}" type="pres">
      <dgm:prSet presAssocID="{CCA2ACD5-F53A-4D74-BF3B-1C6AA99AF459}" presName="descendantText" presStyleLbl="alignAcc1" presStyleIdx="2" presStyleCnt="4" custScaleX="99722">
        <dgm:presLayoutVars>
          <dgm:bulletEnabled val="1"/>
        </dgm:presLayoutVars>
      </dgm:prSet>
      <dgm:spPr/>
    </dgm:pt>
    <dgm:pt modelId="{8E643559-3457-4623-B985-A0601E363603}" type="pres">
      <dgm:prSet presAssocID="{7087ACE5-7A48-484E-A878-77633530BC16}" presName="sp" presStyleCnt="0"/>
      <dgm:spPr/>
    </dgm:pt>
    <dgm:pt modelId="{CAA59A2C-78A5-4D2E-AE76-091397D4C358}" type="pres">
      <dgm:prSet presAssocID="{9052553D-C0DF-487C-BBD1-C8AC87C06F89}" presName="composite" presStyleCnt="0"/>
      <dgm:spPr/>
    </dgm:pt>
    <dgm:pt modelId="{C29DF4C2-1EE6-4BD2-9226-F5DB9A49B055}" type="pres">
      <dgm:prSet presAssocID="{9052553D-C0DF-487C-BBD1-C8AC87C06F89}" presName="parentText" presStyleLbl="alignNode1" presStyleIdx="3" presStyleCnt="4" custLinFactNeighborX="3760" custLinFactNeighborY="2323">
        <dgm:presLayoutVars>
          <dgm:chMax val="1"/>
          <dgm:bulletEnabled val="1"/>
        </dgm:presLayoutVars>
      </dgm:prSet>
      <dgm:spPr/>
    </dgm:pt>
    <dgm:pt modelId="{2FC2704D-94CD-419F-A591-56DCE8BBF2AF}" type="pres">
      <dgm:prSet presAssocID="{9052553D-C0DF-487C-BBD1-C8AC87C06F89}" presName="descendantText" presStyleLbl="alignAcc1" presStyleIdx="3" presStyleCnt="4" custScaleX="99590" custScaleY="100375" custLinFactNeighborX="205" custLinFactNeighborY="770">
        <dgm:presLayoutVars>
          <dgm:bulletEnabled val="1"/>
        </dgm:presLayoutVars>
      </dgm:prSet>
      <dgm:spPr/>
    </dgm:pt>
  </dgm:ptLst>
  <dgm:cxnLst>
    <dgm:cxn modelId="{7739260D-740A-4A9F-882C-341F347257C8}" srcId="{CCA2ACD5-F53A-4D74-BF3B-1C6AA99AF459}" destId="{EC9AE1F4-57ED-4F96-BFDE-60A3BBD7237A}" srcOrd="0" destOrd="0" parTransId="{92756347-384E-4AD7-932B-927A61B25CB4}" sibTransId="{B82EDA32-F086-48E3-9B31-1265720EA8A8}"/>
    <dgm:cxn modelId="{7D201416-4E75-4C3C-89FC-5043841EF9F8}" srcId="{B6AA8F7E-1B3D-4A53-9E63-783E2E7FA4B7}" destId="{A28D878E-8A7B-4B9D-A76F-6BBC404A7E01}" srcOrd="0" destOrd="0" parTransId="{DE254C2D-EC73-4159-B55D-E2927A9C0360}" sibTransId="{85C98E56-36EC-432B-B602-12EF18089569}"/>
    <dgm:cxn modelId="{74499325-3F83-4B23-BEBE-CD271ABFBEFB}" type="presOf" srcId="{32C7588F-8D3F-4BF9-B6FB-AF0A4685DFAC}" destId="{2FC2704D-94CD-419F-A591-56DCE8BBF2AF}" srcOrd="0" destOrd="0" presId="urn:microsoft.com/office/officeart/2005/8/layout/chevron2"/>
    <dgm:cxn modelId="{EC1E832E-81CB-4DB6-BCF5-9BA97204FB1A}" srcId="{B6AA8F7E-1B3D-4A53-9E63-783E2E7FA4B7}" destId="{9052553D-C0DF-487C-BBD1-C8AC87C06F89}" srcOrd="3" destOrd="0" parTransId="{E559C2F1-8383-4DA3-B429-DAAE19D60D04}" sibTransId="{5CC59DC8-7E56-4D39-8E9D-5A72CE08EF20}"/>
    <dgm:cxn modelId="{D20FC15D-7B28-460B-A874-E29901F7CD6D}" type="presOf" srcId="{A28D878E-8A7B-4B9D-A76F-6BBC404A7E01}" destId="{F5BB156D-46C7-44FE-9213-8439A1462799}" srcOrd="0" destOrd="0" presId="urn:microsoft.com/office/officeart/2005/8/layout/chevron2"/>
    <dgm:cxn modelId="{5DA92965-40F9-4F44-9739-DB5AB356B8CE}" srcId="{B6AA8F7E-1B3D-4A53-9E63-783E2E7FA4B7}" destId="{E837A2CD-8AD2-4799-8BE8-6C962D47CA5A}" srcOrd="1" destOrd="0" parTransId="{A8CEE241-5C02-4F95-B0A9-EA78AA5F00FE}" sibTransId="{1A61D1B1-59FF-4423-BEA9-A66BBA77FDC9}"/>
    <dgm:cxn modelId="{FF57E146-15EB-454F-B1B4-3CA800309449}" srcId="{A28D878E-8A7B-4B9D-A76F-6BBC404A7E01}" destId="{BD38B948-CF69-422F-B9B2-3738B95E8F00}" srcOrd="0" destOrd="0" parTransId="{08B96729-2E23-4D0F-9BDA-2F465E69460A}" sibTransId="{2A92311F-4DA0-4F3D-83C2-478273B7A3CD}"/>
    <dgm:cxn modelId="{C61FD36F-AB62-4141-B7E7-0AB2F03891EE}" type="presOf" srcId="{DFF1FB48-B6EE-4F1F-9489-1AB4BBCA9BF7}" destId="{F9D2B2CE-79C5-43CB-AE73-8C89558057BD}" srcOrd="0" destOrd="0" presId="urn:microsoft.com/office/officeart/2005/8/layout/chevron2"/>
    <dgm:cxn modelId="{27912A89-AAE0-4657-93E1-2B41EDED9292}" srcId="{B6AA8F7E-1B3D-4A53-9E63-783E2E7FA4B7}" destId="{CCA2ACD5-F53A-4D74-BF3B-1C6AA99AF459}" srcOrd="2" destOrd="0" parTransId="{EB2E2564-5D2C-424C-98CF-6DF0A09BE49F}" sibTransId="{7087ACE5-7A48-484E-A878-77633530BC16}"/>
    <dgm:cxn modelId="{F0C86E8B-F289-416C-9B68-7B12C37B26B0}" type="presOf" srcId="{CCA2ACD5-F53A-4D74-BF3B-1C6AA99AF459}" destId="{2D80798B-EB72-4096-9575-8BA8945CC0DE}" srcOrd="0" destOrd="0" presId="urn:microsoft.com/office/officeart/2005/8/layout/chevron2"/>
    <dgm:cxn modelId="{26D3888B-797A-453B-968B-5F89C0AF7944}" type="presOf" srcId="{E837A2CD-8AD2-4799-8BE8-6C962D47CA5A}" destId="{57DA202F-5A12-46E4-9B18-CEF64611BAC9}" srcOrd="0" destOrd="0" presId="urn:microsoft.com/office/officeart/2005/8/layout/chevron2"/>
    <dgm:cxn modelId="{D260E8DF-BF21-4D53-B8A0-F6BF8E39C72D}" type="presOf" srcId="{EC9AE1F4-57ED-4F96-BFDE-60A3BBD7237A}" destId="{24843E64-FDF3-4DA6-AE0D-DC92E2F8F847}" srcOrd="0" destOrd="0" presId="urn:microsoft.com/office/officeart/2005/8/layout/chevron2"/>
    <dgm:cxn modelId="{F33E51E2-D0DD-4CAE-ADB9-50DACFBD826F}" type="presOf" srcId="{BD38B948-CF69-422F-B9B2-3738B95E8F00}" destId="{1E90F7C9-5EA0-4E37-97F4-FB9AA7996745}" srcOrd="0" destOrd="0" presId="urn:microsoft.com/office/officeart/2005/8/layout/chevron2"/>
    <dgm:cxn modelId="{63757EEE-1B99-4C4F-BD37-552FF56E2420}" srcId="{9052553D-C0DF-487C-BBD1-C8AC87C06F89}" destId="{32C7588F-8D3F-4BF9-B6FB-AF0A4685DFAC}" srcOrd="0" destOrd="0" parTransId="{F44D8B2E-DEB4-48D4-9C9F-DB55FC224547}" sibTransId="{006596D9-A3B3-4945-970C-6EA3133B79FA}"/>
    <dgm:cxn modelId="{9B4AB2EF-EDB6-45C9-8036-911247E6D930}" type="presOf" srcId="{9052553D-C0DF-487C-BBD1-C8AC87C06F89}" destId="{C29DF4C2-1EE6-4BD2-9226-F5DB9A49B055}" srcOrd="0" destOrd="0" presId="urn:microsoft.com/office/officeart/2005/8/layout/chevron2"/>
    <dgm:cxn modelId="{4CBBF8F6-CBB1-4FC9-8FC8-616A731E0CBB}" srcId="{E837A2CD-8AD2-4799-8BE8-6C962D47CA5A}" destId="{DFF1FB48-B6EE-4F1F-9489-1AB4BBCA9BF7}" srcOrd="0" destOrd="0" parTransId="{14200BBD-D4A7-4284-A44E-43FC5E04F4BE}" sibTransId="{516FE3DE-E6EE-4876-BECB-863DE099C25D}"/>
    <dgm:cxn modelId="{558CD2FC-57BE-4FC6-A47A-4A5D97B1EFCB}" type="presOf" srcId="{B6AA8F7E-1B3D-4A53-9E63-783E2E7FA4B7}" destId="{0C9A1820-8C77-4C96-89B2-1E28FF468FF8}" srcOrd="0" destOrd="0" presId="urn:microsoft.com/office/officeart/2005/8/layout/chevron2"/>
    <dgm:cxn modelId="{386F7407-03D0-4C65-ACBE-479FF0ACD859}" type="presParOf" srcId="{0C9A1820-8C77-4C96-89B2-1E28FF468FF8}" destId="{B394EF52-F63C-422C-9BB6-346C7FDE4CC9}" srcOrd="0" destOrd="0" presId="urn:microsoft.com/office/officeart/2005/8/layout/chevron2"/>
    <dgm:cxn modelId="{BEDA9DAC-424B-4648-906E-59087E815C51}" type="presParOf" srcId="{B394EF52-F63C-422C-9BB6-346C7FDE4CC9}" destId="{F5BB156D-46C7-44FE-9213-8439A1462799}" srcOrd="0" destOrd="0" presId="urn:microsoft.com/office/officeart/2005/8/layout/chevron2"/>
    <dgm:cxn modelId="{32C8276B-4537-469B-BCD6-BFE029981784}" type="presParOf" srcId="{B394EF52-F63C-422C-9BB6-346C7FDE4CC9}" destId="{1E90F7C9-5EA0-4E37-97F4-FB9AA7996745}" srcOrd="1" destOrd="0" presId="urn:microsoft.com/office/officeart/2005/8/layout/chevron2"/>
    <dgm:cxn modelId="{FD3CAFF8-09CB-4CCE-8868-9D18809BC525}" type="presParOf" srcId="{0C9A1820-8C77-4C96-89B2-1E28FF468FF8}" destId="{B5FB9482-DA5C-4CB9-BAC3-F66D8987CA0E}" srcOrd="1" destOrd="0" presId="urn:microsoft.com/office/officeart/2005/8/layout/chevron2"/>
    <dgm:cxn modelId="{8C9CB86D-A452-4A45-BAF9-1EBCCE170A38}" type="presParOf" srcId="{0C9A1820-8C77-4C96-89B2-1E28FF468FF8}" destId="{FAC060AC-5F0C-4B21-932E-809B623972FF}" srcOrd="2" destOrd="0" presId="urn:microsoft.com/office/officeart/2005/8/layout/chevron2"/>
    <dgm:cxn modelId="{BB22F68A-770E-402E-8FD4-0790AC8D760F}" type="presParOf" srcId="{FAC060AC-5F0C-4B21-932E-809B623972FF}" destId="{57DA202F-5A12-46E4-9B18-CEF64611BAC9}" srcOrd="0" destOrd="0" presId="urn:microsoft.com/office/officeart/2005/8/layout/chevron2"/>
    <dgm:cxn modelId="{254147FB-C126-4D11-B44A-E1D8986D83C8}" type="presParOf" srcId="{FAC060AC-5F0C-4B21-932E-809B623972FF}" destId="{F9D2B2CE-79C5-43CB-AE73-8C89558057BD}" srcOrd="1" destOrd="0" presId="urn:microsoft.com/office/officeart/2005/8/layout/chevron2"/>
    <dgm:cxn modelId="{7A874570-A69A-4703-9223-6CDFD0E165B0}" type="presParOf" srcId="{0C9A1820-8C77-4C96-89B2-1E28FF468FF8}" destId="{FCEB9750-07FC-41CC-ABAF-BB6E06240E85}" srcOrd="3" destOrd="0" presId="urn:microsoft.com/office/officeart/2005/8/layout/chevron2"/>
    <dgm:cxn modelId="{D5FD34D7-F75C-4D5C-A0DC-E7EDB0D1B3DB}" type="presParOf" srcId="{0C9A1820-8C77-4C96-89B2-1E28FF468FF8}" destId="{19E8802C-FA0C-40DD-BA6C-B6CC485ED5F0}" srcOrd="4" destOrd="0" presId="urn:microsoft.com/office/officeart/2005/8/layout/chevron2"/>
    <dgm:cxn modelId="{2CF27BEE-3D89-4A43-9050-3E2EFA051A98}" type="presParOf" srcId="{19E8802C-FA0C-40DD-BA6C-B6CC485ED5F0}" destId="{2D80798B-EB72-4096-9575-8BA8945CC0DE}" srcOrd="0" destOrd="0" presId="urn:microsoft.com/office/officeart/2005/8/layout/chevron2"/>
    <dgm:cxn modelId="{44A023E5-B1B6-456A-A53F-54F9853B9164}" type="presParOf" srcId="{19E8802C-FA0C-40DD-BA6C-B6CC485ED5F0}" destId="{24843E64-FDF3-4DA6-AE0D-DC92E2F8F847}" srcOrd="1" destOrd="0" presId="urn:microsoft.com/office/officeart/2005/8/layout/chevron2"/>
    <dgm:cxn modelId="{F3FCA8C2-FD70-4F67-A7FD-4FBB13506AF4}" type="presParOf" srcId="{0C9A1820-8C77-4C96-89B2-1E28FF468FF8}" destId="{8E643559-3457-4623-B985-A0601E363603}" srcOrd="5" destOrd="0" presId="urn:microsoft.com/office/officeart/2005/8/layout/chevron2"/>
    <dgm:cxn modelId="{7AD62925-C45B-42F6-BC9F-8F3090759308}" type="presParOf" srcId="{0C9A1820-8C77-4C96-89B2-1E28FF468FF8}" destId="{CAA59A2C-78A5-4D2E-AE76-091397D4C358}" srcOrd="6" destOrd="0" presId="urn:microsoft.com/office/officeart/2005/8/layout/chevron2"/>
    <dgm:cxn modelId="{7FB4460B-9311-4CB0-943E-D564981C681C}" type="presParOf" srcId="{CAA59A2C-78A5-4D2E-AE76-091397D4C358}" destId="{C29DF4C2-1EE6-4BD2-9226-F5DB9A49B055}" srcOrd="0" destOrd="0" presId="urn:microsoft.com/office/officeart/2005/8/layout/chevron2"/>
    <dgm:cxn modelId="{F47CB855-C7ED-4A21-9BAD-8CB178F68BAE}" type="presParOf" srcId="{CAA59A2C-78A5-4D2E-AE76-091397D4C358}" destId="{2FC2704D-94CD-419F-A591-56DCE8BBF2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B156D-46C7-44FE-9213-8439A1462799}">
      <dsp:nvSpPr>
        <dsp:cNvPr id="0" name=""/>
        <dsp:cNvSpPr/>
      </dsp:nvSpPr>
      <dsp:spPr>
        <a:xfrm rot="5400000">
          <a:off x="-136520" y="159793"/>
          <a:ext cx="1065287" cy="745701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 dirty="0"/>
        </a:p>
      </dsp:txBody>
      <dsp:txXfrm rot="-5400000">
        <a:off x="23274" y="372851"/>
        <a:ext cx="745701" cy="319586"/>
      </dsp:txXfrm>
    </dsp:sp>
    <dsp:sp modelId="{1E90F7C9-5EA0-4E37-97F4-FB9AA7996745}">
      <dsp:nvSpPr>
        <dsp:cNvPr id="0" name=""/>
        <dsp:cNvSpPr/>
      </dsp:nvSpPr>
      <dsp:spPr>
        <a:xfrm rot="5400000">
          <a:off x="4481311" y="-3722664"/>
          <a:ext cx="692436" cy="81383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AB0D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Обучено 80 человек по курсу : «Технический аудитор системы менеджмента качества ( бизнеса)»</a:t>
          </a:r>
        </a:p>
      </dsp:txBody>
      <dsp:txXfrm rot="-5400000">
        <a:off x="758362" y="34087"/>
        <a:ext cx="8104533" cy="624832"/>
      </dsp:txXfrm>
    </dsp:sp>
    <dsp:sp modelId="{57DA202F-5A12-46E4-9B18-CEF64611BAC9}">
      <dsp:nvSpPr>
        <dsp:cNvPr id="0" name=""/>
        <dsp:cNvSpPr/>
      </dsp:nvSpPr>
      <dsp:spPr>
        <a:xfrm rot="5400000">
          <a:off x="-136520" y="1066227"/>
          <a:ext cx="1065287" cy="745701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 dirty="0"/>
        </a:p>
      </dsp:txBody>
      <dsp:txXfrm rot="-5400000">
        <a:off x="23274" y="1279285"/>
        <a:ext cx="745701" cy="319586"/>
      </dsp:txXfrm>
    </dsp:sp>
    <dsp:sp modelId="{F9D2B2CE-79C5-43CB-AE73-8C89558057BD}">
      <dsp:nvSpPr>
        <dsp:cNvPr id="0" name=""/>
        <dsp:cNvSpPr/>
      </dsp:nvSpPr>
      <dsp:spPr>
        <a:xfrm rot="5400000">
          <a:off x="4481311" y="-2794581"/>
          <a:ext cx="692436" cy="80944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AB0D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Оценка индивидуальной результативности аудиторов по проведенным аудитам. При низких показателях эффективности, включение в список обучающихся</a:t>
          </a:r>
        </a:p>
      </dsp:txBody>
      <dsp:txXfrm rot="-5400000">
        <a:off x="780299" y="940233"/>
        <a:ext cx="8060658" cy="624832"/>
      </dsp:txXfrm>
    </dsp:sp>
    <dsp:sp modelId="{2D80798B-EB72-4096-9575-8BA8945CC0DE}">
      <dsp:nvSpPr>
        <dsp:cNvPr id="0" name=""/>
        <dsp:cNvSpPr/>
      </dsp:nvSpPr>
      <dsp:spPr>
        <a:xfrm rot="5400000">
          <a:off x="-126997" y="1981901"/>
          <a:ext cx="1065287" cy="745701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 dirty="0"/>
        </a:p>
      </dsp:txBody>
      <dsp:txXfrm rot="-5400000">
        <a:off x="32797" y="2194959"/>
        <a:ext cx="745701" cy="319586"/>
      </dsp:txXfrm>
    </dsp:sp>
    <dsp:sp modelId="{24843E64-FDF3-4DA6-AE0D-DC92E2F8F847}">
      <dsp:nvSpPr>
        <dsp:cNvPr id="0" name=""/>
        <dsp:cNvSpPr/>
      </dsp:nvSpPr>
      <dsp:spPr>
        <a:xfrm rot="5400000">
          <a:off x="4481311" y="-1888422"/>
          <a:ext cx="692436" cy="8132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AB0D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 Проведение тестирования аудиторов по компетенциям в соответствии с перечнем вопросов к аттестации технических аудиторов</a:t>
          </a:r>
        </a:p>
      </dsp:txBody>
      <dsp:txXfrm rot="-5400000">
        <a:off x="761257" y="1865434"/>
        <a:ext cx="8098743" cy="624832"/>
      </dsp:txXfrm>
    </dsp:sp>
    <dsp:sp modelId="{C29DF4C2-1EE6-4BD2-9226-F5DB9A49B055}">
      <dsp:nvSpPr>
        <dsp:cNvPr id="0" name=""/>
        <dsp:cNvSpPr/>
      </dsp:nvSpPr>
      <dsp:spPr>
        <a:xfrm rot="5400000">
          <a:off x="-127534" y="2908681"/>
          <a:ext cx="1065287" cy="745701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 dirty="0"/>
        </a:p>
      </dsp:txBody>
      <dsp:txXfrm rot="-5400000">
        <a:off x="32260" y="3121739"/>
        <a:ext cx="745701" cy="319586"/>
      </dsp:txXfrm>
    </dsp:sp>
    <dsp:sp modelId="{2FC2704D-94CD-419F-A591-56DCE8BBF2AF}">
      <dsp:nvSpPr>
        <dsp:cNvPr id="0" name=""/>
        <dsp:cNvSpPr/>
      </dsp:nvSpPr>
      <dsp:spPr>
        <a:xfrm rot="5400000">
          <a:off x="4492511" y="-960736"/>
          <a:ext cx="695033" cy="8121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AB0D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Оформление удостоверений, подтверждающих квалификацию технического аудитора ЦТА</a:t>
          </a:r>
        </a:p>
      </dsp:txBody>
      <dsp:txXfrm rot="-5400000">
        <a:off x="779138" y="2786566"/>
        <a:ext cx="8087851" cy="62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0.45024</cdr:x>
      <cdr:y>0.468</cdr:y>
    </cdr:from>
    <cdr:to>
      <cdr:x>0.8188</cdr:x>
      <cdr:y>0.59138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31618" y="1661917"/>
          <a:ext cx="15811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/>
            <a:t>Внеплановые технические аудиты</a:t>
          </a:r>
        </a:p>
      </cdr:txBody>
    </cdr:sp>
  </cdr:relSizeAnchor>
  <cdr:relSizeAnchor xmlns:cdr="http://schemas.openxmlformats.org/drawingml/2006/chartDrawing">
    <cdr:from>
      <cdr:x>0.68336</cdr:x>
      <cdr:y>0.2564</cdr:y>
    </cdr:from>
    <cdr:to>
      <cdr:x>1</cdr:x>
      <cdr:y>0.40094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41267" y="910519"/>
          <a:ext cx="1358421" cy="5132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/>
            <a:t>Плановые технические аудиты</a:t>
          </a:r>
        </a:p>
      </cdr:txBody>
    </cdr:sp>
  </cdr:relSizeAnchor>
  <cdr:relSizeAnchor xmlns:cdr="http://schemas.openxmlformats.org/drawingml/2006/chartDrawing">
    <cdr:from>
      <cdr:x>0.36189</cdr:x>
      <cdr:y>0.64642</cdr:y>
    </cdr:from>
    <cdr:to>
      <cdr:x>0.95423</cdr:x>
      <cdr:y>0.79255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552575" y="2295525"/>
          <a:ext cx="2541218" cy="518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r>
            <a:rPr lang="ru-RU" sz="900" dirty="0"/>
            <a:t>Технические аудиты,  проведенные инспекторами-приемщиками с координацией  ЦТА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0.54611</cdr:x>
      <cdr:y>0.80429</cdr:y>
    </cdr:from>
    <cdr:to>
      <cdr:x>1</cdr:x>
      <cdr:y>0.97891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43453" y="3087393"/>
          <a:ext cx="2026838" cy="670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Calibri" pitchFamily="34" charset="0"/>
              <a:ea typeface="+mn-ea"/>
              <a:cs typeface="Times New Roman" pitchFamily="18" charset="0"/>
            </a:rPr>
            <a:t>требования стандартов, конструкторской и технологической документации при изготовлении (ремонте) продукции</a:t>
          </a:r>
          <a:endParaRPr lang="ru-RU" sz="900" dirty="0">
            <a:latin typeface="Calibri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0.79653</cdr:y>
    </cdr:from>
    <cdr:to>
      <cdr:x>0.4224</cdr:x>
      <cdr:y>0.92804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-9525" y="3057596"/>
          <a:ext cx="1886241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Calibri" pitchFamily="34" charset="0"/>
              <a:ea typeface="+mn-ea"/>
              <a:cs typeface="Times New Roman" pitchFamily="18" charset="0"/>
            </a:rPr>
            <a:t>общие требования к организации СМК (СМБ) (анализ СМК (СМБ), внутренние аудиты</a:t>
          </a:r>
          <a:endParaRPr lang="ru-RU" sz="900" dirty="0">
            <a:latin typeface="Calibri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0.51677</cdr:y>
    </cdr:from>
    <cdr:to>
      <cdr:x>0.27949</cdr:x>
      <cdr:y>0.65509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-9525" y="1983712"/>
          <a:ext cx="1248066" cy="530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Calibri" pitchFamily="34" charset="0"/>
              <a:ea typeface="+mn-ea"/>
              <a:cs typeface="Times New Roman" pitchFamily="18" charset="0"/>
            </a:rPr>
            <a:t>управление и актуализация КД и ТД</a:t>
          </a:r>
          <a:endParaRPr lang="ru-RU" sz="900" dirty="0">
            <a:latin typeface="Calibri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0.00427</cdr:x>
      <cdr:y>0.3457</cdr:y>
    </cdr:from>
    <cdr:to>
      <cdr:x>0.29869</cdr:x>
      <cdr:y>0.44418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9050" y="1327028"/>
          <a:ext cx="1314740" cy="378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Calibri" pitchFamily="34" charset="0"/>
              <a:ea typeface="+mn-ea"/>
              <a:cs typeface="Times New Roman" pitchFamily="18" charset="0"/>
            </a:rPr>
            <a:t>метрологическое обеспечение</a:t>
          </a:r>
          <a:endParaRPr lang="ru-RU" sz="900" dirty="0">
            <a:latin typeface="Calibri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0.00213</cdr:x>
      <cdr:y>0.18038</cdr:y>
    </cdr:from>
    <cdr:to>
      <cdr:x>0.30367</cdr:x>
      <cdr:y>0.31515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9525" y="692432"/>
          <a:ext cx="1346535" cy="517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Calibri" pitchFamily="34" charset="0"/>
              <a:ea typeface="+mn-ea"/>
              <a:cs typeface="Times New Roman" pitchFamily="18" charset="0"/>
            </a:rPr>
            <a:t>идентификация и прослеживаемость продукции</a:t>
          </a:r>
          <a:endParaRPr lang="ru-RU" sz="900" dirty="0">
            <a:latin typeface="Calibri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0.01067</cdr:x>
      <cdr:y>0.0649</cdr:y>
    </cdr:from>
    <cdr:to>
      <cdr:x>0.51412</cdr:x>
      <cdr:y>0.18067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47625" y="249131"/>
          <a:ext cx="2248190" cy="444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Calibri" pitchFamily="34" charset="0"/>
              <a:ea typeface="+mn-ea"/>
              <a:cs typeface="Times New Roman" pitchFamily="18" charset="0"/>
            </a:rPr>
            <a:t>среда для функционирования процессов и технологическое оснащение</a:t>
          </a:r>
          <a:endParaRPr lang="ru-RU" sz="900" dirty="0">
            <a:latin typeface="Calibri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0.52825</cdr:x>
      <cdr:y>0.04007</cdr:y>
    </cdr:from>
    <cdr:to>
      <cdr:x>0.9936</cdr:x>
      <cdr:y>0.18755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2358911" y="153805"/>
          <a:ext cx="2078043" cy="566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Calibri" pitchFamily="34" charset="0"/>
              <a:ea typeface="+mn-ea"/>
              <a:cs typeface="Times New Roman" pitchFamily="18" charset="0"/>
            </a:rPr>
            <a:t>несоответствия, непосредственно влияющие на риск возникновения транспортного происшествия</a:t>
          </a:r>
          <a:endParaRPr lang="ru-RU" sz="900" dirty="0">
            <a:latin typeface="Calibri" pitchFamily="34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9AD6445-C797-432C-8E81-AB7F6B9763A5}"/>
              </a:ext>
            </a:extLst>
          </p:cNvPr>
          <p:cNvSpPr/>
          <p:nvPr userDrawn="1"/>
        </p:nvSpPr>
        <p:spPr>
          <a:xfrm>
            <a:off x="-44" y="743130"/>
            <a:ext cx="9144044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6F54D24A-F703-4990-A79C-26577CD215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2988B3-9A36-4532-A584-25C4609839B9}"/>
              </a:ext>
            </a:extLst>
          </p:cNvPr>
          <p:cNvSpPr txBox="1"/>
          <p:nvPr userDrawn="1"/>
        </p:nvSpPr>
        <p:spPr>
          <a:xfrm>
            <a:off x="5457825" y="291637"/>
            <a:ext cx="3128831" cy="361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700"/>
              </a:lnSpc>
              <a:spcBef>
                <a:spcPts val="1200"/>
              </a:spcBef>
            </a:pPr>
            <a:r>
              <a:rPr lang="ru-RU" sz="6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Техническое регулирование как система соблюдения обязательных требований к продукции и услугам железнодорожного назначения на всех стадиях жизненного цикла</a:t>
            </a:r>
            <a:endParaRPr lang="ru-RU" sz="600" b="1" kern="0" dirty="0">
              <a:solidFill>
                <a:schemeClr val="bg2">
                  <a:lumMod val="50000"/>
                </a:schemeClr>
              </a:solidFill>
              <a:effectLst/>
              <a:latin typeface="Verdana Pro SemiBold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4AF97A-94F6-4FC2-B89C-83CA0B912D37}"/>
              </a:ext>
            </a:extLst>
          </p:cNvPr>
          <p:cNvSpPr txBox="1"/>
          <p:nvPr userDrawn="1"/>
        </p:nvSpPr>
        <p:spPr>
          <a:xfrm>
            <a:off x="3601941" y="78552"/>
            <a:ext cx="49796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0" dirty="0">
                <a:solidFill>
                  <a:srgbClr val="E21A1A"/>
                </a:solidFill>
              </a:rPr>
              <a:t>XX </a:t>
            </a:r>
            <a:r>
              <a:rPr lang="ru-RU" sz="600" b="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59A3644-1702-4A56-B1A7-A6D65AC6E7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448302E-432C-42F8-BA87-50ABF9F515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5C09A8-7DFC-4D2C-8567-7A83E39DF925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7C9746F-E49D-4A71-BB4E-7E3B8BC2ECD7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C040121-AF13-497A-9C5F-A417006E0512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31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08A898D-48B4-4968-B9BC-6A66CCE9DFD7}"/>
              </a:ext>
            </a:extLst>
          </p:cNvPr>
          <p:cNvSpPr/>
          <p:nvPr userDrawn="1"/>
        </p:nvSpPr>
        <p:spPr>
          <a:xfrm>
            <a:off x="-44" y="743130"/>
            <a:ext cx="9144044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3B422081-36F1-4A32-9D59-125093C2B8DB}"/>
              </a:ext>
            </a:extLst>
          </p:cNvPr>
          <p:cNvSpPr/>
          <p:nvPr userDrawn="1"/>
        </p:nvSpPr>
        <p:spPr>
          <a:xfrm>
            <a:off x="-44" y="1499"/>
            <a:ext cx="6409554" cy="75034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FACE75E-6DD3-486C-A7C5-FEA899F47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90841CA3-245C-4628-948F-DC37A40A95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2494028-B1BF-40E5-B812-57B88A65AC9E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Verdana" charset="0"/>
              <a:cs typeface="+mn-cs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7249C4D-C800-4760-ABE7-500AA9FA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368C2EF-09D8-4074-847E-B6BC47171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E468E4-D923-432F-AD63-634F8DD66D26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0655696-2241-4792-A612-B18E5D868B19}"/>
              </a:ext>
            </a:extLst>
          </p:cNvPr>
          <p:cNvSpPr/>
          <p:nvPr userDrawn="1"/>
        </p:nvSpPr>
        <p:spPr>
          <a:xfrm>
            <a:off x="6278876" y="-6769"/>
            <a:ext cx="45719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A56927D-0136-41AB-944B-05A77D0B8015}"/>
              </a:ext>
            </a:extLst>
          </p:cNvPr>
          <p:cNvSpPr/>
          <p:nvPr userDrawn="1"/>
        </p:nvSpPr>
        <p:spPr>
          <a:xfrm>
            <a:off x="6195395" y="-6769"/>
            <a:ext cx="36000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C2097A9-B769-492E-A97E-EC0C1C86148B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37BA169-53D5-45FD-9F33-6CBB99F21D49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0AC50-4438-408B-8862-4DDC3D1936B5}"/>
              </a:ext>
            </a:extLst>
          </p:cNvPr>
          <p:cNvSpPr txBox="1"/>
          <p:nvPr userDrawn="1"/>
        </p:nvSpPr>
        <p:spPr>
          <a:xfrm>
            <a:off x="6418771" y="59501"/>
            <a:ext cx="2177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rgbClr val="E21A1A"/>
                </a:solidFill>
              </a:rPr>
              <a:t>XX </a:t>
            </a:r>
            <a:r>
              <a:rPr lang="ru-RU" sz="40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2988B3-9A36-4532-A584-25C4609839B9}"/>
              </a:ext>
            </a:extLst>
          </p:cNvPr>
          <p:cNvSpPr txBox="1"/>
          <p:nvPr userDrawn="1"/>
        </p:nvSpPr>
        <p:spPr>
          <a:xfrm>
            <a:off x="6488582" y="233116"/>
            <a:ext cx="2024922" cy="541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700"/>
              </a:lnSpc>
              <a:spcBef>
                <a:spcPts val="1200"/>
              </a:spcBef>
            </a:pPr>
            <a:r>
              <a:rPr lang="ru-RU" sz="6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Техническое регулирование как система соблюдения обязательных требований к продукции и услугам железнодорожного назначения на всех стадиях жизненного цикла</a:t>
            </a:r>
            <a:endParaRPr lang="ru-RU" sz="600" b="1" kern="0" dirty="0">
              <a:solidFill>
                <a:schemeClr val="bg2">
                  <a:lumMod val="50000"/>
                </a:schemeClr>
              </a:solidFill>
              <a:effectLst/>
              <a:latin typeface="Verdana Pro SemiBold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7835E-32FE-4FDF-B26E-624DDA65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E20323-1ADA-4BE9-8C7E-970A0DC0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5F1-8A37-4580-AC7B-4584EB8B1084}" type="datetimeFigureOut">
              <a:rPr lang="ru-RU" smtClean="0"/>
              <a:pPr/>
              <a:t>21.11.2020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6F9367-2629-40F0-97C6-428C9B6C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9A933-2AA5-4CDF-B959-6D61380C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789C-C48D-4A89-94CA-82A7EE2B76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1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5F1-8A37-4580-AC7B-4584EB8B1084}" type="datetimeFigureOut">
              <a:rPr lang="ru-RU" smtClean="0"/>
              <a:pPr/>
              <a:t>21.11.2020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789C-C48D-4A89-94CA-82A7EE2B768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63433B2-C79D-477E-9D1B-BCC921E4A7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FA8EF74-1C01-40CE-B6BC-E84F7DAADD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D9F4242-65C8-41BF-85E7-5E51C15386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D4E09429-E172-4E2C-85FD-CC730173AC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D54CA6A-DD7F-49CF-A144-47A13DF353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4D5E9A7-442B-43A3-9DA2-9B835DA059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ACFE15-20E6-4653-898F-544D9FFF32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47060517-5132-4F48-A473-F58A15D570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95E6D92A-00E4-418D-859E-21AF97B269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A550E0F0-434F-42F9-8F32-9F6EB5910D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EEEEF574-3A9A-4074-B9BC-02E030A9E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4D46531-AF0F-46CC-A477-1734352E0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BD25D1D6-3C1E-481C-B8E9-7F03DDA70F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D24765C-335C-4B3F-B095-B2C8A71A7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C7CE10E9-DAD1-4EED-98D5-E05D5F04E2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E0BC440F-80A6-4D84-AC0B-573F027B6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13D55865-46A1-4F68-B548-6D3C89583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1299A252-707E-46A4-B96D-B9D87EA36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9524F3C-568A-4DA7-979B-00B566E70E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684377B6-83CD-4821-B0AA-229F426EE5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1F8F7429-3E25-4F42-869C-857ADB44C2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A3083A54-5068-41F6-BC16-DDDE0D3C7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1B492AD3-656B-45B4-AAC8-6CC311212E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67461699-C121-4EA8-B33A-6CAD0A1AA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92D54742-B4B3-4A32-B0AB-5B863465E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0055808-4A58-46AC-B783-D25541791A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D1C5FDBF-0805-4442-A7E6-AEF3E0E06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D410F1C8-A606-435D-B014-3BEA34D0C6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A16A2611-ABDF-4DDE-ADE2-3BD1DADADF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60A9FE4F-37F0-47F4-BE1C-1615EC72B5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2975F528-65AC-4BB2-A6C7-28B9786781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0" name="Rectangle 12">
            <a:extLst>
              <a:ext uri="{FF2B5EF4-FFF2-40B4-BE49-F238E27FC236}">
                <a16:creationId xmlns:a16="http://schemas.microsoft.com/office/drawing/2014/main" id="{214B09DD-B3ED-43A0-8433-1D9B861A16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3AE9AA54-DC36-4BA0-BA4E-4C74FA36A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  <p:sp>
        <p:nvSpPr>
          <p:cNvPr id="74" name="Rectangle 12">
            <a:extLst>
              <a:ext uri="{FF2B5EF4-FFF2-40B4-BE49-F238E27FC236}">
                <a16:creationId xmlns:a16="http://schemas.microsoft.com/office/drawing/2014/main" id="{6C8DD1EE-39CB-403B-9447-58F3E8E1CD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  <p:sp>
        <p:nvSpPr>
          <p:cNvPr id="76" name="Rectangle 12">
            <a:extLst>
              <a:ext uri="{FF2B5EF4-FFF2-40B4-BE49-F238E27FC236}">
                <a16:creationId xmlns:a16="http://schemas.microsoft.com/office/drawing/2014/main" id="{73C2967B-465D-4A9E-AA8A-BA301FA38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  <p:sp>
        <p:nvSpPr>
          <p:cNvPr id="78" name="Rectangle 12">
            <a:extLst>
              <a:ext uri="{FF2B5EF4-FFF2-40B4-BE49-F238E27FC236}">
                <a16:creationId xmlns:a16="http://schemas.microsoft.com/office/drawing/2014/main" id="{C586A57F-209C-4761-B9CB-D0840DB5EA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  <p:sp>
        <p:nvSpPr>
          <p:cNvPr id="80" name="Rectangle 12">
            <a:extLst>
              <a:ext uri="{FF2B5EF4-FFF2-40B4-BE49-F238E27FC236}">
                <a16:creationId xmlns:a16="http://schemas.microsoft.com/office/drawing/2014/main" id="{32050F47-7AC3-49F9-8FB2-5842D225C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  <p:sp>
        <p:nvSpPr>
          <p:cNvPr id="82" name="Rectangle 12">
            <a:extLst>
              <a:ext uri="{FF2B5EF4-FFF2-40B4-BE49-F238E27FC236}">
                <a16:creationId xmlns:a16="http://schemas.microsoft.com/office/drawing/2014/main" id="{1D07E238-B68F-4ED3-AA27-DAA321524E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2481647F-68F9-4C42-BE57-6C9DF0FD2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86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enyemsia_dly_va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753627"/>
            <a:ext cx="9144000" cy="2230734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F68144C8-2B95-4ACE-9F96-9C4F067ECDE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56210"/>
            <a:ext cx="9144000" cy="78208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D419004-1B64-4271-9BE4-E24086B85750}"/>
              </a:ext>
            </a:extLst>
          </p:cNvPr>
          <p:cNvSpPr txBox="1">
            <a:spLocks/>
          </p:cNvSpPr>
          <p:nvPr/>
        </p:nvSpPr>
        <p:spPr bwMode="auto">
          <a:xfrm>
            <a:off x="785813" y="4712159"/>
            <a:ext cx="1441450" cy="17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 baseline="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800" dirty="0">
                <a:ea typeface="Arial" pitchFamily="34" charset="0"/>
              </a:rPr>
              <a:t>26-27 ноября 2020 г.</a:t>
            </a:r>
            <a:endParaRPr kumimoji="0" lang="en-US" sz="800" dirty="0">
              <a:ea typeface="Arial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27DD6FE-F1E9-4F7F-88C9-03AEF3277A29}"/>
              </a:ext>
            </a:extLst>
          </p:cNvPr>
          <p:cNvSpPr txBox="1">
            <a:spLocks/>
          </p:cNvSpPr>
          <p:nvPr/>
        </p:nvSpPr>
        <p:spPr bwMode="auto">
          <a:xfrm>
            <a:off x="785813" y="3065463"/>
            <a:ext cx="538638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kumimoji="1" sz="2200" kern="1200" baseline="0">
                <a:solidFill>
                  <a:srgbClr val="FFFFFF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r>
              <a:rPr kumimoji="0" lang="ru-RU" sz="1400" dirty="0">
                <a:ea typeface="Arial" pitchFamily="34" charset="0"/>
              </a:rPr>
              <a:t>Элементы технического регулирования в процессе контроля качества железнодорожной продукции</a:t>
            </a:r>
          </a:p>
        </p:txBody>
      </p:sp>
      <p:sp>
        <p:nvSpPr>
          <p:cNvPr id="18" name="Subtitle 6">
            <a:extLst>
              <a:ext uri="{FF2B5EF4-FFF2-40B4-BE49-F238E27FC236}">
                <a16:creationId xmlns:a16="http://schemas.microsoft.com/office/drawing/2014/main" id="{69408099-8394-413D-A338-BB8D5213D7C6}"/>
              </a:ext>
            </a:extLst>
          </p:cNvPr>
          <p:cNvSpPr txBox="1">
            <a:spLocks/>
          </p:cNvSpPr>
          <p:nvPr/>
        </p:nvSpPr>
        <p:spPr bwMode="auto">
          <a:xfrm>
            <a:off x="785813" y="3848529"/>
            <a:ext cx="55149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1400" dirty="0">
                <a:ea typeface="Arial" pitchFamily="34" charset="0"/>
              </a:rPr>
              <a:t>Арнаутов Роман Анатольевич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0FA4169-F336-438A-9EB2-72C415854AC7}"/>
              </a:ext>
            </a:extLst>
          </p:cNvPr>
          <p:cNvSpPr/>
          <p:nvPr/>
        </p:nvSpPr>
        <p:spPr>
          <a:xfrm>
            <a:off x="9098692" y="0"/>
            <a:ext cx="45719" cy="5148000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C3D14-883B-46D1-9AD6-C0B61E0AAC63}"/>
              </a:ext>
            </a:extLst>
          </p:cNvPr>
          <p:cNvSpPr txBox="1"/>
          <p:nvPr/>
        </p:nvSpPr>
        <p:spPr>
          <a:xfrm>
            <a:off x="785813" y="4184199"/>
            <a:ext cx="5386388" cy="451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200" dirty="0">
                <a:ea typeface="Arial" pitchFamily="34" charset="0"/>
              </a:rPr>
              <a:t>заместитель начальника</a:t>
            </a:r>
          </a:p>
          <a:p>
            <a:pPr>
              <a:lnSpc>
                <a:spcPts val="1400"/>
              </a:lnSpc>
            </a:pPr>
            <a:r>
              <a:rPr lang="ru-RU" sz="1200" dirty="0"/>
              <a:t>Центра технического аудита</a:t>
            </a:r>
          </a:p>
        </p:txBody>
      </p:sp>
    </p:spTree>
    <p:extLst>
      <p:ext uri="{BB962C8B-B14F-4D97-AF65-F5344CB8AC3E}">
        <p14:creationId xmlns:p14="http://schemas.microsoft.com/office/powerpoint/2010/main" val="2360230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1257" y="2480009"/>
            <a:ext cx="8641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14217"/>
            <a:ext cx="61886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Основные процессы контроля качества железнодорожной продукции со стороны владельца инфраструктуры </a:t>
            </a:r>
          </a:p>
          <a:p>
            <a:r>
              <a:rPr lang="ru-RU" sz="1400" dirty="0"/>
              <a:t>(внешний контур)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03139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ИНСПЕКТОРСКИЙ КОНТРОЛЬ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3251" y="140082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ТЕХНИЧЕСКИЙ АУДИТ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929877"/>
            <a:ext cx="4245061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100" b="1" dirty="0"/>
              <a:t>Нормативное обеспечение процесса:</a:t>
            </a:r>
            <a:endParaRPr lang="ru-RU" sz="1100" dirty="0"/>
          </a:p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1100" dirty="0"/>
              <a:t>ГОСТ 32894-2014 «Продукция железнодорожного назначения. Инспекторский Контроль. Общие положения»;</a:t>
            </a:r>
          </a:p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1100" dirty="0"/>
              <a:t> 26 нормативных документов, содержащие требования к продукции железнодорожного назначения;</a:t>
            </a:r>
          </a:p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1100" dirty="0"/>
              <a:t>Перечень продукции, подлежащей инспекторскому контролю, утвержденный распоряжением ОАО «РЖД» от 12.04.2018 г. № 732р;</a:t>
            </a:r>
          </a:p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1100" dirty="0"/>
              <a:t>Типовые инструкции по проведению инспекторского контроля отдельных видов продукции (21 инструкция).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76750" y="1933196"/>
            <a:ext cx="466725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100" b="1" dirty="0"/>
              <a:t>Нормативное обеспечение процесса:</a:t>
            </a:r>
          </a:p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100" dirty="0"/>
              <a:t>-СТО РЖД 05.012-2016 «Аудит  технический предприятий-изготовителей продукции железнодорожного назначения. Общие положения»;</a:t>
            </a:r>
          </a:p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100" dirty="0"/>
              <a:t>-Международные стандарты серии </a:t>
            </a:r>
            <a:r>
              <a:rPr lang="en-US" sz="1100" dirty="0"/>
              <a:t>ISO </a:t>
            </a:r>
            <a:r>
              <a:rPr lang="ru-RU" sz="1100" dirty="0"/>
              <a:t>9000</a:t>
            </a:r>
            <a:r>
              <a:rPr lang="en-US" sz="1100" dirty="0"/>
              <a:t> </a:t>
            </a:r>
            <a:r>
              <a:rPr lang="ru-RU" sz="1100" dirty="0"/>
              <a:t>и ISO/TS 22163:2017 </a:t>
            </a:r>
          </a:p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1100" dirty="0"/>
              <a:t>Перечень продукции, процессы изготовления (ремонта и/или модернизации) которой подлежат техническому аудиту, утвержденный распоряжением ОАО «РЖД» от 12.04.2018 г. №732р </a:t>
            </a:r>
          </a:p>
          <a:p>
            <a:pPr algn="just">
              <a:lnSpc>
                <a:spcPts val="1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1100" dirty="0"/>
              <a:t>Положение о свидетельстве прохождения технического аудита утверждённое распоряжением ОАО «РЖД» от 12 октября 2018 г. № 2231/</a:t>
            </a:r>
            <a:r>
              <a:rPr lang="ru-RU" sz="1100" dirty="0" err="1"/>
              <a:t>р</a:t>
            </a:r>
            <a:endParaRPr lang="ru-RU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98297"/>
            <a:ext cx="6188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Взаимосвязь подтверждения соответствия, технического аудита и инспекторского контроля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490" y="817844"/>
            <a:ext cx="8623731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Перечни продукции, в отношении которой действуют указанные процессы разработан на основе перечней продукции, подлежащих обязательному подтверждению соответствия согласно техническим регламентам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7597" y="1615231"/>
            <a:ext cx="8641583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Организационно-распорядительными документами ОАО «РЖД» определено участие инспекторов-приёмщиков в  отборе образцов для испытаний продукции, в том числе сертификационных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112" y="2425590"/>
            <a:ext cx="8641583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Проверка документов об обязательном подтверждении соответствия является основным условием проведения инспекторского контроля и технического аудита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7645" y="3033474"/>
            <a:ext cx="8641583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При выявлении Центром несоответствия, влекущего за собой нарушение безопасности движения применяются барьерные функции в  виде приостановки инспекторского контроля и информирование причастных подразделений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1064" y="3869772"/>
            <a:ext cx="8661679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Центр, на основе организационных документов и используя свою компетенцию в области контроля качества железнодорожной продукции рассматривает предложения по изменению технических регламентов и стандартов, участвует в работе технических комитетов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" y="124135"/>
            <a:ext cx="9143999" cy="28137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1" indent="0" algn="l" defTabSz="914400" rtl="0" eaLnBrk="0" fontAlgn="base" latinLnBrk="0" hangingPunct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38575" algn="l"/>
                <a:tab pos="4265613" algn="l"/>
                <a:tab pos="4692650" algn="l"/>
                <a:tab pos="5119688" algn="l"/>
                <a:tab pos="5546725" algn="l"/>
                <a:tab pos="5973763" algn="l"/>
                <a:tab pos="6400800" algn="l"/>
                <a:tab pos="6827838" algn="l"/>
                <a:tab pos="7253288" algn="l"/>
                <a:tab pos="7680325" algn="l"/>
                <a:tab pos="8107363" algn="l"/>
                <a:tab pos="8534400" algn="l"/>
              </a:tabLst>
              <a:defRPr/>
            </a:pPr>
            <a:r>
              <a:rPr lang="ru-RU" altLang="ja-JP" sz="1400" dirty="0">
                <a:sym typeface="GillSans-Normal"/>
              </a:rPr>
              <a:t>Распределение продукции, по количеству предъявлений</a:t>
            </a:r>
          </a:p>
          <a:p>
            <a:pPr marL="0" marR="0" lvl="1" indent="0" algn="l" defTabSz="914400" rtl="0" eaLnBrk="0" fontAlgn="base" latinLnBrk="0" hangingPunct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23863" algn="l"/>
                <a:tab pos="850900" algn="l"/>
                <a:tab pos="1277938" algn="l"/>
                <a:tab pos="1704975" algn="l"/>
                <a:tab pos="2132013" algn="l"/>
                <a:tab pos="2559050" algn="l"/>
                <a:tab pos="2986088" algn="l"/>
                <a:tab pos="3413125" algn="l"/>
                <a:tab pos="3838575" algn="l"/>
                <a:tab pos="4265613" algn="l"/>
                <a:tab pos="4692650" algn="l"/>
                <a:tab pos="5119688" algn="l"/>
                <a:tab pos="5546725" algn="l"/>
                <a:tab pos="5973763" algn="l"/>
                <a:tab pos="6400800" algn="l"/>
                <a:tab pos="6827838" algn="l"/>
                <a:tab pos="7253288" algn="l"/>
                <a:tab pos="7680325" algn="l"/>
                <a:tab pos="8107363" algn="l"/>
                <a:tab pos="8534400" algn="l"/>
              </a:tabLst>
              <a:defRPr/>
            </a:pPr>
            <a:r>
              <a:rPr lang="ru-RU" altLang="ja-JP" sz="1400" dirty="0">
                <a:sym typeface="GillSans-Normal"/>
              </a:rPr>
              <a:t>при инспекторском контроле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0181" y="1128304"/>
          <a:ext cx="2376264" cy="1443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9441" y="929358"/>
            <a:ext cx="1895071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1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ТПС, принято всего 2874 ед.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80461" y="1128304"/>
          <a:ext cx="2001064" cy="134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01246" y="929358"/>
            <a:ext cx="2026517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1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МВПС, принято всего 1338 ед.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3303" y="2617145"/>
            <a:ext cx="1689886" cy="37446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ts val="11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Пассажирские вагоны,</a:t>
            </a:r>
          </a:p>
          <a:p>
            <a:pPr algn="ctr">
              <a:lnSpc>
                <a:spcPts val="11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 принято всего  1594 ед.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75682" y="2617145"/>
            <a:ext cx="1584088" cy="37446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ts val="11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Путевые машины,</a:t>
            </a:r>
          </a:p>
          <a:p>
            <a:pPr algn="ctr">
              <a:lnSpc>
                <a:spcPts val="11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 принято всего 441 ед.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349278" y="2879794"/>
          <a:ext cx="2126131" cy="1294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132189" y="2904949"/>
          <a:ext cx="2001064" cy="124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434263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" pitchFamily="34" charset="0"/>
                <a:cs typeface="Times New Roman" pitchFamily="18" charset="0"/>
              </a:rPr>
              <a:t>Около 70% подвижного состава, принятого ОТК отклоняется ЦТА после 1 предъявления,  продукция не соответствует требованиям ТУ и РК, несет угрозу безопасности  движения.</a:t>
            </a:r>
          </a:p>
        </p:txBody>
      </p:sp>
      <p:grpSp>
        <p:nvGrpSpPr>
          <p:cNvPr id="12" name="Группа 30"/>
          <p:cNvGrpSpPr/>
          <p:nvPr/>
        </p:nvGrpSpPr>
        <p:grpSpPr>
          <a:xfrm>
            <a:off x="1629197" y="2123703"/>
            <a:ext cx="1474747" cy="543905"/>
            <a:chOff x="1787437" y="2698853"/>
            <a:chExt cx="1474747" cy="725208"/>
          </a:xfrm>
        </p:grpSpPr>
        <p:grpSp>
          <p:nvGrpSpPr>
            <p:cNvPr id="13" name="Группа 27"/>
            <p:cNvGrpSpPr/>
            <p:nvPr/>
          </p:nvGrpSpPr>
          <p:grpSpPr>
            <a:xfrm>
              <a:off x="1787437" y="2698853"/>
              <a:ext cx="1474747" cy="725208"/>
              <a:chOff x="3507425" y="3344722"/>
              <a:chExt cx="1625570" cy="1035173"/>
            </a:xfrm>
          </p:grpSpPr>
          <p:sp>
            <p:nvSpPr>
              <p:cNvPr id="15" name="Прямоугольник 13"/>
              <p:cNvSpPr/>
              <p:nvPr/>
            </p:nvSpPr>
            <p:spPr>
              <a:xfrm>
                <a:off x="3507425" y="3481261"/>
                <a:ext cx="154436" cy="20209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latin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3507426" y="4047828"/>
                <a:ext cx="158745" cy="18371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latin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3438" y="3344722"/>
                <a:ext cx="1429430" cy="468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00" dirty="0">
                    <a:latin typeface="Calibri" pitchFamily="34" charset="0"/>
                    <a:cs typeface="Times New Roman" pitchFamily="18" charset="0"/>
                  </a:rPr>
                  <a:t>1 предъявление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99224" y="3619875"/>
                <a:ext cx="1429430" cy="468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00" dirty="0">
                    <a:latin typeface="Calibri" pitchFamily="34" charset="0"/>
                    <a:cs typeface="Times New Roman" pitchFamily="18" charset="0"/>
                  </a:rPr>
                  <a:t>2 предъявление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703565" y="3911281"/>
                <a:ext cx="1429430" cy="468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00" dirty="0">
                    <a:latin typeface="Calibri" pitchFamily="34" charset="0"/>
                    <a:cs typeface="Times New Roman" pitchFamily="18" charset="0"/>
                  </a:rPr>
                  <a:t>3 предъявление</a:t>
                </a:r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1787437" y="2994405"/>
              <a:ext cx="144016" cy="13369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692774" y="1234083"/>
            <a:ext cx="4176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Данные по выявленным несоответствиям по результатам инспекторского и летучего контроля 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4772025" y="1762125"/>
          <a:ext cx="4038600" cy="187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30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200" dirty="0">
                          <a:latin typeface="Calibri" pitchFamily="34" charset="0"/>
                          <a:cs typeface="Times New Roman" pitchFamily="18" charset="0"/>
                        </a:rPr>
                        <a:t>2020 г.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68">
                <a:tc>
                  <a:txBody>
                    <a:bodyPr/>
                    <a:lstStyle/>
                    <a:p>
                      <a:pPr algn="l" fontAlgn="ctr">
                        <a:lnSpc>
                          <a:spcPts val="16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Количество летучих инспекторских контролей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600"/>
                        </a:lnSpc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2186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Количество  проведенных аудитов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l" fontAlgn="ctr">
                        <a:lnSpc>
                          <a:spcPts val="16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Количество выявленных несоответствий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600"/>
                        </a:lnSpc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18622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12">
                <a:tc>
                  <a:txBody>
                    <a:bodyPr/>
                    <a:lstStyle/>
                    <a:p>
                      <a:pPr algn="l" fontAlgn="ctr">
                        <a:lnSpc>
                          <a:spcPts val="16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Количество выданных извещений, из них с приостановкой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600"/>
                        </a:lnSpc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1226 (318)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6200750" y="2943237"/>
          <a:ext cx="2660028" cy="152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flipV="1">
            <a:off x="7720390" y="4495160"/>
            <a:ext cx="1208457" cy="6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124567" y="2880410"/>
            <a:ext cx="141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6536654" y="2873829"/>
            <a:ext cx="8319" cy="325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6736834" y="4217400"/>
            <a:ext cx="286373" cy="270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464269" y="4102662"/>
            <a:ext cx="474554" cy="406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Диаграмма 18"/>
          <p:cNvGraphicFramePr/>
          <p:nvPr/>
        </p:nvGraphicFramePr>
        <p:xfrm>
          <a:off x="2964399" y="2520894"/>
          <a:ext cx="2922733" cy="2117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flipH="1">
            <a:off x="3707904" y="3868782"/>
            <a:ext cx="174685" cy="57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788024" y="3899653"/>
            <a:ext cx="12755" cy="328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23928" y="27877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05659" y="2499742"/>
            <a:ext cx="2443420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tx1"/>
                </a:solidFill>
                <a:cs typeface="Arial" pitchFamily="34" charset="0"/>
              </a:rPr>
              <a:t>По вине ремонтных организаций </a:t>
            </a:r>
            <a:r>
              <a:rPr lang="en-US" sz="900" dirty="0">
                <a:solidFill>
                  <a:schemeClr val="tx1"/>
                </a:solidFill>
                <a:cs typeface="Arial" pitchFamily="34" charset="0"/>
              </a:rPr>
              <a:t>4</a:t>
            </a:r>
            <a:r>
              <a:rPr lang="ru-RU" sz="900" dirty="0">
                <a:solidFill>
                  <a:schemeClr val="tx1"/>
                </a:solidFill>
                <a:cs typeface="Arial" pitchFamily="34" charset="0"/>
              </a:rPr>
              <a:t>7%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5856" y="4490165"/>
            <a:ext cx="2311028" cy="3231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ru-RU" sz="900" b="1" dirty="0">
                <a:solidFill>
                  <a:srgbClr val="002060"/>
                </a:solidFill>
              </a:rPr>
              <a:t>По вине заводов, с инспекторским контролем </a:t>
            </a:r>
            <a:r>
              <a:rPr lang="ru-RU" sz="900" b="1" dirty="0">
                <a:solidFill>
                  <a:schemeClr val="tx1"/>
                </a:solidFill>
              </a:rPr>
              <a:t>3</a:t>
            </a:r>
            <a:r>
              <a:rPr lang="ru-RU" sz="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900" b="1" dirty="0">
                <a:solidFill>
                  <a:schemeClr val="tx1"/>
                </a:solidFill>
                <a:cs typeface="Arial" pitchFamily="34" charset="0"/>
              </a:rPr>
              <a:t>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35743" y="4155927"/>
            <a:ext cx="1992441" cy="2308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tx1"/>
                </a:solidFill>
                <a:cs typeface="Arial" pitchFamily="34" charset="0"/>
              </a:rPr>
              <a:t>По вине эксплуатации </a:t>
            </a:r>
            <a:r>
              <a:rPr lang="en-US" sz="900" dirty="0">
                <a:solidFill>
                  <a:schemeClr val="tx1"/>
                </a:solidFill>
                <a:cs typeface="Arial" pitchFamily="34" charset="0"/>
              </a:rPr>
              <a:t>5</a:t>
            </a:r>
            <a:r>
              <a:rPr lang="ru-RU" sz="900" dirty="0">
                <a:solidFill>
                  <a:schemeClr val="tx1"/>
                </a:solidFill>
                <a:cs typeface="Arial" pitchFamily="34" charset="0"/>
              </a:rPr>
              <a:t>0 %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347864" y="4443958"/>
            <a:ext cx="1836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94967" y="4227933"/>
            <a:ext cx="12713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401139" y="2787774"/>
            <a:ext cx="1588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057499" y="2202360"/>
            <a:ext cx="2978997" cy="2337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79095" tIns="39548" rIns="79095" bIns="39548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altLang="ja-JP" sz="900" dirty="0">
                <a:ea typeface="Arial" pitchFamily="34" charset="0"/>
                <a:cs typeface="Verdana" pitchFamily="34" charset="0"/>
                <a:sym typeface="GillSans-Normal"/>
              </a:rPr>
              <a:t>Инфраструктурный комплекс </a:t>
            </a:r>
            <a:endParaRPr lang="ru-RU" sz="9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254261" y="2213650"/>
            <a:ext cx="2325851" cy="2192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79095" tIns="39548" rIns="79095" bIns="39548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altLang="ja-JP" sz="900" dirty="0">
                <a:ea typeface="Arial" pitchFamily="34" charset="0"/>
                <a:cs typeface="Verdana" pitchFamily="34" charset="0"/>
                <a:sym typeface="GillSans-Normal"/>
              </a:rPr>
              <a:t>Пассажирские вагоны</a:t>
            </a:r>
            <a:endParaRPr lang="ru-RU" sz="9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6147779" y="4482379"/>
            <a:ext cx="883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0" y="1854035"/>
            <a:ext cx="8927977" cy="234175"/>
          </a:xfrm>
          <a:prstGeom prst="rect">
            <a:avLst/>
          </a:prstGeom>
          <a:noFill/>
        </p:spPr>
        <p:txBody>
          <a:bodyPr wrap="square" lIns="49030" tIns="24515" rIns="49030" bIns="24515" rtlCol="0">
            <a:spAutoFit/>
          </a:bodyPr>
          <a:lstStyle/>
          <a:p>
            <a:pPr marL="0" lvl="1" algn="ctr" eaLnBrk="0" hangingPunct="0">
              <a:buClr>
                <a:srgbClr val="A50021"/>
              </a:buClr>
              <a:tabLst>
                <a:tab pos="0" algn="l"/>
                <a:tab pos="227275" algn="l"/>
                <a:tab pos="456253" algn="l"/>
                <a:tab pos="685230" algn="l"/>
                <a:tab pos="914208" algn="l"/>
                <a:tab pos="1143185" algn="l"/>
                <a:tab pos="1372163" algn="l"/>
                <a:tab pos="1601140" algn="l"/>
                <a:tab pos="1830118" algn="l"/>
                <a:tab pos="2058244" algn="l"/>
                <a:tab pos="2287222" algn="l"/>
                <a:tab pos="2516199" algn="l"/>
                <a:tab pos="2745177" algn="l"/>
                <a:tab pos="2974154" algn="l"/>
                <a:tab pos="3203132" algn="l"/>
                <a:tab pos="3432109" algn="l"/>
                <a:tab pos="3661087" algn="l"/>
                <a:tab pos="3889213" algn="l"/>
                <a:tab pos="4118190" algn="l"/>
                <a:tab pos="4347168" algn="l"/>
                <a:tab pos="4576145" algn="l"/>
              </a:tabLst>
              <a:defRPr/>
            </a:pPr>
            <a:r>
              <a:rPr lang="ru-RU" altLang="ja-JP" sz="1200" b="1" dirty="0">
                <a:ea typeface="Arial" pitchFamily="34" charset="0"/>
                <a:cs typeface="Verdana" pitchFamily="34" charset="0"/>
                <a:sym typeface="GillSans-Normal"/>
              </a:rPr>
              <a:t>Распределение ответственности за отказы в 2020 г. </a:t>
            </a:r>
          </a:p>
        </p:txBody>
      </p:sp>
      <p:graphicFrame>
        <p:nvGraphicFramePr>
          <p:cNvPr id="33" name="Диаграмма 32"/>
          <p:cNvGraphicFramePr/>
          <p:nvPr/>
        </p:nvGraphicFramePr>
        <p:xfrm>
          <a:off x="0" y="2565175"/>
          <a:ext cx="2826556" cy="2160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4" name="Прямая соединительная линия 33"/>
          <p:cNvCxnSpPr/>
          <p:nvPr/>
        </p:nvCxnSpPr>
        <p:spPr>
          <a:xfrm flipV="1">
            <a:off x="1475656" y="271576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6283" y="2715766"/>
            <a:ext cx="20674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81437" y="4135030"/>
            <a:ext cx="582252" cy="38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5496" y="444395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453154" y="4037927"/>
            <a:ext cx="24276" cy="420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763688" y="4515966"/>
            <a:ext cx="11993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8573" y="2202360"/>
            <a:ext cx="2631219" cy="240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79095" tIns="39548" rIns="79095" bIns="39548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altLang="ja-JP" sz="900" dirty="0">
                <a:ea typeface="Arial" pitchFamily="34" charset="0"/>
                <a:cs typeface="Verdana" pitchFamily="34" charset="0"/>
                <a:sym typeface="GillSans-Normal"/>
              </a:rPr>
              <a:t>Локомотивный комплекс </a:t>
            </a:r>
            <a:endParaRPr lang="ru-RU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6094533" y="2602196"/>
            <a:ext cx="2146849" cy="305989"/>
          </a:xfrm>
          <a:prstGeom prst="rect">
            <a:avLst/>
          </a:prstGeom>
          <a:noFill/>
        </p:spPr>
        <p:txBody>
          <a:bodyPr wrap="square" lIns="49030" tIns="24515" rIns="49030" bIns="24515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900" dirty="0"/>
              <a:t>По вине сторонних и </a:t>
            </a:r>
          </a:p>
          <a:p>
            <a:pPr>
              <a:lnSpc>
                <a:spcPts val="1000"/>
              </a:lnSpc>
            </a:pPr>
            <a:r>
              <a:rPr lang="ru-RU" sz="900" dirty="0"/>
              <a:t>сервисных организаций 25,2%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06252" y="4486381"/>
            <a:ext cx="1771656" cy="395757"/>
          </a:xfrm>
          <a:prstGeom prst="rect">
            <a:avLst/>
          </a:prstGeom>
          <a:noFill/>
        </p:spPr>
        <p:txBody>
          <a:bodyPr wrap="square" lIns="49030" tIns="24515" rIns="49030" bIns="24515" rtlCol="0">
            <a:spAutoFit/>
          </a:bodyPr>
          <a:lstStyle/>
          <a:p>
            <a:pPr>
              <a:lnSpc>
                <a:spcPts val="900"/>
              </a:lnSpc>
            </a:pPr>
            <a:r>
              <a:rPr lang="ru-RU" sz="900" b="1" dirty="0">
                <a:solidFill>
                  <a:srgbClr val="002060"/>
                </a:solidFill>
              </a:rPr>
              <a:t>По вине заводов, с инспекторским контролем </a:t>
            </a:r>
            <a:r>
              <a:rPr lang="ru-RU" sz="900" b="1" dirty="0"/>
              <a:t>0,2%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-36512" y="2502463"/>
            <a:ext cx="2506867" cy="208109"/>
          </a:xfrm>
          <a:prstGeom prst="rect">
            <a:avLst/>
          </a:prstGeom>
          <a:noFill/>
        </p:spPr>
        <p:txBody>
          <a:bodyPr wrap="square" lIns="79095" tIns="39548" rIns="79095" bIns="39548" rtlCol="0">
            <a:spAutoFit/>
          </a:bodyPr>
          <a:lstStyle/>
          <a:p>
            <a:pPr>
              <a:lnSpc>
                <a:spcPts val="1038"/>
              </a:lnSpc>
            </a:pPr>
            <a:r>
              <a:rPr lang="ru-RU" sz="900" dirty="0"/>
              <a:t>По вине ремонтных организаций 88% 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4523881"/>
            <a:ext cx="1765750" cy="208109"/>
          </a:xfrm>
          <a:prstGeom prst="rect">
            <a:avLst/>
          </a:prstGeom>
          <a:noFill/>
        </p:spPr>
        <p:txBody>
          <a:bodyPr wrap="square" lIns="79095" tIns="39548" rIns="79095" bIns="39548" rtlCol="0">
            <a:spAutoFit/>
          </a:bodyPr>
          <a:lstStyle/>
          <a:p>
            <a:pPr>
              <a:lnSpc>
                <a:spcPts val="1038"/>
              </a:lnSpc>
            </a:pPr>
            <a:r>
              <a:rPr lang="ru-RU" sz="900" dirty="0"/>
              <a:t>По вине эксплуатации 4%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-36512" y="4467649"/>
            <a:ext cx="1794974" cy="426117"/>
          </a:xfrm>
          <a:prstGeom prst="rect">
            <a:avLst/>
          </a:prstGeom>
          <a:noFill/>
        </p:spPr>
        <p:txBody>
          <a:bodyPr wrap="square" lIns="79095" tIns="39548" rIns="79095" bIns="39548" rtlCol="0">
            <a:spAutoFit/>
          </a:bodyPr>
          <a:lstStyle/>
          <a:p>
            <a:pPr>
              <a:lnSpc>
                <a:spcPts val="900"/>
              </a:lnSpc>
            </a:pPr>
            <a:r>
              <a:rPr lang="ru-RU" sz="900" b="1" dirty="0">
                <a:solidFill>
                  <a:srgbClr val="002060"/>
                </a:solidFill>
              </a:rPr>
              <a:t>По вине заводов, с инспекторским контролем 8% </a:t>
            </a:r>
          </a:p>
        </p:txBody>
      </p:sp>
      <p:grpSp>
        <p:nvGrpSpPr>
          <p:cNvPr id="46" name="Группа 136"/>
          <p:cNvGrpSpPr/>
          <p:nvPr/>
        </p:nvGrpSpPr>
        <p:grpSpPr>
          <a:xfrm>
            <a:off x="4613" y="807242"/>
            <a:ext cx="9139387" cy="945106"/>
            <a:chOff x="4613" y="1052736"/>
            <a:chExt cx="9144000" cy="1019754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4613" y="1052736"/>
              <a:ext cx="9144000" cy="10197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442" y="1196752"/>
              <a:ext cx="4084297" cy="763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ru-RU" sz="1400" dirty="0"/>
                <a:t>Динамика снижения отказов, </a:t>
              </a:r>
            </a:p>
            <a:p>
              <a:pPr>
                <a:lnSpc>
                  <a:spcPts val="1600"/>
                </a:lnSpc>
              </a:pPr>
              <a:r>
                <a:rPr lang="ru-RU" sz="1400" dirty="0"/>
                <a:t>на предприятиях с</a:t>
              </a:r>
            </a:p>
            <a:p>
              <a:pPr>
                <a:lnSpc>
                  <a:spcPts val="1600"/>
                </a:lnSpc>
              </a:pPr>
              <a:r>
                <a:rPr lang="ru-RU" sz="1400" dirty="0"/>
                <a:t>инспекторским контролем ОАО «РЖД»</a:t>
              </a:r>
            </a:p>
          </p:txBody>
        </p:sp>
        <p:sp>
          <p:nvSpPr>
            <p:cNvPr id="51" name=" 3"/>
            <p:cNvSpPr/>
            <p:nvPr/>
          </p:nvSpPr>
          <p:spPr>
            <a:xfrm rot="16200000" flipH="1" flipV="1">
              <a:off x="7224038" y="1229148"/>
              <a:ext cx="650386" cy="1013013"/>
            </a:xfrm>
            <a:prstGeom prst="swooshArrow">
              <a:avLst>
                <a:gd name="adj1" fmla="val 25000"/>
                <a:gd name="adj2" fmla="val 25000"/>
              </a:avLst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flood" dir="t">
                <a:rot lat="0" lon="0" rev="2400000"/>
              </a:lightRig>
            </a:scene3d>
            <a:sp3d prstMaterial="dkEdg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 lIns="91430" tIns="45716" rIns="91430" bIns="45716"/>
            <a:lstStyle>
              <a:lvl1pPr marL="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sz="9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832667" y="795735"/>
            <a:ext cx="14061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/>
              <a:t>2014 - 2019 гг.</a:t>
            </a:r>
          </a:p>
        </p:txBody>
      </p:sp>
      <p:sp>
        <p:nvSpPr>
          <p:cNvPr id="55" name=" 3"/>
          <p:cNvSpPr/>
          <p:nvPr/>
        </p:nvSpPr>
        <p:spPr>
          <a:xfrm rot="16200000" flipH="1" flipV="1">
            <a:off x="4490665" y="886645"/>
            <a:ext cx="650386" cy="1013013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0" y="110528"/>
            <a:ext cx="6209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Результаты реализации процессов Центра в системе технического регулирования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665709" y="4501035"/>
            <a:ext cx="1699347" cy="311184"/>
          </a:xfrm>
          <a:prstGeom prst="rect">
            <a:avLst/>
          </a:prstGeom>
          <a:noFill/>
        </p:spPr>
        <p:txBody>
          <a:bodyPr wrap="square" lIns="49030" tIns="24515" rIns="49030" bIns="24515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900" dirty="0">
                <a:latin typeface="+mn-lt"/>
              </a:rPr>
              <a:t>По вине эксплуатации </a:t>
            </a:r>
          </a:p>
          <a:p>
            <a:pPr>
              <a:lnSpc>
                <a:spcPts val="1000"/>
              </a:lnSpc>
            </a:pPr>
            <a:r>
              <a:rPr lang="ru-RU" sz="900" dirty="0">
                <a:latin typeface="+mn-lt"/>
              </a:rPr>
              <a:t>74,6%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985080" y="813871"/>
            <a:ext cx="27735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/>
              <a:t>10 мес. 2019 /  10 мес. 2020 гг.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689472" y="1455878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rgbClr val="779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-29,1%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991400" y="1455878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rgbClr val="779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-63,7 %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7878"/>
            <a:ext cx="6093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Результаты по проведенным техническим аудитам в условиях ограничений, вызванных распространением </a:t>
            </a:r>
            <a:r>
              <a:rPr lang="en-US" sz="1400" dirty="0"/>
              <a:t>COVID-19</a:t>
            </a:r>
            <a:endParaRPr lang="ru-RU" sz="1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7682" y="1014609"/>
          <a:ext cx="4290164" cy="3551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442702" y="964163"/>
          <a:ext cx="4465529" cy="3838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flipV="1">
            <a:off x="4524375" y="4543425"/>
            <a:ext cx="158591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491038" y="3438525"/>
            <a:ext cx="108585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519613" y="2647950"/>
            <a:ext cx="98583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539082" y="2132380"/>
            <a:ext cx="86319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557713" y="1547813"/>
            <a:ext cx="20526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848475" y="1595438"/>
            <a:ext cx="1833563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938962" y="4114800"/>
            <a:ext cx="1981201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110288" y="3938588"/>
            <a:ext cx="376237" cy="604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5576888" y="3119438"/>
            <a:ext cx="204787" cy="319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5505450" y="2486025"/>
            <a:ext cx="309563" cy="161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5394960" y="2024065"/>
            <a:ext cx="782003" cy="108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6615113" y="1547813"/>
            <a:ext cx="14288" cy="233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6815139" y="1600200"/>
            <a:ext cx="28574" cy="157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943725" y="3952875"/>
            <a:ext cx="0" cy="161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294"/>
            <a:ext cx="629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ea typeface="Arial" pitchFamily="34" charset="0"/>
              </a:rPr>
              <a:t>Обучение сотрудников </a:t>
            </a:r>
            <a:r>
              <a:rPr lang="ru-RU" sz="1400" dirty="0"/>
              <a:t>в условиях ограничений, вызванных распространением </a:t>
            </a:r>
            <a:r>
              <a:rPr lang="en-US" sz="1400" dirty="0"/>
              <a:t>COVID-19</a:t>
            </a:r>
            <a:endParaRPr lang="ru-RU" sz="1400" dirty="0">
              <a:ea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9257" y="884128"/>
          <a:ext cx="8900918" cy="381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" y="237798"/>
            <a:ext cx="6210300" cy="3337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ja-JP" sz="1400" dirty="0">
                <a:ea typeface="Arial" pitchFamily="34" charset="0"/>
                <a:sym typeface="GillSans-Normal"/>
              </a:rPr>
              <a:t>Развитие цифровых технологий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752475"/>
            <a:ext cx="9144001" cy="410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688505" y="2841352"/>
            <a:ext cx="5455495" cy="20082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400050" indent="-400050">
              <a:buFont typeface="Wingdings" pitchFamily="2" charset="2"/>
              <a:buChar char="v"/>
            </a:pPr>
            <a:r>
              <a:rPr lang="ru-RU" sz="2100" dirty="0">
                <a:solidFill>
                  <a:schemeClr val="bg1"/>
                </a:solidFill>
                <a:latin typeface="Bebas Neue Bold" pitchFamily="34" charset="-52"/>
              </a:rPr>
              <a:t>мобильные рабочие места</a:t>
            </a:r>
          </a:p>
          <a:p>
            <a:pPr marL="400050" indent="-400050">
              <a:buFont typeface="Wingdings" pitchFamily="2" charset="2"/>
              <a:buChar char="v"/>
            </a:pPr>
            <a:r>
              <a:rPr lang="ru-RU" sz="2100" dirty="0">
                <a:solidFill>
                  <a:schemeClr val="bg1"/>
                </a:solidFill>
                <a:latin typeface="Bebas Neue Bold" pitchFamily="34" charset="-52"/>
              </a:rPr>
              <a:t>чек-листы и технологические карты</a:t>
            </a:r>
          </a:p>
          <a:p>
            <a:pPr marL="400050" indent="-400050">
              <a:buFont typeface="Wingdings" pitchFamily="2" charset="2"/>
              <a:buChar char="v"/>
            </a:pPr>
            <a:r>
              <a:rPr lang="ru-RU" sz="2100" dirty="0">
                <a:solidFill>
                  <a:schemeClr val="bg1"/>
                </a:solidFill>
                <a:latin typeface="Bebas Neue Bold" pitchFamily="34" charset="-52"/>
              </a:rPr>
              <a:t>Автоматизированная система сбора, анализа и демонстрации данных о работе Центра ( АСУ ЦТА)</a:t>
            </a:r>
          </a:p>
          <a:p>
            <a:pPr marL="400050" indent="-400050">
              <a:buFont typeface="Wingdings" pitchFamily="2" charset="2"/>
              <a:buChar char="v"/>
            </a:pPr>
            <a:r>
              <a:rPr lang="ru-RU" sz="2100" dirty="0">
                <a:solidFill>
                  <a:schemeClr val="bg1"/>
                </a:solidFill>
                <a:latin typeface="Bebas Neue Bold" pitchFamily="34" charset="-52"/>
              </a:rPr>
              <a:t>электронный документооборот  по формированию и обработке первичной учетной документации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98297"/>
            <a:ext cx="6188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ea typeface="Arial" pitchFamily="34" charset="0"/>
              </a:rPr>
              <a:t>Применение элементов технического регулирования в процессе контроля качества железнодорожной продукции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0005" y="1208369"/>
            <a:ext cx="8623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Перевод процессов Центра на цифровую платформу с интеграцией с автоматизированными системами органов по сертификации, ЕЭК, Росстандарта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113" y="2049215"/>
            <a:ext cx="864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Разработка аналитических подходов для планирования области аудита на основе данных о поведении продукции в эксплуатации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112" y="2946805"/>
            <a:ext cx="864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Формирование аудиторских групп с привлечением представителей органов по сертификации и контролирующих организаций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112" y="3791705"/>
            <a:ext cx="864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Организация взаимодействия с авиационной и автомобильной промышленностью в области обязательного подтверждения соответствия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/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2100</TotalTime>
  <Words>823</Words>
  <Application>Microsoft Office PowerPoint</Application>
  <PresentationFormat>Экран (16:9)</PresentationFormat>
  <Paragraphs>122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Bebas Neue Bold</vt:lpstr>
      <vt:lpstr>Calibri</vt:lpstr>
      <vt:lpstr>Consolas</vt:lpstr>
      <vt:lpstr>Times New Roman</vt:lpstr>
      <vt:lpstr>Verdana</vt:lpstr>
      <vt:lpstr>Verdana Pro SemiBold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107</cp:revision>
  <dcterms:created xsi:type="dcterms:W3CDTF">2020-09-25T09:41:49Z</dcterms:created>
  <dcterms:modified xsi:type="dcterms:W3CDTF">2020-11-21T00:23:29Z</dcterms:modified>
</cp:coreProperties>
</file>