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60" r:id="rId2"/>
    <p:sldId id="271" r:id="rId3"/>
    <p:sldId id="264" r:id="rId4"/>
    <p:sldId id="272" r:id="rId5"/>
    <p:sldId id="273" r:id="rId6"/>
    <p:sldId id="274" r:id="rId7"/>
    <p:sldId id="27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1"/>
    <a:srgbClr val="BFC5CE"/>
    <a:srgbClr val="78D64B"/>
    <a:srgbClr val="003356"/>
    <a:srgbClr val="E21A1A"/>
    <a:srgbClr val="B0DCF4"/>
    <a:srgbClr val="8AB0D2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0F0D0-F39E-496D-92AD-4D29E9BCF27E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A5E7-2507-4568-A650-DB5F4E07FE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2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7B834-D422-41C8-953B-F041AE3487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90783"/>
            <a:ext cx="2247921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457200" rtl="0" eaLnBrk="1" latinLnBrk="0" hangingPunct="1">
              <a:lnSpc>
                <a:spcPct val="115000"/>
              </a:lnSpc>
              <a:spcBef>
                <a:spcPts val="1200"/>
              </a:spcBef>
            </a:pPr>
            <a:r>
              <a:rPr lang="ru-RU" sz="500" b="1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00" b="1" kern="0" dirty="0">
                <a:solidFill>
                  <a:srgbClr val="365F9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 СТРУКТУРЕ НОВОЙ РЕДАКЦИИ ПРАВИЛ ТЕХНИЧЕСКОЙ ЭКСПЛУАТАЦИИ ЖЕЛЕЗНЫХ ДОРОГ РОССИЙСКОЙ ФЕДЕРАЦИИ</a:t>
            </a:r>
            <a:endParaRPr lang="en-GB" altLang="ru-RU" sz="500" b="1" kern="0" dirty="0">
              <a:solidFill>
                <a:srgbClr val="365F9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>
                <a:solidFill>
                  <a:srgbClr val="E21A1A"/>
                </a:solidFill>
                <a:latin typeface="+mn-lt"/>
              </a:rPr>
              <a:t>XX </a:t>
            </a:r>
            <a:r>
              <a:rPr lang="ru-RU" sz="500" dirty="0">
                <a:solidFill>
                  <a:srgbClr val="E21A1A"/>
                </a:solidFill>
                <a:latin typeface="+mn-lt"/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0681"/>
            <a:ext cx="7886700" cy="40010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1169547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3050"/>
          </a:xfrm>
          <a:prstGeom prst="rect">
            <a:avLst/>
          </a:prstGeom>
        </p:spPr>
        <p:txBody>
          <a:bodyPr lIns="91436" tIns="45718" rIns="91436" bIns="45718"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3050"/>
          </a:xfrm>
          <a:prstGeom prst="rect">
            <a:avLst/>
          </a:prstGeom>
        </p:spPr>
        <p:txBody>
          <a:bodyPr lIns="91436" tIns="45718" rIns="91436" bIns="45718"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4881565"/>
            <a:ext cx="611188" cy="2730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fld id="{105AED41-8AC2-40A5-A22C-E0D752168459}" type="slidenum">
              <a:rPr lang="ru-RU" altLang="ru-RU" sz="1600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 altLang="ru-RU"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5024" y="353717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2931112" y="1385753"/>
            <a:ext cx="459434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1200" b="1" kern="0" spc="6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СТРУКТУРЕ НОВОЙ РЕДАКЦИИ ПРАВИЛ ТЕХНИЧЕСКОЙ ЭКСПЛУАТАЦИИ ЖЕЛЕЗНЫХ ДОРОГ РОССИЙСКОЙ ФЕДЕРАЦИИ</a:t>
            </a:r>
            <a:endParaRPr lang="en-GB" altLang="ru-RU" sz="1200" b="1" kern="0" spc="6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4320540" y="2703212"/>
            <a:ext cx="3204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800" b="1" kern="0" spc="6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Департамента технической политики ОАО «РЖД»</a:t>
            </a:r>
          </a:p>
          <a:p>
            <a:pPr algn="r"/>
            <a:r>
              <a:rPr lang="ru-RU" sz="800" b="1" kern="0" spc="6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Л.Ю. Никольская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220979" y="17526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sym typeface="GillSans-Normal"/>
              </a:rPr>
              <a:t> </a:t>
            </a:r>
            <a:r>
              <a:rPr lang="ru-RU" altLang="ru-RU" dirty="0">
                <a:ea typeface="Arial" pitchFamily="34" charset="0"/>
                <a:sym typeface="GillSans-Normal"/>
              </a:rPr>
              <a:t>Система технического регулирования</a:t>
            </a:r>
            <a:endParaRPr lang="ru-RU" dirty="0">
              <a:ea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4781" y="845820"/>
            <a:ext cx="8423856" cy="3983304"/>
            <a:chOff x="104780" y="764831"/>
            <a:chExt cx="9221046" cy="41633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700495" y="2089546"/>
              <a:ext cx="1625331" cy="619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НОРМАТИВНЫЕ ПРАВОВЫЕ </a:t>
              </a:r>
              <a:b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АКТЫ РФ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16958" y="2970962"/>
              <a:ext cx="1466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МИНТРАНС, МИНПРОМТОРГ РОССИИ,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СТАНДАРТЫ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79734" y="3983227"/>
              <a:ext cx="14668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ОАО «РЖД»</a:t>
              </a:r>
            </a:p>
          </p:txBody>
        </p:sp>
        <p:grpSp>
          <p:nvGrpSpPr>
            <p:cNvPr id="10" name="Группа 43"/>
            <p:cNvGrpSpPr/>
            <p:nvPr/>
          </p:nvGrpSpPr>
          <p:grpSpPr>
            <a:xfrm>
              <a:off x="7637226" y="782730"/>
              <a:ext cx="160143" cy="3616480"/>
              <a:chOff x="7592776" y="782730"/>
              <a:chExt cx="160143" cy="3616480"/>
            </a:xfrm>
          </p:grpSpPr>
          <p:sp>
            <p:nvSpPr>
              <p:cNvPr id="11" name="Левая фигурная скобка 10"/>
              <p:cNvSpPr/>
              <p:nvPr/>
            </p:nvSpPr>
            <p:spPr>
              <a:xfrm flipH="1">
                <a:off x="7592776" y="782730"/>
                <a:ext cx="160143" cy="902562"/>
              </a:xfrm>
              <a:prstGeom prst="leftBrace">
                <a:avLst>
                  <a:gd name="adj1" fmla="val 71254"/>
                  <a:gd name="adj2" fmla="val 51563"/>
                </a:avLst>
              </a:prstGeom>
              <a:ln w="12700">
                <a:solidFill>
                  <a:srgbClr val="E21A1A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Левая фигурная скобка 11"/>
              <p:cNvSpPr/>
              <p:nvPr/>
            </p:nvSpPr>
            <p:spPr>
              <a:xfrm flipH="1">
                <a:off x="7592776" y="3048926"/>
                <a:ext cx="160143" cy="523401"/>
              </a:xfrm>
              <a:prstGeom prst="leftBrace">
                <a:avLst>
                  <a:gd name="adj1" fmla="val 49552"/>
                  <a:gd name="adj2" fmla="val 47125"/>
                </a:avLst>
              </a:prstGeom>
              <a:ln w="12700">
                <a:solidFill>
                  <a:srgbClr val="E21A1A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Левая фигурная скобка 12"/>
              <p:cNvSpPr/>
              <p:nvPr/>
            </p:nvSpPr>
            <p:spPr>
              <a:xfrm flipH="1">
                <a:off x="7592776" y="3784621"/>
                <a:ext cx="160143" cy="614589"/>
              </a:xfrm>
              <a:prstGeom prst="leftBrace">
                <a:avLst>
                  <a:gd name="adj1" fmla="val 71254"/>
                  <a:gd name="adj2" fmla="val 48323"/>
                </a:avLst>
              </a:prstGeom>
              <a:ln w="12700">
                <a:solidFill>
                  <a:srgbClr val="E21A1A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15859" y="1882755"/>
              <a:ext cx="7396191" cy="651699"/>
            </a:xfrm>
            <a:prstGeom prst="rect">
              <a:avLst/>
            </a:prstGeom>
            <a:ln w="12700">
              <a:solidFill>
                <a:srgbClr val="0A84B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Федеральный закон «</a:t>
              </a:r>
              <a:r>
                <a:rPr lang="ru-RU" sz="7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 железнодорожном транспорте</a:t>
              </a: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» №17-ФЗ от 10 января 2003 г. </a:t>
              </a:r>
            </a:p>
            <a:p>
              <a:pPr algn="r">
                <a:lnSpc>
                  <a:spcPts val="1200"/>
                </a:lnSpc>
              </a:pP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Федеральный закон «</a:t>
              </a:r>
              <a:r>
                <a:rPr lang="ru-RU" sz="7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Устав железнодорожного транспорта</a:t>
              </a: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» №18-ФЗ от 10 января 2003 г. </a:t>
              </a:r>
            </a:p>
            <a:p>
              <a:pPr>
                <a:lnSpc>
                  <a:spcPts val="1200"/>
                </a:lnSpc>
              </a:pP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Федеральный закон «</a:t>
              </a:r>
              <a:r>
                <a:rPr lang="ru-RU" sz="7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 техническом регулировании</a:t>
              </a: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» №184-ФЗ от 27 декабря 2002 г.  </a:t>
              </a:r>
            </a:p>
            <a:p>
              <a:pPr algn="r">
                <a:lnSpc>
                  <a:spcPts val="1200"/>
                </a:lnSpc>
              </a:pP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Федеральный закон «</a:t>
              </a:r>
              <a:r>
                <a:rPr lang="ru-RU" sz="7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 стандартизации в Российской Федерации</a:t>
              </a:r>
              <a:r>
                <a:rPr lang="ru-RU" sz="7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» №162-ФЗ от 29 июня 2015 г.</a:t>
              </a:r>
              <a:endParaRPr lang="ru-RU" sz="700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15860" y="2863556"/>
              <a:ext cx="7396190" cy="167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118061" y="3622719"/>
              <a:ext cx="7406268" cy="18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Блок-схема: объединение 16"/>
            <p:cNvSpPr/>
            <p:nvPr/>
          </p:nvSpPr>
          <p:spPr>
            <a:xfrm>
              <a:off x="3578134" y="2875168"/>
              <a:ext cx="470974" cy="122884"/>
            </a:xfrm>
            <a:prstGeom prst="flowChartMerge">
              <a:avLst/>
            </a:prstGeom>
            <a:solidFill>
              <a:srgbClr val="086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grpSp>
          <p:nvGrpSpPr>
            <p:cNvPr id="18" name="Группа 41"/>
            <p:cNvGrpSpPr/>
            <p:nvPr/>
          </p:nvGrpSpPr>
          <p:grpSpPr>
            <a:xfrm>
              <a:off x="115857" y="3065070"/>
              <a:ext cx="7408472" cy="451157"/>
              <a:chOff x="151199" y="2295424"/>
              <a:chExt cx="5690873" cy="410616"/>
            </a:xfrm>
            <a:noFill/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52892" y="2515557"/>
                <a:ext cx="698229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ГОСТ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14892" y="2510477"/>
                <a:ext cx="698229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ГОСТ Р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51199" y="2299658"/>
                <a:ext cx="698229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ПРИКАЗЫ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649798" y="2514710"/>
                <a:ext cx="794749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СВОДЫ ПРАВИЛ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901343" y="2295424"/>
                <a:ext cx="902304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РАСПОРЯЖЕНИЯ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652280" y="2295425"/>
                <a:ext cx="776095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ПРАВИЛА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847099" y="2295424"/>
                <a:ext cx="767627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ПОЛОЖЕНИЯ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463359" y="2299657"/>
                <a:ext cx="794749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ИНСТРУКЦИИ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301560" y="2300505"/>
                <a:ext cx="1540511" cy="190483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РЕГЛАМЕНТЫ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481225" y="2516404"/>
                <a:ext cx="1190989" cy="189636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КОНСТРУКТОРСКАЯ ДОКУМЕНТАЦИЯ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717358" y="2520638"/>
                <a:ext cx="1190989" cy="185402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ЭКСПЛУАТАЦИОННАЯ ДОКУМЕНТАЦИЯ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945024" y="2512171"/>
                <a:ext cx="897048" cy="188789"/>
              </a:xfrm>
              <a:prstGeom prst="rect">
                <a:avLst/>
              </a:prstGeom>
              <a:grpFill/>
              <a:ln>
                <a:solidFill>
                  <a:srgbClr val="086A96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6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РЕМОНТНАЯ ДОКУМЕНТАЦИЯ</a:t>
                </a:r>
              </a:p>
            </p:txBody>
          </p:sp>
        </p:grpSp>
        <p:sp>
          <p:nvSpPr>
            <p:cNvPr id="31" name="Блок-схема: объединение 30"/>
            <p:cNvSpPr/>
            <p:nvPr/>
          </p:nvSpPr>
          <p:spPr>
            <a:xfrm>
              <a:off x="3578134" y="3622719"/>
              <a:ext cx="470974" cy="122884"/>
            </a:xfrm>
            <a:prstGeom prst="flowChartMerge">
              <a:avLst/>
            </a:prstGeom>
            <a:solidFill>
              <a:srgbClr val="086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27541" y="3784621"/>
              <a:ext cx="7396788" cy="308588"/>
            </a:xfrm>
            <a:prstGeom prst="roundRect">
              <a:avLst>
                <a:gd name="adj" fmla="val 0"/>
              </a:avLst>
            </a:prstGeom>
            <a:solidFill>
              <a:srgbClr val="086A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rIns="36000" anchor="ctr"/>
            <a:lstStyle/>
            <a:p>
              <a:pPr algn="ctr"/>
              <a:r>
                <a:rPr lang="ru-RU" altLang="ru-RU" sz="9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КОРПОРАТИВНЫЕ СТАНДАРТЫ ОАО «РЖД» - СТО РЖД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9920" y="4150221"/>
              <a:ext cx="7394409" cy="248988"/>
            </a:xfrm>
            <a:prstGeom prst="rect">
              <a:avLst/>
            </a:prstGeom>
            <a:noFill/>
            <a:ln>
              <a:solidFill>
                <a:srgbClr val="086A96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rIns="36000" anchor="ctr"/>
            <a:lstStyle/>
            <a:p>
              <a:pPr algn="ctr">
                <a:defRPr/>
              </a:pPr>
              <a:r>
                <a:rPr lang="ru-RU" sz="700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ПРИКАЗЫ, РАСПОРЯЖЕНИЯ, ПОЛОЖЕНИЯ, ПРАВИЛА, ИНСТРУКЦИИ, РЕГЛАМЕНТЫ И ДР.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5860" y="764831"/>
              <a:ext cx="7396190" cy="192328"/>
            </a:xfrm>
            <a:prstGeom prst="rect">
              <a:avLst/>
            </a:prstGeom>
            <a:ln w="12700">
              <a:solidFill>
                <a:srgbClr val="0A84B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ДОГОВОР О ЕВРАЗИЙСКОМ ЭКОНОМИЧЕСКОМ СОЮЗЕ</a:t>
              </a:r>
              <a:r>
                <a:rPr lang="en-US" sz="6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(ПОДПИСАН 29</a:t>
              </a:r>
              <a:r>
                <a: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МАЯ</a:t>
              </a:r>
              <a:r>
                <a: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r>
                <a: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г., ЕАЭС)</a:t>
              </a:r>
              <a:endPara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5860" y="1014860"/>
              <a:ext cx="7396190" cy="297905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Соглашение о единых принципах и правилах технического регулирования </a:t>
              </a:r>
              <a:b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en-US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Республике Беларусь,  Республике Казахстан, Российской Федерации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5858" y="1365422"/>
              <a:ext cx="7396191" cy="319869"/>
            </a:xfrm>
            <a:prstGeom prst="rect">
              <a:avLst/>
            </a:prstGeom>
            <a:ln w="12700">
              <a:solidFill>
                <a:srgbClr val="279D8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ТЕХНИЧЕСКИЕ РЕГЛАМЕНТЫ ТАМОЖЕННОГО СОЮЗА</a:t>
              </a:r>
            </a:p>
            <a:p>
              <a:pPr algn="ctr"/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(приняты</a:t>
              </a:r>
              <a:r>
                <a: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решением комиссии Таможенного Союза № 710 от 15 июля 2011 г.)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15857" y="2567963"/>
              <a:ext cx="7396191" cy="236030"/>
            </a:xfrm>
            <a:prstGeom prst="rect">
              <a:avLst/>
            </a:prstGeom>
            <a:noFill/>
            <a:ln w="12700">
              <a:solidFill>
                <a:srgbClr val="279D8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УКАЗЫ ПРЕЗИДЕНТА,</a:t>
              </a:r>
              <a:r>
                <a: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6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ПОСТАНОВЛЕНИЯ И РАСПОРЯЖЕНИЯ ПРАВИТЕЛЬСТВА РОССИЙСКОЙ ФЕДЕРАЦИИ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04780" y="1748259"/>
              <a:ext cx="7396190" cy="167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Блок-схема: объединение 38"/>
            <p:cNvSpPr/>
            <p:nvPr/>
          </p:nvSpPr>
          <p:spPr>
            <a:xfrm>
              <a:off x="3567054" y="1759871"/>
              <a:ext cx="470974" cy="122884"/>
            </a:xfrm>
            <a:prstGeom prst="flowChartMerge">
              <a:avLst/>
            </a:prstGeom>
            <a:solidFill>
              <a:srgbClr val="086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sp>
          <p:nvSpPr>
            <p:cNvPr id="40" name="Левая фигурная скобка 39"/>
            <p:cNvSpPr/>
            <p:nvPr/>
          </p:nvSpPr>
          <p:spPr>
            <a:xfrm flipH="1">
              <a:off x="7665098" y="1882755"/>
              <a:ext cx="116642" cy="921239"/>
            </a:xfrm>
            <a:prstGeom prst="leftBrace">
              <a:avLst>
                <a:gd name="adj1" fmla="val 71254"/>
                <a:gd name="adj2" fmla="val 51563"/>
              </a:avLst>
            </a:prstGeom>
            <a:ln w="12700">
              <a:solidFill>
                <a:srgbClr val="E21A1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744337" y="889179"/>
              <a:ext cx="1466851" cy="59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МЕЖГОСУДАР-СТВЕННЫЕ ПРАВОВЫЕ АКТЫ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29922" y="4454655"/>
              <a:ext cx="2971453" cy="473529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В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случае несоблюдения технологии </a:t>
              </a:r>
              <a:b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проектирования, изготовления, модернизации </a:t>
              </a:r>
              <a:b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7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ОТВЕТСТВЕННОСТЬ НЕСЁТ ИЗГОТОВИТЕЛЬ</a:t>
              </a:r>
              <a:endParaRPr lang="ru-RU" sz="6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149123" y="4454655"/>
              <a:ext cx="5884767" cy="473529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В случае нарушения требований руководства по эксплуатации, ремонтных документов или НПА, </a:t>
              </a:r>
              <a:b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7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ОТВЕТСТВЕННОСТЬ НЕСЁТ ЭКСПЛУАТИРУЮЩЕЕ ИЛИ РЕМОНТНОЕ ПРЕДПРИЯТИЕ, </a:t>
              </a:r>
              <a:br>
                <a:rPr lang="ru-RU" sz="7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7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А ТАКЖЕ ВЛАДЕЛЕЦ ИНФРАСТРУКТУРЫ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11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220979" y="6256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8897" eaLnBrk="0" hangingPunct="0">
              <a:defRPr/>
            </a:pPr>
            <a:r>
              <a:rPr lang="ru-RU" altLang="ru-RU" dirty="0">
                <a:ea typeface="Arial" pitchFamily="34" charset="0"/>
                <a:sym typeface="GillSans-Normal"/>
              </a:rPr>
              <a:t>Совершенствование нормативной базы железнодорожного транспорта </a:t>
            </a:r>
            <a:r>
              <a:rPr lang="ru-RU" alt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РФ</a:t>
            </a:r>
            <a:endParaRPr lang="ru-RU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8521" y="753673"/>
            <a:ext cx="8509699" cy="577385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6000" bIns="36000" anchor="ctr"/>
          <a:lstStyle/>
          <a:p>
            <a:pP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НОВОГО НОРМАТИВНОГО ПРАВОВОГО АКТА, РЕГУЛИРУЮЩЕГО ВОПРОСЫ ТЕХНИЧЕСКОЙ ЭКСПЛУАТАЦИИ ЖЕЛЕЗНОДОРОЖНОГО ТРАНСПОРТА РФ (НОВАЯ РЕДАКЦИЯ ПТЭ)</a:t>
            </a:r>
          </a:p>
        </p:txBody>
      </p:sp>
      <p:cxnSp>
        <p:nvCxnSpPr>
          <p:cNvPr id="48" name="Прямая соединительная линия 47"/>
          <p:cNvCxnSpPr>
            <a:endCxn id="65" idx="0"/>
          </p:cNvCxnSpPr>
          <p:nvPr/>
        </p:nvCxnSpPr>
        <p:spPr>
          <a:xfrm>
            <a:off x="1826275" y="1639061"/>
            <a:ext cx="357" cy="1273588"/>
          </a:xfrm>
          <a:prstGeom prst="line">
            <a:avLst/>
          </a:prstGeom>
          <a:ln w="12700">
            <a:solidFill>
              <a:srgbClr val="377A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19"/>
          <p:cNvGrpSpPr/>
          <p:nvPr/>
        </p:nvGrpSpPr>
        <p:grpSpPr>
          <a:xfrm>
            <a:off x="1715885" y="1373449"/>
            <a:ext cx="221494" cy="223772"/>
            <a:chOff x="200018" y="1917176"/>
            <a:chExt cx="238004" cy="238004"/>
          </a:xfrm>
        </p:grpSpPr>
        <p:sp>
          <p:nvSpPr>
            <p:cNvPr id="50" name="Овал 49"/>
            <p:cNvSpPr/>
            <p:nvPr/>
          </p:nvSpPr>
          <p:spPr>
            <a:xfrm>
              <a:off x="200018" y="1917176"/>
              <a:ext cx="238004" cy="2380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7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51" name="Нашивка 36"/>
            <p:cNvSpPr/>
            <p:nvPr/>
          </p:nvSpPr>
          <p:spPr>
            <a:xfrm>
              <a:off x="285019" y="1979512"/>
              <a:ext cx="90668" cy="116055"/>
            </a:xfrm>
            <a:prstGeom prst="chevron">
              <a:avLst/>
            </a:prstGeom>
            <a:solidFill>
              <a:srgbClr val="37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black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027312" y="1292794"/>
            <a:ext cx="2319881" cy="617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Утвержден План мероприятий по реализации механизма «регуляторной гильотины», утв. Правительством РФ от 29.05.2019 № 4714п-П36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027312" y="1959588"/>
            <a:ext cx="2814904" cy="7976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Получена позиция Минюста России и Минтранса России (от 14.05.2019 № 01/60572-ДН и</a:t>
            </a:r>
          </a:p>
          <a:p>
            <a:pPr>
              <a:lnSpc>
                <a:spcPts val="1100"/>
              </a:lnSpc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от 27.12.2019 № Д4/29789-ИС о необходимости разработки нового нормативного правового </a:t>
            </a:r>
            <a:b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акта взамен действующих ПТЭ</a:t>
            </a:r>
          </a:p>
        </p:txBody>
      </p:sp>
      <p:grpSp>
        <p:nvGrpSpPr>
          <p:cNvPr id="61" name="Группа 71"/>
          <p:cNvGrpSpPr/>
          <p:nvPr/>
        </p:nvGrpSpPr>
        <p:grpSpPr>
          <a:xfrm>
            <a:off x="1715885" y="2214963"/>
            <a:ext cx="221494" cy="223772"/>
            <a:chOff x="200018" y="1917176"/>
            <a:chExt cx="238004" cy="238004"/>
          </a:xfrm>
        </p:grpSpPr>
        <p:sp>
          <p:nvSpPr>
            <p:cNvPr id="62" name="Овал 61"/>
            <p:cNvSpPr/>
            <p:nvPr/>
          </p:nvSpPr>
          <p:spPr>
            <a:xfrm>
              <a:off x="200018" y="1917176"/>
              <a:ext cx="238004" cy="2380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7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63" name="Нашивка 36"/>
            <p:cNvSpPr/>
            <p:nvPr/>
          </p:nvSpPr>
          <p:spPr>
            <a:xfrm>
              <a:off x="285019" y="1979512"/>
              <a:ext cx="90668" cy="116055"/>
            </a:xfrm>
            <a:prstGeom prst="chevron">
              <a:avLst/>
            </a:prstGeom>
            <a:solidFill>
              <a:srgbClr val="37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Группа 74"/>
          <p:cNvGrpSpPr/>
          <p:nvPr/>
        </p:nvGrpSpPr>
        <p:grpSpPr>
          <a:xfrm>
            <a:off x="1715885" y="2912649"/>
            <a:ext cx="221494" cy="223772"/>
            <a:chOff x="200018" y="1917176"/>
            <a:chExt cx="238004" cy="238004"/>
          </a:xfrm>
        </p:grpSpPr>
        <p:sp>
          <p:nvSpPr>
            <p:cNvPr id="65" name="Овал 64"/>
            <p:cNvSpPr/>
            <p:nvPr/>
          </p:nvSpPr>
          <p:spPr>
            <a:xfrm>
              <a:off x="200018" y="1917176"/>
              <a:ext cx="238004" cy="2380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77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66" name="Нашивка 36"/>
            <p:cNvSpPr/>
            <p:nvPr/>
          </p:nvSpPr>
          <p:spPr>
            <a:xfrm>
              <a:off x="285019" y="1979512"/>
              <a:ext cx="90668" cy="116055"/>
            </a:xfrm>
            <a:prstGeom prst="chevron">
              <a:avLst/>
            </a:prstGeom>
            <a:solidFill>
              <a:srgbClr val="37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black"/>
                </a:solidFill>
              </a:endParaRPr>
            </a:p>
          </p:txBody>
        </p:sp>
      </p:grpSp>
      <p:sp>
        <p:nvSpPr>
          <p:cNvPr id="75" name="Нашивка 61">
            <a:extLst>
              <a:ext uri="{FF2B5EF4-FFF2-40B4-BE49-F238E27FC236}">
                <a16:creationId xmlns:a16="http://schemas.microsoft.com/office/drawing/2014/main" id="{19EF7083-A150-4535-95A2-CE39E809A072}"/>
              </a:ext>
            </a:extLst>
          </p:cNvPr>
          <p:cNvSpPr/>
          <p:nvPr/>
        </p:nvSpPr>
        <p:spPr>
          <a:xfrm>
            <a:off x="6339779" y="3657370"/>
            <a:ext cx="2077402" cy="1150934"/>
          </a:xfrm>
          <a:prstGeom prst="chevron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Направление итоговой редакции </a:t>
            </a:r>
            <a:br>
              <a:rPr lang="en-US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 Минтранс России</a:t>
            </a:r>
          </a:p>
        </p:txBody>
      </p:sp>
      <p:sp>
        <p:nvSpPr>
          <p:cNvPr id="76" name="Пятиугольник 75"/>
          <p:cNvSpPr/>
          <p:nvPr/>
        </p:nvSpPr>
        <p:spPr>
          <a:xfrm>
            <a:off x="119011" y="3657370"/>
            <a:ext cx="1809342" cy="11509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проекта новой редакции ПТЭ.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Согласование на рабочей группе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ОАО «РЖД»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77" name="Нашивка 71"/>
          <p:cNvSpPr/>
          <p:nvPr/>
        </p:nvSpPr>
        <p:spPr>
          <a:xfrm>
            <a:off x="1381714" y="3657370"/>
            <a:ext cx="2345446" cy="115093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Согласование проекта новой редакции ПТЭ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 ОАО «РЖД»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(дистанционно)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8" name="Нашивка 74"/>
          <p:cNvSpPr/>
          <p:nvPr/>
        </p:nvSpPr>
        <p:spPr>
          <a:xfrm>
            <a:off x="3180521" y="3657370"/>
            <a:ext cx="1976409" cy="1150934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Отработка замечаний Минтранса России</a:t>
            </a:r>
          </a:p>
        </p:txBody>
      </p:sp>
      <p:sp>
        <p:nvSpPr>
          <p:cNvPr id="79" name="Нашивка 77"/>
          <p:cNvSpPr/>
          <p:nvPr/>
        </p:nvSpPr>
        <p:spPr>
          <a:xfrm>
            <a:off x="4610291" y="3657369"/>
            <a:ext cx="2345452" cy="1150934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Отработка замечаний внешних организаций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ж.д. транспорта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2FB5D48-2844-426C-844D-20039B60E96B}"/>
              </a:ext>
            </a:extLst>
          </p:cNvPr>
          <p:cNvCxnSpPr>
            <a:cxnSpLocks/>
          </p:cNvCxnSpPr>
          <p:nvPr/>
        </p:nvCxnSpPr>
        <p:spPr>
          <a:xfrm>
            <a:off x="6339779" y="3589668"/>
            <a:ext cx="634902" cy="656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2027312" y="2769236"/>
            <a:ext cx="2453907" cy="7976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Издано поручение о разработке новой редакции ПТЭ (п. 8.7 протокола итогового за 2019 год заседания правления ОАО «РЖД» </a:t>
            </a:r>
            <a:br>
              <a:rPr lang="en-US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от 11-12 декабря 2019 г. № 84) </a:t>
            </a:r>
          </a:p>
        </p:txBody>
      </p:sp>
      <p:grpSp>
        <p:nvGrpSpPr>
          <p:cNvPr id="83" name="Группа 85"/>
          <p:cNvGrpSpPr/>
          <p:nvPr/>
        </p:nvGrpSpPr>
        <p:grpSpPr>
          <a:xfrm>
            <a:off x="151757" y="1378171"/>
            <a:ext cx="1430102" cy="1874666"/>
            <a:chOff x="342900" y="1155700"/>
            <a:chExt cx="1536700" cy="1993900"/>
          </a:xfrm>
        </p:grpSpPr>
        <p:graphicFrame>
          <p:nvGraphicFramePr>
            <p:cNvPr id="84" name="Object 10"/>
            <p:cNvGraphicFramePr>
              <a:graphicFrameLocks noChangeAspect="1"/>
            </p:cNvGraphicFramePr>
            <p:nvPr/>
          </p:nvGraphicFramePr>
          <p:xfrm>
            <a:off x="342900" y="1155700"/>
            <a:ext cx="5969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Acrobat Document" r:id="rId3" imgW="5723810" imgH="8059275" progId="AcroExch.Document.DC">
                    <p:embed/>
                  </p:oleObj>
                </mc:Choice>
                <mc:Fallback>
                  <p:oleObj name="Acrobat Document" r:id="rId3" imgW="5723810" imgH="8059275" progId="AcroExch.Document.DC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" y="1155700"/>
                          <a:ext cx="596900" cy="8382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BFBFB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1"/>
            <p:cNvGraphicFramePr>
              <a:graphicFrameLocks noChangeAspect="1"/>
            </p:cNvGraphicFramePr>
            <p:nvPr/>
          </p:nvGraphicFramePr>
          <p:xfrm>
            <a:off x="1295400" y="1181100"/>
            <a:ext cx="584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Acrobat Document" r:id="rId5" imgW="5667120" imgH="8026920" progId="AcroExch.Document.DC">
                    <p:embed/>
                  </p:oleObj>
                </mc:Choice>
                <mc:Fallback>
                  <p:oleObj name="Acrobat Document" r:id="rId5" imgW="5667120" imgH="8026920" progId="AcroExch.Document.DC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181100"/>
                          <a:ext cx="584200" cy="8255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2"/>
            <p:cNvGraphicFramePr>
              <a:graphicFrameLocks noChangeAspect="1"/>
            </p:cNvGraphicFramePr>
            <p:nvPr/>
          </p:nvGraphicFramePr>
          <p:xfrm>
            <a:off x="469900" y="1739900"/>
            <a:ext cx="5969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Acrobat Document" r:id="rId7" imgW="5686200" imgH="8036280" progId="AcroExch.Document.DC">
                    <p:embed/>
                  </p:oleObj>
                </mc:Choice>
                <mc:Fallback>
                  <p:oleObj name="Acrobat Document" r:id="rId7" imgW="5686200" imgH="8036280" progId="AcroExch.Document.DC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900" y="1739900"/>
                          <a:ext cx="596900" cy="8382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3"/>
            <p:cNvGraphicFramePr>
              <a:graphicFrameLocks noChangeAspect="1"/>
            </p:cNvGraphicFramePr>
            <p:nvPr/>
          </p:nvGraphicFramePr>
          <p:xfrm>
            <a:off x="1193800" y="1752600"/>
            <a:ext cx="584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Acrobat Document" r:id="rId9" imgW="5668166" imgH="8019048" progId="AcroExch.Document.DC">
                    <p:embed/>
                  </p:oleObj>
                </mc:Choice>
                <mc:Fallback>
                  <p:oleObj name="Acrobat Document" r:id="rId9" imgW="5668166" imgH="8019048" progId="AcroExch.Document.DC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800" y="1752600"/>
                          <a:ext cx="584200" cy="8255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4"/>
            <p:cNvGraphicFramePr>
              <a:graphicFrameLocks noChangeAspect="1"/>
            </p:cNvGraphicFramePr>
            <p:nvPr/>
          </p:nvGraphicFramePr>
          <p:xfrm>
            <a:off x="838200" y="2324100"/>
            <a:ext cx="584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Acrobat Document" r:id="rId11" imgW="5668166" imgH="8019048" progId="AcroExch.Document.DC">
                    <p:embed/>
                  </p:oleObj>
                </mc:Choice>
                <mc:Fallback>
                  <p:oleObj name="Acrobat Document" r:id="rId11" imgW="5668166" imgH="8019048" progId="AcroExch.Document.DC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2324100"/>
                          <a:ext cx="584200" cy="8255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91"/>
          <p:cNvGrpSpPr/>
          <p:nvPr/>
        </p:nvGrpSpPr>
        <p:grpSpPr>
          <a:xfrm>
            <a:off x="4822909" y="1220099"/>
            <a:ext cx="3576125" cy="2312652"/>
            <a:chOff x="4731469" y="1220099"/>
            <a:chExt cx="3576125" cy="2312652"/>
          </a:xfrm>
        </p:grpSpPr>
        <p:cxnSp>
          <p:nvCxnSpPr>
            <p:cNvPr id="52" name="Прямая соединительная линия 51"/>
            <p:cNvCxnSpPr>
              <a:stCxn id="54" idx="4"/>
              <a:endCxn id="74" idx="1"/>
            </p:cNvCxnSpPr>
            <p:nvPr/>
          </p:nvCxnSpPr>
          <p:spPr>
            <a:xfrm>
              <a:off x="4842216" y="1601539"/>
              <a:ext cx="10547" cy="1674419"/>
            </a:xfrm>
            <a:prstGeom prst="line">
              <a:avLst/>
            </a:prstGeom>
            <a:ln w="12700">
              <a:solidFill>
                <a:srgbClr val="377A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33"/>
            <p:cNvGrpSpPr/>
            <p:nvPr/>
          </p:nvGrpSpPr>
          <p:grpSpPr>
            <a:xfrm>
              <a:off x="4731469" y="1377767"/>
              <a:ext cx="221494" cy="223772"/>
              <a:chOff x="200018" y="1917176"/>
              <a:chExt cx="238004" cy="238004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" name="Группа 34"/>
            <p:cNvGrpSpPr/>
            <p:nvPr/>
          </p:nvGrpSpPr>
          <p:grpSpPr>
            <a:xfrm>
              <a:off x="4731469" y="1964821"/>
              <a:ext cx="221494" cy="223772"/>
              <a:chOff x="200018" y="1917176"/>
              <a:chExt cx="238004" cy="238004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" name="Прямоугольник 66"/>
            <p:cNvSpPr/>
            <p:nvPr/>
          </p:nvSpPr>
          <p:spPr>
            <a:xfrm>
              <a:off x="5044831" y="1829417"/>
              <a:ext cx="3262763" cy="617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Направлено письмо в Минтранс России со сравнительной таблицей новой редакции ПТЭ с действующей редакцией ПТЭ, утв. приказом Минтранса РФ от 21.12.2010  №286 </a:t>
              </a:r>
            </a:p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(от 16.06.2020 № ИСХ-6105/ЦТЕХ ) </a:t>
              </a:r>
            </a:p>
          </p:txBody>
        </p:sp>
        <p:grpSp>
          <p:nvGrpSpPr>
            <p:cNvPr id="68" name="Группа 46"/>
            <p:cNvGrpSpPr/>
            <p:nvPr/>
          </p:nvGrpSpPr>
          <p:grpSpPr>
            <a:xfrm>
              <a:off x="4731469" y="2574139"/>
              <a:ext cx="221494" cy="223772"/>
              <a:chOff x="200018" y="1917176"/>
              <a:chExt cx="238004" cy="238004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5044831" y="2430726"/>
              <a:ext cx="3262763" cy="617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Направлено письмо на имя Министра транспорта РФ за подписью Ц Белозерова О.В. от 19.08.2020 № ИСХ-17945 с просьбой организовать публичное рассмотрение новой редакции ПТЭ</a:t>
              </a:r>
            </a:p>
          </p:txBody>
        </p:sp>
        <p:grpSp>
          <p:nvGrpSpPr>
            <p:cNvPr id="72" name="Группа 61"/>
            <p:cNvGrpSpPr/>
            <p:nvPr/>
          </p:nvGrpSpPr>
          <p:grpSpPr>
            <a:xfrm>
              <a:off x="4731469" y="3162791"/>
              <a:ext cx="221494" cy="223772"/>
              <a:chOff x="200018" y="1917176"/>
              <a:chExt cx="238004" cy="238004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Прямоугольник 81"/>
            <p:cNvSpPr/>
            <p:nvPr/>
          </p:nvSpPr>
          <p:spPr>
            <a:xfrm>
              <a:off x="5044831" y="3048053"/>
              <a:ext cx="3262763" cy="48469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Размещение 20.08.2020 новой редакции ПТЭ на информационной площадке </a:t>
              </a:r>
              <a:r>
                <a:rPr lang="en-US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regulation.gov.ru. </a:t>
              </a: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для публичного обсуждения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044831" y="1220099"/>
              <a:ext cx="3262763" cy="65659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Направлено письмо в Департамент государственной политики в области железнодорожного транспорта Минтранса России с проектом новой редакции ПТЭ </a:t>
              </a:r>
              <a:br>
                <a:rPr lang="en-US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(от 03.04.2020 №ИСХ-7329)</a:t>
              </a:r>
            </a:p>
          </p:txBody>
        </p:sp>
      </p:grp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22FB5D48-2844-426C-844D-20039B60E96B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6339779" y="4232836"/>
            <a:ext cx="615963" cy="6431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220979" y="6256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8897">
              <a:defRPr/>
            </a:pPr>
            <a:r>
              <a:rPr lang="ru-RU" altLang="ru-RU" dirty="0">
                <a:solidFill>
                  <a:prstClr val="black"/>
                </a:solidFill>
                <a:sym typeface="GillSans-Normal"/>
              </a:rPr>
              <a:t>Сравнение действующей редакции и проекта новой редакции ПТЭ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773" y="1005840"/>
            <a:ext cx="8381799" cy="3632513"/>
            <a:chOff x="112901" y="764831"/>
            <a:chExt cx="8851587" cy="383611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42336" y="764831"/>
              <a:ext cx="4005916" cy="19232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ДЕЙСТВУЮЩАЯ РЕДАКЦИЯ ПТЭ</a:t>
              </a:r>
              <a:endParaRPr lang="ru-RU" sz="800" dirty="0">
                <a:solidFill>
                  <a:srgbClr val="000000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42336" y="1067517"/>
              <a:ext cx="4005916" cy="29790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ОБЩИЕ ПОЛОЖЕНИЯ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42336" y="1491630"/>
              <a:ext cx="1135009" cy="79208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II.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ОСНОВНЫЕ ОПРЕДЕЛЕНИЯ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42335" y="2347344"/>
              <a:ext cx="1135010" cy="792088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III.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ОБЩИЕ ОБЯЗАННОСТИ РАБОТНИКОВ</a:t>
              </a:r>
            </a:p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ЖЕЛЕЗНОДОРОЖНОГО ТРАНСПОРТА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20401" y="1489132"/>
              <a:ext cx="1317736" cy="792088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ОРГАНИЗАЦИЯ ФУНКЦИОНИРОВАНИЯ СООРУЖЕНИЙ И УСТРОЙСТВ</a:t>
              </a:r>
            </a:p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ЖЕЛЕЗНОДОРОЖНОГО ТРАНСПОРТА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820401" y="2347341"/>
              <a:ext cx="1317736" cy="792088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V.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ОБСЛУЖИВАНИЕ СООРУЖЕНИЙ И УСТРОЙСТВ</a:t>
              </a:r>
            </a:p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ЖЕЛЕЗНОДОРОЖНОГО ТРАНСПОРТА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211568" y="1491630"/>
              <a:ext cx="1317736" cy="16478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VI. </a:t>
              </a: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ОБЩИЕ ПОЛОЖЕНИЯ ПО ОРГАНИЗАЦИИ ТЕХНИЧЕСКОЙ ЭКСПЛУАТАЦИИ</a:t>
              </a:r>
            </a:p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ЖЕЛЕЗНОДОРОЖНОГО ТРАНСПОРТА НА УЧАСТКАХ ДВИЖЕНИЯ ПОЕЗДОВ</a:t>
              </a:r>
            </a:p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ПАССАЖИРСКИХ СО СКОРОСТЯМИ БОЛЕЕ 140 ДО 250 КМ/Ч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44707" y="4011908"/>
              <a:ext cx="1945651" cy="288030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ИСИ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77735" y="4011908"/>
              <a:ext cx="1951568" cy="28803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ИДП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34713" y="3275314"/>
              <a:ext cx="934714" cy="2880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ПУТЕВОЕ ХОЗЯЙСТВО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455644" y="3275314"/>
              <a:ext cx="934714" cy="2880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ЭЛЕКТРО-СВЯЗЬ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34713" y="3623152"/>
              <a:ext cx="934714" cy="2880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ЭЛЕКТРО-СНАБЖЕНИЕ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455644" y="3623152"/>
              <a:ext cx="934714" cy="2880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СЦБ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487220" y="3275314"/>
              <a:ext cx="934714" cy="2880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ПОДВИЖНОЙ СОСТАВ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487220" y="3623152"/>
              <a:ext cx="934714" cy="2880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ИНСТРУКЦИЯ ТРА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553519" y="3275314"/>
              <a:ext cx="975784" cy="288030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ИНСТРУКЦИЯ</a:t>
              </a:r>
            </a:p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140–250 КМ/Ч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553519" y="3623152"/>
              <a:ext cx="975784" cy="28803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ОРГАНИЗАЦИЯ ДВИЖЕНИЯ</a:t>
              </a:r>
            </a:p>
          </p:txBody>
        </p:sp>
        <p:sp>
          <p:nvSpPr>
            <p:cNvPr id="109" name="Блок-схема: объединение 108"/>
            <p:cNvSpPr/>
            <p:nvPr/>
          </p:nvSpPr>
          <p:spPr>
            <a:xfrm>
              <a:off x="3824051" y="3902576"/>
              <a:ext cx="436683" cy="109332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110" name="Крест 1"/>
            <p:cNvSpPr/>
            <p:nvPr/>
          </p:nvSpPr>
          <p:spPr>
            <a:xfrm>
              <a:off x="378630" y="3219822"/>
              <a:ext cx="3088743" cy="737420"/>
            </a:xfrm>
            <a:custGeom>
              <a:avLst/>
              <a:gdLst>
                <a:gd name="connsiteX0" fmla="*/ 0 w 1296144"/>
                <a:gd name="connsiteY0" fmla="*/ 324036 h 1430453"/>
                <a:gd name="connsiteX1" fmla="*/ 324036 w 1296144"/>
                <a:gd name="connsiteY1" fmla="*/ 324036 h 1430453"/>
                <a:gd name="connsiteX2" fmla="*/ 324036 w 1296144"/>
                <a:gd name="connsiteY2" fmla="*/ 0 h 1430453"/>
                <a:gd name="connsiteX3" fmla="*/ 972108 w 1296144"/>
                <a:gd name="connsiteY3" fmla="*/ 0 h 1430453"/>
                <a:gd name="connsiteX4" fmla="*/ 972108 w 1296144"/>
                <a:gd name="connsiteY4" fmla="*/ 324036 h 1430453"/>
                <a:gd name="connsiteX5" fmla="*/ 1296144 w 1296144"/>
                <a:gd name="connsiteY5" fmla="*/ 324036 h 1430453"/>
                <a:gd name="connsiteX6" fmla="*/ 1296144 w 1296144"/>
                <a:gd name="connsiteY6" fmla="*/ 1106417 h 1430453"/>
                <a:gd name="connsiteX7" fmla="*/ 972108 w 1296144"/>
                <a:gd name="connsiteY7" fmla="*/ 1106417 h 1430453"/>
                <a:gd name="connsiteX8" fmla="*/ 972108 w 1296144"/>
                <a:gd name="connsiteY8" fmla="*/ 1430453 h 1430453"/>
                <a:gd name="connsiteX9" fmla="*/ 324036 w 1296144"/>
                <a:gd name="connsiteY9" fmla="*/ 1430453 h 1430453"/>
                <a:gd name="connsiteX10" fmla="*/ 324036 w 1296144"/>
                <a:gd name="connsiteY10" fmla="*/ 1106417 h 1430453"/>
                <a:gd name="connsiteX11" fmla="*/ 0 w 1296144"/>
                <a:gd name="connsiteY11" fmla="*/ 1106417 h 1430453"/>
                <a:gd name="connsiteX12" fmla="*/ 0 w 1296144"/>
                <a:gd name="connsiteY12" fmla="*/ 324036 h 1430453"/>
                <a:gd name="connsiteX0" fmla="*/ 0 w 1296144"/>
                <a:gd name="connsiteY0" fmla="*/ 324036 h 1430453"/>
                <a:gd name="connsiteX1" fmla="*/ 324036 w 1296144"/>
                <a:gd name="connsiteY1" fmla="*/ 324036 h 1430453"/>
                <a:gd name="connsiteX2" fmla="*/ 324036 w 1296144"/>
                <a:gd name="connsiteY2" fmla="*/ 0 h 1430453"/>
                <a:gd name="connsiteX3" fmla="*/ 972108 w 1296144"/>
                <a:gd name="connsiteY3" fmla="*/ 0 h 1430453"/>
                <a:gd name="connsiteX4" fmla="*/ 972108 w 1296144"/>
                <a:gd name="connsiteY4" fmla="*/ 324036 h 1430453"/>
                <a:gd name="connsiteX5" fmla="*/ 1296144 w 1296144"/>
                <a:gd name="connsiteY5" fmla="*/ 324036 h 1430453"/>
                <a:gd name="connsiteX6" fmla="*/ 1296144 w 1296144"/>
                <a:gd name="connsiteY6" fmla="*/ 1106417 h 1430453"/>
                <a:gd name="connsiteX7" fmla="*/ 972108 w 1296144"/>
                <a:gd name="connsiteY7" fmla="*/ 1106417 h 1430453"/>
                <a:gd name="connsiteX8" fmla="*/ 972108 w 1296144"/>
                <a:gd name="connsiteY8" fmla="*/ 1430453 h 1430453"/>
                <a:gd name="connsiteX9" fmla="*/ 324036 w 1296144"/>
                <a:gd name="connsiteY9" fmla="*/ 1430453 h 1430453"/>
                <a:gd name="connsiteX10" fmla="*/ 324036 w 1296144"/>
                <a:gd name="connsiteY10" fmla="*/ 1106417 h 1430453"/>
                <a:gd name="connsiteX11" fmla="*/ 0 w 1296144"/>
                <a:gd name="connsiteY11" fmla="*/ 1106417 h 1430453"/>
                <a:gd name="connsiteX12" fmla="*/ 0 w 1296144"/>
                <a:gd name="connsiteY12" fmla="*/ 324036 h 1430453"/>
                <a:gd name="connsiteX0" fmla="*/ 0 w 1296144"/>
                <a:gd name="connsiteY0" fmla="*/ 324036 h 1430453"/>
                <a:gd name="connsiteX1" fmla="*/ 324036 w 1296144"/>
                <a:gd name="connsiteY1" fmla="*/ 324036 h 1430453"/>
                <a:gd name="connsiteX2" fmla="*/ 324036 w 1296144"/>
                <a:gd name="connsiteY2" fmla="*/ 0 h 1430453"/>
                <a:gd name="connsiteX3" fmla="*/ 972108 w 1296144"/>
                <a:gd name="connsiteY3" fmla="*/ 0 h 1430453"/>
                <a:gd name="connsiteX4" fmla="*/ 972108 w 1296144"/>
                <a:gd name="connsiteY4" fmla="*/ 324036 h 1430453"/>
                <a:gd name="connsiteX5" fmla="*/ 1296144 w 1296144"/>
                <a:gd name="connsiteY5" fmla="*/ 324036 h 1430453"/>
                <a:gd name="connsiteX6" fmla="*/ 1296144 w 1296144"/>
                <a:gd name="connsiteY6" fmla="*/ 1106417 h 1430453"/>
                <a:gd name="connsiteX7" fmla="*/ 972108 w 1296144"/>
                <a:gd name="connsiteY7" fmla="*/ 1106417 h 1430453"/>
                <a:gd name="connsiteX8" fmla="*/ 972108 w 1296144"/>
                <a:gd name="connsiteY8" fmla="*/ 1430453 h 1430453"/>
                <a:gd name="connsiteX9" fmla="*/ 324036 w 1296144"/>
                <a:gd name="connsiteY9" fmla="*/ 1430453 h 1430453"/>
                <a:gd name="connsiteX10" fmla="*/ 186 w 1296144"/>
                <a:gd name="connsiteY10" fmla="*/ 1427886 h 1430453"/>
                <a:gd name="connsiteX11" fmla="*/ 0 w 1296144"/>
                <a:gd name="connsiteY11" fmla="*/ 1106417 h 1430453"/>
                <a:gd name="connsiteX12" fmla="*/ 0 w 1296144"/>
                <a:gd name="connsiteY12" fmla="*/ 324036 h 1430453"/>
                <a:gd name="connsiteX0" fmla="*/ 0 w 1296144"/>
                <a:gd name="connsiteY0" fmla="*/ 324036 h 1430453"/>
                <a:gd name="connsiteX1" fmla="*/ 2567 w 1296144"/>
                <a:gd name="connsiteY1" fmla="*/ 186 h 1430453"/>
                <a:gd name="connsiteX2" fmla="*/ 324036 w 1296144"/>
                <a:gd name="connsiteY2" fmla="*/ 0 h 1430453"/>
                <a:gd name="connsiteX3" fmla="*/ 972108 w 1296144"/>
                <a:gd name="connsiteY3" fmla="*/ 0 h 1430453"/>
                <a:gd name="connsiteX4" fmla="*/ 972108 w 1296144"/>
                <a:gd name="connsiteY4" fmla="*/ 324036 h 1430453"/>
                <a:gd name="connsiteX5" fmla="*/ 1296144 w 1296144"/>
                <a:gd name="connsiteY5" fmla="*/ 324036 h 1430453"/>
                <a:gd name="connsiteX6" fmla="*/ 1296144 w 1296144"/>
                <a:gd name="connsiteY6" fmla="*/ 1106417 h 1430453"/>
                <a:gd name="connsiteX7" fmla="*/ 972108 w 1296144"/>
                <a:gd name="connsiteY7" fmla="*/ 1106417 h 1430453"/>
                <a:gd name="connsiteX8" fmla="*/ 972108 w 1296144"/>
                <a:gd name="connsiteY8" fmla="*/ 1430453 h 1430453"/>
                <a:gd name="connsiteX9" fmla="*/ 324036 w 1296144"/>
                <a:gd name="connsiteY9" fmla="*/ 1430453 h 1430453"/>
                <a:gd name="connsiteX10" fmla="*/ 186 w 1296144"/>
                <a:gd name="connsiteY10" fmla="*/ 1427886 h 1430453"/>
                <a:gd name="connsiteX11" fmla="*/ 0 w 1296144"/>
                <a:gd name="connsiteY11" fmla="*/ 1106417 h 1430453"/>
                <a:gd name="connsiteX12" fmla="*/ 0 w 1296144"/>
                <a:gd name="connsiteY12" fmla="*/ 324036 h 1430453"/>
                <a:gd name="connsiteX0" fmla="*/ 0 w 1300721"/>
                <a:gd name="connsiteY0" fmla="*/ 324036 h 1430453"/>
                <a:gd name="connsiteX1" fmla="*/ 2567 w 1300721"/>
                <a:gd name="connsiteY1" fmla="*/ 186 h 1430453"/>
                <a:gd name="connsiteX2" fmla="*/ 324036 w 1300721"/>
                <a:gd name="connsiteY2" fmla="*/ 0 h 1430453"/>
                <a:gd name="connsiteX3" fmla="*/ 972108 w 1300721"/>
                <a:gd name="connsiteY3" fmla="*/ 0 h 1430453"/>
                <a:gd name="connsiteX4" fmla="*/ 1300721 w 1300721"/>
                <a:gd name="connsiteY4" fmla="*/ 2567 h 1430453"/>
                <a:gd name="connsiteX5" fmla="*/ 1296144 w 1300721"/>
                <a:gd name="connsiteY5" fmla="*/ 324036 h 1430453"/>
                <a:gd name="connsiteX6" fmla="*/ 1296144 w 1300721"/>
                <a:gd name="connsiteY6" fmla="*/ 1106417 h 1430453"/>
                <a:gd name="connsiteX7" fmla="*/ 972108 w 1300721"/>
                <a:gd name="connsiteY7" fmla="*/ 1106417 h 1430453"/>
                <a:gd name="connsiteX8" fmla="*/ 972108 w 1300721"/>
                <a:gd name="connsiteY8" fmla="*/ 1430453 h 1430453"/>
                <a:gd name="connsiteX9" fmla="*/ 324036 w 1300721"/>
                <a:gd name="connsiteY9" fmla="*/ 1430453 h 1430453"/>
                <a:gd name="connsiteX10" fmla="*/ 186 w 1300721"/>
                <a:gd name="connsiteY10" fmla="*/ 1427886 h 1430453"/>
                <a:gd name="connsiteX11" fmla="*/ 0 w 1300721"/>
                <a:gd name="connsiteY11" fmla="*/ 1106417 h 1430453"/>
                <a:gd name="connsiteX12" fmla="*/ 0 w 1300721"/>
                <a:gd name="connsiteY12" fmla="*/ 324036 h 1430453"/>
                <a:gd name="connsiteX0" fmla="*/ 0 w 1300721"/>
                <a:gd name="connsiteY0" fmla="*/ 324036 h 1435072"/>
                <a:gd name="connsiteX1" fmla="*/ 2567 w 1300721"/>
                <a:gd name="connsiteY1" fmla="*/ 186 h 1435072"/>
                <a:gd name="connsiteX2" fmla="*/ 324036 w 1300721"/>
                <a:gd name="connsiteY2" fmla="*/ 0 h 1435072"/>
                <a:gd name="connsiteX3" fmla="*/ 972108 w 1300721"/>
                <a:gd name="connsiteY3" fmla="*/ 0 h 1435072"/>
                <a:gd name="connsiteX4" fmla="*/ 1300721 w 1300721"/>
                <a:gd name="connsiteY4" fmla="*/ 2567 h 1435072"/>
                <a:gd name="connsiteX5" fmla="*/ 1296144 w 1300721"/>
                <a:gd name="connsiteY5" fmla="*/ 324036 h 1435072"/>
                <a:gd name="connsiteX6" fmla="*/ 1296144 w 1300721"/>
                <a:gd name="connsiteY6" fmla="*/ 1106417 h 1435072"/>
                <a:gd name="connsiteX7" fmla="*/ 972108 w 1300721"/>
                <a:gd name="connsiteY7" fmla="*/ 1106417 h 1435072"/>
                <a:gd name="connsiteX8" fmla="*/ 860853 w 1300721"/>
                <a:gd name="connsiteY8" fmla="*/ 1435072 h 1435072"/>
                <a:gd name="connsiteX9" fmla="*/ 324036 w 1300721"/>
                <a:gd name="connsiteY9" fmla="*/ 1430453 h 1435072"/>
                <a:gd name="connsiteX10" fmla="*/ 186 w 1300721"/>
                <a:gd name="connsiteY10" fmla="*/ 1427886 h 1435072"/>
                <a:gd name="connsiteX11" fmla="*/ 0 w 1300721"/>
                <a:gd name="connsiteY11" fmla="*/ 1106417 h 1435072"/>
                <a:gd name="connsiteX12" fmla="*/ 0 w 1300721"/>
                <a:gd name="connsiteY12" fmla="*/ 324036 h 1435072"/>
                <a:gd name="connsiteX0" fmla="*/ 0 w 1300721"/>
                <a:gd name="connsiteY0" fmla="*/ 324036 h 1435072"/>
                <a:gd name="connsiteX1" fmla="*/ 2567 w 1300721"/>
                <a:gd name="connsiteY1" fmla="*/ 186 h 1435072"/>
                <a:gd name="connsiteX2" fmla="*/ 324036 w 1300721"/>
                <a:gd name="connsiteY2" fmla="*/ 0 h 1435072"/>
                <a:gd name="connsiteX3" fmla="*/ 972108 w 1300721"/>
                <a:gd name="connsiteY3" fmla="*/ 0 h 1435072"/>
                <a:gd name="connsiteX4" fmla="*/ 1300721 w 1300721"/>
                <a:gd name="connsiteY4" fmla="*/ 2567 h 1435072"/>
                <a:gd name="connsiteX5" fmla="*/ 1296144 w 1300721"/>
                <a:gd name="connsiteY5" fmla="*/ 324036 h 1435072"/>
                <a:gd name="connsiteX6" fmla="*/ 1296144 w 1300721"/>
                <a:gd name="connsiteY6" fmla="*/ 1106417 h 1435072"/>
                <a:gd name="connsiteX7" fmla="*/ 861780 w 1300721"/>
                <a:gd name="connsiteY7" fmla="*/ 1106417 h 1435072"/>
                <a:gd name="connsiteX8" fmla="*/ 860853 w 1300721"/>
                <a:gd name="connsiteY8" fmla="*/ 1435072 h 1435072"/>
                <a:gd name="connsiteX9" fmla="*/ 324036 w 1300721"/>
                <a:gd name="connsiteY9" fmla="*/ 1430453 h 1435072"/>
                <a:gd name="connsiteX10" fmla="*/ 186 w 1300721"/>
                <a:gd name="connsiteY10" fmla="*/ 1427886 h 1435072"/>
                <a:gd name="connsiteX11" fmla="*/ 0 w 1300721"/>
                <a:gd name="connsiteY11" fmla="*/ 1106417 h 1435072"/>
                <a:gd name="connsiteX12" fmla="*/ 0 w 1300721"/>
                <a:gd name="connsiteY12" fmla="*/ 324036 h 1435072"/>
                <a:gd name="connsiteX0" fmla="*/ 0 w 1296368"/>
                <a:gd name="connsiteY0" fmla="*/ 324036 h 1435072"/>
                <a:gd name="connsiteX1" fmla="*/ 2567 w 1296368"/>
                <a:gd name="connsiteY1" fmla="*/ 186 h 1435072"/>
                <a:gd name="connsiteX2" fmla="*/ 324036 w 1296368"/>
                <a:gd name="connsiteY2" fmla="*/ 0 h 1435072"/>
                <a:gd name="connsiteX3" fmla="*/ 972108 w 1296368"/>
                <a:gd name="connsiteY3" fmla="*/ 0 h 1435072"/>
                <a:gd name="connsiteX4" fmla="*/ 1292377 w 1296368"/>
                <a:gd name="connsiteY4" fmla="*/ 2566 h 1435072"/>
                <a:gd name="connsiteX5" fmla="*/ 1296144 w 1296368"/>
                <a:gd name="connsiteY5" fmla="*/ 324036 h 1435072"/>
                <a:gd name="connsiteX6" fmla="*/ 1296144 w 1296368"/>
                <a:gd name="connsiteY6" fmla="*/ 1106417 h 1435072"/>
                <a:gd name="connsiteX7" fmla="*/ 861780 w 1296368"/>
                <a:gd name="connsiteY7" fmla="*/ 1106417 h 1435072"/>
                <a:gd name="connsiteX8" fmla="*/ 860853 w 1296368"/>
                <a:gd name="connsiteY8" fmla="*/ 1435072 h 1435072"/>
                <a:gd name="connsiteX9" fmla="*/ 324036 w 1296368"/>
                <a:gd name="connsiteY9" fmla="*/ 1430453 h 1435072"/>
                <a:gd name="connsiteX10" fmla="*/ 186 w 1296368"/>
                <a:gd name="connsiteY10" fmla="*/ 1427886 h 1435072"/>
                <a:gd name="connsiteX11" fmla="*/ 0 w 1296368"/>
                <a:gd name="connsiteY11" fmla="*/ 1106417 h 1435072"/>
                <a:gd name="connsiteX12" fmla="*/ 0 w 1296368"/>
                <a:gd name="connsiteY12" fmla="*/ 324036 h 1435072"/>
                <a:gd name="connsiteX0" fmla="*/ 0 w 1296550"/>
                <a:gd name="connsiteY0" fmla="*/ 324036 h 1435072"/>
                <a:gd name="connsiteX1" fmla="*/ 2567 w 1296550"/>
                <a:gd name="connsiteY1" fmla="*/ 186 h 1435072"/>
                <a:gd name="connsiteX2" fmla="*/ 324036 w 1296550"/>
                <a:gd name="connsiteY2" fmla="*/ 0 h 1435072"/>
                <a:gd name="connsiteX3" fmla="*/ 972108 w 1296550"/>
                <a:gd name="connsiteY3" fmla="*/ 0 h 1435072"/>
                <a:gd name="connsiteX4" fmla="*/ 1292377 w 1296550"/>
                <a:gd name="connsiteY4" fmla="*/ 2566 h 1435072"/>
                <a:gd name="connsiteX5" fmla="*/ 1296144 w 1296550"/>
                <a:gd name="connsiteY5" fmla="*/ 324036 h 1435072"/>
                <a:gd name="connsiteX6" fmla="*/ 1296144 w 1296550"/>
                <a:gd name="connsiteY6" fmla="*/ 1106417 h 1435072"/>
                <a:gd name="connsiteX7" fmla="*/ 861780 w 1296550"/>
                <a:gd name="connsiteY7" fmla="*/ 1106417 h 1435072"/>
                <a:gd name="connsiteX8" fmla="*/ 860853 w 1296550"/>
                <a:gd name="connsiteY8" fmla="*/ 1435072 h 1435072"/>
                <a:gd name="connsiteX9" fmla="*/ 324036 w 1296550"/>
                <a:gd name="connsiteY9" fmla="*/ 1430453 h 1435072"/>
                <a:gd name="connsiteX10" fmla="*/ 186 w 1296550"/>
                <a:gd name="connsiteY10" fmla="*/ 1427886 h 1435072"/>
                <a:gd name="connsiteX11" fmla="*/ 0 w 1296550"/>
                <a:gd name="connsiteY11" fmla="*/ 1106417 h 1435072"/>
                <a:gd name="connsiteX12" fmla="*/ 0 w 1296550"/>
                <a:gd name="connsiteY12" fmla="*/ 324036 h 1435072"/>
                <a:gd name="connsiteX0" fmla="*/ 0 w 1298101"/>
                <a:gd name="connsiteY0" fmla="*/ 324036 h 1435072"/>
                <a:gd name="connsiteX1" fmla="*/ 2567 w 1298101"/>
                <a:gd name="connsiteY1" fmla="*/ 186 h 1435072"/>
                <a:gd name="connsiteX2" fmla="*/ 324036 w 1298101"/>
                <a:gd name="connsiteY2" fmla="*/ 0 h 1435072"/>
                <a:gd name="connsiteX3" fmla="*/ 972108 w 1298101"/>
                <a:gd name="connsiteY3" fmla="*/ 0 h 1435072"/>
                <a:gd name="connsiteX4" fmla="*/ 1297013 w 1298101"/>
                <a:gd name="connsiteY4" fmla="*/ 7185 h 1435072"/>
                <a:gd name="connsiteX5" fmla="*/ 1296144 w 1298101"/>
                <a:gd name="connsiteY5" fmla="*/ 324036 h 1435072"/>
                <a:gd name="connsiteX6" fmla="*/ 1296144 w 1298101"/>
                <a:gd name="connsiteY6" fmla="*/ 1106417 h 1435072"/>
                <a:gd name="connsiteX7" fmla="*/ 861780 w 1298101"/>
                <a:gd name="connsiteY7" fmla="*/ 1106417 h 1435072"/>
                <a:gd name="connsiteX8" fmla="*/ 860853 w 1298101"/>
                <a:gd name="connsiteY8" fmla="*/ 1435072 h 1435072"/>
                <a:gd name="connsiteX9" fmla="*/ 324036 w 1298101"/>
                <a:gd name="connsiteY9" fmla="*/ 1430453 h 1435072"/>
                <a:gd name="connsiteX10" fmla="*/ 186 w 1298101"/>
                <a:gd name="connsiteY10" fmla="*/ 1427886 h 1435072"/>
                <a:gd name="connsiteX11" fmla="*/ 0 w 1298101"/>
                <a:gd name="connsiteY11" fmla="*/ 1106417 h 1435072"/>
                <a:gd name="connsiteX12" fmla="*/ 0 w 1298101"/>
                <a:gd name="connsiteY12" fmla="*/ 324036 h 1435072"/>
                <a:gd name="connsiteX0" fmla="*/ 0 w 1297013"/>
                <a:gd name="connsiteY0" fmla="*/ 324036 h 1435072"/>
                <a:gd name="connsiteX1" fmla="*/ 2567 w 1297013"/>
                <a:gd name="connsiteY1" fmla="*/ 186 h 1435072"/>
                <a:gd name="connsiteX2" fmla="*/ 324036 w 1297013"/>
                <a:gd name="connsiteY2" fmla="*/ 0 h 1435072"/>
                <a:gd name="connsiteX3" fmla="*/ 972108 w 1297013"/>
                <a:gd name="connsiteY3" fmla="*/ 0 h 1435072"/>
                <a:gd name="connsiteX4" fmla="*/ 1297013 w 1297013"/>
                <a:gd name="connsiteY4" fmla="*/ 7185 h 1435072"/>
                <a:gd name="connsiteX5" fmla="*/ 1296144 w 1297013"/>
                <a:gd name="connsiteY5" fmla="*/ 324036 h 1435072"/>
                <a:gd name="connsiteX6" fmla="*/ 1296144 w 1297013"/>
                <a:gd name="connsiteY6" fmla="*/ 1106417 h 1435072"/>
                <a:gd name="connsiteX7" fmla="*/ 861780 w 1297013"/>
                <a:gd name="connsiteY7" fmla="*/ 1106417 h 1435072"/>
                <a:gd name="connsiteX8" fmla="*/ 860853 w 1297013"/>
                <a:gd name="connsiteY8" fmla="*/ 1435072 h 1435072"/>
                <a:gd name="connsiteX9" fmla="*/ 324036 w 1297013"/>
                <a:gd name="connsiteY9" fmla="*/ 1430453 h 1435072"/>
                <a:gd name="connsiteX10" fmla="*/ 186 w 1297013"/>
                <a:gd name="connsiteY10" fmla="*/ 1427886 h 1435072"/>
                <a:gd name="connsiteX11" fmla="*/ 0 w 1297013"/>
                <a:gd name="connsiteY11" fmla="*/ 1106417 h 1435072"/>
                <a:gd name="connsiteX12" fmla="*/ 0 w 1297013"/>
                <a:gd name="connsiteY12" fmla="*/ 324036 h 1435072"/>
                <a:gd name="connsiteX0" fmla="*/ 0 w 1297013"/>
                <a:gd name="connsiteY0" fmla="*/ 324036 h 1435072"/>
                <a:gd name="connsiteX1" fmla="*/ 2567 w 1297013"/>
                <a:gd name="connsiteY1" fmla="*/ 186 h 1435072"/>
                <a:gd name="connsiteX2" fmla="*/ 324036 w 1297013"/>
                <a:gd name="connsiteY2" fmla="*/ 0 h 1435072"/>
                <a:gd name="connsiteX3" fmla="*/ 972108 w 1297013"/>
                <a:gd name="connsiteY3" fmla="*/ 0 h 1435072"/>
                <a:gd name="connsiteX4" fmla="*/ 1297013 w 1297013"/>
                <a:gd name="connsiteY4" fmla="*/ 7185 h 1435072"/>
                <a:gd name="connsiteX5" fmla="*/ 1296144 w 1297013"/>
                <a:gd name="connsiteY5" fmla="*/ 324036 h 1435072"/>
                <a:gd name="connsiteX6" fmla="*/ 1296144 w 1297013"/>
                <a:gd name="connsiteY6" fmla="*/ 741503 h 1435072"/>
                <a:gd name="connsiteX7" fmla="*/ 861780 w 1297013"/>
                <a:gd name="connsiteY7" fmla="*/ 1106417 h 1435072"/>
                <a:gd name="connsiteX8" fmla="*/ 860853 w 1297013"/>
                <a:gd name="connsiteY8" fmla="*/ 1435072 h 1435072"/>
                <a:gd name="connsiteX9" fmla="*/ 324036 w 1297013"/>
                <a:gd name="connsiteY9" fmla="*/ 1430453 h 1435072"/>
                <a:gd name="connsiteX10" fmla="*/ 186 w 1297013"/>
                <a:gd name="connsiteY10" fmla="*/ 1427886 h 1435072"/>
                <a:gd name="connsiteX11" fmla="*/ 0 w 1297013"/>
                <a:gd name="connsiteY11" fmla="*/ 1106417 h 1435072"/>
                <a:gd name="connsiteX12" fmla="*/ 0 w 1297013"/>
                <a:gd name="connsiteY12" fmla="*/ 324036 h 1435072"/>
                <a:gd name="connsiteX0" fmla="*/ 0 w 1297013"/>
                <a:gd name="connsiteY0" fmla="*/ 324036 h 1435072"/>
                <a:gd name="connsiteX1" fmla="*/ 2567 w 1297013"/>
                <a:gd name="connsiteY1" fmla="*/ 186 h 1435072"/>
                <a:gd name="connsiteX2" fmla="*/ 324036 w 1297013"/>
                <a:gd name="connsiteY2" fmla="*/ 0 h 1435072"/>
                <a:gd name="connsiteX3" fmla="*/ 972108 w 1297013"/>
                <a:gd name="connsiteY3" fmla="*/ 0 h 1435072"/>
                <a:gd name="connsiteX4" fmla="*/ 1297013 w 1297013"/>
                <a:gd name="connsiteY4" fmla="*/ 7185 h 1435072"/>
                <a:gd name="connsiteX5" fmla="*/ 1296144 w 1297013"/>
                <a:gd name="connsiteY5" fmla="*/ 324036 h 1435072"/>
                <a:gd name="connsiteX6" fmla="*/ 1296144 w 1297013"/>
                <a:gd name="connsiteY6" fmla="*/ 741503 h 1435072"/>
                <a:gd name="connsiteX7" fmla="*/ 860853 w 1297013"/>
                <a:gd name="connsiteY7" fmla="*/ 732266 h 1435072"/>
                <a:gd name="connsiteX8" fmla="*/ 860853 w 1297013"/>
                <a:gd name="connsiteY8" fmla="*/ 1435072 h 1435072"/>
                <a:gd name="connsiteX9" fmla="*/ 324036 w 1297013"/>
                <a:gd name="connsiteY9" fmla="*/ 1430453 h 1435072"/>
                <a:gd name="connsiteX10" fmla="*/ 186 w 1297013"/>
                <a:gd name="connsiteY10" fmla="*/ 1427886 h 1435072"/>
                <a:gd name="connsiteX11" fmla="*/ 0 w 1297013"/>
                <a:gd name="connsiteY11" fmla="*/ 1106417 h 1435072"/>
                <a:gd name="connsiteX12" fmla="*/ 0 w 1297013"/>
                <a:gd name="connsiteY12" fmla="*/ 324036 h 1435072"/>
                <a:gd name="connsiteX0" fmla="*/ 1304 w 1298317"/>
                <a:gd name="connsiteY0" fmla="*/ 324036 h 1435072"/>
                <a:gd name="connsiteX1" fmla="*/ 162 w 1298317"/>
                <a:gd name="connsiteY1" fmla="*/ 186 h 1435072"/>
                <a:gd name="connsiteX2" fmla="*/ 325340 w 1298317"/>
                <a:gd name="connsiteY2" fmla="*/ 0 h 1435072"/>
                <a:gd name="connsiteX3" fmla="*/ 973412 w 1298317"/>
                <a:gd name="connsiteY3" fmla="*/ 0 h 1435072"/>
                <a:gd name="connsiteX4" fmla="*/ 1298317 w 1298317"/>
                <a:gd name="connsiteY4" fmla="*/ 7185 h 1435072"/>
                <a:gd name="connsiteX5" fmla="*/ 1297448 w 1298317"/>
                <a:gd name="connsiteY5" fmla="*/ 324036 h 1435072"/>
                <a:gd name="connsiteX6" fmla="*/ 1297448 w 1298317"/>
                <a:gd name="connsiteY6" fmla="*/ 741503 h 1435072"/>
                <a:gd name="connsiteX7" fmla="*/ 862157 w 1298317"/>
                <a:gd name="connsiteY7" fmla="*/ 732266 h 1435072"/>
                <a:gd name="connsiteX8" fmla="*/ 862157 w 1298317"/>
                <a:gd name="connsiteY8" fmla="*/ 1435072 h 1435072"/>
                <a:gd name="connsiteX9" fmla="*/ 325340 w 1298317"/>
                <a:gd name="connsiteY9" fmla="*/ 1430453 h 1435072"/>
                <a:gd name="connsiteX10" fmla="*/ 1490 w 1298317"/>
                <a:gd name="connsiteY10" fmla="*/ 1427886 h 1435072"/>
                <a:gd name="connsiteX11" fmla="*/ 1304 w 1298317"/>
                <a:gd name="connsiteY11" fmla="*/ 1106417 h 1435072"/>
                <a:gd name="connsiteX12" fmla="*/ 1304 w 1298317"/>
                <a:gd name="connsiteY12" fmla="*/ 324036 h 14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8317" h="1435072">
                  <a:moveTo>
                    <a:pt x="1304" y="324036"/>
                  </a:moveTo>
                  <a:cubicBezTo>
                    <a:pt x="2160" y="216086"/>
                    <a:pt x="-694" y="108136"/>
                    <a:pt x="162" y="186"/>
                  </a:cubicBezTo>
                  <a:lnTo>
                    <a:pt x="325340" y="0"/>
                  </a:lnTo>
                  <a:lnTo>
                    <a:pt x="973412" y="0"/>
                  </a:lnTo>
                  <a:lnTo>
                    <a:pt x="1298317" y="7185"/>
                  </a:lnTo>
                  <a:cubicBezTo>
                    <a:pt x="1296792" y="114340"/>
                    <a:pt x="1298974" y="216880"/>
                    <a:pt x="1297448" y="324036"/>
                  </a:cubicBezTo>
                  <a:lnTo>
                    <a:pt x="1297448" y="741503"/>
                  </a:lnTo>
                  <a:lnTo>
                    <a:pt x="862157" y="732266"/>
                  </a:lnTo>
                  <a:lnTo>
                    <a:pt x="862157" y="1435072"/>
                  </a:lnTo>
                  <a:lnTo>
                    <a:pt x="325340" y="1430453"/>
                  </a:lnTo>
                  <a:lnTo>
                    <a:pt x="1490" y="1427886"/>
                  </a:lnTo>
                  <a:lnTo>
                    <a:pt x="1304" y="1106417"/>
                  </a:lnTo>
                  <a:lnTo>
                    <a:pt x="1304" y="324036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1" name="Блок-схема: объединение 110"/>
            <p:cNvSpPr/>
            <p:nvPr/>
          </p:nvSpPr>
          <p:spPr>
            <a:xfrm rot="10800000">
              <a:off x="2267745" y="3139429"/>
              <a:ext cx="436683" cy="80389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F4F4B82B-A88A-4619-A02B-9078443DD02B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93" y="843558"/>
              <a:ext cx="0" cy="37444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Прямоугольник 112"/>
            <p:cNvSpPr/>
            <p:nvPr/>
          </p:nvSpPr>
          <p:spPr>
            <a:xfrm>
              <a:off x="4816609" y="764831"/>
              <a:ext cx="4104456" cy="19232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ПРОЕКТ НОВОЙ РЕДАКЦИИ ПТЭ</a:t>
              </a:r>
              <a:endParaRPr lang="ru-RU" sz="800" dirty="0">
                <a:solidFill>
                  <a:srgbClr val="000000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4816609" y="1067517"/>
              <a:ext cx="4104456" cy="297905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I.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ОБЩИЕ ПОЛОЖЕНИЯ</a:t>
              </a: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4816609" y="1489132"/>
              <a:ext cx="1872208" cy="792088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II.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ОБЯЗАННОСТИ РАБОТНИКОВ</a:t>
              </a:r>
            </a:p>
            <a:p>
              <a:pPr algn="ctr"/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ЖЕЛЕЗНОДОРОЖНОГО ТРАНСПОРТА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760826" y="1489132"/>
              <a:ext cx="2160239" cy="789590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III.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ОРГАНИЗАЦИЯ ЭКСПЛУАТАЦИИ ТЕХНОЛОГИЧЕСКИХ СИСТЕМ, СООРУЖЕНИЙ, УСТРОЙСТВ И ОБЪЕКТОВ ТЕХНИЧЕСКОГО НАЗНАЧЕНИЯ ЖЕЛЕЗНОДОРОЖНОГО ТРАНСПОРТА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816609" y="2347344"/>
              <a:ext cx="4104456" cy="296414"/>
            </a:xfrm>
            <a:prstGeom prst="rect">
              <a:avLst/>
            </a:prstGeom>
            <a:solidFill>
              <a:srgbClr val="0A84BA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IV. </a:t>
              </a:r>
              <a:r>
                <a:rPr lang="ru-RU" sz="7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ОБСЛУЖИВАНИЕ СООРУЖЕНИЙ, УСТРОЙСТВ И ОБЪЕКТОВ ЖЕЛЕЗНОДОРОЖНОГО транспорта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 rot="16200000">
              <a:off x="-483743" y="3630385"/>
              <a:ext cx="1466851" cy="27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ПРИЛОЖЕНИЯ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 rot="16200000">
              <a:off x="-471888" y="1962066"/>
              <a:ext cx="1466851" cy="27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ОСНОВНАЯ ЧАСТЬ</a:t>
              </a: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flipV="1">
              <a:off x="249963" y="3177838"/>
              <a:ext cx="4350622" cy="3"/>
            </a:xfrm>
            <a:prstGeom prst="line">
              <a:avLst/>
            </a:prstGeom>
            <a:ln>
              <a:solidFill>
                <a:schemeClr val="accent6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Блок-схема: объединение 120"/>
            <p:cNvSpPr/>
            <p:nvPr/>
          </p:nvSpPr>
          <p:spPr>
            <a:xfrm>
              <a:off x="6281409" y="2654324"/>
              <a:ext cx="1152128" cy="122884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70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816609" y="2832273"/>
              <a:ext cx="864096" cy="2979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ПУТЕВОЕ ХОЗЯЙСТВО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752713" y="2832273"/>
              <a:ext cx="432048" cy="2979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ЖАТ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6251410" y="2832272"/>
              <a:ext cx="725437" cy="2979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ЭЛЕКТРО-СВЯЗЬ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7048857" y="2832271"/>
              <a:ext cx="864096" cy="2979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ЭЛЕКТРО-СНАБЖЕНИЕ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7984961" y="2832270"/>
              <a:ext cx="936104" cy="2979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ПОДВИЖНОЙ СОСТАВ</a:t>
              </a:r>
            </a:p>
          </p:txBody>
        </p:sp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4613866" y="3177838"/>
              <a:ext cx="4350622" cy="3"/>
            </a:xfrm>
            <a:prstGeom prst="line">
              <a:avLst/>
            </a:prstGeom>
            <a:ln>
              <a:solidFill>
                <a:schemeClr val="accent6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Прямоугольник 127"/>
            <p:cNvSpPr/>
            <p:nvPr/>
          </p:nvSpPr>
          <p:spPr>
            <a:xfrm>
              <a:off x="4815175" y="3275314"/>
              <a:ext cx="1945651" cy="288030"/>
            </a:xfrm>
            <a:prstGeom prst="rect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ПСИ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6948203" y="3275314"/>
              <a:ext cx="1951568" cy="288030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ПДП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815175" y="3623152"/>
              <a:ext cx="4084596" cy="977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  <a:defRPr/>
              </a:pPr>
              <a:r>
                <a:rPr lang="ru-RU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ИСКЛЮЧЕНО:</a:t>
              </a:r>
            </a:p>
            <a:p>
              <a:pPr marL="171450" indent="-171450">
                <a:lnSpc>
                  <a:spcPts val="1300"/>
                </a:lnSpc>
                <a:buFontTx/>
                <a:buChar char="-"/>
                <a:defRPr/>
              </a:pPr>
              <a:r>
                <a:rPr lang="ru-RU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ТРЕБОВАНИЯ К ПРОЕКТИРОВАНИЮ;</a:t>
              </a:r>
            </a:p>
            <a:p>
              <a:pPr marL="171450" indent="-171450">
                <a:lnSpc>
                  <a:spcPts val="1300"/>
                </a:lnSpc>
                <a:buFontTx/>
                <a:buChar char="-"/>
                <a:defRPr/>
              </a:pPr>
              <a:r>
                <a:rPr lang="ru-RU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ТРЕБОВАНИЯ К КОНСТРУКЦИИ ПОДВИЖНОГО СОСТАВА;</a:t>
              </a:r>
            </a:p>
            <a:p>
              <a:pPr marL="171450" indent="-171450">
                <a:lnSpc>
                  <a:spcPts val="1300"/>
                </a:lnSpc>
                <a:buFontTx/>
                <a:buChar char="-"/>
                <a:defRPr/>
              </a:pPr>
              <a:r>
                <a:rPr lang="ru-RU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ДУБЛИРОВАНИЕ ТР ТС, ФЗ, ГОСТ, ГОСТ Р;</a:t>
              </a:r>
            </a:p>
            <a:p>
              <a:pPr marL="171450" indent="-171450">
                <a:lnSpc>
                  <a:spcPts val="1300"/>
                </a:lnSpc>
                <a:buFontTx/>
                <a:buChar char="-"/>
                <a:defRPr/>
              </a:pPr>
              <a:endParaRPr lang="ru-RU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94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220979" y="6256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8897">
              <a:defRPr/>
            </a:pPr>
            <a:r>
              <a:rPr lang="ru-RU" altLang="ru-RU" dirty="0">
                <a:solidFill>
                  <a:prstClr val="black"/>
                </a:solidFill>
                <a:sym typeface="GillSans-Normal"/>
              </a:rPr>
              <a:t>Основные изменения в проекте новой редакции ПТЭ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491129" y="838200"/>
            <a:ext cx="15504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ИЗМЕНЕНИЯ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26291" y="1075434"/>
            <a:ext cx="1211222" cy="415498"/>
          </a:xfrm>
          <a:prstGeom prst="rect">
            <a:avLst/>
          </a:prstGeom>
          <a:solidFill>
            <a:srgbClr val="007F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Оптимизирована структура и объем документа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62862" y="1075533"/>
            <a:ext cx="1548464" cy="415498"/>
          </a:xfrm>
          <a:prstGeom prst="rect">
            <a:avLst/>
          </a:prstGeom>
          <a:solidFill>
            <a:srgbClr val="007F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Устранены противоречия с документами технического регулирования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481120" y="1075533"/>
            <a:ext cx="1525039" cy="415498"/>
          </a:xfrm>
          <a:prstGeom prst="rect">
            <a:avLst/>
          </a:prstGeom>
          <a:solidFill>
            <a:srgbClr val="007F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Формулировки и термины</a:t>
            </a:r>
            <a:r>
              <a:rPr lang="en-US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приведены в соответствие с ФЗ, ТР ТС, ГОСТ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302230" y="1083440"/>
            <a:ext cx="1348970" cy="415498"/>
          </a:xfrm>
          <a:prstGeom prst="rect">
            <a:avLst/>
          </a:prstGeom>
          <a:solidFill>
            <a:srgbClr val="007F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Исключены требования </a:t>
            </a:r>
            <a:r>
              <a: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 конструкции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ПС и тех. средствам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988443" y="1083440"/>
            <a:ext cx="1392228" cy="415498"/>
          </a:xfrm>
          <a:prstGeom prst="rect">
            <a:avLst/>
          </a:prstGeom>
          <a:solidFill>
            <a:srgbClr val="007F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Исключены требования </a:t>
            </a:r>
            <a:b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 проектированию </a:t>
            </a:r>
            <a:r>
              <a:rPr lang="ru-RU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сооружений и устройств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57150" y="1598951"/>
            <a:ext cx="8278570" cy="2"/>
          </a:xfrm>
          <a:prstGeom prst="line">
            <a:avLst/>
          </a:prstGeom>
          <a:ln>
            <a:solidFill>
              <a:schemeClr val="accent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79142" y="1668109"/>
            <a:ext cx="16433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ПОДВИЖНОЙ СОСТАВ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96407" y="1668113"/>
            <a:ext cx="14237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ИНФРАСТРУКТУРА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578807" y="1668110"/>
            <a:ext cx="10438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ИННОВАЦИИ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737494" y="1873487"/>
            <a:ext cx="28169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текущего содержания, проверки и осмотра сооружений и устройств инфраструктуры устанавливает их владелец в соответствии с проектной и конструкторской документацией;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Установлены основные предельно-допустимые нормы к сооружениям и устройствам инфраструктуры;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Исключены избыточные нормативы к сооружениям и устройствам инфраструктуры, которые устанавливаются владельцем.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Наибольшие скорости движения поездов по участками устанавливаются в соответствии с проектом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F4F4B82B-A88A-4619-A02B-9078443DD02B}"/>
              </a:ext>
            </a:extLst>
          </p:cNvPr>
          <p:cNvCxnSpPr>
            <a:cxnSpLocks/>
          </p:cNvCxnSpPr>
          <p:nvPr/>
        </p:nvCxnSpPr>
        <p:spPr>
          <a:xfrm>
            <a:off x="2737494" y="1990627"/>
            <a:ext cx="0" cy="26280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F4F4B82B-A88A-4619-A02B-9078443DD02B}"/>
              </a:ext>
            </a:extLst>
          </p:cNvPr>
          <p:cNvCxnSpPr>
            <a:cxnSpLocks/>
          </p:cNvCxnSpPr>
          <p:nvPr/>
        </p:nvCxnSpPr>
        <p:spPr>
          <a:xfrm>
            <a:off x="5570858" y="1915038"/>
            <a:ext cx="0" cy="26280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7150" y="1873487"/>
            <a:ext cx="2816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допуска подвижного состава </a:t>
            </a:r>
            <a:br>
              <a:rPr lang="en-US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пути общего и необщего пользования устанавливает владелец инфраструктуры, владелец железнодорожных путей </a:t>
            </a:r>
            <a:br>
              <a:rPr lang="en-US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необщего пользования;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Ответственным за исправном техническое состояние подвижного состава является его владелец, а в пути следования перевозчик;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Требования к техническому состоянию железнодорожного подвижного состава при его техническом обслуживании и ремонте приведены в соответствие с ремонтной и эксплуатационной документацией;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Структуру и порядок функционирования системы контроля технического состояния подвижного состава в пути следования устанавливает владелец инфраструктуры;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Уточнены требования к порядку ведения технического паспорта (формуляра) на подвижной состав.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554428" y="1873487"/>
            <a:ext cx="301371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Установлены обязанности разработчика автоматизированных системам управления, </a:t>
            </a:r>
            <a:br>
              <a:rPr lang="en-US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 также обслуживающих организаций в период их эксплуатации;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Установлены требования к системам цифровой поездной радиосвязи и беспроводной передачи данных;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Предусмотрена возможность эксплуатации подвижного состава, оборудованного системами автоматизированного и дистанционного управления;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Предусмотрена возможности перехода на цифровой формат документооборота, в том числе при организации перевозочного процесса;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Требования к системам интервального регулирования приведены в соответствие </a:t>
            </a:r>
            <a:br>
              <a:rPr lang="en-US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ТР ТС 003/2011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Установлено требование по оборудованию информационных систем Системами единого точного времени.</a:t>
            </a:r>
          </a:p>
          <a:p>
            <a:pPr marL="171450" indent="-17145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220979" y="6256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8897"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Процедура издания приказа Минтранса РФ об утверждении новой редакции ПТЭ</a:t>
            </a:r>
            <a:endParaRPr lang="ru-RU" altLang="ru-RU" dirty="0">
              <a:solidFill>
                <a:prstClr val="black"/>
              </a:solidFill>
              <a:sym typeface="GillSans-Norm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23721" y="1170931"/>
            <a:ext cx="2508601" cy="3522579"/>
            <a:chOff x="6399285" y="1142332"/>
            <a:chExt cx="2340854" cy="352257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646117" y="1142332"/>
              <a:ext cx="1789832" cy="60931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Общественные слушания нормативного правового акта. Обсуждение на портале </a:t>
              </a:r>
              <a:r>
                <a:rPr lang="ru-RU" sz="800" u="sng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REGULATION.GOV.RU</a:t>
              </a: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39" name="Группа 71"/>
            <p:cNvGrpSpPr/>
            <p:nvPr/>
          </p:nvGrpSpPr>
          <p:grpSpPr>
            <a:xfrm>
              <a:off x="6404586" y="1342071"/>
              <a:ext cx="178455" cy="191496"/>
              <a:chOff x="200018" y="1917176"/>
              <a:chExt cx="238004" cy="238004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6646117" y="1813510"/>
              <a:ext cx="1789832" cy="6426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Направление нормативного правового акта на оценку регулирующего воздействия в ФОИВ (до 30 дней)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644786" y="2453632"/>
              <a:ext cx="2095353" cy="65659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Направление на </a:t>
              </a:r>
              <a:br>
                <a:rPr lang="en-US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антикоррупционную экспертизу </a:t>
              </a:r>
              <a:b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в Минэкономразвития, ФАС и причастные ФОИВ (до 30 дней)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649079" y="3133989"/>
              <a:ext cx="1834104" cy="37446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Издание приказа Минтранс России ( до 30 дней)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641473" y="3531651"/>
              <a:ext cx="1793880" cy="47840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Направление на правовую экспертизу в Минюст России (15+10+20 рабочих дней)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649079" y="4055595"/>
              <a:ext cx="1793880" cy="60931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</a:rPr>
                <a:t>Государственная регистрация приказа об утверждении и вступлении в действие нормативного правового акта</a:t>
              </a:r>
            </a:p>
          </p:txBody>
        </p:sp>
        <p:grpSp>
          <p:nvGrpSpPr>
            <p:cNvPr id="47" name="Группа 71"/>
            <p:cNvGrpSpPr/>
            <p:nvPr/>
          </p:nvGrpSpPr>
          <p:grpSpPr>
            <a:xfrm>
              <a:off x="6406891" y="4275684"/>
              <a:ext cx="178455" cy="191496"/>
              <a:chOff x="200018" y="1917176"/>
              <a:chExt cx="238004" cy="238004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1" name="Прямая соединительная линия 50"/>
            <p:cNvCxnSpPr>
              <a:endCxn id="48" idx="0"/>
            </p:cNvCxnSpPr>
            <p:nvPr/>
          </p:nvCxnSpPr>
          <p:spPr>
            <a:xfrm flipH="1">
              <a:off x="6496119" y="1550615"/>
              <a:ext cx="795" cy="2725069"/>
            </a:xfrm>
            <a:prstGeom prst="line">
              <a:avLst/>
            </a:prstGeom>
            <a:ln w="12700">
              <a:solidFill>
                <a:srgbClr val="377A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71"/>
            <p:cNvGrpSpPr/>
            <p:nvPr/>
          </p:nvGrpSpPr>
          <p:grpSpPr>
            <a:xfrm>
              <a:off x="6404585" y="1951387"/>
              <a:ext cx="178455" cy="191496"/>
              <a:chOff x="200018" y="1917176"/>
              <a:chExt cx="238004" cy="238004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Группа 71"/>
            <p:cNvGrpSpPr/>
            <p:nvPr/>
          </p:nvGrpSpPr>
          <p:grpSpPr>
            <a:xfrm>
              <a:off x="6402599" y="2690808"/>
              <a:ext cx="178455" cy="191496"/>
              <a:chOff x="200018" y="1917176"/>
              <a:chExt cx="238004" cy="238004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Группа 71"/>
            <p:cNvGrpSpPr/>
            <p:nvPr/>
          </p:nvGrpSpPr>
          <p:grpSpPr>
            <a:xfrm>
              <a:off x="6402599" y="3207458"/>
              <a:ext cx="178455" cy="191496"/>
              <a:chOff x="200018" y="1917176"/>
              <a:chExt cx="238004" cy="238004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Группа 71"/>
            <p:cNvGrpSpPr/>
            <p:nvPr/>
          </p:nvGrpSpPr>
          <p:grpSpPr>
            <a:xfrm>
              <a:off x="6399285" y="3676558"/>
              <a:ext cx="178455" cy="191496"/>
              <a:chOff x="200018" y="1917176"/>
              <a:chExt cx="238004" cy="238004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200018" y="1917176"/>
                <a:ext cx="238004" cy="2380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77A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Нашивка 36"/>
              <p:cNvSpPr/>
              <p:nvPr/>
            </p:nvSpPr>
            <p:spPr>
              <a:xfrm>
                <a:off x="285019" y="1979512"/>
                <a:ext cx="90668" cy="116055"/>
              </a:xfrm>
              <a:prstGeom prst="chevron">
                <a:avLst/>
              </a:prstGeom>
              <a:solidFill>
                <a:srgbClr val="377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6491826" y="2154887"/>
              <a:ext cx="6637" cy="535921"/>
            </a:xfrm>
            <a:prstGeom prst="line">
              <a:avLst/>
            </a:prstGeom>
            <a:ln w="12700">
              <a:solidFill>
                <a:srgbClr val="377A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107316" y="1064799"/>
            <a:ext cx="6328218" cy="3792000"/>
            <a:chOff x="107316" y="1064799"/>
            <a:chExt cx="6140976" cy="3792000"/>
          </a:xfrm>
        </p:grpSpPr>
        <p:sp>
          <p:nvSpPr>
            <p:cNvPr id="19" name="Трапеция 18"/>
            <p:cNvSpPr/>
            <p:nvPr/>
          </p:nvSpPr>
          <p:spPr>
            <a:xfrm rot="5400000" flipV="1">
              <a:off x="5160919" y="1393006"/>
              <a:ext cx="802954" cy="801403"/>
            </a:xfrm>
            <a:prstGeom prst="trapezoid">
              <a:avLst>
                <a:gd name="adj" fmla="val 64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32567" y="1794239"/>
              <a:ext cx="730529" cy="29402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Трапеция 20"/>
            <p:cNvSpPr/>
            <p:nvPr/>
          </p:nvSpPr>
          <p:spPr>
            <a:xfrm rot="5400000">
              <a:off x="48066" y="3731690"/>
              <a:ext cx="993470" cy="861781"/>
            </a:xfrm>
            <a:prstGeom prst="trapezoid">
              <a:avLst>
                <a:gd name="adj" fmla="val 5814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89843" y="2168380"/>
              <a:ext cx="761101" cy="25660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Трапеция 22"/>
            <p:cNvSpPr/>
            <p:nvPr/>
          </p:nvSpPr>
          <p:spPr>
            <a:xfrm rot="5400000" flipV="1">
              <a:off x="4508633" y="1786987"/>
              <a:ext cx="735059" cy="749562"/>
            </a:xfrm>
            <a:prstGeom prst="trapezoid">
              <a:avLst>
                <a:gd name="adj" fmla="val 692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Трапеция 23"/>
            <p:cNvSpPr/>
            <p:nvPr/>
          </p:nvSpPr>
          <p:spPr>
            <a:xfrm rot="5400000" flipV="1">
              <a:off x="3720509" y="2243332"/>
              <a:ext cx="820770" cy="724469"/>
            </a:xfrm>
            <a:prstGeom prst="trapezoid">
              <a:avLst>
                <a:gd name="adj" fmla="val 6844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49239" y="2596121"/>
              <a:ext cx="752142" cy="21383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ПОДПИСА-НИЕ ПРИКАЗА МИНТРАНСА РОССИИ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Трапеция 25"/>
            <p:cNvSpPr/>
            <p:nvPr/>
          </p:nvSpPr>
          <p:spPr>
            <a:xfrm rot="5400000" flipV="1">
              <a:off x="2686266" y="2664299"/>
              <a:ext cx="1136003" cy="999649"/>
            </a:xfrm>
            <a:prstGeom prst="trapezoid">
              <a:avLst>
                <a:gd name="adj" fmla="val 61058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754444" y="3144726"/>
              <a:ext cx="999649" cy="158974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АНТИКОРРУП-ЦИОННАЯ ЭКСПЕРТИЗА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Трапеция 27"/>
            <p:cNvSpPr/>
            <p:nvPr/>
          </p:nvSpPr>
          <p:spPr>
            <a:xfrm rot="5400000" flipV="1">
              <a:off x="1784459" y="3226856"/>
              <a:ext cx="1055160" cy="890899"/>
            </a:xfrm>
            <a:prstGeom prst="trapezoid">
              <a:avLst>
                <a:gd name="adj" fmla="val 597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81149" y="3665846"/>
              <a:ext cx="876340" cy="10748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ОЦЕНКА РЕГУЛИ-РУЮЩЕГО ВОЗДЕЙСТ-ВИЯ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51218" y="1326473"/>
              <a:ext cx="915373" cy="23600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СОГЛАСО-ВАНИЕ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замечаний участников транспортного рынка с Минтранс России</a:t>
              </a:r>
            </a:p>
          </p:txBody>
        </p:sp>
        <p:sp>
          <p:nvSpPr>
            <p:cNvPr id="31" name="Трапеция 30"/>
            <p:cNvSpPr/>
            <p:nvPr/>
          </p:nvSpPr>
          <p:spPr>
            <a:xfrm rot="5400000">
              <a:off x="953303" y="3234478"/>
              <a:ext cx="950230" cy="876339"/>
            </a:xfrm>
            <a:prstGeom prst="trapezoid">
              <a:avLst>
                <a:gd name="adj" fmla="val 730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2776759" y="3057142"/>
              <a:ext cx="0" cy="2004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754093" y="2487739"/>
              <a:ext cx="0" cy="24202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4508891" y="2061533"/>
              <a:ext cx="0" cy="2672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9BCC8872-55D3-4689-9780-836F4596A31F}"/>
                </a:ext>
              </a:extLst>
            </p:cNvPr>
            <p:cNvSpPr/>
            <p:nvPr/>
          </p:nvSpPr>
          <p:spPr>
            <a:xfrm>
              <a:off x="4752836" y="1065635"/>
              <a:ext cx="1011162" cy="246221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29.04.2021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13910" y="4559081"/>
              <a:ext cx="0" cy="2004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866588" y="3570384"/>
              <a:ext cx="0" cy="2004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F5EEC3D4-8725-4FD4-8FDF-D1522BB2DE66}"/>
                </a:ext>
              </a:extLst>
            </p:cNvPr>
            <p:cNvSpPr/>
            <p:nvPr/>
          </p:nvSpPr>
          <p:spPr>
            <a:xfrm>
              <a:off x="932137" y="4081568"/>
              <a:ext cx="104596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1.10.2020</a:t>
              </a:r>
              <a:endPara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114672" y="4589986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20.08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.2020</a:t>
              </a:r>
              <a:endPara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2092300" y="2922444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25.12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.2020</a:t>
              </a:r>
              <a:endPara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3016208" y="2412144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27.01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</a:t>
              </a: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1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3778818" y="1997157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24.02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</a:t>
              </a: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1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1176745" y="3456329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20.11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.2020</a:t>
              </a:r>
              <a:endPara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01794" y="4272024"/>
              <a:ext cx="11462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КРУГЛЫЙ СТОЛ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 участниками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транспортного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рынка 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13910" y="1326474"/>
              <a:ext cx="914328" cy="2821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Размещение проекта ПТЭ на портале </a:t>
              </a:r>
              <a:r>
                <a:rPr lang="ru-RU" sz="800" u="sng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REGULATION.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u="sng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GOV.RU</a:t>
              </a: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 flipV="1">
              <a:off x="107316" y="1200800"/>
              <a:ext cx="6140976" cy="3458518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Равнобедренный треугольник 87"/>
            <p:cNvSpPr/>
            <p:nvPr/>
          </p:nvSpPr>
          <p:spPr>
            <a:xfrm flipV="1">
              <a:off x="5825939" y="1088509"/>
              <a:ext cx="134822" cy="200471"/>
            </a:xfrm>
            <a:prstGeom prst="triangle">
              <a:avLst/>
            </a:prstGeom>
            <a:solidFill>
              <a:srgbClr val="007FB1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9BCC8872-55D3-4689-9780-836F4596A31F}"/>
                </a:ext>
              </a:extLst>
            </p:cNvPr>
            <p:cNvSpPr/>
            <p:nvPr/>
          </p:nvSpPr>
          <p:spPr>
            <a:xfrm>
              <a:off x="398850" y="1064799"/>
              <a:ext cx="13541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ВЫПОЛНЕНО</a:t>
              </a: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DC8D7268-A5E2-45F5-BBA1-BAF48C2E65CB}"/>
                </a:ext>
              </a:extLst>
            </p:cNvPr>
            <p:cNvCxnSpPr>
              <a:cxnSpLocks/>
            </p:cNvCxnSpPr>
            <p:nvPr/>
          </p:nvCxnSpPr>
          <p:spPr>
            <a:xfrm>
              <a:off x="1866591" y="1326474"/>
              <a:ext cx="0" cy="34080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9BCC8872-55D3-4689-9780-836F4596A31F}"/>
                </a:ext>
              </a:extLst>
            </p:cNvPr>
            <p:cNvSpPr/>
            <p:nvPr/>
          </p:nvSpPr>
          <p:spPr>
            <a:xfrm>
              <a:off x="2941479" y="1093822"/>
              <a:ext cx="1115961" cy="228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ПРЕДСТОИТ</a:t>
              </a: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212F5A21-71E2-41B1-8B3C-4880E5CAFA84}"/>
                </a:ext>
              </a:extLst>
            </p:cNvPr>
            <p:cNvSpPr/>
            <p:nvPr/>
          </p:nvSpPr>
          <p:spPr>
            <a:xfrm>
              <a:off x="321966" y="3921865"/>
              <a:ext cx="1007088" cy="19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09.09</a:t>
              </a:r>
              <a:r>
                <a:rPr lang="en-US" sz="8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.2020</a:t>
              </a:r>
              <a:endPara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1028238" y="4047526"/>
              <a:ext cx="0" cy="2004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495611" y="2863415"/>
              <a:ext cx="1483037" cy="91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ПРАВОВАЯ ЭКСПЕРТИЗА,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ГОСУДАРСТВЕННАЯ РЕГИСТРАЦИЯ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52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9143" y="2310052"/>
            <a:ext cx="2914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98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1107</Words>
  <Application>Microsoft Office PowerPoint</Application>
  <PresentationFormat>Экран (16:9)</PresentationFormat>
  <Paragraphs>201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Consolas</vt:lpstr>
      <vt:lpstr>Verdana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65</cp:revision>
  <dcterms:created xsi:type="dcterms:W3CDTF">2020-09-25T09:41:49Z</dcterms:created>
  <dcterms:modified xsi:type="dcterms:W3CDTF">2020-11-21T00:26:57Z</dcterms:modified>
</cp:coreProperties>
</file>