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1"/>
  </p:notesMasterIdLst>
  <p:sldIdLst>
    <p:sldId id="256" r:id="rId5"/>
    <p:sldId id="258" r:id="rId6"/>
    <p:sldId id="262" r:id="rId7"/>
    <p:sldId id="263" r:id="rId8"/>
    <p:sldId id="259" r:id="rId9"/>
    <p:sldId id="270" r:id="rId10"/>
    <p:sldId id="264" r:id="rId11"/>
    <p:sldId id="265" r:id="rId12"/>
    <p:sldId id="271" r:id="rId13"/>
    <p:sldId id="272" r:id="rId14"/>
    <p:sldId id="274" r:id="rId15"/>
    <p:sldId id="277" r:id="rId16"/>
    <p:sldId id="273" r:id="rId17"/>
    <p:sldId id="276" r:id="rId18"/>
    <p:sldId id="278" r:id="rId19"/>
    <p:sldId id="26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4992236-88DB-41EA-BD63-7778E8C6387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993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Комитет РСПП по техническому регулированию, стандартизации и оценке соответствия был образован в 2004 году. Бессменным Председателем Комитета является  Дмитрий Александрович Пумпянский - Член Бюро Правления Российского союза промышленников и предпринимателей, председатель совета директоров ПАО «Трубная металлургическая компания».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настоящее время в его составе  работает более 2000 экспертов от предприятий и организаций из всех отраслей промышленности, представляющих все регионы России, а также страны Евразийского экономического союза.  В том числе экспертов из представительств европейских компаний, работающих в России.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Они  принимают самое активное участие в обсуждении проектов технических регламентов, постановлений Правительства и федеральных законов в области технического регулирования и стандартизации, в разработке и обновлении национальных и межгосударственных стандартов.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F779589-C87F-4282-BB03-F458499B936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27A35D0-FBE2-46C8-A032-9D8ED5B54C8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2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</p:spPr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114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DA00291-F650-4652-ACF3-95A49EA8504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7763" cy="3717925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79680" y="4715640"/>
            <a:ext cx="5432760" cy="4461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3850200" y="9429840"/>
            <a:ext cx="2940120" cy="4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374D18E-B3D6-45BA-87E1-4255F728FFE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98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1D3F805-C085-4719-A718-3B65EAB2967C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24.11.2020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43CF205-1752-437B-A3DD-4FE5C97D9F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8F6474F-F535-4C15-AB0D-5F747F48BCE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24.11.2020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51749E-5D0B-41B4-9986-AC5CD94BD13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9F5CF1A-FAF8-4361-B183-DDE5A4DCAEE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24.11.2020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8336641-E3A3-406B-8CD5-3C734F6010E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5314680" y="6534000"/>
            <a:ext cx="1409760" cy="278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749732A-A6DC-4A32-BE00-BDA6D794653F}" type="datetime1">
              <a:rPr lang="ru-RU" sz="1200" b="0" strike="noStrike" spc="-1">
                <a:solidFill>
                  <a:srgbClr val="7091A1"/>
                </a:solidFill>
                <a:latin typeface="Calibri"/>
              </a:rPr>
              <a:t>24.11.2020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7091A1"/>
                </a:solidFill>
                <a:latin typeface="Calibri"/>
              </a:rPr>
              <a:t>Seite </a:t>
            </a:r>
            <a:fld id="{298843F8-68AF-42F4-9F5D-EA52BDE9A519}" type="slidenum">
              <a:rPr lang="ru-RU" sz="1200" b="0" strike="noStrike" spc="-1">
                <a:solidFill>
                  <a:srgbClr val="7091A1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GTR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95280" y="1643040"/>
            <a:ext cx="8229240" cy="171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2968200" y="3571920"/>
            <a:ext cx="3002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Times New Roman"/>
              </a:rPr>
              <a:t>г. Астана,  25 февраля 2011 г.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0" y="7560"/>
            <a:ext cx="9252000" cy="6857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0" y="6530040"/>
            <a:ext cx="914364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808080"/>
                </a:solidFill>
                <a:latin typeface="Calibri"/>
              </a:rPr>
              <a:t>WWW.RGTR.RU 			RGTR@RSPP.RU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1073160" y="3756960"/>
            <a:ext cx="7927560" cy="172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latin typeface="Calibri"/>
              </a:rPr>
              <a:t>РАБОТА СОВЕТА ПО ТЕХНИЧЕСКОМУ РЕГУЛИРОВАНИЮ И СТАНДАРТИЗАЦИИ ДЛЯ ЦИФРОВОЙ ЭКОНОМИКИ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76092"/>
                </a:solidFill>
                <a:latin typeface="Calibri"/>
              </a:rPr>
              <a:t>А.Н.ЛОЦМАНОВ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1F497D"/>
                </a:solidFill>
                <a:latin typeface="Calibri"/>
              </a:rPr>
              <a:t>Первый заместитель  Председателя Комитета  РСПП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1F497D"/>
                </a:solidFill>
                <a:latin typeface="Calibri"/>
              </a:rPr>
              <a:t>по техническому регулированию, стандартизации и оценке соответствия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2060"/>
                </a:solidFill>
                <a:latin typeface="Calibri"/>
              </a:rPr>
              <a:t>Председатель Совета по техническому регулированию и стандартизации при </a:t>
            </a:r>
            <a:r>
              <a:rPr lang="ru-RU" sz="1800" b="1" i="1" strike="noStrike" spc="-1" dirty="0" err="1">
                <a:solidFill>
                  <a:srgbClr val="002060"/>
                </a:solidFill>
                <a:latin typeface="Calibri"/>
              </a:rPr>
              <a:t>Минпромторге</a:t>
            </a:r>
            <a:r>
              <a:rPr lang="ru-RU" sz="1800" b="1" i="1" strike="noStrike" spc="-1" dirty="0">
                <a:solidFill>
                  <a:srgbClr val="002060"/>
                </a:solidFill>
                <a:latin typeface="Calibri"/>
              </a:rPr>
              <a:t> России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75" name="TextShape 6"/>
          <p:cNvSpPr txBox="1"/>
          <p:nvPr/>
        </p:nvSpPr>
        <p:spPr>
          <a:xfrm>
            <a:off x="0" y="1508760"/>
            <a:ext cx="9143640" cy="2432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ru-RU" sz="4000" b="1" i="1" strike="noStrike" spc="148" dirty="0">
                <a:solidFill>
                  <a:srgbClr val="0070C0"/>
                </a:solidFill>
                <a:latin typeface="Calibri"/>
              </a:rPr>
              <a:t>2004</a:t>
            </a:r>
            <a:r>
              <a:rPr lang="ru-RU" sz="3600" b="1" i="1" strike="noStrike" spc="148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3100" b="1" i="1" strike="noStrike" spc="148" dirty="0">
                <a:solidFill>
                  <a:srgbClr val="0070C0"/>
                </a:solidFill>
                <a:latin typeface="Calibri"/>
              </a:rPr>
              <a:t>-  </a:t>
            </a:r>
            <a:r>
              <a:rPr lang="ru-RU" sz="4000" b="1" i="1" strike="noStrike" spc="148" dirty="0">
                <a:solidFill>
                  <a:srgbClr val="FF0000"/>
                </a:solidFill>
                <a:latin typeface="Calibri"/>
              </a:rPr>
              <a:t>К</a:t>
            </a:r>
            <a:r>
              <a:rPr lang="ru-RU" sz="3100" b="1" i="1" strike="noStrike" spc="148" dirty="0">
                <a:solidFill>
                  <a:srgbClr val="FF0000"/>
                </a:solidFill>
                <a:latin typeface="Calibri"/>
              </a:rPr>
              <a:t>ОМИТЕТУ </a:t>
            </a:r>
            <a:r>
              <a:rPr lang="ru-RU" sz="4000" b="1" i="1" strike="noStrike" spc="148" dirty="0">
                <a:solidFill>
                  <a:srgbClr val="FF0000"/>
                </a:solidFill>
                <a:latin typeface="Calibri"/>
              </a:rPr>
              <a:t>РСПП</a:t>
            </a:r>
            <a:r>
              <a:rPr lang="ru-RU" sz="3100" b="1" i="1" strike="noStrike" spc="148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4000" b="1" i="1" strike="noStrike" spc="148" dirty="0">
                <a:solidFill>
                  <a:srgbClr val="FF0000"/>
                </a:solidFill>
                <a:latin typeface="Calibri"/>
              </a:rPr>
              <a:t>16</a:t>
            </a:r>
            <a:r>
              <a:rPr lang="ru-RU" sz="3100" b="1" i="1" strike="noStrike" spc="148" dirty="0">
                <a:solidFill>
                  <a:srgbClr val="FF0000"/>
                </a:solidFill>
                <a:latin typeface="Calibri"/>
              </a:rPr>
              <a:t> ЛЕТ  </a:t>
            </a:r>
            <a:r>
              <a:rPr lang="ru-RU" sz="3100" b="1" i="1" strike="noStrike" spc="148" dirty="0">
                <a:solidFill>
                  <a:srgbClr val="0070C0"/>
                </a:solidFill>
                <a:latin typeface="Calibri"/>
              </a:rPr>
              <a:t>- </a:t>
            </a:r>
            <a:r>
              <a:rPr lang="ru-RU" sz="4000" b="1" i="1" strike="noStrike" spc="148" dirty="0">
                <a:solidFill>
                  <a:srgbClr val="0070C0"/>
                </a:solidFill>
                <a:latin typeface="Calibri"/>
              </a:rPr>
              <a:t>2020</a:t>
            </a:r>
            <a:br>
              <a:rPr dirty="0"/>
            </a:br>
            <a:br>
              <a:rPr dirty="0"/>
            </a:br>
            <a:br>
              <a:rPr dirty="0"/>
            </a:br>
            <a:r>
              <a:rPr lang="ru-RU" sz="4000" b="1" strike="noStrike" spc="148" dirty="0">
                <a:solidFill>
                  <a:srgbClr val="C00000"/>
                </a:solidFill>
                <a:latin typeface="Calibri"/>
              </a:rPr>
              <a:t> 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2"/>
          <p:cNvPicPr/>
          <p:nvPr/>
        </p:nvPicPr>
        <p:blipFill>
          <a:blip r:embed="rId2"/>
          <a:stretch/>
        </p:blipFill>
        <p:spPr>
          <a:xfrm>
            <a:off x="3787560" y="428760"/>
            <a:ext cx="150768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080" y="835200"/>
            <a:ext cx="9136440" cy="14364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17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3640" y="127800"/>
            <a:ext cx="2565360" cy="53784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8805960" y="6377400"/>
            <a:ext cx="295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  <a:ea typeface="DejaVu Sans"/>
              </a:rPr>
              <a:t>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188640" y="263880"/>
            <a:ext cx="606924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953735"/>
                </a:solidFill>
                <a:latin typeface="Calibri"/>
                <a:ea typeface="DejaVu Sans"/>
              </a:rPr>
              <a:t>РЕЗУЛЬТАТЫ РАБОТЫ СОВЕТА ЗА 2019 ГОД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2285280" y="1490760"/>
            <a:ext cx="661104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Совет по техническому регулированию и стандартизации для цифровой экономики Комитета РСПП и Восточного комитета германской экономики </a:t>
            </a:r>
            <a:endParaRPr lang="ru-RU" sz="2400" b="0" strike="noStrike" spc="-1" dirty="0">
              <a:latin typeface="Arial"/>
            </a:endParaRPr>
          </a:p>
          <a:p>
            <a:pPr marL="285840" indent="-279720" algn="just">
              <a:lnSpc>
                <a:spcPct val="100000"/>
              </a:lnSpc>
              <a:buClr>
                <a:srgbClr val="17375E"/>
              </a:buClr>
              <a:buFont typeface="StarSymbol"/>
              <a:buChar char="-"/>
            </a:pP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Созданы экспертные группы по 13 направлениям.</a:t>
            </a:r>
            <a:endParaRPr lang="ru-RU" sz="2400" b="0" strike="noStrike" spc="-1" dirty="0">
              <a:latin typeface="Arial"/>
            </a:endParaRPr>
          </a:p>
          <a:p>
            <a:pPr marL="285840" indent="-279720" algn="just">
              <a:lnSpc>
                <a:spcPct val="100000"/>
              </a:lnSpc>
              <a:buClr>
                <a:srgbClr val="17375E"/>
              </a:buClr>
              <a:buFont typeface="StarSymbol"/>
              <a:buChar char="-"/>
            </a:pP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Проведено более 1</a:t>
            </a:r>
            <a:r>
              <a:rPr lang="en-US" sz="2400" spc="-1" dirty="0">
                <a:solidFill>
                  <a:srgbClr val="17375E"/>
                </a:solidFill>
                <a:latin typeface="Calibri"/>
                <a:ea typeface="DejaVu Sans"/>
              </a:rPr>
              <a:t>6</a:t>
            </a: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 </a:t>
            </a:r>
            <a:r>
              <a:rPr lang="ru-RU" sz="2400" spc="-1" dirty="0">
                <a:solidFill>
                  <a:srgbClr val="17375E"/>
                </a:solidFill>
                <a:latin typeface="Calibri"/>
                <a:ea typeface="DejaVu Sans"/>
              </a:rPr>
              <a:t>совещаний</a:t>
            </a: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 экспертов и     5 заседания Совета.</a:t>
            </a:r>
          </a:p>
          <a:p>
            <a:pPr marL="285840" indent="-279720" algn="just">
              <a:lnSpc>
                <a:spcPct val="100000"/>
              </a:lnSpc>
              <a:buClr>
                <a:srgbClr val="17375E"/>
              </a:buClr>
              <a:buFont typeface="StarSymbol"/>
              <a:buChar char="-"/>
            </a:pPr>
            <a:r>
              <a:rPr lang="ru-RU" sz="2400" b="1" spc="-1" dirty="0">
                <a:solidFill>
                  <a:srgbClr val="17375E"/>
                </a:solidFill>
                <a:latin typeface="Calibri"/>
                <a:ea typeface="DejaVu Sans"/>
              </a:rPr>
              <a:t>Разработан англо-немецко-русский глоссарий по Индустрии 4.0.</a:t>
            </a:r>
          </a:p>
          <a:p>
            <a:pPr marL="285840" indent="-279720" algn="just">
              <a:lnSpc>
                <a:spcPct val="100000"/>
              </a:lnSpc>
              <a:buClr>
                <a:srgbClr val="17375E"/>
              </a:buClr>
              <a:buFont typeface="StarSymbol"/>
              <a:buChar char="-"/>
            </a:pP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Создана платформа для обмена документами.</a:t>
            </a:r>
            <a:endParaRPr lang="ru-RU" sz="2400" b="0" strike="noStrike" spc="-1" dirty="0">
              <a:latin typeface="Arial"/>
            </a:endParaRPr>
          </a:p>
          <a:p>
            <a:pPr marL="285840" indent="-279720" algn="just">
              <a:lnSpc>
                <a:spcPct val="100000"/>
              </a:lnSpc>
              <a:buClr>
                <a:srgbClr val="17375E"/>
              </a:buClr>
              <a:buFont typeface="StarSymbol"/>
              <a:buChar char="-"/>
            </a:pPr>
            <a:r>
              <a:rPr lang="ru-RU" sz="24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Начата разработка рекомендаций Совета.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21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240" y="2400480"/>
            <a:ext cx="2050920" cy="712800"/>
          </a:xfrm>
          <a:prstGeom prst="rect">
            <a:avLst/>
          </a:prstGeom>
          <a:ln>
            <a:noFill/>
          </a:ln>
        </p:spPr>
      </p:pic>
      <p:pic>
        <p:nvPicPr>
          <p:cNvPr id="322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40" y="3300480"/>
            <a:ext cx="2176560" cy="497160"/>
          </a:xfrm>
          <a:prstGeom prst="rect">
            <a:avLst/>
          </a:prstGeom>
          <a:ln>
            <a:noFill/>
          </a:ln>
        </p:spPr>
      </p:pic>
      <p:sp>
        <p:nvSpPr>
          <p:cNvPr id="323" name="CustomShape 5"/>
          <p:cNvSpPr/>
          <p:nvPr/>
        </p:nvSpPr>
        <p:spPr>
          <a:xfrm>
            <a:off x="106560" y="1194840"/>
            <a:ext cx="8841240" cy="488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6207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99720" y="142200"/>
            <a:ext cx="5006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ПОСЛЕДНИЕ МЕРОПРИЯТИЯ СОВЕТА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394626" y="793080"/>
            <a:ext cx="786672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12 октября, 2020   Совещание экспертных групп Совета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240360" y="3237480"/>
            <a:ext cx="4817160" cy="3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3240360" y="5489280"/>
            <a:ext cx="4817160" cy="6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5"/>
          <p:cNvSpPr/>
          <p:nvPr/>
        </p:nvSpPr>
        <p:spPr>
          <a:xfrm>
            <a:off x="70920" y="641880"/>
            <a:ext cx="9136440" cy="14364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9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49840" y="31320"/>
            <a:ext cx="2565360" cy="53784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364"/>
          <p:cNvPicPr/>
          <p:nvPr/>
        </p:nvPicPr>
        <p:blipFill>
          <a:blip r:embed="rId3"/>
          <a:stretch/>
        </p:blipFill>
        <p:spPr>
          <a:xfrm>
            <a:off x="1197720" y="4032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36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2808360" y="1653120"/>
            <a:ext cx="4306320" cy="4300560"/>
          </a:xfrm>
          <a:prstGeom prst="rect">
            <a:avLst/>
          </a:prstGeom>
          <a:ln>
            <a:noFill/>
          </a:ln>
        </p:spPr>
      </p:pic>
      <p:pic>
        <p:nvPicPr>
          <p:cNvPr id="332" name="Рисунок 3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524880" y="1653120"/>
            <a:ext cx="4306320" cy="4261680"/>
          </a:xfrm>
          <a:prstGeom prst="rect">
            <a:avLst/>
          </a:prstGeom>
          <a:ln>
            <a:noFill/>
          </a:ln>
        </p:spPr>
      </p:pic>
      <p:sp>
        <p:nvSpPr>
          <p:cNvPr id="333" name="CustomShape 6"/>
          <p:cNvSpPr/>
          <p:nvPr/>
        </p:nvSpPr>
        <p:spPr>
          <a:xfrm>
            <a:off x="913680" y="6196320"/>
            <a:ext cx="5939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Офис Консорциума «Кодекс», г. Санкт-Петербург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4" name="CustomShape 7"/>
          <p:cNvSpPr/>
          <p:nvPr/>
        </p:nvSpPr>
        <p:spPr>
          <a:xfrm>
            <a:off x="7344000" y="2858760"/>
            <a:ext cx="158364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2A6099"/>
                </a:solidFill>
                <a:latin typeface="Arial"/>
                <a:ea typeface="DejaVu Sans"/>
              </a:rPr>
              <a:t>Немецкая сторона принимала участие в онлайн формате</a:t>
            </a:r>
            <a:endParaRPr lang="ru-RU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3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3123000" y="6352560"/>
            <a:ext cx="2889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6550560" y="6352560"/>
            <a:ext cx="21283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E6B9CF0-E3AB-4551-8B75-23DE024DCBC7}" type="slidenum"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12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317880" y="101520"/>
            <a:ext cx="8365680" cy="7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ИТОГИ  РАБОТЫ ЭКСПЕРТНЫХ ГРУПП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(по результатам онлайн-заседания 03.07.2020 и 12.10.20)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2519280" y="866160"/>
            <a:ext cx="6257880" cy="621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Направление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Microsoft YaHei"/>
              </a:rPr>
              <a:t>«Цифровая трансформация».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Разработан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глоссарий терминов для Индустрии 4.0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на русском английском и немецком языках.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Консорциум «Кодекс» на базе классификатора eCl@ss начал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разработку специализированного продукта  по направлению нормативно-справочных систем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Начата работа по реализации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проекта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«Цифровые системы динамического мониторинга состояния и режимов работы воздушных линий электропередач напряжением 35-220 кВ»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,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что позволит значительно сократить расходы на ремонт и эксплуатацию сетей.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45" name="Рисунок 38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2920" y="3022560"/>
            <a:ext cx="1797120" cy="1076400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383"/>
          <p:cNvPicPr/>
          <p:nvPr/>
        </p:nvPicPr>
        <p:blipFill>
          <a:blip r:embed="rId3"/>
          <a:stretch/>
        </p:blipFill>
        <p:spPr>
          <a:xfrm>
            <a:off x="70920" y="3839400"/>
            <a:ext cx="2480040" cy="979200"/>
          </a:xfrm>
          <a:prstGeom prst="rect">
            <a:avLst/>
          </a:prstGeom>
          <a:ln>
            <a:noFill/>
          </a:ln>
        </p:spPr>
      </p:pic>
      <p:pic>
        <p:nvPicPr>
          <p:cNvPr id="347" name="Рисунок 384"/>
          <p:cNvPicPr/>
          <p:nvPr/>
        </p:nvPicPr>
        <p:blipFill>
          <a:blip r:embed="rId4"/>
          <a:stretch/>
        </p:blipFill>
        <p:spPr>
          <a:xfrm>
            <a:off x="143280" y="1582920"/>
            <a:ext cx="2208240" cy="1424520"/>
          </a:xfrm>
          <a:prstGeom prst="rect">
            <a:avLst/>
          </a:prstGeom>
          <a:ln>
            <a:noFill/>
          </a:ln>
        </p:spPr>
      </p:pic>
      <p:pic>
        <p:nvPicPr>
          <p:cNvPr id="348" name="Рисунок 38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6400" y="4750200"/>
            <a:ext cx="2123640" cy="1864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0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123000" y="6352560"/>
            <a:ext cx="28897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6550560" y="6352560"/>
            <a:ext cx="21283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66540DD-E97F-431A-B5BE-545996C7AF3C}" type="slidenum"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13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317880" y="101520"/>
            <a:ext cx="8365680" cy="7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ИТОГИ  РАБОТЫ ЭКСПЕРТНЫХ ГРУПП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(по результатам онлайн-заседаний  03.07.2020 и 12.10.20)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2590920" y="1071720"/>
            <a:ext cx="6418080" cy="49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Направление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DejaVu Sans"/>
              </a:rPr>
              <a:t>«Инфраструктура качества».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Создание условий для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DejaVu Sans"/>
              </a:rPr>
              <a:t>цифровой оценки соответствия продукции и  проведения виртуальных испытаний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Направление</a:t>
            </a:r>
            <a:r>
              <a:rPr lang="ru-RU" sz="2000" b="0" strike="noStrike" spc="-1">
                <a:solidFill>
                  <a:srgbClr val="F10D0C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DejaVu Sans"/>
              </a:rPr>
              <a:t>«Технические регламенты».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Работа по 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г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армонизации российских и европейских стандартов и условий для сертификации продукции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в области железнодорожного транспорта и строительных  материалов.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Создание условий для реализации пилотного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проекта «Образцовое выполнение заказа промышленным предприятием». 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39" name="Рисунок 37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1280" y="1510920"/>
            <a:ext cx="1653120" cy="2012040"/>
          </a:xfrm>
          <a:prstGeom prst="rect">
            <a:avLst/>
          </a:prstGeom>
          <a:ln>
            <a:noFill/>
          </a:ln>
        </p:spPr>
      </p:pic>
      <p:pic>
        <p:nvPicPr>
          <p:cNvPr id="340" name="Рисунок 37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7280" y="3841200"/>
            <a:ext cx="1951920" cy="1625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0" y="190544"/>
            <a:ext cx="9036000" cy="12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alibri"/>
              </a:rPr>
              <a:t>ПРЕДЛОЖЕНИЯ КОМИТЕТА РСПП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alibri"/>
              </a:rPr>
              <a:t>в проект </a:t>
            </a: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«Единого плана по достижению национальных целей развития Российской Федерации на период до 2024 года и плановый период до 2030 года».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3542760" y="1494000"/>
            <a:ext cx="560088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Переход промышленности к современным методам планирования и управления, базирующимся на аналогах платформ типа «Industry 4.0». 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Подготовка межведомственного плана  разработки и создания отечественной платформы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   «Промышленность РФ 4.0».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Утверждение и реализация программы разработки и внедрения комплекса IT стандартов для платформы «Промышленность РФ 4.0».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3" y="1579419"/>
            <a:ext cx="3478042" cy="4917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168774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6120" y="347760"/>
            <a:ext cx="822276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Calibri"/>
                <a:ea typeface="DejaVu Sans"/>
              </a:rPr>
              <a:t>БЛИЖАЙШИЕ ПЛАНЫ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430920" y="934200"/>
            <a:ext cx="8222760" cy="397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"/>
          <p:cNvSpPr/>
          <p:nvPr/>
        </p:nvSpPr>
        <p:spPr>
          <a:xfrm>
            <a:off x="587160" y="1665360"/>
            <a:ext cx="8202240" cy="1672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С участием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  <a:ea typeface="DejaVu Sans"/>
              </a:rPr>
              <a:t>DakkS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 и Министерства экономики и энергетики Германии.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89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Формат мероприятия: онлайн</a:t>
            </a:r>
            <a:endParaRPr lang="ru-RU" sz="1489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89" b="0" strike="noStrike" spc="-1" dirty="0"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521640" y="1092600"/>
            <a:ext cx="2151720" cy="556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Ноябрь 2020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521640" y="1092600"/>
            <a:ext cx="2151720" cy="556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Ноябрь 2020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2676960" y="1092600"/>
            <a:ext cx="4175640" cy="556560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89" b="1" strike="noStrike" spc="-1">
                <a:solidFill>
                  <a:srgbClr val="000000"/>
                </a:solidFill>
                <a:latin typeface="Arial"/>
                <a:ea typeface="DejaVu Sans"/>
              </a:rPr>
              <a:t>Семинар по оценке соответствия.</a:t>
            </a:r>
            <a:endParaRPr lang="ru-RU" sz="1489" b="0" strike="noStrike" spc="-1">
              <a:latin typeface="Arial"/>
            </a:endParaRPr>
          </a:p>
        </p:txBody>
      </p:sp>
      <p:sp>
        <p:nvSpPr>
          <p:cNvPr id="355" name="CustomShape 7"/>
          <p:cNvSpPr/>
          <p:nvPr/>
        </p:nvSpPr>
        <p:spPr>
          <a:xfrm>
            <a:off x="587160" y="3356992"/>
            <a:ext cx="2154960" cy="855008"/>
          </a:xfrm>
          <a:prstGeom prst="rect">
            <a:avLst/>
          </a:prstGeom>
          <a:solidFill>
            <a:srgbClr val="FFD42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декабря 2020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356" name="CustomShape 8"/>
          <p:cNvSpPr/>
          <p:nvPr/>
        </p:nvSpPr>
        <p:spPr>
          <a:xfrm>
            <a:off x="2742120" y="3356992"/>
            <a:ext cx="6047280" cy="855008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Конференция по российско-германскому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сотрудничеству.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>
            <a:off x="521640" y="1092600"/>
            <a:ext cx="2151720" cy="556560"/>
          </a:xfrm>
          <a:prstGeom prst="rect">
            <a:avLst/>
          </a:prstGeom>
          <a:solidFill>
            <a:srgbClr val="D4EA6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24 ноября  2020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8" name="CustomShape 10"/>
          <p:cNvSpPr/>
          <p:nvPr/>
        </p:nvSpPr>
        <p:spPr>
          <a:xfrm>
            <a:off x="2676960" y="1092600"/>
            <a:ext cx="6112440" cy="556560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Семинар по оценке соответствия.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59" name="CustomShape 11"/>
          <p:cNvSpPr/>
          <p:nvPr/>
        </p:nvSpPr>
        <p:spPr>
          <a:xfrm>
            <a:off x="2765656" y="4208785"/>
            <a:ext cx="6047280" cy="556560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Конференция ИТ-стандарт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0" name="CustomShape 12"/>
          <p:cNvSpPr/>
          <p:nvPr/>
        </p:nvSpPr>
        <p:spPr>
          <a:xfrm>
            <a:off x="899592" y="4665972"/>
            <a:ext cx="8823272" cy="16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С участием немецких экспертов в области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  <a:ea typeface="DejaVu Sans"/>
              </a:rPr>
              <a:t>Industrie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 4.0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89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Формат мероприятия: онлайн</a:t>
            </a:r>
            <a:endParaRPr lang="ru-RU" sz="1489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89" b="0" strike="noStrike" spc="-1" dirty="0">
              <a:latin typeface="Arial"/>
            </a:endParaRPr>
          </a:p>
        </p:txBody>
      </p:sp>
      <p:sp>
        <p:nvSpPr>
          <p:cNvPr id="14" name="CustomShape 7"/>
          <p:cNvSpPr/>
          <p:nvPr/>
        </p:nvSpPr>
        <p:spPr>
          <a:xfrm>
            <a:off x="598928" y="4212000"/>
            <a:ext cx="2154960" cy="556560"/>
          </a:xfrm>
          <a:prstGeom prst="rect">
            <a:avLst/>
          </a:prstGeom>
          <a:solidFill>
            <a:srgbClr val="FFD428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декабря 2020</a:t>
            </a: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1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4"/>
          <p:cNvPicPr/>
          <p:nvPr/>
        </p:nvPicPr>
        <p:blipFill>
          <a:blip r:embed="rId2"/>
          <a:stretch/>
        </p:blipFill>
        <p:spPr>
          <a:xfrm>
            <a:off x="440280" y="3143160"/>
            <a:ext cx="3200040" cy="325728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3730320" y="3752280"/>
            <a:ext cx="4228920" cy="71964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(495) 663-04-50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629160" y="4472280"/>
            <a:ext cx="4586040" cy="56016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</a:rPr>
              <a:t>RGTR@RSPP.RU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3664800" y="5062320"/>
            <a:ext cx="4514400" cy="42840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</a:rPr>
              <a:t>www.RGTR.RU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57200" y="208080"/>
            <a:ext cx="822924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СХЕМА ВЗАИМОДЕЙСТВИЯ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0" y="0"/>
            <a:ext cx="9143640" cy="999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6"/>
          <p:cNvSpPr/>
          <p:nvPr/>
        </p:nvSpPr>
        <p:spPr>
          <a:xfrm>
            <a:off x="0" y="142920"/>
            <a:ext cx="8929440" cy="85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7"/>
          <p:cNvSpPr/>
          <p:nvPr/>
        </p:nvSpPr>
        <p:spPr>
          <a:xfrm>
            <a:off x="8929800" y="3214800"/>
            <a:ext cx="213840" cy="3642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8"/>
          <p:cNvSpPr/>
          <p:nvPr/>
        </p:nvSpPr>
        <p:spPr>
          <a:xfrm>
            <a:off x="8929800" y="1071720"/>
            <a:ext cx="213840" cy="20714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Shape 9"/>
          <p:cNvSpPr txBox="1"/>
          <p:nvPr/>
        </p:nvSpPr>
        <p:spPr>
          <a:xfrm>
            <a:off x="1167840" y="1711440"/>
            <a:ext cx="7652160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7000" lnSpcReduction="20000"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0" strike="noStrike" cap="all" spc="-1">
                <a:solidFill>
                  <a:srgbClr val="D99694"/>
                </a:solidFill>
                <a:latin typeface="Calibri"/>
              </a:rPr>
              <a:t>ЗА ВНИМАНИЕ!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CustomShape 10"/>
          <p:cNvSpPr/>
          <p:nvPr/>
        </p:nvSpPr>
        <p:spPr>
          <a:xfrm>
            <a:off x="1115640" y="647640"/>
            <a:ext cx="8257680" cy="856800"/>
          </a:xfrm>
          <a:custGeom>
            <a:avLst/>
            <a:gdLst/>
            <a:ahLst/>
            <a:cxnLst/>
            <a:rect l="0" t="0" r="r" b="b"/>
            <a:pathLst>
              <a:path w="22939" h="1191">
                <a:moveTo>
                  <a:pt x="0" y="1190"/>
                </a:moveTo>
                <a:lnTo>
                  <a:pt x="4" y="1160"/>
                </a:lnTo>
                <a:lnTo>
                  <a:pt x="14" y="1131"/>
                </a:lnTo>
                <a:lnTo>
                  <a:pt x="32" y="1101"/>
                </a:lnTo>
                <a:lnTo>
                  <a:pt x="57" y="1072"/>
                </a:lnTo>
                <a:lnTo>
                  <a:pt x="89" y="1042"/>
                </a:lnTo>
                <a:lnTo>
                  <a:pt x="128" y="1013"/>
                </a:lnTo>
                <a:lnTo>
                  <a:pt x="174" y="983"/>
                </a:lnTo>
                <a:lnTo>
                  <a:pt x="227" y="954"/>
                </a:lnTo>
                <a:lnTo>
                  <a:pt x="288" y="925"/>
                </a:lnTo>
                <a:lnTo>
                  <a:pt x="355" y="896"/>
                </a:lnTo>
                <a:lnTo>
                  <a:pt x="429" y="868"/>
                </a:lnTo>
                <a:lnTo>
                  <a:pt x="510" y="839"/>
                </a:lnTo>
                <a:lnTo>
                  <a:pt x="597" y="811"/>
                </a:lnTo>
                <a:lnTo>
                  <a:pt x="692" y="783"/>
                </a:lnTo>
                <a:lnTo>
                  <a:pt x="793" y="755"/>
                </a:lnTo>
                <a:lnTo>
                  <a:pt x="901" y="728"/>
                </a:lnTo>
                <a:lnTo>
                  <a:pt x="1015" y="701"/>
                </a:lnTo>
                <a:lnTo>
                  <a:pt x="1136" y="674"/>
                </a:lnTo>
                <a:lnTo>
                  <a:pt x="1263" y="647"/>
                </a:lnTo>
                <a:lnTo>
                  <a:pt x="1397" y="621"/>
                </a:lnTo>
                <a:lnTo>
                  <a:pt x="1537" y="595"/>
                </a:lnTo>
                <a:lnTo>
                  <a:pt x="1683" y="569"/>
                </a:lnTo>
                <a:lnTo>
                  <a:pt x="1835" y="544"/>
                </a:lnTo>
                <a:lnTo>
                  <a:pt x="1993" y="520"/>
                </a:lnTo>
                <a:lnTo>
                  <a:pt x="2157" y="495"/>
                </a:lnTo>
                <a:lnTo>
                  <a:pt x="2327" y="471"/>
                </a:lnTo>
                <a:lnTo>
                  <a:pt x="2502" y="448"/>
                </a:lnTo>
                <a:lnTo>
                  <a:pt x="2683" y="425"/>
                </a:lnTo>
                <a:lnTo>
                  <a:pt x="2870" y="403"/>
                </a:lnTo>
                <a:lnTo>
                  <a:pt x="3062" y="381"/>
                </a:lnTo>
                <a:lnTo>
                  <a:pt x="3259" y="359"/>
                </a:lnTo>
                <a:lnTo>
                  <a:pt x="3461" y="338"/>
                </a:lnTo>
                <a:lnTo>
                  <a:pt x="3668" y="318"/>
                </a:lnTo>
                <a:lnTo>
                  <a:pt x="3880" y="298"/>
                </a:lnTo>
                <a:lnTo>
                  <a:pt x="4097" y="278"/>
                </a:lnTo>
                <a:lnTo>
                  <a:pt x="4318" y="260"/>
                </a:lnTo>
                <a:lnTo>
                  <a:pt x="4544" y="241"/>
                </a:lnTo>
                <a:lnTo>
                  <a:pt x="4774" y="224"/>
                </a:lnTo>
                <a:lnTo>
                  <a:pt x="5008" y="207"/>
                </a:lnTo>
                <a:lnTo>
                  <a:pt x="5247" y="190"/>
                </a:lnTo>
                <a:lnTo>
                  <a:pt x="5489" y="175"/>
                </a:lnTo>
                <a:lnTo>
                  <a:pt x="5734" y="159"/>
                </a:lnTo>
                <a:lnTo>
                  <a:pt x="5984" y="145"/>
                </a:lnTo>
                <a:lnTo>
                  <a:pt x="6237" y="131"/>
                </a:lnTo>
                <a:lnTo>
                  <a:pt x="6493" y="118"/>
                </a:lnTo>
                <a:lnTo>
                  <a:pt x="6752" y="105"/>
                </a:lnTo>
                <a:lnTo>
                  <a:pt x="7014" y="93"/>
                </a:lnTo>
                <a:lnTo>
                  <a:pt x="7279" y="82"/>
                </a:lnTo>
                <a:lnTo>
                  <a:pt x="7546" y="72"/>
                </a:lnTo>
                <a:lnTo>
                  <a:pt x="7816" y="62"/>
                </a:lnTo>
                <a:lnTo>
                  <a:pt x="8088" y="53"/>
                </a:lnTo>
                <a:lnTo>
                  <a:pt x="8363" y="44"/>
                </a:lnTo>
                <a:lnTo>
                  <a:pt x="8639" y="37"/>
                </a:lnTo>
                <a:lnTo>
                  <a:pt x="8917" y="30"/>
                </a:lnTo>
                <a:lnTo>
                  <a:pt x="9196" y="24"/>
                </a:lnTo>
                <a:lnTo>
                  <a:pt x="9477" y="18"/>
                </a:lnTo>
                <a:lnTo>
                  <a:pt x="9760" y="13"/>
                </a:lnTo>
                <a:lnTo>
                  <a:pt x="10043" y="9"/>
                </a:lnTo>
                <a:lnTo>
                  <a:pt x="10327" y="6"/>
                </a:lnTo>
                <a:lnTo>
                  <a:pt x="10612" y="3"/>
                </a:lnTo>
                <a:lnTo>
                  <a:pt x="10897" y="1"/>
                </a:lnTo>
                <a:lnTo>
                  <a:pt x="11183" y="0"/>
                </a:lnTo>
                <a:lnTo>
                  <a:pt x="11469" y="0"/>
                </a:lnTo>
                <a:lnTo>
                  <a:pt x="11755" y="0"/>
                </a:lnTo>
                <a:lnTo>
                  <a:pt x="12041" y="1"/>
                </a:lnTo>
                <a:lnTo>
                  <a:pt x="12326" y="3"/>
                </a:lnTo>
                <a:lnTo>
                  <a:pt x="12611" y="6"/>
                </a:lnTo>
                <a:lnTo>
                  <a:pt x="12895" y="9"/>
                </a:lnTo>
                <a:lnTo>
                  <a:pt x="13178" y="13"/>
                </a:lnTo>
                <a:lnTo>
                  <a:pt x="13461" y="18"/>
                </a:lnTo>
                <a:lnTo>
                  <a:pt x="13742" y="24"/>
                </a:lnTo>
                <a:lnTo>
                  <a:pt x="14021" y="30"/>
                </a:lnTo>
                <a:lnTo>
                  <a:pt x="14299" y="37"/>
                </a:lnTo>
                <a:lnTo>
                  <a:pt x="14575" y="44"/>
                </a:lnTo>
                <a:lnTo>
                  <a:pt x="14850" y="53"/>
                </a:lnTo>
                <a:lnTo>
                  <a:pt x="15122" y="62"/>
                </a:lnTo>
                <a:lnTo>
                  <a:pt x="15392" y="72"/>
                </a:lnTo>
                <a:lnTo>
                  <a:pt x="15659" y="82"/>
                </a:lnTo>
                <a:lnTo>
                  <a:pt x="15924" y="93"/>
                </a:lnTo>
                <a:lnTo>
                  <a:pt x="16186" y="105"/>
                </a:lnTo>
                <a:lnTo>
                  <a:pt x="16445" y="118"/>
                </a:lnTo>
                <a:lnTo>
                  <a:pt x="16701" y="131"/>
                </a:lnTo>
                <a:lnTo>
                  <a:pt x="16954" y="145"/>
                </a:lnTo>
                <a:lnTo>
                  <a:pt x="17204" y="159"/>
                </a:lnTo>
                <a:lnTo>
                  <a:pt x="17449" y="175"/>
                </a:lnTo>
                <a:lnTo>
                  <a:pt x="17691" y="190"/>
                </a:lnTo>
                <a:lnTo>
                  <a:pt x="17930" y="207"/>
                </a:lnTo>
                <a:lnTo>
                  <a:pt x="18164" y="224"/>
                </a:lnTo>
                <a:lnTo>
                  <a:pt x="18394" y="241"/>
                </a:lnTo>
                <a:lnTo>
                  <a:pt x="18620" y="260"/>
                </a:lnTo>
                <a:lnTo>
                  <a:pt x="18841" y="278"/>
                </a:lnTo>
                <a:lnTo>
                  <a:pt x="19058" y="298"/>
                </a:lnTo>
                <a:lnTo>
                  <a:pt x="19270" y="318"/>
                </a:lnTo>
                <a:lnTo>
                  <a:pt x="19477" y="338"/>
                </a:lnTo>
                <a:lnTo>
                  <a:pt x="19679" y="359"/>
                </a:lnTo>
                <a:lnTo>
                  <a:pt x="19876" y="381"/>
                </a:lnTo>
                <a:lnTo>
                  <a:pt x="20068" y="403"/>
                </a:lnTo>
                <a:lnTo>
                  <a:pt x="20255" y="425"/>
                </a:lnTo>
                <a:lnTo>
                  <a:pt x="20436" y="448"/>
                </a:lnTo>
                <a:lnTo>
                  <a:pt x="20611" y="471"/>
                </a:lnTo>
                <a:lnTo>
                  <a:pt x="20781" y="495"/>
                </a:lnTo>
                <a:lnTo>
                  <a:pt x="20945" y="520"/>
                </a:lnTo>
                <a:lnTo>
                  <a:pt x="21103" y="544"/>
                </a:lnTo>
                <a:lnTo>
                  <a:pt x="21255" y="569"/>
                </a:lnTo>
                <a:lnTo>
                  <a:pt x="21401" y="595"/>
                </a:lnTo>
                <a:lnTo>
                  <a:pt x="21541" y="621"/>
                </a:lnTo>
                <a:lnTo>
                  <a:pt x="21675" y="647"/>
                </a:lnTo>
                <a:lnTo>
                  <a:pt x="21802" y="674"/>
                </a:lnTo>
                <a:lnTo>
                  <a:pt x="21923" y="701"/>
                </a:lnTo>
                <a:lnTo>
                  <a:pt x="22037" y="728"/>
                </a:lnTo>
                <a:lnTo>
                  <a:pt x="22145" y="755"/>
                </a:lnTo>
                <a:lnTo>
                  <a:pt x="22246" y="783"/>
                </a:lnTo>
                <a:lnTo>
                  <a:pt x="22341" y="811"/>
                </a:lnTo>
                <a:lnTo>
                  <a:pt x="22428" y="839"/>
                </a:lnTo>
                <a:lnTo>
                  <a:pt x="22509" y="868"/>
                </a:lnTo>
                <a:lnTo>
                  <a:pt x="22583" y="896"/>
                </a:lnTo>
                <a:lnTo>
                  <a:pt x="22650" y="925"/>
                </a:lnTo>
                <a:lnTo>
                  <a:pt x="22711" y="954"/>
                </a:lnTo>
                <a:lnTo>
                  <a:pt x="22764" y="983"/>
                </a:lnTo>
                <a:lnTo>
                  <a:pt x="22810" y="1013"/>
                </a:lnTo>
                <a:lnTo>
                  <a:pt x="22849" y="1042"/>
                </a:lnTo>
                <a:lnTo>
                  <a:pt x="22881" y="1072"/>
                </a:lnTo>
                <a:lnTo>
                  <a:pt x="22906" y="1101"/>
                </a:lnTo>
                <a:lnTo>
                  <a:pt x="22924" y="1131"/>
                </a:lnTo>
                <a:lnTo>
                  <a:pt x="22934" y="1160"/>
                </a:lnTo>
                <a:lnTo>
                  <a:pt x="22938" y="1190"/>
                </a:lnTo>
              </a:path>
            </a:pathLst>
          </a:custGeom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1" strike="noStrike" cap="all" spc="-1">
                <a:solidFill>
                  <a:srgbClr val="D99694"/>
                </a:solidFill>
                <a:latin typeface="Calibri"/>
              </a:rPr>
              <a:t>СПАСИБО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17" name="CustomShape 11"/>
          <p:cNvSpPr/>
          <p:nvPr/>
        </p:nvSpPr>
        <p:spPr>
          <a:xfrm>
            <a:off x="3060000" y="5589360"/>
            <a:ext cx="5869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Наша страница в Facebook: </a:t>
            </a:r>
            <a:r>
              <a:rPr lang="ru-RU" sz="20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https://www.facebook.com/www.RGTR.ru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/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14292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Calibri"/>
              </a:rPr>
              <a:t>РАБОТА КОМИТЕТА РСПП ПО ТЕХНИЧЕСКОМУ РЕГУЛИРОВАНИЮ, СТАНДАРТИЗАЦИИ И ОЦЕНКЕ СООТВЕТСТВИЯ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203640" y="2421000"/>
            <a:ext cx="5689080" cy="403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57120" indent="-356760" algn="just">
              <a:lnSpc>
                <a:spcPct val="80000"/>
              </a:lnSpc>
              <a:spcBef>
                <a:spcPts val="320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ru-RU" sz="1600" b="1" u="sng" strike="noStrike" spc="-1">
                <a:solidFill>
                  <a:srgbClr val="000000"/>
                </a:solidFill>
                <a:uFillTx/>
                <a:latin typeface="Calibri"/>
              </a:rPr>
              <a:t>Работа Комитета РСПП позволяет промышленности: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Осуществлять взаимодействие промышленных ассоциаций с органами государственной власти.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Расширять международное сотрудничество в области технического регулирования и стандартизации.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357120" indent="-356760">
              <a:lnSpc>
                <a:spcPct val="80000"/>
              </a:lnSpc>
              <a:spcBef>
                <a:spcPts val="281"/>
              </a:spcBef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85840" y="5032440"/>
            <a:ext cx="2785680" cy="129276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  <a:spcBef>
                <a:spcPts val="11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404040"/>
                </a:solidFill>
                <a:latin typeface="Tahoma"/>
              </a:rPr>
              <a:t>Д.А. ПУМПЯНСКИЙ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</a:rPr>
              <a:t>Член Бюро Правления РСПП,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</a:rPr>
              <a:t>Руководитель Комитета, Председатель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</a:rPr>
              <a:t>Совета директоров ПАО «ТМК»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119"/>
              </a:spcBef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3492360" y="1177920"/>
            <a:ext cx="5182920" cy="106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Комитет создан в 2004 году.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В работе Комитета РСПП принимает участие более 2500 экспертов из всех отраслей промышленности.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86" name="Рисунок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4440" y="1268640"/>
            <a:ext cx="2485800" cy="354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6480" y="90360"/>
            <a:ext cx="8227800" cy="1512720"/>
          </a:xfrm>
          <a:prstGeom prst="rect">
            <a:avLst/>
          </a:prstGeom>
          <a:noFill/>
          <a:ln>
            <a:noFill/>
          </a:ln>
        </p:spPr>
        <p:txBody>
          <a:bodyPr tIns="392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</a:rPr>
              <a:t>НОВЫЕ ЗАДАЧИ СТАНДАРТИЗАЦИИ –   НОВЫЕ НАПРАВЛЕНИЯ СОТРУДНИЧЕСТВА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56480" y="1605240"/>
            <a:ext cx="8227800" cy="3975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260640" y="4709520"/>
            <a:ext cx="4505400" cy="10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Существующие сегодня системы стандартизации и оценки соответствия складывались более ста лет назад в условиях и для нужд  второй промышленной революции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4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6480" y="1562760"/>
            <a:ext cx="3722040" cy="2963880"/>
          </a:xfrm>
          <a:prstGeom prst="rect">
            <a:avLst/>
          </a:prstGeom>
          <a:ln>
            <a:noFill/>
          </a:ln>
        </p:spPr>
      </p:pic>
      <p:pic>
        <p:nvPicPr>
          <p:cNvPr id="225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3040" y="1605240"/>
            <a:ext cx="4041720" cy="2960280"/>
          </a:xfrm>
          <a:prstGeom prst="rect">
            <a:avLst/>
          </a:prstGeom>
          <a:ln>
            <a:noFill/>
          </a:ln>
        </p:spPr>
      </p:pic>
      <p:sp>
        <p:nvSpPr>
          <p:cNvPr id="226" name="CustomShape 4"/>
          <p:cNvSpPr/>
          <p:nvPr/>
        </p:nvSpPr>
        <p:spPr>
          <a:xfrm>
            <a:off x="4180320" y="2524680"/>
            <a:ext cx="522360" cy="5220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5"/>
          <p:cNvSpPr/>
          <p:nvPr/>
        </p:nvSpPr>
        <p:spPr>
          <a:xfrm>
            <a:off x="4898880" y="4661640"/>
            <a:ext cx="4244760" cy="10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Новый промышленный уклад строится на цифровых технологиях и цифровых стандартах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22760" y="81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</a:rPr>
              <a:t>РАЗНЫЕ  СТАНДАРТЫ – НЕПРЕОДОЛИМЫЕ БАРЬЕРЫ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29" name="Рисунок 316"/>
          <p:cNvPicPr/>
          <p:nvPr/>
        </p:nvPicPr>
        <p:blipFill>
          <a:blip r:embed="rId2"/>
          <a:stretch/>
        </p:blipFill>
        <p:spPr>
          <a:xfrm>
            <a:off x="1929960" y="1944000"/>
            <a:ext cx="5485680" cy="41140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60" y="936000"/>
            <a:ext cx="9143280" cy="1501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31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56520" y="216000"/>
            <a:ext cx="2571120" cy="5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6000" y="0"/>
            <a:ext cx="8650440" cy="107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ПОДПИСАНИЕ СОГЛАШЕНИЯ </a:t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РСПП - ВОСТОЧНЫЙ КОМИТЕТ ГЕРМАНСКОЙ ЭКОНОМИКИ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57320" y="1485360"/>
            <a:ext cx="5663520" cy="424764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pic>
      <p:sp>
        <p:nvSpPr>
          <p:cNvPr id="189" name="CustomShape 2"/>
          <p:cNvSpPr/>
          <p:nvPr/>
        </p:nvSpPr>
        <p:spPr>
          <a:xfrm>
            <a:off x="93240" y="5842440"/>
            <a:ext cx="89571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10 ИЮЛЯ 2018 ГОДА СОЗДАН СОВЕТ ПО ТЕХНИЧЕСКОМУ РЕГУЛИРОВАНИЮ И СТАНДАРТИЗАЦИИ ДЛЯ ЦИФРОВОЙ ЭКОНОМИКИ  РСПП И ВОСТОЧНОГО КОМИТЕТА ГЕРМАНСКОЙ ЭКОНОМИКИ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90" name="Рисунок 4"/>
          <p:cNvPicPr/>
          <p:nvPr/>
        </p:nvPicPr>
        <p:blipFill>
          <a:blip r:embed="rId3"/>
          <a:stretch/>
        </p:blipFill>
        <p:spPr>
          <a:xfrm>
            <a:off x="6444360" y="1485360"/>
            <a:ext cx="2664000" cy="124560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91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00" y="1485360"/>
            <a:ext cx="2951640" cy="1245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192" name="CustomShape 3"/>
          <p:cNvSpPr/>
          <p:nvPr/>
        </p:nvSpPr>
        <p:spPr>
          <a:xfrm>
            <a:off x="0" y="90180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3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5800" y="129240"/>
            <a:ext cx="2571480" cy="54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-38880" y="823680"/>
            <a:ext cx="9136440" cy="14364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9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3640" y="127800"/>
            <a:ext cx="2565360" cy="53784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188640" y="263880"/>
            <a:ext cx="606924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900" b="1" strike="noStrike" spc="-1">
                <a:solidFill>
                  <a:srgbClr val="953735"/>
                </a:solidFill>
                <a:latin typeface="Calibri"/>
                <a:ea typeface="DejaVu Sans"/>
              </a:rPr>
              <a:t>ОСНОВНЫЕ НАПРАВЛЕНИЯ РАБОТЫ СОВЕТА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2217960" y="967320"/>
            <a:ext cx="6752160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Цель Совета - </a:t>
            </a:r>
            <a:r>
              <a:rPr lang="ru-RU" sz="2400" b="1" i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сближение нормативной базы России и Германии в области цифровой трансформации и в вопросах развития инфраструктуры качества, совместная работа над стандартами для создания цифровых платформ.  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Работа ведется по нескольким </a:t>
            </a:r>
            <a:r>
              <a:rPr lang="ru-RU" sz="2400" b="0" u="sng" strike="noStrike" spc="-1" dirty="0">
                <a:solidFill>
                  <a:srgbClr val="002060"/>
                </a:solidFill>
                <a:uFillTx/>
                <a:latin typeface="Calibri"/>
                <a:ea typeface="DejaVu Sans"/>
              </a:rPr>
              <a:t>направлениям: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- </a:t>
            </a: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разработка стандартов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для создания единого цифрового пространства;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-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разработка единого классификатора </a:t>
            </a: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продукции, на основе международных систем, таких как стандарт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Calibri"/>
                <a:ea typeface="DejaVu Sans"/>
              </a:rPr>
              <a:t>ecl@ss</a:t>
            </a: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- </a:t>
            </a: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гармонизация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вопросов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оценки соответствия</a:t>
            </a:r>
            <a:r>
              <a:rPr lang="ru-RU" sz="24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,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4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проведение сличительных испытаний по ряду видов продукции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240" y="2231923"/>
            <a:ext cx="2050920" cy="881357"/>
          </a:xfrm>
          <a:prstGeom prst="rect">
            <a:avLst/>
          </a:prstGeom>
          <a:ln>
            <a:noFill/>
          </a:ln>
        </p:spPr>
      </p:pic>
      <p:pic>
        <p:nvPicPr>
          <p:cNvPr id="253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40" y="3300479"/>
            <a:ext cx="2176560" cy="642255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106560" y="1194840"/>
            <a:ext cx="8841240" cy="488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530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CBB22C1-2F0D-4AE3-A0ED-92005A395FC2}" type="slidenum">
              <a:rPr lang="ru-RU" sz="14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18960" y="103320"/>
            <a:ext cx="8372160" cy="76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Рабочие</a:t>
            </a:r>
            <a:r>
              <a:rPr lang="ru-RU" sz="2700" b="1" strike="noStrike" spc="-1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группы Платформы INDUSTRY 4.0 в Германии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695160" y="1173240"/>
            <a:ext cx="4514400" cy="844200"/>
          </a:xfrm>
          <a:prstGeom prst="rect">
            <a:avLst/>
          </a:prstGeom>
          <a:solidFill>
            <a:srgbClr val="92D050"/>
          </a:solidFill>
          <a:ln w="38160">
            <a:solidFill>
              <a:srgbClr val="FF0000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1 Эталонная архитектура, стандарты и нормы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695160" y="2138400"/>
            <a:ext cx="4514400" cy="84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2 Сценарии применения технологии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695160" y="3072600"/>
            <a:ext cx="4514400" cy="84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3 Безопасность сетевых систем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695160" y="3995640"/>
            <a:ext cx="4514400" cy="84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4 Правовая база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709560" y="4939560"/>
            <a:ext cx="4514400" cy="84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5 Работа, образование и профессиональная подготовка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695160" y="5883120"/>
            <a:ext cx="4514400" cy="84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№ 6 Цифровые бизнес модели в промышленности 4.0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1" name="CustomShape 10"/>
          <p:cNvSpPr/>
          <p:nvPr/>
        </p:nvSpPr>
        <p:spPr>
          <a:xfrm rot="5400000">
            <a:off x="5622840" y="1024920"/>
            <a:ext cx="1274760" cy="2004480"/>
          </a:xfrm>
          <a:prstGeom prst="bentArrow">
            <a:avLst>
              <a:gd name="adj1" fmla="val 17659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1"/>
          <p:cNvSpPr/>
          <p:nvPr/>
        </p:nvSpPr>
        <p:spPr>
          <a:xfrm>
            <a:off x="5408280" y="2696400"/>
            <a:ext cx="3134880" cy="1721160"/>
          </a:xfrm>
          <a:prstGeom prst="rect">
            <a:avLst/>
          </a:prstGeom>
          <a:solidFill>
            <a:srgbClr val="FFFF00"/>
          </a:solidFill>
          <a:ln>
            <a:rou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Без ИТ стандартов создать Платформу Индустрия 4.0 невозможно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Это общегосударственная задача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07640" y="188640"/>
            <a:ext cx="89805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СТРУКТУРА СОВЕТА ПО ТЕХНИЧЕСКОМУ РЕГУЛИРОВАНИЮ И СТАНДАРТИЗАЦИИ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</a:rPr>
              <a:t>ДЛЯ ЦИФРОВОЙ ЭКОНОМИКИ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71600" y="3968280"/>
            <a:ext cx="1473840" cy="44064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Стандартизация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67640" y="4559040"/>
            <a:ext cx="1473840" cy="44064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Аккредитация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467640" y="5162760"/>
            <a:ext cx="147384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Оценка соответствия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467640" y="5738760"/>
            <a:ext cx="147384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5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Надзор за рынком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405360" y="3141000"/>
            <a:ext cx="1727640" cy="7030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82868"/>
              <a:gd name="adj6" fmla="val -154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</a:rPr>
              <a:t>РАБОЧАЯ ГРУППА1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>
                <a:solidFill>
                  <a:srgbClr val="262626"/>
                </a:solidFill>
                <a:latin typeface="Calibri"/>
              </a:rPr>
              <a:t>«Инфраструктура качества»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 flipH="1">
            <a:off x="2233440" y="3983040"/>
            <a:ext cx="1554480" cy="44064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Строительные материалы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0" name="CustomShape 8"/>
          <p:cNvSpPr/>
          <p:nvPr/>
        </p:nvSpPr>
        <p:spPr>
          <a:xfrm flipH="1">
            <a:off x="2233440" y="4559040"/>
            <a:ext cx="1554480" cy="440640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Железнодорожный транспорт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1" name="CustomShape 9"/>
          <p:cNvSpPr/>
          <p:nvPr/>
        </p:nvSpPr>
        <p:spPr>
          <a:xfrm flipH="1">
            <a:off x="2229480" y="5172120"/>
            <a:ext cx="1554480" cy="44064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Машиностроение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2" name="CustomShape 10"/>
          <p:cNvSpPr/>
          <p:nvPr/>
        </p:nvSpPr>
        <p:spPr>
          <a:xfrm flipH="1">
            <a:off x="2228760" y="3155400"/>
            <a:ext cx="1712520" cy="7030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</a:rPr>
              <a:t>РАБОЧАЯ ГРУППА 2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>
                <a:solidFill>
                  <a:srgbClr val="262626"/>
                </a:solidFill>
                <a:latin typeface="Calibri"/>
              </a:rPr>
              <a:t>«Технические регламенты»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3" name="CustomShape 11"/>
          <p:cNvSpPr/>
          <p:nvPr/>
        </p:nvSpPr>
        <p:spPr>
          <a:xfrm>
            <a:off x="4955760" y="3983040"/>
            <a:ext cx="164952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Структурные шаблоны,  Интероперабельность и интернет вещей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254" name="CustomShape 12"/>
          <p:cNvSpPr/>
          <p:nvPr/>
        </p:nvSpPr>
        <p:spPr>
          <a:xfrm>
            <a:off x="4985280" y="5172120"/>
            <a:ext cx="165348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</a:rPr>
              <a:t>Кибербезопасность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55" name="CustomShape 13"/>
          <p:cNvSpPr/>
          <p:nvPr/>
        </p:nvSpPr>
        <p:spPr>
          <a:xfrm>
            <a:off x="4950720" y="3141000"/>
            <a:ext cx="1583640" cy="7030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4159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</a:rPr>
              <a:t>ГОРИЗОНТАЛЬНЫЕ АСПЕКТЫ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6" name="CustomShape 14"/>
          <p:cNvSpPr/>
          <p:nvPr/>
        </p:nvSpPr>
        <p:spPr>
          <a:xfrm flipH="1">
            <a:off x="6740280" y="5172120"/>
            <a:ext cx="189360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Умное производство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7" name="CustomShape 15"/>
          <p:cNvSpPr/>
          <p:nvPr/>
        </p:nvSpPr>
        <p:spPr>
          <a:xfrm flipH="1">
            <a:off x="6703560" y="3985200"/>
            <a:ext cx="189360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Умные сети для электроснабжение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8" name="CustomShape 16"/>
          <p:cNvSpPr/>
          <p:nvPr/>
        </p:nvSpPr>
        <p:spPr>
          <a:xfrm flipH="1">
            <a:off x="6710400" y="4559040"/>
            <a:ext cx="189360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BIM-технологии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9" name="CustomShape 17"/>
          <p:cNvSpPr/>
          <p:nvPr/>
        </p:nvSpPr>
        <p:spPr>
          <a:xfrm flipH="1">
            <a:off x="6678360" y="3141000"/>
            <a:ext cx="1924920" cy="7030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9630"/>
              <a:gd name="adj6" fmla="val -153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</a:rPr>
              <a:t>ВЕРТИКАЛЬНЫЕ ПРИЛОЖЕНИЯ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0" name="CustomShape 18"/>
          <p:cNvSpPr/>
          <p:nvPr/>
        </p:nvSpPr>
        <p:spPr>
          <a:xfrm>
            <a:off x="4955760" y="4559040"/>
            <a:ext cx="1653840" cy="44064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Онтология и семантика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1" name="CustomShape 19"/>
          <p:cNvSpPr/>
          <p:nvPr/>
        </p:nvSpPr>
        <p:spPr>
          <a:xfrm>
            <a:off x="405360" y="1484640"/>
            <a:ext cx="719640" cy="5036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52BA9F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20"/>
          <p:cNvSpPr/>
          <p:nvPr/>
        </p:nvSpPr>
        <p:spPr>
          <a:xfrm>
            <a:off x="323640" y="1150560"/>
            <a:ext cx="3960000" cy="586080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Российская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Д.А. Пумпянский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3" name="CustomShape 21"/>
          <p:cNvSpPr/>
          <p:nvPr/>
        </p:nvSpPr>
        <p:spPr>
          <a:xfrm flipH="1">
            <a:off x="8112600" y="1484640"/>
            <a:ext cx="719640" cy="5036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2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22"/>
          <p:cNvSpPr/>
          <p:nvPr/>
        </p:nvSpPr>
        <p:spPr>
          <a:xfrm>
            <a:off x="4640040" y="1150560"/>
            <a:ext cx="4251960" cy="5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Немецкая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Б Дамен (B. Dahmen)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5" name="CustomShape 23"/>
          <p:cNvSpPr/>
          <p:nvPr/>
        </p:nvSpPr>
        <p:spPr>
          <a:xfrm>
            <a:off x="323640" y="764640"/>
            <a:ext cx="8568720" cy="385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РУКОВОДСТВО ПРОЕКТОМ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6" name="CustomShape 24"/>
          <p:cNvSpPr/>
          <p:nvPr/>
        </p:nvSpPr>
        <p:spPr>
          <a:xfrm flipH="1">
            <a:off x="3941640" y="2061000"/>
            <a:ext cx="719640" cy="5036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25"/>
          <p:cNvSpPr/>
          <p:nvPr/>
        </p:nvSpPr>
        <p:spPr>
          <a:xfrm>
            <a:off x="4212000" y="2061000"/>
            <a:ext cx="719640" cy="50364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26"/>
          <p:cNvSpPr/>
          <p:nvPr/>
        </p:nvSpPr>
        <p:spPr>
          <a:xfrm>
            <a:off x="4932000" y="2277000"/>
            <a:ext cx="3900960" cy="503640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2 Цифровая Трансформация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9" name="CustomShape 27"/>
          <p:cNvSpPr/>
          <p:nvPr/>
        </p:nvSpPr>
        <p:spPr>
          <a:xfrm>
            <a:off x="270000" y="2342520"/>
            <a:ext cx="3672000" cy="454320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 Инфраструктура качества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0" name="CustomShape 28"/>
          <p:cNvSpPr/>
          <p:nvPr/>
        </p:nvSpPr>
        <p:spPr>
          <a:xfrm>
            <a:off x="1114920" y="1845000"/>
            <a:ext cx="6998040" cy="359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60"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РАБОЧИЕ ГРУППЫ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1" name="CustomShape 29"/>
          <p:cNvSpPr/>
          <p:nvPr/>
        </p:nvSpPr>
        <p:spPr>
          <a:xfrm>
            <a:off x="1208880" y="2797200"/>
            <a:ext cx="360" cy="34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30"/>
          <p:cNvSpPr/>
          <p:nvPr/>
        </p:nvSpPr>
        <p:spPr>
          <a:xfrm>
            <a:off x="2843640" y="2797200"/>
            <a:ext cx="360" cy="34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31"/>
          <p:cNvSpPr/>
          <p:nvPr/>
        </p:nvSpPr>
        <p:spPr>
          <a:xfrm>
            <a:off x="5889240" y="2781000"/>
            <a:ext cx="360" cy="34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2"/>
          <p:cNvSpPr/>
          <p:nvPr/>
        </p:nvSpPr>
        <p:spPr>
          <a:xfrm>
            <a:off x="7524360" y="2781000"/>
            <a:ext cx="360" cy="34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33"/>
          <p:cNvSpPr/>
          <p:nvPr/>
        </p:nvSpPr>
        <p:spPr>
          <a:xfrm>
            <a:off x="8599680" y="630936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9"/>
          <p:cNvPicPr/>
          <p:nvPr/>
        </p:nvPicPr>
        <p:blipFill>
          <a:blip r:embed="rId3"/>
          <a:stretch/>
        </p:blipFill>
        <p:spPr>
          <a:xfrm>
            <a:off x="3600000" y="5776920"/>
            <a:ext cx="2088720" cy="991080"/>
          </a:xfrm>
          <a:prstGeom prst="rect">
            <a:avLst/>
          </a:prstGeom>
          <a:ln>
            <a:noFill/>
          </a:ln>
        </p:spPr>
      </p:pic>
      <p:pic>
        <p:nvPicPr>
          <p:cNvPr id="289" name="Picture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040" y="2269080"/>
            <a:ext cx="2108880" cy="1182240"/>
          </a:xfrm>
          <a:prstGeom prst="rect">
            <a:avLst/>
          </a:prstGeom>
          <a:ln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207360" y="206640"/>
            <a:ext cx="9246960" cy="55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СОВЕТ ПО ТЕХНИЧЕСКОМУ РЕГУЛИРОВАНИЮ </a:t>
            </a:r>
            <a:br/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 СТАНДАРТИЗАЦИИ ДЛЯ ЦИФРОВОЙ ЭКОНОМИКИ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3366360" y="1856880"/>
            <a:ext cx="33786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Бизнес: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5"/>
          <a:stretch/>
        </p:blipFill>
        <p:spPr>
          <a:xfrm>
            <a:off x="4366080" y="4150080"/>
            <a:ext cx="930960" cy="929880"/>
          </a:xfrm>
          <a:prstGeom prst="rect">
            <a:avLst/>
          </a:prstGeom>
          <a:ln>
            <a:noFill/>
          </a:ln>
        </p:spPr>
      </p:pic>
      <p:pic>
        <p:nvPicPr>
          <p:cNvPr id="293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93040" y="2487600"/>
            <a:ext cx="700560" cy="785880"/>
          </a:xfrm>
          <a:prstGeom prst="rect">
            <a:avLst/>
          </a:prstGeom>
          <a:ln>
            <a:noFill/>
          </a:ln>
        </p:spPr>
      </p:pic>
      <p:pic>
        <p:nvPicPr>
          <p:cNvPr id="294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6360" y="3453120"/>
            <a:ext cx="1902600" cy="425160"/>
          </a:xfrm>
          <a:prstGeom prst="rect">
            <a:avLst/>
          </a:prstGeom>
          <a:ln>
            <a:noFill/>
          </a:ln>
        </p:spPr>
      </p:pic>
      <p:pic>
        <p:nvPicPr>
          <p:cNvPr id="295" name="Picture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75560" y="3278520"/>
            <a:ext cx="2010960" cy="962280"/>
          </a:xfrm>
          <a:prstGeom prst="rect">
            <a:avLst/>
          </a:prstGeom>
          <a:ln>
            <a:noFill/>
          </a:ln>
        </p:spPr>
      </p:pic>
      <p:pic>
        <p:nvPicPr>
          <p:cNvPr id="296" name="Picture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68880" y="4337280"/>
            <a:ext cx="2514240" cy="593640"/>
          </a:xfrm>
          <a:prstGeom prst="rect">
            <a:avLst/>
          </a:prstGeom>
          <a:ln>
            <a:noFill/>
          </a:ln>
        </p:spPr>
      </p:pic>
      <p:pic>
        <p:nvPicPr>
          <p:cNvPr id="297" name="Picture 1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43760" y="3602160"/>
            <a:ext cx="2910240" cy="395280"/>
          </a:xfrm>
          <a:prstGeom prst="rect">
            <a:avLst/>
          </a:prstGeom>
          <a:ln>
            <a:noFill/>
          </a:ln>
        </p:spPr>
      </p:pic>
      <p:pic>
        <p:nvPicPr>
          <p:cNvPr id="298" name="Picture 16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13400" y="2397960"/>
            <a:ext cx="1758600" cy="986040"/>
          </a:xfrm>
          <a:prstGeom prst="rect">
            <a:avLst/>
          </a:prstGeom>
          <a:ln>
            <a:noFill/>
          </a:ln>
        </p:spPr>
      </p:pic>
      <p:pic>
        <p:nvPicPr>
          <p:cNvPr id="299" name="Picture 18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000" y="4003200"/>
            <a:ext cx="1254960" cy="1580400"/>
          </a:xfrm>
          <a:prstGeom prst="rect">
            <a:avLst/>
          </a:prstGeom>
          <a:ln>
            <a:noFill/>
          </a:ln>
        </p:spPr>
      </p:pic>
      <p:pic>
        <p:nvPicPr>
          <p:cNvPr id="300" name="Picture 20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71920" y="3286440"/>
            <a:ext cx="1542960" cy="947160"/>
          </a:xfrm>
          <a:prstGeom prst="rect">
            <a:avLst/>
          </a:prstGeom>
          <a:ln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1721160" y="5024880"/>
            <a:ext cx="5466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02060"/>
                </a:solidFill>
                <a:uFillTx/>
                <a:latin typeface="Calibri"/>
                <a:ea typeface="DejaVu Sans"/>
              </a:rPr>
              <a:t>Органы власти: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02" name="Picture 2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0080" y="4297680"/>
            <a:ext cx="3054240" cy="633600"/>
          </a:xfrm>
          <a:prstGeom prst="rect">
            <a:avLst/>
          </a:prstGeom>
          <a:ln>
            <a:noFill/>
          </a:ln>
        </p:spPr>
      </p:pic>
      <p:pic>
        <p:nvPicPr>
          <p:cNvPr id="303" name="Picture 24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4040" y="5772600"/>
            <a:ext cx="1335960" cy="779400"/>
          </a:xfrm>
          <a:prstGeom prst="rect">
            <a:avLst/>
          </a:prstGeom>
          <a:ln>
            <a:noFill/>
          </a:ln>
        </p:spPr>
      </p:pic>
      <p:pic>
        <p:nvPicPr>
          <p:cNvPr id="304" name="Picture 26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01040" y="5536440"/>
            <a:ext cx="858960" cy="1159560"/>
          </a:xfrm>
          <a:prstGeom prst="rect">
            <a:avLst/>
          </a:prstGeom>
          <a:ln>
            <a:noFill/>
          </a:ln>
        </p:spPr>
      </p:pic>
      <p:sp>
        <p:nvSpPr>
          <p:cNvPr id="305" name="CustomShape 4"/>
          <p:cNvSpPr/>
          <p:nvPr/>
        </p:nvSpPr>
        <p:spPr>
          <a:xfrm>
            <a:off x="1008000" y="6480000"/>
            <a:ext cx="1568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Росстандарт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6" name="Picture 2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88640" y="2505960"/>
            <a:ext cx="2095920" cy="677520"/>
          </a:xfrm>
          <a:prstGeom prst="rect">
            <a:avLst/>
          </a:prstGeom>
          <a:ln>
            <a:noFill/>
          </a:ln>
        </p:spPr>
      </p:pic>
      <p:pic>
        <p:nvPicPr>
          <p:cNvPr id="307" name="Рисунок 19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10920" y="1267200"/>
            <a:ext cx="1911240" cy="71388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308" name="Picture 2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94560" y="1267200"/>
            <a:ext cx="1990080" cy="71388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9" name="Picture 4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85760" y="5582520"/>
            <a:ext cx="1110960" cy="1109880"/>
          </a:xfrm>
          <a:prstGeom prst="rect">
            <a:avLst/>
          </a:prstGeom>
          <a:ln>
            <a:noFill/>
          </a:ln>
        </p:spPr>
      </p:pic>
      <p:pic>
        <p:nvPicPr>
          <p:cNvPr id="310" name="Picture 6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84000" y="5088600"/>
            <a:ext cx="1938960" cy="743400"/>
          </a:xfrm>
          <a:prstGeom prst="rect">
            <a:avLst/>
          </a:prstGeom>
          <a:ln>
            <a:noFill/>
          </a:ln>
        </p:spPr>
      </p:pic>
      <p:sp>
        <p:nvSpPr>
          <p:cNvPr id="311" name="CustomShape 5"/>
          <p:cNvSpPr/>
          <p:nvPr/>
        </p:nvSpPr>
        <p:spPr>
          <a:xfrm>
            <a:off x="1080" y="900720"/>
            <a:ext cx="9137520" cy="1447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12" name="Picture 2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64000" y="127800"/>
            <a:ext cx="2566080" cy="53892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312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40360" y="5760000"/>
            <a:ext cx="2159640" cy="936000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313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48000" y="5595480"/>
            <a:ext cx="1158480" cy="1262520"/>
          </a:xfrm>
          <a:prstGeom prst="rect">
            <a:avLst/>
          </a:prstGeom>
          <a:ln>
            <a:noFill/>
          </a:ln>
        </p:spPr>
      </p:pic>
      <p:pic>
        <p:nvPicPr>
          <p:cNvPr id="315" name="Рисунок 314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85840" y="2304000"/>
            <a:ext cx="1586160" cy="1216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16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1021</Words>
  <Application>Microsoft Office PowerPoint</Application>
  <PresentationFormat>Экран (4:3)</PresentationFormat>
  <Paragraphs>156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Татьяна</cp:lastModifiedBy>
  <cp:revision>483</cp:revision>
  <dcterms:created xsi:type="dcterms:W3CDTF">2014-05-23T08:41:31Z</dcterms:created>
  <dcterms:modified xsi:type="dcterms:W3CDTF">2020-11-24T00:47:47Z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