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0"/>
  </p:notesMasterIdLst>
  <p:sldIdLst>
    <p:sldId id="260" r:id="rId2"/>
    <p:sldId id="256" r:id="rId3"/>
    <p:sldId id="268" r:id="rId4"/>
    <p:sldId id="271" r:id="rId5"/>
    <p:sldId id="258" r:id="rId6"/>
    <p:sldId id="269" r:id="rId7"/>
    <p:sldId id="270" r:id="rId8"/>
    <p:sldId id="272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BFC5CE"/>
    <a:srgbClr val="78D64B"/>
    <a:srgbClr val="003356"/>
    <a:srgbClr val="E21A1A"/>
    <a:srgbClr val="B0DCF4"/>
    <a:srgbClr val="8AB0D2"/>
    <a:srgbClr val="007FB1"/>
    <a:srgbClr val="FFFFFF"/>
    <a:srgbClr val="DDD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8" y="-12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B759C-88DE-4D2A-AE27-F9688C5F7CC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4A5A8-4CB8-4C2E-B102-BE94589C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6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79CC-9789-4503-B7E9-C745C997AC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4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xmlns="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dirty="0">
                <a:solidFill>
                  <a:srgbClr val="E21A1A"/>
                </a:solidFill>
              </a:rPr>
              <a:t>XX </a:t>
            </a:r>
            <a:r>
              <a:rPr lang="ru-RU" sz="600" b="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42D24BF-F623-4D43-87A8-463910A1DF71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2513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xmlns="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53582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6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xmlns="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xmlns="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xmlns="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xmlns="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xmlns="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xmlns="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xmlns="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xmlns="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xmlns="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xmlns="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xmlns="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xmlns="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xmlns="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xmlns="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xmlns="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xmlns="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xmlns="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xmlns="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xmlns="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xmlns="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xmlns="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xmlns="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xmlns="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xmlns="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xmlns="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xmlns="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xmlns="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xmlns="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xmlns="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xmlns="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A8220C-7104-4803-AFF1-9DACD343A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20" y="4688651"/>
            <a:ext cx="729767" cy="44953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B0D9DC7-B1C2-46B6-B118-8375A0E79C0D}"/>
              </a:ext>
            </a:extLst>
          </p:cNvPr>
          <p:cNvSpPr/>
          <p:nvPr/>
        </p:nvSpPr>
        <p:spPr>
          <a:xfrm>
            <a:off x="0" y="353718"/>
            <a:ext cx="9144000" cy="4334934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A693FCD7-519C-49B0-8524-3B6B4FE8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1" y="672406"/>
            <a:ext cx="7013670" cy="356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C0DDCD-66B1-4266-8155-E7609310551C}"/>
              </a:ext>
            </a:extLst>
          </p:cNvPr>
          <p:cNvSpPr txBox="1"/>
          <p:nvPr/>
        </p:nvSpPr>
        <p:spPr>
          <a:xfrm>
            <a:off x="3097094" y="1987547"/>
            <a:ext cx="4266869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ru-RU" b="1" kern="0" dirty="0" smtClean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b="1" kern="0" dirty="0" smtClean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 smtClean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</a:t>
            </a:r>
            <a:endParaRPr lang="ru-RU" b="1" kern="0" dirty="0">
              <a:solidFill>
                <a:schemeClr val="bg1"/>
              </a:solidFill>
              <a:effectLst/>
              <a:latin typeface="Verdana Pro SemiBold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33B4D33-8879-4A51-A4D1-2086F7200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54"/>
            <a:ext cx="1078330" cy="931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57E739-AFDD-4345-8C12-64448E8ACACE}"/>
              </a:ext>
            </a:extLst>
          </p:cNvPr>
          <p:cNvSpPr txBox="1"/>
          <p:nvPr/>
        </p:nvSpPr>
        <p:spPr>
          <a:xfrm>
            <a:off x="4089789" y="4373496"/>
            <a:ext cx="97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44224F-7CC4-46B5-870C-77ED5EC9DA4B}"/>
              </a:ext>
            </a:extLst>
          </p:cNvPr>
          <p:cNvSpPr txBox="1"/>
          <p:nvPr/>
        </p:nvSpPr>
        <p:spPr>
          <a:xfrm>
            <a:off x="4012890" y="4286417"/>
            <a:ext cx="11135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003356"/>
                </a:solidFill>
              </a:rPr>
              <a:t>ОНЛАЙН ФОРМАТ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591DFA-7004-4883-B3F9-51F343081782}"/>
              </a:ext>
            </a:extLst>
          </p:cNvPr>
          <p:cNvSpPr txBox="1"/>
          <p:nvPr/>
        </p:nvSpPr>
        <p:spPr>
          <a:xfrm>
            <a:off x="2361063" y="70622"/>
            <a:ext cx="6650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rgbClr val="FF0000"/>
                </a:solidFill>
              </a:rPr>
              <a:t>XX ВСЕРОССИЙСКАЯ НАУЧНО-ПРАКТИЧЕСКАЯ КОНФЕРЕНЦИЯ «БЕЗОПАСНОСТЬ ДВИЖЕНИЯ ПОЕЗДОВ»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5850FEB-CE8E-4D1D-B93F-547B4A1EA350}"/>
              </a:ext>
            </a:extLst>
          </p:cNvPr>
          <p:cNvSpPr txBox="1"/>
          <p:nvPr/>
        </p:nvSpPr>
        <p:spPr>
          <a:xfrm>
            <a:off x="1833780" y="2768746"/>
            <a:ext cx="54868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b="1" kern="0" dirty="0" smtClean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СТРАТЕГИЯ УСПЕХА И РАЗВИТИЯ ВОЗМОЖНОСТЕЙ </a:t>
            </a:r>
            <a:endParaRPr lang="ru-RU" sz="10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EEBA7D1-5268-4121-B336-AD96B85BC3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66" y="1968497"/>
            <a:ext cx="820389" cy="91154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сидит, стол, компьютер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4BDFA90-EC2E-4744-860E-70EACEFF3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51" y="3232906"/>
            <a:ext cx="1523809" cy="1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9" descr="C:\Natarius\RZD 2014\Август\16x9\title1.jpg">
            <a:extLst>
              <a:ext uri="{FF2B5EF4-FFF2-40B4-BE49-F238E27FC236}">
                <a16:creationId xmlns:a16="http://schemas.microsoft.com/office/drawing/2014/main" xmlns="" id="{227D4416-4127-4C1F-AB22-4F1D784A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1750"/>
            <a:ext cx="8537756" cy="295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7" y="2956210"/>
            <a:ext cx="8537756" cy="782083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785813" y="4712159"/>
            <a:ext cx="1441450" cy="1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800" dirty="0" smtClean="0">
                <a:ea typeface="Arial" pitchFamily="34" charset="0"/>
              </a:rPr>
              <a:t>26.11.2020</a:t>
            </a:r>
            <a:endParaRPr kumimoji="0" lang="en-US" sz="800" dirty="0">
              <a:ea typeface="Arial" pitchFamily="34" charset="0"/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xmlns="" id="{027DD6FE-F1E9-4F7F-88C9-03AEF3277A29}"/>
              </a:ext>
            </a:extLst>
          </p:cNvPr>
          <p:cNvSpPr txBox="1">
            <a:spLocks/>
          </p:cNvSpPr>
          <p:nvPr/>
        </p:nvSpPr>
        <p:spPr bwMode="auto">
          <a:xfrm>
            <a:off x="785813" y="2956210"/>
            <a:ext cx="6645134" cy="6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1" sz="2200" kern="1200" baseline="0">
                <a:solidFill>
                  <a:srgbClr val="FFFFFF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r>
              <a:rPr kumimoji="0" lang="ru-RU" sz="1900" dirty="0">
                <a:ea typeface="Arial" pitchFamily="34" charset="0"/>
              </a:rPr>
              <a:t>Система </a:t>
            </a:r>
            <a:r>
              <a:rPr kumimoji="0" lang="ru-RU" sz="1900" dirty="0" smtClean="0">
                <a:ea typeface="Arial" pitchFamily="34" charset="0"/>
              </a:rPr>
              <a:t>обязательных требований</a:t>
            </a:r>
            <a:br>
              <a:rPr kumimoji="0" lang="ru-RU" sz="1900" dirty="0" smtClean="0">
                <a:ea typeface="Arial" pitchFamily="34" charset="0"/>
              </a:rPr>
            </a:br>
            <a:r>
              <a:rPr kumimoji="0" lang="ru-RU" sz="1900" dirty="0" smtClean="0">
                <a:ea typeface="Arial" pitchFamily="34" charset="0"/>
              </a:rPr>
              <a:t>к </a:t>
            </a:r>
            <a:r>
              <a:rPr kumimoji="0" lang="ru-RU" sz="1900" dirty="0">
                <a:ea typeface="Arial" pitchFamily="34" charset="0"/>
              </a:rPr>
              <a:t>продукции </a:t>
            </a:r>
            <a:r>
              <a:rPr kumimoji="0" lang="ru-RU" sz="1900" dirty="0" smtClean="0">
                <a:ea typeface="Arial" pitchFamily="34" charset="0"/>
              </a:rPr>
              <a:t>железнодорожного</a:t>
            </a:r>
            <a:br>
              <a:rPr kumimoji="0" lang="ru-RU" sz="1900" dirty="0" smtClean="0">
                <a:ea typeface="Arial" pitchFamily="34" charset="0"/>
              </a:rPr>
            </a:br>
            <a:r>
              <a:rPr kumimoji="0" lang="ru-RU" sz="1900" dirty="0" smtClean="0">
                <a:ea typeface="Arial" pitchFamily="34" charset="0"/>
              </a:rPr>
              <a:t>транспорта в </a:t>
            </a:r>
            <a:r>
              <a:rPr kumimoji="0" lang="ru-RU" sz="1900" dirty="0">
                <a:ea typeface="Arial" pitchFamily="34" charset="0"/>
              </a:rPr>
              <a:t>ЕАЭС</a:t>
            </a:r>
          </a:p>
        </p:txBody>
      </p:sp>
      <p:sp>
        <p:nvSpPr>
          <p:cNvPr id="18" name="Subtitle 6">
            <a:extLst>
              <a:ext uri="{FF2B5EF4-FFF2-40B4-BE49-F238E27FC236}">
                <a16:creationId xmlns:a16="http://schemas.microsoft.com/office/drawing/2014/main" xmlns="" id="{69408099-8394-413D-A338-BB8D5213D7C6}"/>
              </a:ext>
            </a:extLst>
          </p:cNvPr>
          <p:cNvSpPr txBox="1">
            <a:spLocks/>
          </p:cNvSpPr>
          <p:nvPr/>
        </p:nvSpPr>
        <p:spPr bwMode="auto">
          <a:xfrm>
            <a:off x="785813" y="4089924"/>
            <a:ext cx="55149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1400" dirty="0" smtClean="0">
                <a:ea typeface="Arial" pitchFamily="34" charset="0"/>
              </a:rPr>
              <a:t>Виген Енокян</a:t>
            </a:r>
            <a:endParaRPr kumimoji="0" lang="en-US" sz="1400" dirty="0">
              <a:ea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0FA4169-F336-438A-9EB2-72C415854AC7}"/>
              </a:ext>
            </a:extLst>
          </p:cNvPr>
          <p:cNvSpPr/>
          <p:nvPr/>
        </p:nvSpPr>
        <p:spPr>
          <a:xfrm>
            <a:off x="9098692" y="0"/>
            <a:ext cx="45719" cy="5148000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9C3D14-883B-46D1-9AD6-C0B61E0AAC63}"/>
              </a:ext>
            </a:extLst>
          </p:cNvPr>
          <p:cNvSpPr txBox="1"/>
          <p:nvPr/>
        </p:nvSpPr>
        <p:spPr>
          <a:xfrm>
            <a:off x="785813" y="4301239"/>
            <a:ext cx="53863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/>
              <a:t>Евразийская экономическая комиссия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73" y="2385911"/>
            <a:ext cx="510119" cy="37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1907703" y="3789780"/>
            <a:ext cx="3872169" cy="1274556"/>
            <a:chOff x="3030094" y="2582704"/>
            <a:chExt cx="3872169" cy="1274556"/>
          </a:xfrm>
        </p:grpSpPr>
        <p:grpSp>
          <p:nvGrpSpPr>
            <p:cNvPr id="13" name="Group 19"/>
            <p:cNvGrpSpPr/>
            <p:nvPr/>
          </p:nvGrpSpPr>
          <p:grpSpPr>
            <a:xfrm rot="10800000">
              <a:off x="3030095" y="2685916"/>
              <a:ext cx="3872168" cy="1076348"/>
              <a:chOff x="1330047" y="2429082"/>
              <a:chExt cx="5162890" cy="1435130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 rot="10800000">
                <a:off x="1436077" y="3148969"/>
                <a:ext cx="1429557" cy="715242"/>
              </a:xfrm>
              <a:custGeom>
                <a:avLst/>
                <a:gdLst>
                  <a:gd name="T0" fmla="*/ 115 w 746"/>
                  <a:gd name="T1" fmla="*/ 372 h 372"/>
                  <a:gd name="T2" fmla="*/ 373 w 746"/>
                  <a:gd name="T3" fmla="*/ 114 h 372"/>
                  <a:gd name="T4" fmla="*/ 632 w 746"/>
                  <a:gd name="T5" fmla="*/ 372 h 372"/>
                  <a:gd name="T6" fmla="*/ 746 w 746"/>
                  <a:gd name="T7" fmla="*/ 372 h 372"/>
                  <a:gd name="T8" fmla="*/ 373 w 746"/>
                  <a:gd name="T9" fmla="*/ 0 h 372"/>
                  <a:gd name="T10" fmla="*/ 0 w 746"/>
                  <a:gd name="T11" fmla="*/ 372 h 372"/>
                  <a:gd name="T12" fmla="*/ 115 w 746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6" h="372">
                    <a:moveTo>
                      <a:pt x="115" y="372"/>
                    </a:moveTo>
                    <a:cubicBezTo>
                      <a:pt x="115" y="230"/>
                      <a:pt x="231" y="114"/>
                      <a:pt x="373" y="114"/>
                    </a:cubicBezTo>
                    <a:cubicBezTo>
                      <a:pt x="515" y="114"/>
                      <a:pt x="631" y="230"/>
                      <a:pt x="632" y="372"/>
                    </a:cubicBezTo>
                    <a:cubicBezTo>
                      <a:pt x="746" y="372"/>
                      <a:pt x="746" y="372"/>
                      <a:pt x="746" y="372"/>
                    </a:cubicBezTo>
                    <a:cubicBezTo>
                      <a:pt x="746" y="166"/>
                      <a:pt x="579" y="0"/>
                      <a:pt x="373" y="0"/>
                    </a:cubicBezTo>
                    <a:cubicBezTo>
                      <a:pt x="168" y="0"/>
                      <a:pt x="1" y="166"/>
                      <a:pt x="0" y="372"/>
                    </a:cubicBezTo>
                    <a:lnTo>
                      <a:pt x="115" y="372"/>
                    </a:lnTo>
                    <a:close/>
                  </a:path>
                </a:pathLst>
              </a:custGeom>
              <a:solidFill>
                <a:srgbClr val="4CC776"/>
              </a:solidFill>
              <a:ln>
                <a:noFill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Isosceles Triangle 9"/>
              <p:cNvSpPr/>
              <p:nvPr/>
            </p:nvSpPr>
            <p:spPr>
              <a:xfrm>
                <a:off x="1330047" y="2914801"/>
                <a:ext cx="420922" cy="272643"/>
              </a:xfrm>
              <a:prstGeom prst="triangle">
                <a:avLst/>
              </a:prstGeom>
              <a:solidFill>
                <a:srgbClr val="4CC77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 rot="10800000">
                <a:off x="2645489" y="2429082"/>
                <a:ext cx="1430485" cy="715243"/>
              </a:xfrm>
              <a:custGeom>
                <a:avLst/>
                <a:gdLst>
                  <a:gd name="T0" fmla="*/ 631 w 746"/>
                  <a:gd name="T1" fmla="*/ 0 h 372"/>
                  <a:gd name="T2" fmla="*/ 373 w 746"/>
                  <a:gd name="T3" fmla="*/ 258 h 372"/>
                  <a:gd name="T4" fmla="*/ 114 w 746"/>
                  <a:gd name="T5" fmla="*/ 0 h 372"/>
                  <a:gd name="T6" fmla="*/ 0 w 746"/>
                  <a:gd name="T7" fmla="*/ 0 h 372"/>
                  <a:gd name="T8" fmla="*/ 373 w 746"/>
                  <a:gd name="T9" fmla="*/ 372 h 372"/>
                  <a:gd name="T10" fmla="*/ 746 w 746"/>
                  <a:gd name="T11" fmla="*/ 0 h 372"/>
                  <a:gd name="T12" fmla="*/ 631 w 746"/>
                  <a:gd name="T1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6" h="372">
                    <a:moveTo>
                      <a:pt x="631" y="0"/>
                    </a:moveTo>
                    <a:cubicBezTo>
                      <a:pt x="631" y="142"/>
                      <a:pt x="515" y="258"/>
                      <a:pt x="373" y="258"/>
                    </a:cubicBezTo>
                    <a:cubicBezTo>
                      <a:pt x="230" y="258"/>
                      <a:pt x="115" y="142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6"/>
                      <a:pt x="167" y="372"/>
                      <a:pt x="373" y="372"/>
                    </a:cubicBezTo>
                    <a:cubicBezTo>
                      <a:pt x="578" y="372"/>
                      <a:pt x="745" y="206"/>
                      <a:pt x="746" y="0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Isosceles Triangle 11"/>
              <p:cNvSpPr/>
              <p:nvPr/>
            </p:nvSpPr>
            <p:spPr>
              <a:xfrm rot="10800000">
                <a:off x="2534435" y="3106695"/>
                <a:ext cx="420922" cy="27264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 rot="10800000">
                <a:off x="3856757" y="3148969"/>
                <a:ext cx="1430485" cy="715243"/>
              </a:xfrm>
              <a:custGeom>
                <a:avLst/>
                <a:gdLst>
                  <a:gd name="T0" fmla="*/ 114 w 746"/>
                  <a:gd name="T1" fmla="*/ 372 h 372"/>
                  <a:gd name="T2" fmla="*/ 373 w 746"/>
                  <a:gd name="T3" fmla="*/ 114 h 372"/>
                  <a:gd name="T4" fmla="*/ 632 w 746"/>
                  <a:gd name="T5" fmla="*/ 372 h 372"/>
                  <a:gd name="T6" fmla="*/ 746 w 746"/>
                  <a:gd name="T7" fmla="*/ 372 h 372"/>
                  <a:gd name="T8" fmla="*/ 373 w 746"/>
                  <a:gd name="T9" fmla="*/ 0 h 372"/>
                  <a:gd name="T10" fmla="*/ 0 w 746"/>
                  <a:gd name="T11" fmla="*/ 372 h 372"/>
                  <a:gd name="T12" fmla="*/ 114 w 746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6" h="372">
                    <a:moveTo>
                      <a:pt x="114" y="372"/>
                    </a:moveTo>
                    <a:cubicBezTo>
                      <a:pt x="115" y="230"/>
                      <a:pt x="231" y="114"/>
                      <a:pt x="373" y="114"/>
                    </a:cubicBezTo>
                    <a:cubicBezTo>
                      <a:pt x="515" y="114"/>
                      <a:pt x="631" y="230"/>
                      <a:pt x="632" y="372"/>
                    </a:cubicBezTo>
                    <a:cubicBezTo>
                      <a:pt x="746" y="372"/>
                      <a:pt x="746" y="372"/>
                      <a:pt x="746" y="372"/>
                    </a:cubicBezTo>
                    <a:cubicBezTo>
                      <a:pt x="745" y="166"/>
                      <a:pt x="579" y="0"/>
                      <a:pt x="373" y="0"/>
                    </a:cubicBezTo>
                    <a:cubicBezTo>
                      <a:pt x="167" y="0"/>
                      <a:pt x="1" y="166"/>
                      <a:pt x="0" y="372"/>
                    </a:cubicBezTo>
                    <a:lnTo>
                      <a:pt x="114" y="3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Isosceles Triangle 13"/>
              <p:cNvSpPr/>
              <p:nvPr/>
            </p:nvSpPr>
            <p:spPr>
              <a:xfrm>
                <a:off x="3749616" y="2914802"/>
                <a:ext cx="420922" cy="272643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 rot="10800000">
                <a:off x="5062452" y="2429082"/>
                <a:ext cx="1430485" cy="715243"/>
              </a:xfrm>
              <a:custGeom>
                <a:avLst/>
                <a:gdLst>
                  <a:gd name="T0" fmla="*/ 631 w 746"/>
                  <a:gd name="T1" fmla="*/ 0 h 372"/>
                  <a:gd name="T2" fmla="*/ 373 w 746"/>
                  <a:gd name="T3" fmla="*/ 258 h 372"/>
                  <a:gd name="T4" fmla="*/ 114 w 746"/>
                  <a:gd name="T5" fmla="*/ 0 h 372"/>
                  <a:gd name="T6" fmla="*/ 0 w 746"/>
                  <a:gd name="T7" fmla="*/ 0 h 372"/>
                  <a:gd name="T8" fmla="*/ 373 w 746"/>
                  <a:gd name="T9" fmla="*/ 372 h 372"/>
                  <a:gd name="T10" fmla="*/ 746 w 746"/>
                  <a:gd name="T11" fmla="*/ 0 h 372"/>
                  <a:gd name="T12" fmla="*/ 631 w 746"/>
                  <a:gd name="T1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6" h="372">
                    <a:moveTo>
                      <a:pt x="631" y="0"/>
                    </a:moveTo>
                    <a:cubicBezTo>
                      <a:pt x="631" y="142"/>
                      <a:pt x="515" y="258"/>
                      <a:pt x="373" y="258"/>
                    </a:cubicBezTo>
                    <a:cubicBezTo>
                      <a:pt x="230" y="258"/>
                      <a:pt x="115" y="142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6"/>
                      <a:pt x="167" y="372"/>
                      <a:pt x="373" y="372"/>
                    </a:cubicBezTo>
                    <a:cubicBezTo>
                      <a:pt x="578" y="372"/>
                      <a:pt x="745" y="206"/>
                      <a:pt x="746" y="0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Isosceles Triangle 15"/>
              <p:cNvSpPr/>
              <p:nvPr/>
            </p:nvSpPr>
            <p:spPr>
              <a:xfrm rot="10800000">
                <a:off x="4948157" y="3106695"/>
                <a:ext cx="420922" cy="27264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flipH="1">
              <a:off x="3030094" y="2583507"/>
              <a:ext cx="903600" cy="307777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48 </a:t>
              </a:r>
              <a:r>
                <a:rPr lang="ru-RU" sz="1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ТР ЕАЭС</a:t>
              </a:r>
            </a:p>
            <a:p>
              <a:pPr algn="ctr"/>
              <a:r>
                <a:rPr lang="ru-RU" sz="1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принято</a:t>
              </a:r>
              <a:endParaRPr lang="en-US" sz="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val 35"/>
            <p:cNvSpPr/>
            <p:nvPr/>
          </p:nvSpPr>
          <p:spPr bwMode="auto">
            <a:xfrm>
              <a:off x="3324165" y="296489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val 36"/>
            <p:cNvSpPr/>
            <p:nvPr/>
          </p:nvSpPr>
          <p:spPr bwMode="auto">
            <a:xfrm>
              <a:off x="4230936" y="296489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43</a:t>
              </a:r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Oval 37"/>
            <p:cNvSpPr/>
            <p:nvPr/>
          </p:nvSpPr>
          <p:spPr bwMode="auto">
            <a:xfrm>
              <a:off x="5137707" y="296489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Oval 38"/>
            <p:cNvSpPr/>
            <p:nvPr/>
          </p:nvSpPr>
          <p:spPr bwMode="auto">
            <a:xfrm>
              <a:off x="6044477" y="296489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flipH="1">
              <a:off x="4025789" y="3534579"/>
              <a:ext cx="903600" cy="307777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43 </a:t>
              </a:r>
              <a:r>
                <a:rPr lang="ru-RU" sz="1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ТР ЕАЭС</a:t>
              </a:r>
            </a:p>
            <a:p>
              <a:pPr algn="ctr"/>
              <a:r>
                <a:rPr lang="ru-RU" sz="1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вступило  в силу</a:t>
              </a:r>
              <a:endParaRPr lang="en-US" sz="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flipH="1">
              <a:off x="4937526" y="2582704"/>
              <a:ext cx="903600" cy="307777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 </a:t>
              </a:r>
              <a:r>
                <a:rPr lang="ru-RU" sz="1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ТР ЕАЭС</a:t>
              </a:r>
            </a:p>
            <a:p>
              <a:pPr algn="ctr"/>
              <a:r>
                <a:rPr lang="ru-RU" sz="1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разработке</a:t>
              </a:r>
              <a:endParaRPr lang="en-US" sz="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flipH="1">
              <a:off x="5872657" y="3549483"/>
              <a:ext cx="903600" cy="307777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33 изменения</a:t>
              </a:r>
              <a:r>
                <a:rPr lang="ru-RU" sz="1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ru-RU" sz="1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разработке</a:t>
              </a:r>
              <a:endParaRPr lang="en-US" sz="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E3484144-EE24-491B-A4DC-B44101401937}"/>
              </a:ext>
            </a:extLst>
          </p:cNvPr>
          <p:cNvSpPr/>
          <p:nvPr/>
        </p:nvSpPr>
        <p:spPr>
          <a:xfrm>
            <a:off x="279266" y="1551146"/>
            <a:ext cx="2880320" cy="25207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Единые требования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4A82103E-C53E-47DF-94CE-DB3CC1072304}"/>
              </a:ext>
            </a:extLst>
          </p:cNvPr>
          <p:cNvSpPr/>
          <p:nvPr/>
        </p:nvSpPr>
        <p:spPr>
          <a:xfrm>
            <a:off x="3142334" y="1548110"/>
            <a:ext cx="5831564" cy="25207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Единые процедуры</a:t>
            </a:r>
          </a:p>
        </p:txBody>
      </p:sp>
      <p:sp>
        <p:nvSpPr>
          <p:cNvPr id="45" name="Полилиния 10">
            <a:extLst>
              <a:ext uri="{FF2B5EF4-FFF2-40B4-BE49-F238E27FC236}">
                <a16:creationId xmlns:a16="http://schemas.microsoft.com/office/drawing/2014/main" xmlns="" id="{03B2F84C-ED41-40F1-88F0-938A5B7BB989}"/>
              </a:ext>
            </a:extLst>
          </p:cNvPr>
          <p:cNvSpPr/>
          <p:nvPr/>
        </p:nvSpPr>
        <p:spPr>
          <a:xfrm>
            <a:off x="224070" y="1677185"/>
            <a:ext cx="2881657" cy="1773498"/>
          </a:xfrm>
          <a:custGeom>
            <a:avLst/>
            <a:gdLst>
              <a:gd name="connsiteX0" fmla="*/ 0 w 2881657"/>
              <a:gd name="connsiteY0" fmla="*/ 0 h 2999658"/>
              <a:gd name="connsiteX1" fmla="*/ 2881657 w 2881657"/>
              <a:gd name="connsiteY1" fmla="*/ 0 h 2999658"/>
              <a:gd name="connsiteX2" fmla="*/ 2881657 w 2881657"/>
              <a:gd name="connsiteY2" fmla="*/ 2999658 h 2999658"/>
              <a:gd name="connsiteX3" fmla="*/ 0 w 2881657"/>
              <a:gd name="connsiteY3" fmla="*/ 2999658 h 2999658"/>
              <a:gd name="connsiteX4" fmla="*/ 0 w 2881657"/>
              <a:gd name="connsiteY4" fmla="*/ 0 h 29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1657" h="2999658">
                <a:moveTo>
                  <a:pt x="0" y="0"/>
                </a:moveTo>
                <a:lnTo>
                  <a:pt x="2881657" y="0"/>
                </a:lnTo>
                <a:lnTo>
                  <a:pt x="2881657" y="2999658"/>
                </a:lnTo>
                <a:lnTo>
                  <a:pt x="0" y="2999658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342900" indent="-342900" defTabSz="57785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Единый перечень продукции, в отношении которой устанавливаются обязательные требования </a:t>
            </a:r>
            <a:r>
              <a:rPr lang="ru-RU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(66 объектов) </a:t>
            </a:r>
            <a:endParaRPr lang="ru-RU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57785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Технические регламенты ЕАЭС</a:t>
            </a:r>
            <a:endParaRPr lang="ru-RU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57785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Единые перечни стандартов </a:t>
            </a:r>
            <a:r>
              <a:rPr lang="ru-RU" sz="11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ТР </a:t>
            </a:r>
            <a:r>
              <a:rPr lang="ru-RU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ЕАЭС, в том числе на правила и методы исследований (испытаний)</a:t>
            </a:r>
            <a:endParaRPr lang="ru-RU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Полилиния 11">
            <a:extLst>
              <a:ext uri="{FF2B5EF4-FFF2-40B4-BE49-F238E27FC236}">
                <a16:creationId xmlns:a16="http://schemas.microsoft.com/office/drawing/2014/main" xmlns="" id="{8F22CE6A-45F4-4A7B-9C25-8330F85FDB27}"/>
              </a:ext>
            </a:extLst>
          </p:cNvPr>
          <p:cNvSpPr/>
          <p:nvPr/>
        </p:nvSpPr>
        <p:spPr>
          <a:xfrm>
            <a:off x="3123448" y="1821166"/>
            <a:ext cx="2876710" cy="1606031"/>
          </a:xfrm>
          <a:custGeom>
            <a:avLst/>
            <a:gdLst>
              <a:gd name="connsiteX0" fmla="*/ 0 w 3060004"/>
              <a:gd name="connsiteY0" fmla="*/ 0 h 2830896"/>
              <a:gd name="connsiteX1" fmla="*/ 3060004 w 3060004"/>
              <a:gd name="connsiteY1" fmla="*/ 0 h 2830896"/>
              <a:gd name="connsiteX2" fmla="*/ 3060004 w 3060004"/>
              <a:gd name="connsiteY2" fmla="*/ 2830896 h 2830896"/>
              <a:gd name="connsiteX3" fmla="*/ 0 w 3060004"/>
              <a:gd name="connsiteY3" fmla="*/ 2830896 h 2830896"/>
              <a:gd name="connsiteX4" fmla="*/ 0 w 3060004"/>
              <a:gd name="connsiteY4" fmla="*/ 0 h 283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004" h="2830896">
                <a:moveTo>
                  <a:pt x="0" y="0"/>
                </a:moveTo>
                <a:lnTo>
                  <a:pt x="3060004" y="0"/>
                </a:lnTo>
                <a:lnTo>
                  <a:pt x="3060004" y="2830896"/>
                </a:lnTo>
                <a:lnTo>
                  <a:pt x="0" y="2830896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342900" lvl="0" indent="-342900" algn="l" defTabSz="57785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1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Типовые схемы оценки соответствия</a:t>
            </a:r>
          </a:p>
          <a:p>
            <a:pPr marL="342900" lvl="0" indent="-342900" algn="l" defTabSz="57785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1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Единые формы документов об оценке соответствия</a:t>
            </a:r>
          </a:p>
          <a:p>
            <a:pPr marL="342900" marR="0" lvl="0" indent="-342900" algn="l" defTabSz="57785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100" b="1" kern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Единый реестр документов об оценке соответствия</a:t>
            </a:r>
            <a:endParaRPr lang="ru-RU" sz="1100" b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defTabSz="57785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1" kern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Единый реестр органов по сертификации</a:t>
            </a:r>
            <a:br>
              <a:rPr lang="ru-RU" sz="1100" b="1" kern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100" b="1" kern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100" b="1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испытательных лабораторий </a:t>
            </a:r>
          </a:p>
        </p:txBody>
      </p:sp>
      <p:sp>
        <p:nvSpPr>
          <p:cNvPr id="47" name="Полилиния 12">
            <a:extLst>
              <a:ext uri="{FF2B5EF4-FFF2-40B4-BE49-F238E27FC236}">
                <a16:creationId xmlns:a16="http://schemas.microsoft.com/office/drawing/2014/main" xmlns="" id="{F8F7C1C0-D1D1-402F-98B8-BD65A282CE42}"/>
              </a:ext>
            </a:extLst>
          </p:cNvPr>
          <p:cNvSpPr/>
          <p:nvPr/>
        </p:nvSpPr>
        <p:spPr>
          <a:xfrm>
            <a:off x="6239998" y="1983129"/>
            <a:ext cx="2487313" cy="1282104"/>
          </a:xfrm>
          <a:custGeom>
            <a:avLst/>
            <a:gdLst>
              <a:gd name="connsiteX0" fmla="*/ 0 w 2743297"/>
              <a:gd name="connsiteY0" fmla="*/ 0 h 2844955"/>
              <a:gd name="connsiteX1" fmla="*/ 2743297 w 2743297"/>
              <a:gd name="connsiteY1" fmla="*/ 0 h 2844955"/>
              <a:gd name="connsiteX2" fmla="*/ 2743297 w 2743297"/>
              <a:gd name="connsiteY2" fmla="*/ 2844955 h 2844955"/>
              <a:gd name="connsiteX3" fmla="*/ 0 w 2743297"/>
              <a:gd name="connsiteY3" fmla="*/ 2844955 h 2844955"/>
              <a:gd name="connsiteX4" fmla="*/ 0 w 2743297"/>
              <a:gd name="connsiteY4" fmla="*/ 0 h 284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97" h="2844955">
                <a:moveTo>
                  <a:pt x="0" y="0"/>
                </a:moveTo>
                <a:lnTo>
                  <a:pt x="2743297" y="0"/>
                </a:lnTo>
                <a:lnTo>
                  <a:pt x="2743297" y="2844955"/>
                </a:lnTo>
                <a:lnTo>
                  <a:pt x="0" y="2844955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342900" indent="-342900" defTabSz="57785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57785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Применение узаконенных единиц </a:t>
            </a:r>
            <a:r>
              <a:rPr lang="ru-RU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величин</a:t>
            </a:r>
          </a:p>
          <a:p>
            <a:pPr marL="342900" indent="-342900" defTabSz="57785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Единые порядки работ в области обеспечения единства измерений</a:t>
            </a:r>
            <a:endParaRPr lang="ru-RU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57785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Взаимное </a:t>
            </a:r>
            <a:r>
              <a:rPr lang="ru-RU" sz="11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признание результатов работ по обеспечению единства измерений</a:t>
            </a:r>
          </a:p>
          <a:p>
            <a:pPr marL="342900" indent="-342900" defTabSz="57785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endParaRPr lang="ru-RU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82891" y="3892992"/>
            <a:ext cx="1268258" cy="818459"/>
            <a:chOff x="1331640" y="4007102"/>
            <a:chExt cx="1268258" cy="818459"/>
          </a:xfrm>
        </p:grpSpPr>
        <p:grpSp>
          <p:nvGrpSpPr>
            <p:cNvPr id="29" name="Google Shape;951;p6"/>
            <p:cNvGrpSpPr/>
            <p:nvPr/>
          </p:nvGrpSpPr>
          <p:grpSpPr>
            <a:xfrm flipH="1">
              <a:off x="1687375" y="4414621"/>
              <a:ext cx="484903" cy="410940"/>
              <a:chOff x="196850" y="1958976"/>
              <a:chExt cx="1200150" cy="76835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0" name="Google Shape;952;p6"/>
              <p:cNvSpPr/>
              <p:nvPr/>
            </p:nvSpPr>
            <p:spPr>
              <a:xfrm>
                <a:off x="196850" y="1958976"/>
                <a:ext cx="120015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70" extrusionOk="0">
                    <a:moveTo>
                      <a:pt x="2" y="159"/>
                    </a:moveTo>
                    <a:cubicBezTo>
                      <a:pt x="3" y="158"/>
                      <a:pt x="4" y="157"/>
                      <a:pt x="6" y="157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102" y="157"/>
                      <a:pt x="104" y="158"/>
                      <a:pt x="105" y="159"/>
                    </a:cubicBezTo>
                    <a:cubicBezTo>
                      <a:pt x="106" y="160"/>
                      <a:pt x="107" y="162"/>
                      <a:pt x="107" y="163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7" y="165"/>
                      <a:pt x="106" y="167"/>
                      <a:pt x="105" y="168"/>
                    </a:cubicBezTo>
                    <a:cubicBezTo>
                      <a:pt x="104" y="169"/>
                      <a:pt x="102" y="170"/>
                      <a:pt x="100" y="170"/>
                    </a:cubicBezTo>
                    <a:cubicBezTo>
                      <a:pt x="6" y="170"/>
                      <a:pt x="6" y="170"/>
                      <a:pt x="6" y="170"/>
                    </a:cubicBezTo>
                    <a:cubicBezTo>
                      <a:pt x="4" y="170"/>
                      <a:pt x="3" y="169"/>
                      <a:pt x="2" y="168"/>
                    </a:cubicBezTo>
                    <a:cubicBezTo>
                      <a:pt x="0" y="167"/>
                      <a:pt x="0" y="165"/>
                      <a:pt x="0" y="164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2"/>
                      <a:pt x="0" y="160"/>
                      <a:pt x="2" y="159"/>
                    </a:cubicBezTo>
                    <a:close/>
                    <a:moveTo>
                      <a:pt x="317" y="90"/>
                    </a:moveTo>
                    <a:cubicBezTo>
                      <a:pt x="317" y="107"/>
                      <a:pt x="311" y="121"/>
                      <a:pt x="299" y="132"/>
                    </a:cubicBezTo>
                    <a:cubicBezTo>
                      <a:pt x="287" y="144"/>
                      <a:pt x="273" y="150"/>
                      <a:pt x="257" y="150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46" y="150"/>
                      <a:pt x="32" y="144"/>
                      <a:pt x="20" y="132"/>
                    </a:cubicBezTo>
                    <a:cubicBezTo>
                      <a:pt x="9" y="121"/>
                      <a:pt x="3" y="107"/>
                      <a:pt x="3" y="90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3" y="66"/>
                      <a:pt x="9" y="52"/>
                      <a:pt x="20" y="41"/>
                    </a:cubicBezTo>
                    <a:cubicBezTo>
                      <a:pt x="32" y="29"/>
                      <a:pt x="46" y="23"/>
                      <a:pt x="63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17"/>
                      <a:pt x="69" y="14"/>
                      <a:pt x="71" y="12"/>
                    </a:cubicBezTo>
                    <a:cubicBezTo>
                      <a:pt x="73" y="10"/>
                      <a:pt x="76" y="9"/>
                      <a:pt x="79" y="9"/>
                    </a:cubicBezTo>
                    <a:cubicBezTo>
                      <a:pt x="82" y="9"/>
                      <a:pt x="84" y="10"/>
                      <a:pt x="87" y="12"/>
                    </a:cubicBezTo>
                    <a:cubicBezTo>
                      <a:pt x="89" y="14"/>
                      <a:pt x="90" y="17"/>
                      <a:pt x="90" y="20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1"/>
                      <a:pt x="122" y="20"/>
                      <a:pt x="122" y="18"/>
                    </a:cubicBezTo>
                    <a:cubicBezTo>
                      <a:pt x="122" y="17"/>
                      <a:pt x="122" y="17"/>
                      <a:pt x="122" y="17"/>
                    </a:cubicBezTo>
                    <a:cubicBezTo>
                      <a:pt x="122" y="12"/>
                      <a:pt x="124" y="8"/>
                      <a:pt x="127" y="5"/>
                    </a:cubicBezTo>
                    <a:cubicBezTo>
                      <a:pt x="130" y="1"/>
                      <a:pt x="135" y="0"/>
                      <a:pt x="140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5" y="0"/>
                      <a:pt x="189" y="1"/>
                      <a:pt x="193" y="5"/>
                    </a:cubicBezTo>
                    <a:cubicBezTo>
                      <a:pt x="196" y="8"/>
                      <a:pt x="198" y="12"/>
                      <a:pt x="198" y="17"/>
                    </a:cubicBezTo>
                    <a:cubicBezTo>
                      <a:pt x="198" y="18"/>
                      <a:pt x="198" y="18"/>
                      <a:pt x="198" y="18"/>
                    </a:cubicBezTo>
                    <a:cubicBezTo>
                      <a:pt x="198" y="20"/>
                      <a:pt x="198" y="21"/>
                      <a:pt x="197" y="23"/>
                    </a:cubicBezTo>
                    <a:cubicBezTo>
                      <a:pt x="226" y="23"/>
                      <a:pt x="226" y="23"/>
                      <a:pt x="226" y="23"/>
                    </a:cubicBezTo>
                    <a:cubicBezTo>
                      <a:pt x="226" y="20"/>
                      <a:pt x="226" y="20"/>
                      <a:pt x="226" y="20"/>
                    </a:cubicBezTo>
                    <a:cubicBezTo>
                      <a:pt x="226" y="17"/>
                      <a:pt x="227" y="14"/>
                      <a:pt x="229" y="12"/>
                    </a:cubicBezTo>
                    <a:cubicBezTo>
                      <a:pt x="231" y="10"/>
                      <a:pt x="234" y="9"/>
                      <a:pt x="237" y="9"/>
                    </a:cubicBezTo>
                    <a:cubicBezTo>
                      <a:pt x="240" y="9"/>
                      <a:pt x="242" y="10"/>
                      <a:pt x="245" y="12"/>
                    </a:cubicBezTo>
                    <a:cubicBezTo>
                      <a:pt x="247" y="14"/>
                      <a:pt x="248" y="17"/>
                      <a:pt x="248" y="20"/>
                    </a:cubicBezTo>
                    <a:cubicBezTo>
                      <a:pt x="248" y="23"/>
                      <a:pt x="248" y="23"/>
                      <a:pt x="248" y="23"/>
                    </a:cubicBezTo>
                    <a:cubicBezTo>
                      <a:pt x="257" y="23"/>
                      <a:pt x="257" y="23"/>
                      <a:pt x="257" y="23"/>
                    </a:cubicBezTo>
                    <a:cubicBezTo>
                      <a:pt x="273" y="23"/>
                      <a:pt x="287" y="29"/>
                      <a:pt x="299" y="41"/>
                    </a:cubicBezTo>
                    <a:cubicBezTo>
                      <a:pt x="311" y="52"/>
                      <a:pt x="317" y="66"/>
                      <a:pt x="317" y="83"/>
                    </a:cubicBezTo>
                    <a:lnTo>
                      <a:pt x="317" y="90"/>
                    </a:lnTo>
                    <a:close/>
                    <a:moveTo>
                      <a:pt x="301" y="159"/>
                    </a:moveTo>
                    <a:cubicBezTo>
                      <a:pt x="302" y="160"/>
                      <a:pt x="303" y="162"/>
                      <a:pt x="303" y="163"/>
                    </a:cubicBezTo>
                    <a:cubicBezTo>
                      <a:pt x="303" y="164"/>
                      <a:pt x="303" y="164"/>
                      <a:pt x="303" y="164"/>
                    </a:cubicBezTo>
                    <a:cubicBezTo>
                      <a:pt x="303" y="165"/>
                      <a:pt x="302" y="167"/>
                      <a:pt x="301" y="168"/>
                    </a:cubicBezTo>
                    <a:cubicBezTo>
                      <a:pt x="300" y="169"/>
                      <a:pt x="298" y="170"/>
                      <a:pt x="296" y="170"/>
                    </a:cubicBezTo>
                    <a:cubicBezTo>
                      <a:pt x="202" y="170"/>
                      <a:pt x="202" y="170"/>
                      <a:pt x="202" y="170"/>
                    </a:cubicBezTo>
                    <a:cubicBezTo>
                      <a:pt x="200" y="170"/>
                      <a:pt x="199" y="169"/>
                      <a:pt x="198" y="168"/>
                    </a:cubicBezTo>
                    <a:cubicBezTo>
                      <a:pt x="196" y="167"/>
                      <a:pt x="196" y="165"/>
                      <a:pt x="196" y="164"/>
                    </a:cubicBezTo>
                    <a:cubicBezTo>
                      <a:pt x="196" y="163"/>
                      <a:pt x="196" y="163"/>
                      <a:pt x="196" y="163"/>
                    </a:cubicBezTo>
                    <a:cubicBezTo>
                      <a:pt x="196" y="162"/>
                      <a:pt x="196" y="160"/>
                      <a:pt x="198" y="159"/>
                    </a:cubicBezTo>
                    <a:cubicBezTo>
                      <a:pt x="199" y="158"/>
                      <a:pt x="200" y="157"/>
                      <a:pt x="202" y="157"/>
                    </a:cubicBezTo>
                    <a:cubicBezTo>
                      <a:pt x="296" y="157"/>
                      <a:pt x="296" y="157"/>
                      <a:pt x="296" y="157"/>
                    </a:cubicBezTo>
                    <a:cubicBezTo>
                      <a:pt x="298" y="157"/>
                      <a:pt x="300" y="158"/>
                      <a:pt x="301" y="1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31" name="Google Shape;953;p6"/>
              <p:cNvSpPr/>
              <p:nvPr/>
            </p:nvSpPr>
            <p:spPr>
              <a:xfrm>
                <a:off x="261938" y="2611438"/>
                <a:ext cx="11747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26" y="26"/>
                    </a:move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32" name="Google Shape;954;p6"/>
              <p:cNvSpPr/>
              <p:nvPr/>
            </p:nvSpPr>
            <p:spPr>
              <a:xfrm>
                <a:off x="420688" y="2611438"/>
                <a:ext cx="11747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33" name="Google Shape;955;p6"/>
              <p:cNvSpPr/>
              <p:nvPr/>
            </p:nvSpPr>
            <p:spPr>
              <a:xfrm>
                <a:off x="1003300" y="2611438"/>
                <a:ext cx="11747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34" name="Google Shape;956;p6"/>
              <p:cNvSpPr/>
              <p:nvPr/>
            </p:nvSpPr>
            <p:spPr>
              <a:xfrm>
                <a:off x="1162050" y="2611438"/>
                <a:ext cx="11747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4" y="26"/>
                    </a:move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</p:grpSp>
        <p:grpSp>
          <p:nvGrpSpPr>
            <p:cNvPr id="51" name="Google Shape;945;p6"/>
            <p:cNvGrpSpPr/>
            <p:nvPr/>
          </p:nvGrpSpPr>
          <p:grpSpPr>
            <a:xfrm>
              <a:off x="2334536" y="4478583"/>
              <a:ext cx="187062" cy="283016"/>
              <a:chOff x="5541963" y="285727"/>
              <a:chExt cx="495300" cy="58578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Google Shape;946;p6"/>
              <p:cNvSpPr/>
              <p:nvPr/>
            </p:nvSpPr>
            <p:spPr>
              <a:xfrm>
                <a:off x="5541963" y="793727"/>
                <a:ext cx="439738" cy="777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53" name="Google Shape;947;p6"/>
              <p:cNvSpPr/>
              <p:nvPr/>
            </p:nvSpPr>
            <p:spPr>
              <a:xfrm>
                <a:off x="5584826" y="285727"/>
                <a:ext cx="441325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52" extrusionOk="0">
                    <a:moveTo>
                      <a:pt x="0" y="44"/>
                    </a:moveTo>
                    <a:cubicBezTo>
                      <a:pt x="0" y="752"/>
                      <a:pt x="0" y="752"/>
                      <a:pt x="0" y="752"/>
                    </a:cubicBezTo>
                    <a:cubicBezTo>
                      <a:pt x="547" y="752"/>
                      <a:pt x="547" y="752"/>
                      <a:pt x="547" y="752"/>
                    </a:cubicBezTo>
                    <a:cubicBezTo>
                      <a:pt x="547" y="427"/>
                      <a:pt x="547" y="427"/>
                      <a:pt x="547" y="427"/>
                    </a:cubicBezTo>
                    <a:cubicBezTo>
                      <a:pt x="564" y="427"/>
                      <a:pt x="564" y="427"/>
                      <a:pt x="564" y="427"/>
                    </a:cubicBezTo>
                    <a:cubicBezTo>
                      <a:pt x="564" y="671"/>
                      <a:pt x="564" y="671"/>
                      <a:pt x="564" y="671"/>
                    </a:cubicBezTo>
                    <a:cubicBezTo>
                      <a:pt x="564" y="675"/>
                      <a:pt x="561" y="709"/>
                      <a:pt x="582" y="731"/>
                    </a:cubicBezTo>
                    <a:cubicBezTo>
                      <a:pt x="592" y="743"/>
                      <a:pt x="607" y="749"/>
                      <a:pt x="624" y="749"/>
                    </a:cubicBezTo>
                    <a:cubicBezTo>
                      <a:pt x="641" y="749"/>
                      <a:pt x="655" y="743"/>
                      <a:pt x="665" y="732"/>
                    </a:cubicBezTo>
                    <a:cubicBezTo>
                      <a:pt x="684" y="710"/>
                      <a:pt x="685" y="676"/>
                      <a:pt x="684" y="668"/>
                    </a:cubicBezTo>
                    <a:cubicBezTo>
                      <a:pt x="684" y="290"/>
                      <a:pt x="684" y="290"/>
                      <a:pt x="684" y="290"/>
                    </a:cubicBezTo>
                    <a:cubicBezTo>
                      <a:pt x="650" y="290"/>
                      <a:pt x="650" y="290"/>
                      <a:pt x="650" y="290"/>
                    </a:cubicBezTo>
                    <a:cubicBezTo>
                      <a:pt x="650" y="671"/>
                      <a:pt x="650" y="671"/>
                      <a:pt x="650" y="671"/>
                    </a:cubicBezTo>
                    <a:cubicBezTo>
                      <a:pt x="650" y="683"/>
                      <a:pt x="648" y="699"/>
                      <a:pt x="639" y="709"/>
                    </a:cubicBezTo>
                    <a:cubicBezTo>
                      <a:pt x="637" y="712"/>
                      <a:pt x="633" y="715"/>
                      <a:pt x="624" y="715"/>
                    </a:cubicBezTo>
                    <a:cubicBezTo>
                      <a:pt x="614" y="715"/>
                      <a:pt x="610" y="711"/>
                      <a:pt x="607" y="709"/>
                    </a:cubicBezTo>
                    <a:cubicBezTo>
                      <a:pt x="598" y="699"/>
                      <a:pt x="598" y="688"/>
                      <a:pt x="598" y="672"/>
                    </a:cubicBezTo>
                    <a:cubicBezTo>
                      <a:pt x="598" y="393"/>
                      <a:pt x="598" y="393"/>
                      <a:pt x="598" y="393"/>
                    </a:cubicBezTo>
                    <a:cubicBezTo>
                      <a:pt x="547" y="393"/>
                      <a:pt x="547" y="393"/>
                      <a:pt x="547" y="393"/>
                    </a:cubicBezTo>
                    <a:cubicBezTo>
                      <a:pt x="547" y="44"/>
                      <a:pt x="547" y="44"/>
                      <a:pt x="547" y="44"/>
                    </a:cubicBezTo>
                    <a:cubicBezTo>
                      <a:pt x="547" y="23"/>
                      <a:pt x="530" y="0"/>
                      <a:pt x="509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7" y="0"/>
                      <a:pt x="0" y="23"/>
                      <a:pt x="0" y="44"/>
                    </a:cubicBezTo>
                    <a:close/>
                    <a:moveTo>
                      <a:pt x="462" y="444"/>
                    </a:moveTo>
                    <a:cubicBezTo>
                      <a:pt x="342" y="444"/>
                      <a:pt x="342" y="444"/>
                      <a:pt x="342" y="444"/>
                    </a:cubicBezTo>
                    <a:cubicBezTo>
                      <a:pt x="342" y="393"/>
                      <a:pt x="342" y="393"/>
                      <a:pt x="342" y="393"/>
                    </a:cubicBezTo>
                    <a:cubicBezTo>
                      <a:pt x="462" y="393"/>
                      <a:pt x="462" y="393"/>
                      <a:pt x="462" y="393"/>
                    </a:cubicBezTo>
                    <a:lnTo>
                      <a:pt x="462" y="444"/>
                    </a:lnTo>
                    <a:close/>
                    <a:moveTo>
                      <a:pt x="103" y="103"/>
                    </a:moveTo>
                    <a:cubicBezTo>
                      <a:pt x="462" y="103"/>
                      <a:pt x="462" y="103"/>
                      <a:pt x="462" y="103"/>
                    </a:cubicBezTo>
                    <a:cubicBezTo>
                      <a:pt x="462" y="325"/>
                      <a:pt x="462" y="325"/>
                      <a:pt x="462" y="325"/>
                    </a:cubicBezTo>
                    <a:cubicBezTo>
                      <a:pt x="103" y="325"/>
                      <a:pt x="103" y="325"/>
                      <a:pt x="103" y="325"/>
                    </a:cubicBezTo>
                    <a:lnTo>
                      <a:pt x="103" y="103"/>
                    </a:lnTo>
                    <a:close/>
                    <a:moveTo>
                      <a:pt x="103" y="393"/>
                    </a:moveTo>
                    <a:cubicBezTo>
                      <a:pt x="240" y="393"/>
                      <a:pt x="240" y="393"/>
                      <a:pt x="240" y="393"/>
                    </a:cubicBezTo>
                    <a:cubicBezTo>
                      <a:pt x="240" y="444"/>
                      <a:pt x="240" y="444"/>
                      <a:pt x="240" y="444"/>
                    </a:cubicBezTo>
                    <a:cubicBezTo>
                      <a:pt x="103" y="444"/>
                      <a:pt x="103" y="444"/>
                      <a:pt x="103" y="444"/>
                    </a:cubicBezTo>
                    <a:lnTo>
                      <a:pt x="103" y="393"/>
                    </a:lnTo>
                    <a:close/>
                    <a:moveTo>
                      <a:pt x="103" y="393"/>
                    </a:moveTo>
                    <a:cubicBezTo>
                      <a:pt x="103" y="393"/>
                      <a:pt x="103" y="393"/>
                      <a:pt x="103" y="39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54" name="Google Shape;948;p6"/>
              <p:cNvSpPr/>
              <p:nvPr/>
            </p:nvSpPr>
            <p:spPr>
              <a:xfrm>
                <a:off x="5948363" y="331765"/>
                <a:ext cx="88900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04" extrusionOk="0">
                    <a:moveTo>
                      <a:pt x="137" y="204"/>
                    </a:moveTo>
                    <a:cubicBezTo>
                      <a:pt x="137" y="43"/>
                      <a:pt x="137" y="43"/>
                      <a:pt x="137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5" y="91"/>
                      <a:pt x="18" y="120"/>
                      <a:pt x="35" y="140"/>
                    </a:cubicBezTo>
                    <a:cubicBezTo>
                      <a:pt x="43" y="150"/>
                      <a:pt x="56" y="156"/>
                      <a:pt x="69" y="160"/>
                    </a:cubicBezTo>
                    <a:cubicBezTo>
                      <a:pt x="69" y="204"/>
                      <a:pt x="69" y="204"/>
                      <a:pt x="69" y="204"/>
                    </a:cubicBezTo>
                    <a:lnTo>
                      <a:pt x="137" y="204"/>
                    </a:lnTo>
                    <a:close/>
                    <a:moveTo>
                      <a:pt x="47" y="129"/>
                    </a:moveTo>
                    <a:cubicBezTo>
                      <a:pt x="35" y="115"/>
                      <a:pt x="33" y="94"/>
                      <a:pt x="33" y="79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69" y="142"/>
                      <a:pt x="69" y="142"/>
                      <a:pt x="69" y="142"/>
                    </a:cubicBezTo>
                    <a:cubicBezTo>
                      <a:pt x="60" y="140"/>
                      <a:pt x="53" y="136"/>
                      <a:pt x="47" y="129"/>
                    </a:cubicBezTo>
                    <a:close/>
                    <a:moveTo>
                      <a:pt x="47" y="129"/>
                    </a:moveTo>
                    <a:cubicBezTo>
                      <a:pt x="47" y="129"/>
                      <a:pt x="47" y="129"/>
                      <a:pt x="47" y="12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</p:grpSp>
        <p:sp>
          <p:nvSpPr>
            <p:cNvPr id="55" name="Google Shape;1280;p7"/>
            <p:cNvSpPr/>
            <p:nvPr/>
          </p:nvSpPr>
          <p:spPr>
            <a:xfrm>
              <a:off x="2020066" y="4007102"/>
              <a:ext cx="242451" cy="351601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7" name="Google Shape;290;p2"/>
            <p:cNvSpPr/>
            <p:nvPr/>
          </p:nvSpPr>
          <p:spPr>
            <a:xfrm>
              <a:off x="1631534" y="4085271"/>
              <a:ext cx="250825" cy="195263"/>
            </a:xfrm>
            <a:custGeom>
              <a:avLst/>
              <a:gdLst/>
              <a:ahLst/>
              <a:cxnLst/>
              <a:rect l="l" t="t" r="r" b="b"/>
              <a:pathLst>
                <a:path w="73" h="57" extrusionOk="0">
                  <a:moveTo>
                    <a:pt x="73" y="45"/>
                  </a:moveTo>
                  <a:cubicBezTo>
                    <a:pt x="73" y="46"/>
                    <a:pt x="72" y="46"/>
                    <a:pt x="72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4"/>
                    <a:pt x="65" y="57"/>
                    <a:pt x="61" y="57"/>
                  </a:cubicBezTo>
                  <a:cubicBezTo>
                    <a:pt x="58" y="57"/>
                    <a:pt x="55" y="54"/>
                    <a:pt x="55" y="51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4"/>
                    <a:pt x="15" y="57"/>
                    <a:pt x="11" y="57"/>
                  </a:cubicBezTo>
                  <a:cubicBezTo>
                    <a:pt x="7" y="57"/>
                    <a:pt x="4" y="54"/>
                    <a:pt x="4" y="51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3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4"/>
                    <a:pt x="18" y="0"/>
                    <a:pt x="2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9" y="4"/>
                    <a:pt x="60" y="8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9" y="23"/>
                    <a:pt x="73" y="27"/>
                    <a:pt x="73" y="31"/>
                  </a:cubicBezTo>
                  <a:lnTo>
                    <a:pt x="73" y="45"/>
                  </a:lnTo>
                  <a:close/>
                  <a:moveTo>
                    <a:pt x="11" y="29"/>
                  </a:moveTo>
                  <a:cubicBezTo>
                    <a:pt x="8" y="29"/>
                    <a:pt x="5" y="31"/>
                    <a:pt x="5" y="35"/>
                  </a:cubicBezTo>
                  <a:cubicBezTo>
                    <a:pt x="5" y="38"/>
                    <a:pt x="8" y="40"/>
                    <a:pt x="11" y="40"/>
                  </a:cubicBezTo>
                  <a:cubicBezTo>
                    <a:pt x="14" y="40"/>
                    <a:pt x="17" y="38"/>
                    <a:pt x="17" y="35"/>
                  </a:cubicBezTo>
                  <a:cubicBezTo>
                    <a:pt x="17" y="31"/>
                    <a:pt x="14" y="29"/>
                    <a:pt x="11" y="29"/>
                  </a:cubicBezTo>
                  <a:close/>
                  <a:moveTo>
                    <a:pt x="54" y="23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1" y="10"/>
                    <a:pt x="21" y="10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54" y="23"/>
                  </a:lnTo>
                  <a:close/>
                  <a:moveTo>
                    <a:pt x="61" y="29"/>
                  </a:moveTo>
                  <a:cubicBezTo>
                    <a:pt x="58" y="29"/>
                    <a:pt x="56" y="31"/>
                    <a:pt x="56" y="35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5" y="40"/>
                    <a:pt x="67" y="38"/>
                    <a:pt x="67" y="35"/>
                  </a:cubicBezTo>
                  <a:cubicBezTo>
                    <a:pt x="67" y="31"/>
                    <a:pt x="65" y="29"/>
                    <a:pt x="61" y="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8" name="Google Shape;355;p2"/>
            <p:cNvSpPr/>
            <p:nvPr/>
          </p:nvSpPr>
          <p:spPr>
            <a:xfrm>
              <a:off x="1331640" y="4081302"/>
              <a:ext cx="195263" cy="203200"/>
            </a:xfrm>
            <a:custGeom>
              <a:avLst/>
              <a:gdLst/>
              <a:ahLst/>
              <a:cxnLst/>
              <a:rect l="l" t="t" r="r" b="b"/>
              <a:pathLst>
                <a:path w="57" h="59" extrusionOk="0">
                  <a:moveTo>
                    <a:pt x="56" y="5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7" y="56"/>
                    <a:pt x="47" y="57"/>
                  </a:cubicBezTo>
                  <a:cubicBezTo>
                    <a:pt x="47" y="58"/>
                    <a:pt x="46" y="59"/>
                    <a:pt x="45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0" y="58"/>
                    <a:pt x="10" y="57"/>
                  </a:cubicBezTo>
                  <a:cubicBezTo>
                    <a:pt x="10" y="56"/>
                    <a:pt x="12" y="55"/>
                    <a:pt x="1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7" y="0"/>
                    <a:pt x="57" y="2"/>
                  </a:cubicBezTo>
                  <a:cubicBezTo>
                    <a:pt x="57" y="3"/>
                    <a:pt x="57" y="4"/>
                    <a:pt x="56" y="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9" name="Google Shape;395;p2"/>
            <p:cNvSpPr/>
            <p:nvPr/>
          </p:nvSpPr>
          <p:spPr>
            <a:xfrm>
              <a:off x="2334536" y="4057779"/>
              <a:ext cx="265362" cy="250247"/>
            </a:xfrm>
            <a:custGeom>
              <a:avLst/>
              <a:gdLst/>
              <a:ahLst/>
              <a:cxnLst/>
              <a:rect l="l" t="t" r="r" b="b"/>
              <a:pathLst>
                <a:path w="59" h="51" extrusionOk="0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1" name="Google Shape;620;p3"/>
            <p:cNvSpPr/>
            <p:nvPr/>
          </p:nvSpPr>
          <p:spPr>
            <a:xfrm>
              <a:off x="1374257" y="4438278"/>
              <a:ext cx="239235" cy="363627"/>
            </a:xfrm>
            <a:custGeom>
              <a:avLst/>
              <a:gdLst/>
              <a:ahLst/>
              <a:cxnLst/>
              <a:rect l="l" t="t" r="r" b="b"/>
              <a:pathLst>
                <a:path w="54" h="62" extrusionOk="0">
                  <a:moveTo>
                    <a:pt x="54" y="17"/>
                  </a:moveTo>
                  <a:cubicBezTo>
                    <a:pt x="54" y="17"/>
                    <a:pt x="54" y="18"/>
                    <a:pt x="54" y="18"/>
                  </a:cubicBezTo>
                  <a:cubicBezTo>
                    <a:pt x="54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5" y="14"/>
                    <a:pt x="3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1" y="18"/>
                    <a:pt x="35" y="23"/>
                    <a:pt x="35" y="2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1"/>
                    <a:pt x="34" y="62"/>
                    <a:pt x="32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2" y="62"/>
                    <a:pt x="10" y="61"/>
                    <a:pt x="10" y="5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4"/>
                    <a:pt x="14" y="19"/>
                    <a:pt x="19" y="1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0" y="13"/>
                    <a:pt x="5" y="22"/>
                    <a:pt x="5" y="22"/>
                  </a:cubicBezTo>
                  <a:cubicBezTo>
                    <a:pt x="5" y="22"/>
                    <a:pt x="4" y="23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1" y="22"/>
                    <a:pt x="0" y="21"/>
                    <a:pt x="1" y="19"/>
                  </a:cubicBezTo>
                  <a:cubicBezTo>
                    <a:pt x="1" y="19"/>
                    <a:pt x="5" y="12"/>
                    <a:pt x="13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3"/>
                    <a:pt x="14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7"/>
                    <a:pt x="24" y="8"/>
                    <a:pt x="2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7"/>
                    <a:pt x="36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4" y="4"/>
                    <a:pt x="54" y="4"/>
                  </a:cubicBezTo>
                  <a:cubicBezTo>
                    <a:pt x="54" y="4"/>
                    <a:pt x="54" y="4"/>
                    <a:pt x="54" y="5"/>
                  </a:cubicBezTo>
                  <a:lnTo>
                    <a:pt x="54" y="17"/>
                  </a:lnTo>
                  <a:close/>
                  <a:moveTo>
                    <a:pt x="18" y="4"/>
                  </a:moveTo>
                  <a:cubicBezTo>
                    <a:pt x="16" y="4"/>
                    <a:pt x="15" y="5"/>
                    <a:pt x="15" y="6"/>
                  </a:cubicBezTo>
                  <a:cubicBezTo>
                    <a:pt x="15" y="7"/>
                    <a:pt x="16" y="8"/>
                    <a:pt x="18" y="8"/>
                  </a:cubicBezTo>
                  <a:cubicBezTo>
                    <a:pt x="19" y="8"/>
                    <a:pt x="20" y="7"/>
                    <a:pt x="20" y="6"/>
                  </a:cubicBezTo>
                  <a:cubicBezTo>
                    <a:pt x="20" y="5"/>
                    <a:pt x="19" y="4"/>
                    <a:pt x="18" y="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724128" y="3945574"/>
            <a:ext cx="906899" cy="858424"/>
            <a:chOff x="6696291" y="3978809"/>
            <a:chExt cx="906899" cy="858424"/>
          </a:xfrm>
        </p:grpSpPr>
        <p:sp>
          <p:nvSpPr>
            <p:cNvPr id="56" name="Google Shape;1332;p7"/>
            <p:cNvSpPr/>
            <p:nvPr/>
          </p:nvSpPr>
          <p:spPr>
            <a:xfrm>
              <a:off x="6696291" y="3978809"/>
              <a:ext cx="276030" cy="658436"/>
            </a:xfrm>
            <a:custGeom>
              <a:avLst/>
              <a:gdLst/>
              <a:ahLst/>
              <a:cxnLst/>
              <a:rect l="l" t="t" r="r" b="b"/>
              <a:pathLst>
                <a:path w="164" h="392" extrusionOk="0">
                  <a:moveTo>
                    <a:pt x="156" y="384"/>
                  </a:moveTo>
                  <a:cubicBezTo>
                    <a:pt x="156" y="383"/>
                    <a:pt x="156" y="383"/>
                    <a:pt x="156" y="382"/>
                  </a:cubicBezTo>
                  <a:cubicBezTo>
                    <a:pt x="128" y="318"/>
                    <a:pt x="128" y="318"/>
                    <a:pt x="128" y="318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29" y="163"/>
                    <a:pt x="127" y="164"/>
                    <a:pt x="127" y="166"/>
                  </a:cubicBezTo>
                  <a:cubicBezTo>
                    <a:pt x="127" y="168"/>
                    <a:pt x="129" y="169"/>
                    <a:pt x="130" y="16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7" y="174"/>
                    <a:pt x="127" y="176"/>
                  </a:cubicBezTo>
                  <a:cubicBezTo>
                    <a:pt x="127" y="178"/>
                    <a:pt x="129" y="179"/>
                    <a:pt x="130" y="179"/>
                  </a:cubicBezTo>
                  <a:cubicBezTo>
                    <a:pt x="135" y="179"/>
                    <a:pt x="135" y="179"/>
                    <a:pt x="135" y="17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5" y="189"/>
                    <a:pt x="136" y="190"/>
                    <a:pt x="137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9" y="190"/>
                    <a:pt x="150" y="189"/>
                    <a:pt x="150" y="188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7" y="179"/>
                    <a:pt x="159" y="178"/>
                    <a:pt x="159" y="176"/>
                  </a:cubicBezTo>
                  <a:cubicBezTo>
                    <a:pt x="159" y="174"/>
                    <a:pt x="157" y="172"/>
                    <a:pt x="155" y="172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57" y="169"/>
                    <a:pt x="159" y="168"/>
                    <a:pt x="159" y="166"/>
                  </a:cubicBezTo>
                  <a:cubicBezTo>
                    <a:pt x="159" y="164"/>
                    <a:pt x="157" y="163"/>
                    <a:pt x="155" y="163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50" y="158"/>
                    <a:pt x="150" y="158"/>
                    <a:pt x="150" y="158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62" y="158"/>
                    <a:pt x="163" y="157"/>
                    <a:pt x="163" y="156"/>
                  </a:cubicBezTo>
                  <a:cubicBezTo>
                    <a:pt x="163" y="154"/>
                    <a:pt x="163" y="153"/>
                    <a:pt x="162" y="152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3" y="90"/>
                    <a:pt x="121" y="92"/>
                    <a:pt x="121" y="93"/>
                  </a:cubicBezTo>
                  <a:cubicBezTo>
                    <a:pt x="121" y="95"/>
                    <a:pt x="123" y="97"/>
                    <a:pt x="124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1" y="101"/>
                    <a:pt x="121" y="103"/>
                  </a:cubicBezTo>
                  <a:cubicBezTo>
                    <a:pt x="121" y="105"/>
                    <a:pt x="123" y="106"/>
                    <a:pt x="124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9" y="117"/>
                    <a:pt x="130" y="118"/>
                    <a:pt x="13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8"/>
                    <a:pt x="144" y="117"/>
                    <a:pt x="144" y="115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1" y="106"/>
                    <a:pt x="153" y="105"/>
                    <a:pt x="153" y="103"/>
                  </a:cubicBezTo>
                  <a:cubicBezTo>
                    <a:pt x="153" y="101"/>
                    <a:pt x="151" y="100"/>
                    <a:pt x="149" y="100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51" y="97"/>
                    <a:pt x="153" y="95"/>
                    <a:pt x="153" y="93"/>
                  </a:cubicBezTo>
                  <a:cubicBezTo>
                    <a:pt x="153" y="92"/>
                    <a:pt x="151" y="90"/>
                    <a:pt x="149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2" y="85"/>
                    <a:pt x="153" y="85"/>
                    <a:pt x="153" y="83"/>
                  </a:cubicBezTo>
                  <a:cubicBezTo>
                    <a:pt x="153" y="82"/>
                    <a:pt x="153" y="81"/>
                    <a:pt x="152" y="80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51"/>
                    <a:pt x="107" y="51"/>
                    <a:pt x="106" y="5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82" y="0"/>
                    <a:pt x="81" y="1"/>
                    <a:pt x="81" y="3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1"/>
                    <a:pt x="60" y="51"/>
                    <a:pt x="60" y="52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1"/>
                    <a:pt x="13" y="82"/>
                    <a:pt x="14" y="83"/>
                  </a:cubicBezTo>
                  <a:cubicBezTo>
                    <a:pt x="14" y="85"/>
                    <a:pt x="15" y="85"/>
                    <a:pt x="1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0" y="90"/>
                    <a:pt x="18" y="92"/>
                    <a:pt x="18" y="93"/>
                  </a:cubicBezTo>
                  <a:cubicBezTo>
                    <a:pt x="18" y="95"/>
                    <a:pt x="20" y="97"/>
                    <a:pt x="21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0" y="100"/>
                    <a:pt x="18" y="101"/>
                    <a:pt x="18" y="103"/>
                  </a:cubicBezTo>
                  <a:cubicBezTo>
                    <a:pt x="18" y="105"/>
                    <a:pt x="20" y="106"/>
                    <a:pt x="21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17"/>
                    <a:pt x="27" y="118"/>
                    <a:pt x="2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1" y="117"/>
                    <a:pt x="41" y="115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8" y="106"/>
                    <a:pt x="50" y="105"/>
                    <a:pt x="50" y="103"/>
                  </a:cubicBezTo>
                  <a:cubicBezTo>
                    <a:pt x="50" y="101"/>
                    <a:pt x="48" y="100"/>
                    <a:pt x="46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8" y="97"/>
                    <a:pt x="50" y="95"/>
                    <a:pt x="50" y="93"/>
                  </a:cubicBezTo>
                  <a:cubicBezTo>
                    <a:pt x="50" y="92"/>
                    <a:pt x="48" y="90"/>
                    <a:pt x="46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4" y="153"/>
                    <a:pt x="4" y="154"/>
                    <a:pt x="4" y="156"/>
                  </a:cubicBezTo>
                  <a:cubicBezTo>
                    <a:pt x="4" y="157"/>
                    <a:pt x="5" y="158"/>
                    <a:pt x="7" y="158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1" y="163"/>
                    <a:pt x="10" y="165"/>
                    <a:pt x="10" y="167"/>
                  </a:cubicBezTo>
                  <a:cubicBezTo>
                    <a:pt x="10" y="168"/>
                    <a:pt x="11" y="170"/>
                    <a:pt x="13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1" y="173"/>
                    <a:pt x="10" y="174"/>
                    <a:pt x="10" y="176"/>
                  </a:cubicBezTo>
                  <a:cubicBezTo>
                    <a:pt x="10" y="178"/>
                    <a:pt x="11" y="180"/>
                    <a:pt x="13" y="180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90"/>
                    <a:pt x="18" y="191"/>
                    <a:pt x="2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3" y="190"/>
                    <a:pt x="33" y="189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8" y="180"/>
                    <a:pt x="38" y="180"/>
                    <a:pt x="38" y="180"/>
                  </a:cubicBezTo>
                  <a:cubicBezTo>
                    <a:pt x="40" y="180"/>
                    <a:pt x="41" y="178"/>
                    <a:pt x="41" y="176"/>
                  </a:cubicBezTo>
                  <a:cubicBezTo>
                    <a:pt x="41" y="174"/>
                    <a:pt x="40" y="173"/>
                    <a:pt x="38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40" y="170"/>
                    <a:pt x="41" y="168"/>
                    <a:pt x="41" y="167"/>
                  </a:cubicBezTo>
                  <a:cubicBezTo>
                    <a:pt x="41" y="165"/>
                    <a:pt x="40" y="163"/>
                    <a:pt x="38" y="163"/>
                  </a:cubicBezTo>
                  <a:cubicBezTo>
                    <a:pt x="33" y="163"/>
                    <a:pt x="33" y="163"/>
                    <a:pt x="33" y="163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36" y="318"/>
                    <a:pt x="36" y="318"/>
                    <a:pt x="36" y="318"/>
                  </a:cubicBezTo>
                  <a:cubicBezTo>
                    <a:pt x="7" y="382"/>
                    <a:pt x="7" y="382"/>
                    <a:pt x="7" y="382"/>
                  </a:cubicBezTo>
                  <a:cubicBezTo>
                    <a:pt x="7" y="383"/>
                    <a:pt x="7" y="383"/>
                    <a:pt x="7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41" y="392"/>
                    <a:pt x="41" y="392"/>
                    <a:pt x="41" y="392"/>
                  </a:cubicBezTo>
                  <a:cubicBezTo>
                    <a:pt x="41" y="384"/>
                    <a:pt x="41" y="384"/>
                    <a:pt x="41" y="384"/>
                  </a:cubicBezTo>
                  <a:cubicBezTo>
                    <a:pt x="31" y="384"/>
                    <a:pt x="31" y="384"/>
                    <a:pt x="31" y="384"/>
                  </a:cubicBezTo>
                  <a:cubicBezTo>
                    <a:pt x="74" y="322"/>
                    <a:pt x="74" y="322"/>
                    <a:pt x="74" y="322"/>
                  </a:cubicBezTo>
                  <a:cubicBezTo>
                    <a:pt x="89" y="322"/>
                    <a:pt x="89" y="322"/>
                    <a:pt x="89" y="322"/>
                  </a:cubicBezTo>
                  <a:cubicBezTo>
                    <a:pt x="132" y="384"/>
                    <a:pt x="132" y="384"/>
                    <a:pt x="132" y="384"/>
                  </a:cubicBezTo>
                  <a:cubicBezTo>
                    <a:pt x="123" y="384"/>
                    <a:pt x="123" y="384"/>
                    <a:pt x="123" y="384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64" y="392"/>
                    <a:pt x="164" y="392"/>
                    <a:pt x="164" y="392"/>
                  </a:cubicBezTo>
                  <a:cubicBezTo>
                    <a:pt x="164" y="384"/>
                    <a:pt x="164" y="384"/>
                    <a:pt x="164" y="384"/>
                  </a:cubicBezTo>
                  <a:lnTo>
                    <a:pt x="156" y="384"/>
                  </a:lnTo>
                  <a:close/>
                  <a:moveTo>
                    <a:pt x="155" y="175"/>
                  </a:moveTo>
                  <a:cubicBezTo>
                    <a:pt x="156" y="175"/>
                    <a:pt x="156" y="175"/>
                    <a:pt x="156" y="176"/>
                  </a:cubicBezTo>
                  <a:cubicBezTo>
                    <a:pt x="156" y="176"/>
                    <a:pt x="156" y="177"/>
                    <a:pt x="155" y="177"/>
                  </a:cubicBezTo>
                  <a:cubicBezTo>
                    <a:pt x="130" y="177"/>
                    <a:pt x="130" y="177"/>
                    <a:pt x="130" y="177"/>
                  </a:cubicBezTo>
                  <a:cubicBezTo>
                    <a:pt x="130" y="177"/>
                    <a:pt x="129" y="176"/>
                    <a:pt x="129" y="176"/>
                  </a:cubicBezTo>
                  <a:cubicBezTo>
                    <a:pt x="129" y="175"/>
                    <a:pt x="130" y="175"/>
                    <a:pt x="130" y="175"/>
                  </a:cubicBezTo>
                  <a:lnTo>
                    <a:pt x="155" y="175"/>
                  </a:lnTo>
                  <a:close/>
                  <a:moveTo>
                    <a:pt x="155" y="165"/>
                  </a:moveTo>
                  <a:cubicBezTo>
                    <a:pt x="156" y="165"/>
                    <a:pt x="156" y="165"/>
                    <a:pt x="156" y="166"/>
                  </a:cubicBezTo>
                  <a:cubicBezTo>
                    <a:pt x="156" y="167"/>
                    <a:pt x="156" y="167"/>
                    <a:pt x="155" y="167"/>
                  </a:cubicBezTo>
                  <a:cubicBezTo>
                    <a:pt x="130" y="167"/>
                    <a:pt x="130" y="167"/>
                    <a:pt x="130" y="167"/>
                  </a:cubicBezTo>
                  <a:cubicBezTo>
                    <a:pt x="130" y="167"/>
                    <a:pt x="129" y="167"/>
                    <a:pt x="129" y="166"/>
                  </a:cubicBezTo>
                  <a:cubicBezTo>
                    <a:pt x="129" y="165"/>
                    <a:pt x="130" y="165"/>
                    <a:pt x="130" y="165"/>
                  </a:cubicBezTo>
                  <a:lnTo>
                    <a:pt x="155" y="165"/>
                  </a:lnTo>
                  <a:close/>
                  <a:moveTo>
                    <a:pt x="149" y="102"/>
                  </a:moveTo>
                  <a:cubicBezTo>
                    <a:pt x="150" y="102"/>
                    <a:pt x="150" y="102"/>
                    <a:pt x="150" y="103"/>
                  </a:cubicBezTo>
                  <a:cubicBezTo>
                    <a:pt x="150" y="104"/>
                    <a:pt x="150" y="104"/>
                    <a:pt x="149" y="104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4" y="104"/>
                    <a:pt x="123" y="104"/>
                    <a:pt x="123" y="103"/>
                  </a:cubicBezTo>
                  <a:cubicBezTo>
                    <a:pt x="123" y="102"/>
                    <a:pt x="124" y="102"/>
                    <a:pt x="124" y="102"/>
                  </a:cubicBezTo>
                  <a:lnTo>
                    <a:pt x="149" y="102"/>
                  </a:lnTo>
                  <a:close/>
                  <a:moveTo>
                    <a:pt x="149" y="92"/>
                  </a:moveTo>
                  <a:cubicBezTo>
                    <a:pt x="150" y="92"/>
                    <a:pt x="150" y="93"/>
                    <a:pt x="150" y="93"/>
                  </a:cubicBezTo>
                  <a:cubicBezTo>
                    <a:pt x="150" y="94"/>
                    <a:pt x="150" y="94"/>
                    <a:pt x="149" y="94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4" y="94"/>
                    <a:pt x="123" y="94"/>
                    <a:pt x="123" y="93"/>
                  </a:cubicBezTo>
                  <a:cubicBezTo>
                    <a:pt x="123" y="93"/>
                    <a:pt x="124" y="92"/>
                    <a:pt x="124" y="92"/>
                  </a:cubicBezTo>
                  <a:lnTo>
                    <a:pt x="149" y="92"/>
                  </a:lnTo>
                  <a:close/>
                  <a:moveTo>
                    <a:pt x="46" y="102"/>
                  </a:moveTo>
                  <a:cubicBezTo>
                    <a:pt x="47" y="102"/>
                    <a:pt x="47" y="102"/>
                    <a:pt x="47" y="103"/>
                  </a:cubicBezTo>
                  <a:cubicBezTo>
                    <a:pt x="47" y="104"/>
                    <a:pt x="47" y="104"/>
                    <a:pt x="46" y="10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4"/>
                    <a:pt x="20" y="104"/>
                    <a:pt x="20" y="103"/>
                  </a:cubicBezTo>
                  <a:cubicBezTo>
                    <a:pt x="20" y="102"/>
                    <a:pt x="21" y="102"/>
                    <a:pt x="21" y="102"/>
                  </a:cubicBezTo>
                  <a:lnTo>
                    <a:pt x="46" y="102"/>
                  </a:lnTo>
                  <a:close/>
                  <a:moveTo>
                    <a:pt x="46" y="92"/>
                  </a:moveTo>
                  <a:cubicBezTo>
                    <a:pt x="47" y="92"/>
                    <a:pt x="47" y="93"/>
                    <a:pt x="47" y="93"/>
                  </a:cubicBezTo>
                  <a:cubicBezTo>
                    <a:pt x="47" y="94"/>
                    <a:pt x="47" y="94"/>
                    <a:pt x="46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0" y="94"/>
                    <a:pt x="20" y="93"/>
                  </a:cubicBezTo>
                  <a:cubicBezTo>
                    <a:pt x="20" y="93"/>
                    <a:pt x="21" y="92"/>
                    <a:pt x="21" y="92"/>
                  </a:cubicBezTo>
                  <a:lnTo>
                    <a:pt x="46" y="92"/>
                  </a:lnTo>
                  <a:close/>
                  <a:moveTo>
                    <a:pt x="38" y="175"/>
                  </a:moveTo>
                  <a:cubicBezTo>
                    <a:pt x="39" y="175"/>
                    <a:pt x="39" y="176"/>
                    <a:pt x="39" y="176"/>
                  </a:cubicBezTo>
                  <a:cubicBezTo>
                    <a:pt x="39" y="177"/>
                    <a:pt x="39" y="177"/>
                    <a:pt x="38" y="177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12" y="177"/>
                    <a:pt x="12" y="177"/>
                    <a:pt x="12" y="176"/>
                  </a:cubicBezTo>
                  <a:cubicBezTo>
                    <a:pt x="12" y="176"/>
                    <a:pt x="12" y="175"/>
                    <a:pt x="13" y="175"/>
                  </a:cubicBezTo>
                  <a:lnTo>
                    <a:pt x="38" y="175"/>
                  </a:lnTo>
                  <a:close/>
                  <a:moveTo>
                    <a:pt x="38" y="166"/>
                  </a:moveTo>
                  <a:cubicBezTo>
                    <a:pt x="39" y="166"/>
                    <a:pt x="39" y="166"/>
                    <a:pt x="39" y="167"/>
                  </a:cubicBezTo>
                  <a:cubicBezTo>
                    <a:pt x="39" y="167"/>
                    <a:pt x="39" y="168"/>
                    <a:pt x="38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2" y="168"/>
                    <a:pt x="12" y="167"/>
                    <a:pt x="12" y="167"/>
                  </a:cubicBezTo>
                  <a:cubicBezTo>
                    <a:pt x="12" y="166"/>
                    <a:pt x="12" y="166"/>
                    <a:pt x="13" y="166"/>
                  </a:cubicBezTo>
                  <a:lnTo>
                    <a:pt x="38" y="166"/>
                  </a:lnTo>
                  <a:close/>
                  <a:moveTo>
                    <a:pt x="51" y="316"/>
                  </a:moveTo>
                  <a:cubicBezTo>
                    <a:pt x="82" y="302"/>
                    <a:pt x="82" y="302"/>
                    <a:pt x="82" y="302"/>
                  </a:cubicBezTo>
                  <a:cubicBezTo>
                    <a:pt x="111" y="316"/>
                    <a:pt x="111" y="316"/>
                    <a:pt x="111" y="316"/>
                  </a:cubicBezTo>
                  <a:lnTo>
                    <a:pt x="51" y="316"/>
                  </a:lnTo>
                  <a:close/>
                  <a:moveTo>
                    <a:pt x="49" y="287"/>
                  </a:moveTo>
                  <a:cubicBezTo>
                    <a:pt x="76" y="300"/>
                    <a:pt x="76" y="300"/>
                    <a:pt x="76" y="300"/>
                  </a:cubicBezTo>
                  <a:cubicBezTo>
                    <a:pt x="42" y="315"/>
                    <a:pt x="42" y="315"/>
                    <a:pt x="42" y="315"/>
                  </a:cubicBezTo>
                  <a:lnTo>
                    <a:pt x="49" y="287"/>
                  </a:lnTo>
                  <a:close/>
                  <a:moveTo>
                    <a:pt x="87" y="79"/>
                  </a:moveTo>
                  <a:cubicBezTo>
                    <a:pt x="101" y="65"/>
                    <a:pt x="101" y="65"/>
                    <a:pt x="101" y="65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88" y="80"/>
                    <a:pt x="88" y="80"/>
                    <a:pt x="88" y="80"/>
                  </a:cubicBezTo>
                  <a:lnTo>
                    <a:pt x="87" y="79"/>
                  </a:lnTo>
                  <a:close/>
                  <a:moveTo>
                    <a:pt x="101" y="59"/>
                  </a:moveTo>
                  <a:cubicBezTo>
                    <a:pt x="84" y="76"/>
                    <a:pt x="84" y="76"/>
                    <a:pt x="84" y="76"/>
                  </a:cubicBezTo>
                  <a:cubicBezTo>
                    <a:pt x="66" y="59"/>
                    <a:pt x="66" y="59"/>
                    <a:pt x="66" y="59"/>
                  </a:cubicBezTo>
                  <a:lnTo>
                    <a:pt x="101" y="59"/>
                  </a:lnTo>
                  <a:close/>
                  <a:moveTo>
                    <a:pt x="66" y="65"/>
                  </a:moveTo>
                  <a:cubicBezTo>
                    <a:pt x="81" y="79"/>
                    <a:pt x="81" y="79"/>
                    <a:pt x="81" y="79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66" y="80"/>
                    <a:pt x="66" y="80"/>
                    <a:pt x="66" y="80"/>
                  </a:cubicBezTo>
                  <a:lnTo>
                    <a:pt x="66" y="65"/>
                  </a:lnTo>
                  <a:close/>
                  <a:moveTo>
                    <a:pt x="88" y="85"/>
                  </a:moveTo>
                  <a:cubicBezTo>
                    <a:pt x="101" y="98"/>
                    <a:pt x="101" y="98"/>
                    <a:pt x="101" y="9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80" y="85"/>
                    <a:pt x="80" y="85"/>
                    <a:pt x="80" y="85"/>
                  </a:cubicBezTo>
                  <a:lnTo>
                    <a:pt x="88" y="85"/>
                  </a:lnTo>
                  <a:close/>
                  <a:moveTo>
                    <a:pt x="66" y="209"/>
                  </a:moveTo>
                  <a:cubicBezTo>
                    <a:pt x="66" y="209"/>
                    <a:pt x="67" y="209"/>
                    <a:pt x="67" y="208"/>
                  </a:cubicBezTo>
                  <a:cubicBezTo>
                    <a:pt x="84" y="184"/>
                    <a:pt x="84" y="184"/>
                    <a:pt x="84" y="184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1" y="208"/>
                    <a:pt x="101" y="208"/>
                  </a:cubicBezTo>
                  <a:cubicBezTo>
                    <a:pt x="101" y="209"/>
                    <a:pt x="101" y="209"/>
                    <a:pt x="101" y="209"/>
                  </a:cubicBezTo>
                  <a:cubicBezTo>
                    <a:pt x="66" y="209"/>
                    <a:pt x="66" y="209"/>
                    <a:pt x="66" y="209"/>
                  </a:cubicBezTo>
                  <a:close/>
                  <a:moveTo>
                    <a:pt x="86" y="180"/>
                  </a:moveTo>
                  <a:cubicBezTo>
                    <a:pt x="101" y="159"/>
                    <a:pt x="101" y="159"/>
                    <a:pt x="101" y="159"/>
                  </a:cubicBezTo>
                  <a:cubicBezTo>
                    <a:pt x="101" y="202"/>
                    <a:pt x="101" y="202"/>
                    <a:pt x="101" y="202"/>
                  </a:cubicBezTo>
                  <a:lnTo>
                    <a:pt x="86" y="180"/>
                  </a:lnTo>
                  <a:close/>
                  <a:moveTo>
                    <a:pt x="66" y="151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6" y="151"/>
                    <a:pt x="66" y="151"/>
                    <a:pt x="66" y="151"/>
                  </a:cubicBezTo>
                  <a:close/>
                  <a:moveTo>
                    <a:pt x="97" y="158"/>
                  </a:moveTo>
                  <a:cubicBezTo>
                    <a:pt x="84" y="176"/>
                    <a:pt x="84" y="176"/>
                    <a:pt x="84" y="176"/>
                  </a:cubicBezTo>
                  <a:cubicBezTo>
                    <a:pt x="71" y="158"/>
                    <a:pt x="71" y="158"/>
                    <a:pt x="71" y="158"/>
                  </a:cubicBezTo>
                  <a:lnTo>
                    <a:pt x="97" y="158"/>
                  </a:lnTo>
                  <a:close/>
                  <a:moveTo>
                    <a:pt x="101" y="144"/>
                  </a:moveTo>
                  <a:cubicBezTo>
                    <a:pt x="86" y="125"/>
                    <a:pt x="86" y="125"/>
                    <a:pt x="86" y="125"/>
                  </a:cubicBezTo>
                  <a:cubicBezTo>
                    <a:pt x="101" y="105"/>
                    <a:pt x="101" y="105"/>
                    <a:pt x="101" y="105"/>
                  </a:cubicBezTo>
                  <a:lnTo>
                    <a:pt x="101" y="144"/>
                  </a:lnTo>
                  <a:close/>
                  <a:moveTo>
                    <a:pt x="80" y="125"/>
                  </a:moveTo>
                  <a:cubicBezTo>
                    <a:pt x="66" y="143"/>
                    <a:pt x="66" y="143"/>
                    <a:pt x="66" y="143"/>
                  </a:cubicBezTo>
                  <a:cubicBezTo>
                    <a:pt x="66" y="106"/>
                    <a:pt x="66" y="106"/>
                    <a:pt x="66" y="106"/>
                  </a:cubicBezTo>
                  <a:lnTo>
                    <a:pt x="80" y="125"/>
                  </a:lnTo>
                  <a:close/>
                  <a:moveTo>
                    <a:pt x="81" y="180"/>
                  </a:moveTo>
                  <a:cubicBezTo>
                    <a:pt x="66" y="202"/>
                    <a:pt x="66" y="202"/>
                    <a:pt x="66" y="202"/>
                  </a:cubicBezTo>
                  <a:cubicBezTo>
                    <a:pt x="66" y="158"/>
                    <a:pt x="66" y="158"/>
                    <a:pt x="66" y="158"/>
                  </a:cubicBezTo>
                  <a:lnTo>
                    <a:pt x="81" y="180"/>
                  </a:lnTo>
                  <a:close/>
                  <a:moveTo>
                    <a:pt x="65" y="215"/>
                  </a:moveTo>
                  <a:cubicBezTo>
                    <a:pt x="102" y="215"/>
                    <a:pt x="102" y="215"/>
                    <a:pt x="102" y="215"/>
                  </a:cubicBezTo>
                  <a:cubicBezTo>
                    <a:pt x="104" y="227"/>
                    <a:pt x="104" y="227"/>
                    <a:pt x="104" y="227"/>
                  </a:cubicBezTo>
                  <a:cubicBezTo>
                    <a:pt x="62" y="227"/>
                    <a:pt x="62" y="227"/>
                    <a:pt x="62" y="227"/>
                  </a:cubicBezTo>
                  <a:lnTo>
                    <a:pt x="65" y="215"/>
                  </a:lnTo>
                  <a:close/>
                  <a:moveTo>
                    <a:pt x="89" y="268"/>
                  </a:moveTo>
                  <a:cubicBezTo>
                    <a:pt x="111" y="259"/>
                    <a:pt x="111" y="259"/>
                    <a:pt x="111" y="259"/>
                  </a:cubicBezTo>
                  <a:cubicBezTo>
                    <a:pt x="115" y="279"/>
                    <a:pt x="115" y="279"/>
                    <a:pt x="115" y="279"/>
                  </a:cubicBezTo>
                  <a:lnTo>
                    <a:pt x="89" y="268"/>
                  </a:lnTo>
                  <a:close/>
                  <a:moveTo>
                    <a:pt x="113" y="283"/>
                  </a:moveTo>
                  <a:cubicBezTo>
                    <a:pt x="82" y="297"/>
                    <a:pt x="82" y="297"/>
                    <a:pt x="82" y="297"/>
                  </a:cubicBezTo>
                  <a:cubicBezTo>
                    <a:pt x="52" y="283"/>
                    <a:pt x="52" y="283"/>
                    <a:pt x="52" y="283"/>
                  </a:cubicBezTo>
                  <a:cubicBezTo>
                    <a:pt x="83" y="270"/>
                    <a:pt x="83" y="270"/>
                    <a:pt x="83" y="270"/>
                  </a:cubicBezTo>
                  <a:lnTo>
                    <a:pt x="113" y="283"/>
                  </a:lnTo>
                  <a:close/>
                  <a:moveTo>
                    <a:pt x="83" y="266"/>
                  </a:moveTo>
                  <a:cubicBezTo>
                    <a:pt x="59" y="255"/>
                    <a:pt x="59" y="255"/>
                    <a:pt x="59" y="255"/>
                  </a:cubicBezTo>
                  <a:cubicBezTo>
                    <a:pt x="83" y="243"/>
                    <a:pt x="83" y="243"/>
                    <a:pt x="83" y="243"/>
                  </a:cubicBezTo>
                  <a:cubicBezTo>
                    <a:pt x="107" y="255"/>
                    <a:pt x="107" y="255"/>
                    <a:pt x="107" y="255"/>
                  </a:cubicBezTo>
                  <a:lnTo>
                    <a:pt x="83" y="266"/>
                  </a:lnTo>
                  <a:close/>
                  <a:moveTo>
                    <a:pt x="88" y="241"/>
                  </a:moveTo>
                  <a:cubicBezTo>
                    <a:pt x="105" y="232"/>
                    <a:pt x="105" y="232"/>
                    <a:pt x="105" y="232"/>
                  </a:cubicBezTo>
                  <a:cubicBezTo>
                    <a:pt x="109" y="251"/>
                    <a:pt x="109" y="251"/>
                    <a:pt x="109" y="251"/>
                  </a:cubicBezTo>
                  <a:lnTo>
                    <a:pt x="88" y="241"/>
                  </a:lnTo>
                  <a:close/>
                  <a:moveTo>
                    <a:pt x="83" y="239"/>
                  </a:moveTo>
                  <a:cubicBezTo>
                    <a:pt x="69" y="231"/>
                    <a:pt x="69" y="231"/>
                    <a:pt x="69" y="231"/>
                  </a:cubicBezTo>
                  <a:cubicBezTo>
                    <a:pt x="97" y="231"/>
                    <a:pt x="97" y="231"/>
                    <a:pt x="97" y="231"/>
                  </a:cubicBezTo>
                  <a:lnTo>
                    <a:pt x="83" y="239"/>
                  </a:lnTo>
                  <a:close/>
                  <a:moveTo>
                    <a:pt x="61" y="233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57" y="252"/>
                    <a:pt x="57" y="252"/>
                    <a:pt x="57" y="252"/>
                  </a:cubicBezTo>
                  <a:lnTo>
                    <a:pt x="61" y="233"/>
                  </a:lnTo>
                  <a:close/>
                  <a:moveTo>
                    <a:pt x="55" y="259"/>
                  </a:moveTo>
                  <a:cubicBezTo>
                    <a:pt x="77" y="268"/>
                    <a:pt x="77" y="268"/>
                    <a:pt x="77" y="268"/>
                  </a:cubicBezTo>
                  <a:cubicBezTo>
                    <a:pt x="50" y="279"/>
                    <a:pt x="50" y="279"/>
                    <a:pt x="50" y="279"/>
                  </a:cubicBezTo>
                  <a:lnTo>
                    <a:pt x="55" y="259"/>
                  </a:lnTo>
                  <a:close/>
                  <a:moveTo>
                    <a:pt x="122" y="316"/>
                  </a:moveTo>
                  <a:cubicBezTo>
                    <a:pt x="87" y="300"/>
                    <a:pt x="87" y="300"/>
                    <a:pt x="87" y="300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22" y="316"/>
                    <a:pt x="122" y="316"/>
                    <a:pt x="122" y="316"/>
                  </a:cubicBezTo>
                  <a:close/>
                  <a:moveTo>
                    <a:pt x="149" y="152"/>
                  </a:moveTo>
                  <a:cubicBezTo>
                    <a:pt x="107" y="152"/>
                    <a:pt x="107" y="152"/>
                    <a:pt x="107" y="152"/>
                  </a:cubicBezTo>
                  <a:cubicBezTo>
                    <a:pt x="107" y="129"/>
                    <a:pt x="107" y="129"/>
                    <a:pt x="107" y="129"/>
                  </a:cubicBezTo>
                  <a:lnTo>
                    <a:pt x="149" y="152"/>
                  </a:lnTo>
                  <a:close/>
                  <a:moveTo>
                    <a:pt x="101" y="92"/>
                  </a:moveTo>
                  <a:cubicBezTo>
                    <a:pt x="94" y="85"/>
                    <a:pt x="94" y="85"/>
                    <a:pt x="94" y="85"/>
                  </a:cubicBezTo>
                  <a:cubicBezTo>
                    <a:pt x="101" y="85"/>
                    <a:pt x="101" y="85"/>
                    <a:pt x="101" y="85"/>
                  </a:cubicBezTo>
                  <a:lnTo>
                    <a:pt x="101" y="92"/>
                  </a:lnTo>
                  <a:close/>
                  <a:moveTo>
                    <a:pt x="140" y="80"/>
                  </a:moveTo>
                  <a:cubicBezTo>
                    <a:pt x="107" y="80"/>
                    <a:pt x="107" y="80"/>
                    <a:pt x="107" y="80"/>
                  </a:cubicBezTo>
                  <a:cubicBezTo>
                    <a:pt x="107" y="61"/>
                    <a:pt x="107" y="61"/>
                    <a:pt x="107" y="61"/>
                  </a:cubicBezTo>
                  <a:lnTo>
                    <a:pt x="140" y="80"/>
                  </a:lnTo>
                  <a:close/>
                  <a:moveTo>
                    <a:pt x="84" y="26"/>
                  </a:moveTo>
                  <a:cubicBezTo>
                    <a:pt x="101" y="53"/>
                    <a:pt x="101" y="53"/>
                    <a:pt x="101" y="53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55"/>
                    <a:pt x="66" y="55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3"/>
                    <a:pt x="66" y="53"/>
                    <a:pt x="66" y="53"/>
                  </a:cubicBezTo>
                  <a:lnTo>
                    <a:pt x="84" y="26"/>
                  </a:lnTo>
                  <a:close/>
                  <a:moveTo>
                    <a:pt x="27" y="80"/>
                  </a:moveTo>
                  <a:cubicBezTo>
                    <a:pt x="60" y="61"/>
                    <a:pt x="60" y="61"/>
                    <a:pt x="60" y="61"/>
                  </a:cubicBezTo>
                  <a:cubicBezTo>
                    <a:pt x="60" y="80"/>
                    <a:pt x="60" y="80"/>
                    <a:pt x="60" y="80"/>
                  </a:cubicBezTo>
                  <a:lnTo>
                    <a:pt x="27" y="80"/>
                  </a:lnTo>
                  <a:close/>
                  <a:moveTo>
                    <a:pt x="74" y="85"/>
                  </a:moveTo>
                  <a:cubicBezTo>
                    <a:pt x="66" y="93"/>
                    <a:pt x="66" y="93"/>
                    <a:pt x="66" y="93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74" y="85"/>
                  </a:lnTo>
                  <a:close/>
                  <a:moveTo>
                    <a:pt x="17" y="152"/>
                  </a:moveTo>
                  <a:cubicBezTo>
                    <a:pt x="60" y="129"/>
                    <a:pt x="60" y="129"/>
                    <a:pt x="60" y="129"/>
                  </a:cubicBezTo>
                  <a:cubicBezTo>
                    <a:pt x="60" y="152"/>
                    <a:pt x="60" y="152"/>
                    <a:pt x="60" y="152"/>
                  </a:cubicBezTo>
                  <a:lnTo>
                    <a:pt x="17" y="152"/>
                  </a:lnTo>
                  <a:close/>
                  <a:moveTo>
                    <a:pt x="26" y="381"/>
                  </a:moveTo>
                  <a:cubicBezTo>
                    <a:pt x="14" y="381"/>
                    <a:pt x="14" y="381"/>
                    <a:pt x="14" y="381"/>
                  </a:cubicBezTo>
                  <a:cubicBezTo>
                    <a:pt x="40" y="322"/>
                    <a:pt x="40" y="322"/>
                    <a:pt x="40" y="322"/>
                  </a:cubicBezTo>
                  <a:cubicBezTo>
                    <a:pt x="68" y="322"/>
                    <a:pt x="68" y="322"/>
                    <a:pt x="68" y="322"/>
                  </a:cubicBezTo>
                  <a:lnTo>
                    <a:pt x="26" y="381"/>
                  </a:lnTo>
                  <a:close/>
                  <a:moveTo>
                    <a:pt x="124" y="322"/>
                  </a:moveTo>
                  <a:cubicBezTo>
                    <a:pt x="150" y="381"/>
                    <a:pt x="150" y="381"/>
                    <a:pt x="150" y="381"/>
                  </a:cubicBezTo>
                  <a:cubicBezTo>
                    <a:pt x="137" y="381"/>
                    <a:pt x="137" y="381"/>
                    <a:pt x="137" y="381"/>
                  </a:cubicBezTo>
                  <a:cubicBezTo>
                    <a:pt x="96" y="322"/>
                    <a:pt x="96" y="322"/>
                    <a:pt x="96" y="322"/>
                  </a:cubicBezTo>
                  <a:lnTo>
                    <a:pt x="124" y="322"/>
                  </a:lnTo>
                  <a:close/>
                  <a:moveTo>
                    <a:pt x="124" y="322"/>
                  </a:moveTo>
                  <a:cubicBezTo>
                    <a:pt x="124" y="322"/>
                    <a:pt x="124" y="322"/>
                    <a:pt x="124" y="32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62" name="Google Shape;3441;p18"/>
            <p:cNvGrpSpPr/>
            <p:nvPr/>
          </p:nvGrpSpPr>
          <p:grpSpPr>
            <a:xfrm>
              <a:off x="7220931" y="4034581"/>
              <a:ext cx="217488" cy="293688"/>
              <a:chOff x="4462463" y="3600450"/>
              <a:chExt cx="217488" cy="29368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63" name="Google Shape;3442;p18"/>
              <p:cNvSpPr/>
              <p:nvPr/>
            </p:nvSpPr>
            <p:spPr>
              <a:xfrm>
                <a:off x="4462463" y="3600450"/>
                <a:ext cx="217488" cy="220663"/>
              </a:xfrm>
              <a:custGeom>
                <a:avLst/>
                <a:gdLst/>
                <a:ahLst/>
                <a:cxnLst/>
                <a:rect l="l" t="t" r="r" b="b"/>
                <a:pathLst>
                  <a:path w="86" h="87" extrusionOk="0">
                    <a:moveTo>
                      <a:pt x="85" y="71"/>
                    </a:move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5"/>
                      <a:pt x="65" y="0"/>
                      <a:pt x="5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1" y="0"/>
                      <a:pt x="14" y="5"/>
                      <a:pt x="12" y="13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5"/>
                      <a:pt x="1" y="79"/>
                      <a:pt x="3" y="82"/>
                    </a:cubicBezTo>
                    <a:cubicBezTo>
                      <a:pt x="6" y="85"/>
                      <a:pt x="10" y="87"/>
                      <a:pt x="14" y="87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34" y="87"/>
                      <a:pt x="34" y="87"/>
                      <a:pt x="34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6" y="87"/>
                      <a:pt x="80" y="85"/>
                      <a:pt x="82" y="82"/>
                    </a:cubicBezTo>
                    <a:cubicBezTo>
                      <a:pt x="85" y="79"/>
                      <a:pt x="86" y="75"/>
                      <a:pt x="85" y="71"/>
                    </a:cubicBezTo>
                    <a:close/>
                    <a:moveTo>
                      <a:pt x="35" y="7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5" y="14"/>
                      <a:pt x="35" y="14"/>
                      <a:pt x="35" y="14"/>
                    </a:cubicBezTo>
                    <a:lnTo>
                      <a:pt x="35" y="7"/>
                    </a:lnTo>
                    <a:close/>
                    <a:moveTo>
                      <a:pt x="14" y="43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11" y="58"/>
                      <a:pt x="11" y="58"/>
                      <a:pt x="11" y="58"/>
                    </a:cubicBezTo>
                    <a:lnTo>
                      <a:pt x="14" y="43"/>
                    </a:lnTo>
                    <a:close/>
                    <a:moveTo>
                      <a:pt x="28" y="79"/>
                    </a:moveTo>
                    <a:cubicBezTo>
                      <a:pt x="24" y="79"/>
                      <a:pt x="21" y="76"/>
                      <a:pt x="21" y="72"/>
                    </a:cubicBezTo>
                    <a:cubicBezTo>
                      <a:pt x="21" y="68"/>
                      <a:pt x="24" y="65"/>
                      <a:pt x="28" y="65"/>
                    </a:cubicBezTo>
                    <a:cubicBezTo>
                      <a:pt x="32" y="65"/>
                      <a:pt x="35" y="68"/>
                      <a:pt x="35" y="72"/>
                    </a:cubicBezTo>
                    <a:cubicBezTo>
                      <a:pt x="35" y="76"/>
                      <a:pt x="32" y="79"/>
                      <a:pt x="28" y="79"/>
                    </a:cubicBezTo>
                    <a:close/>
                    <a:moveTo>
                      <a:pt x="57" y="79"/>
                    </a:moveTo>
                    <a:cubicBezTo>
                      <a:pt x="53" y="79"/>
                      <a:pt x="50" y="76"/>
                      <a:pt x="50" y="72"/>
                    </a:cubicBezTo>
                    <a:cubicBezTo>
                      <a:pt x="50" y="68"/>
                      <a:pt x="53" y="65"/>
                      <a:pt x="57" y="65"/>
                    </a:cubicBezTo>
                    <a:cubicBezTo>
                      <a:pt x="61" y="65"/>
                      <a:pt x="64" y="68"/>
                      <a:pt x="64" y="72"/>
                    </a:cubicBezTo>
                    <a:cubicBezTo>
                      <a:pt x="64" y="76"/>
                      <a:pt x="61" y="79"/>
                      <a:pt x="57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64" name="Google Shape;3443;p18"/>
              <p:cNvSpPr/>
              <p:nvPr/>
            </p:nvSpPr>
            <p:spPr>
              <a:xfrm>
                <a:off x="4487863" y="3838575"/>
                <a:ext cx="166688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" extrusionOk="0">
                    <a:moveTo>
                      <a:pt x="71" y="0"/>
                    </a:moveTo>
                    <a:lnTo>
                      <a:pt x="76" y="11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14" y="0"/>
                    </a:lnTo>
                    <a:lnTo>
                      <a:pt x="0" y="35"/>
                    </a:lnTo>
                    <a:lnTo>
                      <a:pt x="17" y="35"/>
                    </a:lnTo>
                    <a:lnTo>
                      <a:pt x="22" y="22"/>
                    </a:lnTo>
                    <a:lnTo>
                      <a:pt x="81" y="22"/>
                    </a:lnTo>
                    <a:lnTo>
                      <a:pt x="86" y="35"/>
                    </a:lnTo>
                    <a:lnTo>
                      <a:pt x="105" y="35"/>
                    </a:lnTo>
                    <a:lnTo>
                      <a:pt x="89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</p:grpSp>
        <p:pic>
          <p:nvPicPr>
            <p:cNvPr id="1026" name="Picture 2" descr="C:\Users\Maximov\Downloads\tram-way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159" y="4290202"/>
              <a:ext cx="547031" cy="54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Прямоугольник 65"/>
          <p:cNvSpPr/>
          <p:nvPr/>
        </p:nvSpPr>
        <p:spPr>
          <a:xfrm>
            <a:off x="139063" y="379897"/>
            <a:ext cx="8785100" cy="23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ct val="0"/>
              </a:spcAft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Договор о Евразийском экономическом союзе от 29 мая 2014 года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88563" y="855455"/>
            <a:ext cx="8744651" cy="556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  <a:spcAft>
                <a:spcPts val="200"/>
              </a:spcAft>
              <a:buClr>
                <a:srgbClr val="7F7F7F"/>
              </a:buClr>
              <a:buSzPct val="120000"/>
            </a:pPr>
            <a:r>
              <a:rPr lang="ru-RU" sz="1200" b="1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Раздел </a:t>
            </a:r>
            <a:r>
              <a:rPr lang="en-US" sz="1200" b="1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ru-RU" sz="1200" b="1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Договора </a:t>
            </a:r>
            <a:r>
              <a:rPr lang="ru-RU" sz="1200" b="1" dirty="0" smtClean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2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Техническое регулирование»</a:t>
            </a:r>
          </a:p>
          <a:p>
            <a:pPr algn="ctr">
              <a:lnSpc>
                <a:spcPct val="90000"/>
              </a:lnSpc>
              <a:spcAft>
                <a:spcPts val="200"/>
              </a:spcAft>
              <a:buClr>
                <a:srgbClr val="7F7F7F"/>
              </a:buClr>
              <a:buSzPct val="120000"/>
            </a:pPr>
            <a:r>
              <a:rPr lang="ru-RU" sz="1200" b="1" dirty="0" smtClean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Протокол </a:t>
            </a:r>
            <a:r>
              <a:rPr lang="ru-RU" sz="1200" b="1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9 </a:t>
            </a:r>
            <a:r>
              <a:rPr lang="ru-RU" sz="1200" dirty="0" smtClean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sz="12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техническом </a:t>
            </a:r>
            <a:r>
              <a:rPr lang="ru-RU" sz="1200" dirty="0" smtClean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регулировании, </a:t>
            </a:r>
            <a:r>
              <a:rPr lang="ru-RU" sz="1200" b="1" dirty="0" smtClean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Протокол </a:t>
            </a:r>
            <a:r>
              <a:rPr lang="ru-RU" sz="1200" b="1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10 </a:t>
            </a:r>
            <a:r>
              <a:rPr lang="ru-RU" sz="1200" dirty="0" smtClean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sz="12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проведении согласованной политики в области обеспечения единства </a:t>
            </a:r>
            <a:r>
              <a:rPr lang="ru-RU" sz="1200" dirty="0" smtClean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измерений, </a:t>
            </a:r>
            <a:r>
              <a:rPr lang="ru-RU" sz="1200" b="1" dirty="0" smtClean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Протокол </a:t>
            </a:r>
            <a:r>
              <a:rPr lang="ru-RU" sz="1200" b="1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sz="1200" b="1" dirty="0" smtClean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ru-RU" sz="1200" dirty="0" smtClean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sz="12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признании результатов работ по аккредитации органов по оценке </a:t>
            </a:r>
            <a:r>
              <a:rPr lang="ru-RU" sz="1200" dirty="0" smtClean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соответствия</a:t>
            </a:r>
            <a:endParaRPr lang="ru-RU" sz="1200" dirty="0">
              <a:solidFill>
                <a:srgbClr val="003E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Картинки по запросу еас знак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3" y="4113912"/>
            <a:ext cx="418623" cy="36958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7" name="Скругленная прямоугольная выноска 6"/>
          <p:cNvSpPr/>
          <p:nvPr/>
        </p:nvSpPr>
        <p:spPr bwMode="auto">
          <a:xfrm>
            <a:off x="6753642" y="3496784"/>
            <a:ext cx="2361418" cy="1646715"/>
          </a:xfrm>
          <a:prstGeom prst="wedgeRoundRectCallout">
            <a:avLst>
              <a:gd name="adj1" fmla="val -58741"/>
              <a:gd name="adj2" fmla="val -1232"/>
              <a:gd name="adj3" fmla="val 16667"/>
            </a:avLst>
          </a:prstGeom>
          <a:solidFill>
            <a:schemeClr val="accent2"/>
          </a:solidFill>
          <a:ln w="190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108000">
              <a:buFont typeface="Arial" pitchFamily="34" charset="0"/>
              <a:buChar char="•"/>
            </a:pPr>
            <a:r>
              <a:rPr lang="ru-RU" sz="11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Снятие </a:t>
            </a:r>
            <a:r>
              <a:rPr lang="ru-RU" sz="1100" b="1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технических барьеров во взаимной </a:t>
            </a:r>
            <a:r>
              <a:rPr lang="ru-RU" sz="11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торговле</a:t>
            </a:r>
            <a:endParaRPr lang="ru-RU" sz="1100" b="1" i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000">
              <a:buFont typeface="Arial" pitchFamily="34" charset="0"/>
              <a:buChar char="•"/>
            </a:pPr>
            <a:r>
              <a:rPr lang="ru-RU" sz="11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Создание </a:t>
            </a:r>
            <a:r>
              <a:rPr lang="ru-RU" sz="1100" b="1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условий для </a:t>
            </a:r>
            <a:r>
              <a:rPr lang="ru-RU" sz="11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производства инновационной продукции</a:t>
            </a:r>
            <a:endParaRPr lang="ru-RU" sz="1100" b="1" i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000">
              <a:buFont typeface="Arial" pitchFamily="34" charset="0"/>
              <a:buChar char="•"/>
            </a:pPr>
            <a:r>
              <a:rPr lang="ru-RU" sz="11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Возможность </a:t>
            </a:r>
            <a:r>
              <a:rPr lang="ru-RU" sz="1100" b="1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кооперации и развития экспорта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73" y="2383661"/>
            <a:ext cx="510119" cy="37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1" y="43960"/>
            <a:ext cx="8424935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400" b="1" dirty="0" smtClean="0">
                <a:solidFill>
                  <a:srgbClr val="69613B"/>
                </a:solidFill>
                <a:latin typeface="+mn-lt"/>
                <a:ea typeface="+mn-ea"/>
                <a:cs typeface="Arial" panose="020B0604020202020204" pitchFamily="34" charset="0"/>
              </a:rPr>
              <a:t>СТАНДАРТЫ – ДОКАЗАТЕЛЬНАЯ БАЗА СООТВЕТСТВИЯ </a:t>
            </a:r>
          </a:p>
          <a:p>
            <a:pPr fontAlgn="base">
              <a:spcAft>
                <a:spcPct val="0"/>
              </a:spcAft>
            </a:pPr>
            <a:r>
              <a:rPr lang="ru-RU" sz="1400" b="1" dirty="0" smtClean="0">
                <a:solidFill>
                  <a:srgbClr val="69613B"/>
                </a:solidFill>
                <a:latin typeface="+mn-lt"/>
                <a:ea typeface="+mn-ea"/>
                <a:cs typeface="Arial" panose="020B0604020202020204" pitchFamily="34" charset="0"/>
              </a:rPr>
              <a:t>ЕДИНЫМ ТЕХНИЧЕСКИМ РЕГЛАМЕНТАМ</a:t>
            </a:r>
            <a:endParaRPr lang="ru-RU" sz="1400" b="1" dirty="0">
              <a:solidFill>
                <a:srgbClr val="69613B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4822" y="118364"/>
            <a:ext cx="609600" cy="28575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 </a:t>
            </a:r>
            <a:fld id="{7DD3BBBA-5861-4733-BE38-AADB08C5D80B}" type="slidenum">
              <a:rPr lang="ru-RU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ru-RU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5434" y="681540"/>
            <a:ext cx="8671063" cy="4296356"/>
            <a:chOff x="365433" y="908720"/>
            <a:chExt cx="8671063" cy="5728475"/>
          </a:xfrm>
        </p:grpSpPr>
        <p:cxnSp>
          <p:nvCxnSpPr>
            <p:cNvPr id="111" name="Прямая соединительная линия 110"/>
            <p:cNvCxnSpPr/>
            <p:nvPr/>
          </p:nvCxnSpPr>
          <p:spPr>
            <a:xfrm>
              <a:off x="8604448" y="3669376"/>
              <a:ext cx="0" cy="2365744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6660232" y="3692347"/>
              <a:ext cx="0" cy="1833509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4697467" y="3429000"/>
              <a:ext cx="575" cy="1554105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2411760" y="3573016"/>
              <a:ext cx="0" cy="72008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611560" y="908721"/>
              <a:ext cx="2641760" cy="450260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u="sng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УТВЕРЖДЕНЫ</a:t>
              </a:r>
              <a:r>
                <a:rPr lang="ru-RU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перечни стандартов </a:t>
              </a:r>
              <a:r>
                <a:rPr lang="ru-RU" sz="16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к</a:t>
              </a:r>
              <a:endPara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5"/>
            <p:cNvSpPr/>
            <p:nvPr/>
          </p:nvSpPr>
          <p:spPr>
            <a:xfrm>
              <a:off x="1979712" y="1153540"/>
              <a:ext cx="748763" cy="504526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z="95250"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200" kern="0" dirty="0" smtClean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  <a:endParaRPr lang="en-US" sz="2200" kern="0" dirty="0">
                <a:solidFill>
                  <a:sysClr val="window" lastClr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Прямоугольник с двумя скругленными противолежащими углами 11"/>
            <p:cNvSpPr/>
            <p:nvPr/>
          </p:nvSpPr>
          <p:spPr>
            <a:xfrm>
              <a:off x="2699792" y="1296429"/>
              <a:ext cx="964871" cy="450260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ТР ЕАЭС</a:t>
              </a:r>
              <a:endParaRPr lang="ru-RU" sz="1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Прямоугольник с двумя скругленными противолежащими углами 82"/>
            <p:cNvSpPr/>
            <p:nvPr/>
          </p:nvSpPr>
          <p:spPr>
            <a:xfrm>
              <a:off x="4572000" y="908720"/>
              <a:ext cx="4229660" cy="450262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u="sng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УТВЕРЖДЕНЫ</a:t>
              </a:r>
              <a:r>
                <a:rPr lang="ru-RU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программы разработки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       ГОСТ СНГ  </a:t>
              </a:r>
              <a:r>
                <a:rPr lang="ru-RU" sz="1600" b="1" u="sng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</a:t>
              </a:r>
              <a:endParaRPr lang="ru-RU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Oval 5"/>
            <p:cNvSpPr/>
            <p:nvPr/>
          </p:nvSpPr>
          <p:spPr>
            <a:xfrm>
              <a:off x="7092280" y="1106719"/>
              <a:ext cx="720000" cy="504525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z="95250"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200" kern="0" dirty="0" smtClean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  <a:endParaRPr lang="en-US" sz="2200" kern="0" dirty="0">
                <a:solidFill>
                  <a:sysClr val="window" lastClr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827584" y="2276872"/>
              <a:ext cx="7848872" cy="74573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Приоритет включения стандартов,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разработанных на основе международных и региональных требований</a:t>
              </a:r>
            </a:p>
          </p:txBody>
        </p:sp>
        <p:sp>
          <p:nvSpPr>
            <p:cNvPr id="35" name="Скругленный прямоугольник 4"/>
            <p:cNvSpPr/>
            <p:nvPr/>
          </p:nvSpPr>
          <p:spPr>
            <a:xfrm>
              <a:off x="365434" y="4226024"/>
              <a:ext cx="2694398" cy="35510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defTabSz="355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Колесный транспорт, с/х техника</a:t>
              </a:r>
            </a:p>
          </p:txBody>
        </p:sp>
        <p:sp>
          <p:nvSpPr>
            <p:cNvPr id="39" name="Скругленный прямоугольник 4"/>
            <p:cNvSpPr/>
            <p:nvPr/>
          </p:nvSpPr>
          <p:spPr>
            <a:xfrm>
              <a:off x="368557" y="5285830"/>
              <a:ext cx="6723723" cy="56256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defTabSz="355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Низковольтное оборудование, электромагнитная совместимость, машины </a:t>
              </a:r>
              <a:r>
                <a:rPr lang="ru-RU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 оборудование, </a:t>
              </a:r>
              <a:r>
                <a:rPr lang="ru-RU" sz="1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оборудование </a:t>
              </a:r>
              <a:r>
                <a:rPr lang="ru-RU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для работы во взрывоопасных средах  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365433" y="4713518"/>
              <a:ext cx="4710624" cy="42998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defTabSz="355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Электротехника, игрушки, машины и оборудование, оборудование для работы во взрывоопасных средах  </a:t>
              </a:r>
            </a:p>
          </p:txBody>
        </p:sp>
        <p:sp>
          <p:nvSpPr>
            <p:cNvPr id="46" name="Скругленный прямоугольник 4"/>
            <p:cNvSpPr/>
            <p:nvPr/>
          </p:nvSpPr>
          <p:spPr>
            <a:xfrm>
              <a:off x="365434" y="5989410"/>
              <a:ext cx="8671062" cy="64778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defTabSz="355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Упаковка, продукция для детей и подростков, игрушки, парфюмерия и косметика, машины и оборудование, топливо, продукция легкой промышленности, средства индивидуальной защиты, маломерные суда, пищевая продукция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633732" y="2996953"/>
              <a:ext cx="1426100" cy="6669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Правила </a:t>
              </a:r>
              <a:endPara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ЕЭК </a:t>
              </a:r>
              <a:r>
                <a:rPr lang="ru-RU" sz="1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ООН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940152" y="3014206"/>
              <a:ext cx="1317386" cy="678141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 основе документов </a:t>
              </a:r>
              <a:r>
                <a:rPr lang="ru-RU" sz="1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МЭК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959987" y="3005578"/>
              <a:ext cx="1476109" cy="6781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 основе документов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CEN/CENELEC</a:t>
              </a:r>
              <a:endPara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7704294" y="2996952"/>
              <a:ext cx="1332202" cy="6669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 основе документов </a:t>
              </a:r>
              <a:r>
                <a:rPr lang="ru-RU" sz="1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ИСО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83969" y="3675095"/>
              <a:ext cx="811767" cy="40197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z="95250"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>
              <a:defPPr>
                <a:defRPr lang="ru-RU"/>
              </a:defPPr>
              <a:lvl1pPr algn="ctr" defTabSz="457200" fontAlgn="base">
                <a:spcBef>
                  <a:spcPct val="0"/>
                </a:spcBef>
                <a:spcAft>
                  <a:spcPct val="0"/>
                </a:spcAft>
                <a:defRPr sz="2200" ker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143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679192" y="3699449"/>
              <a:ext cx="930281" cy="40197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z="95250"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>
              <a:defPPr>
                <a:defRPr lang="ru-RU"/>
              </a:defPPr>
              <a:lvl1pPr algn="ctr" defTabSz="457200" fontAlgn="base">
                <a:spcBef>
                  <a:spcPct val="0"/>
                </a:spcBef>
                <a:spcAft>
                  <a:spcPct val="0"/>
                </a:spcAft>
                <a:defRPr sz="2200" ker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315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88470" y="3697845"/>
              <a:ext cx="927746" cy="40197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z="95250"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>
              <a:defPPr>
                <a:defRPr lang="ru-RU"/>
              </a:defPPr>
              <a:lvl1pPr algn="ctr" defTabSz="457200" fontAlgn="base">
                <a:spcBef>
                  <a:spcPct val="0"/>
                </a:spcBef>
                <a:spcAft>
                  <a:spcPct val="0"/>
                </a:spcAft>
                <a:defRPr sz="2200" ker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915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96336" y="3682196"/>
              <a:ext cx="936104" cy="40197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z="95250"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>
              <a:defPPr>
                <a:defRPr lang="ru-RU"/>
              </a:defPPr>
              <a:lvl1pPr algn="ctr" defTabSz="457200" fontAlgn="base">
                <a:spcBef>
                  <a:spcPct val="0"/>
                </a:spcBef>
                <a:spcAft>
                  <a:spcPct val="0"/>
                </a:spcAft>
                <a:defRPr sz="2200" ker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1270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Прямоугольник с двумя скругленными противолежащими углами 28"/>
            <p:cNvSpPr/>
            <p:nvPr/>
          </p:nvSpPr>
          <p:spPr>
            <a:xfrm>
              <a:off x="7812280" y="1152892"/>
              <a:ext cx="1098149" cy="412179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ТР ЕАЭС</a:t>
              </a:r>
              <a:endParaRPr lang="ru-RU" sz="1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697468" y="1707132"/>
              <a:ext cx="364593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включают </a:t>
              </a:r>
              <a:r>
                <a:rPr lang="ru-RU" sz="1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разработку </a:t>
              </a:r>
              <a:r>
                <a:rPr lang="ru-RU" sz="12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около </a:t>
              </a:r>
              <a:r>
                <a:rPr lang="ru-RU" sz="12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3 000</a:t>
              </a:r>
              <a:r>
                <a:rPr lang="ru-RU" sz="12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ГОСТ, из них</a:t>
              </a:r>
            </a:p>
            <a:p>
              <a:pPr algn="just"/>
              <a:r>
                <a:rPr lang="ru-RU" sz="12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разработаны боле </a:t>
              </a:r>
              <a:r>
                <a:rPr lang="ru-RU" sz="12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1 600</a:t>
              </a:r>
              <a:r>
                <a:rPr lang="ru-RU" sz="12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ГОСТ</a:t>
              </a:r>
              <a:endPara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11560" y="1703193"/>
              <a:ext cx="36004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</a:t>
              </a:r>
              <a:r>
                <a:rPr lang="ru-RU" sz="12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ключающие в </a:t>
              </a:r>
              <a:r>
                <a:rPr lang="ru-RU" sz="1200" dirty="0" err="1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т.ч</a:t>
              </a:r>
              <a:r>
                <a:rPr lang="ru-RU" sz="12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более </a:t>
              </a:r>
              <a:r>
                <a:rPr lang="ru-RU" sz="12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12 000</a:t>
              </a:r>
              <a:r>
                <a:rPr lang="ru-RU" sz="12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2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позиций</a:t>
              </a:r>
            </a:p>
            <a:p>
              <a:r>
                <a:rPr lang="ru-RU" sz="12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около </a:t>
              </a:r>
              <a:r>
                <a:rPr lang="ru-RU" sz="12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7000</a:t>
              </a:r>
              <a:r>
                <a:rPr lang="ru-RU" sz="12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ГОСТ</a:t>
              </a:r>
              <a:endPara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7933651" y="2420888"/>
              <a:ext cx="1008112" cy="224408"/>
            </a:xfrm>
            <a:prstGeom prst="roundRect">
              <a:avLst/>
            </a:prstGeom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примеры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74463" y="2276872"/>
              <a:ext cx="8246009" cy="0"/>
            </a:xfrm>
            <a:prstGeom prst="line">
              <a:avLst/>
            </a:prstGeom>
            <a:ln w="15875">
              <a:solidFill>
                <a:srgbClr val="99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66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3EAA47-B616-4770-874D-BDA93AB21151}"/>
              </a:ext>
            </a:extLst>
          </p:cNvPr>
          <p:cNvSpPr txBox="1"/>
          <p:nvPr/>
        </p:nvSpPr>
        <p:spPr>
          <a:xfrm>
            <a:off x="243840" y="1098556"/>
            <a:ext cx="4652252" cy="299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«О безопасности железнодорожного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 подвижного состава»</a:t>
            </a:r>
            <a:b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</a:b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(ТР ТС 001/2011)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baseline="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Arial" pitchFamily="34" charset="0"/>
              <a:cs typeface="Verdana" pitchFamily="34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«О безопасности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высокоскоростного железнодорожного транспорта»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(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ТР ТС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002/2011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)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Arial" pitchFamily="34" charset="0"/>
              <a:cs typeface="Verdan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Arial" pitchFamily="34" charset="0"/>
              <a:cs typeface="Verdana" pitchFamily="34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«О безопасности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инфраструктуры железнодорожного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транспорта»</a:t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(ТР ТС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003/2011)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Arial" pitchFamily="34" charset="0"/>
              <a:cs typeface="Verdana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EBC976EC-713A-4B15-9B02-799875B408E6}"/>
              </a:ext>
            </a:extLst>
          </p:cNvPr>
          <p:cNvSpPr txBox="1">
            <a:spLocks/>
          </p:cNvSpPr>
          <p:nvPr/>
        </p:nvSpPr>
        <p:spPr bwMode="auto">
          <a:xfrm>
            <a:off x="5428528" y="1338389"/>
            <a:ext cx="2928394" cy="246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>
                <a:solidFill>
                  <a:schemeClr val="accent6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9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9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1200" b="1" dirty="0" smtClean="0">
                <a:solidFill>
                  <a:srgbClr val="0066A1"/>
                </a:solidFill>
                <a:ea typeface="Arial" pitchFamily="34" charset="0"/>
              </a:rPr>
              <a:t>«Первые» технические регламенты в Таможенном союзе</a:t>
            </a:r>
            <a:endParaRPr kumimoji="0" lang="ru-RU" sz="1200" b="1" dirty="0">
              <a:solidFill>
                <a:srgbClr val="0066A1"/>
              </a:solidFill>
              <a:ea typeface="Arial" pitchFamily="34" charset="0"/>
            </a:endParaRPr>
          </a:p>
          <a:p>
            <a:pPr defTabSz="914400" eaLnBrk="1" hangingPunct="1"/>
            <a:endParaRPr kumimoji="0" lang="ru-RU" sz="1200" b="1" dirty="0">
              <a:solidFill>
                <a:srgbClr val="0066A1"/>
              </a:solidFill>
              <a:ea typeface="Arial" pitchFamily="34" charset="0"/>
            </a:endParaRPr>
          </a:p>
          <a:p>
            <a:pPr defTabSz="914400" eaLnBrk="1" hangingPunct="1"/>
            <a:r>
              <a:rPr kumimoji="0" lang="ru-RU" sz="1200" b="1" dirty="0" smtClean="0">
                <a:solidFill>
                  <a:srgbClr val="0066A1"/>
                </a:solidFill>
                <a:ea typeface="Arial" pitchFamily="34" charset="0"/>
              </a:rPr>
              <a:t>Приняты </a:t>
            </a:r>
            <a:r>
              <a:rPr kumimoji="0" lang="ru-RU" sz="1200" b="1" dirty="0" smtClean="0">
                <a:solidFill>
                  <a:srgbClr val="C00000"/>
                </a:solidFill>
                <a:ea typeface="Arial" pitchFamily="34" charset="0"/>
              </a:rPr>
              <a:t>15 июля 2011 года</a:t>
            </a:r>
            <a:endParaRPr kumimoji="0" lang="ru-RU" sz="1200" b="1" dirty="0">
              <a:solidFill>
                <a:srgbClr val="C00000"/>
              </a:solidFill>
              <a:ea typeface="Arial" pitchFamily="34" charset="0"/>
            </a:endParaRPr>
          </a:p>
          <a:p>
            <a:pPr defTabSz="914400" eaLnBrk="1" hangingPunct="1"/>
            <a:endParaRPr kumimoji="0" lang="ru-RU" sz="1200" b="1" dirty="0">
              <a:solidFill>
                <a:srgbClr val="0066A1"/>
              </a:solidFill>
              <a:ea typeface="Arial" pitchFamily="34" charset="0"/>
            </a:endParaRPr>
          </a:p>
          <a:p>
            <a:pPr defTabSz="914400" eaLnBrk="1" hangingPunct="1"/>
            <a:r>
              <a:rPr kumimoji="0" lang="ru-RU" sz="1200" b="1" dirty="0" smtClean="0">
                <a:solidFill>
                  <a:srgbClr val="0066A1"/>
                </a:solidFill>
                <a:ea typeface="Arial" pitchFamily="34" charset="0"/>
              </a:rPr>
              <a:t>Вступили в силу </a:t>
            </a:r>
            <a:r>
              <a:rPr kumimoji="0" lang="ru-RU" sz="1200" b="1" dirty="0" smtClean="0">
                <a:solidFill>
                  <a:srgbClr val="C00000"/>
                </a:solidFill>
                <a:ea typeface="Arial" pitchFamily="34" charset="0"/>
              </a:rPr>
              <a:t>2 августа 2014 года</a:t>
            </a:r>
            <a:endParaRPr kumimoji="0" lang="ru-RU" sz="1200" b="1" dirty="0">
              <a:solidFill>
                <a:srgbClr val="C00000"/>
              </a:solidFill>
              <a:ea typeface="Arial" pitchFamily="34" charset="0"/>
            </a:endParaRPr>
          </a:p>
          <a:p>
            <a:pPr defTabSz="914400" eaLnBrk="1" hangingPunct="1"/>
            <a:endParaRPr kumimoji="0" lang="ru-RU" sz="1200" b="1" dirty="0" smtClean="0">
              <a:solidFill>
                <a:srgbClr val="0066A1"/>
              </a:solidFill>
              <a:ea typeface="Arial" pitchFamily="34" charset="0"/>
            </a:endParaRPr>
          </a:p>
          <a:p>
            <a:pPr defTabSz="914400" eaLnBrk="1" hangingPunct="1"/>
            <a:r>
              <a:rPr kumimoji="0" lang="ru-RU" sz="1200" b="1" dirty="0" smtClean="0">
                <a:solidFill>
                  <a:srgbClr val="0066A1"/>
                </a:solidFill>
                <a:ea typeface="Arial" pitchFamily="34" charset="0"/>
              </a:rPr>
              <a:t>Основные </a:t>
            </a:r>
            <a:r>
              <a:rPr kumimoji="0" lang="ru-RU" sz="1200" b="1" dirty="0">
                <a:solidFill>
                  <a:srgbClr val="0066A1"/>
                </a:solidFill>
                <a:ea typeface="Arial" pitchFamily="34" charset="0"/>
              </a:rPr>
              <a:t>п</a:t>
            </a:r>
            <a:r>
              <a:rPr kumimoji="0" lang="ru-RU" sz="1200" b="1" dirty="0" smtClean="0">
                <a:solidFill>
                  <a:srgbClr val="0066A1"/>
                </a:solidFill>
                <a:ea typeface="Arial" pitchFamily="34" charset="0"/>
              </a:rPr>
              <a:t>ереходные положения завершились</a:t>
            </a:r>
            <a:br>
              <a:rPr kumimoji="0" lang="ru-RU" sz="1200" b="1" dirty="0" smtClean="0">
                <a:solidFill>
                  <a:srgbClr val="0066A1"/>
                </a:solidFill>
                <a:ea typeface="Arial" pitchFamily="34" charset="0"/>
              </a:rPr>
            </a:br>
            <a:r>
              <a:rPr kumimoji="0" lang="ru-RU" sz="1200" b="1" dirty="0" smtClean="0">
                <a:solidFill>
                  <a:srgbClr val="C00000"/>
                </a:solidFill>
                <a:ea typeface="Arial" pitchFamily="34" charset="0"/>
              </a:rPr>
              <a:t>2 августа 2017 года</a:t>
            </a:r>
            <a:endParaRPr kumimoji="0" lang="en-US" sz="1200" b="1" dirty="0">
              <a:solidFill>
                <a:srgbClr val="C00000"/>
              </a:solidFill>
              <a:ea typeface="Arial" pitchFamily="34" charset="0"/>
            </a:endParaRPr>
          </a:p>
          <a:p>
            <a:pPr defTabSz="914400" eaLnBrk="1" hangingPunct="1"/>
            <a:endParaRPr kumimoji="0" lang="en-US" sz="1050" b="1" dirty="0">
              <a:solidFill>
                <a:srgbClr val="0066A1"/>
              </a:solidFill>
              <a:ea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BA157-86EF-4313-854D-45E85232604F}"/>
              </a:ext>
            </a:extLst>
          </p:cNvPr>
          <p:cNvSpPr txBox="1"/>
          <p:nvPr/>
        </p:nvSpPr>
        <p:spPr>
          <a:xfrm>
            <a:off x="243839" y="127322"/>
            <a:ext cx="5782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Технические регламенты Таможенного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союза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в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сфере железнодорожного транспорта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  <a:ea typeface="Roboto"/>
              <a:cs typeface="Robot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73" y="2383661"/>
            <a:ext cx="510119" cy="37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4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3EAA47-B616-4770-874D-BDA93AB21151}"/>
              </a:ext>
            </a:extLst>
          </p:cNvPr>
          <p:cNvSpPr txBox="1"/>
          <p:nvPr/>
        </p:nvSpPr>
        <p:spPr>
          <a:xfrm>
            <a:off x="437604" y="940878"/>
            <a:ext cx="7583652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Основные аспекты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ТР ТС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 001/2011, ТР ТС 002/2011 и ТР ТС 003/2011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noProof="0" dirty="0" smtClean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Verdana" pitchFamily="34" charset="0"/>
              <a:ea typeface="Arial" pitchFamily="34" charset="0"/>
              <a:cs typeface="Verdana" pitchFamily="34" charset="0"/>
            </a:endParaRP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066A1"/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распространяется на продукцию, выпускаемую в обращение</a:t>
            </a:r>
            <a:br>
              <a:rPr lang="ru-RU" sz="1600" dirty="0" smtClean="0">
                <a:solidFill>
                  <a:srgbClr val="0066A1"/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rgbClr val="0066A1"/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с 2 августа 2014 года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066A1"/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не </a:t>
            </a:r>
            <a:r>
              <a:rPr lang="ru-RU" sz="1600" dirty="0">
                <a:solidFill>
                  <a:srgbClr val="0066A1"/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распространяется на технологический железнодорожный </a:t>
            </a:r>
            <a:r>
              <a:rPr lang="ru-RU" sz="1600" dirty="0" smtClean="0">
                <a:solidFill>
                  <a:srgbClr val="0066A1"/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транспорта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066A1"/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требования к эксплуатации – в национальном законодательстве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066A1"/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оценка соответствия  подвижного состава и элементов инфраструктуры – в форме сертификации и декларирования соответствия 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066A1"/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 оценка соответствия объектов инфраструктуры – по национальному законодательству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BA157-86EF-4313-854D-45E85232604F}"/>
              </a:ext>
            </a:extLst>
          </p:cNvPr>
          <p:cNvSpPr txBox="1"/>
          <p:nvPr/>
        </p:nvSpPr>
        <p:spPr>
          <a:xfrm>
            <a:off x="243839" y="127322"/>
            <a:ext cx="5782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Технические регламенты Таможенного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союза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в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сфере железнодорожного транспорта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  <a:ea typeface="Roboto"/>
              <a:cs typeface="Robot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73" y="2383661"/>
            <a:ext cx="510119" cy="37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1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3EAA47-B616-4770-874D-BDA93AB21151}"/>
              </a:ext>
            </a:extLst>
          </p:cNvPr>
          <p:cNvSpPr txBox="1"/>
          <p:nvPr/>
        </p:nvSpPr>
        <p:spPr>
          <a:xfrm>
            <a:off x="437604" y="1098556"/>
            <a:ext cx="7583652" cy="358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ЕЭК совместно с государствами – членами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завершена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разработка изменений №1 </a:t>
            </a:r>
            <a:endParaRPr kumimoji="0" lang="ru-RU" sz="1600" b="1" i="0" u="none" strike="noStrike" kern="1200" cap="none" spc="0" normalizeH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Arial" pitchFamily="34" charset="0"/>
              <a:cs typeface="Verdan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i="1" baseline="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рассмотрение на Коллегии ЕЭК в январе 2021 года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Изменения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предусматривают: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Arial" pitchFamily="34" charset="0"/>
              <a:cs typeface="Verdana" pitchFamily="34" charset="0"/>
            </a:endParaRPr>
          </a:p>
          <a:p>
            <a:pPr marL="285750" indent="-285750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новые редакции ТР ТС</a:t>
            </a:r>
          </a:p>
          <a:p>
            <a:pPr marL="285750" indent="-285750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исключение из области </a:t>
            </a:r>
            <a:r>
              <a:rPr lang="ru-RU" sz="160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ТР ТС 001/2011 маневровых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локомотивов</a:t>
            </a:r>
          </a:p>
          <a:p>
            <a:pPr marL="285750" indent="-285750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расширение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перечня продукции, подлежащей сертификации</a:t>
            </a:r>
          </a:p>
          <a:p>
            <a:pPr marL="285750" indent="-285750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регистрация деклараций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– в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органе по аккредитации</a:t>
            </a:r>
          </a:p>
          <a:p>
            <a:pPr marL="285750" indent="-285750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новый раздел «Правила идентификации продукции»</a:t>
            </a:r>
          </a:p>
          <a:p>
            <a:pPr marL="285750" indent="-285750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приведены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Arial" pitchFamily="34" charset="0"/>
                <a:cs typeface="Verdana" pitchFamily="34" charset="0"/>
              </a:rPr>
              <a:t>в соответствие с «новыми» Типовыми схемами оценки соответствия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BA157-86EF-4313-854D-45E85232604F}"/>
              </a:ext>
            </a:extLst>
          </p:cNvPr>
          <p:cNvSpPr txBox="1"/>
          <p:nvPr/>
        </p:nvSpPr>
        <p:spPr>
          <a:xfrm>
            <a:off x="243839" y="127322"/>
            <a:ext cx="5782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Технические регламенты Таможенного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союза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в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Roboto"/>
                <a:cs typeface="Roboto"/>
              </a:rPr>
              <a:t>сфере железнодорожного транспорта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  <a:ea typeface="Roboto"/>
              <a:cs typeface="Robot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73" y="2383661"/>
            <a:ext cx="510119" cy="37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</a:t>
            </a:r>
            <a:fld id="{7DD3BBBA-5861-4733-BE38-AADB08C5D80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2" descr="C:\Users\klimov\Desktop\EEC_twitter_1903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742"/>
            <a:ext cx="9144000" cy="167493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174" y="2595601"/>
            <a:ext cx="862012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БЛАГОДАРЮ ЗА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ВНИМАНИЕ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40758" y="3048045"/>
            <a:ext cx="7750920" cy="107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2" tIns="43637" rIns="87272" bIns="43637">
            <a:spAutoFit/>
          </a:bodyPr>
          <a:lstStyle/>
          <a:p>
            <a:pPr algn="ctr" defTabSz="873125" eaLnBrk="0" hangingPunct="0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Москва, ул. Летниковская, дом 2, строение 2</a:t>
            </a:r>
            <a:endParaRPr lang="en-US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3125" eaLnBrk="0" hangingPunct="0"/>
            <a:endParaRPr lang="en-US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3125" eaLnBrk="0" hangingPunct="0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(495) 669-24-00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доб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5208</a:t>
            </a:r>
            <a:endParaRPr lang="en-US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3125" eaLnBrk="0" hangingPunct="0"/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65773" y="3724204"/>
            <a:ext cx="3562065" cy="378725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www.eaeunion.org</a:t>
            </a: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16725" y="4102929"/>
            <a:ext cx="5198986" cy="414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www.</a:t>
            </a:r>
            <a:r>
              <a:rPr lang="en-US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eurasiancommission.org</a:t>
            </a:r>
            <a:endParaRPr lang="ru-RU" b="1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Theme 28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65969"/>
      </a:accent1>
      <a:accent2>
        <a:srgbClr val="0F5F70"/>
      </a:accent2>
      <a:accent3>
        <a:srgbClr val="167194"/>
      </a:accent3>
      <a:accent4>
        <a:srgbClr val="369CDB"/>
      </a:accent4>
      <a:accent5>
        <a:srgbClr val="05C3FB"/>
      </a:accent5>
      <a:accent6>
        <a:srgbClr val="057FFB"/>
      </a:accent6>
      <a:hlink>
        <a:srgbClr val="FFFFFF"/>
      </a:hlink>
      <a:folHlink>
        <a:srgbClr val="595959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450</Words>
  <Application>Microsoft Office PowerPoint</Application>
  <PresentationFormat>Экран (16:9)</PresentationFormat>
  <Paragraphs>110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Максимов Игорь Анатольевич</cp:lastModifiedBy>
  <cp:revision>67</cp:revision>
  <cp:lastPrinted>2020-11-25T15:12:42Z</cp:lastPrinted>
  <dcterms:created xsi:type="dcterms:W3CDTF">2020-09-25T09:41:49Z</dcterms:created>
  <dcterms:modified xsi:type="dcterms:W3CDTF">2020-11-25T17:05:43Z</dcterms:modified>
</cp:coreProperties>
</file>