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56" r:id="rId3"/>
    <p:sldId id="269" r:id="rId4"/>
    <p:sldId id="259" r:id="rId5"/>
    <p:sldId id="261" r:id="rId6"/>
    <p:sldId id="264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9BE"/>
    <a:srgbClr val="BFC5CE"/>
    <a:srgbClr val="78D64B"/>
    <a:srgbClr val="003356"/>
    <a:srgbClr val="E21A1A"/>
    <a:srgbClr val="B0DCF4"/>
    <a:srgbClr val="8AB0D2"/>
    <a:srgbClr val="007FB1"/>
    <a:srgbClr val="FFFFFF"/>
    <a:srgbClr val="DDD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4200B-E397-40A0-AE88-6079B7EC059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A725D48-AF1A-4B8F-A658-976B7D8F56ED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0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Директива (ЕС) 2016/797</a:t>
          </a:r>
          <a:r>
            <a:rPr lang="ru-RU" sz="1000" b="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Европейского парламента и Совета от 11 мая 2016 года о функциональной совместимости железнодорожной системы в рамках Европейского союза;</a:t>
          </a:r>
        </a:p>
        <a:p>
          <a:pPr algn="ctr">
            <a:spcAft>
              <a:spcPts val="0"/>
            </a:spcAft>
          </a:pPr>
          <a:r>
            <a:rPr lang="ru-RU" sz="10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Директива (ЕС) 2016/798</a:t>
          </a:r>
          <a:r>
            <a:rPr lang="ru-RU" sz="1000" b="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Европейского Парламента и Совета от 11 мая 2016 года о безопасности на железных дорогах</a:t>
          </a:r>
        </a:p>
      </dgm:t>
    </dgm:pt>
    <dgm:pt modelId="{844B4113-9104-4F78-995A-3F9C8DE5A3F3}" type="parTrans" cxnId="{FC9DD344-3E12-4E4D-BD46-1C6F8A2B8B26}">
      <dgm:prSet/>
      <dgm:spPr/>
      <dgm:t>
        <a:bodyPr/>
        <a:lstStyle/>
        <a:p>
          <a:endParaRPr lang="ru-RU"/>
        </a:p>
      </dgm:t>
    </dgm:pt>
    <dgm:pt modelId="{7152F43F-C8DE-4654-BD1F-6947DFF114B7}" type="sibTrans" cxnId="{FC9DD344-3E12-4E4D-BD46-1C6F8A2B8B26}">
      <dgm:prSet/>
      <dgm:spPr/>
      <dgm:t>
        <a:bodyPr/>
        <a:lstStyle/>
        <a:p>
          <a:endParaRPr lang="ru-RU"/>
        </a:p>
      </dgm:t>
    </dgm:pt>
    <dgm:pt modelId="{92A2205F-3AD3-4842-99DB-84B31C8C36A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Технические спецификации </a:t>
          </a:r>
          <a:r>
            <a:rPr lang="ru-RU" sz="1000" dirty="0" err="1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интероперабельности</a:t>
          </a:r>
          <a:r>
            <a: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TSI)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по 11 структурным и функциональным направлениям</a:t>
          </a:r>
        </a:p>
      </dgm:t>
    </dgm:pt>
    <dgm:pt modelId="{C819F87F-CCFD-46E7-AEB7-0A1472E45A11}" type="parTrans" cxnId="{F46B86BD-EE61-4C0B-98EB-80196F73F90A}">
      <dgm:prSet/>
      <dgm:spPr/>
      <dgm:t>
        <a:bodyPr/>
        <a:lstStyle/>
        <a:p>
          <a:endParaRPr lang="ru-RU"/>
        </a:p>
      </dgm:t>
    </dgm:pt>
    <dgm:pt modelId="{E748CBCC-B6D4-44A4-9CD8-EA9756BF5A99}" type="sibTrans" cxnId="{F46B86BD-EE61-4C0B-98EB-80196F73F90A}">
      <dgm:prSet/>
      <dgm:spPr/>
      <dgm:t>
        <a:bodyPr/>
        <a:lstStyle/>
        <a:p>
          <a:endParaRPr lang="ru-RU"/>
        </a:p>
      </dgm:t>
    </dgm:pt>
    <dgm:pt modelId="{0F496FE0-59A9-4F75-94C1-AE57D6AC721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Стандарты </a:t>
          </a:r>
          <a:r>
            <a:rPr lang="en-US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EN</a:t>
          </a:r>
          <a:r>
            <a: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, ссылки на которые приводятся в </a:t>
          </a:r>
          <a:r>
            <a:rPr lang="en-US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TSI</a:t>
          </a:r>
          <a:r>
            <a: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>
            <a:spcAft>
              <a:spcPts val="0"/>
            </a:spcAft>
          </a:pPr>
          <a:r>
            <a:rPr lang="ru-RU" sz="10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более 500</a:t>
          </a:r>
        </a:p>
      </dgm:t>
    </dgm:pt>
    <dgm:pt modelId="{3793BC6C-4333-40D9-9923-BB3BAFBF04ED}" type="parTrans" cxnId="{A49996AC-8B8C-40D7-B242-71CFDFA99D6E}">
      <dgm:prSet/>
      <dgm:spPr/>
      <dgm:t>
        <a:bodyPr/>
        <a:lstStyle/>
        <a:p>
          <a:endParaRPr lang="ru-RU"/>
        </a:p>
      </dgm:t>
    </dgm:pt>
    <dgm:pt modelId="{42246294-3F32-40CE-A122-2267878389F8}" type="sibTrans" cxnId="{A49996AC-8B8C-40D7-B242-71CFDFA99D6E}">
      <dgm:prSet/>
      <dgm:spPr/>
      <dgm:t>
        <a:bodyPr/>
        <a:lstStyle/>
        <a:p>
          <a:endParaRPr lang="ru-RU"/>
        </a:p>
      </dgm:t>
    </dgm:pt>
    <dgm:pt modelId="{FB0116F1-E057-4781-BFE6-0CE51C69A226}">
      <dgm:prSet phldrT="[Текст]" custT="1"/>
      <dgm:spPr/>
      <dgm:t>
        <a:bodyPr/>
        <a:lstStyle/>
        <a:p>
          <a:r>
            <a: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Другие стандарты </a:t>
          </a:r>
          <a:r>
            <a:rPr lang="en-US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EN</a:t>
          </a:r>
          <a:endParaRPr lang="ru-RU" sz="1000" b="1" dirty="0">
            <a:solidFill>
              <a:schemeClr val="tx2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C1121D8-2A56-4E5D-BC4D-57A3C253B55D}" type="parTrans" cxnId="{622D5CAF-9C91-49A4-BF0E-1273D578CB8B}">
      <dgm:prSet/>
      <dgm:spPr/>
      <dgm:t>
        <a:bodyPr/>
        <a:lstStyle/>
        <a:p>
          <a:endParaRPr lang="ru-RU"/>
        </a:p>
      </dgm:t>
    </dgm:pt>
    <dgm:pt modelId="{44598B9D-F52F-4D46-AB66-9B09C6902A4C}" type="sibTrans" cxnId="{622D5CAF-9C91-49A4-BF0E-1273D578CB8B}">
      <dgm:prSet/>
      <dgm:spPr/>
      <dgm:t>
        <a:bodyPr/>
        <a:lstStyle/>
        <a:p>
          <a:endParaRPr lang="ru-RU"/>
        </a:p>
      </dgm:t>
    </dgm:pt>
    <dgm:pt modelId="{9D4D1A27-4278-4634-8777-823CDE6AC2E4}">
      <dgm:prSet phldrT="[Текст]" custT="1"/>
      <dgm:spPr/>
      <dgm:t>
        <a:bodyPr/>
        <a:lstStyle/>
        <a:p>
          <a:r>
            <a:rPr lang="ru-RU" sz="1000" b="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Прочие документы, в т.ч. стандарты компаний</a:t>
          </a:r>
        </a:p>
      </dgm:t>
    </dgm:pt>
    <dgm:pt modelId="{F0E490F5-F2F2-4D5A-A82F-7F5CD3D383C2}" type="parTrans" cxnId="{A2AA72D9-117E-4389-9F10-1CAD48C2EA81}">
      <dgm:prSet/>
      <dgm:spPr/>
      <dgm:t>
        <a:bodyPr/>
        <a:lstStyle/>
        <a:p>
          <a:endParaRPr lang="ru-RU"/>
        </a:p>
      </dgm:t>
    </dgm:pt>
    <dgm:pt modelId="{A1F46599-B928-401E-A8D6-19C9DE4D362C}" type="sibTrans" cxnId="{A2AA72D9-117E-4389-9F10-1CAD48C2EA81}">
      <dgm:prSet/>
      <dgm:spPr/>
      <dgm:t>
        <a:bodyPr/>
        <a:lstStyle/>
        <a:p>
          <a:endParaRPr lang="ru-RU"/>
        </a:p>
      </dgm:t>
    </dgm:pt>
    <dgm:pt modelId="{D37EDE78-59D2-46DA-83B1-1287A3A0CEB3}" type="pres">
      <dgm:prSet presAssocID="{4E54200B-E397-40A0-AE88-6079B7EC0591}" presName="compositeShape" presStyleCnt="0">
        <dgm:presLayoutVars>
          <dgm:dir/>
          <dgm:resizeHandles/>
        </dgm:presLayoutVars>
      </dgm:prSet>
      <dgm:spPr/>
    </dgm:pt>
    <dgm:pt modelId="{92C7E6F7-B129-41D0-A480-A23D31DAF505}" type="pres">
      <dgm:prSet presAssocID="{4E54200B-E397-40A0-AE88-6079B7EC0591}" presName="pyramid" presStyleLbl="node1" presStyleIdx="0" presStyleCnt="1"/>
      <dgm:spPr>
        <a:solidFill>
          <a:schemeClr val="accent6">
            <a:lumMod val="60000"/>
            <a:lumOff val="40000"/>
          </a:schemeClr>
        </a:solidFill>
      </dgm:spPr>
    </dgm:pt>
    <dgm:pt modelId="{66944881-45CD-429F-9769-84B68ADD40AA}" type="pres">
      <dgm:prSet presAssocID="{4E54200B-E397-40A0-AE88-6079B7EC0591}" presName="theList" presStyleCnt="0"/>
      <dgm:spPr/>
    </dgm:pt>
    <dgm:pt modelId="{D32FE658-34D8-4A7A-998D-3230AE98EDA5}" type="pres">
      <dgm:prSet presAssocID="{8A725D48-AF1A-4B8F-A658-976B7D8F56ED}" presName="aNode" presStyleLbl="fgAcc1" presStyleIdx="0" presStyleCnt="5" custScaleX="150263" custScaleY="59763" custLinFactY="9787" custLinFactNeighborY="100000">
        <dgm:presLayoutVars>
          <dgm:bulletEnabled val="1"/>
        </dgm:presLayoutVars>
      </dgm:prSet>
      <dgm:spPr/>
    </dgm:pt>
    <dgm:pt modelId="{730DD18B-6EA5-4F5A-9EAE-5459845860B6}" type="pres">
      <dgm:prSet presAssocID="{8A725D48-AF1A-4B8F-A658-976B7D8F56ED}" presName="aSpace" presStyleCnt="0"/>
      <dgm:spPr/>
    </dgm:pt>
    <dgm:pt modelId="{14D7497D-596C-44E7-A00B-02B63339C474}" type="pres">
      <dgm:prSet presAssocID="{92A2205F-3AD3-4842-99DB-84B31C8C36A2}" presName="aNode" presStyleLbl="fgAcc1" presStyleIdx="1" presStyleCnt="5" custScaleX="150263" custScaleY="27471" custLinFactY="993" custLinFactNeighborX="728" custLinFactNeighborY="100000">
        <dgm:presLayoutVars>
          <dgm:bulletEnabled val="1"/>
        </dgm:presLayoutVars>
      </dgm:prSet>
      <dgm:spPr/>
    </dgm:pt>
    <dgm:pt modelId="{7A385EB5-DF0A-4773-9B62-F40F4E0A56B8}" type="pres">
      <dgm:prSet presAssocID="{92A2205F-3AD3-4842-99DB-84B31C8C36A2}" presName="aSpace" presStyleCnt="0"/>
      <dgm:spPr/>
    </dgm:pt>
    <dgm:pt modelId="{8427F53F-AF45-4509-A3B5-B50112E9C13A}" type="pres">
      <dgm:prSet presAssocID="{0F496FE0-59A9-4F75-94C1-AE57D6AC7215}" presName="aNode" presStyleLbl="fgAcc1" presStyleIdx="2" presStyleCnt="5" custScaleX="150959" custScaleY="19382" custLinFactNeighborX="-59" custLinFactNeighborY="35769">
        <dgm:presLayoutVars>
          <dgm:bulletEnabled val="1"/>
        </dgm:presLayoutVars>
      </dgm:prSet>
      <dgm:spPr/>
    </dgm:pt>
    <dgm:pt modelId="{E8F9DD6E-51DF-4D6A-9FC9-3251366552F3}" type="pres">
      <dgm:prSet presAssocID="{0F496FE0-59A9-4F75-94C1-AE57D6AC7215}" presName="aSpace" presStyleCnt="0"/>
      <dgm:spPr/>
    </dgm:pt>
    <dgm:pt modelId="{B6AD191B-D85E-49C9-971E-7E275FF06E09}" type="pres">
      <dgm:prSet presAssocID="{FB0116F1-E057-4781-BFE6-0CE51C69A226}" presName="aNode" presStyleLbl="fgAcc1" presStyleIdx="3" presStyleCnt="5" custScaleX="150263" custScaleY="11682" custLinFactNeighborX="1065" custLinFactNeighborY="64934">
        <dgm:presLayoutVars>
          <dgm:bulletEnabled val="1"/>
        </dgm:presLayoutVars>
      </dgm:prSet>
      <dgm:spPr/>
    </dgm:pt>
    <dgm:pt modelId="{E30100B5-E456-4C1E-BD55-4D70B1BC7123}" type="pres">
      <dgm:prSet presAssocID="{FB0116F1-E057-4781-BFE6-0CE51C69A226}" presName="aSpace" presStyleCnt="0"/>
      <dgm:spPr/>
    </dgm:pt>
    <dgm:pt modelId="{B43A9371-1654-4BAA-9034-3A84BDA8AC81}" type="pres">
      <dgm:prSet presAssocID="{9D4D1A27-4278-4634-8777-823CDE6AC2E4}" presName="aNode" presStyleLbl="fgAcc1" presStyleIdx="4" presStyleCnt="5" custScaleX="150263" custScaleY="11682" custLinFactNeighborX="1018" custLinFactNeighborY="648">
        <dgm:presLayoutVars>
          <dgm:bulletEnabled val="1"/>
        </dgm:presLayoutVars>
      </dgm:prSet>
      <dgm:spPr/>
    </dgm:pt>
    <dgm:pt modelId="{86738A3A-50B6-40EB-A67A-7782125FD417}" type="pres">
      <dgm:prSet presAssocID="{9D4D1A27-4278-4634-8777-823CDE6AC2E4}" presName="aSpace" presStyleCnt="0"/>
      <dgm:spPr/>
    </dgm:pt>
  </dgm:ptLst>
  <dgm:cxnLst>
    <dgm:cxn modelId="{FC9DD344-3E12-4E4D-BD46-1C6F8A2B8B26}" srcId="{4E54200B-E397-40A0-AE88-6079B7EC0591}" destId="{8A725D48-AF1A-4B8F-A658-976B7D8F56ED}" srcOrd="0" destOrd="0" parTransId="{844B4113-9104-4F78-995A-3F9C8DE5A3F3}" sibTransId="{7152F43F-C8DE-4654-BD1F-6947DFF114B7}"/>
    <dgm:cxn modelId="{9A930652-CB6C-48E5-9C3C-F988F736567C}" type="presOf" srcId="{9D4D1A27-4278-4634-8777-823CDE6AC2E4}" destId="{B43A9371-1654-4BAA-9034-3A84BDA8AC81}" srcOrd="0" destOrd="0" presId="urn:microsoft.com/office/officeart/2005/8/layout/pyramid2"/>
    <dgm:cxn modelId="{CE296C77-93AE-4854-B9BB-13D99439E332}" type="presOf" srcId="{8A725D48-AF1A-4B8F-A658-976B7D8F56ED}" destId="{D32FE658-34D8-4A7A-998D-3230AE98EDA5}" srcOrd="0" destOrd="0" presId="urn:microsoft.com/office/officeart/2005/8/layout/pyramid2"/>
    <dgm:cxn modelId="{A49996AC-8B8C-40D7-B242-71CFDFA99D6E}" srcId="{4E54200B-E397-40A0-AE88-6079B7EC0591}" destId="{0F496FE0-59A9-4F75-94C1-AE57D6AC7215}" srcOrd="2" destOrd="0" parTransId="{3793BC6C-4333-40D9-9923-BB3BAFBF04ED}" sibTransId="{42246294-3F32-40CE-A122-2267878389F8}"/>
    <dgm:cxn modelId="{622D5CAF-9C91-49A4-BF0E-1273D578CB8B}" srcId="{4E54200B-E397-40A0-AE88-6079B7EC0591}" destId="{FB0116F1-E057-4781-BFE6-0CE51C69A226}" srcOrd="3" destOrd="0" parTransId="{9C1121D8-2A56-4E5D-BC4D-57A3C253B55D}" sibTransId="{44598B9D-F52F-4D46-AB66-9B09C6902A4C}"/>
    <dgm:cxn modelId="{F46B86BD-EE61-4C0B-98EB-80196F73F90A}" srcId="{4E54200B-E397-40A0-AE88-6079B7EC0591}" destId="{92A2205F-3AD3-4842-99DB-84B31C8C36A2}" srcOrd="1" destOrd="0" parTransId="{C819F87F-CCFD-46E7-AEB7-0A1472E45A11}" sibTransId="{E748CBCC-B6D4-44A4-9CD8-EA9756BF5A99}"/>
    <dgm:cxn modelId="{84FAC0C4-6D23-4E3F-83CA-382E03359191}" type="presOf" srcId="{4E54200B-E397-40A0-AE88-6079B7EC0591}" destId="{D37EDE78-59D2-46DA-83B1-1287A3A0CEB3}" srcOrd="0" destOrd="0" presId="urn:microsoft.com/office/officeart/2005/8/layout/pyramid2"/>
    <dgm:cxn modelId="{7BFC0DCE-9F82-4B87-853F-0400F80E6551}" type="presOf" srcId="{92A2205F-3AD3-4842-99DB-84B31C8C36A2}" destId="{14D7497D-596C-44E7-A00B-02B63339C474}" srcOrd="0" destOrd="0" presId="urn:microsoft.com/office/officeart/2005/8/layout/pyramid2"/>
    <dgm:cxn modelId="{A2AA72D9-117E-4389-9F10-1CAD48C2EA81}" srcId="{4E54200B-E397-40A0-AE88-6079B7EC0591}" destId="{9D4D1A27-4278-4634-8777-823CDE6AC2E4}" srcOrd="4" destOrd="0" parTransId="{F0E490F5-F2F2-4D5A-A82F-7F5CD3D383C2}" sibTransId="{A1F46599-B928-401E-A8D6-19C9DE4D362C}"/>
    <dgm:cxn modelId="{E03D58DE-98BC-4FCD-84AE-8D977EE5FC50}" type="presOf" srcId="{0F496FE0-59A9-4F75-94C1-AE57D6AC7215}" destId="{8427F53F-AF45-4509-A3B5-B50112E9C13A}" srcOrd="0" destOrd="0" presId="urn:microsoft.com/office/officeart/2005/8/layout/pyramid2"/>
    <dgm:cxn modelId="{F17A04E0-8808-488D-92FD-DB6711E94AD9}" type="presOf" srcId="{FB0116F1-E057-4781-BFE6-0CE51C69A226}" destId="{B6AD191B-D85E-49C9-971E-7E275FF06E09}" srcOrd="0" destOrd="0" presId="urn:microsoft.com/office/officeart/2005/8/layout/pyramid2"/>
    <dgm:cxn modelId="{B8404DE5-716A-483C-A67A-3DC87F07F031}" type="presParOf" srcId="{D37EDE78-59D2-46DA-83B1-1287A3A0CEB3}" destId="{92C7E6F7-B129-41D0-A480-A23D31DAF505}" srcOrd="0" destOrd="0" presId="urn:microsoft.com/office/officeart/2005/8/layout/pyramid2"/>
    <dgm:cxn modelId="{A4B07FAA-EBA5-4477-AE0A-F75412B1D561}" type="presParOf" srcId="{D37EDE78-59D2-46DA-83B1-1287A3A0CEB3}" destId="{66944881-45CD-429F-9769-84B68ADD40AA}" srcOrd="1" destOrd="0" presId="urn:microsoft.com/office/officeart/2005/8/layout/pyramid2"/>
    <dgm:cxn modelId="{4A9D596F-0F06-4FE4-A502-2704B0942FDA}" type="presParOf" srcId="{66944881-45CD-429F-9769-84B68ADD40AA}" destId="{D32FE658-34D8-4A7A-998D-3230AE98EDA5}" srcOrd="0" destOrd="0" presId="urn:microsoft.com/office/officeart/2005/8/layout/pyramid2"/>
    <dgm:cxn modelId="{484210D1-B207-4ABE-A8D2-BBE55A275BC5}" type="presParOf" srcId="{66944881-45CD-429F-9769-84B68ADD40AA}" destId="{730DD18B-6EA5-4F5A-9EAE-5459845860B6}" srcOrd="1" destOrd="0" presId="urn:microsoft.com/office/officeart/2005/8/layout/pyramid2"/>
    <dgm:cxn modelId="{D4E85E7A-622D-46F3-AC62-5585745BED58}" type="presParOf" srcId="{66944881-45CD-429F-9769-84B68ADD40AA}" destId="{14D7497D-596C-44E7-A00B-02B63339C474}" srcOrd="2" destOrd="0" presId="urn:microsoft.com/office/officeart/2005/8/layout/pyramid2"/>
    <dgm:cxn modelId="{594C514B-F8BF-42D9-8418-1F8826B70D2E}" type="presParOf" srcId="{66944881-45CD-429F-9769-84B68ADD40AA}" destId="{7A385EB5-DF0A-4773-9B62-F40F4E0A56B8}" srcOrd="3" destOrd="0" presId="urn:microsoft.com/office/officeart/2005/8/layout/pyramid2"/>
    <dgm:cxn modelId="{590187FC-880E-44DE-8310-D68BB4C044D8}" type="presParOf" srcId="{66944881-45CD-429F-9769-84B68ADD40AA}" destId="{8427F53F-AF45-4509-A3B5-B50112E9C13A}" srcOrd="4" destOrd="0" presId="urn:microsoft.com/office/officeart/2005/8/layout/pyramid2"/>
    <dgm:cxn modelId="{1B28837B-CB91-4932-A306-2229FC0B730E}" type="presParOf" srcId="{66944881-45CD-429F-9769-84B68ADD40AA}" destId="{E8F9DD6E-51DF-4D6A-9FC9-3251366552F3}" srcOrd="5" destOrd="0" presId="urn:microsoft.com/office/officeart/2005/8/layout/pyramid2"/>
    <dgm:cxn modelId="{E5C57671-6C45-4CC3-B796-243DA89EE21E}" type="presParOf" srcId="{66944881-45CD-429F-9769-84B68ADD40AA}" destId="{B6AD191B-D85E-49C9-971E-7E275FF06E09}" srcOrd="6" destOrd="0" presId="urn:microsoft.com/office/officeart/2005/8/layout/pyramid2"/>
    <dgm:cxn modelId="{39221943-8185-434D-9B91-BBAEA1B4F2D5}" type="presParOf" srcId="{66944881-45CD-429F-9769-84B68ADD40AA}" destId="{E30100B5-E456-4C1E-BD55-4D70B1BC7123}" srcOrd="7" destOrd="0" presId="urn:microsoft.com/office/officeart/2005/8/layout/pyramid2"/>
    <dgm:cxn modelId="{78B27238-8A78-42AC-BB9E-9A95C2A210C2}" type="presParOf" srcId="{66944881-45CD-429F-9769-84B68ADD40AA}" destId="{B43A9371-1654-4BAA-9034-3A84BDA8AC81}" srcOrd="8" destOrd="0" presId="urn:microsoft.com/office/officeart/2005/8/layout/pyramid2"/>
    <dgm:cxn modelId="{56F0455D-B792-4FBC-A662-F9C507B0D76D}" type="presParOf" srcId="{66944881-45CD-429F-9769-84B68ADD40AA}" destId="{86738A3A-50B6-40EB-A67A-7782125FD417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7E6F7-B129-41D0-A480-A23D31DAF505}">
      <dsp:nvSpPr>
        <dsp:cNvPr id="0" name=""/>
        <dsp:cNvSpPr/>
      </dsp:nvSpPr>
      <dsp:spPr>
        <a:xfrm>
          <a:off x="374666" y="0"/>
          <a:ext cx="4064000" cy="4064000"/>
        </a:xfrm>
        <a:prstGeom prst="triangl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FE658-34D8-4A7A-998D-3230AE98EDA5}">
      <dsp:nvSpPr>
        <dsp:cNvPr id="0" name=""/>
        <dsp:cNvSpPr/>
      </dsp:nvSpPr>
      <dsp:spPr>
        <a:xfrm>
          <a:off x="1742793" y="782859"/>
          <a:ext cx="3969347" cy="10094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00" b="1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Директива (ЕС) 2016/797</a:t>
          </a:r>
          <a:r>
            <a:rPr lang="ru-RU" sz="1000" b="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Европейского парламента и Совета от 11 мая 2016 года о функциональной совместимости железнодорожной системы в рамках Европейского союза;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00" b="1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Директива (ЕС) 2016/798</a:t>
          </a:r>
          <a:r>
            <a:rPr lang="ru-RU" sz="1000" b="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Европейского Парламента и Совета от 11 мая 2016 года о безопасности на железных дорогах</a:t>
          </a:r>
        </a:p>
      </dsp:txBody>
      <dsp:txXfrm>
        <a:off x="1792071" y="832137"/>
        <a:ext cx="3870791" cy="910900"/>
      </dsp:txXfrm>
    </dsp:sp>
    <dsp:sp modelId="{14D7497D-596C-44E7-A00B-02B63339C474}">
      <dsp:nvSpPr>
        <dsp:cNvPr id="0" name=""/>
        <dsp:cNvSpPr/>
      </dsp:nvSpPr>
      <dsp:spPr>
        <a:xfrm>
          <a:off x="1762023" y="1854914"/>
          <a:ext cx="3969347" cy="464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Технические спецификации </a:t>
          </a:r>
          <a:r>
            <a:rPr lang="ru-RU" sz="1000" kern="1200" dirty="0" err="1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интероперабельности</a:t>
          </a:r>
          <a:r>
            <a:rPr lang="ru-RU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TSI)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00" b="1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по 11 структурным и функциональным направлениям</a:t>
          </a:r>
        </a:p>
      </dsp:txBody>
      <dsp:txXfrm>
        <a:off x="1784674" y="1877565"/>
        <a:ext cx="3924045" cy="418710"/>
      </dsp:txXfrm>
    </dsp:sp>
    <dsp:sp modelId="{8427F53F-AF45-4509-A3B5-B50112E9C13A}">
      <dsp:nvSpPr>
        <dsp:cNvPr id="0" name=""/>
        <dsp:cNvSpPr/>
      </dsp:nvSpPr>
      <dsp:spPr>
        <a:xfrm>
          <a:off x="1732041" y="2377676"/>
          <a:ext cx="3987732" cy="3273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Стандарты </a:t>
          </a:r>
          <a:r>
            <a:rPr lang="en-US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EN</a:t>
          </a:r>
          <a:r>
            <a:rPr lang="ru-RU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, ссылки на которые приводятся в </a:t>
          </a:r>
          <a:r>
            <a:rPr lang="en-US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TSI</a:t>
          </a:r>
          <a:r>
            <a:rPr lang="ru-RU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000" b="1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более 500</a:t>
          </a:r>
        </a:p>
      </dsp:txBody>
      <dsp:txXfrm>
        <a:off x="1748022" y="2393657"/>
        <a:ext cx="3955770" cy="295419"/>
      </dsp:txXfrm>
    </dsp:sp>
    <dsp:sp modelId="{B6AD191B-D85E-49C9-971E-7E275FF06E09}">
      <dsp:nvSpPr>
        <dsp:cNvPr id="0" name=""/>
        <dsp:cNvSpPr/>
      </dsp:nvSpPr>
      <dsp:spPr>
        <a:xfrm>
          <a:off x="1770926" y="2977773"/>
          <a:ext cx="3969347" cy="197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Другие стандарты </a:t>
          </a:r>
          <a:r>
            <a:rPr lang="en-US" sz="100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EN</a:t>
          </a:r>
          <a:endParaRPr lang="ru-RU" sz="1000" b="1" kern="1200" dirty="0">
            <a:solidFill>
              <a:schemeClr val="tx2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780558" y="2987405"/>
        <a:ext cx="3950083" cy="178056"/>
      </dsp:txXfrm>
    </dsp:sp>
    <dsp:sp modelId="{B43A9371-1654-4BAA-9034-3A84BDA8AC81}">
      <dsp:nvSpPr>
        <dsp:cNvPr id="0" name=""/>
        <dsp:cNvSpPr/>
      </dsp:nvSpPr>
      <dsp:spPr>
        <a:xfrm>
          <a:off x="1769684" y="3250499"/>
          <a:ext cx="3969347" cy="197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0" kern="12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Прочие документы, в т.ч. стандарты компаний</a:t>
          </a:r>
        </a:p>
      </dsp:txBody>
      <dsp:txXfrm>
        <a:off x="1779316" y="3260131"/>
        <a:ext cx="3950083" cy="17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294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2D24BF-F623-4D43-87A8-463910A1DF71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40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A70E93-75A6-432B-8D56-ECE5C0088E36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097094" y="198754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361063" y="70622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1833780" y="2768746"/>
            <a:ext cx="54868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sz="10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784"/>
          <a:stretch/>
        </p:blipFill>
        <p:spPr bwMode="auto">
          <a:xfrm>
            <a:off x="1268568" y="727496"/>
            <a:ext cx="7269187" cy="2232310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8537756" cy="78208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26 ноября 2020 г.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65463"/>
            <a:ext cx="53863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kumimoji="0" lang="ru-RU" sz="1600" dirty="0">
                <a:ea typeface="Arial" pitchFamily="34" charset="0"/>
              </a:rPr>
              <a:t>Техническое регулирование и стандартизация – основа обеспечения безопасности и надежности на железнодорожном транспорте</a:t>
            </a:r>
          </a:p>
        </p:txBody>
      </p:sp>
      <p:sp>
        <p:nvSpPr>
          <p:cNvPr id="18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4089924"/>
            <a:ext cx="55149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Валентин Гапанович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301239"/>
            <a:ext cx="538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a typeface="Arial" pitchFamily="34" charset="0"/>
              </a:rPr>
              <a:t>Президент НП «ОПЖТ»</a:t>
            </a:r>
          </a:p>
        </p:txBody>
      </p:sp>
      <p:pic>
        <p:nvPicPr>
          <p:cNvPr id="19" name="Рисунок 18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8236" y="2472849"/>
            <a:ext cx="487453" cy="205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02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C0F5716-D3A8-4122-B6FE-62EE42E6C36A}"/>
              </a:ext>
            </a:extLst>
          </p:cNvPr>
          <p:cNvSpPr/>
          <p:nvPr/>
        </p:nvSpPr>
        <p:spPr>
          <a:xfrm>
            <a:off x="5650132" y="1247675"/>
            <a:ext cx="2882280" cy="6001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Федеральный закон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27.12.2002 № 184-ФЗ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техническом регулировании»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6C07AC6-D5E7-4DF4-86AB-44FB599EE563}"/>
              </a:ext>
            </a:extLst>
          </p:cNvPr>
          <p:cNvSpPr/>
          <p:nvPr/>
        </p:nvSpPr>
        <p:spPr>
          <a:xfrm>
            <a:off x="5650132" y="3468281"/>
            <a:ext cx="288228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Федеральный закон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10.01.2003 № 17-ФЗ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железнодорожном транспорте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Российской Федерации»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C90F139-A38E-4F3F-834D-DC7DEF6E62C0}"/>
              </a:ext>
            </a:extLst>
          </p:cNvPr>
          <p:cNvSpPr/>
          <p:nvPr/>
        </p:nvSpPr>
        <p:spPr>
          <a:xfrm>
            <a:off x="5652120" y="2672504"/>
            <a:ext cx="288228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Федеральный закон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10.01.2003 № 18-ФЗ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«Устав железнодорожного транспорта Российской Федерации»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24F490A-86B1-4DE2-B203-C5E278EFD0F4}"/>
              </a:ext>
            </a:extLst>
          </p:cNvPr>
          <p:cNvSpPr/>
          <p:nvPr/>
        </p:nvSpPr>
        <p:spPr>
          <a:xfrm>
            <a:off x="5652120" y="758672"/>
            <a:ext cx="288228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Нормативно-правовое обеспечение: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C9063E1-8A7A-460E-A9CE-6A178D5E5A8C}"/>
              </a:ext>
            </a:extLst>
          </p:cNvPr>
          <p:cNvSpPr/>
          <p:nvPr/>
        </p:nvSpPr>
        <p:spPr>
          <a:xfrm>
            <a:off x="5652120" y="4262764"/>
            <a:ext cx="2882280" cy="6001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Подзаконные и другие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нормативно-правовые акты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(в т.ч. правила и инструкции)</a:t>
            </a:r>
          </a:p>
        </p:txBody>
      </p:sp>
      <p:pic>
        <p:nvPicPr>
          <p:cNvPr id="24" name="Рисунок 2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8236" y="2472849"/>
            <a:ext cx="487453" cy="20542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75F9B22-6CB7-4560-A104-BD86124E59CA}"/>
              </a:ext>
            </a:extLst>
          </p:cNvPr>
          <p:cNvSpPr txBox="1"/>
          <p:nvPr/>
        </p:nvSpPr>
        <p:spPr>
          <a:xfrm>
            <a:off x="243839" y="-57150"/>
            <a:ext cx="5782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sz="1600" dirty="0">
                <a:ea typeface="Arial" pitchFamily="34" charset="0"/>
              </a:rPr>
              <a:t>Система технического регулирования</a:t>
            </a:r>
            <a:br>
              <a:rPr lang="ru-RU" sz="1600" dirty="0">
                <a:ea typeface="Arial" pitchFamily="34" charset="0"/>
              </a:rPr>
            </a:br>
            <a:r>
              <a:rPr lang="ru-RU" sz="1600" dirty="0">
                <a:ea typeface="Arial" pitchFamily="34" charset="0"/>
              </a:rPr>
              <a:t>в области железнодорожного транспорта</a:t>
            </a:r>
            <a:br>
              <a:rPr lang="ru-RU" sz="1600" dirty="0">
                <a:ea typeface="Arial" pitchFamily="34" charset="0"/>
              </a:rPr>
            </a:br>
            <a:r>
              <a:rPr lang="ru-RU" sz="1600" dirty="0">
                <a:ea typeface="Arial" pitchFamily="34" charset="0"/>
              </a:rPr>
              <a:t>в Российской Федерации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64FF535-FCAF-4571-9229-F866ABF59EA9}"/>
              </a:ext>
            </a:extLst>
          </p:cNvPr>
          <p:cNvSpPr/>
          <p:nvPr/>
        </p:nvSpPr>
        <p:spPr>
          <a:xfrm>
            <a:off x="5652120" y="1877034"/>
            <a:ext cx="288228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Федеральный закон от 29.06.2015 № 162-ФЗ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стандартизации</a:t>
            </a:r>
            <a:b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1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Российской Федерации»</a:t>
            </a:r>
          </a:p>
        </p:txBody>
      </p:sp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7884C09A-B39D-437A-89ED-28C16ADE9DFE}"/>
              </a:ext>
            </a:extLst>
          </p:cNvPr>
          <p:cNvSpPr/>
          <p:nvPr/>
        </p:nvSpPr>
        <p:spPr>
          <a:xfrm>
            <a:off x="88310" y="771550"/>
            <a:ext cx="4387097" cy="4055051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494F9D53-9419-4E94-9097-FD670A3503C0}"/>
              </a:ext>
            </a:extLst>
          </p:cNvPr>
          <p:cNvGrpSpPr/>
          <p:nvPr/>
        </p:nvGrpSpPr>
        <p:grpSpPr>
          <a:xfrm>
            <a:off x="1602092" y="1828811"/>
            <a:ext cx="3969347" cy="521602"/>
            <a:chOff x="1747389" y="312565"/>
            <a:chExt cx="3969347" cy="843999"/>
          </a:xfrm>
        </p:grpSpPr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CD6F7A73-45B1-41AE-88DA-452DA330D490}"/>
                </a:ext>
              </a:extLst>
            </p:cNvPr>
            <p:cNvSpPr/>
            <p:nvPr/>
          </p:nvSpPr>
          <p:spPr>
            <a:xfrm>
              <a:off x="1747389" y="312565"/>
              <a:ext cx="3969347" cy="843999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: скругленные углы 4">
              <a:extLst>
                <a:ext uri="{FF2B5EF4-FFF2-40B4-BE49-F238E27FC236}">
                  <a16:creationId xmlns:a16="http://schemas.microsoft.com/office/drawing/2014/main" id="{21CFC545-E647-4EDC-BDD2-F82CB8BB2F76}"/>
                </a:ext>
              </a:extLst>
            </p:cNvPr>
            <p:cNvSpPr txBox="1"/>
            <p:nvPr/>
          </p:nvSpPr>
          <p:spPr>
            <a:xfrm>
              <a:off x="1788590" y="353766"/>
              <a:ext cx="3886945" cy="7615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000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Технические регламенты ЕАЭС</a:t>
              </a:r>
              <a:br>
                <a:rPr lang="ru-RU" sz="1000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ru-RU" sz="1000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в области железнодорожного транспорта: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ТР ТС 001/2011, ТР ТС 002/2011, ТР ТС 003/2011</a:t>
              </a:r>
              <a:endParaRPr lang="ru-RU" sz="1000" kern="1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2E1FB4B9-F69E-4326-A2EB-08E6308A6FEE}"/>
              </a:ext>
            </a:extLst>
          </p:cNvPr>
          <p:cNvGrpSpPr/>
          <p:nvPr/>
        </p:nvGrpSpPr>
        <p:grpSpPr>
          <a:xfrm>
            <a:off x="1602091" y="2421472"/>
            <a:ext cx="3969347" cy="701763"/>
            <a:chOff x="1747389" y="1179674"/>
            <a:chExt cx="3969347" cy="929419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74339001-DE19-4E7F-87F7-0140FB8939C8}"/>
                </a:ext>
              </a:extLst>
            </p:cNvPr>
            <p:cNvSpPr/>
            <p:nvPr/>
          </p:nvSpPr>
          <p:spPr>
            <a:xfrm>
              <a:off x="1747389" y="1179674"/>
              <a:ext cx="3969347" cy="929419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: скругленные углы 4">
              <a:extLst>
                <a:ext uri="{FF2B5EF4-FFF2-40B4-BE49-F238E27FC236}">
                  <a16:creationId xmlns:a16="http://schemas.microsoft.com/office/drawing/2014/main" id="{514290E9-1F96-4A8F-850E-FC41885B170D}"/>
                </a:ext>
              </a:extLst>
            </p:cNvPr>
            <p:cNvSpPr txBox="1"/>
            <p:nvPr/>
          </p:nvSpPr>
          <p:spPr>
            <a:xfrm>
              <a:off x="1792759" y="1225044"/>
              <a:ext cx="3878607" cy="8386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Стандарты, содержащие правила и методы испытаний: </a:t>
              </a:r>
            </a:p>
            <a:p>
              <a:pPr marL="0" lvl="0" indent="0" algn="ctr" defTabSz="4445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Подвижной состав – </a:t>
              </a:r>
              <a:r>
                <a:rPr lang="en-US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174</a:t>
              </a:r>
              <a:endParaRPr lang="ru-RU" sz="1000" b="1" kern="1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lvl="0" indent="0" algn="ctr" defTabSz="4445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Высокоскоростной транспорт – 120</a:t>
              </a:r>
            </a:p>
            <a:p>
              <a:pPr marL="0" lvl="0" indent="0" algn="ctr" defTabSz="4445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Инфраструктура – </a:t>
              </a:r>
              <a:r>
                <a:rPr lang="en-US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89</a:t>
              </a:r>
              <a:endParaRPr lang="ru-RU" sz="1000" b="1" kern="1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819561E4-7D89-4E00-9EAF-B996614B6DC4}"/>
              </a:ext>
            </a:extLst>
          </p:cNvPr>
          <p:cNvGrpSpPr/>
          <p:nvPr/>
        </p:nvGrpSpPr>
        <p:grpSpPr>
          <a:xfrm>
            <a:off x="1612996" y="3465886"/>
            <a:ext cx="3969347" cy="938709"/>
            <a:chOff x="1747389" y="2946886"/>
            <a:chExt cx="3969347" cy="694239"/>
          </a:xfrm>
        </p:grpSpPr>
        <p:sp>
          <p:nvSpPr>
            <p:cNvPr id="43" name="Прямоугольник: скругленные углы 42">
              <a:extLst>
                <a:ext uri="{FF2B5EF4-FFF2-40B4-BE49-F238E27FC236}">
                  <a16:creationId xmlns:a16="http://schemas.microsoft.com/office/drawing/2014/main" id="{11244BBD-2A9F-4F6C-B14D-86C285148AE7}"/>
                </a:ext>
              </a:extLst>
            </p:cNvPr>
            <p:cNvSpPr/>
            <p:nvPr/>
          </p:nvSpPr>
          <p:spPr>
            <a:xfrm>
              <a:off x="1747389" y="2946886"/>
              <a:ext cx="3969347" cy="694239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: скругленные углы 4">
              <a:extLst>
                <a:ext uri="{FF2B5EF4-FFF2-40B4-BE49-F238E27FC236}">
                  <a16:creationId xmlns:a16="http://schemas.microsoft.com/office/drawing/2014/main" id="{3B7C8C3F-7F76-4438-8E0B-797D58C1B187}"/>
                </a:ext>
              </a:extLst>
            </p:cNvPr>
            <p:cNvSpPr txBox="1"/>
            <p:nvPr/>
          </p:nvSpPr>
          <p:spPr>
            <a:xfrm>
              <a:off x="1781279" y="2980776"/>
              <a:ext cx="3901567" cy="6264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Стандарты на продукцию, в результате применения которых на добровольной основе обеспечивается соблюдение требований технических регламентов: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Подвижной состав – </a:t>
              </a:r>
              <a:r>
                <a:rPr lang="en-US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176</a:t>
              </a:r>
              <a:endParaRPr lang="ru-RU" sz="1000" b="1" kern="1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Высокоскоростной транспорт – </a:t>
              </a:r>
              <a:r>
                <a:rPr lang="en-US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101</a:t>
              </a:r>
              <a:endParaRPr lang="ru-RU" sz="1000" b="1" kern="1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000" b="1" kern="1200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Инфраструктура – 86</a:t>
              </a:r>
            </a:p>
          </p:txBody>
        </p:sp>
      </p:grpSp>
      <p:sp>
        <p:nvSpPr>
          <p:cNvPr id="48" name="Прямоугольник: скругленные углы 27">
            <a:extLst>
              <a:ext uri="{FF2B5EF4-FFF2-40B4-BE49-F238E27FC236}">
                <a16:creationId xmlns:a16="http://schemas.microsoft.com/office/drawing/2014/main" id="{F6B6952E-9B1A-4447-AE5A-2114411FFCA5}"/>
              </a:ext>
            </a:extLst>
          </p:cNvPr>
          <p:cNvSpPr/>
          <p:nvPr/>
        </p:nvSpPr>
        <p:spPr>
          <a:xfrm>
            <a:off x="101065" y="2250979"/>
            <a:ext cx="1224136" cy="442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Обязательные требования</a:t>
            </a:r>
          </a:p>
        </p:txBody>
      </p:sp>
      <p:sp>
        <p:nvSpPr>
          <p:cNvPr id="49" name="Прямоугольник: скругленные углы 29">
            <a:extLst>
              <a:ext uri="{FF2B5EF4-FFF2-40B4-BE49-F238E27FC236}">
                <a16:creationId xmlns:a16="http://schemas.microsoft.com/office/drawing/2014/main" id="{6E899169-AE39-43A2-87EE-6A02487E936A}"/>
              </a:ext>
            </a:extLst>
          </p:cNvPr>
          <p:cNvSpPr/>
          <p:nvPr/>
        </p:nvSpPr>
        <p:spPr>
          <a:xfrm>
            <a:off x="107504" y="3628773"/>
            <a:ext cx="1224136" cy="612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Добровольно применяемые требования</a:t>
            </a:r>
          </a:p>
        </p:txBody>
      </p:sp>
      <p:sp>
        <p:nvSpPr>
          <p:cNvPr id="50" name="Левая фигурная скобка 49">
            <a:extLst>
              <a:ext uri="{FF2B5EF4-FFF2-40B4-BE49-F238E27FC236}">
                <a16:creationId xmlns:a16="http://schemas.microsoft.com/office/drawing/2014/main" id="{D5AA3716-0453-4676-BEE0-C652E13117CA}"/>
              </a:ext>
            </a:extLst>
          </p:cNvPr>
          <p:cNvSpPr/>
          <p:nvPr/>
        </p:nvSpPr>
        <p:spPr>
          <a:xfrm>
            <a:off x="1397209" y="1770848"/>
            <a:ext cx="216024" cy="1403797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Левая фигурная скобка 50">
            <a:extLst>
              <a:ext uri="{FF2B5EF4-FFF2-40B4-BE49-F238E27FC236}">
                <a16:creationId xmlns:a16="http://schemas.microsoft.com/office/drawing/2014/main" id="{153A70CF-CF3D-4E2A-95CE-FEA650DA3F22}"/>
              </a:ext>
            </a:extLst>
          </p:cNvPr>
          <p:cNvSpPr/>
          <p:nvPr/>
        </p:nvSpPr>
        <p:spPr>
          <a:xfrm>
            <a:off x="1403648" y="3465887"/>
            <a:ext cx="216024" cy="93870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79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-57150"/>
            <a:ext cx="5782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sz="1600" dirty="0">
                <a:ea typeface="Arial" pitchFamily="34" charset="0"/>
              </a:rPr>
              <a:t>Система технического регулирования</a:t>
            </a:r>
            <a:br>
              <a:rPr lang="ru-RU" sz="1600" dirty="0">
                <a:ea typeface="Arial" pitchFamily="34" charset="0"/>
              </a:rPr>
            </a:br>
            <a:r>
              <a:rPr lang="ru-RU" sz="1600" dirty="0">
                <a:ea typeface="Arial" pitchFamily="34" charset="0"/>
              </a:rPr>
              <a:t>в области железнодорожного транспорта</a:t>
            </a:r>
            <a:br>
              <a:rPr lang="ru-RU" sz="1600" dirty="0">
                <a:ea typeface="Arial" pitchFamily="34" charset="0"/>
              </a:rPr>
            </a:br>
            <a:r>
              <a:rPr lang="ru-RU" sz="1600" dirty="0">
                <a:ea typeface="Arial" pitchFamily="34" charset="0"/>
              </a:rPr>
              <a:t>в Европейском Союзе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6D357233-0266-4FA2-9B78-BD46DB0F13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199125"/>
              </p:ext>
            </p:extLst>
          </p:nvPr>
        </p:nvGraphicFramePr>
        <p:xfrm>
          <a:off x="1494234" y="76729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: скругленные углы 27">
            <a:extLst>
              <a:ext uri="{FF2B5EF4-FFF2-40B4-BE49-F238E27FC236}">
                <a16:creationId xmlns:a16="http://schemas.microsoft.com/office/drawing/2014/main" id="{633C30D9-E19F-41D8-82FC-6DD0BD27DA9B}"/>
              </a:ext>
            </a:extLst>
          </p:cNvPr>
          <p:cNvSpPr/>
          <p:nvPr/>
        </p:nvSpPr>
        <p:spPr>
          <a:xfrm>
            <a:off x="1757586" y="2278959"/>
            <a:ext cx="1224136" cy="442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Обязательные требования</a:t>
            </a:r>
          </a:p>
        </p:txBody>
      </p:sp>
      <p:sp>
        <p:nvSpPr>
          <p:cNvPr id="12" name="Прямоугольник: скругленные углы 29">
            <a:extLst>
              <a:ext uri="{FF2B5EF4-FFF2-40B4-BE49-F238E27FC236}">
                <a16:creationId xmlns:a16="http://schemas.microsoft.com/office/drawing/2014/main" id="{4F5F5F1B-9DC5-412C-BC68-A583C8403DA8}"/>
              </a:ext>
            </a:extLst>
          </p:cNvPr>
          <p:cNvSpPr/>
          <p:nvPr/>
        </p:nvSpPr>
        <p:spPr>
          <a:xfrm>
            <a:off x="1757586" y="3665954"/>
            <a:ext cx="1224136" cy="612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Добровольно применяемые требования</a:t>
            </a:r>
          </a:p>
        </p:txBody>
      </p:sp>
      <p:sp>
        <p:nvSpPr>
          <p:cNvPr id="13" name="Левая фигурная скобка 12">
            <a:extLst>
              <a:ext uri="{FF2B5EF4-FFF2-40B4-BE49-F238E27FC236}">
                <a16:creationId xmlns:a16="http://schemas.microsoft.com/office/drawing/2014/main" id="{23CDEC67-1967-4C95-8114-69C355FE6448}"/>
              </a:ext>
            </a:extLst>
          </p:cNvPr>
          <p:cNvSpPr/>
          <p:nvPr/>
        </p:nvSpPr>
        <p:spPr>
          <a:xfrm>
            <a:off x="3053730" y="1493949"/>
            <a:ext cx="216024" cy="2054181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id="{3B1E71C8-06AB-4F76-8403-5E4CDD975B38}"/>
              </a:ext>
            </a:extLst>
          </p:cNvPr>
          <p:cNvSpPr/>
          <p:nvPr/>
        </p:nvSpPr>
        <p:spPr>
          <a:xfrm>
            <a:off x="3053730" y="3728434"/>
            <a:ext cx="191344" cy="500641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8236" y="2472849"/>
            <a:ext cx="487453" cy="205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90189F3-D194-412B-AD38-8565C1C7B36B}"/>
              </a:ext>
            </a:extLst>
          </p:cNvPr>
          <p:cNvSpPr txBox="1"/>
          <p:nvPr/>
        </p:nvSpPr>
        <p:spPr>
          <a:xfrm>
            <a:off x="377189" y="9525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Безопасность и надежность на железнодорожном транспорте</a:t>
            </a:r>
          </a:p>
        </p:txBody>
      </p:sp>
      <p:sp>
        <p:nvSpPr>
          <p:cNvPr id="7" name="Прямоугольник: скругленные углы 40">
            <a:extLst>
              <a:ext uri="{FF2B5EF4-FFF2-40B4-BE49-F238E27FC236}">
                <a16:creationId xmlns:a16="http://schemas.microsoft.com/office/drawing/2014/main" id="{D6FAB157-FD49-4910-8334-5A62991F9F2F}"/>
              </a:ext>
            </a:extLst>
          </p:cNvPr>
          <p:cNvSpPr/>
          <p:nvPr/>
        </p:nvSpPr>
        <p:spPr>
          <a:xfrm>
            <a:off x="157411" y="771550"/>
            <a:ext cx="8352928" cy="18719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7180255-520A-45C9-BD9F-3D5291E02706}"/>
              </a:ext>
            </a:extLst>
          </p:cNvPr>
          <p:cNvSpPr/>
          <p:nvPr/>
        </p:nvSpPr>
        <p:spPr>
          <a:xfrm>
            <a:off x="3505782" y="996266"/>
            <a:ext cx="165618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Безопасность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098BB6A-EC13-4A0C-AB1A-3612E4001780}"/>
              </a:ext>
            </a:extLst>
          </p:cNvPr>
          <p:cNvSpPr/>
          <p:nvPr/>
        </p:nvSpPr>
        <p:spPr>
          <a:xfrm>
            <a:off x="3043941" y="1347979"/>
            <a:ext cx="254014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Взрывобезопасность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8A7BE05-3AD4-4A9F-A2BA-FF2F2A3F331D}"/>
              </a:ext>
            </a:extLst>
          </p:cNvPr>
          <p:cNvSpPr/>
          <p:nvPr/>
        </p:nvSpPr>
        <p:spPr>
          <a:xfrm>
            <a:off x="5610156" y="1342172"/>
            <a:ext cx="2540140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Механическая безопасность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F6DBA8A-6800-47D6-8285-889A8FAE65E3}"/>
              </a:ext>
            </a:extLst>
          </p:cNvPr>
          <p:cNvSpPr/>
          <p:nvPr/>
        </p:nvSpPr>
        <p:spPr>
          <a:xfrm>
            <a:off x="477722" y="1660522"/>
            <a:ext cx="2540139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Пожарная безопасность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3EE52F3-6DCF-4F96-8C76-92A2013CEC61}"/>
              </a:ext>
            </a:extLst>
          </p:cNvPr>
          <p:cNvSpPr/>
          <p:nvPr/>
        </p:nvSpPr>
        <p:spPr>
          <a:xfrm>
            <a:off x="477723" y="1351194"/>
            <a:ext cx="254014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Биологическая безопасность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A04C08F-5BD2-4290-967E-81B5C14D62D8}"/>
              </a:ext>
            </a:extLst>
          </p:cNvPr>
          <p:cNvSpPr/>
          <p:nvPr/>
        </p:nvSpPr>
        <p:spPr>
          <a:xfrm>
            <a:off x="3045666" y="1660522"/>
            <a:ext cx="2540139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Промышленная безопасность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CE94662-348A-4304-953F-4F99E5E04889}"/>
              </a:ext>
            </a:extLst>
          </p:cNvPr>
          <p:cNvSpPr/>
          <p:nvPr/>
        </p:nvSpPr>
        <p:spPr>
          <a:xfrm>
            <a:off x="1768761" y="1968603"/>
            <a:ext cx="254014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Химическая безопасность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5B60B96-A897-43B1-AC37-D3091D33D563}"/>
              </a:ext>
            </a:extLst>
          </p:cNvPr>
          <p:cNvSpPr/>
          <p:nvPr/>
        </p:nvSpPr>
        <p:spPr>
          <a:xfrm>
            <a:off x="5610157" y="1659308"/>
            <a:ext cx="2540139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Термическая безопасность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40C45C9-C7A7-4C00-A134-58B0B1892292}"/>
              </a:ext>
            </a:extLst>
          </p:cNvPr>
          <p:cNvSpPr/>
          <p:nvPr/>
        </p:nvSpPr>
        <p:spPr>
          <a:xfrm>
            <a:off x="4333874" y="1969778"/>
            <a:ext cx="254014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Электрическая безопасность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520F9B-017C-4B05-9D72-42B179C1EB02}"/>
              </a:ext>
            </a:extLst>
          </p:cNvPr>
          <p:cNvSpPr txBox="1"/>
          <p:nvPr/>
        </p:nvSpPr>
        <p:spPr>
          <a:xfrm>
            <a:off x="236522" y="771550"/>
            <a:ext cx="82407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Технические регламенты ЕАЭС в области железнодорожного транспорта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Прямоугольник: скругленные углы 35">
            <a:extLst>
              <a:ext uri="{FF2B5EF4-FFF2-40B4-BE49-F238E27FC236}">
                <a16:creationId xmlns:a16="http://schemas.microsoft.com/office/drawing/2014/main" id="{F6E521B5-68BA-408B-AB2F-C1C60635D88D}"/>
              </a:ext>
            </a:extLst>
          </p:cNvPr>
          <p:cNvSpPr/>
          <p:nvPr/>
        </p:nvSpPr>
        <p:spPr>
          <a:xfrm>
            <a:off x="157411" y="2754401"/>
            <a:ext cx="8352928" cy="21432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68552E6-B9E4-40BE-8039-558A1723EAB9}"/>
              </a:ext>
            </a:extLst>
          </p:cNvPr>
          <p:cNvSpPr/>
          <p:nvPr/>
        </p:nvSpPr>
        <p:spPr>
          <a:xfrm>
            <a:off x="3613795" y="3215857"/>
            <a:ext cx="14401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Надежность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0BF9710-AEAD-4935-ABDC-117B70408B8A}"/>
              </a:ext>
            </a:extLst>
          </p:cNvPr>
          <p:cNvSpPr/>
          <p:nvPr/>
        </p:nvSpPr>
        <p:spPr>
          <a:xfrm>
            <a:off x="236521" y="3950562"/>
            <a:ext cx="1390215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Безотказность</a:t>
            </a:r>
          </a:p>
          <a:p>
            <a:pPr algn="ctr"/>
            <a:endParaRPr lang="ru-RU" sz="1200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ru-RU" sz="1200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ru-RU" sz="1200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A29C6F9-17D3-4D14-9D43-7E16DD702F87}"/>
              </a:ext>
            </a:extLst>
          </p:cNvPr>
          <p:cNvSpPr/>
          <p:nvPr/>
        </p:nvSpPr>
        <p:spPr>
          <a:xfrm>
            <a:off x="3638768" y="3943705"/>
            <a:ext cx="1939212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Восстанавливаемость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62AF9941-00CF-4564-ADED-AD6E94862EDC}"/>
              </a:ext>
            </a:extLst>
          </p:cNvPr>
          <p:cNvSpPr/>
          <p:nvPr/>
        </p:nvSpPr>
        <p:spPr>
          <a:xfrm>
            <a:off x="7103827" y="3943703"/>
            <a:ext cx="139021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Долговечность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33D0C954-FA5A-4E26-A516-E5CDEC1DA0C9}"/>
              </a:ext>
            </a:extLst>
          </p:cNvPr>
          <p:cNvSpPr/>
          <p:nvPr/>
        </p:nvSpPr>
        <p:spPr>
          <a:xfrm>
            <a:off x="5645796" y="3943704"/>
            <a:ext cx="139021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Сохраняемость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817833F-9E4F-496F-9AA8-EE9FAF629069}"/>
              </a:ext>
            </a:extLst>
          </p:cNvPr>
          <p:cNvSpPr/>
          <p:nvPr/>
        </p:nvSpPr>
        <p:spPr>
          <a:xfrm>
            <a:off x="1698744" y="3949584"/>
            <a:ext cx="1872208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Ремонтопригодность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0DF3AB4-B824-44F1-B842-CA9EAD9CCEBC}"/>
              </a:ext>
            </a:extLst>
          </p:cNvPr>
          <p:cNvSpPr/>
          <p:nvPr/>
        </p:nvSpPr>
        <p:spPr>
          <a:xfrm>
            <a:off x="3275507" y="4506093"/>
            <a:ext cx="2203442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Коэффициент готовности</a:t>
            </a:r>
          </a:p>
        </p:txBody>
      </p:sp>
      <p:cxnSp>
        <p:nvCxnSpPr>
          <p:cNvPr id="34" name="Соединитель: уступ 54">
            <a:extLst>
              <a:ext uri="{FF2B5EF4-FFF2-40B4-BE49-F238E27FC236}">
                <a16:creationId xmlns:a16="http://schemas.microsoft.com/office/drawing/2014/main" id="{27210793-16B3-4B68-A4A7-2FD40AD54D6B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 rot="5400000">
            <a:off x="2419288" y="2035975"/>
            <a:ext cx="426928" cy="3402246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Соединитель: уступ 56">
            <a:extLst>
              <a:ext uri="{FF2B5EF4-FFF2-40B4-BE49-F238E27FC236}">
                <a16:creationId xmlns:a16="http://schemas.microsoft.com/office/drawing/2014/main" id="{3D9588EB-308B-49E7-8FBA-C640940F6F89}"/>
              </a:ext>
            </a:extLst>
          </p:cNvPr>
          <p:cNvCxnSpPr>
            <a:stCxn id="27" idx="2"/>
            <a:endCxn id="32" idx="0"/>
          </p:cNvCxnSpPr>
          <p:nvPr/>
        </p:nvCxnSpPr>
        <p:spPr>
          <a:xfrm rot="5400000">
            <a:off x="3271387" y="2887096"/>
            <a:ext cx="425950" cy="1699027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Соединитель: уступ 58">
            <a:extLst>
              <a:ext uri="{FF2B5EF4-FFF2-40B4-BE49-F238E27FC236}">
                <a16:creationId xmlns:a16="http://schemas.microsoft.com/office/drawing/2014/main" id="{220A3F43-6671-4628-870B-5997ACD547D0}"/>
              </a:ext>
            </a:extLst>
          </p:cNvPr>
          <p:cNvCxnSpPr>
            <a:stCxn id="27" idx="2"/>
            <a:endCxn id="30" idx="0"/>
          </p:cNvCxnSpPr>
          <p:nvPr/>
        </p:nvCxnSpPr>
        <p:spPr>
          <a:xfrm rot="16200000" flipH="1">
            <a:off x="5856371" y="2001138"/>
            <a:ext cx="420069" cy="346506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оединитель: уступ 59">
            <a:extLst>
              <a:ext uri="{FF2B5EF4-FFF2-40B4-BE49-F238E27FC236}">
                <a16:creationId xmlns:a16="http://schemas.microsoft.com/office/drawing/2014/main" id="{A7389644-18EB-4143-BAB1-CF7EDE713339}"/>
              </a:ext>
            </a:extLst>
          </p:cNvPr>
          <p:cNvCxnSpPr>
            <a:stCxn id="27" idx="2"/>
            <a:endCxn id="31" idx="0"/>
          </p:cNvCxnSpPr>
          <p:nvPr/>
        </p:nvCxnSpPr>
        <p:spPr>
          <a:xfrm rot="16200000" flipH="1">
            <a:off x="5127354" y="2730154"/>
            <a:ext cx="420070" cy="2007029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оединитель: уступ 60">
            <a:extLst>
              <a:ext uri="{FF2B5EF4-FFF2-40B4-BE49-F238E27FC236}">
                <a16:creationId xmlns:a16="http://schemas.microsoft.com/office/drawing/2014/main" id="{D5D43F24-A186-4FA8-8EC8-EFCE9DB92910}"/>
              </a:ext>
            </a:extLst>
          </p:cNvPr>
          <p:cNvCxnSpPr>
            <a:stCxn id="27" idx="2"/>
            <a:endCxn id="29" idx="0"/>
          </p:cNvCxnSpPr>
          <p:nvPr/>
        </p:nvCxnSpPr>
        <p:spPr>
          <a:xfrm rot="16200000" flipH="1">
            <a:off x="4261089" y="3596419"/>
            <a:ext cx="420071" cy="274499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Соединитель: уступ 61">
            <a:extLst>
              <a:ext uri="{FF2B5EF4-FFF2-40B4-BE49-F238E27FC236}">
                <a16:creationId xmlns:a16="http://schemas.microsoft.com/office/drawing/2014/main" id="{C9AAE16E-B2C7-4EF6-9645-F7B158BDF060}"/>
              </a:ext>
            </a:extLst>
          </p:cNvPr>
          <p:cNvCxnSpPr>
            <a:cxnSpLocks/>
            <a:stCxn id="28" idx="3"/>
            <a:endCxn id="33" idx="0"/>
          </p:cNvCxnSpPr>
          <p:nvPr/>
        </p:nvCxnSpPr>
        <p:spPr>
          <a:xfrm>
            <a:off x="1626736" y="4366061"/>
            <a:ext cx="2750492" cy="14003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Соединитель: уступ 62">
            <a:extLst>
              <a:ext uri="{FF2B5EF4-FFF2-40B4-BE49-F238E27FC236}">
                <a16:creationId xmlns:a16="http://schemas.microsoft.com/office/drawing/2014/main" id="{20A1D851-359E-4243-9A06-A0C5EB3381C0}"/>
              </a:ext>
            </a:extLst>
          </p:cNvPr>
          <p:cNvCxnSpPr>
            <a:stCxn id="32" idx="2"/>
            <a:endCxn id="33" idx="0"/>
          </p:cNvCxnSpPr>
          <p:nvPr/>
        </p:nvCxnSpPr>
        <p:spPr>
          <a:xfrm rot="16200000" flipH="1">
            <a:off x="3366283" y="3495148"/>
            <a:ext cx="279510" cy="174238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04E2131-9801-4000-A037-5F052998649D}"/>
              </a:ext>
            </a:extLst>
          </p:cNvPr>
          <p:cNvSpPr txBox="1"/>
          <p:nvPr/>
        </p:nvSpPr>
        <p:spPr>
          <a:xfrm>
            <a:off x="157411" y="2736795"/>
            <a:ext cx="83566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ГОСТ 27.002-2015 «Надежность в технике. Термины и определения»</a:t>
            </a:r>
            <a:br>
              <a:rPr lang="ru-RU" sz="10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ГОСТ 32192-2013 «Надежность в железнодорожной технике. Термины и определения»</a:t>
            </a:r>
            <a:endParaRPr lang="ru-RU" sz="1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4" name="Рисунок 4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8236" y="2472849"/>
            <a:ext cx="487453" cy="2054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5CBAE657-48FB-4E51-AAEC-15DF119F8769}"/>
              </a:ext>
            </a:extLst>
          </p:cNvPr>
          <p:cNvCxnSpPr>
            <a:cxnSpLocks/>
            <a:stCxn id="11" idx="1"/>
          </p:cNvCxnSpPr>
          <p:nvPr/>
        </p:nvCxnSpPr>
        <p:spPr>
          <a:xfrm rot="10800000" flipV="1">
            <a:off x="369512" y="1150155"/>
            <a:ext cx="3136271" cy="2806454"/>
          </a:xfrm>
          <a:prstGeom prst="bentConnector3">
            <a:avLst>
              <a:gd name="adj1" fmla="val 99893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Соединитель: уступ 8">
            <a:extLst>
              <a:ext uri="{FF2B5EF4-FFF2-40B4-BE49-F238E27FC236}">
                <a16:creationId xmlns:a16="http://schemas.microsoft.com/office/drawing/2014/main" id="{0920FF81-2D42-4DF8-8646-8F1DBD1DF869}"/>
              </a:ext>
            </a:extLst>
          </p:cNvPr>
          <p:cNvCxnSpPr>
            <a:stCxn id="11" idx="3"/>
            <a:endCxn id="27" idx="3"/>
          </p:cNvCxnSpPr>
          <p:nvPr/>
        </p:nvCxnSpPr>
        <p:spPr>
          <a:xfrm flipH="1">
            <a:off x="5053955" y="1150155"/>
            <a:ext cx="108011" cy="2219591"/>
          </a:xfrm>
          <a:prstGeom prst="bentConnector3">
            <a:avLst>
              <a:gd name="adj1" fmla="val -2900432"/>
            </a:avLst>
          </a:prstGeom>
          <a:ln w="190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EFB30C9-7ECF-4E96-A991-0368CDB4DCB8}"/>
              </a:ext>
            </a:extLst>
          </p:cNvPr>
          <p:cNvSpPr/>
          <p:nvPr/>
        </p:nvSpPr>
        <p:spPr>
          <a:xfrm>
            <a:off x="2395719" y="2272785"/>
            <a:ext cx="383924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800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Назначенный срок службы и (или) ресурс</a:t>
            </a:r>
          </a:p>
          <a:p>
            <a:pPr algn="ctr"/>
            <a:endParaRPr lang="ru-RU" sz="800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45" name="Соединитель: уступ 62">
            <a:extLst>
              <a:ext uri="{FF2B5EF4-FFF2-40B4-BE49-F238E27FC236}">
                <a16:creationId xmlns:a16="http://schemas.microsoft.com/office/drawing/2014/main" id="{867393F1-B166-4BB0-8F86-E676A69D351E}"/>
              </a:ext>
            </a:extLst>
          </p:cNvPr>
          <p:cNvCxnSpPr>
            <a:cxnSpLocks/>
            <a:stCxn id="29" idx="2"/>
            <a:endCxn id="33" idx="0"/>
          </p:cNvCxnSpPr>
          <p:nvPr/>
        </p:nvCxnSpPr>
        <p:spPr>
          <a:xfrm rot="5400000">
            <a:off x="4350107" y="4247825"/>
            <a:ext cx="285389" cy="231146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79617684-D29D-4343-B36C-102C77A7CE04}"/>
              </a:ext>
            </a:extLst>
          </p:cNvPr>
          <p:cNvSpPr/>
          <p:nvPr/>
        </p:nvSpPr>
        <p:spPr>
          <a:xfrm>
            <a:off x="377189" y="4268706"/>
            <a:ext cx="1110321" cy="4320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Наработка</a:t>
            </a:r>
            <a:b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2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отказ</a:t>
            </a:r>
          </a:p>
        </p:txBody>
      </p:sp>
    </p:spTree>
    <p:extLst>
      <p:ext uri="{BB962C8B-B14F-4D97-AF65-F5344CB8AC3E}">
        <p14:creationId xmlns:p14="http://schemas.microsoft.com/office/powerpoint/2010/main" val="10658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E38198-4E35-4007-915D-E06AC0F34A8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089" y="1054189"/>
            <a:ext cx="2412039" cy="3433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6B2437-E8D4-4DAE-80AF-E6787042E1EC}"/>
              </a:ext>
            </a:extLst>
          </p:cNvPr>
          <p:cNvSpPr txBox="1"/>
          <p:nvPr/>
        </p:nvSpPr>
        <p:spPr>
          <a:xfrm>
            <a:off x="2652643" y="1492984"/>
            <a:ext cx="5866731" cy="2462196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 определяют общие требования</a:t>
            </a:r>
            <a:b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выбору и установлению показателей назначенного срока службы и (или) ресурса, а также установлению </a:t>
            </a:r>
            <a:r>
              <a:rPr lang="ru-RU" sz="1600" b="1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критериев предельного состояния </a:t>
            </a:r>
            <a: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железнодорожной продукции.</a:t>
            </a:r>
          </a:p>
          <a:p>
            <a:pPr algn="ctr">
              <a:spcAft>
                <a:spcPts val="600"/>
              </a:spcAft>
            </a:pPr>
            <a:endParaRPr lang="ru-RU" sz="1600" i="1" dirty="0">
              <a:solidFill>
                <a:srgbClr val="38598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 предназначены</a:t>
            </a:r>
            <a:b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применения разработчиками, заказчиками, производителями железнодорожной продукции.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0189F3-D194-412B-AD38-8565C1C7B36B}"/>
              </a:ext>
            </a:extLst>
          </p:cNvPr>
          <p:cNvSpPr txBox="1"/>
          <p:nvPr/>
        </p:nvSpPr>
        <p:spPr>
          <a:xfrm>
            <a:off x="377189" y="9525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Установление назначенного срока службы</a:t>
            </a:r>
            <a:br>
              <a:rPr lang="ru-RU" dirty="0">
                <a:ea typeface="Arial" pitchFamily="34" charset="0"/>
              </a:rPr>
            </a:br>
            <a:r>
              <a:rPr lang="ru-RU" dirty="0">
                <a:ea typeface="Arial" pitchFamily="34" charset="0"/>
              </a:rPr>
              <a:t>и (или) ресурса</a:t>
            </a:r>
          </a:p>
        </p:txBody>
      </p:sp>
      <p:pic>
        <p:nvPicPr>
          <p:cNvPr id="9" name="Рисунок 8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8236" y="2472849"/>
            <a:ext cx="487453" cy="205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84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113" y="4323149"/>
            <a:ext cx="1639592" cy="55399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УПРАВЛЕНИЯ КОНФИГУРАЦИЕЙ ПО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2426" y="700683"/>
            <a:ext cx="8254070" cy="4248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2301" y="1025378"/>
            <a:ext cx="2893745" cy="265393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ru-RU" sz="1100" b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ПЛАНИРОВАНИЯ ПО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4371" y="1007205"/>
            <a:ext cx="3419872" cy="265393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b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ЦЕЛЬ И ЭТАПЫ ВЕРИФИКАЦИИ ПО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979" y="1330701"/>
            <a:ext cx="1639592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РАЗРАБОТКИ ПО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5065" y="1850225"/>
            <a:ext cx="1841507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РАЗРАБОТКИ ТРЕБОВАНИЙ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1122" y="2426362"/>
            <a:ext cx="1605449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ПРОЕКТИРОВАНИЯ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1122" y="2975966"/>
            <a:ext cx="1605449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КОДИРОВАНИЯ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0553" y="3630218"/>
            <a:ext cx="1364810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ИНТЕГРАЦИИ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5043" y="4446638"/>
            <a:ext cx="1639592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ГАРАНТИИ КАЧЕСТВА ПО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2543" y="2749895"/>
            <a:ext cx="1215338" cy="507831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ru-RU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ВЕРИФИКАЦИИ </a:t>
            </a:r>
            <a:b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2203" y="4439064"/>
            <a:ext cx="2304256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ВЗАИМОДЕЙСТВИЯ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ОРГАНОМ ПО СЕРТИФИКАЦИИ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4658" y="1330701"/>
            <a:ext cx="2761602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ТЕСТОВЫХ ПРИМЕРОВ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ПРОЦЕДУР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4658" y="1803479"/>
            <a:ext cx="2761602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ВХОДНЫХ ДАННЫХ ВЕРИФИКАЦИИ ПО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44658" y="2276258"/>
            <a:ext cx="1781760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ПЛАНА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ВЕРИФИКАЦИИ ПО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34372" y="2745111"/>
            <a:ext cx="3128761" cy="784830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ТЕСТИРОВАНИЕ ПО С ФИКСАЦИЕЙ ВЫХОДНЫХ ДАННЫХ ВЕРИФИКАЦИИ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РАЗРАБОТКОЙ ПОШАГОВЫХ ИНСТРУКЦИЙ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ВЫПОЛНЕНИЮ КАЖДОГО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ТЕСТОВОГО ПРИМЕРА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44658" y="3597597"/>
            <a:ext cx="2761602" cy="369332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ФИКСАЦИЯ РЕЗУЛЬТАТОВ ПО </a:t>
            </a:r>
            <a:b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КАЖДОГО ТЕСТА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CC80B3-F10C-4B54-97E9-174A1B4BEB62}"/>
              </a:ext>
            </a:extLst>
          </p:cNvPr>
          <p:cNvSpPr txBox="1"/>
          <p:nvPr/>
        </p:nvSpPr>
        <p:spPr>
          <a:xfrm>
            <a:off x="0" y="732633"/>
            <a:ext cx="8563134" cy="230816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ru-RU" sz="900" i="1" dirty="0">
                <a:solidFill>
                  <a:srgbClr val="385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Квалификационные требования. Часть 178С. Требования к ПО бортовой аппаратуры и систем при сертификации авиационной техники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396239" y="85725"/>
            <a:ext cx="57824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sz="1600" dirty="0">
                <a:ea typeface="Arial" pitchFamily="34" charset="0"/>
              </a:rPr>
              <a:t>Процессы жизненного цикла программного обеспечения в авиации</a:t>
            </a:r>
          </a:p>
        </p:txBody>
      </p:sp>
      <p:pic>
        <p:nvPicPr>
          <p:cNvPr id="26" name="Рисунок 25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8236" y="2472849"/>
            <a:ext cx="487453" cy="205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464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</TotalTime>
  <Words>540</Words>
  <Application>Microsoft Office PowerPoint</Application>
  <PresentationFormat>Экран (16:9)</PresentationFormat>
  <Paragraphs>84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Consolas</vt:lpstr>
      <vt:lpstr>Verdana</vt:lpstr>
      <vt:lpstr>Verdana Pro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Светлана</cp:lastModifiedBy>
  <cp:revision>92</cp:revision>
  <dcterms:created xsi:type="dcterms:W3CDTF">2020-09-25T09:41:49Z</dcterms:created>
  <dcterms:modified xsi:type="dcterms:W3CDTF">2020-11-20T00:20:58Z</dcterms:modified>
</cp:coreProperties>
</file>