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60" r:id="rId2"/>
    <p:sldId id="256" r:id="rId3"/>
    <p:sldId id="267" r:id="rId4"/>
    <p:sldId id="268" r:id="rId5"/>
    <p:sldId id="271" r:id="rId6"/>
    <p:sldId id="269" r:id="rId7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C5CE"/>
    <a:srgbClr val="78D64B"/>
    <a:srgbClr val="003356"/>
    <a:srgbClr val="E21A1A"/>
    <a:srgbClr val="B0DCF4"/>
    <a:srgbClr val="8AB0D2"/>
    <a:srgbClr val="007FB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71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34">
            <a:extLst>
              <a:ext uri="{FF2B5EF4-FFF2-40B4-BE49-F238E27FC236}">
                <a16:creationId xmlns:a16="http://schemas.microsoft.com/office/drawing/2014/main" id="{7A489E0B-7032-45CB-9986-25C699192DA5}"/>
              </a:ext>
            </a:extLst>
          </p:cNvPr>
          <p:cNvSpPr/>
          <p:nvPr userDrawn="1"/>
        </p:nvSpPr>
        <p:spPr>
          <a:xfrm>
            <a:off x="0" y="742950"/>
            <a:ext cx="8537575" cy="4392613"/>
          </a:xfrm>
          <a:prstGeom prst="rect">
            <a:avLst/>
          </a:prstGeom>
          <a:noFill/>
          <a:ln w="12700">
            <a:solidFill>
              <a:srgbClr val="BFC5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145ED935-4D29-4911-880D-FA728D883B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879975"/>
            <a:ext cx="9144000" cy="263525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B850C5AD-FC83-47A2-8702-CA652C6A119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457825" y="292100"/>
            <a:ext cx="3128963" cy="2936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15000"/>
              </a:lnSpc>
              <a:spcBef>
                <a:spcPts val="1200"/>
              </a:spcBef>
              <a:defRPr/>
            </a:pPr>
            <a:r>
              <a:rPr lang="ru-RU" altLang="ru-RU" sz="600" b="1">
                <a:solidFill>
                  <a:srgbClr val="BFC5CE"/>
                </a:solidFill>
                <a:latin typeface="Verdana Pro SemiBold" panose="020B0704030504040204" pitchFamily="34" charset="0"/>
                <a:cs typeface="Times New Roman" panose="02020603050405020304" pitchFamily="18" charset="0"/>
              </a:rPr>
              <a:t>ТЕМА: </a:t>
            </a:r>
            <a:r>
              <a:rPr lang="ru-RU" altLang="ru-RU" sz="600" b="1">
                <a:solidFill>
                  <a:srgbClr val="365F91"/>
                </a:solidFill>
                <a:latin typeface="Verdana Pro SemiBold" panose="020B0704030504040204" pitchFamily="34" charset="0"/>
                <a:cs typeface="Times New Roman" panose="02020603050405020304" pitchFamily="18" charset="0"/>
              </a:rPr>
              <a:t>ЦИФРОВАЯ ТРАНСФОРМАЦИЯ В БЕЗОПАСНОСТИ ДВИЖЕНИЯ КАК СТРАТЕГИЯ УСПЕХА И РАЗВИТИЯ ВОЗМОЖНОСТЕЙ</a:t>
            </a:r>
          </a:p>
        </p:txBody>
      </p:sp>
      <p:sp>
        <p:nvSpPr>
          <p:cNvPr id="5" name="TextBox 16">
            <a:extLst>
              <a:ext uri="{FF2B5EF4-FFF2-40B4-BE49-F238E27FC236}">
                <a16:creationId xmlns:a16="http://schemas.microsoft.com/office/drawing/2014/main" id="{0EC2F62E-D912-4B6D-8F5E-AEF1A499B57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2038" y="77788"/>
            <a:ext cx="4979987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altLang="ru-RU" sz="600">
                <a:solidFill>
                  <a:srgbClr val="E21A1A"/>
                </a:solidFill>
                <a:latin typeface="Verdana" panose="020B0604030504040204" pitchFamily="34" charset="0"/>
              </a:rPr>
              <a:t>XX </a:t>
            </a:r>
            <a:r>
              <a:rPr lang="ru-RU" altLang="ru-RU" sz="600">
                <a:solidFill>
                  <a:srgbClr val="E21A1A"/>
                </a:solidFill>
                <a:latin typeface="Verdana" panose="020B0604030504040204" pitchFamily="34" charset="0"/>
              </a:rPr>
              <a:t>ВСЕРОССИЙСКАЯ НАУЧНО-ПРАКТИЧЕСКАЯ КОНФЕРЕНЦИЯ «БЕЗОПАСНОСТЬ ДВИЖЕНИЯ ПОЕЗДОВ» </a:t>
            </a:r>
          </a:p>
        </p:txBody>
      </p:sp>
      <p:pic>
        <p:nvPicPr>
          <p:cNvPr id="6" name="Рисунок 18">
            <a:extLst>
              <a:ext uri="{FF2B5EF4-FFF2-40B4-BE49-F238E27FC236}">
                <a16:creationId xmlns:a16="http://schemas.microsoft.com/office/drawing/2014/main" id="{B4834C4B-91AB-4589-8E89-F2C6B5BFDB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1863" y="4776788"/>
            <a:ext cx="5953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20">
            <a:extLst>
              <a:ext uri="{FF2B5EF4-FFF2-40B4-BE49-F238E27FC236}">
                <a16:creationId xmlns:a16="http://schemas.microsoft.com/office/drawing/2014/main" id="{C9CB39B1-6446-4635-BC86-72EE92F6C2A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5038" y="90488"/>
            <a:ext cx="525462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22">
            <a:extLst>
              <a:ext uri="{FF2B5EF4-FFF2-40B4-BE49-F238E27FC236}">
                <a16:creationId xmlns:a16="http://schemas.microsoft.com/office/drawing/2014/main" id="{A5BC9652-83A0-43F8-84FB-7DB47BEB04B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16950" y="550863"/>
            <a:ext cx="6270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800" b="1">
                <a:solidFill>
                  <a:srgbClr val="E21A1A"/>
                </a:solidFill>
                <a:latin typeface="Verdana" panose="020B0604030504040204" pitchFamily="34" charset="0"/>
              </a:rPr>
              <a:t>2020</a:t>
            </a:r>
          </a:p>
        </p:txBody>
      </p:sp>
      <p:sp>
        <p:nvSpPr>
          <p:cNvPr id="9" name="Прямоугольник 28">
            <a:extLst>
              <a:ext uri="{FF2B5EF4-FFF2-40B4-BE49-F238E27FC236}">
                <a16:creationId xmlns:a16="http://schemas.microsoft.com/office/drawing/2014/main" id="{062F8C34-FB42-4315-83A8-9E3DEF48345D}"/>
              </a:ext>
            </a:extLst>
          </p:cNvPr>
          <p:cNvSpPr/>
          <p:nvPr userDrawn="1"/>
        </p:nvSpPr>
        <p:spPr>
          <a:xfrm>
            <a:off x="8420100" y="4848225"/>
            <a:ext cx="46038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30">
            <a:extLst>
              <a:ext uri="{FF2B5EF4-FFF2-40B4-BE49-F238E27FC236}">
                <a16:creationId xmlns:a16="http://schemas.microsoft.com/office/drawing/2014/main" id="{83406EF2-E613-4851-9238-469823945F52}"/>
              </a:ext>
            </a:extLst>
          </p:cNvPr>
          <p:cNvSpPr/>
          <p:nvPr userDrawn="1"/>
        </p:nvSpPr>
        <p:spPr>
          <a:xfrm>
            <a:off x="8345488" y="4848225"/>
            <a:ext cx="36512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TextBox 36">
            <a:extLst>
              <a:ext uri="{FF2B5EF4-FFF2-40B4-BE49-F238E27FC236}">
                <a16:creationId xmlns:a16="http://schemas.microsoft.com/office/drawing/2014/main" id="{CC9FB434-4537-4957-AAE7-0A398C9672A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547100" y="2433638"/>
            <a:ext cx="596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600" i="1">
                <a:solidFill>
                  <a:srgbClr val="007FB1"/>
                </a:solidFill>
                <a:latin typeface="Verdana" panose="020B0604030504040204" pitchFamily="34" charset="0"/>
              </a:rPr>
              <a:t>Лого участника</a:t>
            </a:r>
          </a:p>
        </p:txBody>
      </p:sp>
    </p:spTree>
    <p:extLst>
      <p:ext uri="{BB962C8B-B14F-4D97-AF65-F5344CB8AC3E}">
        <p14:creationId xmlns:p14="http://schemas.microsoft.com/office/powerpoint/2010/main" val="25963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37">
            <a:extLst>
              <a:ext uri="{FF2B5EF4-FFF2-40B4-BE49-F238E27FC236}">
                <a16:creationId xmlns:a16="http://schemas.microsoft.com/office/drawing/2014/main" id="{5BAFB7C2-2CF6-4F23-B3AB-E5CBCFDC2C6E}"/>
              </a:ext>
            </a:extLst>
          </p:cNvPr>
          <p:cNvSpPr/>
          <p:nvPr userDrawn="1"/>
        </p:nvSpPr>
        <p:spPr>
          <a:xfrm>
            <a:off x="0" y="742950"/>
            <a:ext cx="8537575" cy="4392613"/>
          </a:xfrm>
          <a:prstGeom prst="rect">
            <a:avLst/>
          </a:prstGeom>
          <a:noFill/>
          <a:ln w="12700">
            <a:solidFill>
              <a:srgbClr val="BFC5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CBD3A424-81BD-4654-98C3-5CA54E68500E}"/>
              </a:ext>
            </a:extLst>
          </p:cNvPr>
          <p:cNvSpPr/>
          <p:nvPr userDrawn="1"/>
        </p:nvSpPr>
        <p:spPr>
          <a:xfrm>
            <a:off x="0" y="1588"/>
            <a:ext cx="6408738" cy="750887"/>
          </a:xfrm>
          <a:prstGeom prst="rect">
            <a:avLst/>
          </a:prstGeom>
          <a:solidFill>
            <a:srgbClr val="BFC5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EE11C676-89C1-43BA-BFF2-4EE6BBF11DF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879975"/>
            <a:ext cx="9144000" cy="263525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E8AA0CB1-8ED7-4A96-B670-CFC47B4D4BA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01613" y="4929188"/>
            <a:ext cx="230187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fld id="{ECC4738D-70EA-4C9F-8255-64FC6ECF27A4}" type="slidenum">
              <a:rPr lang="en-US" altLang="ru-RU" sz="1000">
                <a:latin typeface="Verdana" panose="020B0604030504040204" pitchFamily="34" charset="0"/>
                <a:ea typeface="MS PGothic" panose="020B0600070205080204" pitchFamily="34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ru-RU" sz="1000">
              <a:latin typeface="Verdan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FB5942-7E87-4EED-85EE-06A66015F5F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372225" y="268288"/>
            <a:ext cx="2247900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15000"/>
              </a:lnSpc>
              <a:spcBef>
                <a:spcPts val="1200"/>
              </a:spcBef>
              <a:defRPr/>
            </a:pPr>
            <a:r>
              <a:rPr lang="ru-RU" altLang="ru-RU" sz="600" b="1">
                <a:solidFill>
                  <a:srgbClr val="BFC5CE"/>
                </a:solidFill>
                <a:latin typeface="Verdana Pro SemiBold" panose="020B0704030504040204" pitchFamily="34" charset="0"/>
                <a:cs typeface="Times New Roman" panose="02020603050405020304" pitchFamily="18" charset="0"/>
              </a:rPr>
              <a:t>ТЕМА: </a:t>
            </a:r>
            <a:r>
              <a:rPr lang="ru-RU" altLang="ru-RU" sz="600" b="1">
                <a:solidFill>
                  <a:srgbClr val="365F91"/>
                </a:solidFill>
                <a:latin typeface="Verdana Pro SemiBold" panose="020B0704030504040204" pitchFamily="34" charset="0"/>
                <a:cs typeface="Times New Roman" panose="02020603050405020304" pitchFamily="18" charset="0"/>
              </a:rPr>
              <a:t>ЦИФРОВАЯ ТРАНСФОРМАЦИЯ</a:t>
            </a:r>
            <a:br>
              <a:rPr lang="ru-RU" altLang="ru-RU" sz="600" b="1">
                <a:solidFill>
                  <a:srgbClr val="365F91"/>
                </a:solidFill>
                <a:latin typeface="Verdana Pro SemiBold" panose="020B0704030504040204" pitchFamily="34" charset="0"/>
                <a:cs typeface="Times New Roman" panose="02020603050405020304" pitchFamily="18" charset="0"/>
              </a:rPr>
            </a:br>
            <a:r>
              <a:rPr lang="ru-RU" altLang="ru-RU" sz="600" b="1">
                <a:solidFill>
                  <a:srgbClr val="365F91"/>
                </a:solidFill>
                <a:latin typeface="Verdana Pro SemiBold" panose="020B0704030504040204" pitchFamily="34" charset="0"/>
                <a:cs typeface="Times New Roman" panose="02020603050405020304" pitchFamily="18" charset="0"/>
              </a:rPr>
              <a:t>В БЕЗОПАСНОСТИ ДВИЖЕНИЯ КАК СТРАТЕГИЯ УСПЕХА И РАЗВИТИЯ ВОЗМОЖНОСТЕЙ</a:t>
            </a:r>
          </a:p>
        </p:txBody>
      </p:sp>
      <p:pic>
        <p:nvPicPr>
          <p:cNvPr id="7" name="Рисунок 15">
            <a:extLst>
              <a:ext uri="{FF2B5EF4-FFF2-40B4-BE49-F238E27FC236}">
                <a16:creationId xmlns:a16="http://schemas.microsoft.com/office/drawing/2014/main" id="{2E404AE9-81DC-4AAD-B56C-49D41CA5C9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1863" y="4776788"/>
            <a:ext cx="5953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17">
            <a:extLst>
              <a:ext uri="{FF2B5EF4-FFF2-40B4-BE49-F238E27FC236}">
                <a16:creationId xmlns:a16="http://schemas.microsoft.com/office/drawing/2014/main" id="{1A95597D-4D38-4681-9404-B23B74BB8D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5038" y="90488"/>
            <a:ext cx="525462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24">
            <a:extLst>
              <a:ext uri="{FF2B5EF4-FFF2-40B4-BE49-F238E27FC236}">
                <a16:creationId xmlns:a16="http://schemas.microsoft.com/office/drawing/2014/main" id="{87564915-7481-4CB2-ADB0-2C66B71881E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16950" y="550863"/>
            <a:ext cx="6270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800" b="1">
                <a:solidFill>
                  <a:srgbClr val="E21A1A"/>
                </a:solidFill>
                <a:latin typeface="Verdana" panose="020B0604030504040204" pitchFamily="34" charset="0"/>
              </a:rPr>
              <a:t>2020</a:t>
            </a:r>
          </a:p>
        </p:txBody>
      </p:sp>
      <p:sp>
        <p:nvSpPr>
          <p:cNvPr id="10" name="Прямоугольник 25">
            <a:extLst>
              <a:ext uri="{FF2B5EF4-FFF2-40B4-BE49-F238E27FC236}">
                <a16:creationId xmlns:a16="http://schemas.microsoft.com/office/drawing/2014/main" id="{6BFE00C9-A53A-44E0-8502-26F1A930E18C}"/>
              </a:ext>
            </a:extLst>
          </p:cNvPr>
          <p:cNvSpPr/>
          <p:nvPr userDrawn="1"/>
        </p:nvSpPr>
        <p:spPr>
          <a:xfrm>
            <a:off x="6278563" y="-6350"/>
            <a:ext cx="46037" cy="766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27">
            <a:extLst>
              <a:ext uri="{FF2B5EF4-FFF2-40B4-BE49-F238E27FC236}">
                <a16:creationId xmlns:a16="http://schemas.microsoft.com/office/drawing/2014/main" id="{28A2088D-582C-4717-9274-B2A4FA644975}"/>
              </a:ext>
            </a:extLst>
          </p:cNvPr>
          <p:cNvSpPr/>
          <p:nvPr userDrawn="1"/>
        </p:nvSpPr>
        <p:spPr>
          <a:xfrm>
            <a:off x="6196013" y="-6350"/>
            <a:ext cx="34925" cy="766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34">
            <a:extLst>
              <a:ext uri="{FF2B5EF4-FFF2-40B4-BE49-F238E27FC236}">
                <a16:creationId xmlns:a16="http://schemas.microsoft.com/office/drawing/2014/main" id="{DAF7F757-9FCB-4422-8B4A-2DA375F9E60E}"/>
              </a:ext>
            </a:extLst>
          </p:cNvPr>
          <p:cNvSpPr/>
          <p:nvPr userDrawn="1"/>
        </p:nvSpPr>
        <p:spPr>
          <a:xfrm>
            <a:off x="8420100" y="4848225"/>
            <a:ext cx="46038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36">
            <a:extLst>
              <a:ext uri="{FF2B5EF4-FFF2-40B4-BE49-F238E27FC236}">
                <a16:creationId xmlns:a16="http://schemas.microsoft.com/office/drawing/2014/main" id="{945F6DDD-99BA-4B83-9EFD-6F09DE5975F1}"/>
              </a:ext>
            </a:extLst>
          </p:cNvPr>
          <p:cNvSpPr/>
          <p:nvPr userDrawn="1"/>
        </p:nvSpPr>
        <p:spPr>
          <a:xfrm>
            <a:off x="8345488" y="4848225"/>
            <a:ext cx="36512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TextBox 39">
            <a:extLst>
              <a:ext uri="{FF2B5EF4-FFF2-40B4-BE49-F238E27FC236}">
                <a16:creationId xmlns:a16="http://schemas.microsoft.com/office/drawing/2014/main" id="{1AE52192-C22A-48C2-89C0-4E01BF7C5EC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547100" y="2433638"/>
            <a:ext cx="596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600" i="1">
                <a:solidFill>
                  <a:srgbClr val="007FB1"/>
                </a:solidFill>
                <a:latin typeface="Verdana" panose="020B0604030504040204" pitchFamily="34" charset="0"/>
              </a:rPr>
              <a:t>Лого участника</a:t>
            </a:r>
          </a:p>
        </p:txBody>
      </p:sp>
      <p:sp>
        <p:nvSpPr>
          <p:cNvPr id="15" name="TextBox 6">
            <a:extLst>
              <a:ext uri="{FF2B5EF4-FFF2-40B4-BE49-F238E27FC236}">
                <a16:creationId xmlns:a16="http://schemas.microsoft.com/office/drawing/2014/main" id="{12090A78-F768-4E14-AF3C-1ED30216BDA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418263" y="58738"/>
            <a:ext cx="21780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altLang="ru-RU" sz="400">
                <a:solidFill>
                  <a:srgbClr val="E21A1A"/>
                </a:solidFill>
                <a:latin typeface="Verdana" panose="020B0604030504040204" pitchFamily="34" charset="0"/>
              </a:rPr>
              <a:t>XX </a:t>
            </a:r>
            <a:r>
              <a:rPr lang="ru-RU" altLang="ru-RU" sz="400">
                <a:solidFill>
                  <a:srgbClr val="E21A1A"/>
                </a:solidFill>
                <a:latin typeface="Verdana" panose="020B0604030504040204" pitchFamily="34" charset="0"/>
              </a:rPr>
              <a:t>ВСЕРОССИЙСКАЯ НАУЧНО-ПРАКТИЧЕСКАЯ КОНФЕРЕНЦИЯ «БЕЗОПАСНОСТЬ ДВИЖЕНИЯ ПОЕЗДОВ» </a:t>
            </a:r>
          </a:p>
        </p:txBody>
      </p:sp>
    </p:spTree>
    <p:extLst>
      <p:ext uri="{BB962C8B-B14F-4D97-AF65-F5344CB8AC3E}">
        <p14:creationId xmlns:p14="http://schemas.microsoft.com/office/powerpoint/2010/main" val="322667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7ACB73F-AB44-4BF5-A84C-AB44442AF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144C3-2B05-4B8A-9BDC-64933D3C4F90}" type="datetimeFigureOut">
              <a:rPr lang="ru-RU"/>
              <a:pPr>
                <a:defRPr/>
              </a:pPr>
              <a:t>24.11.2020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6D4B9AE-B702-4EE6-810D-ECE91F174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8C5B18C-FC0A-417E-908D-7DB22A6CA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0B28B-A97E-4BCF-B696-C4D2E7D68F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875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E746B49-7654-496D-9302-CA232DCEB35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0B364FC-4651-49F8-A76D-BD3413A400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7B857-4A94-4812-A312-0534052B8D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014B74-86BF-479C-A558-71C554E378E8}" type="datetimeFigureOut">
              <a:rPr lang="ru-RU"/>
              <a:pPr>
                <a:defRPr/>
              </a:pPr>
              <a:t>24.11.2020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9252D-24C5-4B09-8043-C30DEDFAC8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6CF0D-47EA-4A91-803E-8B3F0B7434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Verdana" panose="020B0604030504040204" pitchFamily="34" charset="0"/>
              </a:defRPr>
            </a:lvl1pPr>
          </a:lstStyle>
          <a:p>
            <a:fld id="{612D6DAB-4675-4EA2-973D-8BABF871EE6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31" name="Rectangle 6">
            <a:extLst>
              <a:ext uri="{FF2B5EF4-FFF2-40B4-BE49-F238E27FC236}">
                <a16:creationId xmlns:a16="http://schemas.microsoft.com/office/drawing/2014/main" id="{EB6586C4-4155-4D16-8884-F351D6D3917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74650" y="-17463"/>
            <a:ext cx="366712" cy="366713"/>
          </a:xfrm>
          <a:prstGeom prst="rect">
            <a:avLst/>
          </a:prstGeom>
          <a:solidFill>
            <a:srgbClr val="E21A1A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2" name="Rectangle 7">
            <a:extLst>
              <a:ext uri="{FF2B5EF4-FFF2-40B4-BE49-F238E27FC236}">
                <a16:creationId xmlns:a16="http://schemas.microsoft.com/office/drawing/2014/main" id="{E4D376DA-CEAB-4949-B115-0D4EA92F31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74650" y="349250"/>
            <a:ext cx="366712" cy="366713"/>
          </a:xfrm>
          <a:prstGeom prst="rect">
            <a:avLst/>
          </a:prstGeom>
          <a:solidFill>
            <a:srgbClr val="394A58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3" name="Rectangle 8">
            <a:extLst>
              <a:ext uri="{FF2B5EF4-FFF2-40B4-BE49-F238E27FC236}">
                <a16:creationId xmlns:a16="http://schemas.microsoft.com/office/drawing/2014/main" id="{82A83EBD-9F4E-461C-81ED-1B58AF5AFFA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74650" y="715963"/>
            <a:ext cx="366712" cy="366712"/>
          </a:xfrm>
          <a:prstGeom prst="rect">
            <a:avLst/>
          </a:prstGeom>
          <a:solidFill>
            <a:srgbClr val="455D70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4" name="Rectangle 9">
            <a:extLst>
              <a:ext uri="{FF2B5EF4-FFF2-40B4-BE49-F238E27FC236}">
                <a16:creationId xmlns:a16="http://schemas.microsoft.com/office/drawing/2014/main" id="{10313A4A-E709-4327-A477-3CE89043F99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74650" y="1081088"/>
            <a:ext cx="366712" cy="366712"/>
          </a:xfrm>
          <a:prstGeom prst="rect">
            <a:avLst/>
          </a:prstGeom>
          <a:solidFill>
            <a:srgbClr val="68798B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5" name="Rectangle 13">
            <a:extLst>
              <a:ext uri="{FF2B5EF4-FFF2-40B4-BE49-F238E27FC236}">
                <a16:creationId xmlns:a16="http://schemas.microsoft.com/office/drawing/2014/main" id="{0466D05A-3F31-4D0B-BCD8-D7019C31D85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74650" y="1447800"/>
            <a:ext cx="366712" cy="366713"/>
          </a:xfrm>
          <a:prstGeom prst="rect">
            <a:avLst/>
          </a:prstGeom>
          <a:solidFill>
            <a:srgbClr val="909CAA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6" name="Rectangle 10">
            <a:extLst>
              <a:ext uri="{FF2B5EF4-FFF2-40B4-BE49-F238E27FC236}">
                <a16:creationId xmlns:a16="http://schemas.microsoft.com/office/drawing/2014/main" id="{13F33374-825B-4C6A-8CB6-C41F1FDEB9D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74700" y="-22225"/>
            <a:ext cx="366712" cy="377825"/>
          </a:xfrm>
          <a:prstGeom prst="rect">
            <a:avLst/>
          </a:prstGeom>
          <a:solidFill>
            <a:srgbClr val="CECCA0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7" name="Rectangle 12">
            <a:extLst>
              <a:ext uri="{FF2B5EF4-FFF2-40B4-BE49-F238E27FC236}">
                <a16:creationId xmlns:a16="http://schemas.microsoft.com/office/drawing/2014/main" id="{D8192B80-FBC0-48CD-8842-5B84FB957F8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81050" y="3303588"/>
            <a:ext cx="366712" cy="366712"/>
          </a:xfrm>
          <a:prstGeom prst="rect">
            <a:avLst/>
          </a:prstGeom>
          <a:solidFill>
            <a:srgbClr val="78D64B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18669F"/>
              </a:solidFill>
              <a:latin typeface="Verdana" panose="020B0604030504040204" pitchFamily="34" charset="0"/>
            </a:endParaRPr>
          </a:p>
        </p:txBody>
      </p:sp>
      <p:sp>
        <p:nvSpPr>
          <p:cNvPr id="1038" name="Rectangle 12">
            <a:extLst>
              <a:ext uri="{FF2B5EF4-FFF2-40B4-BE49-F238E27FC236}">
                <a16:creationId xmlns:a16="http://schemas.microsoft.com/office/drawing/2014/main" id="{B4AE8E60-94F7-4CA7-A35E-2193ED0FC15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601788" y="-22225"/>
            <a:ext cx="366713" cy="366713"/>
          </a:xfrm>
          <a:prstGeom prst="rect">
            <a:avLst/>
          </a:prstGeom>
          <a:solidFill>
            <a:srgbClr val="FF6900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18669F"/>
              </a:solidFill>
              <a:latin typeface="Verdana" panose="020B0604030504040204" pitchFamily="34" charset="0"/>
            </a:endParaRPr>
          </a:p>
        </p:txBody>
      </p:sp>
      <p:sp>
        <p:nvSpPr>
          <p:cNvPr id="1039" name="Rectangle 13">
            <a:extLst>
              <a:ext uri="{FF2B5EF4-FFF2-40B4-BE49-F238E27FC236}">
                <a16:creationId xmlns:a16="http://schemas.microsoft.com/office/drawing/2014/main" id="{F834AC97-3FAF-4842-83E6-369CD6AA504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74650" y="1828800"/>
            <a:ext cx="366712" cy="366713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40" name="Rectangle 7">
            <a:extLst>
              <a:ext uri="{FF2B5EF4-FFF2-40B4-BE49-F238E27FC236}">
                <a16:creationId xmlns:a16="http://schemas.microsoft.com/office/drawing/2014/main" id="{3E1A0186-2F6B-4B85-948A-7190E4EF87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74650" y="2211388"/>
            <a:ext cx="366712" cy="366712"/>
          </a:xfrm>
          <a:prstGeom prst="rect">
            <a:avLst/>
          </a:prstGeom>
          <a:solidFill>
            <a:srgbClr val="606060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41" name="Rectangle 7">
            <a:extLst>
              <a:ext uri="{FF2B5EF4-FFF2-40B4-BE49-F238E27FC236}">
                <a16:creationId xmlns:a16="http://schemas.microsoft.com/office/drawing/2014/main" id="{01C547EC-682C-4344-BBFC-DCBBCADB4D2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74650" y="2571750"/>
            <a:ext cx="366712" cy="366713"/>
          </a:xfrm>
          <a:prstGeom prst="rect">
            <a:avLst/>
          </a:prstGeom>
          <a:solidFill>
            <a:srgbClr val="82828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42" name="Rectangle 7">
            <a:extLst>
              <a:ext uri="{FF2B5EF4-FFF2-40B4-BE49-F238E27FC236}">
                <a16:creationId xmlns:a16="http://schemas.microsoft.com/office/drawing/2014/main" id="{39C90E81-9F06-4A08-9BF1-487448601D0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74650" y="2943225"/>
            <a:ext cx="366712" cy="366713"/>
          </a:xfrm>
          <a:prstGeom prst="rect">
            <a:avLst/>
          </a:prstGeom>
          <a:solidFill>
            <a:srgbClr val="A9A9A9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43" name="Rectangle 7">
            <a:extLst>
              <a:ext uri="{FF2B5EF4-FFF2-40B4-BE49-F238E27FC236}">
                <a16:creationId xmlns:a16="http://schemas.microsoft.com/office/drawing/2014/main" id="{15356769-00CD-492F-9765-CF2FA2E777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74650" y="3314700"/>
            <a:ext cx="366712" cy="366713"/>
          </a:xfrm>
          <a:prstGeom prst="rect">
            <a:avLst/>
          </a:prstGeom>
          <a:solidFill>
            <a:srgbClr val="D3D3D3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44" name="Rectangle 10">
            <a:extLst>
              <a:ext uri="{FF2B5EF4-FFF2-40B4-BE49-F238E27FC236}">
                <a16:creationId xmlns:a16="http://schemas.microsoft.com/office/drawing/2014/main" id="{38EF4EF5-57C0-461B-A1E7-0657FF553A4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74700" y="355600"/>
            <a:ext cx="366712" cy="366713"/>
          </a:xfrm>
          <a:prstGeom prst="rect">
            <a:avLst/>
          </a:prstGeom>
          <a:solidFill>
            <a:srgbClr val="85865F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45" name="Rectangle 10">
            <a:extLst>
              <a:ext uri="{FF2B5EF4-FFF2-40B4-BE49-F238E27FC236}">
                <a16:creationId xmlns:a16="http://schemas.microsoft.com/office/drawing/2014/main" id="{8246A429-1583-4B1C-9142-994255F07CD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74700" y="715963"/>
            <a:ext cx="366712" cy="366712"/>
          </a:xfrm>
          <a:prstGeom prst="rect">
            <a:avLst/>
          </a:prstGeom>
          <a:solidFill>
            <a:srgbClr val="DDDCB4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46" name="Rectangle 10">
            <a:extLst>
              <a:ext uri="{FF2B5EF4-FFF2-40B4-BE49-F238E27FC236}">
                <a16:creationId xmlns:a16="http://schemas.microsoft.com/office/drawing/2014/main" id="{81C89EBC-2FAF-40F0-836C-778489DC3E9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74700" y="1082675"/>
            <a:ext cx="366712" cy="366713"/>
          </a:xfrm>
          <a:prstGeom prst="rect">
            <a:avLst/>
          </a:prstGeom>
          <a:solidFill>
            <a:srgbClr val="EBEAD4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47" name="Rectangle 10">
            <a:extLst>
              <a:ext uri="{FF2B5EF4-FFF2-40B4-BE49-F238E27FC236}">
                <a16:creationId xmlns:a16="http://schemas.microsoft.com/office/drawing/2014/main" id="{D6ED8BCB-35BD-4CCC-A6A3-C3ADCA7E59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74700" y="1447800"/>
            <a:ext cx="366712" cy="388938"/>
          </a:xfrm>
          <a:prstGeom prst="rect">
            <a:avLst/>
          </a:prstGeom>
          <a:solidFill>
            <a:srgbClr val="A3A86B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48" name="Rectangle 10">
            <a:extLst>
              <a:ext uri="{FF2B5EF4-FFF2-40B4-BE49-F238E27FC236}">
                <a16:creationId xmlns:a16="http://schemas.microsoft.com/office/drawing/2014/main" id="{A2EE9F8A-5A83-42EC-9B2E-9CA7637B743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74700" y="1836738"/>
            <a:ext cx="366712" cy="366712"/>
          </a:xfrm>
          <a:prstGeom prst="rect">
            <a:avLst/>
          </a:prstGeom>
          <a:solidFill>
            <a:srgbClr val="626B45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49" name="Rectangle 10">
            <a:extLst>
              <a:ext uri="{FF2B5EF4-FFF2-40B4-BE49-F238E27FC236}">
                <a16:creationId xmlns:a16="http://schemas.microsoft.com/office/drawing/2014/main" id="{932B9A46-2DA0-424E-A5FF-C60DE5C8E24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74700" y="2203450"/>
            <a:ext cx="366712" cy="366713"/>
          </a:xfrm>
          <a:prstGeom prst="rect">
            <a:avLst/>
          </a:prstGeom>
          <a:solidFill>
            <a:srgbClr val="828B5C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50" name="Rectangle 10">
            <a:extLst>
              <a:ext uri="{FF2B5EF4-FFF2-40B4-BE49-F238E27FC236}">
                <a16:creationId xmlns:a16="http://schemas.microsoft.com/office/drawing/2014/main" id="{30DDAF6F-1886-4AEE-935F-1B1C512043C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74700" y="2570163"/>
            <a:ext cx="366712" cy="366712"/>
          </a:xfrm>
          <a:prstGeom prst="rect">
            <a:avLst/>
          </a:prstGeom>
          <a:solidFill>
            <a:srgbClr val="B2B989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51" name="Rectangle 10">
            <a:extLst>
              <a:ext uri="{FF2B5EF4-FFF2-40B4-BE49-F238E27FC236}">
                <a16:creationId xmlns:a16="http://schemas.microsoft.com/office/drawing/2014/main" id="{4BD1888B-13D8-4F09-82C7-16BC3840E5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74700" y="2936875"/>
            <a:ext cx="366712" cy="366713"/>
          </a:xfrm>
          <a:prstGeom prst="rect">
            <a:avLst/>
          </a:prstGeom>
          <a:solidFill>
            <a:srgbClr val="D3D7BD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52" name="Rectangle 10">
            <a:extLst>
              <a:ext uri="{FF2B5EF4-FFF2-40B4-BE49-F238E27FC236}">
                <a16:creationId xmlns:a16="http://schemas.microsoft.com/office/drawing/2014/main" id="{4C439D72-BF5E-4F35-A351-052F35DEA25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189038" y="-22225"/>
            <a:ext cx="366713" cy="377825"/>
          </a:xfrm>
          <a:prstGeom prst="rect">
            <a:avLst/>
          </a:prstGeom>
          <a:solidFill>
            <a:srgbClr val="0066A1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53" name="Rectangle 10">
            <a:extLst>
              <a:ext uri="{FF2B5EF4-FFF2-40B4-BE49-F238E27FC236}">
                <a16:creationId xmlns:a16="http://schemas.microsoft.com/office/drawing/2014/main" id="{5E473F83-3020-4815-B49A-3AD0AB4D23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189038" y="355600"/>
            <a:ext cx="366713" cy="366713"/>
          </a:xfrm>
          <a:prstGeom prst="rect">
            <a:avLst/>
          </a:prstGeom>
          <a:solidFill>
            <a:srgbClr val="003356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54" name="Rectangle 10">
            <a:extLst>
              <a:ext uri="{FF2B5EF4-FFF2-40B4-BE49-F238E27FC236}">
                <a16:creationId xmlns:a16="http://schemas.microsoft.com/office/drawing/2014/main" id="{41AC2F24-66EA-418D-9E18-CCEF9529454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189038" y="715963"/>
            <a:ext cx="366713" cy="366712"/>
          </a:xfrm>
          <a:prstGeom prst="rect">
            <a:avLst/>
          </a:prstGeom>
          <a:solidFill>
            <a:srgbClr val="00507C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55" name="Rectangle 10">
            <a:extLst>
              <a:ext uri="{FF2B5EF4-FFF2-40B4-BE49-F238E27FC236}">
                <a16:creationId xmlns:a16="http://schemas.microsoft.com/office/drawing/2014/main" id="{70510E57-B354-4AED-A066-F60FF57A25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189038" y="1082675"/>
            <a:ext cx="366713" cy="366713"/>
          </a:xfrm>
          <a:prstGeom prst="rect">
            <a:avLst/>
          </a:prstGeom>
          <a:solidFill>
            <a:srgbClr val="007FB1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56" name="Rectangle 10">
            <a:extLst>
              <a:ext uri="{FF2B5EF4-FFF2-40B4-BE49-F238E27FC236}">
                <a16:creationId xmlns:a16="http://schemas.microsoft.com/office/drawing/2014/main" id="{8064F843-592C-45E0-8749-4EC9414AA82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189038" y="1447800"/>
            <a:ext cx="366713" cy="388938"/>
          </a:xfrm>
          <a:prstGeom prst="rect">
            <a:avLst/>
          </a:prstGeom>
          <a:solidFill>
            <a:srgbClr val="8AB0D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57" name="Rectangle 10">
            <a:extLst>
              <a:ext uri="{FF2B5EF4-FFF2-40B4-BE49-F238E27FC236}">
                <a16:creationId xmlns:a16="http://schemas.microsoft.com/office/drawing/2014/main" id="{7256C1B3-6589-4DDA-BE32-D5D6FD63B21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189038" y="1825625"/>
            <a:ext cx="366713" cy="373063"/>
          </a:xfrm>
          <a:prstGeom prst="rect">
            <a:avLst/>
          </a:prstGeom>
          <a:solidFill>
            <a:srgbClr val="00A3E0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58" name="Rectangle 10">
            <a:extLst>
              <a:ext uri="{FF2B5EF4-FFF2-40B4-BE49-F238E27FC236}">
                <a16:creationId xmlns:a16="http://schemas.microsoft.com/office/drawing/2014/main" id="{AD93BF93-63B0-456F-B3D1-60E93A620CE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189038" y="2198688"/>
            <a:ext cx="366713" cy="373062"/>
          </a:xfrm>
          <a:prstGeom prst="rect">
            <a:avLst/>
          </a:prstGeom>
          <a:solidFill>
            <a:srgbClr val="206689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59" name="Rectangle 10">
            <a:extLst>
              <a:ext uri="{FF2B5EF4-FFF2-40B4-BE49-F238E27FC236}">
                <a16:creationId xmlns:a16="http://schemas.microsoft.com/office/drawing/2014/main" id="{2B844593-E503-40BA-B7AE-D7C128D8BA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189038" y="2570163"/>
            <a:ext cx="366713" cy="373062"/>
          </a:xfrm>
          <a:prstGeom prst="rect">
            <a:avLst/>
          </a:prstGeom>
          <a:solidFill>
            <a:srgbClr val="2F87B6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60" name="Rectangle 10">
            <a:extLst>
              <a:ext uri="{FF2B5EF4-FFF2-40B4-BE49-F238E27FC236}">
                <a16:creationId xmlns:a16="http://schemas.microsoft.com/office/drawing/2014/main" id="{6AD5CE68-8723-4565-BB8A-B8EA11CB731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189038" y="2941638"/>
            <a:ext cx="366713" cy="373062"/>
          </a:xfrm>
          <a:prstGeom prst="rect">
            <a:avLst/>
          </a:prstGeom>
          <a:solidFill>
            <a:srgbClr val="61B9E9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61" name="Rectangle 10">
            <a:extLst>
              <a:ext uri="{FF2B5EF4-FFF2-40B4-BE49-F238E27FC236}">
                <a16:creationId xmlns:a16="http://schemas.microsoft.com/office/drawing/2014/main" id="{0F4DA9CB-E8F1-4B5F-8677-7C0C496846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189038" y="3303588"/>
            <a:ext cx="366713" cy="373062"/>
          </a:xfrm>
          <a:prstGeom prst="rect">
            <a:avLst/>
          </a:prstGeom>
          <a:solidFill>
            <a:srgbClr val="B0DCF4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62" name="Rectangle 12">
            <a:extLst>
              <a:ext uri="{FF2B5EF4-FFF2-40B4-BE49-F238E27FC236}">
                <a16:creationId xmlns:a16="http://schemas.microsoft.com/office/drawing/2014/main" id="{056FA3AE-13A0-4C27-A7A3-4E6A5DEC05A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81050" y="3676650"/>
            <a:ext cx="366712" cy="366713"/>
          </a:xfrm>
          <a:prstGeom prst="rect">
            <a:avLst/>
          </a:prstGeom>
          <a:solidFill>
            <a:srgbClr val="658446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18669F"/>
              </a:solidFill>
              <a:latin typeface="Verdana" panose="020B0604030504040204" pitchFamily="34" charset="0"/>
            </a:endParaRPr>
          </a:p>
        </p:txBody>
      </p:sp>
      <p:sp>
        <p:nvSpPr>
          <p:cNvPr id="1063" name="Rectangle 12">
            <a:extLst>
              <a:ext uri="{FF2B5EF4-FFF2-40B4-BE49-F238E27FC236}">
                <a16:creationId xmlns:a16="http://schemas.microsoft.com/office/drawing/2014/main" id="{C346A72A-F068-4E1B-998D-620D2B1D3CA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81050" y="4043363"/>
            <a:ext cx="366712" cy="366712"/>
          </a:xfrm>
          <a:prstGeom prst="rect">
            <a:avLst/>
          </a:prstGeom>
          <a:solidFill>
            <a:srgbClr val="7FA357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18669F"/>
              </a:solidFill>
              <a:latin typeface="Verdana" panose="020B0604030504040204" pitchFamily="34" charset="0"/>
            </a:endParaRPr>
          </a:p>
        </p:txBody>
      </p:sp>
      <p:sp>
        <p:nvSpPr>
          <p:cNvPr id="1064" name="Rectangle 12">
            <a:extLst>
              <a:ext uri="{FF2B5EF4-FFF2-40B4-BE49-F238E27FC236}">
                <a16:creationId xmlns:a16="http://schemas.microsoft.com/office/drawing/2014/main" id="{AF7F60CD-D982-4037-BE96-90F4F18F680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81050" y="4410075"/>
            <a:ext cx="366712" cy="366713"/>
          </a:xfrm>
          <a:prstGeom prst="rect">
            <a:avLst/>
          </a:prstGeom>
          <a:solidFill>
            <a:srgbClr val="AED086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18669F"/>
              </a:solidFill>
              <a:latin typeface="Verdana" panose="020B0604030504040204" pitchFamily="34" charset="0"/>
            </a:endParaRPr>
          </a:p>
        </p:txBody>
      </p:sp>
      <p:sp>
        <p:nvSpPr>
          <p:cNvPr id="1065" name="Rectangle 12">
            <a:extLst>
              <a:ext uri="{FF2B5EF4-FFF2-40B4-BE49-F238E27FC236}">
                <a16:creationId xmlns:a16="http://schemas.microsoft.com/office/drawing/2014/main" id="{F5D4F0E2-D004-4C0F-BFDA-7981926C2B1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81050" y="4781550"/>
            <a:ext cx="366712" cy="366713"/>
          </a:xfrm>
          <a:prstGeom prst="rect">
            <a:avLst/>
          </a:prstGeom>
          <a:solidFill>
            <a:srgbClr val="D6E8C3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18669F"/>
              </a:solidFill>
              <a:latin typeface="Verdana" panose="020B0604030504040204" pitchFamily="34" charset="0"/>
            </a:endParaRPr>
          </a:p>
        </p:txBody>
      </p:sp>
      <p:sp>
        <p:nvSpPr>
          <p:cNvPr id="1066" name="Rectangle 12">
            <a:extLst>
              <a:ext uri="{FF2B5EF4-FFF2-40B4-BE49-F238E27FC236}">
                <a16:creationId xmlns:a16="http://schemas.microsoft.com/office/drawing/2014/main" id="{A2D478AD-9020-42AE-BE28-D2623F6F82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601788" y="334963"/>
            <a:ext cx="366713" cy="366712"/>
          </a:xfrm>
          <a:prstGeom prst="rect">
            <a:avLst/>
          </a:prstGeom>
          <a:solidFill>
            <a:srgbClr val="805030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18669F"/>
              </a:solidFill>
              <a:latin typeface="Verdana" panose="020B0604030504040204" pitchFamily="34" charset="0"/>
            </a:endParaRPr>
          </a:p>
        </p:txBody>
      </p:sp>
      <p:sp>
        <p:nvSpPr>
          <p:cNvPr id="1067" name="Rectangle 12">
            <a:extLst>
              <a:ext uri="{FF2B5EF4-FFF2-40B4-BE49-F238E27FC236}">
                <a16:creationId xmlns:a16="http://schemas.microsoft.com/office/drawing/2014/main" id="{771D58E5-34E6-4CFA-917C-0F15B207333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601788" y="701675"/>
            <a:ext cx="366713" cy="366713"/>
          </a:xfrm>
          <a:prstGeom prst="rect">
            <a:avLst/>
          </a:prstGeom>
          <a:solidFill>
            <a:srgbClr val="AC6B2F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18669F"/>
              </a:solidFill>
              <a:latin typeface="Verdana" panose="020B0604030504040204" pitchFamily="34" charset="0"/>
            </a:endParaRPr>
          </a:p>
        </p:txBody>
      </p:sp>
      <p:sp>
        <p:nvSpPr>
          <p:cNvPr id="1068" name="Rectangle 12">
            <a:extLst>
              <a:ext uri="{FF2B5EF4-FFF2-40B4-BE49-F238E27FC236}">
                <a16:creationId xmlns:a16="http://schemas.microsoft.com/office/drawing/2014/main" id="{F306C5E8-1803-4383-AF8F-4E15CEE445C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601788" y="1068388"/>
            <a:ext cx="366713" cy="366712"/>
          </a:xfrm>
          <a:prstGeom prst="rect">
            <a:avLst/>
          </a:prstGeom>
          <a:solidFill>
            <a:srgbClr val="E4A063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18669F"/>
              </a:solidFill>
              <a:latin typeface="Verdana" panose="020B0604030504040204" pitchFamily="34" charset="0"/>
            </a:endParaRPr>
          </a:p>
        </p:txBody>
      </p:sp>
      <p:sp>
        <p:nvSpPr>
          <p:cNvPr id="1069" name="Rectangle 12">
            <a:extLst>
              <a:ext uri="{FF2B5EF4-FFF2-40B4-BE49-F238E27FC236}">
                <a16:creationId xmlns:a16="http://schemas.microsoft.com/office/drawing/2014/main" id="{C2731FBD-72E5-4B32-A4A8-5EF9B2565C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601788" y="1435100"/>
            <a:ext cx="366713" cy="366713"/>
          </a:xfrm>
          <a:prstGeom prst="rect">
            <a:avLst/>
          </a:prstGeom>
          <a:solidFill>
            <a:srgbClr val="F1D0B1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>
              <a:solidFill>
                <a:srgbClr val="18669F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87" r:id="rId3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onsolas" panose="020B0609020204030204" pitchFamily="49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onsolas" panose="020B0609020204030204" pitchFamily="49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onsolas" panose="020B0609020204030204" pitchFamily="49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onsolas" panose="020B0609020204030204" pitchFamily="49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onsolas" panose="020B0609020204030204" pitchFamily="49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onsolas" panose="020B0609020204030204" pitchFamily="49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onsolas" panose="020B0609020204030204" pitchFamily="49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onsolas" panose="020B0609020204030204" pitchFamily="49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6">
            <a:extLst>
              <a:ext uri="{FF2B5EF4-FFF2-40B4-BE49-F238E27FC236}">
                <a16:creationId xmlns:a16="http://schemas.microsoft.com/office/drawing/2014/main" id="{DC6DEDC4-DE94-4267-BBCC-D247DD2FE9E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3225" y="4687888"/>
            <a:ext cx="73025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0BBA7915-9DCE-4ADE-B515-25F7C9758D9E}"/>
              </a:ext>
            </a:extLst>
          </p:cNvPr>
          <p:cNvSpPr/>
          <p:nvPr/>
        </p:nvSpPr>
        <p:spPr>
          <a:xfrm>
            <a:off x="0" y="354013"/>
            <a:ext cx="9144000" cy="4333875"/>
          </a:xfrm>
          <a:prstGeom prst="rect">
            <a:avLst/>
          </a:prstGeom>
          <a:solidFill>
            <a:srgbClr val="BFC5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100" name="Рисунок 30" descr="Изображение выглядит как устройство&#10;&#10;Автоматически созданное описание">
            <a:extLst>
              <a:ext uri="{FF2B5EF4-FFF2-40B4-BE49-F238E27FC236}">
                <a16:creationId xmlns:a16="http://schemas.microsoft.com/office/drawing/2014/main" id="{0459AB2F-8822-485E-909C-25FC479730B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1875" y="673100"/>
            <a:ext cx="7013575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3">
            <a:extLst>
              <a:ext uri="{FF2B5EF4-FFF2-40B4-BE49-F238E27FC236}">
                <a16:creationId xmlns:a16="http://schemas.microsoft.com/office/drawing/2014/main" id="{98DD9AA0-7B8C-400E-A30F-33B07686C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7213" y="1987550"/>
            <a:ext cx="42672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ts val="1200"/>
              </a:spcBef>
            </a:pPr>
            <a:r>
              <a:rPr lang="ru-RU" altLang="ru-RU" b="1">
                <a:solidFill>
                  <a:schemeClr val="bg1"/>
                </a:solidFill>
                <a:latin typeface="Verdana Pro SemiBold" panose="020B0704030504040204" pitchFamily="34" charset="0"/>
                <a:cs typeface="Times New Roman" panose="02020603050405020304" pitchFamily="18" charset="0"/>
              </a:rPr>
              <a:t>ЦИФРОВАЯ ТРАНСФОРМАЦИЯ</a:t>
            </a:r>
            <a:br>
              <a:rPr lang="ru-RU" altLang="ru-RU" b="1">
                <a:solidFill>
                  <a:schemeClr val="bg1"/>
                </a:solidFill>
                <a:latin typeface="Verdana Pro SemiBold" panose="020B0704030504040204" pitchFamily="34" charset="0"/>
                <a:cs typeface="Times New Roman" panose="02020603050405020304" pitchFamily="18" charset="0"/>
              </a:rPr>
            </a:br>
            <a:r>
              <a:rPr lang="ru-RU" altLang="ru-RU" b="1">
                <a:solidFill>
                  <a:schemeClr val="bg1"/>
                </a:solidFill>
                <a:latin typeface="Verdana Pro SemiBold" panose="020B0704030504040204" pitchFamily="34" charset="0"/>
                <a:cs typeface="Times New Roman" panose="02020603050405020304" pitchFamily="18" charset="0"/>
              </a:rPr>
              <a:t>В БЕЗОПАСНОСТИ ДВИЖЕНИЯ</a:t>
            </a:r>
          </a:p>
        </p:txBody>
      </p:sp>
      <p:pic>
        <p:nvPicPr>
          <p:cNvPr id="4102" name="Рисунок 9">
            <a:extLst>
              <a:ext uri="{FF2B5EF4-FFF2-40B4-BE49-F238E27FC236}">
                <a16:creationId xmlns:a16="http://schemas.microsoft.com/office/drawing/2014/main" id="{EC6C3BC4-25C2-49E9-8681-7083C8499B8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8100"/>
            <a:ext cx="1077913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8">
            <a:extLst>
              <a:ext uri="{FF2B5EF4-FFF2-40B4-BE49-F238E27FC236}">
                <a16:creationId xmlns:a16="http://schemas.microsoft.com/office/drawing/2014/main" id="{5B054BD9-24E9-4661-85D4-9D1CDAAF4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9400" y="4373563"/>
            <a:ext cx="974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000">
                <a:solidFill>
                  <a:srgbClr val="E21A1A"/>
                </a:solidFill>
                <a:latin typeface="Verdana" panose="020B0604030504040204" pitchFamily="34" charset="0"/>
              </a:rPr>
              <a:t>2020</a:t>
            </a:r>
          </a:p>
        </p:txBody>
      </p:sp>
      <p:sp>
        <p:nvSpPr>
          <p:cNvPr id="4104" name="TextBox 11">
            <a:extLst>
              <a:ext uri="{FF2B5EF4-FFF2-40B4-BE49-F238E27FC236}">
                <a16:creationId xmlns:a16="http://schemas.microsoft.com/office/drawing/2014/main" id="{656E9728-908A-441A-8869-34261492A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3200" y="4286250"/>
            <a:ext cx="11128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600">
                <a:solidFill>
                  <a:srgbClr val="003356"/>
                </a:solidFill>
                <a:latin typeface="Verdana" panose="020B0604030504040204" pitchFamily="34" charset="0"/>
              </a:rPr>
              <a:t>ОНЛАЙН ФОРМАТ</a:t>
            </a:r>
          </a:p>
        </p:txBody>
      </p:sp>
      <p:sp>
        <p:nvSpPr>
          <p:cNvPr id="4105" name="TextBox 5">
            <a:extLst>
              <a:ext uri="{FF2B5EF4-FFF2-40B4-BE49-F238E27FC236}">
                <a16:creationId xmlns:a16="http://schemas.microsoft.com/office/drawing/2014/main" id="{9656EAE7-0C8F-4EAD-8E71-FF346E713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0613" y="69850"/>
            <a:ext cx="66500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800">
                <a:solidFill>
                  <a:srgbClr val="FF0000"/>
                </a:solidFill>
                <a:latin typeface="Verdana" panose="020B0604030504040204" pitchFamily="34" charset="0"/>
              </a:rPr>
              <a:t>XX ВСЕРОССИЙСКАЯ НАУЧНО-ПРАКТИЧЕСКАЯ КОНФЕРЕНЦИЯ «БЕЗОПАСНОСТЬ ДВИЖЕНИЯ ПОЕЗДОВ» </a:t>
            </a:r>
          </a:p>
        </p:txBody>
      </p:sp>
      <p:sp>
        <p:nvSpPr>
          <p:cNvPr id="4106" name="TextBox 28">
            <a:extLst>
              <a:ext uri="{FF2B5EF4-FFF2-40B4-BE49-F238E27FC236}">
                <a16:creationId xmlns:a16="http://schemas.microsoft.com/office/drawing/2014/main" id="{DA80DA56-F9C4-4CD1-8384-F4C7384BD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2768600"/>
            <a:ext cx="54864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000" b="1">
                <a:solidFill>
                  <a:schemeClr val="bg1"/>
                </a:solidFill>
                <a:latin typeface="Verdana Pro SemiBold" panose="020B0704030504040204" pitchFamily="34" charset="0"/>
                <a:cs typeface="Times New Roman" panose="02020603050405020304" pitchFamily="18" charset="0"/>
              </a:rPr>
              <a:t>КАК СТРАТЕГИЯ УСПЕХА И РАЗВИТИЯ ВОЗМОЖНОСТЕЙ </a:t>
            </a:r>
            <a:endParaRPr lang="ru-RU" altLang="ru-RU" sz="1000">
              <a:latin typeface="Verdana" panose="020B0604030504040204" pitchFamily="34" charset="0"/>
            </a:endParaRPr>
          </a:p>
        </p:txBody>
      </p:sp>
      <p:pic>
        <p:nvPicPr>
          <p:cNvPr id="4107" name="Рисунок 37">
            <a:extLst>
              <a:ext uri="{FF2B5EF4-FFF2-40B4-BE49-F238E27FC236}">
                <a16:creationId xmlns:a16="http://schemas.microsoft.com/office/drawing/2014/main" id="{88B942AC-A411-44CA-879E-6519D3535FA1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35875" y="1968500"/>
            <a:ext cx="820738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Рисунок 45" descr="Изображение выглядит как сидит, стол, компьютер, клавиатура&#10;&#10;Автоматически созданное описание">
            <a:extLst>
              <a:ext uri="{FF2B5EF4-FFF2-40B4-BE49-F238E27FC236}">
                <a16:creationId xmlns:a16="http://schemas.microsoft.com/office/drawing/2014/main" id="{4E877E91-95FB-4007-9962-8DEAC4A590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23038" y="3232150"/>
            <a:ext cx="1522412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C:\Natarius\RZD 2014\Август\16x9\title1.jpg">
            <a:extLst>
              <a:ext uri="{FF2B5EF4-FFF2-40B4-BE49-F238E27FC236}">
                <a16:creationId xmlns:a16="http://schemas.microsoft.com/office/drawing/2014/main" id="{3BDA9A97-245C-4063-9488-E5C20C6D61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741363"/>
            <a:ext cx="8537575" cy="295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Рисунок 29">
            <a:extLst>
              <a:ext uri="{FF2B5EF4-FFF2-40B4-BE49-F238E27FC236}">
                <a16:creationId xmlns:a16="http://schemas.microsoft.com/office/drawing/2014/main" id="{646F03E0-2BA2-4EBC-A582-F10FC449EFE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946400"/>
            <a:ext cx="853757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 Placeholder 7">
            <a:extLst>
              <a:ext uri="{FF2B5EF4-FFF2-40B4-BE49-F238E27FC236}">
                <a16:creationId xmlns:a16="http://schemas.microsoft.com/office/drawing/2014/main" id="{488E2747-0B52-4E5F-B7F4-DFD47E353791}"/>
              </a:ext>
            </a:extLst>
          </p:cNvPr>
          <p:cNvSpPr txBox="1">
            <a:spLocks/>
          </p:cNvSpPr>
          <p:nvPr/>
        </p:nvSpPr>
        <p:spPr bwMode="auto">
          <a:xfrm>
            <a:off x="785813" y="4711700"/>
            <a:ext cx="144145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ru-RU" sz="800">
                <a:latin typeface="Verdana" panose="020B0604030504040204" pitchFamily="34" charset="0"/>
                <a:ea typeface="Arial" panose="020B0604020202020204" pitchFamily="34" charset="0"/>
                <a:cs typeface="Verdana" panose="020B0604030504040204" pitchFamily="34" charset="0"/>
              </a:rPr>
              <a:t>26</a:t>
            </a:r>
            <a:r>
              <a:rPr lang="ru-RU" altLang="ru-RU" sz="800">
                <a:latin typeface="Verdana" panose="020B0604030504040204" pitchFamily="34" charset="0"/>
                <a:ea typeface="Arial" panose="020B0604020202020204" pitchFamily="34" charset="0"/>
                <a:cs typeface="Verdana" panose="020B0604030504040204" pitchFamily="34" charset="0"/>
              </a:rPr>
              <a:t> ноября 2020 года</a:t>
            </a:r>
            <a:endParaRPr lang="en-US" altLang="ru-RU" sz="800">
              <a:latin typeface="Verdana" panose="020B0604030504040204" pitchFamily="34" charset="0"/>
              <a:ea typeface="Arial" panose="020B0604020202020204" pitchFamily="34" charset="0"/>
              <a:cs typeface="Verdana" panose="020B0604030504040204" pitchFamily="34" charset="0"/>
            </a:endParaRPr>
          </a:p>
        </p:txBody>
      </p:sp>
      <p:sp>
        <p:nvSpPr>
          <p:cNvPr id="5125" name="Заголовок 2">
            <a:extLst>
              <a:ext uri="{FF2B5EF4-FFF2-40B4-BE49-F238E27FC236}">
                <a16:creationId xmlns:a16="http://schemas.microsoft.com/office/drawing/2014/main" id="{8CB05EE8-26FD-4657-A59D-8F3883D585D2}"/>
              </a:ext>
            </a:extLst>
          </p:cNvPr>
          <p:cNvSpPr txBox="1">
            <a:spLocks/>
          </p:cNvSpPr>
          <p:nvPr/>
        </p:nvSpPr>
        <p:spPr bwMode="auto">
          <a:xfrm>
            <a:off x="500063" y="3008313"/>
            <a:ext cx="581501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solidFill>
                  <a:srgbClr val="FFFFFF"/>
                </a:solidFill>
              </a:rPr>
              <a:t>О РАЗВИТИИ ТЕХНИЧЕСКИХ СРЕДСТВ ОЦЕНКИ РИСКА И АКТУАЛИЗАЦИИ НОРМАТИВНЫХ ДОКУМЕНТОВ</a:t>
            </a:r>
          </a:p>
        </p:txBody>
      </p:sp>
      <p:sp>
        <p:nvSpPr>
          <p:cNvPr id="5126" name="Subtitle 6">
            <a:extLst>
              <a:ext uri="{FF2B5EF4-FFF2-40B4-BE49-F238E27FC236}">
                <a16:creationId xmlns:a16="http://schemas.microsoft.com/office/drawing/2014/main" id="{0E01823F-8637-44E8-B8EE-61B6B20692C9}"/>
              </a:ext>
            </a:extLst>
          </p:cNvPr>
          <p:cNvSpPr txBox="1">
            <a:spLocks/>
          </p:cNvSpPr>
          <p:nvPr/>
        </p:nvSpPr>
        <p:spPr bwMode="auto">
          <a:xfrm>
            <a:off x="785813" y="4089400"/>
            <a:ext cx="5514975" cy="21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1400">
                <a:latin typeface="Verdana" panose="020B0604030504040204" pitchFamily="34" charset="0"/>
              </a:rPr>
              <a:t>Веревкина О.И.</a:t>
            </a:r>
            <a:endParaRPr lang="en-US" altLang="ru-RU" sz="1400">
              <a:latin typeface="Verdana" panose="020B0604030504040204" pitchFamily="34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0906B73B-FF75-44FD-AEB1-492814DC431F}"/>
              </a:ext>
            </a:extLst>
          </p:cNvPr>
          <p:cNvSpPr/>
          <p:nvPr/>
        </p:nvSpPr>
        <p:spPr>
          <a:xfrm>
            <a:off x="9097963" y="0"/>
            <a:ext cx="46037" cy="5148263"/>
          </a:xfrm>
          <a:prstGeom prst="rect">
            <a:avLst/>
          </a:prstGeom>
          <a:solidFill>
            <a:srgbClr val="BFC5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28" name="TextBox 10">
            <a:extLst>
              <a:ext uri="{FF2B5EF4-FFF2-40B4-BE49-F238E27FC236}">
                <a16:creationId xmlns:a16="http://schemas.microsoft.com/office/drawing/2014/main" id="{E8139A55-1F99-4C1A-8FFD-201F609B7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988" y="4443413"/>
            <a:ext cx="5386387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360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400"/>
              <a:t>«Ростовский государственный университет путей сообщения»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B09B3D7-89B8-4033-93DF-189C7F3AA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3175" y="17224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0484358-18E9-4D53-9179-177972399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638" y="1028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0670F241-7E64-4283-97BE-47EDD43CB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0"/>
            <a:ext cx="710247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6149" name="Rectangle 6">
            <a:extLst>
              <a:ext uri="{FF2B5EF4-FFF2-40B4-BE49-F238E27FC236}">
                <a16:creationId xmlns:a16="http://schemas.microsoft.com/office/drawing/2014/main" id="{1D72A3C0-E34E-4C59-9A3F-29DDC3522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275" y="1884363"/>
            <a:ext cx="41036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tabLst>
                <a:tab pos="4865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4865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4865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4865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4865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65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65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65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65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hangingPunct="1"/>
            <a:r>
              <a:rPr lang="ru-RU" altLang="ru-RU" sz="1200">
                <a:latin typeface="Times New Roman" panose="02020603050405020304" pitchFamily="18" charset="0"/>
              </a:rPr>
              <a:t>Таблица 1. Зависимость процента (%) уменьшения ошибки  категорирования риска от значения шага шкалы</a:t>
            </a:r>
          </a:p>
        </p:txBody>
      </p:sp>
      <p:grpSp>
        <p:nvGrpSpPr>
          <p:cNvPr id="6150" name="Group 7">
            <a:extLst>
              <a:ext uri="{FF2B5EF4-FFF2-40B4-BE49-F238E27FC236}">
                <a16:creationId xmlns:a16="http://schemas.microsoft.com/office/drawing/2014/main" id="{8623283D-AE71-4362-9C32-9A6E7349EE2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049338" cy="792163"/>
            <a:chOff x="0" y="0"/>
            <a:chExt cx="703" cy="561"/>
          </a:xfrm>
        </p:grpSpPr>
        <p:pic>
          <p:nvPicPr>
            <p:cNvPr id="6181" name="Picture 8">
              <a:extLst>
                <a:ext uri="{FF2B5EF4-FFF2-40B4-BE49-F238E27FC236}">
                  <a16:creationId xmlns:a16="http://schemas.microsoft.com/office/drawing/2014/main" id="{2B7E9B79-3356-40F1-B7CE-BA143744FD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03" cy="5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82" name="Rectangle 9">
              <a:extLst>
                <a:ext uri="{FF2B5EF4-FFF2-40B4-BE49-F238E27FC236}">
                  <a16:creationId xmlns:a16="http://schemas.microsoft.com/office/drawing/2014/main" id="{12E698DF-9A47-46B8-A21A-768BC572E5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" y="129"/>
              <a:ext cx="45" cy="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32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151" name="Group 10">
            <a:extLst>
              <a:ext uri="{FF2B5EF4-FFF2-40B4-BE49-F238E27FC236}">
                <a16:creationId xmlns:a16="http://schemas.microsoft.com/office/drawing/2014/main" id="{C838BCAD-D843-4297-9AE6-4C6CFBA4FA95}"/>
              </a:ext>
            </a:extLst>
          </p:cNvPr>
          <p:cNvGrpSpPr>
            <a:grpSpLocks/>
          </p:cNvGrpSpPr>
          <p:nvPr/>
        </p:nvGrpSpPr>
        <p:grpSpPr bwMode="auto">
          <a:xfrm>
            <a:off x="5583238" y="2774950"/>
            <a:ext cx="2344737" cy="681038"/>
            <a:chOff x="4105" y="2024"/>
            <a:chExt cx="1058" cy="318"/>
          </a:xfrm>
        </p:grpSpPr>
        <p:graphicFrame>
          <p:nvGraphicFramePr>
            <p:cNvPr id="6177" name="Object 11">
              <a:extLst>
                <a:ext uri="{FF2B5EF4-FFF2-40B4-BE49-F238E27FC236}">
                  <a16:creationId xmlns:a16="http://schemas.microsoft.com/office/drawing/2014/main" id="{11AE4CA5-77E3-49E2-B1BC-45B35C6C926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286" y="2024"/>
            <a:ext cx="390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3" name="Формула" r:id="rId4" imgW="622030" imgH="507780" progId="Equation.3">
                    <p:embed/>
                  </p:oleObj>
                </mc:Choice>
                <mc:Fallback>
                  <p:oleObj name="Формула" r:id="rId4" imgW="622030" imgH="50778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6" y="2024"/>
                          <a:ext cx="390" cy="3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78" name="Object 12">
              <a:extLst>
                <a:ext uri="{FF2B5EF4-FFF2-40B4-BE49-F238E27FC236}">
                  <a16:creationId xmlns:a16="http://schemas.microsoft.com/office/drawing/2014/main" id="{7367F825-C19B-4CBC-A68B-03F880C4045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85" y="2024"/>
            <a:ext cx="378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4" name="Формула" r:id="rId6" imgW="596900" imgH="508000" progId="Equation.3">
                    <p:embed/>
                  </p:oleObj>
                </mc:Choice>
                <mc:Fallback>
                  <p:oleObj name="Формула" r:id="rId6" imgW="596900" imgH="50800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85" y="2024"/>
                          <a:ext cx="378" cy="3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79" name="Rectangle 13">
              <a:extLst>
                <a:ext uri="{FF2B5EF4-FFF2-40B4-BE49-F238E27FC236}">
                  <a16:creationId xmlns:a16="http://schemas.microsoft.com/office/drawing/2014/main" id="{2FEDE9A6-26FE-43B4-A0A1-EF401B22B6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5" y="2175"/>
              <a:ext cx="119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12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endParaRPr lang="en-US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6180" name="Rectangle 14">
              <a:extLst>
                <a:ext uri="{FF2B5EF4-FFF2-40B4-BE49-F238E27FC236}">
                  <a16:creationId xmlns:a16="http://schemas.microsoft.com/office/drawing/2014/main" id="{300F32AE-FFA0-412A-AC03-417115065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9" y="2175"/>
              <a:ext cx="91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12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=  </a:t>
              </a:r>
              <a:endParaRPr lang="ru-RU" altLang="ru-RU" sz="2400"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19496" name="Group 40">
            <a:extLst>
              <a:ext uri="{FF2B5EF4-FFF2-40B4-BE49-F238E27FC236}">
                <a16:creationId xmlns:a16="http://schemas.microsoft.com/office/drawing/2014/main" id="{5FDF54BC-D0E0-42A3-927B-E1513014EFCC}"/>
              </a:ext>
            </a:extLst>
          </p:cNvPr>
          <p:cNvGraphicFramePr>
            <a:graphicFrameLocks noGrp="1"/>
          </p:cNvGraphicFramePr>
          <p:nvPr/>
        </p:nvGraphicFramePr>
        <p:xfrm>
          <a:off x="538163" y="2320925"/>
          <a:ext cx="4556125" cy="1279848"/>
        </p:xfrm>
        <a:graphic>
          <a:graphicData uri="http://schemas.openxmlformats.org/drawingml/2006/table">
            <a:tbl>
              <a:tblPr/>
              <a:tblGrid>
                <a:gridCol w="36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6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99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 шага шкалы </a:t>
                      </a:r>
                      <a:r>
                        <a:rPr kumimoji="0" lang="en-US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kumimoji="0" lang="en-US" altLang="ru-RU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Уменьшение % ошибки в определении категории «нежелательный риск»</a:t>
                      </a:r>
                      <a:endParaRPr kumimoji="0" lang="ru-RU" altLang="ru-RU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7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7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7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defTabSz="4572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74" name="Rectangle 37">
            <a:extLst>
              <a:ext uri="{FF2B5EF4-FFF2-40B4-BE49-F238E27FC236}">
                <a16:creationId xmlns:a16="http://schemas.microsoft.com/office/drawing/2014/main" id="{E2CAF413-CD6B-4E1F-BCAD-F316521AD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0263"/>
            <a:ext cx="8786813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ctr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914400" eaLnBrk="1" hangingPunct="1"/>
            <a:r>
              <a:rPr lang="ru-RU" altLang="ru-RU" sz="1400">
                <a:latin typeface="Times New Roman" panose="02020603050405020304" pitchFamily="18" charset="0"/>
              </a:rPr>
              <a:t>      </a:t>
            </a:r>
            <a:r>
              <a:rPr lang="ru-RU" altLang="ru-RU" sz="1400" b="1">
                <a:latin typeface="Times New Roman" panose="02020603050405020304" pitchFamily="18" charset="0"/>
              </a:rPr>
              <a:t>Предлагается новый оригинальный алгоритм расчёта параметров матрицы риска, позволяющий уменьшить ошибку в оценивании риска на 20-40%. </a:t>
            </a:r>
          </a:p>
          <a:p>
            <a:pPr defTabSz="914400" eaLnBrk="1" hangingPunct="1"/>
            <a:endParaRPr lang="ru-RU" altLang="ru-RU" sz="800" b="1">
              <a:latin typeface="Times New Roman" panose="02020603050405020304" pitchFamily="18" charset="0"/>
            </a:endParaRPr>
          </a:p>
          <a:p>
            <a:pPr defTabSz="914400" eaLnBrk="1" hangingPunct="1"/>
            <a:r>
              <a:rPr lang="ru-RU" altLang="ru-RU" sz="1400">
                <a:latin typeface="Times New Roman" panose="02020603050405020304" pitchFamily="18" charset="0"/>
              </a:rPr>
              <a:t>     Результаты по уменьшению ошибки для различных значений  параметра «шаг шкалы»  </a:t>
            </a:r>
          </a:p>
          <a:p>
            <a:pPr defTabSz="914400" eaLnBrk="1" hangingPunct="1"/>
            <a:r>
              <a:rPr lang="ru-RU" altLang="ru-RU" sz="1400">
                <a:latin typeface="Times New Roman" panose="02020603050405020304" pitchFamily="18" charset="0"/>
              </a:rPr>
              <a:t> приведены в таблице 1.</a:t>
            </a:r>
          </a:p>
        </p:txBody>
      </p:sp>
      <p:sp>
        <p:nvSpPr>
          <p:cNvPr id="6175" name="Rectangle 38">
            <a:extLst>
              <a:ext uri="{FF2B5EF4-FFF2-40B4-BE49-F238E27FC236}">
                <a16:creationId xmlns:a16="http://schemas.microsoft.com/office/drawing/2014/main" id="{33DC16FA-6EC0-4948-B90C-90D0BBD87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2001838"/>
            <a:ext cx="338455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200" i="1">
                <a:latin typeface="Times New Roman" panose="02020603050405020304" pitchFamily="18" charset="0"/>
              </a:rPr>
              <a:t>     </a:t>
            </a:r>
            <a:r>
              <a:rPr lang="en-US" altLang="ru-RU" sz="1200" i="1">
                <a:latin typeface="Times New Roman" panose="02020603050405020304" pitchFamily="18" charset="0"/>
              </a:rPr>
              <a:t>R</a:t>
            </a:r>
            <a:r>
              <a:rPr lang="en-US" altLang="ru-RU" sz="1200">
                <a:latin typeface="Times New Roman" panose="02020603050405020304" pitchFamily="18" charset="0"/>
              </a:rPr>
              <a:t> </a:t>
            </a:r>
            <a:r>
              <a:rPr lang="ru-RU" altLang="ru-RU" sz="1200">
                <a:latin typeface="Times New Roman" panose="02020603050405020304" pitchFamily="18" charset="0"/>
              </a:rPr>
              <a:t>&gt; 0 – положительное число, назначенное уровнем «допустимого риска», а левая и правая часть соотношения ниже, </a:t>
            </a:r>
            <a:r>
              <a:rPr lang="ru-RU" altLang="ru-RU" sz="1200" b="1"/>
              <a:t>называется шагом шкалы </a:t>
            </a:r>
            <a:r>
              <a:rPr lang="en-US" altLang="ru-RU" sz="1200" b="1"/>
              <a:t>K</a:t>
            </a:r>
            <a:r>
              <a:rPr lang="ru-RU" altLang="ru-RU" sz="1200" b="1"/>
              <a:t> матрицы риска</a:t>
            </a:r>
          </a:p>
        </p:txBody>
      </p:sp>
      <p:sp>
        <p:nvSpPr>
          <p:cNvPr id="6176" name="Rectangle 39">
            <a:extLst>
              <a:ext uri="{FF2B5EF4-FFF2-40B4-BE49-F238E27FC236}">
                <a16:creationId xmlns:a16="http://schemas.microsoft.com/office/drawing/2014/main" id="{500F0C21-B440-4674-BE16-21E338058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4024313"/>
            <a:ext cx="81867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indent="4508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hangingPunct="1"/>
            <a:r>
              <a:rPr lang="ru-RU" altLang="ru-RU" sz="1200">
                <a:latin typeface="Times New Roman" panose="02020603050405020304" pitchFamily="18" charset="0"/>
              </a:rPr>
              <a:t>      Речь идет о  типовой матрице «Методических рекомендаций по построению матрицы рисков» (утвержденным распоряжением ОАО «РЖД» от 22.09.2016 г. №1946р). </a:t>
            </a:r>
          </a:p>
        </p:txBody>
      </p:sp>
    </p:spTree>
  </p:cSld>
  <p:clrMapOvr>
    <a:masterClrMapping/>
  </p:clrMapOvr>
  <p:transition advTm="7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A2B33E5-95C2-4D87-8AE7-C356D5080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1074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id="{14B59485-4411-4B8A-89EF-DE73365542F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6800" y="0"/>
            <a:ext cx="7772400" cy="342900"/>
          </a:xfrm>
        </p:spPr>
        <p:txBody>
          <a:bodyPr/>
          <a:lstStyle/>
          <a:p>
            <a:pPr eaLnBrk="1" hangingPunct="1"/>
            <a:r>
              <a:rPr lang="en-US" altLang="ru-RU"/>
              <a:t> </a:t>
            </a:r>
            <a:endParaRPr lang="ru-RU" altLang="ru-RU"/>
          </a:p>
        </p:txBody>
      </p:sp>
      <p:sp>
        <p:nvSpPr>
          <p:cNvPr id="7172" name="Rectangle 6">
            <a:extLst>
              <a:ext uri="{FF2B5EF4-FFF2-40B4-BE49-F238E27FC236}">
                <a16:creationId xmlns:a16="http://schemas.microsoft.com/office/drawing/2014/main" id="{EB504237-3BD6-46E9-A797-D06DCA03C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223838"/>
            <a:ext cx="3146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b="1">
                <a:latin typeface="Times New Roman" panose="02020603050405020304" pitchFamily="18" charset="0"/>
              </a:rPr>
              <a:t>РЕЗУЛЬТАТЫ РАБОТЫ</a:t>
            </a:r>
          </a:p>
        </p:txBody>
      </p:sp>
      <p:pic>
        <p:nvPicPr>
          <p:cNvPr id="7173" name="Рисунок 132" descr="pril_d_1">
            <a:extLst>
              <a:ext uri="{FF2B5EF4-FFF2-40B4-BE49-F238E27FC236}">
                <a16:creationId xmlns:a16="http://schemas.microsoft.com/office/drawing/2014/main" id="{DB682CAD-7627-41D3-A5BB-7B28E8B2DD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9550" y="1946275"/>
            <a:ext cx="4202113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Rectangle 8">
            <a:extLst>
              <a:ext uri="{FF2B5EF4-FFF2-40B4-BE49-F238E27FC236}">
                <a16:creationId xmlns:a16="http://schemas.microsoft.com/office/drawing/2014/main" id="{53598952-A98F-4E04-A04D-EF2CCF41B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6613" y="2409825"/>
            <a:ext cx="3886200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140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ru-RU" altLang="ru-RU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5" name="Rectangle 9">
            <a:extLst>
              <a:ext uri="{FF2B5EF4-FFF2-40B4-BE49-F238E27FC236}">
                <a16:creationId xmlns:a16="http://schemas.microsoft.com/office/drawing/2014/main" id="{002DFC17-9368-4B14-899A-02EEE5BF3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5" y="3617913"/>
            <a:ext cx="4032250" cy="94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200">
                <a:latin typeface="Times New Roman" panose="02020603050405020304" pitchFamily="18" charset="0"/>
              </a:rPr>
              <a:t>       Пример ошибочной матрицы, рассчитанной по алгоритму в текущей редакции «Методических указаний» (Приложение Г). </a:t>
            </a:r>
          </a:p>
          <a:p>
            <a:pPr eaLnBrk="1" hangingPunct="1"/>
            <a:r>
              <a:rPr lang="ru-RU" altLang="ru-RU" sz="1200">
                <a:latin typeface="Times New Roman" panose="02020603050405020304" pitchFamily="18" charset="0"/>
              </a:rPr>
              <a:t>      Риск  с категорией </a:t>
            </a:r>
            <a:r>
              <a:rPr lang="ru-RU" altLang="ru-RU" sz="1200" b="1">
                <a:latin typeface="Times New Roman" panose="02020603050405020304" pitchFamily="18" charset="0"/>
              </a:rPr>
              <a:t>«нежелательный»</a:t>
            </a:r>
            <a:r>
              <a:rPr lang="ru-RU" altLang="ru-RU" sz="1200">
                <a:latin typeface="Times New Roman" panose="02020603050405020304" pitchFamily="18" charset="0"/>
              </a:rPr>
              <a:t> попал в категорию </a:t>
            </a:r>
            <a:r>
              <a:rPr lang="ru-RU" altLang="ru-RU" sz="1200" b="1">
                <a:latin typeface="Times New Roman" panose="02020603050405020304" pitchFamily="18" charset="0"/>
              </a:rPr>
              <a:t>«приемлемый»</a:t>
            </a:r>
          </a:p>
        </p:txBody>
      </p:sp>
      <p:sp>
        <p:nvSpPr>
          <p:cNvPr id="7176" name="Rectangle 11">
            <a:extLst>
              <a:ext uri="{FF2B5EF4-FFF2-40B4-BE49-F238E27FC236}">
                <a16:creationId xmlns:a16="http://schemas.microsoft.com/office/drawing/2014/main" id="{A8BF7BC0-C58E-40AE-AAA6-3A35920BD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6113" y="1898650"/>
            <a:ext cx="4122737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449263">
              <a:tabLst>
                <a:tab pos="2970213" algn="ctr"/>
                <a:tab pos="387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2970213" algn="ctr"/>
                <a:tab pos="387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2970213" algn="ctr"/>
                <a:tab pos="387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2970213" algn="ctr"/>
                <a:tab pos="387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2970213" algn="ctr"/>
                <a:tab pos="387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387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387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387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387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hangingPunct="1"/>
            <a:r>
              <a:rPr lang="en-US" altLang="ru-RU" sz="1400" i="1">
                <a:latin typeface="Times New Roman" panose="02020603050405020304" pitchFamily="18" charset="0"/>
              </a:rPr>
              <a:t>f</a:t>
            </a:r>
            <a:r>
              <a:rPr lang="en-US" altLang="ru-RU" sz="900">
                <a:latin typeface="Times New Roman" panose="02020603050405020304" pitchFamily="18" charset="0"/>
              </a:rPr>
              <a:t>min</a:t>
            </a:r>
            <a:r>
              <a:rPr lang="en-US" altLang="ru-RU" sz="1400">
                <a:latin typeface="Times New Roman" panose="02020603050405020304" pitchFamily="18" charset="0"/>
              </a:rPr>
              <a:t> </a:t>
            </a:r>
            <a:r>
              <a:rPr lang="ru-RU" altLang="ru-RU" sz="1400">
                <a:latin typeface="Times New Roman" panose="02020603050405020304" pitchFamily="18" charset="0"/>
              </a:rPr>
              <a:t>=</a:t>
            </a:r>
            <a:r>
              <a:rPr lang="en-US" altLang="ru-RU" sz="1400">
                <a:latin typeface="Times New Roman" panose="02020603050405020304" pitchFamily="18" charset="0"/>
              </a:rPr>
              <a:t> </a:t>
            </a:r>
            <a:r>
              <a:rPr lang="ru-RU" altLang="ru-RU" sz="1400">
                <a:latin typeface="Times New Roman" panose="02020603050405020304" pitchFamily="18" charset="0"/>
              </a:rPr>
              <a:t>293 </a:t>
            </a:r>
            <a:r>
              <a:rPr lang="ru-RU" altLang="ru-RU" sz="1200">
                <a:latin typeface="Times New Roman" panose="02020603050405020304" pitchFamily="18" charset="0"/>
              </a:rPr>
              <a:t>1/год;</a:t>
            </a:r>
            <a:r>
              <a:rPr lang="ru-RU" altLang="ru-RU" sz="1400" i="1">
                <a:latin typeface="Times New Roman" panose="02020603050405020304" pitchFamily="18" charset="0"/>
              </a:rPr>
              <a:t>    </a:t>
            </a:r>
            <a:r>
              <a:rPr lang="en-US" altLang="ru-RU" sz="1400" i="1">
                <a:latin typeface="Times New Roman" panose="02020603050405020304" pitchFamily="18" charset="0"/>
              </a:rPr>
              <a:t>f</a:t>
            </a:r>
            <a:r>
              <a:rPr lang="en-US" altLang="ru-RU" sz="900">
                <a:latin typeface="Times New Roman" panose="02020603050405020304" pitchFamily="18" charset="0"/>
              </a:rPr>
              <a:t>max</a:t>
            </a:r>
            <a:r>
              <a:rPr lang="en-US" altLang="ru-RU" sz="1400">
                <a:latin typeface="Times New Roman" panose="02020603050405020304" pitchFamily="18" charset="0"/>
              </a:rPr>
              <a:t> </a:t>
            </a:r>
            <a:r>
              <a:rPr lang="ru-RU" altLang="ru-RU" sz="1400">
                <a:latin typeface="Times New Roman" panose="02020603050405020304" pitchFamily="18" charset="0"/>
              </a:rPr>
              <a:t>=</a:t>
            </a:r>
            <a:r>
              <a:rPr lang="en-US" altLang="ru-RU" sz="1400">
                <a:latin typeface="Times New Roman" panose="02020603050405020304" pitchFamily="18" charset="0"/>
              </a:rPr>
              <a:t> </a:t>
            </a:r>
            <a:r>
              <a:rPr lang="ru-RU" altLang="ru-RU" sz="1400">
                <a:latin typeface="Times New Roman" panose="02020603050405020304" pitchFamily="18" charset="0"/>
              </a:rPr>
              <a:t>1031 </a:t>
            </a:r>
            <a:r>
              <a:rPr lang="ru-RU" altLang="ru-RU" sz="1200">
                <a:latin typeface="Times New Roman" panose="02020603050405020304" pitchFamily="18" charset="0"/>
              </a:rPr>
              <a:t>1/год</a:t>
            </a:r>
            <a:r>
              <a:rPr lang="ru-RU" altLang="ru-RU" sz="1400">
                <a:latin typeface="Times New Roman" panose="02020603050405020304" pitchFamily="18" charset="0"/>
              </a:rPr>
              <a:t>;	</a:t>
            </a:r>
            <a:r>
              <a:rPr lang="ru-RU" altLang="ru-RU" sz="1400" i="1">
                <a:latin typeface="Times New Roman" panose="02020603050405020304" pitchFamily="18" charset="0"/>
              </a:rPr>
              <a:t>                                                  </a:t>
            </a:r>
            <a:r>
              <a:rPr lang="en-US" altLang="ru-RU" sz="1400" i="1">
                <a:latin typeface="Times New Roman" panose="02020603050405020304" pitchFamily="18" charset="0"/>
              </a:rPr>
              <a:t>c</a:t>
            </a:r>
            <a:r>
              <a:rPr lang="en-US" altLang="ru-RU" sz="900">
                <a:latin typeface="Times New Roman" panose="02020603050405020304" pitchFamily="18" charset="0"/>
              </a:rPr>
              <a:t>min</a:t>
            </a:r>
            <a:r>
              <a:rPr lang="en-US" altLang="ru-RU" sz="1400">
                <a:latin typeface="Times New Roman" panose="02020603050405020304" pitchFamily="18" charset="0"/>
              </a:rPr>
              <a:t> </a:t>
            </a:r>
            <a:r>
              <a:rPr lang="ru-RU" altLang="ru-RU" sz="1400">
                <a:latin typeface="Times New Roman" panose="02020603050405020304" pitchFamily="18" charset="0"/>
              </a:rPr>
              <a:t>=</a:t>
            </a:r>
            <a:r>
              <a:rPr lang="en-US" altLang="ru-RU" sz="1400">
                <a:latin typeface="Times New Roman" panose="02020603050405020304" pitchFamily="18" charset="0"/>
              </a:rPr>
              <a:t> </a:t>
            </a:r>
            <a:r>
              <a:rPr lang="ru-RU" altLang="ru-RU" sz="1400">
                <a:latin typeface="Times New Roman" panose="02020603050405020304" pitchFamily="18" charset="0"/>
              </a:rPr>
              <a:t>0,081 </a:t>
            </a:r>
            <a:r>
              <a:rPr lang="ru-RU" altLang="ru-RU" sz="1200">
                <a:latin typeface="Times New Roman" panose="02020603050405020304" pitchFamily="18" charset="0"/>
              </a:rPr>
              <a:t>поездо-час</a:t>
            </a:r>
            <a:r>
              <a:rPr lang="ru-RU" altLang="ru-RU" sz="1400">
                <a:latin typeface="Times New Roman" panose="02020603050405020304" pitchFamily="18" charset="0"/>
              </a:rPr>
              <a:t>;</a:t>
            </a:r>
            <a:r>
              <a:rPr lang="ru-RU" altLang="ru-RU" sz="1400" i="1">
                <a:latin typeface="Times New Roman" panose="02020603050405020304" pitchFamily="18" charset="0"/>
              </a:rPr>
              <a:t> </a:t>
            </a:r>
            <a:r>
              <a:rPr lang="en-US" altLang="ru-RU" sz="1400" i="1">
                <a:latin typeface="Times New Roman" panose="02020603050405020304" pitchFamily="18" charset="0"/>
              </a:rPr>
              <a:t>c</a:t>
            </a:r>
            <a:r>
              <a:rPr lang="en-US" altLang="ru-RU" sz="900">
                <a:latin typeface="Times New Roman" panose="02020603050405020304" pitchFamily="18" charset="0"/>
              </a:rPr>
              <a:t>max</a:t>
            </a:r>
            <a:r>
              <a:rPr lang="en-US" altLang="ru-RU" sz="1400">
                <a:latin typeface="Times New Roman" panose="02020603050405020304" pitchFamily="18" charset="0"/>
              </a:rPr>
              <a:t> </a:t>
            </a:r>
            <a:r>
              <a:rPr lang="ru-RU" altLang="ru-RU" sz="1400">
                <a:latin typeface="Times New Roman" panose="02020603050405020304" pitchFamily="18" charset="0"/>
              </a:rPr>
              <a:t>=</a:t>
            </a:r>
            <a:r>
              <a:rPr lang="en-US" altLang="ru-RU" sz="1400">
                <a:latin typeface="Times New Roman" panose="02020603050405020304" pitchFamily="18" charset="0"/>
              </a:rPr>
              <a:t> </a:t>
            </a:r>
            <a:r>
              <a:rPr lang="ru-RU" altLang="ru-RU" sz="1400">
                <a:latin typeface="Times New Roman" panose="02020603050405020304" pitchFamily="18" charset="0"/>
              </a:rPr>
              <a:t>0,727 </a:t>
            </a:r>
            <a:r>
              <a:rPr lang="ru-RU" altLang="ru-RU" sz="1200">
                <a:latin typeface="Times New Roman" panose="02020603050405020304" pitchFamily="18" charset="0"/>
              </a:rPr>
              <a:t>поездо-час.</a:t>
            </a:r>
          </a:p>
          <a:p>
            <a:pPr defTabSz="914400" eaLnBrk="1" hangingPunct="1"/>
            <a:r>
              <a:rPr lang="ru-RU" altLang="ru-RU" sz="1200">
                <a:latin typeface="Times New Roman" panose="02020603050405020304" pitchFamily="18" charset="0"/>
              </a:rPr>
              <a:t>В результате получена матрица, в которой не выполнено требование:</a:t>
            </a:r>
          </a:p>
          <a:p>
            <a:pPr defTabSz="914400" eaLnBrk="1" hangingPunct="1"/>
            <a:r>
              <a:rPr lang="ru-RU" altLang="ru-RU" sz="1400">
                <a:latin typeface="Times New Roman" panose="02020603050405020304" pitchFamily="18" charset="0"/>
              </a:rPr>
              <a:t>              </a:t>
            </a:r>
            <a:r>
              <a:rPr lang="en-US" altLang="ru-RU" sz="1400">
                <a:latin typeface="Times New Roman" panose="02020603050405020304" pitchFamily="18" charset="0"/>
              </a:rPr>
              <a:t>B</a:t>
            </a:r>
            <a:r>
              <a:rPr lang="ru-RU" altLang="ru-RU" sz="900">
                <a:latin typeface="Times New Roman" panose="02020603050405020304" pitchFamily="18" charset="0"/>
              </a:rPr>
              <a:t>0</a:t>
            </a:r>
            <a:r>
              <a:rPr lang="ru-RU" altLang="ru-RU" sz="1400">
                <a:latin typeface="Times New Roman" panose="02020603050405020304" pitchFamily="18" charset="0"/>
              </a:rPr>
              <a:t>*</a:t>
            </a:r>
            <a:r>
              <a:rPr lang="en-US" altLang="ru-RU" sz="1400">
                <a:latin typeface="Times New Roman" panose="02020603050405020304" pitchFamily="18" charset="0"/>
              </a:rPr>
              <a:t>A</a:t>
            </a:r>
            <a:r>
              <a:rPr lang="ru-RU" altLang="ru-RU" sz="900">
                <a:latin typeface="Times New Roman" panose="02020603050405020304" pitchFamily="18" charset="0"/>
              </a:rPr>
              <a:t>3</a:t>
            </a:r>
            <a:r>
              <a:rPr lang="ru-RU" altLang="ru-RU" sz="1400">
                <a:latin typeface="Times New Roman" panose="02020603050405020304" pitchFamily="18" charset="0"/>
              </a:rPr>
              <a:t>  = </a:t>
            </a:r>
            <a:r>
              <a:rPr lang="en-US" altLang="ru-RU" sz="1400">
                <a:latin typeface="Times New Roman" panose="02020603050405020304" pitchFamily="18" charset="0"/>
              </a:rPr>
              <a:t>R</a:t>
            </a:r>
            <a:r>
              <a:rPr lang="ru-RU" altLang="ru-RU" sz="900">
                <a:latin typeface="Times New Roman" panose="02020603050405020304" pitchFamily="18" charset="0"/>
              </a:rPr>
              <a:t>допУ</a:t>
            </a:r>
          </a:p>
          <a:p>
            <a:pPr defTabSz="914400" eaLnBrk="1" hangingPunct="1"/>
            <a:endParaRPr lang="ru-RU" altLang="ru-RU" sz="600">
              <a:latin typeface="Times New Roman" panose="02020603050405020304" pitchFamily="18" charset="0"/>
            </a:endParaRPr>
          </a:p>
          <a:p>
            <a:pPr defTabSz="914400" eaLnBrk="1" hangingPunct="1"/>
            <a:r>
              <a:rPr lang="ru-RU" altLang="ru-RU" sz="1400">
                <a:latin typeface="Times New Roman" panose="02020603050405020304" pitchFamily="18" charset="0"/>
              </a:rPr>
              <a:t>должно быть 150, а на матрице – </a:t>
            </a:r>
            <a:r>
              <a:rPr lang="ru-RU" altLang="ru-RU" sz="1200" b="1"/>
              <a:t>0,28*1893</a:t>
            </a:r>
            <a:r>
              <a:rPr lang="ru-RU" altLang="ru-RU" sz="1400" b="1">
                <a:latin typeface="Times New Roman" panose="02020603050405020304" pitchFamily="18" charset="0"/>
              </a:rPr>
              <a:t> </a:t>
            </a:r>
            <a:r>
              <a:rPr lang="ru-RU" altLang="ru-RU" sz="1400">
                <a:latin typeface="Times New Roman" panose="02020603050405020304" pitchFamily="18" charset="0"/>
              </a:rPr>
              <a:t>= 516, </a:t>
            </a:r>
            <a:r>
              <a:rPr lang="ru-RU" altLang="ru-RU" sz="1200">
                <a:latin typeface="Times New Roman" panose="02020603050405020304" pitchFamily="18" charset="0"/>
              </a:rPr>
              <a:t>то есть</a:t>
            </a:r>
            <a:r>
              <a:rPr lang="ru-RU" altLang="ru-RU" sz="1400">
                <a:latin typeface="Times New Roman" panose="02020603050405020304" pitchFamily="18" charset="0"/>
              </a:rPr>
              <a:t> в 3,4 </a:t>
            </a:r>
            <a:r>
              <a:rPr lang="ru-RU" altLang="ru-RU" sz="1200">
                <a:latin typeface="Times New Roman" panose="02020603050405020304" pitchFamily="18" charset="0"/>
              </a:rPr>
              <a:t>раза больше</a:t>
            </a:r>
            <a:r>
              <a:rPr lang="ru-RU" altLang="ru-RU" sz="1400">
                <a:latin typeface="Times New Roman" panose="02020603050405020304" pitchFamily="18" charset="0"/>
              </a:rPr>
              <a:t>.</a:t>
            </a:r>
          </a:p>
        </p:txBody>
      </p:sp>
      <p:grpSp>
        <p:nvGrpSpPr>
          <p:cNvPr id="7177" name="Group 15">
            <a:extLst>
              <a:ext uri="{FF2B5EF4-FFF2-40B4-BE49-F238E27FC236}">
                <a16:creationId xmlns:a16="http://schemas.microsoft.com/office/drawing/2014/main" id="{AAF4ADCA-498B-41AC-BBA7-D8BA0BC9972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71575" cy="908050"/>
            <a:chOff x="0" y="0"/>
            <a:chExt cx="858" cy="752"/>
          </a:xfrm>
        </p:grpSpPr>
        <p:pic>
          <p:nvPicPr>
            <p:cNvPr id="7180" name="Picture 16">
              <a:extLst>
                <a:ext uri="{FF2B5EF4-FFF2-40B4-BE49-F238E27FC236}">
                  <a16:creationId xmlns:a16="http://schemas.microsoft.com/office/drawing/2014/main" id="{B509274C-F91A-4D87-B471-7A2BB486CC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858" cy="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81" name="Oval 17">
              <a:extLst>
                <a:ext uri="{FF2B5EF4-FFF2-40B4-BE49-F238E27FC236}">
                  <a16:creationId xmlns:a16="http://schemas.microsoft.com/office/drawing/2014/main" id="{5511C8B5-8CA8-42A2-88D1-DC3162AA5A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" y="186"/>
              <a:ext cx="98" cy="1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b="1">
                <a:solidFill>
                  <a:srgbClr val="FFFFFF"/>
                </a:solidFill>
              </a:endParaRPr>
            </a:p>
          </p:txBody>
        </p:sp>
      </p:grpSp>
      <p:sp>
        <p:nvSpPr>
          <p:cNvPr id="7178" name="Rectangle 19">
            <a:extLst>
              <a:ext uri="{FF2B5EF4-FFF2-40B4-BE49-F238E27FC236}">
                <a16:creationId xmlns:a16="http://schemas.microsoft.com/office/drawing/2014/main" id="{E14FFE60-6743-4383-9E9E-B1D9D09AE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8" y="957263"/>
            <a:ext cx="85486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indent="4508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hangingPunct="1"/>
            <a:r>
              <a:rPr lang="ru-RU" altLang="ru-RU" sz="1400" b="1">
                <a:latin typeface="Times New Roman" panose="02020603050405020304" pitchFamily="18" charset="0"/>
              </a:rPr>
              <a:t>Матрица рассчитана по следующим данным:</a:t>
            </a:r>
          </a:p>
          <a:p>
            <a:pPr defTabSz="914400" eaLnBrk="1" hangingPunct="1"/>
            <a:r>
              <a:rPr lang="ru-RU" altLang="ru-RU" sz="1400">
                <a:latin typeface="Times New Roman" panose="02020603050405020304" pitchFamily="18" charset="0"/>
              </a:rPr>
              <a:t>- </a:t>
            </a:r>
            <a:r>
              <a:rPr lang="ru-RU" altLang="ru-RU" sz="1300">
                <a:latin typeface="Times New Roman" panose="02020603050405020304" pitchFamily="18" charset="0"/>
              </a:rPr>
              <a:t>допустимый риск (для использования в данном примере) установлен равным 150 поездо-часов/год, </a:t>
            </a:r>
          </a:p>
          <a:p>
            <a:pPr defTabSz="914400" eaLnBrk="1" hangingPunct="1"/>
            <a:r>
              <a:rPr lang="ru-RU" altLang="ru-RU" sz="1300">
                <a:latin typeface="Times New Roman" panose="02020603050405020304" pitchFamily="18" charset="0"/>
              </a:rPr>
              <a:t>- минимальные и максимальные значения частоты и удельного размера последствий для выборки на расширенном интервале наблюдения (2008 – 2014 гг.) </a:t>
            </a:r>
          </a:p>
        </p:txBody>
      </p:sp>
      <p:sp>
        <p:nvSpPr>
          <p:cNvPr id="7179" name="Line 21">
            <a:extLst>
              <a:ext uri="{FF2B5EF4-FFF2-40B4-BE49-F238E27FC236}">
                <a16:creationId xmlns:a16="http://schemas.microsoft.com/office/drawing/2014/main" id="{C7B396EC-DCAD-4155-9DB4-15E33D7EA3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71950" y="3857625"/>
            <a:ext cx="495300" cy="17145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7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id="{DA6C90F5-777D-4753-A09F-BB9BB998E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223838"/>
            <a:ext cx="3146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b="1">
                <a:latin typeface="Times New Roman" panose="02020603050405020304" pitchFamily="18" charset="0"/>
              </a:rPr>
              <a:t>РЕЗУЛЬТАТЫ РАБОТЫ</a:t>
            </a:r>
          </a:p>
        </p:txBody>
      </p:sp>
      <p:sp>
        <p:nvSpPr>
          <p:cNvPr id="8195" name="Text Box 5">
            <a:extLst>
              <a:ext uri="{FF2B5EF4-FFF2-40B4-BE49-F238E27FC236}">
                <a16:creationId xmlns:a16="http://schemas.microsoft.com/office/drawing/2014/main" id="{0325AB3B-92A2-49FF-A754-ADDF7C923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" y="1246188"/>
            <a:ext cx="8356600" cy="919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</a:pPr>
            <a:r>
              <a:rPr lang="ru-RU" altLang="ru-RU"/>
              <a:t>    1.   Разработан новый оригинальный алгоритм расчёта параметров матрицы риска, позволяющий уменьшить ошибку в оценивании (категорировании) риска на 20-40% и соответственно уменьшить ожидаемые ущербы НБД от потери эффективности менеджмента риска. </a:t>
            </a:r>
          </a:p>
          <a:p>
            <a:pPr eaLnBrk="1" hangingPunct="1">
              <a:lnSpc>
                <a:spcPct val="90000"/>
              </a:lnSpc>
            </a:pPr>
            <a:endParaRPr lang="ru-RU" altLang="ru-RU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altLang="ru-RU"/>
              <a:t>     2. Другим аспектом актуальности работы является предстоящая цифровизация оценок рисков на железнодорожном транспорте, с вытекающей из этого необходимостью иметь в наличие эффективные алгоритмы расчета параметров  матриц риска, порождающие минимальную ошибку в оценивании риска. </a:t>
            </a:r>
            <a:endParaRPr lang="en-US" alt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3BF092E-0D17-4598-85AE-23EBD71992E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928813" y="150813"/>
            <a:ext cx="4489450" cy="439737"/>
          </a:xfrm>
          <a:noFill/>
        </p:spPr>
        <p:txBody>
          <a:bodyPr lIns="0" tIns="0" rIns="0" bIns="0"/>
          <a:lstStyle/>
          <a:p>
            <a:pPr algn="ctr" eaLnBrk="1" hangingPunct="1"/>
            <a:r>
              <a:rPr lang="ru-RU" altLang="ru-RU" sz="2900"/>
              <a:t> Предложения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BF1F3F9-FC2D-4E7C-A8AC-85BEA7FFD8A8}"/>
              </a:ext>
            </a:extLst>
          </p:cNvPr>
          <p:cNvSpPr>
            <a:spLocks noChangeArrowheads="1"/>
          </p:cNvSpPr>
          <p:nvPr>
            <p:ph type="body" idx="4294967295"/>
          </p:nvPr>
        </p:nvSpPr>
        <p:spPr>
          <a:xfrm>
            <a:off x="468313" y="1436688"/>
            <a:ext cx="8496300" cy="2449512"/>
          </a:xfrm>
        </p:spPr>
        <p:txBody>
          <a:bodyPr/>
          <a:lstStyle/>
          <a:p>
            <a:pPr eaLnBrk="1" hangingPunct="1"/>
            <a:r>
              <a:rPr lang="ru-RU" altLang="ru-RU" sz="1800"/>
              <a:t>Предлагается выполнить работу по актуализации документа  «Методические рекомендации по построению матрицы рисков» (утверждены распоряжением ОАО «РЖД» от 22.09.2016 г. №1946р). </a:t>
            </a:r>
          </a:p>
          <a:p>
            <a:pPr eaLnBrk="1" hangingPunct="1"/>
            <a:endParaRPr lang="ru-RU" altLang="ru-RU" sz="1800"/>
          </a:p>
          <a:p>
            <a:pPr eaLnBrk="1" hangingPunct="1"/>
            <a:r>
              <a:rPr lang="ru-RU" altLang="ru-RU" sz="1800"/>
              <a:t>Предлагается включить заявку РГУПС в план НИОКР на работу по актуализации «Методических рекомендаций по построению матрицы риска»</a:t>
            </a:r>
          </a:p>
        </p:txBody>
      </p:sp>
      <p:grpSp>
        <p:nvGrpSpPr>
          <p:cNvPr id="9220" name="Group 7">
            <a:extLst>
              <a:ext uri="{FF2B5EF4-FFF2-40B4-BE49-F238E27FC236}">
                <a16:creationId xmlns:a16="http://schemas.microsoft.com/office/drawing/2014/main" id="{81CF1F37-5C3C-4395-81B2-B0662E34B0F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62075" cy="1193800"/>
            <a:chOff x="0" y="0"/>
            <a:chExt cx="858" cy="752"/>
          </a:xfrm>
        </p:grpSpPr>
        <p:pic>
          <p:nvPicPr>
            <p:cNvPr id="9236" name="Picture 4">
              <a:extLst>
                <a:ext uri="{FF2B5EF4-FFF2-40B4-BE49-F238E27FC236}">
                  <a16:creationId xmlns:a16="http://schemas.microsoft.com/office/drawing/2014/main" id="{AC188D56-3018-47E6-8776-6EB4E30364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858" cy="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7" name="Oval 6">
              <a:extLst>
                <a:ext uri="{FF2B5EF4-FFF2-40B4-BE49-F238E27FC236}">
                  <a16:creationId xmlns:a16="http://schemas.microsoft.com/office/drawing/2014/main" id="{B01C5E42-748A-44CF-B352-4BBD1C4AF8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" y="186"/>
              <a:ext cx="98" cy="1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defTabSz="914400" eaLnBrk="1" hangingPunct="1"/>
              <a:endParaRPr lang="ru-RU" alt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9221" name="Group 8">
            <a:extLst>
              <a:ext uri="{FF2B5EF4-FFF2-40B4-BE49-F238E27FC236}">
                <a16:creationId xmlns:a16="http://schemas.microsoft.com/office/drawing/2014/main" id="{E05B811B-2448-4C51-86CA-AD5EB27515F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62075" cy="1193800"/>
            <a:chOff x="0" y="0"/>
            <a:chExt cx="858" cy="752"/>
          </a:xfrm>
        </p:grpSpPr>
        <p:pic>
          <p:nvPicPr>
            <p:cNvPr id="9234" name="Picture 9">
              <a:extLst>
                <a:ext uri="{FF2B5EF4-FFF2-40B4-BE49-F238E27FC236}">
                  <a16:creationId xmlns:a16="http://schemas.microsoft.com/office/drawing/2014/main" id="{5F12E251-A97F-4E40-A6EF-FE2D641202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858" cy="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5" name="Oval 10">
              <a:extLst>
                <a:ext uri="{FF2B5EF4-FFF2-40B4-BE49-F238E27FC236}">
                  <a16:creationId xmlns:a16="http://schemas.microsoft.com/office/drawing/2014/main" id="{868FFEC4-7680-4E3B-8B56-2E0C2FB1E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" y="186"/>
              <a:ext cx="98" cy="1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defTabSz="914400" eaLnBrk="1" hangingPunct="1"/>
              <a:endParaRPr lang="ru-RU" alt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9222" name="Group 11">
            <a:extLst>
              <a:ext uri="{FF2B5EF4-FFF2-40B4-BE49-F238E27FC236}">
                <a16:creationId xmlns:a16="http://schemas.microsoft.com/office/drawing/2014/main" id="{44E4CD1D-48A6-4DB4-8099-A9E26C72C4A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62075" cy="1193800"/>
            <a:chOff x="0" y="0"/>
            <a:chExt cx="858" cy="752"/>
          </a:xfrm>
        </p:grpSpPr>
        <p:pic>
          <p:nvPicPr>
            <p:cNvPr id="9232" name="Picture 12">
              <a:extLst>
                <a:ext uri="{FF2B5EF4-FFF2-40B4-BE49-F238E27FC236}">
                  <a16:creationId xmlns:a16="http://schemas.microsoft.com/office/drawing/2014/main" id="{B2C386AC-8382-4667-9523-5B4E310F48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858" cy="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3" name="Oval 13">
              <a:extLst>
                <a:ext uri="{FF2B5EF4-FFF2-40B4-BE49-F238E27FC236}">
                  <a16:creationId xmlns:a16="http://schemas.microsoft.com/office/drawing/2014/main" id="{47DED19D-B44F-45C1-9C81-7A0C0EDB7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" y="186"/>
              <a:ext cx="98" cy="1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defTabSz="914400" eaLnBrk="1" hangingPunct="1"/>
              <a:endParaRPr lang="ru-RU" alt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9223" name="Group 14">
            <a:extLst>
              <a:ext uri="{FF2B5EF4-FFF2-40B4-BE49-F238E27FC236}">
                <a16:creationId xmlns:a16="http://schemas.microsoft.com/office/drawing/2014/main" id="{A1F5BDC5-D92B-4075-B15E-76EB78AF23A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62075" cy="1193800"/>
            <a:chOff x="0" y="0"/>
            <a:chExt cx="858" cy="752"/>
          </a:xfrm>
        </p:grpSpPr>
        <p:pic>
          <p:nvPicPr>
            <p:cNvPr id="9230" name="Picture 15">
              <a:extLst>
                <a:ext uri="{FF2B5EF4-FFF2-40B4-BE49-F238E27FC236}">
                  <a16:creationId xmlns:a16="http://schemas.microsoft.com/office/drawing/2014/main" id="{0837712A-38D8-43A1-B492-7D2E697DA9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858" cy="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1" name="Oval 16">
              <a:extLst>
                <a:ext uri="{FF2B5EF4-FFF2-40B4-BE49-F238E27FC236}">
                  <a16:creationId xmlns:a16="http://schemas.microsoft.com/office/drawing/2014/main" id="{418E7B40-4F11-417A-9622-1F67B233C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" y="186"/>
              <a:ext cx="98" cy="1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defTabSz="914400" eaLnBrk="1" hangingPunct="1"/>
              <a:endParaRPr lang="ru-RU" alt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9224" name="Group 18">
            <a:extLst>
              <a:ext uri="{FF2B5EF4-FFF2-40B4-BE49-F238E27FC236}">
                <a16:creationId xmlns:a16="http://schemas.microsoft.com/office/drawing/2014/main" id="{453F4367-A597-41C2-91EB-361E4F4EDF0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62075" cy="1193800"/>
            <a:chOff x="0" y="0"/>
            <a:chExt cx="858" cy="752"/>
          </a:xfrm>
        </p:grpSpPr>
        <p:pic>
          <p:nvPicPr>
            <p:cNvPr id="9228" name="Picture 19">
              <a:extLst>
                <a:ext uri="{FF2B5EF4-FFF2-40B4-BE49-F238E27FC236}">
                  <a16:creationId xmlns:a16="http://schemas.microsoft.com/office/drawing/2014/main" id="{35A05F40-8A62-4953-8ED4-BDDDD6AF30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858" cy="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9" name="Oval 20">
              <a:extLst>
                <a:ext uri="{FF2B5EF4-FFF2-40B4-BE49-F238E27FC236}">
                  <a16:creationId xmlns:a16="http://schemas.microsoft.com/office/drawing/2014/main" id="{6E5BDC72-E02B-4D9A-9A02-CF42727AA4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" y="186"/>
              <a:ext cx="98" cy="1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defTabSz="914400" eaLnBrk="1" hangingPunct="1"/>
              <a:endParaRPr lang="ru-RU" alt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9225" name="Group 22">
            <a:extLst>
              <a:ext uri="{FF2B5EF4-FFF2-40B4-BE49-F238E27FC236}">
                <a16:creationId xmlns:a16="http://schemas.microsoft.com/office/drawing/2014/main" id="{EC53C350-4B6D-419E-BFA3-477706823BA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62075" cy="1193800"/>
            <a:chOff x="0" y="0"/>
            <a:chExt cx="858" cy="752"/>
          </a:xfrm>
        </p:grpSpPr>
        <p:pic>
          <p:nvPicPr>
            <p:cNvPr id="9226" name="Picture 23">
              <a:extLst>
                <a:ext uri="{FF2B5EF4-FFF2-40B4-BE49-F238E27FC236}">
                  <a16:creationId xmlns:a16="http://schemas.microsoft.com/office/drawing/2014/main" id="{B0A1D24D-67D1-4846-BC25-7BC95DD199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858" cy="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7" name="Oval 24">
              <a:extLst>
                <a:ext uri="{FF2B5EF4-FFF2-40B4-BE49-F238E27FC236}">
                  <a16:creationId xmlns:a16="http://schemas.microsoft.com/office/drawing/2014/main" id="{E872F739-72E0-45C1-A42F-4279BF74A9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" y="186"/>
              <a:ext cx="98" cy="1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defTabSz="914400" eaLnBrk="1" hangingPunct="1"/>
              <a:endParaRPr lang="ru-RU" altLang="ru-RU" b="1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ransition advTm="7000"/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/Verdana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870</TotalTime>
  <Words>455</Words>
  <Application>Microsoft Office PowerPoint</Application>
  <PresentationFormat>Экран (16:9)</PresentationFormat>
  <Paragraphs>50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Consolas</vt:lpstr>
      <vt:lpstr>Verdana</vt:lpstr>
      <vt:lpstr>Calibri</vt:lpstr>
      <vt:lpstr>Verdana Pro SemiBold</vt:lpstr>
      <vt:lpstr>Times New Roman</vt:lpstr>
      <vt:lpstr>MS PGothic</vt:lpstr>
      <vt:lpstr>Тема Office</vt:lpstr>
      <vt:lpstr>Microsoft Equation 3.0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 Предложения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62</cp:revision>
  <dcterms:created xsi:type="dcterms:W3CDTF">2020-09-25T09:41:49Z</dcterms:created>
  <dcterms:modified xsi:type="dcterms:W3CDTF">2020-11-24T00:10:17Z</dcterms:modified>
</cp:coreProperties>
</file>