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4" r:id="rId2"/>
    <p:sldId id="299" r:id="rId3"/>
    <p:sldId id="292" r:id="rId4"/>
    <p:sldId id="291" r:id="rId5"/>
    <p:sldId id="290" r:id="rId6"/>
    <p:sldId id="289" r:id="rId7"/>
    <p:sldId id="302" r:id="rId8"/>
    <p:sldId id="294" r:id="rId9"/>
    <p:sldId id="293" r:id="rId10"/>
    <p:sldId id="300" r:id="rId11"/>
    <p:sldId id="296" r:id="rId12"/>
    <p:sldId id="287" r:id="rId13"/>
    <p:sldId id="301" r:id="rId14"/>
    <p:sldId id="298" r:id="rId15"/>
    <p:sldId id="286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323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DE06-F7A6-485A-B59D-B72E7AE29C6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66C4-11AA-4BE0-B019-B09E226F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8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66C4-11AA-4BE0-B019-B09E226F07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66C4-11AA-4BE0-B019-B09E226F07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66C4-11AA-4BE0-B019-B09E226F07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1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6" y="1597819"/>
            <a:ext cx="5544616" cy="1102519"/>
          </a:xfrm>
        </p:spPr>
        <p:txBody>
          <a:bodyPr>
            <a:normAutofit/>
          </a:bodyPr>
          <a:lstStyle>
            <a:lvl1pPr algn="l"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15766"/>
            <a:ext cx="6408712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5536" y="4767263"/>
            <a:ext cx="2133600" cy="273844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fld id="{131C386C-2496-43B5-B3C3-8B02735BF418}" type="datetime1">
              <a:rPr lang="ru-RU" smtClean="0"/>
              <a:t>21.11.2020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D7D4-B0F4-4253-8FC3-A5CD3928F361}" type="datetime1">
              <a:rPr lang="ru-RU" smtClean="0"/>
              <a:t>21.11.2020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29AF-3B7C-4346-A634-08A2E05901A1}" type="datetime1">
              <a:rPr lang="ru-RU" smtClean="0"/>
              <a:t>21.11.2020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962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724B-F38F-4EF6-B6AF-44D32C0DB627}" type="datetime1">
              <a:rPr lang="ru-RU" smtClean="0"/>
              <a:t>21.11.2020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0812-3ADE-4711-8568-C41B5534A1EF}" type="datetime1">
              <a:rPr lang="ru-RU" smtClean="0"/>
              <a:t>21.11.2020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5B40-D5D6-44A0-AAA9-E8165BE6F720}" type="datetime1">
              <a:rPr lang="ru-RU" smtClean="0"/>
              <a:t>21.11.2020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0D42-EE2E-408E-BC68-B8F06D6283FB}" type="datetime1">
              <a:rPr lang="ru-RU" smtClean="0"/>
              <a:t>21.11.2020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05979"/>
            <a:ext cx="62030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05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6D80-1DAC-45C0-AE7E-E7ADCDB7F0D7}" type="datetime1">
              <a:rPr lang="ru-RU" smtClean="0"/>
              <a:t>21.11.2020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CD2664-1101-4294-996D-A83DFA97FC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rgbClr val="26479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2.jpeg"/><Relationship Id="rId26" Type="http://schemas.openxmlformats.org/officeDocument/2006/relationships/image" Target="../media/image29.jpeg"/><Relationship Id="rId3" Type="http://schemas.openxmlformats.org/officeDocument/2006/relationships/image" Target="../media/image10.jpeg"/><Relationship Id="rId21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microsoft.com/office/2007/relationships/hdphoto" Target="../media/hdphoto3.wdp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21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27.jpeg"/><Relationship Id="rId5" Type="http://schemas.microsoft.com/office/2007/relationships/hdphoto" Target="../media/hdphoto1.wdp"/><Relationship Id="rId15" Type="http://schemas.openxmlformats.org/officeDocument/2006/relationships/image" Target="../media/image20.jpeg"/><Relationship Id="rId23" Type="http://schemas.openxmlformats.org/officeDocument/2006/relationships/image" Target="../media/image26.jpeg"/><Relationship Id="rId10" Type="http://schemas.openxmlformats.org/officeDocument/2006/relationships/image" Target="../media/image16.jpeg"/><Relationship Id="rId19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microsoft.com/office/2007/relationships/hdphoto" Target="../media/hdphoto2.wdp"/><Relationship Id="rId22" Type="http://schemas.openxmlformats.org/officeDocument/2006/relationships/image" Target="../media/image25.jpeg"/><Relationship Id="rId27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0160" y="2045295"/>
            <a:ext cx="6120680" cy="1390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Цифровые технологии повышения эффективности и безопасности работы железнодорожного транспорта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3507854"/>
            <a:ext cx="64807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В.В. Ляного, вице-президента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компаний «Промэлектроника», председателя совета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СЦБ, автоматике и связи СРО СУЖдР, </a:t>
            </a:r>
            <a:r>
              <a:rPr lang="ru-RU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к.т.н</a:t>
            </a:r>
            <a:endParaRPr lang="ru-RU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26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39502"/>
            <a:ext cx="1964680" cy="8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5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339502"/>
            <a:ext cx="5553112" cy="72008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Эффект от внедрения КТС АЗС</a:t>
            </a:r>
          </a:p>
        </p:txBody>
      </p:sp>
      <p:sp>
        <p:nvSpPr>
          <p:cNvPr id="61" name="Rectangle 11">
            <a:extLst>
              <a:ext uri="{FF2B5EF4-FFF2-40B4-BE49-F238E27FC236}">
                <a16:creationId xmlns:a16="http://schemas.microsoft.com/office/drawing/2014/main" id="{6CF04D2A-3F47-0845-9C46-DDFC312CC871}"/>
              </a:ext>
            </a:extLst>
          </p:cNvPr>
          <p:cNvSpPr/>
          <p:nvPr/>
        </p:nvSpPr>
        <p:spPr>
          <a:xfrm>
            <a:off x="4156010" y="1059582"/>
            <a:ext cx="3656349" cy="567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Lato Light" panose="020F0502020204030203" pitchFamily="34" charset="0"/>
            </a:endParaRP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B6CB3DE2-A5A1-8646-A472-BAAD38E62340}"/>
              </a:ext>
            </a:extLst>
          </p:cNvPr>
          <p:cNvSpPr/>
          <p:nvPr/>
        </p:nvSpPr>
        <p:spPr>
          <a:xfrm>
            <a:off x="4156010" y="1678090"/>
            <a:ext cx="3655953" cy="5670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66438F7A-5D0D-1149-9DF7-70E3713B930A}"/>
              </a:ext>
            </a:extLst>
          </p:cNvPr>
          <p:cNvSpPr/>
          <p:nvPr/>
        </p:nvSpPr>
        <p:spPr>
          <a:xfrm>
            <a:off x="4159765" y="2316095"/>
            <a:ext cx="3652198" cy="5670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4" name="Rectangle 14">
            <a:extLst>
              <a:ext uri="{FF2B5EF4-FFF2-40B4-BE49-F238E27FC236}">
                <a16:creationId xmlns:a16="http://schemas.microsoft.com/office/drawing/2014/main" id="{898D4D4A-E636-FB4B-A0A9-A5249B7778E9}"/>
              </a:ext>
            </a:extLst>
          </p:cNvPr>
          <p:cNvSpPr/>
          <p:nvPr/>
        </p:nvSpPr>
        <p:spPr>
          <a:xfrm>
            <a:off x="4156011" y="2953651"/>
            <a:ext cx="3655952" cy="6686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EBB70AA2-20FA-724E-AEF3-942F64217B98}"/>
              </a:ext>
            </a:extLst>
          </p:cNvPr>
          <p:cNvSpPr/>
          <p:nvPr/>
        </p:nvSpPr>
        <p:spPr>
          <a:xfrm>
            <a:off x="4156011" y="3673731"/>
            <a:ext cx="3656348" cy="6686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59DCDA-CDF1-674A-AFB9-160CDD563B43}"/>
              </a:ext>
            </a:extLst>
          </p:cNvPr>
          <p:cNvSpPr txBox="1"/>
          <p:nvPr/>
        </p:nvSpPr>
        <p:spPr>
          <a:xfrm>
            <a:off x="4230308" y="1071249"/>
            <a:ext cx="3510044" cy="527067"/>
          </a:xfrm>
          <a:prstGeom prst="rect">
            <a:avLst/>
          </a:prstGeom>
          <a:noFill/>
        </p:spPr>
        <p:txBody>
          <a:bodyPr wrap="square" lIns="34290" tIns="17145" rIns="34290" bIns="17145" rtlCol="0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Травматизма и смертельных случаев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126E6A-BDEE-5644-BB97-F31DD68DB979}"/>
              </a:ext>
            </a:extLst>
          </p:cNvPr>
          <p:cNvSpPr txBox="1"/>
          <p:nvPr/>
        </p:nvSpPr>
        <p:spPr>
          <a:xfrm>
            <a:off x="4302316" y="1687832"/>
            <a:ext cx="3438036" cy="527067"/>
          </a:xfrm>
          <a:prstGeom prst="rect">
            <a:avLst/>
          </a:prstGeom>
          <a:noFill/>
        </p:spPr>
        <p:txBody>
          <a:bodyPr wrap="square" lIns="34290" tIns="17145" rIns="34290" bIns="17145" rtlCol="0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электроэнергии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тягу поездов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8A66613-C716-7442-BF15-C97225B8202E}"/>
              </a:ext>
            </a:extLst>
          </p:cNvPr>
          <p:cNvSpPr txBox="1"/>
          <p:nvPr/>
        </p:nvSpPr>
        <p:spPr>
          <a:xfrm>
            <a:off x="4230308" y="2325837"/>
            <a:ext cx="3510043" cy="527067"/>
          </a:xfrm>
          <a:prstGeom prst="rect">
            <a:avLst/>
          </a:prstGeom>
          <a:noFill/>
        </p:spPr>
        <p:txBody>
          <a:bodyPr wrap="square" lIns="34290" tIns="17145" rIns="34290" bIns="17145" rtlCol="0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Технологического времени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закрепление поездов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96BCB7B-9B39-2C4B-96EE-C8363655F3B1}"/>
              </a:ext>
            </a:extLst>
          </p:cNvPr>
          <p:cNvSpPr txBox="1"/>
          <p:nvPr/>
        </p:nvSpPr>
        <p:spPr>
          <a:xfrm>
            <a:off x="4211960" y="3047528"/>
            <a:ext cx="3584342" cy="480901"/>
          </a:xfrm>
          <a:prstGeom prst="rect">
            <a:avLst/>
          </a:prstGeom>
          <a:noFill/>
        </p:spPr>
        <p:txBody>
          <a:bodyPr wrap="square" lIns="34290" tIns="17145" rIns="34290" bIns="17145" rtlCol="0" anchor="ctr">
            <a:spAutoFit/>
          </a:bodyPr>
          <a:lstStyle/>
          <a:p>
            <a:pPr algn="ctr"/>
            <a:r>
              <a:rPr lang="ru-RU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работы поездных локомотивов и локомотивных бригад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76ACD7B-2D5E-784A-BDBB-A21019B27819}"/>
              </a:ext>
            </a:extLst>
          </p:cNvPr>
          <p:cNvSpPr txBox="1"/>
          <p:nvPr/>
        </p:nvSpPr>
        <p:spPr>
          <a:xfrm>
            <a:off x="4230307" y="3744526"/>
            <a:ext cx="3510044" cy="527067"/>
          </a:xfrm>
          <a:prstGeom prst="rect">
            <a:avLst/>
          </a:prstGeom>
          <a:noFill/>
        </p:spPr>
        <p:txBody>
          <a:bodyPr wrap="square" lIns="34290" tIns="17145" rIns="34290" bIns="17145" rtlCol="0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Занятости персонала на работах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тяжёлыми условиями труда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1" name="Striped Right Arrow 22">
            <a:extLst>
              <a:ext uri="{FF2B5EF4-FFF2-40B4-BE49-F238E27FC236}">
                <a16:creationId xmlns:a16="http://schemas.microsoft.com/office/drawing/2014/main" id="{8E6C7DD4-2061-FC48-88C6-A8183A9A0F9C}"/>
              </a:ext>
            </a:extLst>
          </p:cNvPr>
          <p:cNvSpPr/>
          <p:nvPr/>
        </p:nvSpPr>
        <p:spPr>
          <a:xfrm rot="5400000">
            <a:off x="495765" y="1607426"/>
            <a:ext cx="3994353" cy="2898666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FAC4BC-2E26-2440-B9C7-DDB1204E5E53}"/>
              </a:ext>
            </a:extLst>
          </p:cNvPr>
          <p:cNvSpPr txBox="1"/>
          <p:nvPr/>
        </p:nvSpPr>
        <p:spPr>
          <a:xfrm>
            <a:off x="1845785" y="2429657"/>
            <a:ext cx="1296060" cy="834844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КТС АЗС: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и </a:t>
            </a:r>
          </a:p>
          <a:p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15">
            <a:extLst>
              <a:ext uri="{FF2B5EF4-FFF2-40B4-BE49-F238E27FC236}">
                <a16:creationId xmlns:a16="http://schemas.microsoft.com/office/drawing/2014/main" id="{EBB70AA2-20FA-724E-AEF3-942F64217B98}"/>
              </a:ext>
            </a:extLst>
          </p:cNvPr>
          <p:cNvSpPr/>
          <p:nvPr/>
        </p:nvSpPr>
        <p:spPr>
          <a:xfrm>
            <a:off x="4158299" y="4393811"/>
            <a:ext cx="3653664" cy="6686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6ACD7B-2D5E-784A-BDBB-A21019B27819}"/>
              </a:ext>
            </a:extLst>
          </p:cNvPr>
          <p:cNvSpPr txBox="1"/>
          <p:nvPr/>
        </p:nvSpPr>
        <p:spPr>
          <a:xfrm>
            <a:off x="4230308" y="4364576"/>
            <a:ext cx="3581655" cy="727122"/>
          </a:xfrm>
          <a:prstGeom prst="rect">
            <a:avLst/>
          </a:prstGeom>
          <a:noFill/>
        </p:spPr>
        <p:txBody>
          <a:bodyPr wrap="square" lIns="34290" tIns="17145" rIns="34290" bIns="17145" rtlCol="0" anchor="ctr">
            <a:spAutoFit/>
          </a:bodyPr>
          <a:lstStyle/>
          <a:p>
            <a:pPr algn="ctr"/>
            <a:r>
              <a:rPr lang="ru-RU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Материальных затрат </a:t>
            </a:r>
          </a:p>
          <a:p>
            <a:pPr algn="ctr"/>
            <a:r>
              <a:rPr lang="ru-RU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(тормозные башмаки, спецодежда, </a:t>
            </a:r>
          </a:p>
          <a:p>
            <a:pPr algn="ctr"/>
            <a:r>
              <a:rPr lang="ru-RU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постов)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9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339502"/>
            <a:ext cx="5553112" cy="72008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 КТС АЗС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d:\user\Skadovskaja_A\Рабочий стол\Безымянный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59" y="1347614"/>
            <a:ext cx="709334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\Skadovskaja_A\Рабочий стол\2135f58b-6267-4daf-a1e7-00c5e30fbf2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8353" y="2515172"/>
            <a:ext cx="1254417" cy="920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354" y="3507854"/>
            <a:ext cx="1254417" cy="1529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user\Skadovskaja_A\Рабочий стол\ШТК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83" y="2427734"/>
            <a:ext cx="881464" cy="1974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\Skadovskaja_A\Рабочий стол\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059582"/>
            <a:ext cx="814342" cy="1380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3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339502"/>
            <a:ext cx="5553112" cy="72008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Беспроводной электропневматический тормоз БЭПТ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43558"/>
            <a:ext cx="6336704" cy="420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user\Skadovskaja_A\Рабочий стол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85" y="1419622"/>
            <a:ext cx="804863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user\Skadovskaja_A\Рабочий стол\Рисун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075806"/>
            <a:ext cx="1728192" cy="138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user\Skadovskaja_A\Рабочий стол\Рисунок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013795"/>
            <a:ext cx="1164192" cy="13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39502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5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03848" y="339502"/>
            <a:ext cx="5553112" cy="72008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мониторинга технического состояния вагона МТСВ</a:t>
            </a:r>
          </a:p>
        </p:txBody>
      </p:sp>
      <p:pic>
        <p:nvPicPr>
          <p:cNvPr id="3" name="Picture 3" descr="d:\user\Skadovskaja_A\Рабочий стол\_MG_848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24" y="1296392"/>
            <a:ext cx="2903255" cy="30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user\Skadovskaja_A\Рабочий стол\26.11.2020 конференция вместе с СУЖдР Цифровая экосистема безопасности как стратегия успеха развития в новых условиях»\НТМК без цехов со станциями Н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588" y="1296392"/>
            <a:ext cx="6084916" cy="30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39502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339502"/>
            <a:ext cx="5553112" cy="72008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charset="0"/>
                <a:cs typeface="Arial" charset="0"/>
              </a:rPr>
              <a:t>Цифровая система управления ЖЦП</a:t>
            </a:r>
            <a:endParaRPr lang="ru-RU" sz="2000" b="1" dirty="0"/>
          </a:p>
          <a:p>
            <a:pPr lvl="0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8363298" y="2409788"/>
            <a:ext cx="254000" cy="15113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Двойная стрелка вверх/вниз 5"/>
          <p:cNvSpPr/>
          <p:nvPr/>
        </p:nvSpPr>
        <p:spPr>
          <a:xfrm rot="20170254">
            <a:off x="3771454" y="2118295"/>
            <a:ext cx="211138" cy="1827212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99123" y="3961814"/>
            <a:ext cx="2279650" cy="8960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Тест-робот</a:t>
            </a: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79948" y="1039924"/>
            <a:ext cx="1584325" cy="2524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Проектирование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039924"/>
            <a:ext cx="1139825" cy="2524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Разработка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77023" y="1039924"/>
            <a:ext cx="1457325" cy="2524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Производство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61373" y="1039924"/>
            <a:ext cx="1393825" cy="2524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Эксплуатация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47310" y="1039924"/>
            <a:ext cx="1393825" cy="2524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Утилизация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0384" y="1415463"/>
            <a:ext cx="1463303" cy="6302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Математическая модель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846485" y="2079038"/>
            <a:ext cx="315913" cy="2524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573810" y="1650413"/>
            <a:ext cx="823913" cy="25241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7848" y="2410557"/>
            <a:ext cx="1898650" cy="1258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САПР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76860" y="2410557"/>
            <a:ext cx="950913" cy="1258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АРМ</a:t>
            </a:r>
          </a:p>
        </p:txBody>
      </p:sp>
      <p:pic>
        <p:nvPicPr>
          <p:cNvPr id="18" name="Picture 1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933" y="3939588"/>
            <a:ext cx="758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435" y="2434370"/>
            <a:ext cx="75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73" y="2434370"/>
            <a:ext cx="75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704235" y="3961813"/>
            <a:ext cx="2976563" cy="896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АРМ: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 сервис-центр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 проектирование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 производство</a:t>
            </a:r>
          </a:p>
          <a:p>
            <a:pPr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4988273" y="2320338"/>
            <a:ext cx="303212" cy="15113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5629623" y="2320338"/>
            <a:ext cx="254000" cy="15113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Двойная стрелка вверх/вниз 23"/>
          <p:cNvSpPr/>
          <p:nvPr/>
        </p:nvSpPr>
        <p:spPr>
          <a:xfrm>
            <a:off x="7201248" y="3741324"/>
            <a:ext cx="247650" cy="412577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12711448">
            <a:off x="2046635" y="2031413"/>
            <a:ext cx="254000" cy="3143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 rot="8691586">
            <a:off x="2934048" y="2040938"/>
            <a:ext cx="254000" cy="3143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7" name="Picture 1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973" y="2434370"/>
            <a:ext cx="75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473" y="4153901"/>
            <a:ext cx="75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трелка углом вверх 28"/>
          <p:cNvSpPr/>
          <p:nvPr/>
        </p:nvSpPr>
        <p:spPr>
          <a:xfrm rot="5400000" flipV="1">
            <a:off x="6972260" y="4728184"/>
            <a:ext cx="204991" cy="500635"/>
          </a:xfrm>
          <a:prstGeom prst="bentUpArrow">
            <a:avLst/>
          </a:prstGeom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7242" y="4876006"/>
            <a:ext cx="5687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Arial" charset="0"/>
                <a:cs typeface="Arial" charset="0"/>
              </a:rPr>
              <a:t>Корректировка баз данных разработки, проектирования, производства</a:t>
            </a: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563888" y="2222743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00" b="1" dirty="0">
                <a:latin typeface="Arial" charset="0"/>
                <a:cs typeface="Arial" charset="0"/>
              </a:rPr>
              <a:t>Верификация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832030" y="2127281"/>
            <a:ext cx="2835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00" b="1" dirty="0">
                <a:latin typeface="Arial" charset="0"/>
                <a:cs typeface="Arial" charset="0"/>
              </a:rPr>
              <a:t>Валидация изменения проекта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00" b="1" dirty="0">
                <a:latin typeface="Arial" charset="0"/>
                <a:cs typeface="Arial" charset="0"/>
              </a:rPr>
              <a:t>Ремонт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00" b="1" dirty="0">
                <a:latin typeface="Arial" charset="0"/>
                <a:cs typeface="Arial" charset="0"/>
              </a:rPr>
              <a:t>Модернизация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00" b="1" dirty="0">
                <a:latin typeface="Arial" charset="0"/>
                <a:cs typeface="Arial" charset="0"/>
              </a:rPr>
              <a:t>Обучение персонала </a:t>
            </a:r>
          </a:p>
          <a:p>
            <a:endParaRPr lang="ru-RU" sz="1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956376" y="1392275"/>
            <a:ext cx="936107" cy="25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магнитный диск 34"/>
          <p:cNvSpPr/>
          <p:nvPr/>
        </p:nvSpPr>
        <p:spPr>
          <a:xfrm>
            <a:off x="4577110" y="1392275"/>
            <a:ext cx="3546475" cy="6921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База данных по продукции</a:t>
            </a:r>
          </a:p>
        </p:txBody>
      </p:sp>
      <p:sp>
        <p:nvSpPr>
          <p:cNvPr id="37" name="Блок-схема: магнитный диск 36"/>
          <p:cNvSpPr/>
          <p:nvPr/>
        </p:nvSpPr>
        <p:spPr>
          <a:xfrm>
            <a:off x="1889821" y="1353551"/>
            <a:ext cx="1584325" cy="6921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Проект</a:t>
            </a:r>
          </a:p>
        </p:txBody>
      </p:sp>
      <p:sp>
        <p:nvSpPr>
          <p:cNvPr id="38" name="Блок-схема: магнитный диск 37"/>
          <p:cNvSpPr/>
          <p:nvPr/>
        </p:nvSpPr>
        <p:spPr>
          <a:xfrm>
            <a:off x="6228184" y="3050687"/>
            <a:ext cx="1916038" cy="6921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00"/>
              </a:lnSpc>
              <a:defRPr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База данных по сопровождению эксплуатации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5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770932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«Промэлектроника» 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Малышева, 128 а, Екатеринбург, Россия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+7 (343) 358-55-00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+7 (343) 378-85-15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Ж.д.: +7 (970-22) 4-55-00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info@npcprom.ru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692" y="192367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6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3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03848" y="339502"/>
            <a:ext cx="5553112" cy="85725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Свойства цифровых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интеллектуальных систем</a:t>
            </a:r>
          </a:p>
        </p:txBody>
      </p:sp>
      <p:sp>
        <p:nvSpPr>
          <p:cNvPr id="40" name="Freeform 1">
            <a:extLst>
              <a:ext uri="{FF2B5EF4-FFF2-40B4-BE49-F238E27FC236}">
                <a16:creationId xmlns:a16="http://schemas.microsoft.com/office/drawing/2014/main" id="{E22A775D-4ED3-B44D-890D-3AFF480B8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11" y="2803012"/>
            <a:ext cx="1210974" cy="637189"/>
          </a:xfrm>
          <a:custGeom>
            <a:avLst/>
            <a:gdLst>
              <a:gd name="T0" fmla="*/ 0 w 3519"/>
              <a:gd name="T1" fmla="*/ 0 h 1853"/>
              <a:gd name="T2" fmla="*/ 0 w 3519"/>
              <a:gd name="T3" fmla="*/ 1235 h 1853"/>
              <a:gd name="T4" fmla="*/ 0 w 3519"/>
              <a:gd name="T5" fmla="*/ 1235 h 1853"/>
              <a:gd name="T6" fmla="*/ 1759 w 3519"/>
              <a:gd name="T7" fmla="*/ 1852 h 1853"/>
              <a:gd name="T8" fmla="*/ 1759 w 3519"/>
              <a:gd name="T9" fmla="*/ 1852 h 1853"/>
              <a:gd name="T10" fmla="*/ 3518 w 3519"/>
              <a:gd name="T11" fmla="*/ 1235 h 1853"/>
              <a:gd name="T12" fmla="*/ 3518 w 3519"/>
              <a:gd name="T13" fmla="*/ 0 h 1853"/>
              <a:gd name="T14" fmla="*/ 0 w 3519"/>
              <a:gd name="T15" fmla="*/ 0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19" h="1853">
                <a:moveTo>
                  <a:pt x="0" y="0"/>
                </a:moveTo>
                <a:lnTo>
                  <a:pt x="0" y="1235"/>
                </a:lnTo>
                <a:lnTo>
                  <a:pt x="0" y="1235"/>
                </a:lnTo>
                <a:cubicBezTo>
                  <a:pt x="0" y="1575"/>
                  <a:pt x="787" y="1852"/>
                  <a:pt x="1759" y="1852"/>
                </a:cubicBezTo>
                <a:lnTo>
                  <a:pt x="1759" y="1852"/>
                </a:lnTo>
                <a:cubicBezTo>
                  <a:pt x="2731" y="1852"/>
                  <a:pt x="3518" y="1575"/>
                  <a:pt x="3518" y="1235"/>
                </a:cubicBezTo>
                <a:lnTo>
                  <a:pt x="3518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1" name="Freeform 2">
            <a:extLst>
              <a:ext uri="{FF2B5EF4-FFF2-40B4-BE49-F238E27FC236}">
                <a16:creationId xmlns:a16="http://schemas.microsoft.com/office/drawing/2014/main" id="{9E329116-4399-3D4A-8655-7D51967B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11" y="2590616"/>
            <a:ext cx="1210974" cy="424793"/>
          </a:xfrm>
          <a:custGeom>
            <a:avLst/>
            <a:gdLst>
              <a:gd name="T0" fmla="*/ 3518 w 3519"/>
              <a:gd name="T1" fmla="*/ 617 h 1236"/>
              <a:gd name="T2" fmla="*/ 3518 w 3519"/>
              <a:gd name="T3" fmla="*/ 617 h 1236"/>
              <a:gd name="T4" fmla="*/ 1759 w 3519"/>
              <a:gd name="T5" fmla="*/ 1235 h 1236"/>
              <a:gd name="T6" fmla="*/ 1759 w 3519"/>
              <a:gd name="T7" fmla="*/ 1235 h 1236"/>
              <a:gd name="T8" fmla="*/ 0 w 3519"/>
              <a:gd name="T9" fmla="*/ 617 h 1236"/>
              <a:gd name="T10" fmla="*/ 0 w 3519"/>
              <a:gd name="T11" fmla="*/ 617 h 1236"/>
              <a:gd name="T12" fmla="*/ 1759 w 3519"/>
              <a:gd name="T13" fmla="*/ 0 h 1236"/>
              <a:gd name="T14" fmla="*/ 1759 w 3519"/>
              <a:gd name="T15" fmla="*/ 0 h 1236"/>
              <a:gd name="T16" fmla="*/ 3518 w 3519"/>
              <a:gd name="T17" fmla="*/ 617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9" h="1236">
                <a:moveTo>
                  <a:pt x="3518" y="617"/>
                </a:moveTo>
                <a:lnTo>
                  <a:pt x="3518" y="617"/>
                </a:lnTo>
                <a:cubicBezTo>
                  <a:pt x="3518" y="958"/>
                  <a:pt x="2731" y="1235"/>
                  <a:pt x="1759" y="1235"/>
                </a:cubicBezTo>
                <a:lnTo>
                  <a:pt x="1759" y="1235"/>
                </a:lnTo>
                <a:cubicBezTo>
                  <a:pt x="787" y="1235"/>
                  <a:pt x="0" y="958"/>
                  <a:pt x="0" y="617"/>
                </a:cubicBezTo>
                <a:lnTo>
                  <a:pt x="0" y="617"/>
                </a:lnTo>
                <a:cubicBezTo>
                  <a:pt x="0" y="277"/>
                  <a:pt x="787" y="0"/>
                  <a:pt x="1759" y="0"/>
                </a:cubicBezTo>
                <a:lnTo>
                  <a:pt x="1759" y="0"/>
                </a:lnTo>
                <a:cubicBezTo>
                  <a:pt x="2731" y="0"/>
                  <a:pt x="3518" y="277"/>
                  <a:pt x="3518" y="617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 useBgFill="1">
        <p:nvSpPr>
          <p:cNvPr id="42" name="Freeform 3">
            <a:extLst>
              <a:ext uri="{FF2B5EF4-FFF2-40B4-BE49-F238E27FC236}">
                <a16:creationId xmlns:a16="http://schemas.microsoft.com/office/drawing/2014/main" id="{004E4211-1A0B-9C4C-9B15-1EB99987F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62" y="1707654"/>
            <a:ext cx="1151791" cy="1151491"/>
          </a:xfrm>
          <a:custGeom>
            <a:avLst/>
            <a:gdLst>
              <a:gd name="T0" fmla="*/ 3346 w 3347"/>
              <a:gd name="T1" fmla="*/ 1673 h 3347"/>
              <a:gd name="T2" fmla="*/ 3346 w 3347"/>
              <a:gd name="T3" fmla="*/ 1673 h 3347"/>
              <a:gd name="T4" fmla="*/ 1673 w 3347"/>
              <a:gd name="T5" fmla="*/ 0 h 3347"/>
              <a:gd name="T6" fmla="*/ 1673 w 3347"/>
              <a:gd name="T7" fmla="*/ 0 h 3347"/>
              <a:gd name="T8" fmla="*/ 0 w 3347"/>
              <a:gd name="T9" fmla="*/ 1673 h 3347"/>
              <a:gd name="T10" fmla="*/ 0 w 3347"/>
              <a:gd name="T11" fmla="*/ 1673 h 3347"/>
              <a:gd name="T12" fmla="*/ 1673 w 3347"/>
              <a:gd name="T13" fmla="*/ 3346 h 3347"/>
              <a:gd name="T14" fmla="*/ 1673 w 3347"/>
              <a:gd name="T15" fmla="*/ 3346 h 3347"/>
              <a:gd name="T16" fmla="*/ 3346 w 3347"/>
              <a:gd name="T17" fmla="*/ 1673 h 3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7" h="3347">
                <a:moveTo>
                  <a:pt x="3346" y="1673"/>
                </a:moveTo>
                <a:lnTo>
                  <a:pt x="3346" y="1673"/>
                </a:lnTo>
                <a:cubicBezTo>
                  <a:pt x="3346" y="749"/>
                  <a:pt x="2597" y="0"/>
                  <a:pt x="1673" y="0"/>
                </a:cubicBezTo>
                <a:lnTo>
                  <a:pt x="1673" y="0"/>
                </a:lnTo>
                <a:cubicBezTo>
                  <a:pt x="749" y="0"/>
                  <a:pt x="0" y="749"/>
                  <a:pt x="0" y="1673"/>
                </a:cubicBezTo>
                <a:lnTo>
                  <a:pt x="0" y="1673"/>
                </a:lnTo>
                <a:cubicBezTo>
                  <a:pt x="0" y="2597"/>
                  <a:pt x="749" y="3346"/>
                  <a:pt x="1673" y="3346"/>
                </a:cubicBezTo>
                <a:lnTo>
                  <a:pt x="1673" y="3346"/>
                </a:lnTo>
                <a:cubicBezTo>
                  <a:pt x="2597" y="3346"/>
                  <a:pt x="3346" y="2597"/>
                  <a:pt x="3346" y="167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2474761F-5600-DF4B-81DF-D2BB53CE2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15" y="1835092"/>
            <a:ext cx="898367" cy="898133"/>
          </a:xfrm>
          <a:custGeom>
            <a:avLst/>
            <a:gdLst>
              <a:gd name="T0" fmla="*/ 2608 w 2609"/>
              <a:gd name="T1" fmla="*/ 1304 h 2609"/>
              <a:gd name="T2" fmla="*/ 2608 w 2609"/>
              <a:gd name="T3" fmla="*/ 1304 h 2609"/>
              <a:gd name="T4" fmla="*/ 1304 w 2609"/>
              <a:gd name="T5" fmla="*/ 0 h 2609"/>
              <a:gd name="T6" fmla="*/ 1304 w 2609"/>
              <a:gd name="T7" fmla="*/ 0 h 2609"/>
              <a:gd name="T8" fmla="*/ 0 w 2609"/>
              <a:gd name="T9" fmla="*/ 1304 h 2609"/>
              <a:gd name="T10" fmla="*/ 0 w 2609"/>
              <a:gd name="T11" fmla="*/ 1304 h 2609"/>
              <a:gd name="T12" fmla="*/ 1304 w 2609"/>
              <a:gd name="T13" fmla="*/ 2608 h 2609"/>
              <a:gd name="T14" fmla="*/ 1304 w 2609"/>
              <a:gd name="T15" fmla="*/ 2608 h 2609"/>
              <a:gd name="T16" fmla="*/ 2608 w 2609"/>
              <a:gd name="T17" fmla="*/ 1304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9" h="2609">
                <a:moveTo>
                  <a:pt x="2608" y="1304"/>
                </a:moveTo>
                <a:lnTo>
                  <a:pt x="2608" y="1304"/>
                </a:lnTo>
                <a:cubicBezTo>
                  <a:pt x="2608" y="584"/>
                  <a:pt x="2024" y="0"/>
                  <a:pt x="1304" y="0"/>
                </a:cubicBezTo>
                <a:lnTo>
                  <a:pt x="1304" y="0"/>
                </a:lnTo>
                <a:cubicBezTo>
                  <a:pt x="584" y="0"/>
                  <a:pt x="0" y="584"/>
                  <a:pt x="0" y="1304"/>
                </a:cubicBezTo>
                <a:lnTo>
                  <a:pt x="0" y="1304"/>
                </a:lnTo>
                <a:cubicBezTo>
                  <a:pt x="0" y="2024"/>
                  <a:pt x="584" y="2608"/>
                  <a:pt x="1304" y="2608"/>
                </a:cubicBezTo>
                <a:lnTo>
                  <a:pt x="1304" y="2608"/>
                </a:lnTo>
                <a:cubicBezTo>
                  <a:pt x="2024" y="2608"/>
                  <a:pt x="2608" y="2024"/>
                  <a:pt x="2608" y="130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A700FBEA-B8E7-7941-BBE4-0720E440B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702" y="2803012"/>
            <a:ext cx="1210974" cy="637189"/>
          </a:xfrm>
          <a:custGeom>
            <a:avLst/>
            <a:gdLst>
              <a:gd name="T0" fmla="*/ 0 w 3521"/>
              <a:gd name="T1" fmla="*/ 0 h 1853"/>
              <a:gd name="T2" fmla="*/ 0 w 3521"/>
              <a:gd name="T3" fmla="*/ 1235 h 1853"/>
              <a:gd name="T4" fmla="*/ 0 w 3521"/>
              <a:gd name="T5" fmla="*/ 1235 h 1853"/>
              <a:gd name="T6" fmla="*/ 1760 w 3521"/>
              <a:gd name="T7" fmla="*/ 1852 h 1853"/>
              <a:gd name="T8" fmla="*/ 1760 w 3521"/>
              <a:gd name="T9" fmla="*/ 1852 h 1853"/>
              <a:gd name="T10" fmla="*/ 3520 w 3521"/>
              <a:gd name="T11" fmla="*/ 1235 h 1853"/>
              <a:gd name="T12" fmla="*/ 3520 w 3521"/>
              <a:gd name="T13" fmla="*/ 0 h 1853"/>
              <a:gd name="T14" fmla="*/ 0 w 3521"/>
              <a:gd name="T15" fmla="*/ 0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21" h="1853">
                <a:moveTo>
                  <a:pt x="0" y="0"/>
                </a:moveTo>
                <a:lnTo>
                  <a:pt x="0" y="1235"/>
                </a:lnTo>
                <a:lnTo>
                  <a:pt x="0" y="1235"/>
                </a:lnTo>
                <a:cubicBezTo>
                  <a:pt x="0" y="1575"/>
                  <a:pt x="789" y="1852"/>
                  <a:pt x="1760" y="1852"/>
                </a:cubicBezTo>
                <a:lnTo>
                  <a:pt x="1760" y="1852"/>
                </a:lnTo>
                <a:cubicBezTo>
                  <a:pt x="2732" y="1852"/>
                  <a:pt x="3520" y="1575"/>
                  <a:pt x="3520" y="1235"/>
                </a:cubicBezTo>
                <a:lnTo>
                  <a:pt x="3520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4C51A619-9731-2A46-90A3-216554A06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702" y="2590616"/>
            <a:ext cx="1210974" cy="424793"/>
          </a:xfrm>
          <a:custGeom>
            <a:avLst/>
            <a:gdLst>
              <a:gd name="T0" fmla="*/ 3520 w 3521"/>
              <a:gd name="T1" fmla="*/ 617 h 1236"/>
              <a:gd name="T2" fmla="*/ 3520 w 3521"/>
              <a:gd name="T3" fmla="*/ 617 h 1236"/>
              <a:gd name="T4" fmla="*/ 1760 w 3521"/>
              <a:gd name="T5" fmla="*/ 1235 h 1236"/>
              <a:gd name="T6" fmla="*/ 1760 w 3521"/>
              <a:gd name="T7" fmla="*/ 1235 h 1236"/>
              <a:gd name="T8" fmla="*/ 0 w 3521"/>
              <a:gd name="T9" fmla="*/ 617 h 1236"/>
              <a:gd name="T10" fmla="*/ 0 w 3521"/>
              <a:gd name="T11" fmla="*/ 617 h 1236"/>
              <a:gd name="T12" fmla="*/ 1760 w 3521"/>
              <a:gd name="T13" fmla="*/ 0 h 1236"/>
              <a:gd name="T14" fmla="*/ 1760 w 3521"/>
              <a:gd name="T15" fmla="*/ 0 h 1236"/>
              <a:gd name="T16" fmla="*/ 3520 w 3521"/>
              <a:gd name="T17" fmla="*/ 617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1" h="1236">
                <a:moveTo>
                  <a:pt x="3520" y="617"/>
                </a:moveTo>
                <a:lnTo>
                  <a:pt x="3520" y="617"/>
                </a:lnTo>
                <a:cubicBezTo>
                  <a:pt x="3520" y="958"/>
                  <a:pt x="2732" y="1235"/>
                  <a:pt x="1760" y="1235"/>
                </a:cubicBezTo>
                <a:lnTo>
                  <a:pt x="1760" y="1235"/>
                </a:lnTo>
                <a:cubicBezTo>
                  <a:pt x="789" y="1235"/>
                  <a:pt x="0" y="958"/>
                  <a:pt x="0" y="617"/>
                </a:cubicBezTo>
                <a:lnTo>
                  <a:pt x="0" y="617"/>
                </a:lnTo>
                <a:cubicBezTo>
                  <a:pt x="0" y="277"/>
                  <a:pt x="789" y="0"/>
                  <a:pt x="1760" y="0"/>
                </a:cubicBezTo>
                <a:lnTo>
                  <a:pt x="1760" y="0"/>
                </a:lnTo>
                <a:cubicBezTo>
                  <a:pt x="2732" y="0"/>
                  <a:pt x="3520" y="277"/>
                  <a:pt x="3520" y="617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 useBgFill="1">
        <p:nvSpPr>
          <p:cNvPr id="46" name="Freeform 7">
            <a:extLst>
              <a:ext uri="{FF2B5EF4-FFF2-40B4-BE49-F238E27FC236}">
                <a16:creationId xmlns:a16="http://schemas.microsoft.com/office/drawing/2014/main" id="{440C2E41-A257-7B44-93B6-037E5DAA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535" y="1707654"/>
            <a:ext cx="1151791" cy="1151491"/>
          </a:xfrm>
          <a:custGeom>
            <a:avLst/>
            <a:gdLst>
              <a:gd name="T0" fmla="*/ 3346 w 3347"/>
              <a:gd name="T1" fmla="*/ 1673 h 3347"/>
              <a:gd name="T2" fmla="*/ 3346 w 3347"/>
              <a:gd name="T3" fmla="*/ 1673 h 3347"/>
              <a:gd name="T4" fmla="*/ 1673 w 3347"/>
              <a:gd name="T5" fmla="*/ 0 h 3347"/>
              <a:gd name="T6" fmla="*/ 1673 w 3347"/>
              <a:gd name="T7" fmla="*/ 0 h 3347"/>
              <a:gd name="T8" fmla="*/ 0 w 3347"/>
              <a:gd name="T9" fmla="*/ 1673 h 3347"/>
              <a:gd name="T10" fmla="*/ 0 w 3347"/>
              <a:gd name="T11" fmla="*/ 1673 h 3347"/>
              <a:gd name="T12" fmla="*/ 1673 w 3347"/>
              <a:gd name="T13" fmla="*/ 3346 h 3347"/>
              <a:gd name="T14" fmla="*/ 1673 w 3347"/>
              <a:gd name="T15" fmla="*/ 3346 h 3347"/>
              <a:gd name="T16" fmla="*/ 3346 w 3347"/>
              <a:gd name="T17" fmla="*/ 1673 h 3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7" h="3347">
                <a:moveTo>
                  <a:pt x="3346" y="1673"/>
                </a:moveTo>
                <a:lnTo>
                  <a:pt x="3346" y="1673"/>
                </a:lnTo>
                <a:cubicBezTo>
                  <a:pt x="3346" y="749"/>
                  <a:pt x="2597" y="0"/>
                  <a:pt x="1673" y="0"/>
                </a:cubicBezTo>
                <a:lnTo>
                  <a:pt x="1673" y="0"/>
                </a:lnTo>
                <a:cubicBezTo>
                  <a:pt x="749" y="0"/>
                  <a:pt x="0" y="749"/>
                  <a:pt x="0" y="1673"/>
                </a:cubicBezTo>
                <a:lnTo>
                  <a:pt x="0" y="1673"/>
                </a:lnTo>
                <a:cubicBezTo>
                  <a:pt x="0" y="2597"/>
                  <a:pt x="749" y="3346"/>
                  <a:pt x="1673" y="3346"/>
                </a:cubicBezTo>
                <a:lnTo>
                  <a:pt x="1673" y="3346"/>
                </a:lnTo>
                <a:cubicBezTo>
                  <a:pt x="2597" y="3346"/>
                  <a:pt x="3346" y="2597"/>
                  <a:pt x="3346" y="167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519698A6-21EC-234C-B5E1-3C5D46EC9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005" y="1835092"/>
            <a:ext cx="898367" cy="898133"/>
          </a:xfrm>
          <a:custGeom>
            <a:avLst/>
            <a:gdLst>
              <a:gd name="T0" fmla="*/ 2608 w 2609"/>
              <a:gd name="T1" fmla="*/ 1304 h 2609"/>
              <a:gd name="T2" fmla="*/ 2608 w 2609"/>
              <a:gd name="T3" fmla="*/ 1304 h 2609"/>
              <a:gd name="T4" fmla="*/ 1304 w 2609"/>
              <a:gd name="T5" fmla="*/ 0 h 2609"/>
              <a:gd name="T6" fmla="*/ 1304 w 2609"/>
              <a:gd name="T7" fmla="*/ 0 h 2609"/>
              <a:gd name="T8" fmla="*/ 0 w 2609"/>
              <a:gd name="T9" fmla="*/ 1304 h 2609"/>
              <a:gd name="T10" fmla="*/ 0 w 2609"/>
              <a:gd name="T11" fmla="*/ 1304 h 2609"/>
              <a:gd name="T12" fmla="*/ 1304 w 2609"/>
              <a:gd name="T13" fmla="*/ 2608 h 2609"/>
              <a:gd name="T14" fmla="*/ 1304 w 2609"/>
              <a:gd name="T15" fmla="*/ 2608 h 2609"/>
              <a:gd name="T16" fmla="*/ 2608 w 2609"/>
              <a:gd name="T17" fmla="*/ 1304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9" h="2609">
                <a:moveTo>
                  <a:pt x="2608" y="1304"/>
                </a:moveTo>
                <a:lnTo>
                  <a:pt x="2608" y="1304"/>
                </a:lnTo>
                <a:cubicBezTo>
                  <a:pt x="2608" y="584"/>
                  <a:pt x="2025" y="0"/>
                  <a:pt x="1304" y="0"/>
                </a:cubicBezTo>
                <a:lnTo>
                  <a:pt x="1304" y="0"/>
                </a:lnTo>
                <a:cubicBezTo>
                  <a:pt x="584" y="0"/>
                  <a:pt x="0" y="584"/>
                  <a:pt x="0" y="1304"/>
                </a:cubicBezTo>
                <a:lnTo>
                  <a:pt x="0" y="1304"/>
                </a:lnTo>
                <a:cubicBezTo>
                  <a:pt x="0" y="2024"/>
                  <a:pt x="584" y="2608"/>
                  <a:pt x="1304" y="2608"/>
                </a:cubicBezTo>
                <a:lnTo>
                  <a:pt x="1304" y="2608"/>
                </a:lnTo>
                <a:cubicBezTo>
                  <a:pt x="2025" y="2608"/>
                  <a:pt x="2608" y="2024"/>
                  <a:pt x="2608" y="130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AE321AC1-5A21-554E-A947-7697892F1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999" y="2803012"/>
            <a:ext cx="1210974" cy="637189"/>
          </a:xfrm>
          <a:custGeom>
            <a:avLst/>
            <a:gdLst>
              <a:gd name="T0" fmla="*/ 0 w 3520"/>
              <a:gd name="T1" fmla="*/ 0 h 1853"/>
              <a:gd name="T2" fmla="*/ 0 w 3520"/>
              <a:gd name="T3" fmla="*/ 1235 h 1853"/>
              <a:gd name="T4" fmla="*/ 0 w 3520"/>
              <a:gd name="T5" fmla="*/ 1235 h 1853"/>
              <a:gd name="T6" fmla="*/ 1759 w 3520"/>
              <a:gd name="T7" fmla="*/ 1852 h 1853"/>
              <a:gd name="T8" fmla="*/ 1759 w 3520"/>
              <a:gd name="T9" fmla="*/ 1852 h 1853"/>
              <a:gd name="T10" fmla="*/ 3519 w 3520"/>
              <a:gd name="T11" fmla="*/ 1235 h 1853"/>
              <a:gd name="T12" fmla="*/ 3519 w 3520"/>
              <a:gd name="T13" fmla="*/ 0 h 1853"/>
              <a:gd name="T14" fmla="*/ 0 w 3520"/>
              <a:gd name="T15" fmla="*/ 0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20" h="1853">
                <a:moveTo>
                  <a:pt x="0" y="0"/>
                </a:moveTo>
                <a:lnTo>
                  <a:pt x="0" y="1235"/>
                </a:lnTo>
                <a:lnTo>
                  <a:pt x="0" y="1235"/>
                </a:lnTo>
                <a:cubicBezTo>
                  <a:pt x="0" y="1575"/>
                  <a:pt x="788" y="1852"/>
                  <a:pt x="1759" y="1852"/>
                </a:cubicBezTo>
                <a:lnTo>
                  <a:pt x="1759" y="1852"/>
                </a:lnTo>
                <a:cubicBezTo>
                  <a:pt x="2731" y="1852"/>
                  <a:pt x="3519" y="1575"/>
                  <a:pt x="3519" y="1235"/>
                </a:cubicBezTo>
                <a:lnTo>
                  <a:pt x="3519" y="0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343E68CD-3798-6F49-A158-D49D0957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999" y="2590616"/>
            <a:ext cx="1210974" cy="424793"/>
          </a:xfrm>
          <a:custGeom>
            <a:avLst/>
            <a:gdLst>
              <a:gd name="T0" fmla="*/ 3519 w 3520"/>
              <a:gd name="T1" fmla="*/ 617 h 1236"/>
              <a:gd name="T2" fmla="*/ 3519 w 3520"/>
              <a:gd name="T3" fmla="*/ 617 h 1236"/>
              <a:gd name="T4" fmla="*/ 1759 w 3520"/>
              <a:gd name="T5" fmla="*/ 1235 h 1236"/>
              <a:gd name="T6" fmla="*/ 1759 w 3520"/>
              <a:gd name="T7" fmla="*/ 1235 h 1236"/>
              <a:gd name="T8" fmla="*/ 0 w 3520"/>
              <a:gd name="T9" fmla="*/ 617 h 1236"/>
              <a:gd name="T10" fmla="*/ 0 w 3520"/>
              <a:gd name="T11" fmla="*/ 617 h 1236"/>
              <a:gd name="T12" fmla="*/ 1759 w 3520"/>
              <a:gd name="T13" fmla="*/ 0 h 1236"/>
              <a:gd name="T14" fmla="*/ 1759 w 3520"/>
              <a:gd name="T15" fmla="*/ 0 h 1236"/>
              <a:gd name="T16" fmla="*/ 3519 w 3520"/>
              <a:gd name="T17" fmla="*/ 617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0" h="1236">
                <a:moveTo>
                  <a:pt x="3519" y="617"/>
                </a:moveTo>
                <a:lnTo>
                  <a:pt x="3519" y="617"/>
                </a:lnTo>
                <a:cubicBezTo>
                  <a:pt x="3519" y="958"/>
                  <a:pt x="2731" y="1235"/>
                  <a:pt x="1759" y="1235"/>
                </a:cubicBezTo>
                <a:lnTo>
                  <a:pt x="1759" y="1235"/>
                </a:lnTo>
                <a:cubicBezTo>
                  <a:pt x="788" y="1235"/>
                  <a:pt x="0" y="958"/>
                  <a:pt x="0" y="617"/>
                </a:cubicBezTo>
                <a:lnTo>
                  <a:pt x="0" y="617"/>
                </a:lnTo>
                <a:cubicBezTo>
                  <a:pt x="0" y="277"/>
                  <a:pt x="788" y="0"/>
                  <a:pt x="1759" y="0"/>
                </a:cubicBezTo>
                <a:lnTo>
                  <a:pt x="1759" y="0"/>
                </a:lnTo>
                <a:cubicBezTo>
                  <a:pt x="2731" y="0"/>
                  <a:pt x="3519" y="277"/>
                  <a:pt x="3519" y="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 useBgFill="1">
        <p:nvSpPr>
          <p:cNvPr id="50" name="Freeform 11">
            <a:extLst>
              <a:ext uri="{FF2B5EF4-FFF2-40B4-BE49-F238E27FC236}">
                <a16:creationId xmlns:a16="http://schemas.microsoft.com/office/drawing/2014/main" id="{A1F96AFB-95B0-2F4A-99DD-B9220E8A0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348" y="1707654"/>
            <a:ext cx="1151791" cy="1151491"/>
          </a:xfrm>
          <a:custGeom>
            <a:avLst/>
            <a:gdLst>
              <a:gd name="T0" fmla="*/ 3345 w 3346"/>
              <a:gd name="T1" fmla="*/ 1673 h 3347"/>
              <a:gd name="T2" fmla="*/ 3345 w 3346"/>
              <a:gd name="T3" fmla="*/ 1673 h 3347"/>
              <a:gd name="T4" fmla="*/ 1672 w 3346"/>
              <a:gd name="T5" fmla="*/ 0 h 3347"/>
              <a:gd name="T6" fmla="*/ 1672 w 3346"/>
              <a:gd name="T7" fmla="*/ 0 h 3347"/>
              <a:gd name="T8" fmla="*/ 0 w 3346"/>
              <a:gd name="T9" fmla="*/ 1673 h 3347"/>
              <a:gd name="T10" fmla="*/ 0 w 3346"/>
              <a:gd name="T11" fmla="*/ 1673 h 3347"/>
              <a:gd name="T12" fmla="*/ 1672 w 3346"/>
              <a:gd name="T13" fmla="*/ 3346 h 3347"/>
              <a:gd name="T14" fmla="*/ 1672 w 3346"/>
              <a:gd name="T15" fmla="*/ 3346 h 3347"/>
              <a:gd name="T16" fmla="*/ 3345 w 3346"/>
              <a:gd name="T17" fmla="*/ 1673 h 3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6" h="3347">
                <a:moveTo>
                  <a:pt x="3345" y="1673"/>
                </a:moveTo>
                <a:lnTo>
                  <a:pt x="3345" y="1673"/>
                </a:lnTo>
                <a:cubicBezTo>
                  <a:pt x="3345" y="749"/>
                  <a:pt x="2596" y="0"/>
                  <a:pt x="1672" y="0"/>
                </a:cubicBezTo>
                <a:lnTo>
                  <a:pt x="1672" y="0"/>
                </a:lnTo>
                <a:cubicBezTo>
                  <a:pt x="748" y="0"/>
                  <a:pt x="0" y="749"/>
                  <a:pt x="0" y="1673"/>
                </a:cubicBezTo>
                <a:lnTo>
                  <a:pt x="0" y="1673"/>
                </a:lnTo>
                <a:cubicBezTo>
                  <a:pt x="0" y="2597"/>
                  <a:pt x="748" y="3346"/>
                  <a:pt x="1672" y="3346"/>
                </a:cubicBezTo>
                <a:lnTo>
                  <a:pt x="1672" y="3346"/>
                </a:lnTo>
                <a:cubicBezTo>
                  <a:pt x="2596" y="3346"/>
                  <a:pt x="3345" y="2597"/>
                  <a:pt x="3345" y="167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51" name="Freeform 12">
            <a:extLst>
              <a:ext uri="{FF2B5EF4-FFF2-40B4-BE49-F238E27FC236}">
                <a16:creationId xmlns:a16="http://schemas.microsoft.com/office/drawing/2014/main" id="{BDDE6DEF-BD46-5541-96EC-E68F4D293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19" y="1835092"/>
            <a:ext cx="898367" cy="898133"/>
          </a:xfrm>
          <a:custGeom>
            <a:avLst/>
            <a:gdLst>
              <a:gd name="T0" fmla="*/ 2608 w 2609"/>
              <a:gd name="T1" fmla="*/ 1304 h 2609"/>
              <a:gd name="T2" fmla="*/ 2608 w 2609"/>
              <a:gd name="T3" fmla="*/ 1304 h 2609"/>
              <a:gd name="T4" fmla="*/ 1304 w 2609"/>
              <a:gd name="T5" fmla="*/ 0 h 2609"/>
              <a:gd name="T6" fmla="*/ 1304 w 2609"/>
              <a:gd name="T7" fmla="*/ 0 h 2609"/>
              <a:gd name="T8" fmla="*/ 0 w 2609"/>
              <a:gd name="T9" fmla="*/ 1304 h 2609"/>
              <a:gd name="T10" fmla="*/ 0 w 2609"/>
              <a:gd name="T11" fmla="*/ 1304 h 2609"/>
              <a:gd name="T12" fmla="*/ 1304 w 2609"/>
              <a:gd name="T13" fmla="*/ 2608 h 2609"/>
              <a:gd name="T14" fmla="*/ 1304 w 2609"/>
              <a:gd name="T15" fmla="*/ 2608 h 2609"/>
              <a:gd name="T16" fmla="*/ 2608 w 2609"/>
              <a:gd name="T17" fmla="*/ 1304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9" h="2609">
                <a:moveTo>
                  <a:pt x="2608" y="1304"/>
                </a:moveTo>
                <a:lnTo>
                  <a:pt x="2608" y="1304"/>
                </a:lnTo>
                <a:cubicBezTo>
                  <a:pt x="2608" y="584"/>
                  <a:pt x="2024" y="0"/>
                  <a:pt x="1304" y="0"/>
                </a:cubicBezTo>
                <a:lnTo>
                  <a:pt x="1304" y="0"/>
                </a:lnTo>
                <a:cubicBezTo>
                  <a:pt x="584" y="0"/>
                  <a:pt x="0" y="584"/>
                  <a:pt x="0" y="1304"/>
                </a:cubicBezTo>
                <a:lnTo>
                  <a:pt x="0" y="1304"/>
                </a:lnTo>
                <a:cubicBezTo>
                  <a:pt x="0" y="2024"/>
                  <a:pt x="584" y="2608"/>
                  <a:pt x="1304" y="2608"/>
                </a:cubicBezTo>
                <a:lnTo>
                  <a:pt x="1304" y="2608"/>
                </a:lnTo>
                <a:cubicBezTo>
                  <a:pt x="2024" y="2608"/>
                  <a:pt x="2608" y="2024"/>
                  <a:pt x="2608" y="130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id="{E8D4C405-D99A-E540-816A-83BCCB60C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378" y="2803012"/>
            <a:ext cx="1210974" cy="637189"/>
          </a:xfrm>
          <a:custGeom>
            <a:avLst/>
            <a:gdLst>
              <a:gd name="T0" fmla="*/ 0 w 3520"/>
              <a:gd name="T1" fmla="*/ 0 h 1853"/>
              <a:gd name="T2" fmla="*/ 0 w 3520"/>
              <a:gd name="T3" fmla="*/ 1235 h 1853"/>
              <a:gd name="T4" fmla="*/ 0 w 3520"/>
              <a:gd name="T5" fmla="*/ 1235 h 1853"/>
              <a:gd name="T6" fmla="*/ 1759 w 3520"/>
              <a:gd name="T7" fmla="*/ 1852 h 1853"/>
              <a:gd name="T8" fmla="*/ 1759 w 3520"/>
              <a:gd name="T9" fmla="*/ 1852 h 1853"/>
              <a:gd name="T10" fmla="*/ 3519 w 3520"/>
              <a:gd name="T11" fmla="*/ 1235 h 1853"/>
              <a:gd name="T12" fmla="*/ 3519 w 3520"/>
              <a:gd name="T13" fmla="*/ 0 h 1853"/>
              <a:gd name="T14" fmla="*/ 0 w 3520"/>
              <a:gd name="T15" fmla="*/ 0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20" h="1853">
                <a:moveTo>
                  <a:pt x="0" y="0"/>
                </a:moveTo>
                <a:lnTo>
                  <a:pt x="0" y="1235"/>
                </a:lnTo>
                <a:lnTo>
                  <a:pt x="0" y="1235"/>
                </a:lnTo>
                <a:cubicBezTo>
                  <a:pt x="0" y="1575"/>
                  <a:pt x="787" y="1852"/>
                  <a:pt x="1759" y="1852"/>
                </a:cubicBezTo>
                <a:lnTo>
                  <a:pt x="1759" y="1852"/>
                </a:lnTo>
                <a:cubicBezTo>
                  <a:pt x="2731" y="1852"/>
                  <a:pt x="3519" y="1575"/>
                  <a:pt x="3519" y="1235"/>
                </a:cubicBezTo>
                <a:lnTo>
                  <a:pt x="3519" y="0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81130E83-2438-254D-BC99-BB0EE510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378" y="2590616"/>
            <a:ext cx="1210974" cy="424793"/>
          </a:xfrm>
          <a:custGeom>
            <a:avLst/>
            <a:gdLst>
              <a:gd name="T0" fmla="*/ 3519 w 3520"/>
              <a:gd name="T1" fmla="*/ 617 h 1236"/>
              <a:gd name="T2" fmla="*/ 3519 w 3520"/>
              <a:gd name="T3" fmla="*/ 617 h 1236"/>
              <a:gd name="T4" fmla="*/ 1759 w 3520"/>
              <a:gd name="T5" fmla="*/ 1235 h 1236"/>
              <a:gd name="T6" fmla="*/ 1759 w 3520"/>
              <a:gd name="T7" fmla="*/ 1235 h 1236"/>
              <a:gd name="T8" fmla="*/ 0 w 3520"/>
              <a:gd name="T9" fmla="*/ 617 h 1236"/>
              <a:gd name="T10" fmla="*/ 0 w 3520"/>
              <a:gd name="T11" fmla="*/ 617 h 1236"/>
              <a:gd name="T12" fmla="*/ 1759 w 3520"/>
              <a:gd name="T13" fmla="*/ 0 h 1236"/>
              <a:gd name="T14" fmla="*/ 1759 w 3520"/>
              <a:gd name="T15" fmla="*/ 0 h 1236"/>
              <a:gd name="T16" fmla="*/ 3519 w 3520"/>
              <a:gd name="T17" fmla="*/ 617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0" h="1236">
                <a:moveTo>
                  <a:pt x="3519" y="617"/>
                </a:moveTo>
                <a:lnTo>
                  <a:pt x="3519" y="617"/>
                </a:lnTo>
                <a:cubicBezTo>
                  <a:pt x="3519" y="958"/>
                  <a:pt x="2731" y="1235"/>
                  <a:pt x="1759" y="1235"/>
                </a:cubicBezTo>
                <a:lnTo>
                  <a:pt x="1759" y="1235"/>
                </a:lnTo>
                <a:cubicBezTo>
                  <a:pt x="787" y="1235"/>
                  <a:pt x="0" y="958"/>
                  <a:pt x="0" y="617"/>
                </a:cubicBezTo>
                <a:lnTo>
                  <a:pt x="0" y="617"/>
                </a:lnTo>
                <a:cubicBezTo>
                  <a:pt x="0" y="277"/>
                  <a:pt x="787" y="0"/>
                  <a:pt x="1759" y="0"/>
                </a:cubicBezTo>
                <a:lnTo>
                  <a:pt x="1759" y="0"/>
                </a:lnTo>
                <a:cubicBezTo>
                  <a:pt x="2731" y="0"/>
                  <a:pt x="3519" y="277"/>
                  <a:pt x="3519" y="617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 useBgFill="1">
        <p:nvSpPr>
          <p:cNvPr id="54" name="Freeform 15">
            <a:extLst>
              <a:ext uri="{FF2B5EF4-FFF2-40B4-BE49-F238E27FC236}">
                <a16:creationId xmlns:a16="http://schemas.microsoft.com/office/drawing/2014/main" id="{435E1628-0EF3-B74F-A414-3B749BE3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728" y="1707654"/>
            <a:ext cx="1151791" cy="1151491"/>
          </a:xfrm>
          <a:custGeom>
            <a:avLst/>
            <a:gdLst>
              <a:gd name="T0" fmla="*/ 3347 w 3348"/>
              <a:gd name="T1" fmla="*/ 1673 h 3347"/>
              <a:gd name="T2" fmla="*/ 3347 w 3348"/>
              <a:gd name="T3" fmla="*/ 1673 h 3347"/>
              <a:gd name="T4" fmla="*/ 1673 w 3348"/>
              <a:gd name="T5" fmla="*/ 0 h 3347"/>
              <a:gd name="T6" fmla="*/ 1673 w 3348"/>
              <a:gd name="T7" fmla="*/ 0 h 3347"/>
              <a:gd name="T8" fmla="*/ 0 w 3348"/>
              <a:gd name="T9" fmla="*/ 1673 h 3347"/>
              <a:gd name="T10" fmla="*/ 0 w 3348"/>
              <a:gd name="T11" fmla="*/ 1673 h 3347"/>
              <a:gd name="T12" fmla="*/ 1673 w 3348"/>
              <a:gd name="T13" fmla="*/ 3346 h 3347"/>
              <a:gd name="T14" fmla="*/ 1673 w 3348"/>
              <a:gd name="T15" fmla="*/ 3346 h 3347"/>
              <a:gd name="T16" fmla="*/ 3347 w 3348"/>
              <a:gd name="T17" fmla="*/ 1673 h 3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8" h="3347">
                <a:moveTo>
                  <a:pt x="3347" y="1673"/>
                </a:moveTo>
                <a:lnTo>
                  <a:pt x="3347" y="1673"/>
                </a:lnTo>
                <a:cubicBezTo>
                  <a:pt x="3347" y="749"/>
                  <a:pt x="2597" y="0"/>
                  <a:pt x="1673" y="0"/>
                </a:cubicBezTo>
                <a:lnTo>
                  <a:pt x="1673" y="0"/>
                </a:lnTo>
                <a:cubicBezTo>
                  <a:pt x="749" y="0"/>
                  <a:pt x="0" y="749"/>
                  <a:pt x="0" y="1673"/>
                </a:cubicBezTo>
                <a:lnTo>
                  <a:pt x="0" y="1673"/>
                </a:lnTo>
                <a:cubicBezTo>
                  <a:pt x="0" y="2597"/>
                  <a:pt x="749" y="3346"/>
                  <a:pt x="1673" y="3346"/>
                </a:cubicBezTo>
                <a:lnTo>
                  <a:pt x="1673" y="3346"/>
                </a:lnTo>
                <a:cubicBezTo>
                  <a:pt x="2597" y="3346"/>
                  <a:pt x="3347" y="2597"/>
                  <a:pt x="3347" y="167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94F19CBF-C7C2-754B-90F0-DC58AD779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99" y="1835092"/>
            <a:ext cx="896850" cy="898133"/>
          </a:xfrm>
          <a:custGeom>
            <a:avLst/>
            <a:gdLst>
              <a:gd name="T0" fmla="*/ 2607 w 2608"/>
              <a:gd name="T1" fmla="*/ 1304 h 2609"/>
              <a:gd name="T2" fmla="*/ 2607 w 2608"/>
              <a:gd name="T3" fmla="*/ 1304 h 2609"/>
              <a:gd name="T4" fmla="*/ 1303 w 2608"/>
              <a:gd name="T5" fmla="*/ 0 h 2609"/>
              <a:gd name="T6" fmla="*/ 1303 w 2608"/>
              <a:gd name="T7" fmla="*/ 0 h 2609"/>
              <a:gd name="T8" fmla="*/ 0 w 2608"/>
              <a:gd name="T9" fmla="*/ 1304 h 2609"/>
              <a:gd name="T10" fmla="*/ 0 w 2608"/>
              <a:gd name="T11" fmla="*/ 1304 h 2609"/>
              <a:gd name="T12" fmla="*/ 1303 w 2608"/>
              <a:gd name="T13" fmla="*/ 2608 h 2609"/>
              <a:gd name="T14" fmla="*/ 1303 w 2608"/>
              <a:gd name="T15" fmla="*/ 2608 h 2609"/>
              <a:gd name="T16" fmla="*/ 2607 w 2608"/>
              <a:gd name="T17" fmla="*/ 1304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8" h="2609">
                <a:moveTo>
                  <a:pt x="2607" y="1304"/>
                </a:moveTo>
                <a:lnTo>
                  <a:pt x="2607" y="1304"/>
                </a:lnTo>
                <a:cubicBezTo>
                  <a:pt x="2607" y="584"/>
                  <a:pt x="2024" y="0"/>
                  <a:pt x="1303" y="0"/>
                </a:cubicBezTo>
                <a:lnTo>
                  <a:pt x="1303" y="0"/>
                </a:lnTo>
                <a:cubicBezTo>
                  <a:pt x="583" y="0"/>
                  <a:pt x="0" y="584"/>
                  <a:pt x="0" y="1304"/>
                </a:cubicBezTo>
                <a:lnTo>
                  <a:pt x="0" y="1304"/>
                </a:lnTo>
                <a:cubicBezTo>
                  <a:pt x="0" y="2024"/>
                  <a:pt x="583" y="2608"/>
                  <a:pt x="1303" y="2608"/>
                </a:cubicBezTo>
                <a:lnTo>
                  <a:pt x="1303" y="2608"/>
                </a:lnTo>
                <a:cubicBezTo>
                  <a:pt x="2024" y="2608"/>
                  <a:pt x="2607" y="2024"/>
                  <a:pt x="2607" y="130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56" name="Freeform 13">
            <a:extLst>
              <a:ext uri="{FF2B5EF4-FFF2-40B4-BE49-F238E27FC236}">
                <a16:creationId xmlns:a16="http://schemas.microsoft.com/office/drawing/2014/main" id="{6FE38C01-119F-5548-9808-10391BC69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726" y="2803012"/>
            <a:ext cx="1210974" cy="637189"/>
          </a:xfrm>
          <a:custGeom>
            <a:avLst/>
            <a:gdLst>
              <a:gd name="T0" fmla="*/ 0 w 3520"/>
              <a:gd name="T1" fmla="*/ 0 h 1853"/>
              <a:gd name="T2" fmla="*/ 0 w 3520"/>
              <a:gd name="T3" fmla="*/ 1235 h 1853"/>
              <a:gd name="T4" fmla="*/ 0 w 3520"/>
              <a:gd name="T5" fmla="*/ 1235 h 1853"/>
              <a:gd name="T6" fmla="*/ 1759 w 3520"/>
              <a:gd name="T7" fmla="*/ 1852 h 1853"/>
              <a:gd name="T8" fmla="*/ 1759 w 3520"/>
              <a:gd name="T9" fmla="*/ 1852 h 1853"/>
              <a:gd name="T10" fmla="*/ 3519 w 3520"/>
              <a:gd name="T11" fmla="*/ 1235 h 1853"/>
              <a:gd name="T12" fmla="*/ 3519 w 3520"/>
              <a:gd name="T13" fmla="*/ 0 h 1853"/>
              <a:gd name="T14" fmla="*/ 0 w 3520"/>
              <a:gd name="T15" fmla="*/ 0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20" h="1853">
                <a:moveTo>
                  <a:pt x="0" y="0"/>
                </a:moveTo>
                <a:lnTo>
                  <a:pt x="0" y="1235"/>
                </a:lnTo>
                <a:lnTo>
                  <a:pt x="0" y="1235"/>
                </a:lnTo>
                <a:cubicBezTo>
                  <a:pt x="0" y="1575"/>
                  <a:pt x="787" y="1852"/>
                  <a:pt x="1759" y="1852"/>
                </a:cubicBezTo>
                <a:lnTo>
                  <a:pt x="1759" y="1852"/>
                </a:lnTo>
                <a:cubicBezTo>
                  <a:pt x="2731" y="1852"/>
                  <a:pt x="3519" y="1575"/>
                  <a:pt x="3519" y="1235"/>
                </a:cubicBezTo>
                <a:lnTo>
                  <a:pt x="3519" y="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57" name="Freeform 14">
            <a:extLst>
              <a:ext uri="{FF2B5EF4-FFF2-40B4-BE49-F238E27FC236}">
                <a16:creationId xmlns:a16="http://schemas.microsoft.com/office/drawing/2014/main" id="{8D0A8163-611E-5942-874B-829FD14D9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726" y="2590616"/>
            <a:ext cx="1210974" cy="424793"/>
          </a:xfrm>
          <a:custGeom>
            <a:avLst/>
            <a:gdLst>
              <a:gd name="T0" fmla="*/ 3519 w 3520"/>
              <a:gd name="T1" fmla="*/ 617 h 1236"/>
              <a:gd name="T2" fmla="*/ 3519 w 3520"/>
              <a:gd name="T3" fmla="*/ 617 h 1236"/>
              <a:gd name="T4" fmla="*/ 1759 w 3520"/>
              <a:gd name="T5" fmla="*/ 1235 h 1236"/>
              <a:gd name="T6" fmla="*/ 1759 w 3520"/>
              <a:gd name="T7" fmla="*/ 1235 h 1236"/>
              <a:gd name="T8" fmla="*/ 0 w 3520"/>
              <a:gd name="T9" fmla="*/ 617 h 1236"/>
              <a:gd name="T10" fmla="*/ 0 w 3520"/>
              <a:gd name="T11" fmla="*/ 617 h 1236"/>
              <a:gd name="T12" fmla="*/ 1759 w 3520"/>
              <a:gd name="T13" fmla="*/ 0 h 1236"/>
              <a:gd name="T14" fmla="*/ 1759 w 3520"/>
              <a:gd name="T15" fmla="*/ 0 h 1236"/>
              <a:gd name="T16" fmla="*/ 3519 w 3520"/>
              <a:gd name="T17" fmla="*/ 617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0" h="1236">
                <a:moveTo>
                  <a:pt x="3519" y="617"/>
                </a:moveTo>
                <a:lnTo>
                  <a:pt x="3519" y="617"/>
                </a:lnTo>
                <a:cubicBezTo>
                  <a:pt x="3519" y="958"/>
                  <a:pt x="2731" y="1235"/>
                  <a:pt x="1759" y="1235"/>
                </a:cubicBezTo>
                <a:lnTo>
                  <a:pt x="1759" y="1235"/>
                </a:lnTo>
                <a:cubicBezTo>
                  <a:pt x="787" y="1235"/>
                  <a:pt x="0" y="958"/>
                  <a:pt x="0" y="617"/>
                </a:cubicBezTo>
                <a:lnTo>
                  <a:pt x="0" y="617"/>
                </a:lnTo>
                <a:cubicBezTo>
                  <a:pt x="0" y="277"/>
                  <a:pt x="787" y="0"/>
                  <a:pt x="1759" y="0"/>
                </a:cubicBezTo>
                <a:lnTo>
                  <a:pt x="1759" y="0"/>
                </a:lnTo>
                <a:cubicBezTo>
                  <a:pt x="2731" y="0"/>
                  <a:pt x="3519" y="277"/>
                  <a:pt x="3519" y="617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 useBgFill="1">
        <p:nvSpPr>
          <p:cNvPr id="58" name="Freeform 15">
            <a:extLst>
              <a:ext uri="{FF2B5EF4-FFF2-40B4-BE49-F238E27FC236}">
                <a16:creationId xmlns:a16="http://schemas.microsoft.com/office/drawing/2014/main" id="{4A68EC21-4A19-D149-AD82-110D453B8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077" y="1707654"/>
            <a:ext cx="1151791" cy="1151491"/>
          </a:xfrm>
          <a:custGeom>
            <a:avLst/>
            <a:gdLst>
              <a:gd name="T0" fmla="*/ 3347 w 3348"/>
              <a:gd name="T1" fmla="*/ 1673 h 3347"/>
              <a:gd name="T2" fmla="*/ 3347 w 3348"/>
              <a:gd name="T3" fmla="*/ 1673 h 3347"/>
              <a:gd name="T4" fmla="*/ 1673 w 3348"/>
              <a:gd name="T5" fmla="*/ 0 h 3347"/>
              <a:gd name="T6" fmla="*/ 1673 w 3348"/>
              <a:gd name="T7" fmla="*/ 0 h 3347"/>
              <a:gd name="T8" fmla="*/ 0 w 3348"/>
              <a:gd name="T9" fmla="*/ 1673 h 3347"/>
              <a:gd name="T10" fmla="*/ 0 w 3348"/>
              <a:gd name="T11" fmla="*/ 1673 h 3347"/>
              <a:gd name="T12" fmla="*/ 1673 w 3348"/>
              <a:gd name="T13" fmla="*/ 3346 h 3347"/>
              <a:gd name="T14" fmla="*/ 1673 w 3348"/>
              <a:gd name="T15" fmla="*/ 3346 h 3347"/>
              <a:gd name="T16" fmla="*/ 3347 w 3348"/>
              <a:gd name="T17" fmla="*/ 1673 h 3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8" h="3347">
                <a:moveTo>
                  <a:pt x="3347" y="1673"/>
                </a:moveTo>
                <a:lnTo>
                  <a:pt x="3347" y="1673"/>
                </a:lnTo>
                <a:cubicBezTo>
                  <a:pt x="3347" y="749"/>
                  <a:pt x="2597" y="0"/>
                  <a:pt x="1673" y="0"/>
                </a:cubicBezTo>
                <a:lnTo>
                  <a:pt x="1673" y="0"/>
                </a:lnTo>
                <a:cubicBezTo>
                  <a:pt x="749" y="0"/>
                  <a:pt x="0" y="749"/>
                  <a:pt x="0" y="1673"/>
                </a:cubicBezTo>
                <a:lnTo>
                  <a:pt x="0" y="1673"/>
                </a:lnTo>
                <a:cubicBezTo>
                  <a:pt x="0" y="2597"/>
                  <a:pt x="749" y="3346"/>
                  <a:pt x="1673" y="3346"/>
                </a:cubicBezTo>
                <a:lnTo>
                  <a:pt x="1673" y="3346"/>
                </a:lnTo>
                <a:cubicBezTo>
                  <a:pt x="2597" y="3346"/>
                  <a:pt x="3347" y="2597"/>
                  <a:pt x="3347" y="167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59" name="Freeform 16">
            <a:extLst>
              <a:ext uri="{FF2B5EF4-FFF2-40B4-BE49-F238E27FC236}">
                <a16:creationId xmlns:a16="http://schemas.microsoft.com/office/drawing/2014/main" id="{8542D9F3-0038-D148-B5D0-9CCB780C7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548" y="1835092"/>
            <a:ext cx="896850" cy="898133"/>
          </a:xfrm>
          <a:custGeom>
            <a:avLst/>
            <a:gdLst>
              <a:gd name="T0" fmla="*/ 2607 w 2608"/>
              <a:gd name="T1" fmla="*/ 1304 h 2609"/>
              <a:gd name="T2" fmla="*/ 2607 w 2608"/>
              <a:gd name="T3" fmla="*/ 1304 h 2609"/>
              <a:gd name="T4" fmla="*/ 1303 w 2608"/>
              <a:gd name="T5" fmla="*/ 0 h 2609"/>
              <a:gd name="T6" fmla="*/ 1303 w 2608"/>
              <a:gd name="T7" fmla="*/ 0 h 2609"/>
              <a:gd name="T8" fmla="*/ 0 w 2608"/>
              <a:gd name="T9" fmla="*/ 1304 h 2609"/>
              <a:gd name="T10" fmla="*/ 0 w 2608"/>
              <a:gd name="T11" fmla="*/ 1304 h 2609"/>
              <a:gd name="T12" fmla="*/ 1303 w 2608"/>
              <a:gd name="T13" fmla="*/ 2608 h 2609"/>
              <a:gd name="T14" fmla="*/ 1303 w 2608"/>
              <a:gd name="T15" fmla="*/ 2608 h 2609"/>
              <a:gd name="T16" fmla="*/ 2607 w 2608"/>
              <a:gd name="T17" fmla="*/ 1304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8" h="2609">
                <a:moveTo>
                  <a:pt x="2607" y="1304"/>
                </a:moveTo>
                <a:lnTo>
                  <a:pt x="2607" y="1304"/>
                </a:lnTo>
                <a:cubicBezTo>
                  <a:pt x="2607" y="584"/>
                  <a:pt x="2024" y="0"/>
                  <a:pt x="1303" y="0"/>
                </a:cubicBezTo>
                <a:lnTo>
                  <a:pt x="1303" y="0"/>
                </a:lnTo>
                <a:cubicBezTo>
                  <a:pt x="583" y="0"/>
                  <a:pt x="0" y="584"/>
                  <a:pt x="0" y="1304"/>
                </a:cubicBezTo>
                <a:lnTo>
                  <a:pt x="0" y="1304"/>
                </a:lnTo>
                <a:cubicBezTo>
                  <a:pt x="0" y="2024"/>
                  <a:pt x="583" y="2608"/>
                  <a:pt x="1303" y="2608"/>
                </a:cubicBezTo>
                <a:lnTo>
                  <a:pt x="1303" y="2608"/>
                </a:lnTo>
                <a:cubicBezTo>
                  <a:pt x="2024" y="2608"/>
                  <a:pt x="2607" y="2024"/>
                  <a:pt x="2607" y="1304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348E34E-F50C-AE48-BFCE-10B4D1D708A2}"/>
              </a:ext>
            </a:extLst>
          </p:cNvPr>
          <p:cNvSpPr txBox="1"/>
          <p:nvPr/>
        </p:nvSpPr>
        <p:spPr>
          <a:xfrm>
            <a:off x="732446" y="3524247"/>
            <a:ext cx="1175258" cy="1142620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Устойчивая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разных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климатических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</a:t>
            </a:r>
          </a:p>
          <a:p>
            <a:pPr algn="ctr"/>
            <a:endParaRPr lang="en-US" sz="1200" b="1" dirty="0">
              <a:solidFill>
                <a:srgbClr val="002060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48E34E-F50C-AE48-BFCE-10B4D1D708A2}"/>
              </a:ext>
            </a:extLst>
          </p:cNvPr>
          <p:cNvSpPr txBox="1"/>
          <p:nvPr/>
        </p:nvSpPr>
        <p:spPr>
          <a:xfrm>
            <a:off x="2267744" y="3524247"/>
            <a:ext cx="1434752" cy="1142620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Расширенная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функциональность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цифровые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программируемые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интерфейсы</a:t>
            </a:r>
          </a:p>
          <a:p>
            <a:pPr algn="ctr"/>
            <a:endParaRPr lang="en-US" sz="1200" b="1" dirty="0">
              <a:solidFill>
                <a:srgbClr val="002060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348E34E-F50C-AE48-BFCE-10B4D1D708A2}"/>
              </a:ext>
            </a:extLst>
          </p:cNvPr>
          <p:cNvSpPr txBox="1"/>
          <p:nvPr/>
        </p:nvSpPr>
        <p:spPr>
          <a:xfrm>
            <a:off x="3823347" y="3524247"/>
            <a:ext cx="1684757" cy="1142620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высокотехнологичных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производства</a:t>
            </a:r>
          </a:p>
          <a:p>
            <a:pPr algn="ctr"/>
            <a:endParaRPr lang="en-US" sz="1200" b="1" dirty="0">
              <a:solidFill>
                <a:srgbClr val="002060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48E34E-F50C-AE48-BFCE-10B4D1D708A2}"/>
              </a:ext>
            </a:extLst>
          </p:cNvPr>
          <p:cNvSpPr txBox="1"/>
          <p:nvPr/>
        </p:nvSpPr>
        <p:spPr>
          <a:xfrm>
            <a:off x="5694971" y="3537046"/>
            <a:ext cx="1109278" cy="957955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Встроенные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мониторинга</a:t>
            </a:r>
          </a:p>
          <a:p>
            <a:pPr algn="ctr"/>
            <a:endParaRPr lang="en-US" sz="1200" b="1" dirty="0">
              <a:solidFill>
                <a:srgbClr val="002060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348E34E-F50C-AE48-BFCE-10B4D1D708A2}"/>
              </a:ext>
            </a:extLst>
          </p:cNvPr>
          <p:cNvSpPr txBox="1"/>
          <p:nvPr/>
        </p:nvSpPr>
        <p:spPr>
          <a:xfrm>
            <a:off x="7367696" y="3535731"/>
            <a:ext cx="1020728" cy="773289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Улучшенные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RAMS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348E34E-F50C-AE48-BFCE-10B4D1D708A2}"/>
              </a:ext>
            </a:extLst>
          </p:cNvPr>
          <p:cNvSpPr txBox="1"/>
          <p:nvPr/>
        </p:nvSpPr>
        <p:spPr>
          <a:xfrm>
            <a:off x="7498435" y="2206584"/>
            <a:ext cx="623076" cy="219291"/>
          </a:xfrm>
          <a:prstGeom prst="rect">
            <a:avLst/>
          </a:prstGeom>
          <a:noFill/>
        </p:spPr>
        <p:txBody>
          <a:bodyPr wrap="square" lIns="34290" tIns="17145" rIns="34290" bIns="17145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RAMS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9" descr="C:\Users\Дом\Desktop\CorelDRAW X6 Graphi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141" y="2024412"/>
            <a:ext cx="491448" cy="517971"/>
          </a:xfrm>
          <a:prstGeom prst="rect">
            <a:avLst/>
          </a:prstGeom>
          <a:noFill/>
        </p:spPr>
      </p:pic>
      <p:sp>
        <p:nvSpPr>
          <p:cNvPr id="79" name="Freeform 49">
            <a:extLst>
              <a:ext uri="{FF2B5EF4-FFF2-40B4-BE49-F238E27FC236}">
                <a16:creationId xmlns:a16="http://schemas.microsoft.com/office/drawing/2014/main" id="{E3E1F7D7-C7F1-5447-B508-B9C4C9E3E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371" y="2102580"/>
            <a:ext cx="361636" cy="361634"/>
          </a:xfrm>
          <a:custGeom>
            <a:avLst/>
            <a:gdLst>
              <a:gd name="T0" fmla="*/ 748 w 1098"/>
              <a:gd name="T1" fmla="*/ 598 h 1099"/>
              <a:gd name="T2" fmla="*/ 698 w 1098"/>
              <a:gd name="T3" fmla="*/ 549 h 1099"/>
              <a:gd name="T4" fmla="*/ 748 w 1098"/>
              <a:gd name="T5" fmla="*/ 499 h 1099"/>
              <a:gd name="T6" fmla="*/ 798 w 1098"/>
              <a:gd name="T7" fmla="*/ 549 h 1099"/>
              <a:gd name="T8" fmla="*/ 922 w 1098"/>
              <a:gd name="T9" fmla="*/ 524 h 1099"/>
              <a:gd name="T10" fmla="*/ 844 w 1098"/>
              <a:gd name="T11" fmla="*/ 524 h 1099"/>
              <a:gd name="T12" fmla="*/ 748 w 1098"/>
              <a:gd name="T13" fmla="*/ 449 h 1099"/>
              <a:gd name="T14" fmla="*/ 174 w 1098"/>
              <a:gd name="T15" fmla="*/ 524 h 1099"/>
              <a:gd name="T16" fmla="*/ 149 w 1098"/>
              <a:gd name="T17" fmla="*/ 549 h 1099"/>
              <a:gd name="T18" fmla="*/ 174 w 1098"/>
              <a:gd name="T19" fmla="*/ 574 h 1099"/>
              <a:gd name="T20" fmla="*/ 651 w 1098"/>
              <a:gd name="T21" fmla="*/ 574 h 1099"/>
              <a:gd name="T22" fmla="*/ 748 w 1098"/>
              <a:gd name="T23" fmla="*/ 649 h 1099"/>
              <a:gd name="T24" fmla="*/ 922 w 1098"/>
              <a:gd name="T25" fmla="*/ 574 h 1099"/>
              <a:gd name="T26" fmla="*/ 948 w 1098"/>
              <a:gd name="T27" fmla="*/ 549 h 1099"/>
              <a:gd name="T28" fmla="*/ 922 w 1098"/>
              <a:gd name="T29" fmla="*/ 524 h 1099"/>
              <a:gd name="T30" fmla="*/ 398 w 1098"/>
              <a:gd name="T31" fmla="*/ 325 h 1099"/>
              <a:gd name="T32" fmla="*/ 349 w 1098"/>
              <a:gd name="T33" fmla="*/ 275 h 1099"/>
              <a:gd name="T34" fmla="*/ 398 w 1098"/>
              <a:gd name="T35" fmla="*/ 225 h 1099"/>
              <a:gd name="T36" fmla="*/ 449 w 1098"/>
              <a:gd name="T37" fmla="*/ 275 h 1099"/>
              <a:gd name="T38" fmla="*/ 922 w 1098"/>
              <a:gd name="T39" fmla="*/ 249 h 1099"/>
              <a:gd name="T40" fmla="*/ 495 w 1098"/>
              <a:gd name="T41" fmla="*/ 249 h 1099"/>
              <a:gd name="T42" fmla="*/ 398 w 1098"/>
              <a:gd name="T43" fmla="*/ 175 h 1099"/>
              <a:gd name="T44" fmla="*/ 174 w 1098"/>
              <a:gd name="T45" fmla="*/ 249 h 1099"/>
              <a:gd name="T46" fmla="*/ 149 w 1098"/>
              <a:gd name="T47" fmla="*/ 275 h 1099"/>
              <a:gd name="T48" fmla="*/ 174 w 1098"/>
              <a:gd name="T49" fmla="*/ 299 h 1099"/>
              <a:gd name="T50" fmla="*/ 302 w 1098"/>
              <a:gd name="T51" fmla="*/ 299 h 1099"/>
              <a:gd name="T52" fmla="*/ 398 w 1098"/>
              <a:gd name="T53" fmla="*/ 374 h 1099"/>
              <a:gd name="T54" fmla="*/ 922 w 1098"/>
              <a:gd name="T55" fmla="*/ 299 h 1099"/>
              <a:gd name="T56" fmla="*/ 948 w 1098"/>
              <a:gd name="T57" fmla="*/ 275 h 1099"/>
              <a:gd name="T58" fmla="*/ 922 w 1098"/>
              <a:gd name="T59" fmla="*/ 249 h 1099"/>
              <a:gd name="T60" fmla="*/ 1047 w 1098"/>
              <a:gd name="T61" fmla="*/ 998 h 1099"/>
              <a:gd name="T62" fmla="*/ 99 w 1098"/>
              <a:gd name="T63" fmla="*/ 1048 h 1099"/>
              <a:gd name="T64" fmla="*/ 49 w 1098"/>
              <a:gd name="T65" fmla="*/ 998 h 1099"/>
              <a:gd name="T66" fmla="*/ 49 w 1098"/>
              <a:gd name="T67" fmla="*/ 100 h 1099"/>
              <a:gd name="T68" fmla="*/ 997 w 1098"/>
              <a:gd name="T69" fmla="*/ 50 h 1099"/>
              <a:gd name="T70" fmla="*/ 1047 w 1098"/>
              <a:gd name="T71" fmla="*/ 100 h 1099"/>
              <a:gd name="T72" fmla="*/ 997 w 1098"/>
              <a:gd name="T73" fmla="*/ 0 h 1099"/>
              <a:gd name="T74" fmla="*/ 99 w 1098"/>
              <a:gd name="T75" fmla="*/ 0 h 1099"/>
              <a:gd name="T76" fmla="*/ 0 w 1098"/>
              <a:gd name="T77" fmla="*/ 998 h 1099"/>
              <a:gd name="T78" fmla="*/ 99 w 1098"/>
              <a:gd name="T79" fmla="*/ 1098 h 1099"/>
              <a:gd name="T80" fmla="*/ 997 w 1098"/>
              <a:gd name="T81" fmla="*/ 1098 h 1099"/>
              <a:gd name="T82" fmla="*/ 1097 w 1098"/>
              <a:gd name="T83" fmla="*/ 100 h 1099"/>
              <a:gd name="T84" fmla="*/ 997 w 1098"/>
              <a:gd name="T85" fmla="*/ 0 h 1099"/>
              <a:gd name="T86" fmla="*/ 498 w 1098"/>
              <a:gd name="T87" fmla="*/ 873 h 1099"/>
              <a:gd name="T88" fmla="*/ 449 w 1098"/>
              <a:gd name="T89" fmla="*/ 824 h 1099"/>
              <a:gd name="T90" fmla="*/ 498 w 1098"/>
              <a:gd name="T91" fmla="*/ 774 h 1099"/>
              <a:gd name="T92" fmla="*/ 548 w 1098"/>
              <a:gd name="T93" fmla="*/ 824 h 1099"/>
              <a:gd name="T94" fmla="*/ 922 w 1098"/>
              <a:gd name="T95" fmla="*/ 799 h 1099"/>
              <a:gd name="T96" fmla="*/ 595 w 1098"/>
              <a:gd name="T97" fmla="*/ 799 h 1099"/>
              <a:gd name="T98" fmla="*/ 498 w 1098"/>
              <a:gd name="T99" fmla="*/ 723 h 1099"/>
              <a:gd name="T100" fmla="*/ 174 w 1098"/>
              <a:gd name="T101" fmla="*/ 799 h 1099"/>
              <a:gd name="T102" fmla="*/ 149 w 1098"/>
              <a:gd name="T103" fmla="*/ 824 h 1099"/>
              <a:gd name="T104" fmla="*/ 174 w 1098"/>
              <a:gd name="T105" fmla="*/ 848 h 1099"/>
              <a:gd name="T106" fmla="*/ 402 w 1098"/>
              <a:gd name="T107" fmla="*/ 848 h 1099"/>
              <a:gd name="T108" fmla="*/ 498 w 1098"/>
              <a:gd name="T109" fmla="*/ 923 h 1099"/>
              <a:gd name="T110" fmla="*/ 922 w 1098"/>
              <a:gd name="T111" fmla="*/ 848 h 1099"/>
              <a:gd name="T112" fmla="*/ 948 w 1098"/>
              <a:gd name="T113" fmla="*/ 824 h 1099"/>
              <a:gd name="T114" fmla="*/ 922 w 1098"/>
              <a:gd name="T115" fmla="*/ 7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8" h="1099">
                <a:moveTo>
                  <a:pt x="748" y="598"/>
                </a:moveTo>
                <a:lnTo>
                  <a:pt x="748" y="598"/>
                </a:lnTo>
                <a:cubicBezTo>
                  <a:pt x="720" y="598"/>
                  <a:pt x="698" y="576"/>
                  <a:pt x="698" y="549"/>
                </a:cubicBezTo>
                <a:lnTo>
                  <a:pt x="698" y="549"/>
                </a:lnTo>
                <a:cubicBezTo>
                  <a:pt x="698" y="522"/>
                  <a:pt x="720" y="499"/>
                  <a:pt x="748" y="499"/>
                </a:cubicBezTo>
                <a:lnTo>
                  <a:pt x="748" y="499"/>
                </a:lnTo>
                <a:cubicBezTo>
                  <a:pt x="775" y="499"/>
                  <a:pt x="798" y="522"/>
                  <a:pt x="798" y="549"/>
                </a:cubicBezTo>
                <a:lnTo>
                  <a:pt x="798" y="549"/>
                </a:lnTo>
                <a:cubicBezTo>
                  <a:pt x="798" y="576"/>
                  <a:pt x="775" y="598"/>
                  <a:pt x="748" y="598"/>
                </a:cubicBezTo>
                <a:close/>
                <a:moveTo>
                  <a:pt x="922" y="524"/>
                </a:moveTo>
                <a:lnTo>
                  <a:pt x="844" y="524"/>
                </a:lnTo>
                <a:lnTo>
                  <a:pt x="844" y="524"/>
                </a:lnTo>
                <a:cubicBezTo>
                  <a:pt x="833" y="481"/>
                  <a:pt x="794" y="449"/>
                  <a:pt x="748" y="449"/>
                </a:cubicBezTo>
                <a:lnTo>
                  <a:pt x="748" y="449"/>
                </a:lnTo>
                <a:cubicBezTo>
                  <a:pt x="701" y="449"/>
                  <a:pt x="662" y="481"/>
                  <a:pt x="651" y="524"/>
                </a:cubicBezTo>
                <a:lnTo>
                  <a:pt x="174" y="524"/>
                </a:lnTo>
                <a:lnTo>
                  <a:pt x="174" y="524"/>
                </a:lnTo>
                <a:cubicBezTo>
                  <a:pt x="160" y="524"/>
                  <a:pt x="149" y="535"/>
                  <a:pt x="149" y="549"/>
                </a:cubicBezTo>
                <a:lnTo>
                  <a:pt x="149" y="549"/>
                </a:lnTo>
                <a:cubicBezTo>
                  <a:pt x="149" y="563"/>
                  <a:pt x="160" y="574"/>
                  <a:pt x="174" y="574"/>
                </a:cubicBezTo>
                <a:lnTo>
                  <a:pt x="651" y="574"/>
                </a:lnTo>
                <a:lnTo>
                  <a:pt x="651" y="574"/>
                </a:lnTo>
                <a:cubicBezTo>
                  <a:pt x="662" y="617"/>
                  <a:pt x="701" y="649"/>
                  <a:pt x="748" y="649"/>
                </a:cubicBezTo>
                <a:lnTo>
                  <a:pt x="748" y="649"/>
                </a:lnTo>
                <a:cubicBezTo>
                  <a:pt x="794" y="649"/>
                  <a:pt x="833" y="617"/>
                  <a:pt x="844" y="574"/>
                </a:cubicBezTo>
                <a:lnTo>
                  <a:pt x="922" y="574"/>
                </a:lnTo>
                <a:lnTo>
                  <a:pt x="922" y="574"/>
                </a:lnTo>
                <a:cubicBezTo>
                  <a:pt x="936" y="574"/>
                  <a:pt x="948" y="563"/>
                  <a:pt x="948" y="549"/>
                </a:cubicBezTo>
                <a:lnTo>
                  <a:pt x="948" y="549"/>
                </a:lnTo>
                <a:cubicBezTo>
                  <a:pt x="948" y="535"/>
                  <a:pt x="936" y="524"/>
                  <a:pt x="922" y="524"/>
                </a:cubicBezTo>
                <a:close/>
                <a:moveTo>
                  <a:pt x="398" y="325"/>
                </a:moveTo>
                <a:lnTo>
                  <a:pt x="398" y="325"/>
                </a:lnTo>
                <a:cubicBezTo>
                  <a:pt x="371" y="325"/>
                  <a:pt x="349" y="302"/>
                  <a:pt x="349" y="275"/>
                </a:cubicBezTo>
                <a:lnTo>
                  <a:pt x="349" y="275"/>
                </a:lnTo>
                <a:cubicBezTo>
                  <a:pt x="349" y="247"/>
                  <a:pt x="371" y="225"/>
                  <a:pt x="398" y="225"/>
                </a:cubicBezTo>
                <a:lnTo>
                  <a:pt x="398" y="225"/>
                </a:lnTo>
                <a:cubicBezTo>
                  <a:pt x="426" y="225"/>
                  <a:pt x="449" y="247"/>
                  <a:pt x="449" y="275"/>
                </a:cubicBezTo>
                <a:lnTo>
                  <a:pt x="449" y="275"/>
                </a:lnTo>
                <a:cubicBezTo>
                  <a:pt x="449" y="302"/>
                  <a:pt x="426" y="325"/>
                  <a:pt x="398" y="325"/>
                </a:cubicBezTo>
                <a:close/>
                <a:moveTo>
                  <a:pt x="922" y="249"/>
                </a:moveTo>
                <a:lnTo>
                  <a:pt x="495" y="249"/>
                </a:lnTo>
                <a:lnTo>
                  <a:pt x="495" y="249"/>
                </a:lnTo>
                <a:cubicBezTo>
                  <a:pt x="483" y="207"/>
                  <a:pt x="445" y="175"/>
                  <a:pt x="398" y="175"/>
                </a:cubicBezTo>
                <a:lnTo>
                  <a:pt x="398" y="175"/>
                </a:lnTo>
                <a:cubicBezTo>
                  <a:pt x="352" y="175"/>
                  <a:pt x="313" y="207"/>
                  <a:pt x="302" y="249"/>
                </a:cubicBezTo>
                <a:lnTo>
                  <a:pt x="174" y="249"/>
                </a:lnTo>
                <a:lnTo>
                  <a:pt x="174" y="249"/>
                </a:lnTo>
                <a:cubicBezTo>
                  <a:pt x="160" y="249"/>
                  <a:pt x="149" y="261"/>
                  <a:pt x="149" y="275"/>
                </a:cubicBezTo>
                <a:lnTo>
                  <a:pt x="149" y="275"/>
                </a:lnTo>
                <a:cubicBezTo>
                  <a:pt x="149" y="288"/>
                  <a:pt x="160" y="299"/>
                  <a:pt x="174" y="299"/>
                </a:cubicBezTo>
                <a:lnTo>
                  <a:pt x="302" y="299"/>
                </a:lnTo>
                <a:lnTo>
                  <a:pt x="302" y="299"/>
                </a:lnTo>
                <a:cubicBezTo>
                  <a:pt x="313" y="342"/>
                  <a:pt x="352" y="374"/>
                  <a:pt x="398" y="374"/>
                </a:cubicBezTo>
                <a:lnTo>
                  <a:pt x="398" y="374"/>
                </a:lnTo>
                <a:cubicBezTo>
                  <a:pt x="445" y="374"/>
                  <a:pt x="483" y="342"/>
                  <a:pt x="495" y="299"/>
                </a:cubicBezTo>
                <a:lnTo>
                  <a:pt x="922" y="299"/>
                </a:lnTo>
                <a:lnTo>
                  <a:pt x="922" y="299"/>
                </a:lnTo>
                <a:cubicBezTo>
                  <a:pt x="936" y="299"/>
                  <a:pt x="948" y="288"/>
                  <a:pt x="948" y="275"/>
                </a:cubicBezTo>
                <a:lnTo>
                  <a:pt x="948" y="275"/>
                </a:lnTo>
                <a:cubicBezTo>
                  <a:pt x="948" y="261"/>
                  <a:pt x="936" y="249"/>
                  <a:pt x="922" y="249"/>
                </a:cubicBezTo>
                <a:close/>
                <a:moveTo>
                  <a:pt x="1047" y="998"/>
                </a:moveTo>
                <a:lnTo>
                  <a:pt x="1047" y="998"/>
                </a:lnTo>
                <a:cubicBezTo>
                  <a:pt x="1047" y="1025"/>
                  <a:pt x="1025" y="1048"/>
                  <a:pt x="997" y="1048"/>
                </a:cubicBezTo>
                <a:lnTo>
                  <a:pt x="99" y="1048"/>
                </a:lnTo>
                <a:lnTo>
                  <a:pt x="99" y="1048"/>
                </a:lnTo>
                <a:cubicBezTo>
                  <a:pt x="72" y="1048"/>
                  <a:pt x="49" y="1025"/>
                  <a:pt x="49" y="998"/>
                </a:cubicBezTo>
                <a:lnTo>
                  <a:pt x="49" y="100"/>
                </a:lnTo>
                <a:lnTo>
                  <a:pt x="49" y="100"/>
                </a:lnTo>
                <a:cubicBezTo>
                  <a:pt x="49" y="73"/>
                  <a:pt x="72" y="50"/>
                  <a:pt x="99" y="50"/>
                </a:cubicBezTo>
                <a:lnTo>
                  <a:pt x="997" y="50"/>
                </a:lnTo>
                <a:lnTo>
                  <a:pt x="997" y="50"/>
                </a:lnTo>
                <a:cubicBezTo>
                  <a:pt x="1025" y="50"/>
                  <a:pt x="1047" y="73"/>
                  <a:pt x="1047" y="100"/>
                </a:cubicBezTo>
                <a:lnTo>
                  <a:pt x="1047" y="998"/>
                </a:lnTo>
                <a:close/>
                <a:moveTo>
                  <a:pt x="997" y="0"/>
                </a:moveTo>
                <a:lnTo>
                  <a:pt x="99" y="0"/>
                </a:lnTo>
                <a:lnTo>
                  <a:pt x="99" y="0"/>
                </a:lnTo>
                <a:cubicBezTo>
                  <a:pt x="44" y="0"/>
                  <a:pt x="0" y="45"/>
                  <a:pt x="0" y="100"/>
                </a:cubicBezTo>
                <a:lnTo>
                  <a:pt x="0" y="998"/>
                </a:lnTo>
                <a:lnTo>
                  <a:pt x="0" y="998"/>
                </a:lnTo>
                <a:cubicBezTo>
                  <a:pt x="0" y="1053"/>
                  <a:pt x="44" y="1098"/>
                  <a:pt x="99" y="1098"/>
                </a:cubicBezTo>
                <a:lnTo>
                  <a:pt x="997" y="1098"/>
                </a:lnTo>
                <a:lnTo>
                  <a:pt x="997" y="1098"/>
                </a:lnTo>
                <a:cubicBezTo>
                  <a:pt x="1052" y="1098"/>
                  <a:pt x="1097" y="1053"/>
                  <a:pt x="1097" y="998"/>
                </a:cubicBezTo>
                <a:lnTo>
                  <a:pt x="1097" y="100"/>
                </a:lnTo>
                <a:lnTo>
                  <a:pt x="1097" y="100"/>
                </a:lnTo>
                <a:cubicBezTo>
                  <a:pt x="1097" y="45"/>
                  <a:pt x="1052" y="0"/>
                  <a:pt x="997" y="0"/>
                </a:cubicBezTo>
                <a:close/>
                <a:moveTo>
                  <a:pt x="498" y="873"/>
                </a:moveTo>
                <a:lnTo>
                  <a:pt x="498" y="873"/>
                </a:lnTo>
                <a:cubicBezTo>
                  <a:pt x="470" y="873"/>
                  <a:pt x="449" y="851"/>
                  <a:pt x="449" y="824"/>
                </a:cubicBezTo>
                <a:lnTo>
                  <a:pt x="449" y="824"/>
                </a:lnTo>
                <a:cubicBezTo>
                  <a:pt x="449" y="796"/>
                  <a:pt x="470" y="774"/>
                  <a:pt x="498" y="774"/>
                </a:cubicBezTo>
                <a:lnTo>
                  <a:pt x="498" y="774"/>
                </a:lnTo>
                <a:cubicBezTo>
                  <a:pt x="525" y="774"/>
                  <a:pt x="548" y="796"/>
                  <a:pt x="548" y="824"/>
                </a:cubicBezTo>
                <a:lnTo>
                  <a:pt x="548" y="824"/>
                </a:lnTo>
                <a:cubicBezTo>
                  <a:pt x="548" y="851"/>
                  <a:pt x="525" y="873"/>
                  <a:pt x="498" y="873"/>
                </a:cubicBezTo>
                <a:close/>
                <a:moveTo>
                  <a:pt x="922" y="799"/>
                </a:moveTo>
                <a:lnTo>
                  <a:pt x="595" y="799"/>
                </a:lnTo>
                <a:lnTo>
                  <a:pt x="595" y="799"/>
                </a:lnTo>
                <a:cubicBezTo>
                  <a:pt x="583" y="756"/>
                  <a:pt x="544" y="723"/>
                  <a:pt x="498" y="723"/>
                </a:cubicBezTo>
                <a:lnTo>
                  <a:pt x="498" y="723"/>
                </a:lnTo>
                <a:cubicBezTo>
                  <a:pt x="451" y="723"/>
                  <a:pt x="413" y="756"/>
                  <a:pt x="402" y="799"/>
                </a:cubicBezTo>
                <a:lnTo>
                  <a:pt x="174" y="799"/>
                </a:lnTo>
                <a:lnTo>
                  <a:pt x="174" y="799"/>
                </a:lnTo>
                <a:cubicBezTo>
                  <a:pt x="160" y="799"/>
                  <a:pt x="149" y="810"/>
                  <a:pt x="149" y="824"/>
                </a:cubicBezTo>
                <a:lnTo>
                  <a:pt x="149" y="824"/>
                </a:lnTo>
                <a:cubicBezTo>
                  <a:pt x="149" y="837"/>
                  <a:pt x="160" y="848"/>
                  <a:pt x="174" y="848"/>
                </a:cubicBezTo>
                <a:lnTo>
                  <a:pt x="402" y="848"/>
                </a:lnTo>
                <a:lnTo>
                  <a:pt x="402" y="848"/>
                </a:lnTo>
                <a:cubicBezTo>
                  <a:pt x="413" y="891"/>
                  <a:pt x="451" y="923"/>
                  <a:pt x="498" y="923"/>
                </a:cubicBezTo>
                <a:lnTo>
                  <a:pt x="498" y="923"/>
                </a:lnTo>
                <a:cubicBezTo>
                  <a:pt x="544" y="923"/>
                  <a:pt x="583" y="891"/>
                  <a:pt x="595" y="848"/>
                </a:cubicBezTo>
                <a:lnTo>
                  <a:pt x="922" y="848"/>
                </a:lnTo>
                <a:lnTo>
                  <a:pt x="922" y="848"/>
                </a:lnTo>
                <a:cubicBezTo>
                  <a:pt x="936" y="848"/>
                  <a:pt x="948" y="837"/>
                  <a:pt x="948" y="824"/>
                </a:cubicBezTo>
                <a:lnTo>
                  <a:pt x="948" y="824"/>
                </a:lnTo>
                <a:cubicBezTo>
                  <a:pt x="948" y="810"/>
                  <a:pt x="936" y="799"/>
                  <a:pt x="922" y="7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0"/>
          </a:p>
        </p:txBody>
      </p:sp>
      <p:pic>
        <p:nvPicPr>
          <p:cNvPr id="1027" name="Picture 3" descr="C:\Users\Skadovskaja_A\Downloads\Температу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40772"/>
            <a:ext cx="459500" cy="5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kadovskaja_A\Downloads\технологии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556" y="1927692"/>
            <a:ext cx="721860" cy="7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6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339502"/>
            <a:ext cx="5553112" cy="85725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Распределённая система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управления на базе МПЦ-И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49545" y="4261463"/>
            <a:ext cx="875727" cy="883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4115"/>
            <a:ext cx="8712968" cy="95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4746178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12" idx="2"/>
          </p:cNvCxnSpPr>
          <p:nvPr/>
        </p:nvCxnSpPr>
        <p:spPr>
          <a:xfrm flipH="1">
            <a:off x="3816566" y="1731140"/>
            <a:ext cx="9214" cy="1063632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6204" y="1048780"/>
            <a:ext cx="131934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alpha val="46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535" y="1053224"/>
            <a:ext cx="1450194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alpha val="46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4052" y="1053224"/>
            <a:ext cx="1382412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alpha val="46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6780" y="1346231"/>
            <a:ext cx="757999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ДСП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6526" y="2043825"/>
            <a:ext cx="764473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3858" y="2412430"/>
            <a:ext cx="748432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6603" y="2873975"/>
            <a:ext cx="975339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019" y="2881366"/>
            <a:ext cx="975339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0185" y="2898950"/>
            <a:ext cx="975339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ОК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29253" y="2725940"/>
            <a:ext cx="6745564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29253" y="2725940"/>
            <a:ext cx="0" cy="17301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55121" y="2725940"/>
            <a:ext cx="0" cy="18933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976735" y="2725940"/>
            <a:ext cx="0" cy="18933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28009" y="2632597"/>
            <a:ext cx="507895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5188" y="2898949"/>
            <a:ext cx="975339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ОК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21089" y="4656512"/>
            <a:ext cx="8499383" cy="468043"/>
            <a:chOff x="251520" y="4437112"/>
            <a:chExt cx="8643402" cy="648072"/>
          </a:xfrm>
        </p:grpSpPr>
        <p:cxnSp>
          <p:nvCxnSpPr>
            <p:cNvPr id="25" name="Straight Connector 112"/>
            <p:cNvCxnSpPr>
              <a:cxnSpLocks noChangeShapeType="1"/>
            </p:cNvCxnSpPr>
            <p:nvPr/>
          </p:nvCxnSpPr>
          <p:spPr bwMode="auto">
            <a:xfrm>
              <a:off x="251520" y="4765772"/>
              <a:ext cx="8643402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12"/>
            <p:cNvCxnSpPr>
              <a:cxnSpLocks noChangeShapeType="1"/>
            </p:cNvCxnSpPr>
            <p:nvPr/>
          </p:nvCxnSpPr>
          <p:spPr bwMode="auto">
            <a:xfrm>
              <a:off x="638015" y="4918172"/>
              <a:ext cx="981657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112"/>
            <p:cNvCxnSpPr>
              <a:cxnSpLocks noChangeShapeType="1"/>
            </p:cNvCxnSpPr>
            <p:nvPr/>
          </p:nvCxnSpPr>
          <p:spPr bwMode="auto">
            <a:xfrm flipH="1">
              <a:off x="1599017" y="4773369"/>
              <a:ext cx="164671" cy="14480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12"/>
            <p:cNvCxnSpPr>
              <a:cxnSpLocks noChangeShapeType="1"/>
            </p:cNvCxnSpPr>
            <p:nvPr/>
          </p:nvCxnSpPr>
          <p:spPr bwMode="auto">
            <a:xfrm flipH="1">
              <a:off x="704120" y="4613372"/>
              <a:ext cx="176086" cy="15240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12"/>
            <p:cNvCxnSpPr>
              <a:cxnSpLocks noChangeShapeType="1"/>
            </p:cNvCxnSpPr>
            <p:nvPr/>
          </p:nvCxnSpPr>
          <p:spPr bwMode="auto">
            <a:xfrm>
              <a:off x="541262" y="4773369"/>
              <a:ext cx="96753" cy="14480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12"/>
            <p:cNvCxnSpPr>
              <a:cxnSpLocks noChangeShapeType="1"/>
            </p:cNvCxnSpPr>
            <p:nvPr/>
          </p:nvCxnSpPr>
          <p:spPr bwMode="auto">
            <a:xfrm>
              <a:off x="1835696" y="4605775"/>
              <a:ext cx="144016" cy="1675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12"/>
            <p:cNvCxnSpPr>
              <a:cxnSpLocks noChangeShapeType="1"/>
            </p:cNvCxnSpPr>
            <p:nvPr/>
          </p:nvCxnSpPr>
          <p:spPr bwMode="auto">
            <a:xfrm flipV="1">
              <a:off x="880206" y="4613372"/>
              <a:ext cx="95549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112"/>
            <p:cNvCxnSpPr>
              <a:cxnSpLocks noChangeShapeType="1"/>
            </p:cNvCxnSpPr>
            <p:nvPr/>
          </p:nvCxnSpPr>
          <p:spPr bwMode="auto">
            <a:xfrm>
              <a:off x="2952792" y="4919641"/>
              <a:ext cx="1061603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112"/>
            <p:cNvCxnSpPr>
              <a:cxnSpLocks noChangeShapeType="1"/>
            </p:cNvCxnSpPr>
            <p:nvPr/>
          </p:nvCxnSpPr>
          <p:spPr bwMode="auto">
            <a:xfrm flipH="1">
              <a:off x="3923928" y="4774838"/>
              <a:ext cx="180934" cy="31034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112"/>
            <p:cNvCxnSpPr>
              <a:cxnSpLocks noChangeShapeType="1"/>
            </p:cNvCxnSpPr>
            <p:nvPr/>
          </p:nvCxnSpPr>
          <p:spPr bwMode="auto">
            <a:xfrm flipH="1">
              <a:off x="3018898" y="4442346"/>
              <a:ext cx="256958" cy="324895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112"/>
            <p:cNvCxnSpPr>
              <a:cxnSpLocks noChangeShapeType="1"/>
            </p:cNvCxnSpPr>
            <p:nvPr/>
          </p:nvCxnSpPr>
          <p:spPr bwMode="auto">
            <a:xfrm>
              <a:off x="2856039" y="4774838"/>
              <a:ext cx="203793" cy="31034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112"/>
            <p:cNvCxnSpPr>
              <a:cxnSpLocks noChangeShapeType="1"/>
            </p:cNvCxnSpPr>
            <p:nvPr/>
          </p:nvCxnSpPr>
          <p:spPr bwMode="auto">
            <a:xfrm>
              <a:off x="4067944" y="4437112"/>
              <a:ext cx="226545" cy="3377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112"/>
            <p:cNvCxnSpPr>
              <a:cxnSpLocks noChangeShapeType="1"/>
            </p:cNvCxnSpPr>
            <p:nvPr/>
          </p:nvCxnSpPr>
          <p:spPr bwMode="auto">
            <a:xfrm>
              <a:off x="3147377" y="4614842"/>
              <a:ext cx="103077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112"/>
            <p:cNvCxnSpPr>
              <a:cxnSpLocks noChangeShapeType="1"/>
            </p:cNvCxnSpPr>
            <p:nvPr/>
          </p:nvCxnSpPr>
          <p:spPr bwMode="auto">
            <a:xfrm>
              <a:off x="5222293" y="4913700"/>
              <a:ext cx="981657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112"/>
            <p:cNvCxnSpPr>
              <a:cxnSpLocks noChangeShapeType="1"/>
            </p:cNvCxnSpPr>
            <p:nvPr/>
          </p:nvCxnSpPr>
          <p:spPr bwMode="auto">
            <a:xfrm flipH="1">
              <a:off x="6183295" y="4768897"/>
              <a:ext cx="164671" cy="14480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112"/>
            <p:cNvCxnSpPr>
              <a:cxnSpLocks noChangeShapeType="1"/>
            </p:cNvCxnSpPr>
            <p:nvPr/>
          </p:nvCxnSpPr>
          <p:spPr bwMode="auto">
            <a:xfrm flipH="1">
              <a:off x="5288398" y="4608900"/>
              <a:ext cx="176086" cy="15240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112"/>
            <p:cNvCxnSpPr>
              <a:cxnSpLocks noChangeShapeType="1"/>
            </p:cNvCxnSpPr>
            <p:nvPr/>
          </p:nvCxnSpPr>
          <p:spPr bwMode="auto">
            <a:xfrm>
              <a:off x="5125540" y="4768897"/>
              <a:ext cx="96753" cy="14480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112"/>
            <p:cNvCxnSpPr>
              <a:cxnSpLocks noChangeShapeType="1"/>
            </p:cNvCxnSpPr>
            <p:nvPr/>
          </p:nvCxnSpPr>
          <p:spPr bwMode="auto">
            <a:xfrm>
              <a:off x="6419974" y="4601303"/>
              <a:ext cx="144016" cy="1675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112"/>
            <p:cNvCxnSpPr>
              <a:cxnSpLocks noChangeShapeType="1"/>
            </p:cNvCxnSpPr>
            <p:nvPr/>
          </p:nvCxnSpPr>
          <p:spPr bwMode="auto">
            <a:xfrm flipV="1">
              <a:off x="5441939" y="4608902"/>
              <a:ext cx="978034" cy="447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112"/>
            <p:cNvCxnSpPr>
              <a:cxnSpLocks noChangeShapeType="1"/>
            </p:cNvCxnSpPr>
            <p:nvPr/>
          </p:nvCxnSpPr>
          <p:spPr bwMode="auto">
            <a:xfrm>
              <a:off x="7307668" y="4919640"/>
              <a:ext cx="981657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112"/>
            <p:cNvCxnSpPr>
              <a:cxnSpLocks noChangeShapeType="1"/>
            </p:cNvCxnSpPr>
            <p:nvPr/>
          </p:nvCxnSpPr>
          <p:spPr bwMode="auto">
            <a:xfrm flipH="1">
              <a:off x="8268670" y="4774837"/>
              <a:ext cx="164671" cy="14480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112"/>
            <p:cNvCxnSpPr>
              <a:cxnSpLocks noChangeShapeType="1"/>
            </p:cNvCxnSpPr>
            <p:nvPr/>
          </p:nvCxnSpPr>
          <p:spPr bwMode="auto">
            <a:xfrm flipH="1">
              <a:off x="7373773" y="4614840"/>
              <a:ext cx="176086" cy="15240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112"/>
            <p:cNvCxnSpPr>
              <a:cxnSpLocks noChangeShapeType="1"/>
            </p:cNvCxnSpPr>
            <p:nvPr/>
          </p:nvCxnSpPr>
          <p:spPr bwMode="auto">
            <a:xfrm>
              <a:off x="7210915" y="4774837"/>
              <a:ext cx="96753" cy="14480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112"/>
            <p:cNvCxnSpPr>
              <a:cxnSpLocks noChangeShapeType="1"/>
            </p:cNvCxnSpPr>
            <p:nvPr/>
          </p:nvCxnSpPr>
          <p:spPr bwMode="auto">
            <a:xfrm>
              <a:off x="8505349" y="4607243"/>
              <a:ext cx="144016" cy="1675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112"/>
            <p:cNvCxnSpPr>
              <a:cxnSpLocks noChangeShapeType="1"/>
            </p:cNvCxnSpPr>
            <p:nvPr/>
          </p:nvCxnSpPr>
          <p:spPr bwMode="auto">
            <a:xfrm>
              <a:off x="7549859" y="4614842"/>
              <a:ext cx="95549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112"/>
            <p:cNvCxnSpPr>
              <a:cxnSpLocks noChangeShapeType="1"/>
            </p:cNvCxnSpPr>
            <p:nvPr/>
          </p:nvCxnSpPr>
          <p:spPr bwMode="auto">
            <a:xfrm flipV="1">
              <a:off x="3256354" y="4437112"/>
              <a:ext cx="811590" cy="523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112"/>
            <p:cNvCxnSpPr>
              <a:cxnSpLocks noChangeShapeType="1"/>
            </p:cNvCxnSpPr>
            <p:nvPr/>
          </p:nvCxnSpPr>
          <p:spPr bwMode="auto">
            <a:xfrm>
              <a:off x="3059832" y="5085184"/>
              <a:ext cx="864096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012" y="3140050"/>
            <a:ext cx="658069" cy="41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https://internal.npcprom.ru/imageLibrary/photo_82987d16-ae51-4064-8c89-c111fd50e8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705" y="4284426"/>
            <a:ext cx="482174" cy="3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rzd-expo.ru/images/innovation_infrastruktura/sp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8154" y="3894958"/>
            <a:ext cx="486284" cy="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ttp://cs4.pikabu.ru/post_img/big/2015/04/15/8/1429104825_1364019938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199" y="3905560"/>
            <a:ext cx="486284" cy="3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http://saroblnews.ru/files/pages/61699/1471956723general_pages_i61699_vremenno_zakryvaetsya_dvijenie_cherez_jeleznodorojnyi_pereezd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607" y="4470469"/>
            <a:ext cx="507653" cy="3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d:\user\nagovicin_a\Рабочий стол\Индонезия TLS3-4\IMG_20161029_162435_HDR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2977" y="4297402"/>
            <a:ext cx="482174" cy="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3" descr="http://mediasar.ru/wp-content/uploads/2014/02/raznye_cveta_svetoforov-400x32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89" y="4297403"/>
            <a:ext cx="491252" cy="3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654" y="3133262"/>
            <a:ext cx="658069" cy="41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193" y="3175795"/>
            <a:ext cx="636962" cy="40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783" y="3146705"/>
            <a:ext cx="658069" cy="41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0" descr="http://saroblnews.ru/files/pages/61699/1471956723general_pages_i61699_vremenno_zakryvaetsya_dvijenie_cherez_jeleznodorojnyi_pereezd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6188" y="4482996"/>
            <a:ext cx="507653" cy="3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http://saroblnews.ru/files/pages/61699/1471956723general_pages_i61699_vremenno_zakryvaetsya_dvijenie_cherez_jeleznodorojnyi_pereezd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0493" y="4482996"/>
            <a:ext cx="507653" cy="3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Прямая со стрелкой 63"/>
          <p:cNvCxnSpPr/>
          <p:nvPr/>
        </p:nvCxnSpPr>
        <p:spPr>
          <a:xfrm flipH="1">
            <a:off x="695020" y="3592075"/>
            <a:ext cx="360463" cy="260188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1229253" y="3592075"/>
            <a:ext cx="345843" cy="260189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1130174" y="3592075"/>
            <a:ext cx="0" cy="578261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4" descr="https://internal.npcprom.ru/imageLibrary/photo_82987d16-ae51-4064-8c89-c111fd50e801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4687" y="4216276"/>
            <a:ext cx="482174" cy="3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://www.rzd-expo.ru/images/innovation_infrastruktura/sp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4648" y="3813832"/>
            <a:ext cx="486284" cy="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http://cs4.pikabu.ru/post_img/big/2015/04/15/8/1429104825_1364019938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0496" y="3824434"/>
            <a:ext cx="486284" cy="3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1" descr="d:\user\nagovicin_a\Рабочий стол\Индонезия TLS3-4\IMG_20161029_162435_HDR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8075" y="4216276"/>
            <a:ext cx="482174" cy="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3" descr="http://mediasar.ru/wp-content/uploads/2014/02/raznye_cveta_svetoforov-400x320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438" y="4216277"/>
            <a:ext cx="471122" cy="3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Прямая со стрелкой 71"/>
          <p:cNvCxnSpPr/>
          <p:nvPr/>
        </p:nvCxnSpPr>
        <p:spPr>
          <a:xfrm flipH="1">
            <a:off x="3135321" y="3545773"/>
            <a:ext cx="360463" cy="260188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3684555" y="3539891"/>
            <a:ext cx="345843" cy="260189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3576668" y="3555623"/>
            <a:ext cx="0" cy="578261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4" descr="https://internal.npcprom.ru/imageLibrary/photo_82987d16-ae51-4064-8c89-c111fd50e801.JPG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5388" y="4245218"/>
            <a:ext cx="482174" cy="3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http://www.rzd-expo.ru/images/innovation_infrastruktura/sp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838" y="3842774"/>
            <a:ext cx="486284" cy="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http://cs4.pikabu.ru/post_img/big/2015/04/15/8/1429104825_1364019938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882" y="3853376"/>
            <a:ext cx="486284" cy="3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1" descr="d:\user\nagovicin_a\Рабочий стол\Индонезия TLS3-4\IMG_20161029_162435_HDR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5660" y="4245218"/>
            <a:ext cx="482174" cy="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3" descr="http://mediasar.ru/wp-content/uploads/2014/02/raznye_cveta_svetoforov-400x320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836" y="4245219"/>
            <a:ext cx="481188" cy="3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Прямая со стрелкой 79"/>
          <p:cNvCxnSpPr/>
          <p:nvPr/>
        </p:nvCxnSpPr>
        <p:spPr>
          <a:xfrm flipH="1">
            <a:off x="5307704" y="3539891"/>
            <a:ext cx="360463" cy="260188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 flipV="1">
            <a:off x="5841937" y="3539891"/>
            <a:ext cx="345843" cy="260189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5742858" y="3539891"/>
            <a:ext cx="0" cy="578261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4" descr="https://internal.npcprom.ru/imageLibrary/photo_82987d16-ae51-4064-8c89-c111fd50e801.JP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8001" y="4284425"/>
            <a:ext cx="482174" cy="3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http://www.rzd-expo.ru/images/innovation_infrastruktura/sp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3450" y="3867129"/>
            <a:ext cx="486284" cy="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http://cs4.pikabu.ru/post_img/big/2015/04/15/8/1429104825_1364019938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4495" y="3877731"/>
            <a:ext cx="486284" cy="3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1" descr="d:\user\nagovicin_a\Рабочий стол\Индонезия TLS3-4\IMG_20161029_162435_HDR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8273" y="4269573"/>
            <a:ext cx="482174" cy="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3" descr="http://mediasar.ru/wp-content/uploads/2014/02/raznye_cveta_svetoforov-400x320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03" y="4269573"/>
            <a:ext cx="445834" cy="3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 стрелкой 87"/>
          <p:cNvCxnSpPr/>
          <p:nvPr/>
        </p:nvCxnSpPr>
        <p:spPr>
          <a:xfrm flipH="1">
            <a:off x="7540316" y="3564246"/>
            <a:ext cx="360463" cy="260188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 flipV="1">
            <a:off x="8074549" y="3564246"/>
            <a:ext cx="345843" cy="260189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7975470" y="3564246"/>
            <a:ext cx="0" cy="578261"/>
          </a:xfrm>
          <a:prstGeom prst="straightConnector1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321970" y="1394775"/>
            <a:ext cx="913739" cy="21544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ДСП</a:t>
            </a:r>
            <a:endParaRPr lang="ru-RU" sz="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74590" y="1053224"/>
            <a:ext cx="1532676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alpha val="46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Опорная станция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01145" y="1394775"/>
            <a:ext cx="901546" cy="21544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ДСП</a:t>
            </a:r>
            <a:r>
              <a:rPr lang="en-US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359989" y="1394775"/>
            <a:ext cx="902974" cy="21544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ДСП</a:t>
            </a:r>
            <a:endParaRPr lang="ru-RU" sz="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Picture 2" descr="F:\Документы Докучаевой Ю.В\Полиграфия\Буклет\МПЦ-И\IMG_3205+.jp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65" y="1614047"/>
            <a:ext cx="548049" cy="3487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F:\Документы Докучаевой Ю.В\Полиграфия\Буклет\МПЦ-И\IMG_3205+.jp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751" y="1616267"/>
            <a:ext cx="548049" cy="3487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F:\Документы Докучаевой Ю.В\Полиграфия\Буклет\МПЦ-И\IMG_3205+.jp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612" y="1620484"/>
            <a:ext cx="548049" cy="3487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112" y="1985176"/>
            <a:ext cx="290148" cy="5753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9" name="TextBox 98"/>
          <p:cNvSpPr txBox="1"/>
          <p:nvPr/>
        </p:nvSpPr>
        <p:spPr>
          <a:xfrm rot="5400000">
            <a:off x="4377351" y="1715384"/>
            <a:ext cx="552426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СГП</a:t>
            </a:r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397" y="1911252"/>
            <a:ext cx="290148" cy="5753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1" name="TextBox 100"/>
          <p:cNvSpPr txBox="1"/>
          <p:nvPr/>
        </p:nvSpPr>
        <p:spPr>
          <a:xfrm rot="5400000">
            <a:off x="1692286" y="1702920"/>
            <a:ext cx="552426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СГП</a:t>
            </a:r>
          </a:p>
        </p:txBody>
      </p:sp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376" y="1969253"/>
            <a:ext cx="290148" cy="5753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687" y="1969253"/>
            <a:ext cx="290148" cy="5753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4" name="TextBox 103"/>
          <p:cNvSpPr txBox="1"/>
          <p:nvPr/>
        </p:nvSpPr>
        <p:spPr>
          <a:xfrm rot="5400000">
            <a:off x="6300465" y="1706707"/>
            <a:ext cx="552426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СГП</a:t>
            </a: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3287" y="1706708"/>
            <a:ext cx="552426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СГП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3574" y="1996690"/>
            <a:ext cx="901546" cy="40011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ШН</a:t>
            </a:r>
          </a:p>
          <a:p>
            <a:pPr algn="ctr"/>
            <a:r>
              <a:rPr lang="ru-RU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(опционально, при необходимости)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350860" y="2051070"/>
            <a:ext cx="836920" cy="49244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ШН</a:t>
            </a:r>
          </a:p>
          <a:p>
            <a:pPr algn="ctr"/>
            <a:r>
              <a:rPr lang="ru-RU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(опционально, при необходимости)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324667" y="2058958"/>
            <a:ext cx="870709" cy="40011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ШН</a:t>
            </a:r>
          </a:p>
          <a:p>
            <a:pPr algn="ctr"/>
            <a:r>
              <a:rPr lang="ru-RU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(опционально, при необходимости)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446780" y="1693040"/>
            <a:ext cx="764473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ШН</a:t>
            </a:r>
          </a:p>
        </p:txBody>
      </p:sp>
      <p:pic>
        <p:nvPicPr>
          <p:cNvPr id="110" name="Picture 2" descr="d:\user\Skadovskaja_A\Рабочий стол\EKAT7729.jp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700" y="1394774"/>
            <a:ext cx="551164" cy="36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" descr="d:\user\Skadovskaja_A\Рабочий стол\EKAT7562.jp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309" y="1776032"/>
            <a:ext cx="300628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d:\user\Skadovskaja_A\Рабочий стол\EKAT7536.jp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027" y="1937962"/>
            <a:ext cx="240805" cy="7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8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339502"/>
            <a:ext cx="5553112" cy="85725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АБТЦ-И: микропроцессорная 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автоблокировка с цифровыми 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тональными рельсовыми цепями</a:t>
            </a:r>
          </a:p>
        </p:txBody>
      </p:sp>
      <p:pic>
        <p:nvPicPr>
          <p:cNvPr id="1026" name="Picture 2" descr="d:\user\Skadovskaja_A\Рабочий стол\Схемы АБТЦ-И от М. Шестакова август 2020 ммм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87729"/>
            <a:ext cx="5646986" cy="72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\Skadovskaja_A\Рабочий стол\Схемы АБТЦ-И от М. Шестакова август 20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571750"/>
            <a:ext cx="5760638" cy="25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user\Prokurova_E\Рабочий стол\ТрансЖАТ\Доклад\АБТЦ-И (2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75606"/>
            <a:ext cx="1335054" cy="369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9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339502"/>
            <a:ext cx="5553112" cy="85725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Взаимное резервирование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МПЦ-И и АБТЦ-И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305844" y="2852162"/>
            <a:ext cx="360040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610320" y="2931790"/>
            <a:ext cx="360040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d:\user\Prokurova_E\Рабочий стол\ТрансЖАТ\Доклад\Для презентации\Взаимное резервирование МПЦ-И и АБТЦ-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840" y="1333655"/>
            <a:ext cx="8059688" cy="347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8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339502"/>
            <a:ext cx="5553112" cy="50405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функций МПЦ-И</a:t>
            </a:r>
          </a:p>
        </p:txBody>
      </p:sp>
      <p:pic>
        <p:nvPicPr>
          <p:cNvPr id="5" name="Picture 2" descr="C:\Users\Дом\Desktop\Мультистанционность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036664"/>
            <a:ext cx="6407183" cy="411319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3892" y="2456593"/>
            <a:ext cx="2367868" cy="1062323"/>
            <a:chOff x="104775" y="2381250"/>
            <a:chExt cx="2367868" cy="1062323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04775" y="2381250"/>
              <a:ext cx="2367868" cy="1062323"/>
              <a:chOff x="104775" y="2381250"/>
              <a:chExt cx="2367868" cy="1062323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133350" y="2381250"/>
                <a:ext cx="2047875" cy="101917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0" name="Прямая со стрелкой 9"/>
              <p:cNvCxnSpPr/>
              <p:nvPr/>
            </p:nvCxnSpPr>
            <p:spPr>
              <a:xfrm>
                <a:off x="2181225" y="3273161"/>
                <a:ext cx="291418" cy="17041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04775" y="2647950"/>
                <a:ext cx="11256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b="1" dirty="0">
                    <a:latin typeface="Arial" pitchFamily="34" charset="0"/>
                    <a:cs typeface="Arial" pitchFamily="34" charset="0"/>
                  </a:rPr>
                  <a:t>Программный 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1000" b="1" dirty="0">
                    <a:latin typeface="Arial" pitchFamily="34" charset="0"/>
                    <a:cs typeface="Arial" pitchFamily="34" charset="0"/>
                  </a:rPr>
                  <a:t>модуль </a:t>
                </a:r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RBC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00150" y="2638425"/>
                <a:ext cx="9989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b="1" dirty="0">
                    <a:latin typeface="Arial" pitchFamily="34" charset="0"/>
                    <a:cs typeface="Arial" pitchFamily="34" charset="0"/>
                  </a:rPr>
                  <a:t>Радиомодем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19175" y="2486025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solidFill>
                      <a:srgbClr val="00B050"/>
                    </a:solidFill>
                  </a:rPr>
                  <a:t>+</a:t>
                </a:r>
              </a:p>
            </p:txBody>
          </p:sp>
        </p:grpSp>
        <p:pic>
          <p:nvPicPr>
            <p:cNvPr id="8" name="Picture 2" descr="C:\Users\Дом\Desktop\images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496" y="2845453"/>
              <a:ext cx="510988" cy="510988"/>
            </a:xfrm>
            <a:prstGeom prst="rect">
              <a:avLst/>
            </a:prstGeom>
            <a:noFill/>
          </p:spPr>
        </p:pic>
      </p:grpSp>
      <p:grpSp>
        <p:nvGrpSpPr>
          <p:cNvPr id="14" name="Группа 13"/>
          <p:cNvGrpSpPr/>
          <p:nvPr/>
        </p:nvGrpSpPr>
        <p:grpSpPr>
          <a:xfrm>
            <a:off x="6526316" y="3009329"/>
            <a:ext cx="2563948" cy="1019175"/>
            <a:chOff x="6439405" y="2775697"/>
            <a:chExt cx="2563948" cy="101917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937562" y="2775697"/>
              <a:ext cx="2047875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H="1">
              <a:off x="6439405" y="3442507"/>
              <a:ext cx="498157" cy="31159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08987" y="3042397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Arial" pitchFamily="34" charset="0"/>
                  <a:cs typeface="Arial" pitchFamily="34" charset="0"/>
                </a:rPr>
                <a:t>Программный 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ru-RU" sz="1000" b="1" dirty="0">
                  <a:latin typeface="Arial" pitchFamily="34" charset="0"/>
                  <a:cs typeface="Arial" pitchFamily="34" charset="0"/>
                </a:rPr>
                <a:t>модуль </a:t>
              </a:r>
              <a:r>
                <a:rPr lang="en-US" sz="1000" b="1" dirty="0">
                  <a:latin typeface="Arial" pitchFamily="34" charset="0"/>
                  <a:cs typeface="Arial" pitchFamily="34" charset="0"/>
                </a:rPr>
                <a:t>RBC</a:t>
              </a:r>
              <a:endParaRPr lang="ru-R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04362" y="3032872"/>
              <a:ext cx="9989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Arial" pitchFamily="34" charset="0"/>
                  <a:cs typeface="Arial" pitchFamily="34" charset="0"/>
                </a:rPr>
                <a:t>Радиомодем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23387" y="2880472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00B050"/>
                  </a:solidFill>
                </a:rPr>
                <a:t>+</a:t>
              </a:r>
            </a:p>
          </p:txBody>
        </p:sp>
        <p:pic>
          <p:nvPicPr>
            <p:cNvPr id="20" name="Picture 2" descr="C:\Users\Дом\Desktop\images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708" y="3239900"/>
              <a:ext cx="510988" cy="510988"/>
            </a:xfrm>
            <a:prstGeom prst="rect">
              <a:avLst/>
            </a:prstGeom>
            <a:noFill/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9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00">
            <a:extLst>
              <a:ext uri="{FF2B5EF4-FFF2-40B4-BE49-F238E27FC236}">
                <a16:creationId xmlns:a16="http://schemas.microsoft.com/office/drawing/2014/main" id="{65B49A34-2716-8847-BDA3-AE5218C165A8}"/>
              </a:ext>
            </a:extLst>
          </p:cNvPr>
          <p:cNvSpPr>
            <a:spLocks/>
          </p:cNvSpPr>
          <p:nvPr/>
        </p:nvSpPr>
        <p:spPr bwMode="auto">
          <a:xfrm>
            <a:off x="1331640" y="4195811"/>
            <a:ext cx="1728191" cy="484709"/>
          </a:xfrm>
          <a:custGeom>
            <a:avLst/>
            <a:gdLst>
              <a:gd name="T0" fmla="*/ 1506 w 1506"/>
              <a:gd name="T1" fmla="*/ 0 h 561"/>
              <a:gd name="T2" fmla="*/ 0 w 1506"/>
              <a:gd name="T3" fmla="*/ 0 h 561"/>
              <a:gd name="T4" fmla="*/ 0 w 1506"/>
              <a:gd name="T5" fmla="*/ 561 h 561"/>
              <a:gd name="T6" fmla="*/ 1318 w 1506"/>
              <a:gd name="T7" fmla="*/ 561 h 561"/>
              <a:gd name="T8" fmla="*/ 1506 w 1506"/>
              <a:gd name="T9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" h="561">
                <a:moveTo>
                  <a:pt x="1506" y="0"/>
                </a:moveTo>
                <a:lnTo>
                  <a:pt x="0" y="0"/>
                </a:lnTo>
                <a:lnTo>
                  <a:pt x="0" y="561"/>
                </a:lnTo>
                <a:lnTo>
                  <a:pt x="1318" y="561"/>
                </a:lnTo>
                <a:lnTo>
                  <a:pt x="1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879DA4EB-5793-514A-BD4B-9215C82F9120}"/>
              </a:ext>
            </a:extLst>
          </p:cNvPr>
          <p:cNvSpPr/>
          <p:nvPr/>
        </p:nvSpPr>
        <p:spPr>
          <a:xfrm>
            <a:off x="-9523" y="4221767"/>
            <a:ext cx="1413215" cy="45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339502"/>
            <a:ext cx="5553112" cy="64807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Цифровая экосистема </a:t>
            </a:r>
          </a:p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технологии счета осей</a:t>
            </a:r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9FC6330E-622B-7046-AA37-B31F08612DA4}"/>
              </a:ext>
            </a:extLst>
          </p:cNvPr>
          <p:cNvSpPr>
            <a:spLocks/>
          </p:cNvSpPr>
          <p:nvPr/>
        </p:nvSpPr>
        <p:spPr bwMode="auto">
          <a:xfrm>
            <a:off x="0" y="2040348"/>
            <a:ext cx="4046737" cy="435258"/>
          </a:xfrm>
          <a:custGeom>
            <a:avLst/>
            <a:gdLst>
              <a:gd name="connsiteX0" fmla="*/ 0 w 10788489"/>
              <a:gd name="connsiteY0" fmla="*/ 0 h 1967470"/>
              <a:gd name="connsiteX1" fmla="*/ 3767592 w 10788489"/>
              <a:gd name="connsiteY1" fmla="*/ 0 h 1967470"/>
              <a:gd name="connsiteX2" fmla="*/ 3767592 w 10788489"/>
              <a:gd name="connsiteY2" fmla="*/ 16 h 1967470"/>
              <a:gd name="connsiteX3" fmla="*/ 10788489 w 10788489"/>
              <a:gd name="connsiteY3" fmla="*/ 16 h 1967470"/>
              <a:gd name="connsiteX4" fmla="*/ 10084164 w 10788489"/>
              <a:gd name="connsiteY4" fmla="*/ 1967470 h 1967470"/>
              <a:gd name="connsiteX5" fmla="*/ 3767592 w 10788489"/>
              <a:gd name="connsiteY5" fmla="*/ 1967470 h 1967470"/>
              <a:gd name="connsiteX6" fmla="*/ 3767592 w 10788489"/>
              <a:gd name="connsiteY6" fmla="*/ 1963298 h 1967470"/>
              <a:gd name="connsiteX7" fmla="*/ 0 w 10788489"/>
              <a:gd name="connsiteY7" fmla="*/ 1963298 h 19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8489" h="1967470">
                <a:moveTo>
                  <a:pt x="0" y="0"/>
                </a:moveTo>
                <a:lnTo>
                  <a:pt x="3767592" y="0"/>
                </a:lnTo>
                <a:lnTo>
                  <a:pt x="3767592" y="16"/>
                </a:lnTo>
                <a:lnTo>
                  <a:pt x="10788489" y="16"/>
                </a:lnTo>
                <a:lnTo>
                  <a:pt x="10084164" y="1967470"/>
                </a:lnTo>
                <a:lnTo>
                  <a:pt x="3767592" y="1967470"/>
                </a:lnTo>
                <a:lnTo>
                  <a:pt x="3767592" y="1963298"/>
                </a:lnTo>
                <a:lnTo>
                  <a:pt x="0" y="19632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446A009E-C8C9-CB49-8B49-8DC127649DC8}"/>
              </a:ext>
            </a:extLst>
          </p:cNvPr>
          <p:cNvSpPr/>
          <p:nvPr/>
        </p:nvSpPr>
        <p:spPr>
          <a:xfrm>
            <a:off x="0" y="1563638"/>
            <a:ext cx="4427984" cy="490648"/>
          </a:xfrm>
          <a:custGeom>
            <a:avLst/>
            <a:gdLst>
              <a:gd name="connsiteX0" fmla="*/ 0 w 11489088"/>
              <a:gd name="connsiteY0" fmla="*/ 0 h 1974496"/>
              <a:gd name="connsiteX1" fmla="*/ 3767592 w 11489088"/>
              <a:gd name="connsiteY1" fmla="*/ 0 h 1974496"/>
              <a:gd name="connsiteX2" fmla="*/ 3767592 w 11489088"/>
              <a:gd name="connsiteY2" fmla="*/ 16 h 1974496"/>
              <a:gd name="connsiteX3" fmla="*/ 11489088 w 11489088"/>
              <a:gd name="connsiteY3" fmla="*/ 16 h 1974496"/>
              <a:gd name="connsiteX4" fmla="*/ 10788489 w 11489088"/>
              <a:gd name="connsiteY4" fmla="*/ 1974496 h 1974496"/>
              <a:gd name="connsiteX5" fmla="*/ 3767592 w 11489088"/>
              <a:gd name="connsiteY5" fmla="*/ 1974496 h 1974496"/>
              <a:gd name="connsiteX6" fmla="*/ 3767592 w 11489088"/>
              <a:gd name="connsiteY6" fmla="*/ 1974480 h 1974496"/>
              <a:gd name="connsiteX7" fmla="*/ 0 w 11489088"/>
              <a:gd name="connsiteY7" fmla="*/ 1974480 h 197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9088" h="1974496">
                <a:moveTo>
                  <a:pt x="0" y="0"/>
                </a:moveTo>
                <a:lnTo>
                  <a:pt x="3767592" y="0"/>
                </a:lnTo>
                <a:lnTo>
                  <a:pt x="3767592" y="16"/>
                </a:lnTo>
                <a:lnTo>
                  <a:pt x="11489088" y="16"/>
                </a:lnTo>
                <a:lnTo>
                  <a:pt x="10788489" y="1974496"/>
                </a:lnTo>
                <a:lnTo>
                  <a:pt x="3767592" y="1974496"/>
                </a:lnTo>
                <a:lnTo>
                  <a:pt x="3767592" y="1974480"/>
                </a:lnTo>
                <a:lnTo>
                  <a:pt x="0" y="19744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A546CAB-4CD5-3C41-A084-36BC6C2B6449}"/>
              </a:ext>
            </a:extLst>
          </p:cNvPr>
          <p:cNvSpPr txBox="1">
            <a:spLocks/>
          </p:cNvSpPr>
          <p:nvPr/>
        </p:nvSpPr>
        <p:spPr>
          <a:xfrm>
            <a:off x="467544" y="4721520"/>
            <a:ext cx="2436891" cy="442518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и диаметр колеса</a:t>
            </a:r>
            <a:endParaRPr lang="en-US" sz="14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F37E3AAB-6EED-4745-B999-E6F26E3001A8}"/>
              </a:ext>
            </a:extLst>
          </p:cNvPr>
          <p:cNvSpPr txBox="1">
            <a:spLocks/>
          </p:cNvSpPr>
          <p:nvPr/>
        </p:nvSpPr>
        <p:spPr>
          <a:xfrm>
            <a:off x="467544" y="1707654"/>
            <a:ext cx="2853755" cy="269585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счет осей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user\Skadovskaja_A\Рабочий стол\Система счета осей ЭССО-М-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419622"/>
            <a:ext cx="2857500" cy="16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\Skadovskaja_A\Рабочий стол\Датчик колеса унифицированный ДКУ-М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147814"/>
            <a:ext cx="2857500" cy="18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48">
            <a:extLst>
              <a:ext uri="{FF2B5EF4-FFF2-40B4-BE49-F238E27FC236}">
                <a16:creationId xmlns:a16="http://schemas.microsoft.com/office/drawing/2014/main" id="{9BA75980-1568-E44A-9E8C-729E02962712}"/>
              </a:ext>
            </a:extLst>
          </p:cNvPr>
          <p:cNvSpPr/>
          <p:nvPr/>
        </p:nvSpPr>
        <p:spPr>
          <a:xfrm>
            <a:off x="-1" y="2470918"/>
            <a:ext cx="4046737" cy="406030"/>
          </a:xfrm>
          <a:custGeom>
            <a:avLst/>
            <a:gdLst>
              <a:gd name="connsiteX0" fmla="*/ 0 w 10084163"/>
              <a:gd name="connsiteY0" fmla="*/ 0 h 1974480"/>
              <a:gd name="connsiteX1" fmla="*/ 3767592 w 10084163"/>
              <a:gd name="connsiteY1" fmla="*/ 0 h 1974480"/>
              <a:gd name="connsiteX2" fmla="*/ 3767592 w 10084163"/>
              <a:gd name="connsiteY2" fmla="*/ 1757 h 1974480"/>
              <a:gd name="connsiteX3" fmla="*/ 10084163 w 10084163"/>
              <a:gd name="connsiteY3" fmla="*/ 1757 h 1974480"/>
              <a:gd name="connsiteX4" fmla="*/ 9379838 w 10084163"/>
              <a:gd name="connsiteY4" fmla="*/ 1972722 h 1974480"/>
              <a:gd name="connsiteX5" fmla="*/ 3767592 w 10084163"/>
              <a:gd name="connsiteY5" fmla="*/ 1972722 h 1974480"/>
              <a:gd name="connsiteX6" fmla="*/ 3767592 w 10084163"/>
              <a:gd name="connsiteY6" fmla="*/ 1974480 h 1974480"/>
              <a:gd name="connsiteX7" fmla="*/ 0 w 10084163"/>
              <a:gd name="connsiteY7" fmla="*/ 1974480 h 197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84163" h="1974480">
                <a:moveTo>
                  <a:pt x="0" y="0"/>
                </a:moveTo>
                <a:lnTo>
                  <a:pt x="3767592" y="0"/>
                </a:lnTo>
                <a:lnTo>
                  <a:pt x="3767592" y="1757"/>
                </a:lnTo>
                <a:lnTo>
                  <a:pt x="10084163" y="1757"/>
                </a:lnTo>
                <a:lnTo>
                  <a:pt x="9379838" y="1972722"/>
                </a:lnTo>
                <a:lnTo>
                  <a:pt x="3767592" y="1972722"/>
                </a:lnTo>
                <a:lnTo>
                  <a:pt x="3767592" y="1974480"/>
                </a:lnTo>
                <a:lnTo>
                  <a:pt x="0" y="19744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Freeform 200">
            <a:extLst>
              <a:ext uri="{FF2B5EF4-FFF2-40B4-BE49-F238E27FC236}">
                <a16:creationId xmlns:a16="http://schemas.microsoft.com/office/drawing/2014/main" id="{65B49A34-2716-8847-BDA3-AE5218C165A8}"/>
              </a:ext>
            </a:extLst>
          </p:cNvPr>
          <p:cNvSpPr>
            <a:spLocks/>
          </p:cNvSpPr>
          <p:nvPr/>
        </p:nvSpPr>
        <p:spPr bwMode="auto">
          <a:xfrm>
            <a:off x="1420857" y="2876947"/>
            <a:ext cx="2088187" cy="414883"/>
          </a:xfrm>
          <a:custGeom>
            <a:avLst/>
            <a:gdLst>
              <a:gd name="T0" fmla="*/ 1506 w 1506"/>
              <a:gd name="T1" fmla="*/ 0 h 561"/>
              <a:gd name="T2" fmla="*/ 0 w 1506"/>
              <a:gd name="T3" fmla="*/ 0 h 561"/>
              <a:gd name="T4" fmla="*/ 0 w 1506"/>
              <a:gd name="T5" fmla="*/ 561 h 561"/>
              <a:gd name="T6" fmla="*/ 1318 w 1506"/>
              <a:gd name="T7" fmla="*/ 561 h 561"/>
              <a:gd name="T8" fmla="*/ 1506 w 1506"/>
              <a:gd name="T9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" h="561">
                <a:moveTo>
                  <a:pt x="1506" y="0"/>
                </a:moveTo>
                <a:lnTo>
                  <a:pt x="0" y="0"/>
                </a:lnTo>
                <a:lnTo>
                  <a:pt x="0" y="561"/>
                </a:lnTo>
                <a:lnTo>
                  <a:pt x="1318" y="561"/>
                </a:lnTo>
                <a:lnTo>
                  <a:pt x="1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879DA4EB-5793-514A-BD4B-9215C82F9120}"/>
              </a:ext>
            </a:extLst>
          </p:cNvPr>
          <p:cNvSpPr/>
          <p:nvPr/>
        </p:nvSpPr>
        <p:spPr>
          <a:xfrm>
            <a:off x="0" y="2859783"/>
            <a:ext cx="1420857" cy="4737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1" name="Freeform 200">
            <a:extLst>
              <a:ext uri="{FF2B5EF4-FFF2-40B4-BE49-F238E27FC236}">
                <a16:creationId xmlns:a16="http://schemas.microsoft.com/office/drawing/2014/main" id="{65B49A34-2716-8847-BDA3-AE5218C165A8}"/>
              </a:ext>
            </a:extLst>
          </p:cNvPr>
          <p:cNvSpPr>
            <a:spLocks/>
          </p:cNvSpPr>
          <p:nvPr/>
        </p:nvSpPr>
        <p:spPr bwMode="auto">
          <a:xfrm>
            <a:off x="1259632" y="3746643"/>
            <a:ext cx="1766751" cy="475123"/>
          </a:xfrm>
          <a:custGeom>
            <a:avLst/>
            <a:gdLst>
              <a:gd name="T0" fmla="*/ 1506 w 1506"/>
              <a:gd name="T1" fmla="*/ 0 h 561"/>
              <a:gd name="T2" fmla="*/ 0 w 1506"/>
              <a:gd name="T3" fmla="*/ 0 h 561"/>
              <a:gd name="T4" fmla="*/ 0 w 1506"/>
              <a:gd name="T5" fmla="*/ 561 h 561"/>
              <a:gd name="T6" fmla="*/ 1318 w 1506"/>
              <a:gd name="T7" fmla="*/ 561 h 561"/>
              <a:gd name="T8" fmla="*/ 1506 w 1506"/>
              <a:gd name="T9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" h="561">
                <a:moveTo>
                  <a:pt x="1506" y="0"/>
                </a:moveTo>
                <a:lnTo>
                  <a:pt x="0" y="0"/>
                </a:lnTo>
                <a:lnTo>
                  <a:pt x="0" y="561"/>
                </a:lnTo>
                <a:lnTo>
                  <a:pt x="1318" y="561"/>
                </a:lnTo>
                <a:lnTo>
                  <a:pt x="15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879DA4EB-5793-514A-BD4B-9215C82F9120}"/>
              </a:ext>
            </a:extLst>
          </p:cNvPr>
          <p:cNvSpPr/>
          <p:nvPr/>
        </p:nvSpPr>
        <p:spPr>
          <a:xfrm>
            <a:off x="-1" y="3291831"/>
            <a:ext cx="1413215" cy="473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Freeform 200">
            <a:extLst>
              <a:ext uri="{FF2B5EF4-FFF2-40B4-BE49-F238E27FC236}">
                <a16:creationId xmlns:a16="http://schemas.microsoft.com/office/drawing/2014/main" id="{65B49A34-2716-8847-BDA3-AE5218C165A8}"/>
              </a:ext>
            </a:extLst>
          </p:cNvPr>
          <p:cNvSpPr>
            <a:spLocks/>
          </p:cNvSpPr>
          <p:nvPr/>
        </p:nvSpPr>
        <p:spPr bwMode="auto">
          <a:xfrm>
            <a:off x="1413214" y="3291831"/>
            <a:ext cx="2095829" cy="456200"/>
          </a:xfrm>
          <a:custGeom>
            <a:avLst/>
            <a:gdLst>
              <a:gd name="T0" fmla="*/ 1506 w 1506"/>
              <a:gd name="T1" fmla="*/ 0 h 561"/>
              <a:gd name="T2" fmla="*/ 0 w 1506"/>
              <a:gd name="T3" fmla="*/ 0 h 561"/>
              <a:gd name="T4" fmla="*/ 0 w 1506"/>
              <a:gd name="T5" fmla="*/ 561 h 561"/>
              <a:gd name="T6" fmla="*/ 1318 w 1506"/>
              <a:gd name="T7" fmla="*/ 561 h 561"/>
              <a:gd name="T8" fmla="*/ 1506 w 1506"/>
              <a:gd name="T9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" h="561">
                <a:moveTo>
                  <a:pt x="1506" y="0"/>
                </a:moveTo>
                <a:lnTo>
                  <a:pt x="0" y="0"/>
                </a:lnTo>
                <a:lnTo>
                  <a:pt x="0" y="561"/>
                </a:lnTo>
                <a:lnTo>
                  <a:pt x="1318" y="561"/>
                </a:lnTo>
                <a:lnTo>
                  <a:pt x="15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879DA4EB-5793-514A-BD4B-9215C82F9120}"/>
              </a:ext>
            </a:extLst>
          </p:cNvPr>
          <p:cNvSpPr/>
          <p:nvPr/>
        </p:nvSpPr>
        <p:spPr>
          <a:xfrm>
            <a:off x="-2" y="3748030"/>
            <a:ext cx="1413215" cy="473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" name="Freeform 43">
            <a:extLst>
              <a:ext uri="{FF2B5EF4-FFF2-40B4-BE49-F238E27FC236}">
                <a16:creationId xmlns:a16="http://schemas.microsoft.com/office/drawing/2014/main" id="{61A1731D-1D71-454C-AED2-F22061AC8FAF}"/>
              </a:ext>
            </a:extLst>
          </p:cNvPr>
          <p:cNvSpPr>
            <a:spLocks/>
          </p:cNvSpPr>
          <p:nvPr/>
        </p:nvSpPr>
        <p:spPr bwMode="auto">
          <a:xfrm>
            <a:off x="-9522" y="4680520"/>
            <a:ext cx="2637306" cy="462980"/>
          </a:xfrm>
          <a:custGeom>
            <a:avLst/>
            <a:gdLst>
              <a:gd name="connsiteX0" fmla="*/ 0 w 8679240"/>
              <a:gd name="connsiteY0" fmla="*/ 0 h 1949145"/>
              <a:gd name="connsiteX1" fmla="*/ 3767592 w 8679240"/>
              <a:gd name="connsiteY1" fmla="*/ 0 h 1949145"/>
              <a:gd name="connsiteX2" fmla="*/ 3767592 w 8679240"/>
              <a:gd name="connsiteY2" fmla="*/ 1758 h 1949145"/>
              <a:gd name="connsiteX3" fmla="*/ 8679240 w 8679240"/>
              <a:gd name="connsiteY3" fmla="*/ 1758 h 1949145"/>
              <a:gd name="connsiteX4" fmla="*/ 7978641 w 8679240"/>
              <a:gd name="connsiteY4" fmla="*/ 1944625 h 1949145"/>
              <a:gd name="connsiteX5" fmla="*/ 3767592 w 8679240"/>
              <a:gd name="connsiteY5" fmla="*/ 1944625 h 1949145"/>
              <a:gd name="connsiteX6" fmla="*/ 3767592 w 8679240"/>
              <a:gd name="connsiteY6" fmla="*/ 1949145 h 1949145"/>
              <a:gd name="connsiteX7" fmla="*/ 0 w 8679240"/>
              <a:gd name="connsiteY7" fmla="*/ 1949145 h 19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9240" h="1949145">
                <a:moveTo>
                  <a:pt x="0" y="0"/>
                </a:moveTo>
                <a:lnTo>
                  <a:pt x="3767592" y="0"/>
                </a:lnTo>
                <a:lnTo>
                  <a:pt x="3767592" y="1758"/>
                </a:lnTo>
                <a:lnTo>
                  <a:pt x="8679240" y="1758"/>
                </a:lnTo>
                <a:lnTo>
                  <a:pt x="7978641" y="1944625"/>
                </a:lnTo>
                <a:lnTo>
                  <a:pt x="3767592" y="1944625"/>
                </a:lnTo>
                <a:lnTo>
                  <a:pt x="3767592" y="1949145"/>
                </a:lnTo>
                <a:lnTo>
                  <a:pt x="0" y="194914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F37E3AAB-6EED-4745-B999-E6F26E3001A8}"/>
              </a:ext>
            </a:extLst>
          </p:cNvPr>
          <p:cNvSpPr txBox="1">
            <a:spLocks/>
          </p:cNvSpPr>
          <p:nvPr/>
        </p:nvSpPr>
        <p:spPr>
          <a:xfrm>
            <a:off x="142477" y="2056520"/>
            <a:ext cx="3904259" cy="443222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скорости и ускорения движения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F37E3AAB-6EED-4745-B999-E6F26E3001A8}"/>
              </a:ext>
            </a:extLst>
          </p:cNvPr>
          <p:cNvSpPr txBox="1">
            <a:spLocks/>
          </p:cNvSpPr>
          <p:nvPr/>
        </p:nvSpPr>
        <p:spPr>
          <a:xfrm>
            <a:off x="467543" y="2452322"/>
            <a:ext cx="3904259" cy="443222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дефекта колеса за счет измерения уровня вибрации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F37E3AAB-6EED-4745-B999-E6F26E3001A8}"/>
              </a:ext>
            </a:extLst>
          </p:cNvPr>
          <p:cNvSpPr txBox="1">
            <a:spLocks/>
          </p:cNvSpPr>
          <p:nvPr/>
        </p:nvSpPr>
        <p:spPr>
          <a:xfrm>
            <a:off x="179512" y="4720816"/>
            <a:ext cx="2236246" cy="443222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                и диаметр колеса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F37E3AAB-6EED-4745-B999-E6F26E3001A8}"/>
              </a:ext>
            </a:extLst>
          </p:cNvPr>
          <p:cNvSpPr txBox="1">
            <a:spLocks/>
          </p:cNvSpPr>
          <p:nvPr/>
        </p:nvSpPr>
        <p:spPr>
          <a:xfrm>
            <a:off x="467544" y="4277033"/>
            <a:ext cx="2592288" cy="454957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распознавание типов вагонов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F37E3AAB-6EED-4745-B999-E6F26E3001A8}"/>
              </a:ext>
            </a:extLst>
          </p:cNvPr>
          <p:cNvSpPr txBox="1">
            <a:spLocks/>
          </p:cNvSpPr>
          <p:nvPr/>
        </p:nvSpPr>
        <p:spPr>
          <a:xfrm>
            <a:off x="179512" y="3795886"/>
            <a:ext cx="2236246" cy="443222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позиционирование колесной пары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F37E3AAB-6EED-4745-B999-E6F26E3001A8}"/>
              </a:ext>
            </a:extLst>
          </p:cNvPr>
          <p:cNvSpPr txBox="1">
            <a:spLocks/>
          </p:cNvSpPr>
          <p:nvPr/>
        </p:nvSpPr>
        <p:spPr>
          <a:xfrm>
            <a:off x="134069" y="2848609"/>
            <a:ext cx="2853755" cy="443222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температуры окружающей среды и др.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F37E3AAB-6EED-4745-B999-E6F26E3001A8}"/>
              </a:ext>
            </a:extLst>
          </p:cNvPr>
          <p:cNvSpPr txBox="1">
            <a:spLocks/>
          </p:cNvSpPr>
          <p:nvPr/>
        </p:nvSpPr>
        <p:spPr>
          <a:xfrm>
            <a:off x="467544" y="3305215"/>
            <a:ext cx="3312368" cy="441427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                 направления движения</a:t>
            </a:r>
          </a:p>
        </p:txBody>
      </p:sp>
      <p:pic>
        <p:nvPicPr>
          <p:cNvPr id="27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3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339502"/>
            <a:ext cx="5553112" cy="50405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Системы диагностики и мониторинга</a:t>
            </a:r>
          </a:p>
        </p:txBody>
      </p:sp>
      <p:pic>
        <p:nvPicPr>
          <p:cNvPr id="4" name="Picture 2" descr="\\N0879\архив\Фотогалерея\Системы\Фото систем\фото систем\СУМО\sum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553" y="987574"/>
            <a:ext cx="2246004" cy="16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user\Prokurova_E\Рабочий стол\ТрансЖАТ\Доклад\Нормальная индикация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827665"/>
            <a:ext cx="2952328" cy="19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F:\Навигатор продуктов\фото для навигатора\КИДы\КИДы 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93394"/>
            <a:ext cx="1631359" cy="20663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1275606"/>
            <a:ext cx="1584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Контроллеры измерений </a:t>
            </a:r>
          </a:p>
          <a:p>
            <a:pPr lvl="0">
              <a:spcBef>
                <a:spcPct val="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дистанционные </a:t>
            </a:r>
          </a:p>
          <a:p>
            <a:pPr lvl="0">
              <a:spcBef>
                <a:spcPct val="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КИД-И и КИД-Н</a:t>
            </a:r>
          </a:p>
        </p:txBody>
      </p:sp>
      <p:pic>
        <p:nvPicPr>
          <p:cNvPr id="8" name="Picture 4" descr="d:\user\Prokurova_E\Рабочий стол\ТрансЖАТ\Доклад\Для презентации\Диагностика ШТК_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829203"/>
            <a:ext cx="3888432" cy="197662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1763" y="4784253"/>
            <a:ext cx="26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Постовой терминал ЭССО-М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4784253"/>
            <a:ext cx="341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Встроенная диагностика и мониторинг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2793" y="1275606"/>
            <a:ext cx="1297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удаленного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СУМО</a:t>
            </a:r>
          </a:p>
        </p:txBody>
      </p:sp>
      <p:sp>
        <p:nvSpPr>
          <p:cNvPr id="16" name="Half Frame 4">
            <a:extLst>
              <a:ext uri="{FF2B5EF4-FFF2-40B4-BE49-F238E27FC236}">
                <a16:creationId xmlns:a16="http://schemas.microsoft.com/office/drawing/2014/main" id="{B5E8C852-B1A9-9B4A-84C6-DD29823CFE8C}"/>
              </a:ext>
            </a:extLst>
          </p:cNvPr>
          <p:cNvSpPr/>
          <p:nvPr/>
        </p:nvSpPr>
        <p:spPr>
          <a:xfrm>
            <a:off x="6797476" y="1289691"/>
            <a:ext cx="274960" cy="259862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4">
            <a:extLst>
              <a:ext uri="{FF2B5EF4-FFF2-40B4-BE49-F238E27FC236}">
                <a16:creationId xmlns:a16="http://schemas.microsoft.com/office/drawing/2014/main" id="{B5E8C852-B1A9-9B4A-84C6-DD29823CFE8C}"/>
              </a:ext>
            </a:extLst>
          </p:cNvPr>
          <p:cNvSpPr/>
          <p:nvPr/>
        </p:nvSpPr>
        <p:spPr>
          <a:xfrm>
            <a:off x="2339752" y="1289691"/>
            <a:ext cx="274960" cy="259862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4">
            <a:extLst>
              <a:ext uri="{FF2B5EF4-FFF2-40B4-BE49-F238E27FC236}">
                <a16:creationId xmlns:a16="http://schemas.microsoft.com/office/drawing/2014/main" id="{B5E8C852-B1A9-9B4A-84C6-DD29823CFE8C}"/>
              </a:ext>
            </a:extLst>
          </p:cNvPr>
          <p:cNvSpPr/>
          <p:nvPr/>
        </p:nvSpPr>
        <p:spPr>
          <a:xfrm rot="16200000">
            <a:off x="748027" y="4824619"/>
            <a:ext cx="274960" cy="259862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4">
            <a:extLst>
              <a:ext uri="{FF2B5EF4-FFF2-40B4-BE49-F238E27FC236}">
                <a16:creationId xmlns:a16="http://schemas.microsoft.com/office/drawing/2014/main" id="{B5E8C852-B1A9-9B4A-84C6-DD29823CFE8C}"/>
              </a:ext>
            </a:extLst>
          </p:cNvPr>
          <p:cNvSpPr/>
          <p:nvPr/>
        </p:nvSpPr>
        <p:spPr>
          <a:xfrm rot="16200000">
            <a:off x="4348427" y="4824619"/>
            <a:ext cx="274960" cy="259862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2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339502"/>
            <a:ext cx="5553112" cy="72008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6479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Мобильный контейнерный </a:t>
            </a:r>
          </a:p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модуль МКМ</a:t>
            </a:r>
          </a:p>
        </p:txBody>
      </p:sp>
      <p:pic>
        <p:nvPicPr>
          <p:cNvPr id="4" name="Picture 6" descr="d:\user\Prokurova_E\Рабочий стол\ТрансЖАТ\Доклад\Для презентации\Модуль МКМ МПЦ-И на ст.Вудъявр АО Апатит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992" y="1212363"/>
            <a:ext cx="3217448" cy="180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\Skadovskaja_A\Рабочий стол\DSC_013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5274" y="3075806"/>
            <a:ext cx="32171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664-1101-4294-996D-A83DFA97FCD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user\Skadovskaja_A\Рабочий стол\DSC_004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895" y="1203598"/>
            <a:ext cx="46160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Презентации\26.11.2020 конференция ВВ вместе с СУЖдР\Логотип СРО СУЖдР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65" y="415727"/>
            <a:ext cx="139089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22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npcprom">
      <a:dk1>
        <a:sysClr val="windowText" lastClr="000000"/>
      </a:dk1>
      <a:lt1>
        <a:sysClr val="window" lastClr="FFFFFF"/>
      </a:lt1>
      <a:dk2>
        <a:srgbClr val="2646A0"/>
      </a:dk2>
      <a:lt2>
        <a:srgbClr val="83C7DB"/>
      </a:lt2>
      <a:accent1>
        <a:srgbClr val="2646A0"/>
      </a:accent1>
      <a:accent2>
        <a:srgbClr val="0082BE"/>
      </a:accent2>
      <a:accent3>
        <a:srgbClr val="0096B0"/>
      </a:accent3>
      <a:accent4>
        <a:srgbClr val="00ACBE"/>
      </a:accent4>
      <a:accent5>
        <a:srgbClr val="83C7DB"/>
      </a:accent5>
      <a:accent6>
        <a:srgbClr val="B7DDE8"/>
      </a:accent6>
      <a:hlink>
        <a:srgbClr val="2646A0"/>
      </a:hlink>
      <a:folHlink>
        <a:srgbClr val="7030A0"/>
      </a:folHlink>
    </a:clrScheme>
    <a:fontScheme name="npc">
      <a:majorFont>
        <a:latin typeface="Akrobat Bold"/>
        <a:ea typeface=""/>
        <a:cs typeface=""/>
      </a:majorFont>
      <a:minorFont>
        <a:latin typeface="Akrobat Semi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410</Words>
  <Application>Microsoft Office PowerPoint</Application>
  <PresentationFormat>Экран (16:9)</PresentationFormat>
  <Paragraphs>168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Akrobat Bold</vt:lpstr>
      <vt:lpstr>Akrobat SemiBold</vt:lpstr>
      <vt:lpstr>Arial</vt:lpstr>
      <vt:lpstr>Calibri</vt:lpstr>
      <vt:lpstr>Lato Light</vt:lpstr>
      <vt:lpstr>Poppins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npc</dc:title>
  <dc:creator>Roman</dc:creator>
  <cp:lastModifiedBy>Татьяна</cp:lastModifiedBy>
  <cp:revision>246</cp:revision>
  <dcterms:created xsi:type="dcterms:W3CDTF">2017-11-15T18:01:39Z</dcterms:created>
  <dcterms:modified xsi:type="dcterms:W3CDTF">2020-11-21T00:12:04Z</dcterms:modified>
</cp:coreProperties>
</file>