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60" r:id="rId2"/>
    <p:sldId id="256" r:id="rId3"/>
    <p:sldId id="259" r:id="rId4"/>
    <p:sldId id="261" r:id="rId5"/>
    <p:sldId id="258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C5CE"/>
    <a:srgbClr val="78D64B"/>
    <a:srgbClr val="003356"/>
    <a:srgbClr val="E21A1A"/>
    <a:srgbClr val="B0DCF4"/>
    <a:srgbClr val="8AB0D2"/>
    <a:srgbClr val="007FB1"/>
    <a:srgbClr val="FFFFFF"/>
    <a:srgbClr val="DDDCB4"/>
    <a:srgbClr val="828B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71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79AD6445-C797-432C-8E81-AB7F6B9763A5}"/>
              </a:ext>
            </a:extLst>
          </p:cNvPr>
          <p:cNvSpPr/>
          <p:nvPr userDrawn="1"/>
        </p:nvSpPr>
        <p:spPr>
          <a:xfrm>
            <a:off x="-44" y="743130"/>
            <a:ext cx="8537800" cy="4391839"/>
          </a:xfrm>
          <a:prstGeom prst="rect">
            <a:avLst/>
          </a:prstGeom>
          <a:noFill/>
          <a:ln w="12700">
            <a:solidFill>
              <a:srgbClr val="BFC5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Rectangle 7">
            <a:extLst>
              <a:ext uri="{FF2B5EF4-FFF2-40B4-BE49-F238E27FC236}">
                <a16:creationId xmlns:a16="http://schemas.microsoft.com/office/drawing/2014/main" id="{6F54D24A-F703-4990-A79C-26577CD215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879975"/>
            <a:ext cx="9144000" cy="263525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2988B3-9A36-4532-A584-25C4609839B9}"/>
              </a:ext>
            </a:extLst>
          </p:cNvPr>
          <p:cNvSpPr txBox="1"/>
          <p:nvPr userDrawn="1"/>
        </p:nvSpPr>
        <p:spPr>
          <a:xfrm>
            <a:off x="5457825" y="291637"/>
            <a:ext cx="3128831" cy="2941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Bef>
                <a:spcPts val="1200"/>
              </a:spcBef>
            </a:pPr>
            <a:r>
              <a:rPr lang="ru-RU" sz="600" b="1" kern="0" dirty="0">
                <a:solidFill>
                  <a:srgbClr val="BFC5CE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600" b="1" kern="0" dirty="0">
                <a:solidFill>
                  <a:srgbClr val="365F9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ЦИФРОВАЯ ТРАНСФОРМАЦИЯ В БЕЗОПАСНОСТИ ДВИЖЕНИЯ КАК СТРАТЕГИЯ УСПЕХА И РАЗВИТИЯ ВОЗМОЖНОСТЕЙ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14AF97A-94F6-4FC2-B89C-83CA0B912D37}"/>
              </a:ext>
            </a:extLst>
          </p:cNvPr>
          <p:cNvSpPr txBox="1"/>
          <p:nvPr userDrawn="1"/>
        </p:nvSpPr>
        <p:spPr>
          <a:xfrm>
            <a:off x="3601941" y="78552"/>
            <a:ext cx="497968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b="0" dirty="0">
                <a:solidFill>
                  <a:srgbClr val="E21A1A"/>
                </a:solidFill>
              </a:rPr>
              <a:t>XX </a:t>
            </a:r>
            <a:r>
              <a:rPr lang="ru-RU" sz="600" b="0" dirty="0">
                <a:solidFill>
                  <a:srgbClr val="E21A1A"/>
                </a:solidFill>
              </a:rPr>
              <a:t>ВСЕРОССИЙСКАЯ НАУЧНО-ПРАКТИЧЕСКАЯ КОНФЕРЕНЦИЯ «БЕЗОПАСНОСТЬ ДВИЖЕНИЯ ПОЕЗДОВ» 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159A3644-1702-4A56-B1A7-A6D65AC6E7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1495" y="4776440"/>
            <a:ext cx="596184" cy="367249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7448302E-432C-42F8-BA87-50ABF9F515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5502" y="90448"/>
            <a:ext cx="524631" cy="45314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15C09A8-7DFC-4D2C-8567-7A83E39DF925}"/>
              </a:ext>
            </a:extLst>
          </p:cNvPr>
          <p:cNvSpPr txBox="1"/>
          <p:nvPr userDrawn="1"/>
        </p:nvSpPr>
        <p:spPr>
          <a:xfrm>
            <a:off x="8616461" y="551431"/>
            <a:ext cx="6270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21A1A"/>
                </a:solidFill>
              </a:rPr>
              <a:t>2020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37C9746F-E49D-4A71-BB4E-7E3B8BC2ECD7}"/>
              </a:ext>
            </a:extLst>
          </p:cNvPr>
          <p:cNvSpPr/>
          <p:nvPr userDrawn="1"/>
        </p:nvSpPr>
        <p:spPr>
          <a:xfrm>
            <a:off x="8420448" y="4848116"/>
            <a:ext cx="45719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7C040121-AF13-497A-9C5F-A417006E0512}"/>
              </a:ext>
            </a:extLst>
          </p:cNvPr>
          <p:cNvSpPr/>
          <p:nvPr userDrawn="1"/>
        </p:nvSpPr>
        <p:spPr>
          <a:xfrm>
            <a:off x="8345676" y="4848116"/>
            <a:ext cx="36000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42D24BF-F623-4D43-87A8-463910A1DF71}"/>
              </a:ext>
            </a:extLst>
          </p:cNvPr>
          <p:cNvSpPr txBox="1"/>
          <p:nvPr userDrawn="1"/>
        </p:nvSpPr>
        <p:spPr>
          <a:xfrm>
            <a:off x="8547816" y="2433250"/>
            <a:ext cx="59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i="1" dirty="0">
                <a:solidFill>
                  <a:srgbClr val="007FB1"/>
                </a:solidFill>
              </a:rPr>
              <a:t>Лого участника</a:t>
            </a:r>
          </a:p>
        </p:txBody>
      </p:sp>
    </p:spTree>
    <p:extLst>
      <p:ext uri="{BB962C8B-B14F-4D97-AF65-F5344CB8AC3E}">
        <p14:creationId xmlns:p14="http://schemas.microsoft.com/office/powerpoint/2010/main" val="2251310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608A898D-48B4-4968-B9BC-6A66CCE9DFD7}"/>
              </a:ext>
            </a:extLst>
          </p:cNvPr>
          <p:cNvSpPr/>
          <p:nvPr userDrawn="1"/>
        </p:nvSpPr>
        <p:spPr>
          <a:xfrm>
            <a:off x="-44" y="743130"/>
            <a:ext cx="8537800" cy="4391839"/>
          </a:xfrm>
          <a:prstGeom prst="rect">
            <a:avLst/>
          </a:prstGeom>
          <a:noFill/>
          <a:ln w="12700">
            <a:solidFill>
              <a:srgbClr val="BFC5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id="{3B422081-36F1-4A32-9D59-125093C2B8DB}"/>
              </a:ext>
            </a:extLst>
          </p:cNvPr>
          <p:cNvSpPr/>
          <p:nvPr userDrawn="1"/>
        </p:nvSpPr>
        <p:spPr>
          <a:xfrm>
            <a:off x="-44" y="1499"/>
            <a:ext cx="6409554" cy="750340"/>
          </a:xfrm>
          <a:prstGeom prst="rect">
            <a:avLst/>
          </a:prstGeom>
          <a:solidFill>
            <a:srgbClr val="BFC5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CFACE75E-6DD3-486C-A7C5-FEA899F4770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879975"/>
            <a:ext cx="9144000" cy="263525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" name="Text Box 10">
            <a:extLst>
              <a:ext uri="{FF2B5EF4-FFF2-40B4-BE49-F238E27FC236}">
                <a16:creationId xmlns:a16="http://schemas.microsoft.com/office/drawing/2014/main" id="{90841CA3-245C-4628-948F-DC37A40A959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01613" y="4929188"/>
            <a:ext cx="230187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fld id="{32494028-B1BF-40E5-B812-57B88A65AC9E}" type="slidenum">
              <a:rPr lang="en-US" sz="1000" smtClean="0">
                <a:latin typeface="Verdana" charset="0"/>
                <a:cs typeface="+mn-cs"/>
              </a:rPr>
              <a:pPr algn="r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latin typeface="Verdana" charset="0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6E0306-A4B3-404A-B24F-B722534A2EE7}"/>
              </a:ext>
            </a:extLst>
          </p:cNvPr>
          <p:cNvSpPr txBox="1"/>
          <p:nvPr userDrawn="1"/>
        </p:nvSpPr>
        <p:spPr>
          <a:xfrm>
            <a:off x="6372075" y="267830"/>
            <a:ext cx="2247921" cy="4003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Bef>
                <a:spcPts val="1200"/>
              </a:spcBef>
            </a:pPr>
            <a:r>
              <a:rPr lang="ru-RU" sz="600" b="1" kern="0" dirty="0">
                <a:solidFill>
                  <a:srgbClr val="BFC5CE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600" b="1" kern="0" dirty="0">
                <a:solidFill>
                  <a:srgbClr val="365F9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ЦИФРОВАЯ ТРАНСФОРМАЦИЯ</a:t>
            </a:r>
            <a:br>
              <a:rPr lang="ru-RU" sz="600" b="1" kern="0" dirty="0">
                <a:solidFill>
                  <a:srgbClr val="365F9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" b="1" kern="0" dirty="0">
                <a:solidFill>
                  <a:srgbClr val="365F9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БЕЗОПАСНОСТИ ДВИЖЕНИЯ КАК СТРАТЕГИЯ УСПЕХА И РАЗВИТИЯ ВОЗМОЖНОСТЕЙ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57249C4D-C800-4760-ABE7-500AA9FADF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1495" y="4776440"/>
            <a:ext cx="596184" cy="367249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3368C2EF-09D8-4074-847E-B6BC4717183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5502" y="90448"/>
            <a:ext cx="524631" cy="453145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3E468E4-D923-432F-AD63-634F8DD66D26}"/>
              </a:ext>
            </a:extLst>
          </p:cNvPr>
          <p:cNvSpPr txBox="1"/>
          <p:nvPr userDrawn="1"/>
        </p:nvSpPr>
        <p:spPr>
          <a:xfrm>
            <a:off x="8616461" y="551431"/>
            <a:ext cx="6270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21A1A"/>
                </a:solidFill>
              </a:rPr>
              <a:t>2020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E0655696-2241-4792-A612-B18E5D868B19}"/>
              </a:ext>
            </a:extLst>
          </p:cNvPr>
          <p:cNvSpPr/>
          <p:nvPr userDrawn="1"/>
        </p:nvSpPr>
        <p:spPr>
          <a:xfrm>
            <a:off x="6278876" y="-6769"/>
            <a:ext cx="45719" cy="766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BA56927D-0136-41AB-944B-05A77D0B8015}"/>
              </a:ext>
            </a:extLst>
          </p:cNvPr>
          <p:cNvSpPr/>
          <p:nvPr userDrawn="1"/>
        </p:nvSpPr>
        <p:spPr>
          <a:xfrm>
            <a:off x="6195395" y="-6769"/>
            <a:ext cx="36000" cy="766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DC2097A9-B769-492E-A97E-EC0C1C86148B}"/>
              </a:ext>
            </a:extLst>
          </p:cNvPr>
          <p:cNvSpPr/>
          <p:nvPr userDrawn="1"/>
        </p:nvSpPr>
        <p:spPr>
          <a:xfrm>
            <a:off x="8420448" y="4848116"/>
            <a:ext cx="45719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F37BA169-53D5-45FD-9F33-6CBB99F21D49}"/>
              </a:ext>
            </a:extLst>
          </p:cNvPr>
          <p:cNvSpPr/>
          <p:nvPr userDrawn="1"/>
        </p:nvSpPr>
        <p:spPr>
          <a:xfrm>
            <a:off x="8345676" y="4848116"/>
            <a:ext cx="36000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DA70E93-75A6-432B-8D56-ECE5C0088E36}"/>
              </a:ext>
            </a:extLst>
          </p:cNvPr>
          <p:cNvSpPr txBox="1"/>
          <p:nvPr userDrawn="1"/>
        </p:nvSpPr>
        <p:spPr>
          <a:xfrm>
            <a:off x="8547816" y="2433250"/>
            <a:ext cx="59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i="1" dirty="0">
                <a:solidFill>
                  <a:srgbClr val="007FB1"/>
                </a:solidFill>
              </a:rPr>
              <a:t>Лого участника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E0AC50-4438-408B-8862-4DDC3D1936B5}"/>
              </a:ext>
            </a:extLst>
          </p:cNvPr>
          <p:cNvSpPr txBox="1"/>
          <p:nvPr userDrawn="1"/>
        </p:nvSpPr>
        <p:spPr>
          <a:xfrm>
            <a:off x="6418771" y="59501"/>
            <a:ext cx="21771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" dirty="0">
                <a:solidFill>
                  <a:srgbClr val="E21A1A"/>
                </a:solidFill>
              </a:rPr>
              <a:t>XX </a:t>
            </a:r>
            <a:r>
              <a:rPr lang="ru-RU" sz="400" dirty="0">
                <a:solidFill>
                  <a:srgbClr val="E21A1A"/>
                </a:solidFill>
              </a:rPr>
              <a:t>ВСЕРОССИЙСКАЯ НАУЧНО-ПРАКТИЧЕСКАЯ КОНФЕРЕНЦИЯ «БЕЗОПАСНОСТЬ ДВИЖЕНИЯ ПОЕЗДОВ» </a:t>
            </a:r>
          </a:p>
        </p:txBody>
      </p:sp>
    </p:spTree>
    <p:extLst>
      <p:ext uri="{BB962C8B-B14F-4D97-AF65-F5344CB8AC3E}">
        <p14:creationId xmlns:p14="http://schemas.microsoft.com/office/powerpoint/2010/main" val="53582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37835E-32FE-4FDF-B26E-624DDA65E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0E20323-1ADA-4BE9-8C7E-970A0DC06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5F1-8A37-4580-AC7B-4584EB8B1084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F6F9367-2629-40F0-97C6-428C9B6CD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A09A933-2AA5-4CDF-B959-6D61380CC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789C-C48D-4A89-94CA-82A7EE2B7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12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125F1-8A37-4580-AC7B-4584EB8B1084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1789C-C48D-4A89-94CA-82A7EE2B768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63433B2-C79D-477E-9D1B-BCC921E4A72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-17463"/>
            <a:ext cx="366712" cy="366713"/>
          </a:xfrm>
          <a:prstGeom prst="rect">
            <a:avLst/>
          </a:prstGeom>
          <a:solidFill>
            <a:srgbClr val="E21A1A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1FA8EF74-1C01-40CE-B6BC-E84F7DAADD2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349250"/>
            <a:ext cx="366712" cy="366713"/>
          </a:xfrm>
          <a:prstGeom prst="rect">
            <a:avLst/>
          </a:prstGeom>
          <a:solidFill>
            <a:srgbClr val="394A58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9D9F4242-65C8-41BF-85E7-5E51C153866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715963"/>
            <a:ext cx="366712" cy="366712"/>
          </a:xfrm>
          <a:prstGeom prst="rect">
            <a:avLst/>
          </a:prstGeom>
          <a:solidFill>
            <a:srgbClr val="455D7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D4E09429-E172-4E2C-85FD-CC730173AC2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1081088"/>
            <a:ext cx="366712" cy="366712"/>
          </a:xfrm>
          <a:prstGeom prst="rect">
            <a:avLst/>
          </a:prstGeom>
          <a:solidFill>
            <a:srgbClr val="68798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FD54CA6A-DD7F-49CF-A144-47A13DF353D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1447800"/>
            <a:ext cx="366712" cy="366713"/>
          </a:xfrm>
          <a:prstGeom prst="rect">
            <a:avLst/>
          </a:prstGeom>
          <a:solidFill>
            <a:srgbClr val="909CAA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04D5E9A7-442B-43A3-9DA2-9B835DA0592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-22225"/>
            <a:ext cx="366712" cy="377825"/>
          </a:xfrm>
          <a:prstGeom prst="rect">
            <a:avLst/>
          </a:prstGeom>
          <a:solidFill>
            <a:srgbClr val="CECCA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41ACFE15-20E6-4653-898F-544D9FFF32A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3303588"/>
            <a:ext cx="366712" cy="366712"/>
          </a:xfrm>
          <a:prstGeom prst="rect">
            <a:avLst/>
          </a:prstGeom>
          <a:solidFill>
            <a:srgbClr val="78D64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47060517-5132-4F48-A473-F58A15D5703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-22225"/>
            <a:ext cx="366713" cy="366713"/>
          </a:xfrm>
          <a:prstGeom prst="rect">
            <a:avLst/>
          </a:prstGeom>
          <a:solidFill>
            <a:srgbClr val="FF69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95E6D92A-00E4-418D-859E-21AF97B2691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1828800"/>
            <a:ext cx="366712" cy="366713"/>
          </a:xfrm>
          <a:prstGeom prst="rect">
            <a:avLst/>
          </a:prstGeom>
          <a:solidFill>
            <a:srgbClr val="BFC5CE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Rectangle 7">
            <a:extLst>
              <a:ext uri="{FF2B5EF4-FFF2-40B4-BE49-F238E27FC236}">
                <a16:creationId xmlns:a16="http://schemas.microsoft.com/office/drawing/2014/main" id="{A550E0F0-434F-42F9-8F32-9F6EB5910DF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2211388"/>
            <a:ext cx="366712" cy="366712"/>
          </a:xfrm>
          <a:prstGeom prst="rect">
            <a:avLst/>
          </a:prstGeom>
          <a:solidFill>
            <a:srgbClr val="60606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Rectangle 7">
            <a:extLst>
              <a:ext uri="{FF2B5EF4-FFF2-40B4-BE49-F238E27FC236}">
                <a16:creationId xmlns:a16="http://schemas.microsoft.com/office/drawing/2014/main" id="{EEEEF574-3A9A-4074-B9BC-02E030A9E67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2571750"/>
            <a:ext cx="366712" cy="366713"/>
          </a:xfrm>
          <a:prstGeom prst="rect">
            <a:avLst/>
          </a:prstGeom>
          <a:solidFill>
            <a:srgbClr val="82828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Rectangle 7">
            <a:extLst>
              <a:ext uri="{FF2B5EF4-FFF2-40B4-BE49-F238E27FC236}">
                <a16:creationId xmlns:a16="http://schemas.microsoft.com/office/drawing/2014/main" id="{B4D46531-AF0F-46CC-A477-1734352E08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2943225"/>
            <a:ext cx="366712" cy="366713"/>
          </a:xfrm>
          <a:prstGeom prst="rect">
            <a:avLst/>
          </a:prstGeom>
          <a:solidFill>
            <a:srgbClr val="A9A9A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Rectangle 7">
            <a:extLst>
              <a:ext uri="{FF2B5EF4-FFF2-40B4-BE49-F238E27FC236}">
                <a16:creationId xmlns:a16="http://schemas.microsoft.com/office/drawing/2014/main" id="{BD25D1D6-3C1E-481C-B8E9-7F03DDA70FF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3314700"/>
            <a:ext cx="366712" cy="366713"/>
          </a:xfrm>
          <a:prstGeom prst="rect">
            <a:avLst/>
          </a:prstGeom>
          <a:solidFill>
            <a:srgbClr val="D3D3D3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Rectangle 10">
            <a:extLst>
              <a:ext uri="{FF2B5EF4-FFF2-40B4-BE49-F238E27FC236}">
                <a16:creationId xmlns:a16="http://schemas.microsoft.com/office/drawing/2014/main" id="{0D24765C-335C-4B3F-B095-B2C8A71A79B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355600"/>
            <a:ext cx="366712" cy="366713"/>
          </a:xfrm>
          <a:prstGeom prst="rect">
            <a:avLst/>
          </a:prstGeom>
          <a:solidFill>
            <a:srgbClr val="85865F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6" name="Rectangle 10">
            <a:extLst>
              <a:ext uri="{FF2B5EF4-FFF2-40B4-BE49-F238E27FC236}">
                <a16:creationId xmlns:a16="http://schemas.microsoft.com/office/drawing/2014/main" id="{C7CE10E9-DAD1-4EED-98D5-E05D5F04E2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715963"/>
            <a:ext cx="366712" cy="366712"/>
          </a:xfrm>
          <a:prstGeom prst="rect">
            <a:avLst/>
          </a:prstGeom>
          <a:solidFill>
            <a:srgbClr val="DDDCB4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8" name="Rectangle 10">
            <a:extLst>
              <a:ext uri="{FF2B5EF4-FFF2-40B4-BE49-F238E27FC236}">
                <a16:creationId xmlns:a16="http://schemas.microsoft.com/office/drawing/2014/main" id="{E0BC440F-80A6-4D84-AC0B-573F027B6D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1082675"/>
            <a:ext cx="366712" cy="366713"/>
          </a:xfrm>
          <a:prstGeom prst="rect">
            <a:avLst/>
          </a:prstGeom>
          <a:solidFill>
            <a:srgbClr val="EBEAD4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0" name="Rectangle 10">
            <a:extLst>
              <a:ext uri="{FF2B5EF4-FFF2-40B4-BE49-F238E27FC236}">
                <a16:creationId xmlns:a16="http://schemas.microsoft.com/office/drawing/2014/main" id="{13D55865-46A1-4F68-B548-6D3C895836E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1447800"/>
            <a:ext cx="366712" cy="388938"/>
          </a:xfrm>
          <a:prstGeom prst="rect">
            <a:avLst/>
          </a:prstGeom>
          <a:solidFill>
            <a:srgbClr val="A3A86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2" name="Rectangle 10">
            <a:extLst>
              <a:ext uri="{FF2B5EF4-FFF2-40B4-BE49-F238E27FC236}">
                <a16:creationId xmlns:a16="http://schemas.microsoft.com/office/drawing/2014/main" id="{1299A252-707E-46A4-B96D-B9D87EA366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1836738"/>
            <a:ext cx="366712" cy="366712"/>
          </a:xfrm>
          <a:prstGeom prst="rect">
            <a:avLst/>
          </a:prstGeom>
          <a:solidFill>
            <a:srgbClr val="626B45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4" name="Rectangle 10">
            <a:extLst>
              <a:ext uri="{FF2B5EF4-FFF2-40B4-BE49-F238E27FC236}">
                <a16:creationId xmlns:a16="http://schemas.microsoft.com/office/drawing/2014/main" id="{69524F3C-568A-4DA7-979B-00B566E70EC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2203450"/>
            <a:ext cx="366712" cy="366713"/>
          </a:xfrm>
          <a:prstGeom prst="rect">
            <a:avLst/>
          </a:prstGeom>
          <a:solidFill>
            <a:srgbClr val="828B5C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10">
            <a:extLst>
              <a:ext uri="{FF2B5EF4-FFF2-40B4-BE49-F238E27FC236}">
                <a16:creationId xmlns:a16="http://schemas.microsoft.com/office/drawing/2014/main" id="{684377B6-83CD-4821-B0AA-229F426EE5E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2570163"/>
            <a:ext cx="366712" cy="366712"/>
          </a:xfrm>
          <a:prstGeom prst="rect">
            <a:avLst/>
          </a:prstGeom>
          <a:solidFill>
            <a:srgbClr val="B2B98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8" name="Rectangle 10">
            <a:extLst>
              <a:ext uri="{FF2B5EF4-FFF2-40B4-BE49-F238E27FC236}">
                <a16:creationId xmlns:a16="http://schemas.microsoft.com/office/drawing/2014/main" id="{1F8F7429-3E25-4F42-869C-857ADB44C25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2936875"/>
            <a:ext cx="366712" cy="366713"/>
          </a:xfrm>
          <a:prstGeom prst="rect">
            <a:avLst/>
          </a:prstGeom>
          <a:solidFill>
            <a:srgbClr val="D3D7BD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0" name="Rectangle 10">
            <a:extLst>
              <a:ext uri="{FF2B5EF4-FFF2-40B4-BE49-F238E27FC236}">
                <a16:creationId xmlns:a16="http://schemas.microsoft.com/office/drawing/2014/main" id="{A3083A54-5068-41F6-BC16-DDDE0D3C767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-22225"/>
            <a:ext cx="366713" cy="377825"/>
          </a:xfrm>
          <a:prstGeom prst="rect">
            <a:avLst/>
          </a:prstGeom>
          <a:solidFill>
            <a:srgbClr val="0066A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2" name="Rectangle 10">
            <a:extLst>
              <a:ext uri="{FF2B5EF4-FFF2-40B4-BE49-F238E27FC236}">
                <a16:creationId xmlns:a16="http://schemas.microsoft.com/office/drawing/2014/main" id="{1B492AD3-656B-45B4-AAC8-6CC311212EE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355600"/>
            <a:ext cx="366713" cy="366713"/>
          </a:xfrm>
          <a:prstGeom prst="rect">
            <a:avLst/>
          </a:prstGeom>
          <a:solidFill>
            <a:srgbClr val="00335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4" name="Rectangle 10">
            <a:extLst>
              <a:ext uri="{FF2B5EF4-FFF2-40B4-BE49-F238E27FC236}">
                <a16:creationId xmlns:a16="http://schemas.microsoft.com/office/drawing/2014/main" id="{67461699-C121-4EA8-B33A-6CAD0A1AA73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715963"/>
            <a:ext cx="366713" cy="366712"/>
          </a:xfrm>
          <a:prstGeom prst="rect">
            <a:avLst/>
          </a:prstGeom>
          <a:solidFill>
            <a:srgbClr val="00507C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6" name="Rectangle 10">
            <a:extLst>
              <a:ext uri="{FF2B5EF4-FFF2-40B4-BE49-F238E27FC236}">
                <a16:creationId xmlns:a16="http://schemas.microsoft.com/office/drawing/2014/main" id="{92D54742-B4B3-4A32-B0AB-5B863465EF7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1082675"/>
            <a:ext cx="366713" cy="366713"/>
          </a:xfrm>
          <a:prstGeom prst="rect">
            <a:avLst/>
          </a:prstGeom>
          <a:solidFill>
            <a:srgbClr val="007FB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8" name="Rectangle 10">
            <a:extLst>
              <a:ext uri="{FF2B5EF4-FFF2-40B4-BE49-F238E27FC236}">
                <a16:creationId xmlns:a16="http://schemas.microsoft.com/office/drawing/2014/main" id="{30055808-4A58-46AC-B783-D25541791A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1447800"/>
            <a:ext cx="366713" cy="388938"/>
          </a:xfrm>
          <a:prstGeom prst="rect">
            <a:avLst/>
          </a:prstGeom>
          <a:solidFill>
            <a:srgbClr val="8AB0D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0" name="Rectangle 10">
            <a:extLst>
              <a:ext uri="{FF2B5EF4-FFF2-40B4-BE49-F238E27FC236}">
                <a16:creationId xmlns:a16="http://schemas.microsoft.com/office/drawing/2014/main" id="{D1C5FDBF-0805-4442-A7E6-AEF3E0E06F1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1825625"/>
            <a:ext cx="366713" cy="373063"/>
          </a:xfrm>
          <a:prstGeom prst="rect">
            <a:avLst/>
          </a:prstGeom>
          <a:solidFill>
            <a:srgbClr val="00A3E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" name="Rectangle 10">
            <a:extLst>
              <a:ext uri="{FF2B5EF4-FFF2-40B4-BE49-F238E27FC236}">
                <a16:creationId xmlns:a16="http://schemas.microsoft.com/office/drawing/2014/main" id="{D410F1C8-A606-435D-B014-3BEA34D0C65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2198688"/>
            <a:ext cx="366713" cy="373062"/>
          </a:xfrm>
          <a:prstGeom prst="rect">
            <a:avLst/>
          </a:prstGeom>
          <a:solidFill>
            <a:srgbClr val="20668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4" name="Rectangle 10">
            <a:extLst>
              <a:ext uri="{FF2B5EF4-FFF2-40B4-BE49-F238E27FC236}">
                <a16:creationId xmlns:a16="http://schemas.microsoft.com/office/drawing/2014/main" id="{A16A2611-ABDF-4DDE-ADE2-3BD1DADADF4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2570163"/>
            <a:ext cx="366713" cy="373062"/>
          </a:xfrm>
          <a:prstGeom prst="rect">
            <a:avLst/>
          </a:prstGeom>
          <a:solidFill>
            <a:srgbClr val="2F87B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6" name="Rectangle 10">
            <a:extLst>
              <a:ext uri="{FF2B5EF4-FFF2-40B4-BE49-F238E27FC236}">
                <a16:creationId xmlns:a16="http://schemas.microsoft.com/office/drawing/2014/main" id="{60A9FE4F-37F0-47F4-BE1C-1615EC72B5C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2941638"/>
            <a:ext cx="366713" cy="373062"/>
          </a:xfrm>
          <a:prstGeom prst="rect">
            <a:avLst/>
          </a:prstGeom>
          <a:solidFill>
            <a:srgbClr val="61B9E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8" name="Rectangle 10">
            <a:extLst>
              <a:ext uri="{FF2B5EF4-FFF2-40B4-BE49-F238E27FC236}">
                <a16:creationId xmlns:a16="http://schemas.microsoft.com/office/drawing/2014/main" id="{2975F528-65AC-4BB2-A6C7-28B9786781A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3303588"/>
            <a:ext cx="366713" cy="373062"/>
          </a:xfrm>
          <a:prstGeom prst="rect">
            <a:avLst/>
          </a:prstGeom>
          <a:solidFill>
            <a:srgbClr val="B0DCF4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0" name="Rectangle 12">
            <a:extLst>
              <a:ext uri="{FF2B5EF4-FFF2-40B4-BE49-F238E27FC236}">
                <a16:creationId xmlns:a16="http://schemas.microsoft.com/office/drawing/2014/main" id="{214B09DD-B3ED-43A0-8433-1D9B861A16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3676650"/>
            <a:ext cx="366712" cy="366713"/>
          </a:xfrm>
          <a:prstGeom prst="rect">
            <a:avLst/>
          </a:prstGeom>
          <a:solidFill>
            <a:srgbClr val="65844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72" name="Rectangle 12">
            <a:extLst>
              <a:ext uri="{FF2B5EF4-FFF2-40B4-BE49-F238E27FC236}">
                <a16:creationId xmlns:a16="http://schemas.microsoft.com/office/drawing/2014/main" id="{3AE9AA54-DC36-4BA0-BA4E-4C74FA36AFA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4043363"/>
            <a:ext cx="366712" cy="366712"/>
          </a:xfrm>
          <a:prstGeom prst="rect">
            <a:avLst/>
          </a:prstGeom>
          <a:solidFill>
            <a:srgbClr val="7FA357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74" name="Rectangle 12">
            <a:extLst>
              <a:ext uri="{FF2B5EF4-FFF2-40B4-BE49-F238E27FC236}">
                <a16:creationId xmlns:a16="http://schemas.microsoft.com/office/drawing/2014/main" id="{6C8DD1EE-39CB-403B-9447-58F3E8E1CDD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4410075"/>
            <a:ext cx="366712" cy="366713"/>
          </a:xfrm>
          <a:prstGeom prst="rect">
            <a:avLst/>
          </a:prstGeom>
          <a:solidFill>
            <a:srgbClr val="AED08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76" name="Rectangle 12">
            <a:extLst>
              <a:ext uri="{FF2B5EF4-FFF2-40B4-BE49-F238E27FC236}">
                <a16:creationId xmlns:a16="http://schemas.microsoft.com/office/drawing/2014/main" id="{73C2967B-465D-4A9E-AA8A-BA301FA386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4781550"/>
            <a:ext cx="366712" cy="366713"/>
          </a:xfrm>
          <a:prstGeom prst="rect">
            <a:avLst/>
          </a:prstGeom>
          <a:solidFill>
            <a:srgbClr val="D6E8C3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78" name="Rectangle 12">
            <a:extLst>
              <a:ext uri="{FF2B5EF4-FFF2-40B4-BE49-F238E27FC236}">
                <a16:creationId xmlns:a16="http://schemas.microsoft.com/office/drawing/2014/main" id="{C586A57F-209C-4761-B9CB-D0840DB5EAD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334963"/>
            <a:ext cx="366713" cy="366712"/>
          </a:xfrm>
          <a:prstGeom prst="rect">
            <a:avLst/>
          </a:prstGeom>
          <a:solidFill>
            <a:srgbClr val="80503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80" name="Rectangle 12">
            <a:extLst>
              <a:ext uri="{FF2B5EF4-FFF2-40B4-BE49-F238E27FC236}">
                <a16:creationId xmlns:a16="http://schemas.microsoft.com/office/drawing/2014/main" id="{32050F47-7AC3-49F9-8FB2-5842D225C00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701675"/>
            <a:ext cx="366713" cy="366713"/>
          </a:xfrm>
          <a:prstGeom prst="rect">
            <a:avLst/>
          </a:prstGeom>
          <a:solidFill>
            <a:srgbClr val="AC6B2F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82" name="Rectangle 12">
            <a:extLst>
              <a:ext uri="{FF2B5EF4-FFF2-40B4-BE49-F238E27FC236}">
                <a16:creationId xmlns:a16="http://schemas.microsoft.com/office/drawing/2014/main" id="{1D07E238-B68F-4ED3-AA27-DAA321524ED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1068388"/>
            <a:ext cx="366713" cy="366712"/>
          </a:xfrm>
          <a:prstGeom prst="rect">
            <a:avLst/>
          </a:prstGeom>
          <a:solidFill>
            <a:srgbClr val="E4A063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84" name="Rectangle 12">
            <a:extLst>
              <a:ext uri="{FF2B5EF4-FFF2-40B4-BE49-F238E27FC236}">
                <a16:creationId xmlns:a16="http://schemas.microsoft.com/office/drawing/2014/main" id="{2481647F-68F9-4C42-BE57-6C9DF0FD2A1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1435100"/>
            <a:ext cx="366713" cy="366713"/>
          </a:xfrm>
          <a:prstGeom prst="rect">
            <a:avLst/>
          </a:prstGeom>
          <a:solidFill>
            <a:srgbClr val="F1D0B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41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egulation.gov.ru/projects#npa=99328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FA8220C-7104-4803-AFF1-9DACD343A10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3320" y="4688651"/>
            <a:ext cx="729767" cy="449537"/>
          </a:xfrm>
          <a:prstGeom prst="rect">
            <a:avLst/>
          </a:prstGeom>
        </p:spPr>
      </p:pic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5B0D9DC7-B1C2-46B6-B118-8375A0E79C0D}"/>
              </a:ext>
            </a:extLst>
          </p:cNvPr>
          <p:cNvSpPr/>
          <p:nvPr/>
        </p:nvSpPr>
        <p:spPr>
          <a:xfrm>
            <a:off x="0" y="353718"/>
            <a:ext cx="9144000" cy="4334934"/>
          </a:xfrm>
          <a:prstGeom prst="rect">
            <a:avLst/>
          </a:prstGeom>
          <a:solidFill>
            <a:srgbClr val="BFC5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 descr="Изображение выглядит как устройство&#10;&#10;Автоматически созданное описание">
            <a:extLst>
              <a:ext uri="{FF2B5EF4-FFF2-40B4-BE49-F238E27FC236}">
                <a16:creationId xmlns:a16="http://schemas.microsoft.com/office/drawing/2014/main" id="{A693FCD7-519C-49B0-8524-3B6B4FE8F4D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2391" y="672406"/>
            <a:ext cx="7013670" cy="356560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4C0DDCD-66B1-4266-8155-E7609310551C}"/>
              </a:ext>
            </a:extLst>
          </p:cNvPr>
          <p:cNvSpPr txBox="1"/>
          <p:nvPr/>
        </p:nvSpPr>
        <p:spPr>
          <a:xfrm>
            <a:off x="3097094" y="1987547"/>
            <a:ext cx="4266869" cy="6976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ru-RU" b="1" kern="0" dirty="0">
                <a:solidFill>
                  <a:schemeClr val="bg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ЦИФРОВАЯ ТРАНСФОРМАЦИЯ</a:t>
            </a:r>
            <a:br>
              <a:rPr lang="ru-RU" b="1" kern="0" dirty="0">
                <a:solidFill>
                  <a:schemeClr val="bg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kern="0" dirty="0">
                <a:solidFill>
                  <a:schemeClr val="bg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БЕЗОПАСНОСТИ ДВИЖЕНИЯ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33B4D33-8879-4A51-A4D1-2086F720042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38754"/>
            <a:ext cx="1078330" cy="93139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657E739-AFDD-4345-8C12-64448E8ACACE}"/>
              </a:ext>
            </a:extLst>
          </p:cNvPr>
          <p:cNvSpPr txBox="1"/>
          <p:nvPr/>
        </p:nvSpPr>
        <p:spPr>
          <a:xfrm>
            <a:off x="4089789" y="4373496"/>
            <a:ext cx="9744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solidFill>
                  <a:srgbClr val="E21A1A"/>
                </a:solidFill>
              </a:rPr>
              <a:t>2020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44224F-7CC4-46B5-870C-77ED5EC9DA4B}"/>
              </a:ext>
            </a:extLst>
          </p:cNvPr>
          <p:cNvSpPr txBox="1"/>
          <p:nvPr/>
        </p:nvSpPr>
        <p:spPr>
          <a:xfrm>
            <a:off x="4012890" y="4286417"/>
            <a:ext cx="111352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dirty="0">
                <a:solidFill>
                  <a:srgbClr val="003356"/>
                </a:solidFill>
              </a:rPr>
              <a:t>ОНЛАЙН ФОРМАТ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591DFA-7004-4883-B3F9-51F343081782}"/>
              </a:ext>
            </a:extLst>
          </p:cNvPr>
          <p:cNvSpPr txBox="1"/>
          <p:nvPr/>
        </p:nvSpPr>
        <p:spPr>
          <a:xfrm>
            <a:off x="2361063" y="70622"/>
            <a:ext cx="66502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800" dirty="0">
                <a:solidFill>
                  <a:srgbClr val="FF0000"/>
                </a:solidFill>
              </a:rPr>
              <a:t>XX ВСЕРОССИЙСКАЯ НАУЧНО-ПРАКТИЧЕСКАЯ КОНФЕРЕНЦИЯ «БЕЗОПАСНОСТЬ ДВИЖЕНИЯ ПОЕЗДОВ»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5850FEB-CE8E-4D1D-B93F-547B4A1EA350}"/>
              </a:ext>
            </a:extLst>
          </p:cNvPr>
          <p:cNvSpPr txBox="1"/>
          <p:nvPr/>
        </p:nvSpPr>
        <p:spPr>
          <a:xfrm>
            <a:off x="1833780" y="2768746"/>
            <a:ext cx="548688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000" b="1" kern="0" dirty="0">
                <a:solidFill>
                  <a:schemeClr val="bg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СТРАТЕГИЯ УСПЕХА И РАЗВИТИЯ ВОЗМОЖНОСТЕЙ </a:t>
            </a:r>
            <a:endParaRPr lang="ru-RU" sz="1000" dirty="0"/>
          </a:p>
        </p:txBody>
      </p:sp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3EEBA7D1-5268-4121-B336-AD96B85BC3D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5866" y="1968497"/>
            <a:ext cx="820389" cy="911543"/>
          </a:xfrm>
          <a:prstGeom prst="rect">
            <a:avLst/>
          </a:prstGeom>
        </p:spPr>
      </p:pic>
      <p:pic>
        <p:nvPicPr>
          <p:cNvPr id="46" name="Рисунок 45" descr="Изображение выглядит как сидит, стол, компьютер, клавиатура&#10;&#10;Автоматически созданное описание">
            <a:extLst>
              <a:ext uri="{FF2B5EF4-FFF2-40B4-BE49-F238E27FC236}">
                <a16:creationId xmlns:a16="http://schemas.microsoft.com/office/drawing/2014/main" id="{74BDFA90-EC2E-4744-860E-70EACEFF332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22251" y="3232906"/>
            <a:ext cx="1523809" cy="100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636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9" descr="C:\Natarius\RZD 2014\Август\16x9\title1.jpg">
            <a:extLst>
              <a:ext uri="{FF2B5EF4-FFF2-40B4-BE49-F238E27FC236}">
                <a16:creationId xmlns:a16="http://schemas.microsoft.com/office/drawing/2014/main" id="{227D4416-4127-4C1F-AB22-4F1D784AE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741750"/>
            <a:ext cx="8537756" cy="2955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F68144C8-2B95-4ACE-9F96-9C4F067ECDE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956210"/>
            <a:ext cx="8537756" cy="782083"/>
          </a:xfrm>
          <a:prstGeom prst="rect">
            <a:avLst/>
          </a:prstGeom>
        </p:spPr>
      </p:pic>
      <p:sp>
        <p:nvSpPr>
          <p:cNvPr id="12" name="Subtitle 6">
            <a:extLst>
              <a:ext uri="{FF2B5EF4-FFF2-40B4-BE49-F238E27FC236}">
                <a16:creationId xmlns:a16="http://schemas.microsoft.com/office/drawing/2014/main" id="{E5A65BB3-094E-419C-A526-A8566CD2F1F1}"/>
              </a:ext>
            </a:extLst>
          </p:cNvPr>
          <p:cNvSpPr txBox="1">
            <a:spLocks/>
          </p:cNvSpPr>
          <p:nvPr/>
        </p:nvSpPr>
        <p:spPr bwMode="auto">
          <a:xfrm>
            <a:off x="785814" y="3712369"/>
            <a:ext cx="525576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/>
                </a:solidFill>
                <a:latin typeface="Verdana" pitchFamily="34" charset="0"/>
                <a:ea typeface="Arial" charset="0"/>
                <a:cs typeface="Verdana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1" hangingPunct="1"/>
            <a:endParaRPr kumimoji="0" lang="en-US" dirty="0">
              <a:ea typeface="Arial" pitchFamily="34" charset="0"/>
            </a:endParaRP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FD419004-1B64-4271-9BE4-E24086B85750}"/>
              </a:ext>
            </a:extLst>
          </p:cNvPr>
          <p:cNvSpPr txBox="1">
            <a:spLocks/>
          </p:cNvSpPr>
          <p:nvPr/>
        </p:nvSpPr>
        <p:spPr bwMode="auto">
          <a:xfrm>
            <a:off x="785813" y="4712159"/>
            <a:ext cx="1441450" cy="178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000" kern="1200" baseline="0">
                <a:solidFill>
                  <a:schemeClr val="tx1"/>
                </a:solidFill>
                <a:latin typeface="Verdana" pitchFamily="34" charset="0"/>
                <a:ea typeface="Arial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1" hangingPunct="1"/>
            <a:r>
              <a:rPr kumimoji="0" lang="ru-RU" sz="800" dirty="0">
                <a:ea typeface="Arial" pitchFamily="34" charset="0"/>
              </a:rPr>
              <a:t>26 ноября 2020 г.</a:t>
            </a:r>
            <a:endParaRPr kumimoji="0" lang="en-US" sz="800" dirty="0">
              <a:ea typeface="Arial" pitchFamily="34" charset="0"/>
            </a:endParaRPr>
          </a:p>
        </p:txBody>
      </p:sp>
      <p:sp>
        <p:nvSpPr>
          <p:cNvPr id="14" name="Заголовок 2">
            <a:extLst>
              <a:ext uri="{FF2B5EF4-FFF2-40B4-BE49-F238E27FC236}">
                <a16:creationId xmlns:a16="http://schemas.microsoft.com/office/drawing/2014/main" id="{027DD6FE-F1E9-4F7F-88C9-03AEF3277A29}"/>
              </a:ext>
            </a:extLst>
          </p:cNvPr>
          <p:cNvSpPr txBox="1">
            <a:spLocks/>
          </p:cNvSpPr>
          <p:nvPr/>
        </p:nvSpPr>
        <p:spPr bwMode="auto">
          <a:xfrm>
            <a:off x="785813" y="3065463"/>
            <a:ext cx="5386388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kumimoji="1" sz="2200" kern="1200" baseline="0">
                <a:solidFill>
                  <a:srgbClr val="FFFFFF"/>
                </a:solidFill>
                <a:latin typeface="Verdana" pitchFamily="34" charset="0"/>
                <a:ea typeface="Arial" charset="0"/>
                <a:cs typeface="Verdana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Arial" charset="0"/>
                <a:cs typeface="Verdana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Arial" charset="0"/>
                <a:cs typeface="Verdana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Arial" charset="0"/>
                <a:cs typeface="Verdana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Arial" charset="0"/>
                <a:cs typeface="Verdan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9pPr>
          </a:lstStyle>
          <a:p>
            <a:r>
              <a:rPr kumimoji="0" lang="ru-RU" sz="2000" dirty="0">
                <a:ea typeface="Arial" pitchFamily="34" charset="0"/>
              </a:rPr>
              <a:t>Роль информационной безопасности </a:t>
            </a:r>
            <a:br>
              <a:rPr kumimoji="0" lang="ru-RU" sz="2000" dirty="0">
                <a:ea typeface="Arial" pitchFamily="34" charset="0"/>
              </a:rPr>
            </a:br>
            <a:r>
              <a:rPr kumimoji="0" lang="ru-RU" sz="2000" dirty="0">
                <a:ea typeface="Arial" pitchFamily="34" charset="0"/>
              </a:rPr>
              <a:t>в цифровой экономике</a:t>
            </a:r>
          </a:p>
        </p:txBody>
      </p:sp>
      <p:sp>
        <p:nvSpPr>
          <p:cNvPr id="18" name="Subtitle 6">
            <a:extLst>
              <a:ext uri="{FF2B5EF4-FFF2-40B4-BE49-F238E27FC236}">
                <a16:creationId xmlns:a16="http://schemas.microsoft.com/office/drawing/2014/main" id="{69408099-8394-413D-A338-BB8D5213D7C6}"/>
              </a:ext>
            </a:extLst>
          </p:cNvPr>
          <p:cNvSpPr txBox="1">
            <a:spLocks/>
          </p:cNvSpPr>
          <p:nvPr/>
        </p:nvSpPr>
        <p:spPr bwMode="auto">
          <a:xfrm>
            <a:off x="785813" y="4089924"/>
            <a:ext cx="6906376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/>
                </a:solidFill>
                <a:latin typeface="Verdana" pitchFamily="34" charset="0"/>
                <a:ea typeface="Arial" charset="0"/>
                <a:cs typeface="Verdana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1" hangingPunct="1"/>
            <a:r>
              <a:rPr kumimoji="0" lang="ru-RU" sz="1400" dirty="0">
                <a:ea typeface="Arial" pitchFamily="34" charset="0"/>
              </a:rPr>
              <a:t>Каргина Лариса Андреевна, Лебедева Софья Леонидовна</a:t>
            </a:r>
            <a:endParaRPr kumimoji="0" lang="en-US" sz="1400" dirty="0">
              <a:ea typeface="Arial" pitchFamily="34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C0FA4169-F336-438A-9EB2-72C415854AC7}"/>
              </a:ext>
            </a:extLst>
          </p:cNvPr>
          <p:cNvSpPr/>
          <p:nvPr/>
        </p:nvSpPr>
        <p:spPr>
          <a:xfrm>
            <a:off x="9098692" y="0"/>
            <a:ext cx="45719" cy="5148000"/>
          </a:xfrm>
          <a:prstGeom prst="rect">
            <a:avLst/>
          </a:prstGeom>
          <a:solidFill>
            <a:srgbClr val="BFC5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9C3D14-883B-46D1-9AD6-C0B61E0AAC63}"/>
              </a:ext>
            </a:extLst>
          </p:cNvPr>
          <p:cNvSpPr txBox="1"/>
          <p:nvPr/>
        </p:nvSpPr>
        <p:spPr>
          <a:xfrm>
            <a:off x="785813" y="4301239"/>
            <a:ext cx="53863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/>
              <a:t>ИЭФ РУТ(МИИТ)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4FD14EB-8393-EE44-B397-5707EB035F2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36878" y="2306452"/>
            <a:ext cx="561814" cy="627474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4FD14EB-8393-EE44-B397-5707EB035F2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36878" y="2313747"/>
            <a:ext cx="561814" cy="62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230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ED6B8CD-E18C-488E-BE5C-415DB22E4F17}"/>
              </a:ext>
            </a:extLst>
          </p:cNvPr>
          <p:cNvSpPr txBox="1">
            <a:spLocks/>
          </p:cNvSpPr>
          <p:nvPr/>
        </p:nvSpPr>
        <p:spPr bwMode="auto">
          <a:xfrm>
            <a:off x="3328737" y="1327195"/>
            <a:ext cx="517083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None/>
              <a:defRPr kumimoji="1" sz="1600" kern="1200">
                <a:solidFill>
                  <a:schemeClr val="tx1"/>
                </a:solidFill>
                <a:latin typeface="Verdana" pitchFamily="34" charset="0"/>
                <a:ea typeface="Arial" charset="0"/>
                <a:cs typeface="Verdana" pitchFamily="34" charset="0"/>
              </a:defRPr>
            </a:lvl1pPr>
            <a:lvl2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None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None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None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None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1" hangingPunct="1"/>
            <a:r>
              <a:rPr kumimoji="0" lang="ru-RU" dirty="0">
                <a:ea typeface="Arial" pitchFamily="34" charset="0"/>
              </a:rPr>
              <a:t>Рост нагрузки </a:t>
            </a:r>
            <a:r>
              <a:rPr lang="ru-RU" dirty="0"/>
              <a:t>на ИТ и ИБ-подразделения</a:t>
            </a:r>
            <a:endParaRPr kumimoji="0" lang="ru-RU" dirty="0">
              <a:ea typeface="Arial" pitchFamily="34" charset="0"/>
            </a:endParaRPr>
          </a:p>
          <a:p>
            <a:pPr defTabSz="914400" eaLnBrk="1" hangingPunct="1"/>
            <a:r>
              <a:rPr lang="ru-RU" dirty="0"/>
              <a:t>Важность </a:t>
            </a:r>
            <a:r>
              <a:rPr lang="ru-RU" dirty="0" err="1"/>
              <a:t>киберграмотности</a:t>
            </a:r>
            <a:r>
              <a:rPr kumimoji="0" lang="ru-RU" dirty="0">
                <a:ea typeface="Arial" pitchFamily="34" charset="0"/>
              </a:rPr>
              <a:t> </a:t>
            </a:r>
            <a:endParaRPr kumimoji="0" lang="en-US" dirty="0">
              <a:ea typeface="Arial" pitchFamily="34" charset="0"/>
            </a:endParaRPr>
          </a:p>
          <a:p>
            <a:pPr defTabSz="914400" eaLnBrk="1" hangingPunct="1"/>
            <a:r>
              <a:rPr kumimoji="0" lang="ru-RU" dirty="0">
                <a:ea typeface="Arial" pitchFamily="34" charset="0"/>
              </a:rPr>
              <a:t>Новые средства распознавания  </a:t>
            </a:r>
            <a:endParaRPr kumimoji="0" lang="en-US" dirty="0">
              <a:ea typeface="Arial" pitchFamily="34" charset="0"/>
            </a:endParaRPr>
          </a:p>
          <a:p>
            <a:pPr defTabSz="914400" eaLnBrk="1" hangingPunct="1"/>
            <a:r>
              <a:rPr kumimoji="0" lang="ru-RU" dirty="0">
                <a:ea typeface="Arial" pitchFamily="34" charset="0"/>
              </a:rPr>
              <a:t>Смена структуры ключевых рисков ИБ </a:t>
            </a:r>
            <a:endParaRPr kumimoji="0" lang="en-US" dirty="0">
              <a:ea typeface="Arial" pitchFamily="34" charset="0"/>
            </a:endParaRPr>
          </a:p>
          <a:p>
            <a:pPr defTabSz="914400" eaLnBrk="1" hangingPunct="1"/>
            <a:r>
              <a:rPr kumimoji="0" lang="ru-RU" dirty="0">
                <a:ea typeface="Arial" pitchFamily="34" charset="0"/>
              </a:rPr>
              <a:t>Уход в облака</a:t>
            </a:r>
          </a:p>
          <a:p>
            <a:pPr defTabSz="914400" eaLnBrk="1" hangingPunct="1"/>
            <a:r>
              <a:rPr kumimoji="0" lang="ru-RU" dirty="0">
                <a:ea typeface="Arial" pitchFamily="34" charset="0"/>
              </a:rPr>
              <a:t>Использование сервисной модели</a:t>
            </a:r>
          </a:p>
          <a:p>
            <a:pPr defTabSz="914400" eaLnBrk="1" hangingPunct="1"/>
            <a:r>
              <a:rPr kumimoji="0" lang="ru-RU" dirty="0">
                <a:ea typeface="Arial" pitchFamily="34" charset="0"/>
              </a:rPr>
              <a:t>Усиление регулирования</a:t>
            </a:r>
          </a:p>
          <a:p>
            <a:pPr defTabSz="914400" eaLnBrk="1" hangingPunct="1"/>
            <a:r>
              <a:rPr kumimoji="0" lang="ru-RU" dirty="0">
                <a:ea typeface="Arial" pitchFamily="34" charset="0"/>
              </a:rPr>
              <a:t>Рост российских производителей решений ИБ</a:t>
            </a:r>
          </a:p>
          <a:p>
            <a:pPr defTabSz="914400" eaLnBrk="1" hangingPunct="1"/>
            <a:r>
              <a:rPr kumimoji="0" lang="ru-RU" dirty="0" err="1">
                <a:ea typeface="Arial" pitchFamily="34" charset="0"/>
              </a:rPr>
              <a:t>Проактивный</a:t>
            </a:r>
            <a:r>
              <a:rPr kumimoji="0" lang="ru-RU" dirty="0">
                <a:ea typeface="Arial" pitchFamily="34" charset="0"/>
              </a:rPr>
              <a:t> стиль ведения бизнеса</a:t>
            </a:r>
            <a:endParaRPr kumimoji="0" lang="en-US" dirty="0">
              <a:ea typeface="Arial" pitchFamily="34" charset="0"/>
            </a:endParaRPr>
          </a:p>
          <a:p>
            <a:pPr defTabSz="914400" eaLnBrk="1" hangingPunct="1">
              <a:buFont typeface="Arial" pitchFamily="34" charset="0"/>
              <a:buNone/>
            </a:pPr>
            <a:r>
              <a:rPr kumimoji="0" lang="ru-RU" dirty="0">
                <a:ea typeface="Arial" pitchFamily="34" charset="0"/>
              </a:rPr>
              <a:t> </a:t>
            </a:r>
            <a:endParaRPr kumimoji="0" lang="en-US" dirty="0">
              <a:ea typeface="Arial" pitchFamily="34" charset="0"/>
            </a:endParaRPr>
          </a:p>
        </p:txBody>
      </p:sp>
      <p:sp>
        <p:nvSpPr>
          <p:cNvPr id="3" name="Content Placeholder 15">
            <a:extLst>
              <a:ext uri="{FF2B5EF4-FFF2-40B4-BE49-F238E27FC236}">
                <a16:creationId xmlns:a16="http://schemas.microsoft.com/office/drawing/2014/main" id="{F74411BF-2152-4BE4-8D2A-BF649E7CEE06}"/>
              </a:ext>
            </a:extLst>
          </p:cNvPr>
          <p:cNvSpPr txBox="1">
            <a:spLocks/>
          </p:cNvSpPr>
          <p:nvPr/>
        </p:nvSpPr>
        <p:spPr bwMode="auto">
          <a:xfrm>
            <a:off x="315913" y="3497263"/>
            <a:ext cx="414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>
                <a:solidFill>
                  <a:srgbClr val="0066A1"/>
                </a:solidFill>
                <a:latin typeface="Verdana" pitchFamily="34" charset="0"/>
                <a:ea typeface="Arial" pitchFamily="34" charset="0"/>
                <a:cs typeface="Verdana" pitchFamily="34" charset="0"/>
              </a:rPr>
              <a:t>Массовый переход на удаленную работу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 sz="1000" dirty="0">
              <a:solidFill>
                <a:srgbClr val="0066A1"/>
              </a:solidFill>
              <a:latin typeface="Verdana" pitchFamily="34" charset="0"/>
              <a:ea typeface="Arial" pitchFamily="34" charset="0"/>
              <a:cs typeface="Verdana" pitchFamily="34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ru-RU" sz="1000" dirty="0">
              <a:solidFill>
                <a:srgbClr val="0066A1"/>
              </a:solidFill>
              <a:latin typeface="Verdana" pitchFamily="34" charset="0"/>
              <a:ea typeface="Arial" pitchFamily="34" charset="0"/>
              <a:cs typeface="Verdana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7CDF9E-5655-434C-A4EA-8EE66DE7FE0F}"/>
              </a:ext>
            </a:extLst>
          </p:cNvPr>
          <p:cNvSpPr txBox="1"/>
          <p:nvPr/>
        </p:nvSpPr>
        <p:spPr>
          <a:xfrm>
            <a:off x="243839" y="0"/>
            <a:ext cx="57824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/>
            <a:r>
              <a:rPr lang="ru-RU" dirty="0">
                <a:ea typeface="Arial" pitchFamily="34" charset="0"/>
              </a:rPr>
              <a:t>Тенденции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15913" y="998873"/>
            <a:ext cx="2746353" cy="23726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3839" y="4329376"/>
            <a:ext cx="73551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000" dirty="0">
                <a:hlinkClick r:id="rId3" tooltip="https://regulation.gov.ru/projects#npa=99328"/>
              </a:rPr>
              <a:t>Минкомсвязи планирует отрегулировать </a:t>
            </a:r>
            <a:r>
              <a:rPr lang="ru-RU" sz="1000" dirty="0" err="1">
                <a:hlinkClick r:id="rId3" tooltip="https://regulation.gov.ru/projects#npa=99328"/>
              </a:rPr>
              <a:t>госзакупки</a:t>
            </a:r>
            <a:r>
              <a:rPr lang="ru-RU" sz="1000" dirty="0">
                <a:hlinkClick r:id="rId3" tooltip="https://regulation.gov.ru/projects#npa=99328"/>
              </a:rPr>
              <a:t> антивирусов</a:t>
            </a:r>
            <a:r>
              <a:rPr lang="ru-RU" sz="1000" dirty="0"/>
              <a:t> </a:t>
            </a:r>
            <a:endParaRPr lang="ru-RU" sz="1000" dirty="0">
              <a:solidFill>
                <a:srgbClr val="0066A1"/>
              </a:solidFill>
              <a:latin typeface="Verdana" pitchFamily="34" charset="0"/>
              <a:ea typeface="Arial" pitchFamily="34" charset="0"/>
              <a:cs typeface="Verdana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4FD14EB-8393-EE44-B397-5707EB035F2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18253" y="190180"/>
            <a:ext cx="988114" cy="110359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4FD14EB-8393-EE44-B397-5707EB035F2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36878" y="2313747"/>
            <a:ext cx="561814" cy="62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169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34">
            <a:extLst>
              <a:ext uri="{FF2B5EF4-FFF2-40B4-BE49-F238E27FC236}">
                <a16:creationId xmlns:a16="http://schemas.microsoft.com/office/drawing/2014/main" id="{8CF92552-53D6-42E2-8A53-9B5BEE007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425" y="1055249"/>
            <a:ext cx="4091385" cy="246221"/>
          </a:xfrm>
          <a:prstGeom prst="rect">
            <a:avLst/>
          </a:prstGeom>
          <a:solidFill>
            <a:srgbClr val="828B5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bg1"/>
                </a:solidFill>
                <a:latin typeface="Verdana" pitchFamily="34" charset="0"/>
              </a:rPr>
              <a:t>Безопасность и управление рисками</a:t>
            </a:r>
          </a:p>
        </p:txBody>
      </p:sp>
      <p:sp>
        <p:nvSpPr>
          <p:cNvPr id="14" name="Прямоугольник 41">
            <a:extLst>
              <a:ext uri="{FF2B5EF4-FFF2-40B4-BE49-F238E27FC236}">
                <a16:creationId xmlns:a16="http://schemas.microsoft.com/office/drawing/2014/main" id="{08BE10D2-E8DA-43F1-8BD2-52B5314BB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38" y="3597729"/>
            <a:ext cx="4093031" cy="230832"/>
          </a:xfrm>
          <a:prstGeom prst="rect">
            <a:avLst/>
          </a:prstGeom>
          <a:solidFill>
            <a:srgbClr val="D6E8C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900" dirty="0">
                <a:latin typeface="Verdana" pitchFamily="34" charset="0"/>
              </a:rPr>
              <a:t>По данным </a:t>
            </a:r>
            <a:r>
              <a:rPr lang="en-US" sz="900" dirty="0">
                <a:latin typeface="Verdana" pitchFamily="34" charset="0"/>
              </a:rPr>
              <a:t>Gartner</a:t>
            </a:r>
            <a:r>
              <a:rPr lang="ru-RU" sz="900" dirty="0">
                <a:latin typeface="Verdana" pitchFamily="34" charset="0"/>
              </a:rPr>
              <a:t> апрель 2020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90189F3-D194-412B-AD38-8565C1C7B36B}"/>
              </a:ext>
            </a:extLst>
          </p:cNvPr>
          <p:cNvSpPr txBox="1"/>
          <p:nvPr/>
        </p:nvSpPr>
        <p:spPr>
          <a:xfrm>
            <a:off x="243839" y="0"/>
            <a:ext cx="57824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hangingPunct="1">
              <a:buFont typeface="Arial" pitchFamily="34" charset="0"/>
              <a:buNone/>
            </a:pPr>
            <a:r>
              <a:rPr lang="ru-RU" dirty="0">
                <a:ea typeface="Arial" pitchFamily="34" charset="0"/>
              </a:rPr>
              <a:t>Тренды</a:t>
            </a:r>
            <a:endParaRPr kumimoji="0" lang="ru-RU" dirty="0">
              <a:ea typeface="Arial" pitchFamily="34" charset="0"/>
            </a:endParaRP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ED75A7F3-A2F0-44BC-A84B-E19EAE7DEFFE}"/>
              </a:ext>
            </a:extLst>
          </p:cNvPr>
          <p:cNvSpPr txBox="1">
            <a:spLocks/>
          </p:cNvSpPr>
          <p:nvPr/>
        </p:nvSpPr>
        <p:spPr bwMode="auto">
          <a:xfrm>
            <a:off x="4224515" y="1663907"/>
            <a:ext cx="4102934" cy="308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None/>
              <a:defRPr kumimoji="1" sz="1600" kern="1200">
                <a:solidFill>
                  <a:schemeClr val="tx1"/>
                </a:solidFill>
                <a:latin typeface="Verdana" pitchFamily="34" charset="0"/>
                <a:ea typeface="Arial" charset="0"/>
                <a:cs typeface="Verdana" pitchFamily="34" charset="0"/>
              </a:defRPr>
            </a:lvl1pPr>
            <a:lvl2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None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None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None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None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q"/>
            </a:pPr>
            <a:r>
              <a:rPr kumimoji="0" lang="ru-RU" dirty="0">
                <a:ea typeface="Arial" pitchFamily="34" charset="0"/>
              </a:rPr>
              <a:t>Концепция управления безопасностью данных используется для оценки приоритетности инвестиций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kumimoji="0" lang="ru-RU" dirty="0">
              <a:ea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kumimoji="0" lang="ru-RU" dirty="0">
                <a:ea typeface="Arial" pitchFamily="34" charset="0"/>
              </a:rPr>
              <a:t>Оценка готовности организации к принятию риска напрямую связана с результатами бизнеса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kumimoji="0" lang="ru-RU" dirty="0">
              <a:ea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kumimoji="0" lang="ru-RU" dirty="0">
                <a:ea typeface="Arial" pitchFamily="34" charset="0"/>
              </a:rPr>
              <a:t>Интерес к внедрению или совершенствованию центров безопасности (SOC) с акцентом на обнаружение угроз и реагирование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kumimoji="0" lang="ru-RU" dirty="0">
              <a:ea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kumimoji="0" lang="ru-RU" dirty="0">
                <a:ea typeface="Arial" pitchFamily="34" charset="0"/>
              </a:rPr>
              <a:t>Подъем аппаратной, биометрической и беспарольной аутентификации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kumimoji="0" lang="ru-RU" dirty="0">
              <a:ea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kumimoji="0" lang="ru-RU" dirty="0">
                <a:ea typeface="Arial" pitchFamily="34" charset="0"/>
              </a:rPr>
              <a:t>Премиальные пакеты и услуги по обучению от поставщиков средств безопасности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kumimoji="0" lang="ru-RU" dirty="0">
              <a:ea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kumimoji="0" lang="ru-RU" dirty="0">
                <a:ea typeface="Arial" pitchFamily="34" charset="0"/>
              </a:rPr>
              <a:t>Организации инвестируют средства в технологии облачной безопасности, которая становится основной вычислительной платформой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kumimoji="0" lang="ru-RU" dirty="0">
              <a:ea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kumimoji="0" lang="ru-RU" dirty="0">
                <a:ea typeface="Arial" pitchFamily="34" charset="0"/>
              </a:rPr>
              <a:t>Традиционные рынки безопасности принимают стратегический подход CARTA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3838" y="1579431"/>
            <a:ext cx="1828800" cy="180975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4FD14EB-8393-EE44-B397-5707EB035F2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36878" y="2313747"/>
            <a:ext cx="561814" cy="62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80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AD3EAA47-B616-4770-874D-BDA93AB21151}"/>
              </a:ext>
            </a:extLst>
          </p:cNvPr>
          <p:cNvSpPr txBox="1"/>
          <p:nvPr/>
        </p:nvSpPr>
        <p:spPr>
          <a:xfrm>
            <a:off x="328749" y="1332950"/>
            <a:ext cx="53949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66A1"/>
              </a:solidFill>
              <a:effectLst/>
              <a:uLnTx/>
              <a:uFillTx/>
              <a:latin typeface="Verdana" pitchFamily="34" charset="0"/>
              <a:ea typeface="Arial" pitchFamily="34" charset="0"/>
              <a:cs typeface="Verdana" pitchFamily="34" charset="0"/>
            </a:endParaRP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EBC976EC-713A-4B15-9B02-799875B408E6}"/>
              </a:ext>
            </a:extLst>
          </p:cNvPr>
          <p:cNvSpPr txBox="1">
            <a:spLocks/>
          </p:cNvSpPr>
          <p:nvPr/>
        </p:nvSpPr>
        <p:spPr bwMode="auto">
          <a:xfrm>
            <a:off x="6418217" y="1303611"/>
            <a:ext cx="2077221" cy="324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000" kern="1200">
                <a:solidFill>
                  <a:schemeClr val="accent6"/>
                </a:solidFill>
                <a:latin typeface="Verdana" pitchFamily="34" charset="0"/>
                <a:ea typeface="Arial" charset="0"/>
                <a:cs typeface="Verdana" pitchFamily="34" charset="0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2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9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9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1" hangingPunct="1"/>
            <a:r>
              <a:rPr kumimoji="0" lang="ru-RU" sz="1400" dirty="0">
                <a:solidFill>
                  <a:schemeClr val="tx1"/>
                </a:solidFill>
                <a:ea typeface="Arial" pitchFamily="34" charset="0"/>
              </a:rPr>
              <a:t>Следите за экранным временем</a:t>
            </a:r>
          </a:p>
          <a:p>
            <a:pPr defTabSz="914400" eaLnBrk="1" hangingPunct="1"/>
            <a:endParaRPr kumimoji="0" lang="ru-RU" sz="1400" dirty="0">
              <a:solidFill>
                <a:schemeClr val="tx1"/>
              </a:solidFill>
              <a:ea typeface="Arial" pitchFamily="34" charset="0"/>
            </a:endParaRPr>
          </a:p>
          <a:p>
            <a:pPr defTabSz="914400" eaLnBrk="1" hangingPunct="1"/>
            <a:r>
              <a:rPr kumimoji="0" lang="ru-RU" sz="1400" dirty="0">
                <a:solidFill>
                  <a:schemeClr val="tx1"/>
                </a:solidFill>
                <a:ea typeface="Arial" pitchFamily="34" charset="0"/>
              </a:rPr>
              <a:t>Отключите уведомления</a:t>
            </a:r>
          </a:p>
          <a:p>
            <a:pPr defTabSz="914400" eaLnBrk="1" hangingPunct="1"/>
            <a:endParaRPr kumimoji="0" lang="ru-RU" sz="1400" dirty="0">
              <a:solidFill>
                <a:schemeClr val="tx1"/>
              </a:solidFill>
              <a:ea typeface="Arial" pitchFamily="34" charset="0"/>
            </a:endParaRPr>
          </a:p>
          <a:p>
            <a:pPr defTabSz="914400" eaLnBrk="1" hangingPunct="1"/>
            <a:r>
              <a:rPr kumimoji="0" lang="ru-RU" sz="1400" dirty="0">
                <a:solidFill>
                  <a:schemeClr val="tx1"/>
                </a:solidFill>
                <a:ea typeface="Arial" pitchFamily="34" charset="0"/>
              </a:rPr>
              <a:t>Общайтесь</a:t>
            </a:r>
          </a:p>
          <a:p>
            <a:pPr defTabSz="914400" eaLnBrk="1" hangingPunct="1"/>
            <a:endParaRPr kumimoji="0" lang="ru-RU" sz="1400" dirty="0">
              <a:solidFill>
                <a:schemeClr val="tx1"/>
              </a:solidFill>
              <a:ea typeface="Arial" pitchFamily="34" charset="0"/>
            </a:endParaRPr>
          </a:p>
          <a:p>
            <a:pPr defTabSz="914400" eaLnBrk="1" hangingPunct="1"/>
            <a:r>
              <a:rPr kumimoji="0" lang="ru-RU" sz="1400" dirty="0">
                <a:solidFill>
                  <a:schemeClr val="tx1"/>
                </a:solidFill>
                <a:ea typeface="Arial" pitchFamily="34" charset="0"/>
              </a:rPr>
              <a:t>Проверка почты по времени</a:t>
            </a:r>
            <a:endParaRPr kumimoji="0" lang="en-US" sz="1400" dirty="0">
              <a:solidFill>
                <a:schemeClr val="tx1"/>
              </a:solidFill>
              <a:ea typeface="Arial" pitchFamily="34" charset="0"/>
            </a:endParaRPr>
          </a:p>
          <a:p>
            <a:pPr defTabSz="914400" eaLnBrk="1" hangingPunct="1"/>
            <a:endParaRPr kumimoji="0" lang="en-US" sz="1400" dirty="0">
              <a:solidFill>
                <a:srgbClr val="0066A1"/>
              </a:solidFill>
              <a:ea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4BA157-86EF-4313-854D-45E85232604F}"/>
              </a:ext>
            </a:extLst>
          </p:cNvPr>
          <p:cNvSpPr txBox="1"/>
          <p:nvPr/>
        </p:nvSpPr>
        <p:spPr>
          <a:xfrm>
            <a:off x="134983" y="0"/>
            <a:ext cx="57824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/>
            <a:r>
              <a:rPr lang="ru-RU" dirty="0">
                <a:ea typeface="Arial" pitchFamily="34" charset="0"/>
              </a:rPr>
              <a:t>Негативное влияние цифровой экономики на здоровье человека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8749" y="936236"/>
            <a:ext cx="4572000" cy="39780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>
                <a:solidFill>
                  <a:srgbClr val="0066A1"/>
                </a:solidFill>
                <a:ea typeface="Arial" pitchFamily="34" charset="0"/>
              </a:rPr>
              <a:t>Номофобия</a:t>
            </a:r>
          </a:p>
          <a:p>
            <a:pPr>
              <a:lnSpc>
                <a:spcPts val="1500"/>
              </a:lnSpc>
            </a:pPr>
            <a:endParaRPr lang="ru-RU" sz="1600" dirty="0">
              <a:solidFill>
                <a:srgbClr val="0066A1"/>
              </a:solidFill>
              <a:ea typeface="Arial" pitchFamily="34" charset="0"/>
            </a:endParaRPr>
          </a:p>
          <a:p>
            <a:r>
              <a:rPr lang="ru-RU" sz="1600" dirty="0">
                <a:solidFill>
                  <a:srgbClr val="0066A1"/>
                </a:solidFill>
                <a:ea typeface="Arial" pitchFamily="34" charset="0"/>
              </a:rPr>
              <a:t>Синдром фантомного звонка</a:t>
            </a:r>
          </a:p>
          <a:p>
            <a:endParaRPr lang="ru-RU" sz="1600" dirty="0">
              <a:solidFill>
                <a:srgbClr val="0066A1"/>
              </a:solidFill>
              <a:ea typeface="Arial" pitchFamily="34" charset="0"/>
            </a:endParaRPr>
          </a:p>
          <a:p>
            <a:r>
              <a:rPr lang="ru-RU" sz="1600" dirty="0" err="1">
                <a:solidFill>
                  <a:srgbClr val="0066A1"/>
                </a:solidFill>
                <a:ea typeface="Arial" pitchFamily="34" charset="0"/>
              </a:rPr>
              <a:t>Киберболезнь</a:t>
            </a:r>
            <a:r>
              <a:rPr lang="ru-RU" sz="1600" dirty="0">
                <a:solidFill>
                  <a:srgbClr val="0066A1"/>
                </a:solidFill>
                <a:ea typeface="Arial" pitchFamily="34" charset="0"/>
              </a:rPr>
              <a:t>, или «цифровая морская болезнь»</a:t>
            </a:r>
          </a:p>
          <a:p>
            <a:endParaRPr lang="ru-RU" sz="1600" dirty="0">
              <a:solidFill>
                <a:srgbClr val="0066A1"/>
              </a:solidFill>
              <a:ea typeface="Arial" pitchFamily="34" charset="0"/>
            </a:endParaRPr>
          </a:p>
          <a:p>
            <a:r>
              <a:rPr lang="ru-RU" sz="1600" dirty="0">
                <a:solidFill>
                  <a:srgbClr val="0066A1"/>
                </a:solidFill>
                <a:ea typeface="Arial" pitchFamily="34" charset="0"/>
              </a:rPr>
              <a:t>«Эффект </a:t>
            </a:r>
            <a:r>
              <a:rPr lang="en-GB" sz="1600" dirty="0">
                <a:solidFill>
                  <a:srgbClr val="0066A1"/>
                </a:solidFill>
                <a:ea typeface="Arial" pitchFamily="34" charset="0"/>
              </a:rPr>
              <a:t>Google»</a:t>
            </a:r>
            <a:endParaRPr lang="ru-RU" sz="1600" dirty="0">
              <a:solidFill>
                <a:srgbClr val="0066A1"/>
              </a:solidFill>
              <a:ea typeface="Arial" pitchFamily="34" charset="0"/>
            </a:endParaRPr>
          </a:p>
          <a:p>
            <a:endParaRPr lang="en-GB" sz="1600" dirty="0">
              <a:solidFill>
                <a:srgbClr val="0066A1"/>
              </a:solidFill>
              <a:ea typeface="Arial" pitchFamily="34" charset="0"/>
            </a:endParaRPr>
          </a:p>
          <a:p>
            <a:r>
              <a:rPr lang="en-GB" sz="1600" dirty="0">
                <a:solidFill>
                  <a:srgbClr val="0066A1"/>
                </a:solidFill>
                <a:ea typeface="Arial" pitchFamily="34" charset="0"/>
              </a:rPr>
              <a:t>Facebook-</a:t>
            </a:r>
            <a:r>
              <a:rPr lang="ru-RU" sz="1600" dirty="0">
                <a:solidFill>
                  <a:srgbClr val="0066A1"/>
                </a:solidFill>
                <a:ea typeface="Arial" pitchFamily="34" charset="0"/>
              </a:rPr>
              <a:t>депрессия</a:t>
            </a:r>
          </a:p>
          <a:p>
            <a:endParaRPr lang="ru-RU" sz="1600" dirty="0">
              <a:solidFill>
                <a:srgbClr val="0066A1"/>
              </a:solidFill>
              <a:ea typeface="Arial" pitchFamily="34" charset="0"/>
            </a:endParaRPr>
          </a:p>
          <a:p>
            <a:r>
              <a:rPr lang="ru-RU" sz="1600" dirty="0">
                <a:solidFill>
                  <a:srgbClr val="0066A1"/>
                </a:solidFill>
                <a:ea typeface="Arial" pitchFamily="34" charset="0"/>
              </a:rPr>
              <a:t>Интернет-зависимость</a:t>
            </a:r>
          </a:p>
          <a:p>
            <a:endParaRPr lang="ru-RU" sz="1600" dirty="0">
              <a:solidFill>
                <a:srgbClr val="0066A1"/>
              </a:solidFill>
              <a:ea typeface="Arial" pitchFamily="34" charset="0"/>
            </a:endParaRPr>
          </a:p>
          <a:p>
            <a:r>
              <a:rPr lang="ru-RU" sz="1600" dirty="0" err="1">
                <a:solidFill>
                  <a:srgbClr val="0066A1"/>
                </a:solidFill>
                <a:ea typeface="Arial" pitchFamily="34" charset="0"/>
              </a:rPr>
              <a:t>Киберхондрия</a:t>
            </a:r>
            <a:endParaRPr lang="ru-RU" sz="1600" dirty="0">
              <a:solidFill>
                <a:srgbClr val="0066A1"/>
              </a:solidFill>
              <a:ea typeface="Arial" pitchFamily="34" charset="0"/>
            </a:endParaRPr>
          </a:p>
          <a:p>
            <a:endParaRPr lang="ru-RU" sz="1600" dirty="0">
              <a:solidFill>
                <a:srgbClr val="0066A1"/>
              </a:solidFill>
              <a:ea typeface="Arial" pitchFamily="34" charset="0"/>
            </a:endParaRPr>
          </a:p>
          <a:p>
            <a:r>
              <a:rPr lang="ru-RU" sz="1600" dirty="0">
                <a:solidFill>
                  <a:srgbClr val="0066A1"/>
                </a:solidFill>
                <a:ea typeface="Arial" pitchFamily="34" charset="0"/>
              </a:rPr>
              <a:t>«Цифровой аутизм»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4FD14EB-8393-EE44-B397-5707EB035F2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36878" y="2313747"/>
            <a:ext cx="561814" cy="62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4494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/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634</TotalTime>
  <Words>219</Words>
  <Application>Microsoft Office PowerPoint</Application>
  <PresentationFormat>Экран (16:9)</PresentationFormat>
  <Paragraphs>61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Consolas</vt:lpstr>
      <vt:lpstr>Verdana</vt:lpstr>
      <vt:lpstr>Verdana Pro SemiBold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65</cp:revision>
  <dcterms:created xsi:type="dcterms:W3CDTF">2020-09-25T09:41:49Z</dcterms:created>
  <dcterms:modified xsi:type="dcterms:W3CDTF">2020-11-20T00:13:37Z</dcterms:modified>
</cp:coreProperties>
</file>