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notesMasterIdLst>
    <p:notesMasterId r:id="rId15"/>
  </p:notesMasterIdLst>
  <p:sldIdLst>
    <p:sldId id="260" r:id="rId2"/>
    <p:sldId id="280" r:id="rId3"/>
    <p:sldId id="272" r:id="rId4"/>
    <p:sldId id="268" r:id="rId5"/>
    <p:sldId id="274" r:id="rId6"/>
    <p:sldId id="275" r:id="rId7"/>
    <p:sldId id="277" r:id="rId8"/>
    <p:sldId id="269" r:id="rId9"/>
    <p:sldId id="270" r:id="rId10"/>
    <p:sldId id="278" r:id="rId11"/>
    <p:sldId id="267" r:id="rId12"/>
    <p:sldId id="283" r:id="rId13"/>
    <p:sldId id="282" r:id="rId14"/>
  </p:sldIdLst>
  <p:sldSz cx="9144000" cy="5143500" type="screen16x9"/>
  <p:notesSz cx="6858000" cy="9926638"/>
  <p:custDataLst>
    <p:tags r:id="rId16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Юлия" initials="Ю" lastIdx="2" clrIdx="0">
    <p:extLst>
      <p:ext uri="{19B8F6BF-5375-455C-9EA6-DF929625EA0E}">
        <p15:presenceInfo xmlns:p15="http://schemas.microsoft.com/office/powerpoint/2012/main" userId="Юлия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ECCA0"/>
    <a:srgbClr val="EBEAD4"/>
    <a:srgbClr val="828B5C"/>
    <a:srgbClr val="626B45"/>
    <a:srgbClr val="85865F"/>
    <a:srgbClr val="CAC89E"/>
    <a:srgbClr val="BFC5CE"/>
    <a:srgbClr val="78D64B"/>
    <a:srgbClr val="003356"/>
    <a:srgbClr val="E21A1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73594" autoAdjust="0"/>
  </p:normalViewPr>
  <p:slideViewPr>
    <p:cSldViewPr snapToGrid="0">
      <p:cViewPr varScale="1">
        <p:scale>
          <a:sx n="84" d="100"/>
          <a:sy n="84" d="100"/>
        </p:scale>
        <p:origin x="1411" y="6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gs" Target="tags/tag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D8C9414-3B00-42F7-9FBA-5FF58299B446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AE76EFC-908A-41CB-BD80-B5DD408353D7}">
      <dgm:prSet phldrT="[Текст]"/>
      <dgm:spPr>
        <a:solidFill>
          <a:srgbClr val="85865F"/>
        </a:solidFill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ru-RU" b="1" dirty="0"/>
            <a:t>Внешний фокус: приоритет на взаимодействии с клиентами и партнерами</a:t>
          </a:r>
        </a:p>
      </dgm:t>
    </dgm:pt>
    <dgm:pt modelId="{FAC6C639-46C8-445B-88C0-E37F6FD0B303}" type="parTrans" cxnId="{6CCC39F0-4554-4A77-BB49-A7C149670559}">
      <dgm:prSet/>
      <dgm:spPr/>
      <dgm:t>
        <a:bodyPr/>
        <a:lstStyle/>
        <a:p>
          <a:endParaRPr lang="ru-RU"/>
        </a:p>
      </dgm:t>
    </dgm:pt>
    <dgm:pt modelId="{D7A86ED9-EA30-49BC-82FA-794BF12C4A4F}" type="sibTrans" cxnId="{6CCC39F0-4554-4A77-BB49-A7C149670559}">
      <dgm:prSet/>
      <dgm:spPr>
        <a:ln>
          <a:solidFill>
            <a:srgbClr val="85865F"/>
          </a:solidFill>
        </a:ln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endParaRPr lang="ru-RU"/>
        </a:p>
      </dgm:t>
    </dgm:pt>
    <dgm:pt modelId="{BD494BC5-A3B9-492B-BCC6-7F6AB96B0505}">
      <dgm:prSet phldrT="[Текст]"/>
      <dgm:spPr>
        <a:solidFill>
          <a:srgbClr val="85865F"/>
        </a:solidFill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ru-RU" b="1" dirty="0"/>
            <a:t>Меньше планирования, больше действий</a:t>
          </a:r>
        </a:p>
      </dgm:t>
    </dgm:pt>
    <dgm:pt modelId="{5CC8DF27-2672-491C-AE0A-A8CEA032C1F7}" type="parTrans" cxnId="{6F3775F1-6767-4246-96B9-CF60439B3EFF}">
      <dgm:prSet/>
      <dgm:spPr/>
      <dgm:t>
        <a:bodyPr/>
        <a:lstStyle/>
        <a:p>
          <a:endParaRPr lang="ru-RU"/>
        </a:p>
      </dgm:t>
    </dgm:pt>
    <dgm:pt modelId="{18033F73-2F1F-4BFC-8DBC-A243CDDFC5C3}" type="sibTrans" cxnId="{6F3775F1-6767-4246-96B9-CF60439B3EFF}">
      <dgm:prSet/>
      <dgm:spPr/>
      <dgm:t>
        <a:bodyPr/>
        <a:lstStyle/>
        <a:p>
          <a:endParaRPr lang="ru-RU"/>
        </a:p>
      </dgm:t>
    </dgm:pt>
    <dgm:pt modelId="{7D53CCA1-D5A8-4831-A2EC-2A74B2C73288}">
      <dgm:prSet phldrT="[Текст]"/>
      <dgm:spPr>
        <a:solidFill>
          <a:srgbClr val="85865F"/>
        </a:solidFill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ru-RU" b="1" dirty="0"/>
            <a:t>Сотрудничество ценится больше, чем индивидуальная работа</a:t>
          </a:r>
        </a:p>
      </dgm:t>
    </dgm:pt>
    <dgm:pt modelId="{D97B919D-2C0A-44F3-9813-658603E22622}" type="parTrans" cxnId="{25575868-5EEE-46FB-B054-D189453A75EF}">
      <dgm:prSet/>
      <dgm:spPr/>
      <dgm:t>
        <a:bodyPr/>
        <a:lstStyle/>
        <a:p>
          <a:endParaRPr lang="ru-RU"/>
        </a:p>
      </dgm:t>
    </dgm:pt>
    <dgm:pt modelId="{CE665BAD-79DE-4846-94BC-2904CCA757C6}" type="sibTrans" cxnId="{25575868-5EEE-46FB-B054-D189453A75EF}">
      <dgm:prSet/>
      <dgm:spPr/>
      <dgm:t>
        <a:bodyPr/>
        <a:lstStyle/>
        <a:p>
          <a:endParaRPr lang="ru-RU"/>
        </a:p>
      </dgm:t>
    </dgm:pt>
    <dgm:pt modelId="{063F0EAA-A342-4C20-9189-87A9938F79B8}">
      <dgm:prSet phldrT="[Текст]"/>
      <dgm:spPr>
        <a:solidFill>
          <a:srgbClr val="85865F"/>
        </a:solidFill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ru-RU" b="1" dirty="0"/>
            <a:t>Делегирование ценится больше, чем контроль</a:t>
          </a:r>
        </a:p>
      </dgm:t>
    </dgm:pt>
    <dgm:pt modelId="{C7A6445E-FEBD-4D4F-9A99-9D443D596FBC}" type="parTrans" cxnId="{C96F1A7C-0EE2-4C94-AF38-CD13DF8C272B}">
      <dgm:prSet/>
      <dgm:spPr/>
      <dgm:t>
        <a:bodyPr/>
        <a:lstStyle/>
        <a:p>
          <a:endParaRPr lang="ru-RU"/>
        </a:p>
      </dgm:t>
    </dgm:pt>
    <dgm:pt modelId="{3772B8EB-82B1-4540-86EF-C9CA49C80183}" type="sibTrans" cxnId="{C96F1A7C-0EE2-4C94-AF38-CD13DF8C272B}">
      <dgm:prSet/>
      <dgm:spPr/>
      <dgm:t>
        <a:bodyPr/>
        <a:lstStyle/>
        <a:p>
          <a:endParaRPr lang="ru-RU"/>
        </a:p>
      </dgm:t>
    </dgm:pt>
    <dgm:pt modelId="{112A4B1D-D46F-466B-B542-CA821917ECF3}">
      <dgm:prSet phldrT="[Текст]"/>
      <dgm:spPr>
        <a:solidFill>
          <a:srgbClr val="85865F"/>
        </a:solidFill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ru-RU" b="1" dirty="0"/>
            <a:t>Смелость ценится выше, чем осторожность</a:t>
          </a:r>
        </a:p>
      </dgm:t>
    </dgm:pt>
    <dgm:pt modelId="{9CB89EC0-0F09-4A09-89E4-C10F337E8DB2}" type="parTrans" cxnId="{F7A37346-63AB-4895-B3CC-6A794D970CC0}">
      <dgm:prSet/>
      <dgm:spPr/>
      <dgm:t>
        <a:bodyPr/>
        <a:lstStyle/>
        <a:p>
          <a:endParaRPr lang="ru-RU"/>
        </a:p>
      </dgm:t>
    </dgm:pt>
    <dgm:pt modelId="{994DE147-E207-4A9C-AA6C-FC29DD74A50E}" type="sibTrans" cxnId="{F7A37346-63AB-4895-B3CC-6A794D970CC0}">
      <dgm:prSet/>
      <dgm:spPr/>
      <dgm:t>
        <a:bodyPr/>
        <a:lstStyle/>
        <a:p>
          <a:endParaRPr lang="ru-RU"/>
        </a:p>
      </dgm:t>
    </dgm:pt>
    <dgm:pt modelId="{489A5665-472A-4109-9E29-22C10A57D6C4}" type="pres">
      <dgm:prSet presAssocID="{ED8C9414-3B00-42F7-9FBA-5FF58299B446}" presName="Name0" presStyleCnt="0">
        <dgm:presLayoutVars>
          <dgm:chMax val="7"/>
          <dgm:chPref val="7"/>
          <dgm:dir/>
        </dgm:presLayoutVars>
      </dgm:prSet>
      <dgm:spPr/>
    </dgm:pt>
    <dgm:pt modelId="{AB18731A-E993-4148-A7DD-B0304F282B8E}" type="pres">
      <dgm:prSet presAssocID="{ED8C9414-3B00-42F7-9FBA-5FF58299B446}" presName="Name1" presStyleCnt="0"/>
      <dgm:spPr>
        <a:scene3d>
          <a:camera prst="orthographicFront"/>
          <a:lightRig rig="threePt" dir="t"/>
        </a:scene3d>
        <a:sp3d>
          <a:bevelT/>
        </a:sp3d>
      </dgm:spPr>
    </dgm:pt>
    <dgm:pt modelId="{06AB0B7A-279B-40A2-B21E-009F2734CEDF}" type="pres">
      <dgm:prSet presAssocID="{ED8C9414-3B00-42F7-9FBA-5FF58299B446}" presName="cycle" presStyleCnt="0"/>
      <dgm:spPr>
        <a:scene3d>
          <a:camera prst="orthographicFront"/>
          <a:lightRig rig="threePt" dir="t"/>
        </a:scene3d>
        <a:sp3d>
          <a:bevelT/>
        </a:sp3d>
      </dgm:spPr>
    </dgm:pt>
    <dgm:pt modelId="{EB932CAF-6D25-4B38-92B9-63FB76B98496}" type="pres">
      <dgm:prSet presAssocID="{ED8C9414-3B00-42F7-9FBA-5FF58299B446}" presName="srcNode" presStyleLbl="node1" presStyleIdx="0" presStyleCnt="5"/>
      <dgm:spPr>
        <a:scene3d>
          <a:camera prst="orthographicFront"/>
          <a:lightRig rig="threePt" dir="t"/>
        </a:scene3d>
        <a:sp3d>
          <a:bevelT/>
        </a:sp3d>
      </dgm:spPr>
    </dgm:pt>
    <dgm:pt modelId="{72963963-F2CD-4D17-B719-828EDC26D835}" type="pres">
      <dgm:prSet presAssocID="{ED8C9414-3B00-42F7-9FBA-5FF58299B446}" presName="conn" presStyleLbl="parChTrans1D2" presStyleIdx="0" presStyleCnt="1"/>
      <dgm:spPr/>
    </dgm:pt>
    <dgm:pt modelId="{54C2E754-F2F3-491D-AFE4-3B88BE2352C1}" type="pres">
      <dgm:prSet presAssocID="{ED8C9414-3B00-42F7-9FBA-5FF58299B446}" presName="extraNode" presStyleLbl="node1" presStyleIdx="0" presStyleCnt="5"/>
      <dgm:spPr>
        <a:scene3d>
          <a:camera prst="orthographicFront"/>
          <a:lightRig rig="threePt" dir="t"/>
        </a:scene3d>
        <a:sp3d>
          <a:bevelT/>
        </a:sp3d>
      </dgm:spPr>
    </dgm:pt>
    <dgm:pt modelId="{75F83826-FA34-44EA-A232-3B569124F583}" type="pres">
      <dgm:prSet presAssocID="{ED8C9414-3B00-42F7-9FBA-5FF58299B446}" presName="dstNode" presStyleLbl="node1" presStyleIdx="0" presStyleCnt="5"/>
      <dgm:spPr>
        <a:scene3d>
          <a:camera prst="orthographicFront"/>
          <a:lightRig rig="threePt" dir="t"/>
        </a:scene3d>
        <a:sp3d>
          <a:bevelT/>
        </a:sp3d>
      </dgm:spPr>
    </dgm:pt>
    <dgm:pt modelId="{C8F0CFA1-3D29-4FF2-8582-13CF7102898C}" type="pres">
      <dgm:prSet presAssocID="{EAE76EFC-908A-41CB-BD80-B5DD408353D7}" presName="text_1" presStyleLbl="node1" presStyleIdx="0" presStyleCnt="5">
        <dgm:presLayoutVars>
          <dgm:bulletEnabled val="1"/>
        </dgm:presLayoutVars>
      </dgm:prSet>
      <dgm:spPr/>
    </dgm:pt>
    <dgm:pt modelId="{D687E892-3F67-479B-B2C1-C416DEE8155D}" type="pres">
      <dgm:prSet presAssocID="{EAE76EFC-908A-41CB-BD80-B5DD408353D7}" presName="accent_1" presStyleCnt="0"/>
      <dgm:spPr>
        <a:scene3d>
          <a:camera prst="orthographicFront"/>
          <a:lightRig rig="threePt" dir="t"/>
        </a:scene3d>
        <a:sp3d>
          <a:bevelT/>
        </a:sp3d>
      </dgm:spPr>
    </dgm:pt>
    <dgm:pt modelId="{6574CA6A-FC23-4225-8B24-70152CF6F739}" type="pres">
      <dgm:prSet presAssocID="{EAE76EFC-908A-41CB-BD80-B5DD408353D7}" presName="accentRepeatNode" presStyleLbl="solidFgAcc1" presStyleIdx="0" presStyleCnt="5"/>
      <dgm:spPr>
        <a:ln>
          <a:solidFill>
            <a:srgbClr val="85865F"/>
          </a:solidFill>
        </a:ln>
        <a:scene3d>
          <a:camera prst="orthographicFront"/>
          <a:lightRig rig="threePt" dir="t"/>
        </a:scene3d>
        <a:sp3d>
          <a:bevelT/>
        </a:sp3d>
      </dgm:spPr>
    </dgm:pt>
    <dgm:pt modelId="{EB7AA4AB-0370-4AE5-8C93-859FBA71CE71}" type="pres">
      <dgm:prSet presAssocID="{063F0EAA-A342-4C20-9189-87A9938F79B8}" presName="text_2" presStyleLbl="node1" presStyleIdx="1" presStyleCnt="5">
        <dgm:presLayoutVars>
          <dgm:bulletEnabled val="1"/>
        </dgm:presLayoutVars>
      </dgm:prSet>
      <dgm:spPr/>
    </dgm:pt>
    <dgm:pt modelId="{B8C81236-49FC-452A-9446-10B9B74E68AE}" type="pres">
      <dgm:prSet presAssocID="{063F0EAA-A342-4C20-9189-87A9938F79B8}" presName="accent_2" presStyleCnt="0"/>
      <dgm:spPr>
        <a:scene3d>
          <a:camera prst="orthographicFront"/>
          <a:lightRig rig="threePt" dir="t"/>
        </a:scene3d>
        <a:sp3d>
          <a:bevelT/>
        </a:sp3d>
      </dgm:spPr>
    </dgm:pt>
    <dgm:pt modelId="{1C4A29D1-B160-44AE-B2F6-183306C9EB85}" type="pres">
      <dgm:prSet presAssocID="{063F0EAA-A342-4C20-9189-87A9938F79B8}" presName="accentRepeatNode" presStyleLbl="solidFgAcc1" presStyleIdx="1" presStyleCnt="5"/>
      <dgm:spPr>
        <a:ln>
          <a:solidFill>
            <a:srgbClr val="85865F"/>
          </a:solidFill>
        </a:ln>
        <a:scene3d>
          <a:camera prst="orthographicFront"/>
          <a:lightRig rig="threePt" dir="t"/>
        </a:scene3d>
        <a:sp3d>
          <a:bevelT/>
        </a:sp3d>
      </dgm:spPr>
    </dgm:pt>
    <dgm:pt modelId="{80303693-76FE-4B54-976D-29F54443610F}" type="pres">
      <dgm:prSet presAssocID="{112A4B1D-D46F-466B-B542-CA821917ECF3}" presName="text_3" presStyleLbl="node1" presStyleIdx="2" presStyleCnt="5">
        <dgm:presLayoutVars>
          <dgm:bulletEnabled val="1"/>
        </dgm:presLayoutVars>
      </dgm:prSet>
      <dgm:spPr/>
    </dgm:pt>
    <dgm:pt modelId="{03861890-4969-4061-B5C9-2A7B8A11D8F1}" type="pres">
      <dgm:prSet presAssocID="{112A4B1D-D46F-466B-B542-CA821917ECF3}" presName="accent_3" presStyleCnt="0"/>
      <dgm:spPr>
        <a:scene3d>
          <a:camera prst="orthographicFront"/>
          <a:lightRig rig="threePt" dir="t"/>
        </a:scene3d>
        <a:sp3d>
          <a:bevelT/>
        </a:sp3d>
      </dgm:spPr>
    </dgm:pt>
    <dgm:pt modelId="{D3C689A6-5704-4B6D-BE2C-92D09AFB0836}" type="pres">
      <dgm:prSet presAssocID="{112A4B1D-D46F-466B-B542-CA821917ECF3}" presName="accentRepeatNode" presStyleLbl="solidFgAcc1" presStyleIdx="2" presStyleCnt="5"/>
      <dgm:spPr>
        <a:ln>
          <a:solidFill>
            <a:srgbClr val="85865F"/>
          </a:solidFill>
        </a:ln>
        <a:scene3d>
          <a:camera prst="orthographicFront"/>
          <a:lightRig rig="threePt" dir="t"/>
        </a:scene3d>
        <a:sp3d>
          <a:bevelT/>
        </a:sp3d>
      </dgm:spPr>
    </dgm:pt>
    <dgm:pt modelId="{A2D6DB19-D011-4DE9-A46C-CFCBF1F99A10}" type="pres">
      <dgm:prSet presAssocID="{BD494BC5-A3B9-492B-BCC6-7F6AB96B0505}" presName="text_4" presStyleLbl="node1" presStyleIdx="3" presStyleCnt="5">
        <dgm:presLayoutVars>
          <dgm:bulletEnabled val="1"/>
        </dgm:presLayoutVars>
      </dgm:prSet>
      <dgm:spPr/>
    </dgm:pt>
    <dgm:pt modelId="{712FDE65-643F-4EA5-8D61-0505B1E7580A}" type="pres">
      <dgm:prSet presAssocID="{BD494BC5-A3B9-492B-BCC6-7F6AB96B0505}" presName="accent_4" presStyleCnt="0"/>
      <dgm:spPr>
        <a:scene3d>
          <a:camera prst="orthographicFront"/>
          <a:lightRig rig="threePt" dir="t"/>
        </a:scene3d>
        <a:sp3d>
          <a:bevelT/>
        </a:sp3d>
      </dgm:spPr>
    </dgm:pt>
    <dgm:pt modelId="{CFF8AC89-67BF-40B3-ACF8-21A19914C74D}" type="pres">
      <dgm:prSet presAssocID="{BD494BC5-A3B9-492B-BCC6-7F6AB96B0505}" presName="accentRepeatNode" presStyleLbl="solidFgAcc1" presStyleIdx="3" presStyleCnt="5"/>
      <dgm:spPr>
        <a:ln>
          <a:solidFill>
            <a:srgbClr val="85865F"/>
          </a:solidFill>
        </a:ln>
        <a:scene3d>
          <a:camera prst="orthographicFront"/>
          <a:lightRig rig="threePt" dir="t"/>
        </a:scene3d>
        <a:sp3d>
          <a:bevelT/>
        </a:sp3d>
      </dgm:spPr>
    </dgm:pt>
    <dgm:pt modelId="{BD230EF2-F6E7-4B8B-B4F0-42CB9B099195}" type="pres">
      <dgm:prSet presAssocID="{7D53CCA1-D5A8-4831-A2EC-2A74B2C73288}" presName="text_5" presStyleLbl="node1" presStyleIdx="4" presStyleCnt="5">
        <dgm:presLayoutVars>
          <dgm:bulletEnabled val="1"/>
        </dgm:presLayoutVars>
      </dgm:prSet>
      <dgm:spPr/>
    </dgm:pt>
    <dgm:pt modelId="{16268641-5C19-48B2-9A43-0A58D5823206}" type="pres">
      <dgm:prSet presAssocID="{7D53CCA1-D5A8-4831-A2EC-2A74B2C73288}" presName="accent_5" presStyleCnt="0"/>
      <dgm:spPr>
        <a:scene3d>
          <a:camera prst="orthographicFront"/>
          <a:lightRig rig="threePt" dir="t"/>
        </a:scene3d>
        <a:sp3d>
          <a:bevelT/>
        </a:sp3d>
      </dgm:spPr>
    </dgm:pt>
    <dgm:pt modelId="{171B1B8E-45DB-4B92-959C-E5F8D397BC2D}" type="pres">
      <dgm:prSet presAssocID="{7D53CCA1-D5A8-4831-A2EC-2A74B2C73288}" presName="accentRepeatNode" presStyleLbl="solidFgAcc1" presStyleIdx="4" presStyleCnt="5"/>
      <dgm:spPr>
        <a:ln>
          <a:solidFill>
            <a:srgbClr val="85865F"/>
          </a:solidFill>
        </a:ln>
        <a:scene3d>
          <a:camera prst="orthographicFront"/>
          <a:lightRig rig="threePt" dir="t"/>
        </a:scene3d>
        <a:sp3d>
          <a:bevelT/>
        </a:sp3d>
      </dgm:spPr>
    </dgm:pt>
  </dgm:ptLst>
  <dgm:cxnLst>
    <dgm:cxn modelId="{CE67822A-1362-4FA4-AEA4-1165F78D92A9}" type="presOf" srcId="{ED8C9414-3B00-42F7-9FBA-5FF58299B446}" destId="{489A5665-472A-4109-9E29-22C10A57D6C4}" srcOrd="0" destOrd="0" presId="urn:microsoft.com/office/officeart/2008/layout/VerticalCurvedList"/>
    <dgm:cxn modelId="{E210D434-BA62-4BFC-80BF-D00D0A8935EA}" type="presOf" srcId="{063F0EAA-A342-4C20-9189-87A9938F79B8}" destId="{EB7AA4AB-0370-4AE5-8C93-859FBA71CE71}" srcOrd="0" destOrd="0" presId="urn:microsoft.com/office/officeart/2008/layout/VerticalCurvedList"/>
    <dgm:cxn modelId="{F7A37346-63AB-4895-B3CC-6A794D970CC0}" srcId="{ED8C9414-3B00-42F7-9FBA-5FF58299B446}" destId="{112A4B1D-D46F-466B-B542-CA821917ECF3}" srcOrd="2" destOrd="0" parTransId="{9CB89EC0-0F09-4A09-89E4-C10F337E8DB2}" sibTransId="{994DE147-E207-4A9C-AA6C-FC29DD74A50E}"/>
    <dgm:cxn modelId="{25575868-5EEE-46FB-B054-D189453A75EF}" srcId="{ED8C9414-3B00-42F7-9FBA-5FF58299B446}" destId="{7D53CCA1-D5A8-4831-A2EC-2A74B2C73288}" srcOrd="4" destOrd="0" parTransId="{D97B919D-2C0A-44F3-9813-658603E22622}" sibTransId="{CE665BAD-79DE-4846-94BC-2904CCA757C6}"/>
    <dgm:cxn modelId="{3CB10170-8AA7-4B34-9B0D-0FC8A36A0693}" type="presOf" srcId="{EAE76EFC-908A-41CB-BD80-B5DD408353D7}" destId="{C8F0CFA1-3D29-4FF2-8582-13CF7102898C}" srcOrd="0" destOrd="0" presId="urn:microsoft.com/office/officeart/2008/layout/VerticalCurvedList"/>
    <dgm:cxn modelId="{A50D6C58-DF4B-49AA-B552-6AD365555AFD}" type="presOf" srcId="{BD494BC5-A3B9-492B-BCC6-7F6AB96B0505}" destId="{A2D6DB19-D011-4DE9-A46C-CFCBF1F99A10}" srcOrd="0" destOrd="0" presId="urn:microsoft.com/office/officeart/2008/layout/VerticalCurvedList"/>
    <dgm:cxn modelId="{C96F1A7C-0EE2-4C94-AF38-CD13DF8C272B}" srcId="{ED8C9414-3B00-42F7-9FBA-5FF58299B446}" destId="{063F0EAA-A342-4C20-9189-87A9938F79B8}" srcOrd="1" destOrd="0" parTransId="{C7A6445E-FEBD-4D4F-9A99-9D443D596FBC}" sibTransId="{3772B8EB-82B1-4540-86EF-C9CA49C80183}"/>
    <dgm:cxn modelId="{78007F90-88DC-4677-80D8-762884980936}" type="presOf" srcId="{D7A86ED9-EA30-49BC-82FA-794BF12C4A4F}" destId="{72963963-F2CD-4D17-B719-828EDC26D835}" srcOrd="0" destOrd="0" presId="urn:microsoft.com/office/officeart/2008/layout/VerticalCurvedList"/>
    <dgm:cxn modelId="{93B4F8DB-77EF-429B-8A0F-3E58E04AD880}" type="presOf" srcId="{7D53CCA1-D5A8-4831-A2EC-2A74B2C73288}" destId="{BD230EF2-F6E7-4B8B-B4F0-42CB9B099195}" srcOrd="0" destOrd="0" presId="urn:microsoft.com/office/officeart/2008/layout/VerticalCurvedList"/>
    <dgm:cxn modelId="{6CCC39F0-4554-4A77-BB49-A7C149670559}" srcId="{ED8C9414-3B00-42F7-9FBA-5FF58299B446}" destId="{EAE76EFC-908A-41CB-BD80-B5DD408353D7}" srcOrd="0" destOrd="0" parTransId="{FAC6C639-46C8-445B-88C0-E37F6FD0B303}" sibTransId="{D7A86ED9-EA30-49BC-82FA-794BF12C4A4F}"/>
    <dgm:cxn modelId="{6F3775F1-6767-4246-96B9-CF60439B3EFF}" srcId="{ED8C9414-3B00-42F7-9FBA-5FF58299B446}" destId="{BD494BC5-A3B9-492B-BCC6-7F6AB96B0505}" srcOrd="3" destOrd="0" parTransId="{5CC8DF27-2672-491C-AE0A-A8CEA032C1F7}" sibTransId="{18033F73-2F1F-4BFC-8DBC-A243CDDFC5C3}"/>
    <dgm:cxn modelId="{1BEB1FFC-DC27-4560-957C-DF856BE12202}" type="presOf" srcId="{112A4B1D-D46F-466B-B542-CA821917ECF3}" destId="{80303693-76FE-4B54-976D-29F54443610F}" srcOrd="0" destOrd="0" presId="urn:microsoft.com/office/officeart/2008/layout/VerticalCurvedList"/>
    <dgm:cxn modelId="{870F57F9-D330-499C-99AC-346B0266D7E1}" type="presParOf" srcId="{489A5665-472A-4109-9E29-22C10A57D6C4}" destId="{AB18731A-E993-4148-A7DD-B0304F282B8E}" srcOrd="0" destOrd="0" presId="urn:microsoft.com/office/officeart/2008/layout/VerticalCurvedList"/>
    <dgm:cxn modelId="{0C2881F7-40AB-4814-BA18-EA0CC8AA619A}" type="presParOf" srcId="{AB18731A-E993-4148-A7DD-B0304F282B8E}" destId="{06AB0B7A-279B-40A2-B21E-009F2734CEDF}" srcOrd="0" destOrd="0" presId="urn:microsoft.com/office/officeart/2008/layout/VerticalCurvedList"/>
    <dgm:cxn modelId="{08C5EFAD-50B2-480E-B3D1-AAEA9C9423B1}" type="presParOf" srcId="{06AB0B7A-279B-40A2-B21E-009F2734CEDF}" destId="{EB932CAF-6D25-4B38-92B9-63FB76B98496}" srcOrd="0" destOrd="0" presId="urn:microsoft.com/office/officeart/2008/layout/VerticalCurvedList"/>
    <dgm:cxn modelId="{3D65F19C-F056-4194-9030-B672786BC112}" type="presParOf" srcId="{06AB0B7A-279B-40A2-B21E-009F2734CEDF}" destId="{72963963-F2CD-4D17-B719-828EDC26D835}" srcOrd="1" destOrd="0" presId="urn:microsoft.com/office/officeart/2008/layout/VerticalCurvedList"/>
    <dgm:cxn modelId="{9545AA30-B16E-4709-97D4-72F7192EC1A9}" type="presParOf" srcId="{06AB0B7A-279B-40A2-B21E-009F2734CEDF}" destId="{54C2E754-F2F3-491D-AFE4-3B88BE2352C1}" srcOrd="2" destOrd="0" presId="urn:microsoft.com/office/officeart/2008/layout/VerticalCurvedList"/>
    <dgm:cxn modelId="{C5DC2797-9B2B-4620-8CE8-ECB689402C22}" type="presParOf" srcId="{06AB0B7A-279B-40A2-B21E-009F2734CEDF}" destId="{75F83826-FA34-44EA-A232-3B569124F583}" srcOrd="3" destOrd="0" presId="urn:microsoft.com/office/officeart/2008/layout/VerticalCurvedList"/>
    <dgm:cxn modelId="{8BC8B37B-8CC2-42D1-9A7D-251849F4D14C}" type="presParOf" srcId="{AB18731A-E993-4148-A7DD-B0304F282B8E}" destId="{C8F0CFA1-3D29-4FF2-8582-13CF7102898C}" srcOrd="1" destOrd="0" presId="urn:microsoft.com/office/officeart/2008/layout/VerticalCurvedList"/>
    <dgm:cxn modelId="{29F0D837-0DEB-42C1-8B33-8C4601462DA2}" type="presParOf" srcId="{AB18731A-E993-4148-A7DD-B0304F282B8E}" destId="{D687E892-3F67-479B-B2C1-C416DEE8155D}" srcOrd="2" destOrd="0" presId="urn:microsoft.com/office/officeart/2008/layout/VerticalCurvedList"/>
    <dgm:cxn modelId="{3EC8059F-E737-4CF0-96EC-B87131FFA4E8}" type="presParOf" srcId="{D687E892-3F67-479B-B2C1-C416DEE8155D}" destId="{6574CA6A-FC23-4225-8B24-70152CF6F739}" srcOrd="0" destOrd="0" presId="urn:microsoft.com/office/officeart/2008/layout/VerticalCurvedList"/>
    <dgm:cxn modelId="{B3F77669-4A16-48BA-A7AF-7BE56643F8A9}" type="presParOf" srcId="{AB18731A-E993-4148-A7DD-B0304F282B8E}" destId="{EB7AA4AB-0370-4AE5-8C93-859FBA71CE71}" srcOrd="3" destOrd="0" presId="urn:microsoft.com/office/officeart/2008/layout/VerticalCurvedList"/>
    <dgm:cxn modelId="{8EE598AD-7392-4E4D-9FB9-00342EC4F3C6}" type="presParOf" srcId="{AB18731A-E993-4148-A7DD-B0304F282B8E}" destId="{B8C81236-49FC-452A-9446-10B9B74E68AE}" srcOrd="4" destOrd="0" presId="urn:microsoft.com/office/officeart/2008/layout/VerticalCurvedList"/>
    <dgm:cxn modelId="{31FBF5D1-B728-42B7-B437-F1C8335F8CCF}" type="presParOf" srcId="{B8C81236-49FC-452A-9446-10B9B74E68AE}" destId="{1C4A29D1-B160-44AE-B2F6-183306C9EB85}" srcOrd="0" destOrd="0" presId="urn:microsoft.com/office/officeart/2008/layout/VerticalCurvedList"/>
    <dgm:cxn modelId="{6DB74659-165B-4D3C-8A44-B92291F4D149}" type="presParOf" srcId="{AB18731A-E993-4148-A7DD-B0304F282B8E}" destId="{80303693-76FE-4B54-976D-29F54443610F}" srcOrd="5" destOrd="0" presId="urn:microsoft.com/office/officeart/2008/layout/VerticalCurvedList"/>
    <dgm:cxn modelId="{B10B7609-0121-421C-AA95-A384CA100E63}" type="presParOf" srcId="{AB18731A-E993-4148-A7DD-B0304F282B8E}" destId="{03861890-4969-4061-B5C9-2A7B8A11D8F1}" srcOrd="6" destOrd="0" presId="urn:microsoft.com/office/officeart/2008/layout/VerticalCurvedList"/>
    <dgm:cxn modelId="{281D6BE5-1405-4427-B768-E19C293E1835}" type="presParOf" srcId="{03861890-4969-4061-B5C9-2A7B8A11D8F1}" destId="{D3C689A6-5704-4B6D-BE2C-92D09AFB0836}" srcOrd="0" destOrd="0" presId="urn:microsoft.com/office/officeart/2008/layout/VerticalCurvedList"/>
    <dgm:cxn modelId="{391B84EC-DA90-41A4-9EEA-5096DFAE7E6C}" type="presParOf" srcId="{AB18731A-E993-4148-A7DD-B0304F282B8E}" destId="{A2D6DB19-D011-4DE9-A46C-CFCBF1F99A10}" srcOrd="7" destOrd="0" presId="urn:microsoft.com/office/officeart/2008/layout/VerticalCurvedList"/>
    <dgm:cxn modelId="{489C019F-8D2D-4A2B-BAD8-5CE5BA82F2E3}" type="presParOf" srcId="{AB18731A-E993-4148-A7DD-B0304F282B8E}" destId="{712FDE65-643F-4EA5-8D61-0505B1E7580A}" srcOrd="8" destOrd="0" presId="urn:microsoft.com/office/officeart/2008/layout/VerticalCurvedList"/>
    <dgm:cxn modelId="{E44249D4-257D-482A-9637-6BE31C1FD842}" type="presParOf" srcId="{712FDE65-643F-4EA5-8D61-0505B1E7580A}" destId="{CFF8AC89-67BF-40B3-ACF8-21A19914C74D}" srcOrd="0" destOrd="0" presId="urn:microsoft.com/office/officeart/2008/layout/VerticalCurvedList"/>
    <dgm:cxn modelId="{D237BCB2-2D9F-40B9-83A1-1FB5C7F7596D}" type="presParOf" srcId="{AB18731A-E993-4148-A7DD-B0304F282B8E}" destId="{BD230EF2-F6E7-4B8B-B4F0-42CB9B099195}" srcOrd="9" destOrd="0" presId="urn:microsoft.com/office/officeart/2008/layout/VerticalCurvedList"/>
    <dgm:cxn modelId="{945EE746-873A-413B-B2DB-D9BDF26D4C04}" type="presParOf" srcId="{AB18731A-E993-4148-A7DD-B0304F282B8E}" destId="{16268641-5C19-48B2-9A43-0A58D5823206}" srcOrd="10" destOrd="0" presId="urn:microsoft.com/office/officeart/2008/layout/VerticalCurvedList"/>
    <dgm:cxn modelId="{3A679B1E-B62A-4652-84F0-E4935A9EBD40}" type="presParOf" srcId="{16268641-5C19-48B2-9A43-0A58D5823206}" destId="{171B1B8E-45DB-4B92-959C-E5F8D397BC2D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2963963-F2CD-4D17-B719-828EDC26D835}">
      <dsp:nvSpPr>
        <dsp:cNvPr id="0" name=""/>
        <dsp:cNvSpPr/>
      </dsp:nvSpPr>
      <dsp:spPr>
        <a:xfrm>
          <a:off x="-4903259" y="-751372"/>
          <a:ext cx="5839795" cy="5839795"/>
        </a:xfrm>
        <a:prstGeom prst="blockArc">
          <a:avLst>
            <a:gd name="adj1" fmla="val 18900000"/>
            <a:gd name="adj2" fmla="val 2700000"/>
            <a:gd name="adj3" fmla="val 370"/>
          </a:avLst>
        </a:prstGeom>
        <a:noFill/>
        <a:ln w="12700" cap="flat" cmpd="sng" algn="ctr">
          <a:solidFill>
            <a:srgbClr val="85865F"/>
          </a:solidFill>
          <a:prstDash val="solid"/>
          <a:miter lim="800000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8F0CFA1-3D29-4FF2-8582-13CF7102898C}">
      <dsp:nvSpPr>
        <dsp:cNvPr id="0" name=""/>
        <dsp:cNvSpPr/>
      </dsp:nvSpPr>
      <dsp:spPr>
        <a:xfrm>
          <a:off x="409769" y="270978"/>
          <a:ext cx="6160131" cy="542304"/>
        </a:xfrm>
        <a:prstGeom prst="rect">
          <a:avLst/>
        </a:prstGeom>
        <a:solidFill>
          <a:srgbClr val="85865F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0454" tIns="40640" rIns="40640" bIns="4064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b="1" kern="1200" dirty="0"/>
            <a:t>Внешний фокус: приоритет на взаимодействии с клиентами и партнерами</a:t>
          </a:r>
        </a:p>
      </dsp:txBody>
      <dsp:txXfrm>
        <a:off x="409769" y="270978"/>
        <a:ext cx="6160131" cy="542304"/>
      </dsp:txXfrm>
    </dsp:sp>
    <dsp:sp modelId="{6574CA6A-FC23-4225-8B24-70152CF6F739}">
      <dsp:nvSpPr>
        <dsp:cNvPr id="0" name=""/>
        <dsp:cNvSpPr/>
      </dsp:nvSpPr>
      <dsp:spPr>
        <a:xfrm>
          <a:off x="70829" y="203190"/>
          <a:ext cx="677880" cy="67788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85865F"/>
          </a:solidFill>
          <a:prstDash val="solid"/>
          <a:miter lim="800000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B7AA4AB-0370-4AE5-8C93-859FBA71CE71}">
      <dsp:nvSpPr>
        <dsp:cNvPr id="0" name=""/>
        <dsp:cNvSpPr/>
      </dsp:nvSpPr>
      <dsp:spPr>
        <a:xfrm>
          <a:off x="798369" y="1084175"/>
          <a:ext cx="5771531" cy="542304"/>
        </a:xfrm>
        <a:prstGeom prst="rect">
          <a:avLst/>
        </a:prstGeom>
        <a:solidFill>
          <a:srgbClr val="85865F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0454" tIns="40640" rIns="40640" bIns="4064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b="1" kern="1200" dirty="0"/>
            <a:t>Делегирование ценится больше, чем контроль</a:t>
          </a:r>
        </a:p>
      </dsp:txBody>
      <dsp:txXfrm>
        <a:off x="798369" y="1084175"/>
        <a:ext cx="5771531" cy="542304"/>
      </dsp:txXfrm>
    </dsp:sp>
    <dsp:sp modelId="{1C4A29D1-B160-44AE-B2F6-183306C9EB85}">
      <dsp:nvSpPr>
        <dsp:cNvPr id="0" name=""/>
        <dsp:cNvSpPr/>
      </dsp:nvSpPr>
      <dsp:spPr>
        <a:xfrm>
          <a:off x="459428" y="1016387"/>
          <a:ext cx="677880" cy="67788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85865F"/>
          </a:solidFill>
          <a:prstDash val="solid"/>
          <a:miter lim="800000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0303693-76FE-4B54-976D-29F54443610F}">
      <dsp:nvSpPr>
        <dsp:cNvPr id="0" name=""/>
        <dsp:cNvSpPr/>
      </dsp:nvSpPr>
      <dsp:spPr>
        <a:xfrm>
          <a:off x="917638" y="1897372"/>
          <a:ext cx="5652262" cy="542304"/>
        </a:xfrm>
        <a:prstGeom prst="rect">
          <a:avLst/>
        </a:prstGeom>
        <a:solidFill>
          <a:srgbClr val="85865F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0454" tIns="40640" rIns="40640" bIns="4064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b="1" kern="1200" dirty="0"/>
            <a:t>Смелость ценится выше, чем осторожность</a:t>
          </a:r>
        </a:p>
      </dsp:txBody>
      <dsp:txXfrm>
        <a:off x="917638" y="1897372"/>
        <a:ext cx="5652262" cy="542304"/>
      </dsp:txXfrm>
    </dsp:sp>
    <dsp:sp modelId="{D3C689A6-5704-4B6D-BE2C-92D09AFB0836}">
      <dsp:nvSpPr>
        <dsp:cNvPr id="0" name=""/>
        <dsp:cNvSpPr/>
      </dsp:nvSpPr>
      <dsp:spPr>
        <a:xfrm>
          <a:off x="578697" y="1829584"/>
          <a:ext cx="677880" cy="67788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85865F"/>
          </a:solidFill>
          <a:prstDash val="solid"/>
          <a:miter lim="800000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2D6DB19-D011-4DE9-A46C-CFCBF1F99A10}">
      <dsp:nvSpPr>
        <dsp:cNvPr id="0" name=""/>
        <dsp:cNvSpPr/>
      </dsp:nvSpPr>
      <dsp:spPr>
        <a:xfrm>
          <a:off x="798369" y="2710569"/>
          <a:ext cx="5771531" cy="542304"/>
        </a:xfrm>
        <a:prstGeom prst="rect">
          <a:avLst/>
        </a:prstGeom>
        <a:solidFill>
          <a:srgbClr val="85865F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0454" tIns="40640" rIns="40640" bIns="4064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b="1" kern="1200" dirty="0"/>
            <a:t>Меньше планирования, больше действий</a:t>
          </a:r>
        </a:p>
      </dsp:txBody>
      <dsp:txXfrm>
        <a:off x="798369" y="2710569"/>
        <a:ext cx="5771531" cy="542304"/>
      </dsp:txXfrm>
    </dsp:sp>
    <dsp:sp modelId="{CFF8AC89-67BF-40B3-ACF8-21A19914C74D}">
      <dsp:nvSpPr>
        <dsp:cNvPr id="0" name=""/>
        <dsp:cNvSpPr/>
      </dsp:nvSpPr>
      <dsp:spPr>
        <a:xfrm>
          <a:off x="459428" y="2642781"/>
          <a:ext cx="677880" cy="67788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85865F"/>
          </a:solidFill>
          <a:prstDash val="solid"/>
          <a:miter lim="800000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D230EF2-F6E7-4B8B-B4F0-42CB9B099195}">
      <dsp:nvSpPr>
        <dsp:cNvPr id="0" name=""/>
        <dsp:cNvSpPr/>
      </dsp:nvSpPr>
      <dsp:spPr>
        <a:xfrm>
          <a:off x="409769" y="3523766"/>
          <a:ext cx="6160131" cy="542304"/>
        </a:xfrm>
        <a:prstGeom prst="rect">
          <a:avLst/>
        </a:prstGeom>
        <a:solidFill>
          <a:srgbClr val="85865F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0454" tIns="40640" rIns="40640" bIns="4064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b="1" kern="1200" dirty="0"/>
            <a:t>Сотрудничество ценится больше, чем индивидуальная работа</a:t>
          </a:r>
        </a:p>
      </dsp:txBody>
      <dsp:txXfrm>
        <a:off x="409769" y="3523766"/>
        <a:ext cx="6160131" cy="542304"/>
      </dsp:txXfrm>
    </dsp:sp>
    <dsp:sp modelId="{171B1B8E-45DB-4B92-959C-E5F8D397BC2D}">
      <dsp:nvSpPr>
        <dsp:cNvPr id="0" name=""/>
        <dsp:cNvSpPr/>
      </dsp:nvSpPr>
      <dsp:spPr>
        <a:xfrm>
          <a:off x="70829" y="3455978"/>
          <a:ext cx="677880" cy="67788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85865F"/>
          </a:solidFill>
          <a:prstDash val="solid"/>
          <a:miter lim="800000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DB81DE-41AC-46A7-93AD-59269886FFB4}" type="datetimeFigureOut">
              <a:rPr lang="ru-RU" smtClean="0"/>
              <a:t>20.11.2020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52438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777194"/>
            <a:ext cx="548640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71800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9428584"/>
            <a:ext cx="2971800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430749-1E65-420E-8B18-DB135C755B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71965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430749-1E65-420E-8B18-DB135C755B38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597724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430749-1E65-420E-8B18-DB135C755B38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381086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430749-1E65-420E-8B18-DB135C755B38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77782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430749-1E65-420E-8B18-DB135C755B38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48918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430749-1E65-420E-8B18-DB135C755B38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30912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430749-1E65-420E-8B18-DB135C755B38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26004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430749-1E65-420E-8B18-DB135C755B38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145357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430749-1E65-420E-8B18-DB135C755B38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26237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430749-1E65-420E-8B18-DB135C755B38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311080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430749-1E65-420E-8B18-DB135C755B38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604453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430749-1E65-420E-8B18-DB135C755B38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52869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Прямоугольник 34">
            <a:extLst>
              <a:ext uri="{FF2B5EF4-FFF2-40B4-BE49-F238E27FC236}">
                <a16:creationId xmlns:a16="http://schemas.microsoft.com/office/drawing/2014/main" id="{79AD6445-C797-432C-8E81-AB7F6B9763A5}"/>
              </a:ext>
            </a:extLst>
          </p:cNvPr>
          <p:cNvSpPr/>
          <p:nvPr userDrawn="1"/>
        </p:nvSpPr>
        <p:spPr>
          <a:xfrm>
            <a:off x="-44" y="743130"/>
            <a:ext cx="8537800" cy="4391839"/>
          </a:xfrm>
          <a:prstGeom prst="rect">
            <a:avLst/>
          </a:prstGeom>
          <a:noFill/>
          <a:ln w="12700">
            <a:solidFill>
              <a:srgbClr val="BFC5C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Rectangle 7">
            <a:extLst>
              <a:ext uri="{FF2B5EF4-FFF2-40B4-BE49-F238E27FC236}">
                <a16:creationId xmlns:a16="http://schemas.microsoft.com/office/drawing/2014/main" id="{6F54D24A-F703-4990-A79C-26577CD21590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4879975"/>
            <a:ext cx="9144000" cy="263525"/>
          </a:xfrm>
          <a:prstGeom prst="rect">
            <a:avLst/>
          </a:prstGeom>
          <a:solidFill>
            <a:srgbClr val="BFC5CE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lt1"/>
              </a:solidFill>
              <a:latin typeface="+mn-lt"/>
              <a:cs typeface="+mn-cs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F2988B3-9A36-4532-A584-25C4609839B9}"/>
              </a:ext>
            </a:extLst>
          </p:cNvPr>
          <p:cNvSpPr txBox="1"/>
          <p:nvPr userDrawn="1"/>
        </p:nvSpPr>
        <p:spPr>
          <a:xfrm>
            <a:off x="5457825" y="291637"/>
            <a:ext cx="3128831" cy="2941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lnSpc>
                <a:spcPct val="115000"/>
              </a:lnSpc>
              <a:spcBef>
                <a:spcPts val="1200"/>
              </a:spcBef>
            </a:pPr>
            <a:r>
              <a:rPr lang="ru-RU" sz="600" b="1" kern="0" dirty="0">
                <a:solidFill>
                  <a:srgbClr val="BFC5CE"/>
                </a:solidFill>
                <a:effectLst/>
                <a:latin typeface="Verdana Pro SemiBold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ТЕМА: </a:t>
            </a:r>
            <a:r>
              <a:rPr lang="ru-RU" sz="600" b="1" kern="0" dirty="0">
                <a:solidFill>
                  <a:srgbClr val="365F91"/>
                </a:solidFill>
                <a:effectLst/>
                <a:latin typeface="Verdana Pro SemiBold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ЦИФРОВАЯ ТРАНСФОРМАЦИЯ В БЕЗОПАСНОСТИ ДВИЖЕНИЯ КАК СТРАТЕГИЯ УСПЕХА И РАЗВИТИЯ ВОЗМОЖНОСТЕЙ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14AF97A-94F6-4FC2-B89C-83CA0B912D37}"/>
              </a:ext>
            </a:extLst>
          </p:cNvPr>
          <p:cNvSpPr txBox="1"/>
          <p:nvPr userDrawn="1"/>
        </p:nvSpPr>
        <p:spPr>
          <a:xfrm>
            <a:off x="3601941" y="78552"/>
            <a:ext cx="4979685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600" b="0" dirty="0">
                <a:solidFill>
                  <a:srgbClr val="E21A1A"/>
                </a:solidFill>
              </a:rPr>
              <a:t>XX </a:t>
            </a:r>
            <a:r>
              <a:rPr lang="ru-RU" sz="600" b="0" dirty="0">
                <a:solidFill>
                  <a:srgbClr val="E21A1A"/>
                </a:solidFill>
              </a:rPr>
              <a:t>ВСЕРОССИЙСКАЯ НАУЧНО-ПРАКТИЧЕСКАЯ КОНФЕРЕНЦИЯ «БЕЗОПАСНОСТЬ ДВИЖЕНИЯ ПОЕЗДОВ» </a:t>
            </a:r>
          </a:p>
        </p:txBody>
      </p:sp>
      <p:pic>
        <p:nvPicPr>
          <p:cNvPr id="19" name="Рисунок 18">
            <a:extLst>
              <a:ext uri="{FF2B5EF4-FFF2-40B4-BE49-F238E27FC236}">
                <a16:creationId xmlns:a16="http://schemas.microsoft.com/office/drawing/2014/main" id="{159A3644-1702-4A56-B1A7-A6D65AC6E74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551495" y="4776440"/>
            <a:ext cx="596184" cy="367249"/>
          </a:xfrm>
          <a:prstGeom prst="rect">
            <a:avLst/>
          </a:prstGeom>
        </p:spPr>
      </p:pic>
      <p:pic>
        <p:nvPicPr>
          <p:cNvPr id="21" name="Рисунок 20">
            <a:extLst>
              <a:ext uri="{FF2B5EF4-FFF2-40B4-BE49-F238E27FC236}">
                <a16:creationId xmlns:a16="http://schemas.microsoft.com/office/drawing/2014/main" id="{7448302E-432C-42F8-BA87-50ABF9F515C4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555502" y="90448"/>
            <a:ext cx="524631" cy="453145"/>
          </a:xfrm>
          <a:prstGeom prst="rect">
            <a:avLst/>
          </a:prstGeom>
        </p:spPr>
      </p:pic>
      <p:sp>
        <p:nvSpPr>
          <p:cNvPr id="23" name="TextBox 22">
            <a:extLst>
              <a:ext uri="{FF2B5EF4-FFF2-40B4-BE49-F238E27FC236}">
                <a16:creationId xmlns:a16="http://schemas.microsoft.com/office/drawing/2014/main" id="{E15C09A8-7DFC-4D2C-8567-7A83E39DF925}"/>
              </a:ext>
            </a:extLst>
          </p:cNvPr>
          <p:cNvSpPr txBox="1"/>
          <p:nvPr userDrawn="1"/>
        </p:nvSpPr>
        <p:spPr>
          <a:xfrm>
            <a:off x="8616461" y="551431"/>
            <a:ext cx="62701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b="1" dirty="0">
                <a:solidFill>
                  <a:srgbClr val="E21A1A"/>
                </a:solidFill>
              </a:rPr>
              <a:t>2020</a:t>
            </a:r>
          </a:p>
        </p:txBody>
      </p:sp>
      <p:sp>
        <p:nvSpPr>
          <p:cNvPr id="29" name="Прямоугольник 28">
            <a:extLst>
              <a:ext uri="{FF2B5EF4-FFF2-40B4-BE49-F238E27FC236}">
                <a16:creationId xmlns:a16="http://schemas.microsoft.com/office/drawing/2014/main" id="{37C9746F-E49D-4A71-BB4E-7E3B8BC2ECD7}"/>
              </a:ext>
            </a:extLst>
          </p:cNvPr>
          <p:cNvSpPr/>
          <p:nvPr userDrawn="1"/>
        </p:nvSpPr>
        <p:spPr>
          <a:xfrm>
            <a:off x="8420448" y="4848116"/>
            <a:ext cx="45719" cy="324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рямоугольник 30">
            <a:extLst>
              <a:ext uri="{FF2B5EF4-FFF2-40B4-BE49-F238E27FC236}">
                <a16:creationId xmlns:a16="http://schemas.microsoft.com/office/drawing/2014/main" id="{7C040121-AF13-497A-9C5F-A417006E0512}"/>
              </a:ext>
            </a:extLst>
          </p:cNvPr>
          <p:cNvSpPr/>
          <p:nvPr userDrawn="1"/>
        </p:nvSpPr>
        <p:spPr>
          <a:xfrm>
            <a:off x="8345676" y="4848116"/>
            <a:ext cx="36000" cy="324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242D24BF-F623-4D43-87A8-463910A1DF71}"/>
              </a:ext>
            </a:extLst>
          </p:cNvPr>
          <p:cNvSpPr txBox="1"/>
          <p:nvPr userDrawn="1"/>
        </p:nvSpPr>
        <p:spPr>
          <a:xfrm>
            <a:off x="8547816" y="2433250"/>
            <a:ext cx="5961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" i="1" dirty="0">
                <a:solidFill>
                  <a:srgbClr val="007FB1"/>
                </a:solidFill>
              </a:rPr>
              <a:t>Лого участника</a:t>
            </a:r>
          </a:p>
        </p:txBody>
      </p:sp>
    </p:spTree>
    <p:extLst>
      <p:ext uri="{BB962C8B-B14F-4D97-AF65-F5344CB8AC3E}">
        <p14:creationId xmlns:p14="http://schemas.microsoft.com/office/powerpoint/2010/main" val="22513104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Прямоугольник 37">
            <a:extLst>
              <a:ext uri="{FF2B5EF4-FFF2-40B4-BE49-F238E27FC236}">
                <a16:creationId xmlns:a16="http://schemas.microsoft.com/office/drawing/2014/main" id="{608A898D-48B4-4968-B9BC-6A66CCE9DFD7}"/>
              </a:ext>
            </a:extLst>
          </p:cNvPr>
          <p:cNvSpPr/>
          <p:nvPr userDrawn="1"/>
        </p:nvSpPr>
        <p:spPr>
          <a:xfrm>
            <a:off x="-44" y="743130"/>
            <a:ext cx="8537800" cy="4391839"/>
          </a:xfrm>
          <a:prstGeom prst="rect">
            <a:avLst/>
          </a:prstGeom>
          <a:noFill/>
          <a:ln w="12700">
            <a:solidFill>
              <a:srgbClr val="BFC5C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Rectangle 10">
            <a:extLst>
              <a:ext uri="{FF2B5EF4-FFF2-40B4-BE49-F238E27FC236}">
                <a16:creationId xmlns:a16="http://schemas.microsoft.com/office/drawing/2014/main" id="{3B422081-36F1-4A32-9D59-125093C2B8DB}"/>
              </a:ext>
            </a:extLst>
          </p:cNvPr>
          <p:cNvSpPr/>
          <p:nvPr userDrawn="1"/>
        </p:nvSpPr>
        <p:spPr>
          <a:xfrm>
            <a:off x="-44" y="1499"/>
            <a:ext cx="6409554" cy="750340"/>
          </a:xfrm>
          <a:prstGeom prst="rect">
            <a:avLst/>
          </a:prstGeom>
          <a:solidFill>
            <a:srgbClr val="BFC5C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" name="Rectangle 7">
            <a:extLst>
              <a:ext uri="{FF2B5EF4-FFF2-40B4-BE49-F238E27FC236}">
                <a16:creationId xmlns:a16="http://schemas.microsoft.com/office/drawing/2014/main" id="{CFACE75E-6DD3-486C-A7C5-FEA899F47708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4879975"/>
            <a:ext cx="9144000" cy="263525"/>
          </a:xfrm>
          <a:prstGeom prst="rect">
            <a:avLst/>
          </a:prstGeom>
          <a:solidFill>
            <a:srgbClr val="BFC5CE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lt1"/>
              </a:solidFill>
              <a:latin typeface="+mn-lt"/>
              <a:cs typeface="+mn-cs"/>
            </a:endParaRPr>
          </a:p>
        </p:txBody>
      </p:sp>
      <p:sp>
        <p:nvSpPr>
          <p:cNvPr id="4" name="Text Box 10">
            <a:extLst>
              <a:ext uri="{FF2B5EF4-FFF2-40B4-BE49-F238E27FC236}">
                <a16:creationId xmlns:a16="http://schemas.microsoft.com/office/drawing/2014/main" id="{90841CA3-245C-4628-948F-DC37A40A9597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201613" y="4929188"/>
            <a:ext cx="230187" cy="153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r"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fld id="{32494028-B1BF-40E5-B812-57B88A65AC9E}" type="slidenum">
              <a:rPr lang="en-US" sz="1000" smtClean="0">
                <a:latin typeface="Verdana" charset="0"/>
                <a:cs typeface="+mn-cs"/>
              </a:rPr>
              <a:pPr algn="r" eaLnBrk="1" fontAlgn="auto" hangingPunct="1">
                <a:spcBef>
                  <a:spcPct val="50000"/>
                </a:spcBef>
                <a:spcAft>
                  <a:spcPts val="0"/>
                </a:spcAft>
                <a:defRPr/>
              </a:pPr>
              <a:t>‹#›</a:t>
            </a:fld>
            <a:endParaRPr lang="en-US" sz="1000" dirty="0">
              <a:latin typeface="Verdana" charset="0"/>
              <a:cs typeface="+mn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26E0306-A4B3-404A-B24F-B722534A2EE7}"/>
              </a:ext>
            </a:extLst>
          </p:cNvPr>
          <p:cNvSpPr txBox="1"/>
          <p:nvPr userDrawn="1"/>
        </p:nvSpPr>
        <p:spPr>
          <a:xfrm>
            <a:off x="6372075" y="267830"/>
            <a:ext cx="2247921" cy="40030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lnSpc>
                <a:spcPct val="115000"/>
              </a:lnSpc>
              <a:spcBef>
                <a:spcPts val="1200"/>
              </a:spcBef>
            </a:pPr>
            <a:r>
              <a:rPr lang="ru-RU" sz="600" b="1" kern="0" dirty="0">
                <a:solidFill>
                  <a:srgbClr val="BFC5CE"/>
                </a:solidFill>
                <a:effectLst/>
                <a:latin typeface="Verdana Pro SemiBold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ТЕМА: </a:t>
            </a:r>
            <a:r>
              <a:rPr lang="ru-RU" sz="600" b="1" kern="0" dirty="0">
                <a:solidFill>
                  <a:srgbClr val="365F91"/>
                </a:solidFill>
                <a:effectLst/>
                <a:latin typeface="Verdana Pro SemiBold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ЦИФРОВАЯ ТРАНСФОРМАЦИЯ</a:t>
            </a:r>
            <a:br>
              <a:rPr lang="ru-RU" sz="600" b="1" kern="0" dirty="0">
                <a:solidFill>
                  <a:srgbClr val="365F91"/>
                </a:solidFill>
                <a:effectLst/>
                <a:latin typeface="Verdana Pro SemiBold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600" b="1" kern="0" dirty="0">
                <a:solidFill>
                  <a:srgbClr val="365F91"/>
                </a:solidFill>
                <a:effectLst/>
                <a:latin typeface="Verdana Pro SemiBold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БЕЗОПАСНОСТИ ДВИЖЕНИЯ КАК СТРАТЕГИЯ УСПЕХА И РАЗВИТИЯ ВОЗМОЖНОСТЕЙ</a:t>
            </a:r>
          </a:p>
        </p:txBody>
      </p:sp>
      <p:pic>
        <p:nvPicPr>
          <p:cNvPr id="16" name="Рисунок 15">
            <a:extLst>
              <a:ext uri="{FF2B5EF4-FFF2-40B4-BE49-F238E27FC236}">
                <a16:creationId xmlns:a16="http://schemas.microsoft.com/office/drawing/2014/main" id="{57249C4D-C800-4760-ABE7-500AA9FADF7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551495" y="4776440"/>
            <a:ext cx="596184" cy="367249"/>
          </a:xfrm>
          <a:prstGeom prst="rect">
            <a:avLst/>
          </a:prstGeom>
        </p:spPr>
      </p:pic>
      <p:pic>
        <p:nvPicPr>
          <p:cNvPr id="18" name="Рисунок 17">
            <a:extLst>
              <a:ext uri="{FF2B5EF4-FFF2-40B4-BE49-F238E27FC236}">
                <a16:creationId xmlns:a16="http://schemas.microsoft.com/office/drawing/2014/main" id="{3368C2EF-09D8-4074-847E-B6BC4717183C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555502" y="90448"/>
            <a:ext cx="524631" cy="453145"/>
          </a:xfrm>
          <a:prstGeom prst="rect">
            <a:avLst/>
          </a:prstGeom>
        </p:spPr>
      </p:pic>
      <p:sp>
        <p:nvSpPr>
          <p:cNvPr id="25" name="TextBox 24">
            <a:extLst>
              <a:ext uri="{FF2B5EF4-FFF2-40B4-BE49-F238E27FC236}">
                <a16:creationId xmlns:a16="http://schemas.microsoft.com/office/drawing/2014/main" id="{F3E468E4-D923-432F-AD63-634F8DD66D26}"/>
              </a:ext>
            </a:extLst>
          </p:cNvPr>
          <p:cNvSpPr txBox="1"/>
          <p:nvPr userDrawn="1"/>
        </p:nvSpPr>
        <p:spPr>
          <a:xfrm>
            <a:off x="8616461" y="551431"/>
            <a:ext cx="62701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b="1" dirty="0">
                <a:solidFill>
                  <a:srgbClr val="E21A1A"/>
                </a:solidFill>
              </a:rPr>
              <a:t>2020</a:t>
            </a:r>
          </a:p>
        </p:txBody>
      </p:sp>
      <p:sp>
        <p:nvSpPr>
          <p:cNvPr id="26" name="Прямоугольник 25">
            <a:extLst>
              <a:ext uri="{FF2B5EF4-FFF2-40B4-BE49-F238E27FC236}">
                <a16:creationId xmlns:a16="http://schemas.microsoft.com/office/drawing/2014/main" id="{E0655696-2241-4792-A612-B18E5D868B19}"/>
              </a:ext>
            </a:extLst>
          </p:cNvPr>
          <p:cNvSpPr/>
          <p:nvPr userDrawn="1"/>
        </p:nvSpPr>
        <p:spPr>
          <a:xfrm>
            <a:off x="6278876" y="-6769"/>
            <a:ext cx="45719" cy="7668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рямоугольник 27">
            <a:extLst>
              <a:ext uri="{FF2B5EF4-FFF2-40B4-BE49-F238E27FC236}">
                <a16:creationId xmlns:a16="http://schemas.microsoft.com/office/drawing/2014/main" id="{BA56927D-0136-41AB-944B-05A77D0B8015}"/>
              </a:ext>
            </a:extLst>
          </p:cNvPr>
          <p:cNvSpPr/>
          <p:nvPr userDrawn="1"/>
        </p:nvSpPr>
        <p:spPr>
          <a:xfrm>
            <a:off x="6195395" y="-6769"/>
            <a:ext cx="36000" cy="7668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Прямоугольник 34">
            <a:extLst>
              <a:ext uri="{FF2B5EF4-FFF2-40B4-BE49-F238E27FC236}">
                <a16:creationId xmlns:a16="http://schemas.microsoft.com/office/drawing/2014/main" id="{DC2097A9-B769-492E-A97E-EC0C1C86148B}"/>
              </a:ext>
            </a:extLst>
          </p:cNvPr>
          <p:cNvSpPr/>
          <p:nvPr userDrawn="1"/>
        </p:nvSpPr>
        <p:spPr>
          <a:xfrm>
            <a:off x="8420448" y="4848116"/>
            <a:ext cx="45719" cy="324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Прямоугольник 36">
            <a:extLst>
              <a:ext uri="{FF2B5EF4-FFF2-40B4-BE49-F238E27FC236}">
                <a16:creationId xmlns:a16="http://schemas.microsoft.com/office/drawing/2014/main" id="{F37BA169-53D5-45FD-9F33-6CBB99F21D49}"/>
              </a:ext>
            </a:extLst>
          </p:cNvPr>
          <p:cNvSpPr/>
          <p:nvPr userDrawn="1"/>
        </p:nvSpPr>
        <p:spPr>
          <a:xfrm>
            <a:off x="8345676" y="4848116"/>
            <a:ext cx="36000" cy="324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1DA70E93-75A6-432B-8D56-ECE5C0088E36}"/>
              </a:ext>
            </a:extLst>
          </p:cNvPr>
          <p:cNvSpPr txBox="1"/>
          <p:nvPr userDrawn="1"/>
        </p:nvSpPr>
        <p:spPr>
          <a:xfrm>
            <a:off x="8547816" y="2433250"/>
            <a:ext cx="5961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" i="1" dirty="0">
                <a:solidFill>
                  <a:srgbClr val="007FB1"/>
                </a:solidFill>
              </a:rPr>
              <a:t>Лого участника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4E0AC50-4438-408B-8862-4DDC3D1936B5}"/>
              </a:ext>
            </a:extLst>
          </p:cNvPr>
          <p:cNvSpPr txBox="1"/>
          <p:nvPr userDrawn="1"/>
        </p:nvSpPr>
        <p:spPr>
          <a:xfrm>
            <a:off x="6418771" y="59501"/>
            <a:ext cx="217714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400" dirty="0">
                <a:solidFill>
                  <a:srgbClr val="E21A1A"/>
                </a:solidFill>
              </a:rPr>
              <a:t>XX </a:t>
            </a:r>
            <a:r>
              <a:rPr lang="ru-RU" sz="400" dirty="0">
                <a:solidFill>
                  <a:srgbClr val="E21A1A"/>
                </a:solidFill>
              </a:rPr>
              <a:t>ВСЕРОССИЙСКАЯ НАУЧНО-ПРАКТИЧЕСКАЯ КОНФЕРЕНЦИЯ «БЕЗОПАСНОСТЬ ДВИЖЕНИЯ ПОЕЗДОВ» </a:t>
            </a:r>
          </a:p>
        </p:txBody>
      </p:sp>
    </p:spTree>
    <p:extLst>
      <p:ext uri="{BB962C8B-B14F-4D97-AF65-F5344CB8AC3E}">
        <p14:creationId xmlns:p14="http://schemas.microsoft.com/office/powerpoint/2010/main" val="5358237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737835E-32FE-4FDF-B26E-624DDA65EA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50E20323-1ADA-4BE9-8C7E-970A0DC06F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125F1-8A37-4580-AC7B-4584EB8B1084}" type="datetimeFigureOut">
              <a:rPr lang="ru-RU" smtClean="0"/>
              <a:t>20.11.2020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1F6F9367-2629-40F0-97C6-428C9B6CDB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CA09A933-2AA5-4CDF-B959-6D61380CC9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1789C-C48D-4A89-94CA-82A7EE2B76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11289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9125F1-8A37-4580-AC7B-4584EB8B1084}" type="datetimeFigureOut">
              <a:rPr lang="ru-RU" smtClean="0"/>
              <a:t>20.11.2020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1789C-C48D-4A89-94CA-82A7EE2B768C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763433B2-C79D-477E-9D1B-BCC921E4A729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374650" y="-17463"/>
            <a:ext cx="366712" cy="366713"/>
          </a:xfrm>
          <a:prstGeom prst="rect">
            <a:avLst/>
          </a:prstGeom>
          <a:solidFill>
            <a:srgbClr val="E21A1A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0" name="Rectangle 7">
            <a:extLst>
              <a:ext uri="{FF2B5EF4-FFF2-40B4-BE49-F238E27FC236}">
                <a16:creationId xmlns:a16="http://schemas.microsoft.com/office/drawing/2014/main" id="{1FA8EF74-1C01-40CE-B6BC-E84F7DAADD2A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374650" y="349250"/>
            <a:ext cx="366712" cy="366713"/>
          </a:xfrm>
          <a:prstGeom prst="rect">
            <a:avLst/>
          </a:prstGeom>
          <a:solidFill>
            <a:srgbClr val="394A58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2" name="Rectangle 8">
            <a:extLst>
              <a:ext uri="{FF2B5EF4-FFF2-40B4-BE49-F238E27FC236}">
                <a16:creationId xmlns:a16="http://schemas.microsoft.com/office/drawing/2014/main" id="{9D9F4242-65C8-41BF-85E7-5E51C1538667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374650" y="715963"/>
            <a:ext cx="366712" cy="366712"/>
          </a:xfrm>
          <a:prstGeom prst="rect">
            <a:avLst/>
          </a:prstGeom>
          <a:solidFill>
            <a:srgbClr val="455D70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4" name="Rectangle 9">
            <a:extLst>
              <a:ext uri="{FF2B5EF4-FFF2-40B4-BE49-F238E27FC236}">
                <a16:creationId xmlns:a16="http://schemas.microsoft.com/office/drawing/2014/main" id="{D4E09429-E172-4E2C-85FD-CC730173AC2B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374650" y="1081088"/>
            <a:ext cx="366712" cy="366712"/>
          </a:xfrm>
          <a:prstGeom prst="rect">
            <a:avLst/>
          </a:prstGeom>
          <a:solidFill>
            <a:srgbClr val="68798B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6" name="Rectangle 13">
            <a:extLst>
              <a:ext uri="{FF2B5EF4-FFF2-40B4-BE49-F238E27FC236}">
                <a16:creationId xmlns:a16="http://schemas.microsoft.com/office/drawing/2014/main" id="{FD54CA6A-DD7F-49CF-A144-47A13DF353D0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374650" y="1447800"/>
            <a:ext cx="366712" cy="366713"/>
          </a:xfrm>
          <a:prstGeom prst="rect">
            <a:avLst/>
          </a:prstGeom>
          <a:solidFill>
            <a:srgbClr val="909CAA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8" name="Rectangle 10">
            <a:extLst>
              <a:ext uri="{FF2B5EF4-FFF2-40B4-BE49-F238E27FC236}">
                <a16:creationId xmlns:a16="http://schemas.microsoft.com/office/drawing/2014/main" id="{04D5E9A7-442B-43A3-9DA2-9B835DA05927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774700" y="-22225"/>
            <a:ext cx="366712" cy="377825"/>
          </a:xfrm>
          <a:prstGeom prst="rect">
            <a:avLst/>
          </a:prstGeom>
          <a:solidFill>
            <a:srgbClr val="CECCA0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0" name="Rectangle 12">
            <a:extLst>
              <a:ext uri="{FF2B5EF4-FFF2-40B4-BE49-F238E27FC236}">
                <a16:creationId xmlns:a16="http://schemas.microsoft.com/office/drawing/2014/main" id="{41ACFE15-20E6-4653-898F-544D9FFF32A9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781050" y="3303588"/>
            <a:ext cx="366712" cy="366712"/>
          </a:xfrm>
          <a:prstGeom prst="rect">
            <a:avLst/>
          </a:prstGeom>
          <a:solidFill>
            <a:srgbClr val="78D64B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18669F"/>
              </a:solidFill>
            </a:endParaRPr>
          </a:p>
        </p:txBody>
      </p:sp>
      <p:sp>
        <p:nvSpPr>
          <p:cNvPr id="22" name="Rectangle 12">
            <a:extLst>
              <a:ext uri="{FF2B5EF4-FFF2-40B4-BE49-F238E27FC236}">
                <a16:creationId xmlns:a16="http://schemas.microsoft.com/office/drawing/2014/main" id="{47060517-5132-4F48-A473-F58A15D57031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1601788" y="-22225"/>
            <a:ext cx="366713" cy="366713"/>
          </a:xfrm>
          <a:prstGeom prst="rect">
            <a:avLst/>
          </a:prstGeom>
          <a:solidFill>
            <a:srgbClr val="FF6900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18669F"/>
              </a:solidFill>
            </a:endParaRPr>
          </a:p>
        </p:txBody>
      </p:sp>
      <p:sp>
        <p:nvSpPr>
          <p:cNvPr id="24" name="Rectangle 13">
            <a:extLst>
              <a:ext uri="{FF2B5EF4-FFF2-40B4-BE49-F238E27FC236}">
                <a16:creationId xmlns:a16="http://schemas.microsoft.com/office/drawing/2014/main" id="{95E6D92A-00E4-418D-859E-21AF97B2691E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374650" y="1828800"/>
            <a:ext cx="366712" cy="366713"/>
          </a:xfrm>
          <a:prstGeom prst="rect">
            <a:avLst/>
          </a:prstGeom>
          <a:solidFill>
            <a:srgbClr val="BFC5CE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6" name="Rectangle 7">
            <a:extLst>
              <a:ext uri="{FF2B5EF4-FFF2-40B4-BE49-F238E27FC236}">
                <a16:creationId xmlns:a16="http://schemas.microsoft.com/office/drawing/2014/main" id="{A550E0F0-434F-42F9-8F32-9F6EB5910DF5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374650" y="2211388"/>
            <a:ext cx="366712" cy="366712"/>
          </a:xfrm>
          <a:prstGeom prst="rect">
            <a:avLst/>
          </a:prstGeom>
          <a:solidFill>
            <a:srgbClr val="606060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8" name="Rectangle 7">
            <a:extLst>
              <a:ext uri="{FF2B5EF4-FFF2-40B4-BE49-F238E27FC236}">
                <a16:creationId xmlns:a16="http://schemas.microsoft.com/office/drawing/2014/main" id="{EEEEF574-3A9A-4074-B9BC-02E030A9E675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374650" y="2571750"/>
            <a:ext cx="366712" cy="366713"/>
          </a:xfrm>
          <a:prstGeom prst="rect">
            <a:avLst/>
          </a:prstGeom>
          <a:solidFill>
            <a:srgbClr val="828282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0" name="Rectangle 7">
            <a:extLst>
              <a:ext uri="{FF2B5EF4-FFF2-40B4-BE49-F238E27FC236}">
                <a16:creationId xmlns:a16="http://schemas.microsoft.com/office/drawing/2014/main" id="{B4D46531-AF0F-46CC-A477-1734352E08D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374650" y="2943225"/>
            <a:ext cx="366712" cy="366713"/>
          </a:xfrm>
          <a:prstGeom prst="rect">
            <a:avLst/>
          </a:prstGeom>
          <a:solidFill>
            <a:srgbClr val="A9A9A9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2" name="Rectangle 7">
            <a:extLst>
              <a:ext uri="{FF2B5EF4-FFF2-40B4-BE49-F238E27FC236}">
                <a16:creationId xmlns:a16="http://schemas.microsoft.com/office/drawing/2014/main" id="{BD25D1D6-3C1E-481C-B8E9-7F03DDA70FF3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374650" y="3314700"/>
            <a:ext cx="366712" cy="366713"/>
          </a:xfrm>
          <a:prstGeom prst="rect">
            <a:avLst/>
          </a:prstGeom>
          <a:solidFill>
            <a:srgbClr val="D3D3D3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4" name="Rectangle 10">
            <a:extLst>
              <a:ext uri="{FF2B5EF4-FFF2-40B4-BE49-F238E27FC236}">
                <a16:creationId xmlns:a16="http://schemas.microsoft.com/office/drawing/2014/main" id="{0D24765C-335C-4B3F-B095-B2C8A71A79B1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774700" y="355600"/>
            <a:ext cx="366712" cy="366713"/>
          </a:xfrm>
          <a:prstGeom prst="rect">
            <a:avLst/>
          </a:prstGeom>
          <a:solidFill>
            <a:srgbClr val="85865F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6" name="Rectangle 10">
            <a:extLst>
              <a:ext uri="{FF2B5EF4-FFF2-40B4-BE49-F238E27FC236}">
                <a16:creationId xmlns:a16="http://schemas.microsoft.com/office/drawing/2014/main" id="{C7CE10E9-DAD1-4EED-98D5-E05D5F04E244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774700" y="715963"/>
            <a:ext cx="366712" cy="366712"/>
          </a:xfrm>
          <a:prstGeom prst="rect">
            <a:avLst/>
          </a:prstGeom>
          <a:solidFill>
            <a:srgbClr val="DDDCB4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8" name="Rectangle 10">
            <a:extLst>
              <a:ext uri="{FF2B5EF4-FFF2-40B4-BE49-F238E27FC236}">
                <a16:creationId xmlns:a16="http://schemas.microsoft.com/office/drawing/2014/main" id="{E0BC440F-80A6-4D84-AC0B-573F027B6D90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774700" y="1082675"/>
            <a:ext cx="366712" cy="366713"/>
          </a:xfrm>
          <a:prstGeom prst="rect">
            <a:avLst/>
          </a:prstGeom>
          <a:solidFill>
            <a:srgbClr val="EBEAD4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0" name="Rectangle 10">
            <a:extLst>
              <a:ext uri="{FF2B5EF4-FFF2-40B4-BE49-F238E27FC236}">
                <a16:creationId xmlns:a16="http://schemas.microsoft.com/office/drawing/2014/main" id="{13D55865-46A1-4F68-B548-6D3C895836E1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774700" y="1447800"/>
            <a:ext cx="366712" cy="388938"/>
          </a:xfrm>
          <a:prstGeom prst="rect">
            <a:avLst/>
          </a:prstGeom>
          <a:solidFill>
            <a:srgbClr val="A3A86B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2" name="Rectangle 10">
            <a:extLst>
              <a:ext uri="{FF2B5EF4-FFF2-40B4-BE49-F238E27FC236}">
                <a16:creationId xmlns:a16="http://schemas.microsoft.com/office/drawing/2014/main" id="{1299A252-707E-46A4-B96D-B9D87EA36648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774700" y="1836738"/>
            <a:ext cx="366712" cy="366712"/>
          </a:xfrm>
          <a:prstGeom prst="rect">
            <a:avLst/>
          </a:prstGeom>
          <a:solidFill>
            <a:srgbClr val="626B45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4" name="Rectangle 10">
            <a:extLst>
              <a:ext uri="{FF2B5EF4-FFF2-40B4-BE49-F238E27FC236}">
                <a16:creationId xmlns:a16="http://schemas.microsoft.com/office/drawing/2014/main" id="{69524F3C-568A-4DA7-979B-00B566E70ECB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774700" y="2203450"/>
            <a:ext cx="366712" cy="366713"/>
          </a:xfrm>
          <a:prstGeom prst="rect">
            <a:avLst/>
          </a:prstGeom>
          <a:solidFill>
            <a:srgbClr val="828B5C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6" name="Rectangle 10">
            <a:extLst>
              <a:ext uri="{FF2B5EF4-FFF2-40B4-BE49-F238E27FC236}">
                <a16:creationId xmlns:a16="http://schemas.microsoft.com/office/drawing/2014/main" id="{684377B6-83CD-4821-B0AA-229F426EE5E0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774700" y="2570163"/>
            <a:ext cx="366712" cy="366712"/>
          </a:xfrm>
          <a:prstGeom prst="rect">
            <a:avLst/>
          </a:prstGeom>
          <a:solidFill>
            <a:srgbClr val="B2B989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8" name="Rectangle 10">
            <a:extLst>
              <a:ext uri="{FF2B5EF4-FFF2-40B4-BE49-F238E27FC236}">
                <a16:creationId xmlns:a16="http://schemas.microsoft.com/office/drawing/2014/main" id="{1F8F7429-3E25-4F42-869C-857ADB44C25A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774700" y="2936875"/>
            <a:ext cx="366712" cy="366713"/>
          </a:xfrm>
          <a:prstGeom prst="rect">
            <a:avLst/>
          </a:prstGeom>
          <a:solidFill>
            <a:srgbClr val="D3D7BD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0" name="Rectangle 10">
            <a:extLst>
              <a:ext uri="{FF2B5EF4-FFF2-40B4-BE49-F238E27FC236}">
                <a16:creationId xmlns:a16="http://schemas.microsoft.com/office/drawing/2014/main" id="{A3083A54-5068-41F6-BC16-DDDE0D3C7675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1189038" y="-22225"/>
            <a:ext cx="366713" cy="377825"/>
          </a:xfrm>
          <a:prstGeom prst="rect">
            <a:avLst/>
          </a:prstGeom>
          <a:solidFill>
            <a:srgbClr val="0066A1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2" name="Rectangle 10">
            <a:extLst>
              <a:ext uri="{FF2B5EF4-FFF2-40B4-BE49-F238E27FC236}">
                <a16:creationId xmlns:a16="http://schemas.microsoft.com/office/drawing/2014/main" id="{1B492AD3-656B-45B4-AAC8-6CC311212EED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1189038" y="355600"/>
            <a:ext cx="366713" cy="366713"/>
          </a:xfrm>
          <a:prstGeom prst="rect">
            <a:avLst/>
          </a:prstGeom>
          <a:solidFill>
            <a:srgbClr val="003356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4" name="Rectangle 10">
            <a:extLst>
              <a:ext uri="{FF2B5EF4-FFF2-40B4-BE49-F238E27FC236}">
                <a16:creationId xmlns:a16="http://schemas.microsoft.com/office/drawing/2014/main" id="{67461699-C121-4EA8-B33A-6CAD0A1AA73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1189038" y="715963"/>
            <a:ext cx="366713" cy="366712"/>
          </a:xfrm>
          <a:prstGeom prst="rect">
            <a:avLst/>
          </a:prstGeom>
          <a:solidFill>
            <a:srgbClr val="00507C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6" name="Rectangle 10">
            <a:extLst>
              <a:ext uri="{FF2B5EF4-FFF2-40B4-BE49-F238E27FC236}">
                <a16:creationId xmlns:a16="http://schemas.microsoft.com/office/drawing/2014/main" id="{92D54742-B4B3-4A32-B0AB-5B863465EF7C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1189038" y="1082675"/>
            <a:ext cx="366713" cy="366713"/>
          </a:xfrm>
          <a:prstGeom prst="rect">
            <a:avLst/>
          </a:prstGeom>
          <a:solidFill>
            <a:srgbClr val="007FB1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8" name="Rectangle 10">
            <a:extLst>
              <a:ext uri="{FF2B5EF4-FFF2-40B4-BE49-F238E27FC236}">
                <a16:creationId xmlns:a16="http://schemas.microsoft.com/office/drawing/2014/main" id="{30055808-4A58-46AC-B783-D25541791A11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1189038" y="1447800"/>
            <a:ext cx="366713" cy="388938"/>
          </a:xfrm>
          <a:prstGeom prst="rect">
            <a:avLst/>
          </a:prstGeom>
          <a:solidFill>
            <a:srgbClr val="8AB0D2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0" name="Rectangle 10">
            <a:extLst>
              <a:ext uri="{FF2B5EF4-FFF2-40B4-BE49-F238E27FC236}">
                <a16:creationId xmlns:a16="http://schemas.microsoft.com/office/drawing/2014/main" id="{D1C5FDBF-0805-4442-A7E6-AEF3E0E06F10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1189038" y="1825625"/>
            <a:ext cx="366713" cy="373063"/>
          </a:xfrm>
          <a:prstGeom prst="rect">
            <a:avLst/>
          </a:prstGeom>
          <a:solidFill>
            <a:srgbClr val="00A3E0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2" name="Rectangle 10">
            <a:extLst>
              <a:ext uri="{FF2B5EF4-FFF2-40B4-BE49-F238E27FC236}">
                <a16:creationId xmlns:a16="http://schemas.microsoft.com/office/drawing/2014/main" id="{D410F1C8-A606-435D-B014-3BEA34D0C65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1189038" y="2198688"/>
            <a:ext cx="366713" cy="373062"/>
          </a:xfrm>
          <a:prstGeom prst="rect">
            <a:avLst/>
          </a:prstGeom>
          <a:solidFill>
            <a:srgbClr val="206689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4" name="Rectangle 10">
            <a:extLst>
              <a:ext uri="{FF2B5EF4-FFF2-40B4-BE49-F238E27FC236}">
                <a16:creationId xmlns:a16="http://schemas.microsoft.com/office/drawing/2014/main" id="{A16A2611-ABDF-4DDE-ADE2-3BD1DADADF41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1189038" y="2570163"/>
            <a:ext cx="366713" cy="373062"/>
          </a:xfrm>
          <a:prstGeom prst="rect">
            <a:avLst/>
          </a:prstGeom>
          <a:solidFill>
            <a:srgbClr val="2F87B6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6" name="Rectangle 10">
            <a:extLst>
              <a:ext uri="{FF2B5EF4-FFF2-40B4-BE49-F238E27FC236}">
                <a16:creationId xmlns:a16="http://schemas.microsoft.com/office/drawing/2014/main" id="{60A9FE4F-37F0-47F4-BE1C-1615EC72B5CA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1189038" y="2941638"/>
            <a:ext cx="366713" cy="373062"/>
          </a:xfrm>
          <a:prstGeom prst="rect">
            <a:avLst/>
          </a:prstGeom>
          <a:solidFill>
            <a:srgbClr val="61B9E9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8" name="Rectangle 10">
            <a:extLst>
              <a:ext uri="{FF2B5EF4-FFF2-40B4-BE49-F238E27FC236}">
                <a16:creationId xmlns:a16="http://schemas.microsoft.com/office/drawing/2014/main" id="{2975F528-65AC-4BB2-A6C7-28B9786781AC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1189038" y="3303588"/>
            <a:ext cx="366713" cy="373062"/>
          </a:xfrm>
          <a:prstGeom prst="rect">
            <a:avLst/>
          </a:prstGeom>
          <a:solidFill>
            <a:srgbClr val="B0DCF4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0" name="Rectangle 12">
            <a:extLst>
              <a:ext uri="{FF2B5EF4-FFF2-40B4-BE49-F238E27FC236}">
                <a16:creationId xmlns:a16="http://schemas.microsoft.com/office/drawing/2014/main" id="{214B09DD-B3ED-43A0-8433-1D9B861A169C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781050" y="3676650"/>
            <a:ext cx="366712" cy="366713"/>
          </a:xfrm>
          <a:prstGeom prst="rect">
            <a:avLst/>
          </a:prstGeom>
          <a:solidFill>
            <a:srgbClr val="658446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18669F"/>
              </a:solidFill>
            </a:endParaRPr>
          </a:p>
        </p:txBody>
      </p:sp>
      <p:sp>
        <p:nvSpPr>
          <p:cNvPr id="72" name="Rectangle 12">
            <a:extLst>
              <a:ext uri="{FF2B5EF4-FFF2-40B4-BE49-F238E27FC236}">
                <a16:creationId xmlns:a16="http://schemas.microsoft.com/office/drawing/2014/main" id="{3AE9AA54-DC36-4BA0-BA4E-4C74FA36AFA5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781050" y="4043363"/>
            <a:ext cx="366712" cy="366712"/>
          </a:xfrm>
          <a:prstGeom prst="rect">
            <a:avLst/>
          </a:prstGeom>
          <a:solidFill>
            <a:srgbClr val="7FA357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18669F"/>
              </a:solidFill>
            </a:endParaRPr>
          </a:p>
        </p:txBody>
      </p:sp>
      <p:sp>
        <p:nvSpPr>
          <p:cNvPr id="74" name="Rectangle 12">
            <a:extLst>
              <a:ext uri="{FF2B5EF4-FFF2-40B4-BE49-F238E27FC236}">
                <a16:creationId xmlns:a16="http://schemas.microsoft.com/office/drawing/2014/main" id="{6C8DD1EE-39CB-403B-9447-58F3E8E1CDD3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781050" y="4410075"/>
            <a:ext cx="366712" cy="366713"/>
          </a:xfrm>
          <a:prstGeom prst="rect">
            <a:avLst/>
          </a:prstGeom>
          <a:solidFill>
            <a:srgbClr val="AED086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18669F"/>
              </a:solidFill>
            </a:endParaRPr>
          </a:p>
        </p:txBody>
      </p:sp>
      <p:sp>
        <p:nvSpPr>
          <p:cNvPr id="76" name="Rectangle 12">
            <a:extLst>
              <a:ext uri="{FF2B5EF4-FFF2-40B4-BE49-F238E27FC236}">
                <a16:creationId xmlns:a16="http://schemas.microsoft.com/office/drawing/2014/main" id="{73C2967B-465D-4A9E-AA8A-BA301FA38692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781050" y="4781550"/>
            <a:ext cx="366712" cy="366713"/>
          </a:xfrm>
          <a:prstGeom prst="rect">
            <a:avLst/>
          </a:prstGeom>
          <a:solidFill>
            <a:srgbClr val="D6E8C3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18669F"/>
              </a:solidFill>
            </a:endParaRPr>
          </a:p>
        </p:txBody>
      </p:sp>
      <p:sp>
        <p:nvSpPr>
          <p:cNvPr id="78" name="Rectangle 12">
            <a:extLst>
              <a:ext uri="{FF2B5EF4-FFF2-40B4-BE49-F238E27FC236}">
                <a16:creationId xmlns:a16="http://schemas.microsoft.com/office/drawing/2014/main" id="{C586A57F-209C-4761-B9CB-D0840DB5EAD1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1601788" y="334963"/>
            <a:ext cx="366713" cy="366712"/>
          </a:xfrm>
          <a:prstGeom prst="rect">
            <a:avLst/>
          </a:prstGeom>
          <a:solidFill>
            <a:srgbClr val="805030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18669F"/>
              </a:solidFill>
            </a:endParaRPr>
          </a:p>
        </p:txBody>
      </p:sp>
      <p:sp>
        <p:nvSpPr>
          <p:cNvPr id="80" name="Rectangle 12">
            <a:extLst>
              <a:ext uri="{FF2B5EF4-FFF2-40B4-BE49-F238E27FC236}">
                <a16:creationId xmlns:a16="http://schemas.microsoft.com/office/drawing/2014/main" id="{32050F47-7AC3-49F9-8FB2-5842D225C005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1601788" y="701675"/>
            <a:ext cx="366713" cy="366713"/>
          </a:xfrm>
          <a:prstGeom prst="rect">
            <a:avLst/>
          </a:prstGeom>
          <a:solidFill>
            <a:srgbClr val="AC6B2F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18669F"/>
              </a:solidFill>
            </a:endParaRPr>
          </a:p>
        </p:txBody>
      </p:sp>
      <p:sp>
        <p:nvSpPr>
          <p:cNvPr id="82" name="Rectangle 12">
            <a:extLst>
              <a:ext uri="{FF2B5EF4-FFF2-40B4-BE49-F238E27FC236}">
                <a16:creationId xmlns:a16="http://schemas.microsoft.com/office/drawing/2014/main" id="{1D07E238-B68F-4ED3-AA27-DAA321524EDD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1601788" y="1068388"/>
            <a:ext cx="366713" cy="366712"/>
          </a:xfrm>
          <a:prstGeom prst="rect">
            <a:avLst/>
          </a:prstGeom>
          <a:solidFill>
            <a:srgbClr val="E4A063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18669F"/>
              </a:solidFill>
            </a:endParaRPr>
          </a:p>
        </p:txBody>
      </p:sp>
      <p:sp>
        <p:nvSpPr>
          <p:cNvPr id="84" name="Rectangle 12">
            <a:extLst>
              <a:ext uri="{FF2B5EF4-FFF2-40B4-BE49-F238E27FC236}">
                <a16:creationId xmlns:a16="http://schemas.microsoft.com/office/drawing/2014/main" id="{2481647F-68F9-4C42-BE57-6C9DF0FD2A12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1601788" y="1435100"/>
            <a:ext cx="366713" cy="366713"/>
          </a:xfrm>
          <a:prstGeom prst="rect">
            <a:avLst/>
          </a:prstGeom>
          <a:solidFill>
            <a:srgbClr val="F1D0B1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18669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34187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png"/><Relationship Id="rId4" Type="http://schemas.openxmlformats.org/officeDocument/2006/relationships/image" Target="../media/image9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9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9.jpe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Relationship Id="rId9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1FA8220C-7104-4803-AFF1-9DACD343A107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213320" y="4688651"/>
            <a:ext cx="729767" cy="449537"/>
          </a:xfrm>
          <a:prstGeom prst="rect">
            <a:avLst/>
          </a:prstGeom>
        </p:spPr>
      </p:pic>
      <p:sp>
        <p:nvSpPr>
          <p:cNvPr id="32" name="Прямоугольник 31">
            <a:extLst>
              <a:ext uri="{FF2B5EF4-FFF2-40B4-BE49-F238E27FC236}">
                <a16:creationId xmlns:a16="http://schemas.microsoft.com/office/drawing/2014/main" id="{5B0D9DC7-B1C2-46B6-B118-8375A0E79C0D}"/>
              </a:ext>
            </a:extLst>
          </p:cNvPr>
          <p:cNvSpPr/>
          <p:nvPr/>
        </p:nvSpPr>
        <p:spPr>
          <a:xfrm>
            <a:off x="0" y="353718"/>
            <a:ext cx="9144000" cy="4334934"/>
          </a:xfrm>
          <a:prstGeom prst="rect">
            <a:avLst/>
          </a:prstGeom>
          <a:solidFill>
            <a:srgbClr val="BFC5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1" name="Рисунок 30" descr="Изображение выглядит как устройство&#10;&#10;Автоматически созданное описание">
            <a:extLst>
              <a:ext uri="{FF2B5EF4-FFF2-40B4-BE49-F238E27FC236}">
                <a16:creationId xmlns:a16="http://schemas.microsoft.com/office/drawing/2014/main" id="{A693FCD7-519C-49B0-8524-3B6B4FE8F4DB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32391" y="672406"/>
            <a:ext cx="7013670" cy="3565609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64C0DDCD-66B1-4266-8155-E7609310551C}"/>
              </a:ext>
            </a:extLst>
          </p:cNvPr>
          <p:cNvSpPr txBox="1"/>
          <p:nvPr/>
        </p:nvSpPr>
        <p:spPr>
          <a:xfrm>
            <a:off x="3097094" y="1987547"/>
            <a:ext cx="4266869" cy="69762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Bef>
                <a:spcPts val="1200"/>
              </a:spcBef>
            </a:pPr>
            <a:r>
              <a:rPr lang="ru-RU" b="1" kern="0" dirty="0">
                <a:solidFill>
                  <a:schemeClr val="bg1"/>
                </a:solidFill>
                <a:effectLst/>
                <a:latin typeface="Verdana Pro SemiBold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ЦИФРОВАЯ ТРАНСФОРМАЦИЯ</a:t>
            </a:r>
            <a:br>
              <a:rPr lang="ru-RU" b="1" kern="0" dirty="0">
                <a:solidFill>
                  <a:schemeClr val="bg1"/>
                </a:solidFill>
                <a:effectLst/>
                <a:latin typeface="Verdana Pro SemiBold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kern="0" dirty="0">
                <a:solidFill>
                  <a:schemeClr val="bg1"/>
                </a:solidFill>
                <a:effectLst/>
                <a:latin typeface="Verdana Pro SemiBold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БЕЗОПАСНОСТИ ДВИЖЕНИЯ</a:t>
            </a:r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533B4D33-8879-4A51-A4D1-2086F720042A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38754"/>
            <a:ext cx="1078330" cy="931397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F657E739-AFDD-4345-8C12-64448E8ACACE}"/>
              </a:ext>
            </a:extLst>
          </p:cNvPr>
          <p:cNvSpPr txBox="1"/>
          <p:nvPr/>
        </p:nvSpPr>
        <p:spPr>
          <a:xfrm>
            <a:off x="4089789" y="4373496"/>
            <a:ext cx="97447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00" dirty="0">
                <a:solidFill>
                  <a:srgbClr val="E21A1A"/>
                </a:solidFill>
              </a:rPr>
              <a:t>2020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044224F-7CC4-46B5-870C-77ED5EC9DA4B}"/>
              </a:ext>
            </a:extLst>
          </p:cNvPr>
          <p:cNvSpPr txBox="1"/>
          <p:nvPr/>
        </p:nvSpPr>
        <p:spPr>
          <a:xfrm>
            <a:off x="4012890" y="4286417"/>
            <a:ext cx="111352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" dirty="0">
                <a:solidFill>
                  <a:srgbClr val="003356"/>
                </a:solidFill>
              </a:rPr>
              <a:t>ОНЛАЙН ФОРМАТ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E591DFA-7004-4883-B3F9-51F343081782}"/>
              </a:ext>
            </a:extLst>
          </p:cNvPr>
          <p:cNvSpPr txBox="1"/>
          <p:nvPr/>
        </p:nvSpPr>
        <p:spPr>
          <a:xfrm>
            <a:off x="2361063" y="70622"/>
            <a:ext cx="665020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800" dirty="0">
                <a:solidFill>
                  <a:srgbClr val="FF0000"/>
                </a:solidFill>
              </a:rPr>
              <a:t>XX ВСЕРОССИЙСКАЯ НАУЧНО-ПРАКТИЧЕСКАЯ КОНФЕРЕНЦИЯ «БЕЗОПАСНОСТЬ ДВИЖЕНИЯ ПОЕЗДОВ» 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D5850FEB-CE8E-4D1D-B93F-547B4A1EA350}"/>
              </a:ext>
            </a:extLst>
          </p:cNvPr>
          <p:cNvSpPr txBox="1"/>
          <p:nvPr/>
        </p:nvSpPr>
        <p:spPr>
          <a:xfrm>
            <a:off x="1833780" y="2768746"/>
            <a:ext cx="5486889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ru-RU" sz="1000" b="1" kern="0" dirty="0">
                <a:solidFill>
                  <a:schemeClr val="bg1"/>
                </a:solidFill>
                <a:effectLst/>
                <a:latin typeface="Verdana Pro SemiBold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КАК СТРАТЕГИЯ УСПЕХА И РАЗВИТИЯ ВОЗМОЖНОСТЕЙ </a:t>
            </a:r>
            <a:endParaRPr lang="ru-RU" sz="1000" dirty="0"/>
          </a:p>
        </p:txBody>
      </p:sp>
      <p:pic>
        <p:nvPicPr>
          <p:cNvPr id="38" name="Рисунок 37">
            <a:extLst>
              <a:ext uri="{FF2B5EF4-FFF2-40B4-BE49-F238E27FC236}">
                <a16:creationId xmlns:a16="http://schemas.microsoft.com/office/drawing/2014/main" id="{3EEBA7D1-5268-4121-B336-AD96B85BC3D2}"/>
              </a:ext>
            </a:extLst>
          </p:cNvPr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35866" y="1968497"/>
            <a:ext cx="820389" cy="911543"/>
          </a:xfrm>
          <a:prstGeom prst="rect">
            <a:avLst/>
          </a:prstGeom>
        </p:spPr>
      </p:pic>
      <p:pic>
        <p:nvPicPr>
          <p:cNvPr id="46" name="Рисунок 45" descr="Изображение выглядит как сидит, стол, компьютер, клавиатура&#10;&#10;Автоматически созданное описание">
            <a:extLst>
              <a:ext uri="{FF2B5EF4-FFF2-40B4-BE49-F238E27FC236}">
                <a16:creationId xmlns:a16="http://schemas.microsoft.com/office/drawing/2014/main" id="{74BDFA90-EC2E-4744-860E-70EACEFF3324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522251" y="3232906"/>
            <a:ext cx="1523809" cy="1003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56369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>
            <a:extLst>
              <a:ext uri="{FF2B5EF4-FFF2-40B4-BE49-F238E27FC236}">
                <a16:creationId xmlns:a16="http://schemas.microsoft.com/office/drawing/2014/main" id="{2A3E1254-84E2-422A-A0B7-EB29DAAF5C29}"/>
              </a:ext>
            </a:extLst>
          </p:cNvPr>
          <p:cNvSpPr txBox="1"/>
          <p:nvPr/>
        </p:nvSpPr>
        <p:spPr>
          <a:xfrm>
            <a:off x="243839" y="0"/>
            <a:ext cx="5782491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914400" eaLnBrk="1" hangingPunct="1">
              <a:buFont typeface="Arial" pitchFamily="34" charset="0"/>
              <a:buNone/>
            </a:pPr>
            <a:r>
              <a:rPr kumimoji="0" lang="ru-RU" dirty="0">
                <a:ea typeface="Arial" pitchFamily="34" charset="0"/>
              </a:rPr>
              <a:t>Порядок оценки уровня зрелости цифровой культуры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573352" y="2151344"/>
            <a:ext cx="505333" cy="879239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00108" y="1111895"/>
            <a:ext cx="1360580" cy="1734739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24769B67-8450-4B77-9838-0F1A7D176A40}"/>
              </a:ext>
            </a:extLst>
          </p:cNvPr>
          <p:cNvSpPr txBox="1"/>
          <p:nvPr/>
        </p:nvSpPr>
        <p:spPr>
          <a:xfrm>
            <a:off x="557419" y="822025"/>
            <a:ext cx="110326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/>
              <a:t>Анкета</a:t>
            </a:r>
          </a:p>
        </p:txBody>
      </p:sp>
      <p:sp>
        <p:nvSpPr>
          <p:cNvPr id="9" name="Стрелка вправо 8"/>
          <p:cNvSpPr/>
          <p:nvPr/>
        </p:nvSpPr>
        <p:spPr>
          <a:xfrm>
            <a:off x="1810477" y="1506684"/>
            <a:ext cx="284391" cy="828675"/>
          </a:xfrm>
          <a:prstGeom prst="rightArrow">
            <a:avLst/>
          </a:prstGeom>
          <a:solidFill>
            <a:srgbClr val="CECCA0"/>
          </a:solidFill>
          <a:ln>
            <a:solidFill>
              <a:srgbClr val="85865F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4769B67-8450-4B77-9838-0F1A7D176A40}"/>
              </a:ext>
            </a:extLst>
          </p:cNvPr>
          <p:cNvSpPr txBox="1"/>
          <p:nvPr/>
        </p:nvSpPr>
        <p:spPr>
          <a:xfrm>
            <a:off x="2588199" y="764968"/>
            <a:ext cx="466561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/>
              <a:t>Расчет с использованием шкалы оценок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3887640"/>
              </p:ext>
            </p:extLst>
          </p:nvPr>
        </p:nvGraphicFramePr>
        <p:xfrm>
          <a:off x="2215629" y="1101047"/>
          <a:ext cx="4334540" cy="1749743"/>
        </p:xfrm>
        <a:graphic>
          <a:graphicData uri="http://schemas.openxmlformats.org/drawingml/2006/table">
            <a:tbl>
              <a:tblPr/>
              <a:tblGrid>
                <a:gridCol w="26508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836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Вариант ответа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FB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Кол-во баллов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FB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351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полностью не совпадает;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9525" cap="flat" cmpd="sng" algn="ctr">
                      <a:solidFill>
                        <a:srgbClr val="7F7F7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9525" cap="flat" cmpd="sng" algn="ctr">
                      <a:solidFill>
                        <a:srgbClr val="7F7F7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F7F7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543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больше нет, чем да;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9525" cap="flat" cmpd="sng" algn="ctr">
                      <a:solidFill>
                        <a:srgbClr val="7F7F7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9525" cap="flat" cmpd="sng" algn="ctr">
                      <a:solidFill>
                        <a:srgbClr val="7F7F7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F7F7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D3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812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не могу определиться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9525" cap="flat" cmpd="sng" algn="ctr">
                      <a:solidFill>
                        <a:srgbClr val="7F7F7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3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9525" cap="flat" cmpd="sng" algn="ctr">
                      <a:solidFill>
                        <a:srgbClr val="7F7F7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F7F7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082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больше да, чем нет;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9525" cap="flat" cmpd="sng" algn="ctr">
                      <a:solidFill>
                        <a:srgbClr val="7F7F7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4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9525" cap="flat" cmpd="sng" algn="ctr">
                      <a:solidFill>
                        <a:srgbClr val="7F7F7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F7F7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D3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082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полностью совпадает.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9525" cap="flat" cmpd="sng" algn="ctr">
                      <a:solidFill>
                        <a:srgbClr val="7F7F7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5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9525" cap="flat" cmpd="sng" algn="ctr">
                      <a:solidFill>
                        <a:srgbClr val="7F7F7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F7F7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3" name="Стрелка вправо 12"/>
          <p:cNvSpPr/>
          <p:nvPr/>
        </p:nvSpPr>
        <p:spPr>
          <a:xfrm>
            <a:off x="6705545" y="1506684"/>
            <a:ext cx="284391" cy="828675"/>
          </a:xfrm>
          <a:prstGeom prst="rightArrow">
            <a:avLst/>
          </a:prstGeom>
          <a:solidFill>
            <a:srgbClr val="CECCA0"/>
          </a:solidFill>
          <a:ln>
            <a:solidFill>
              <a:srgbClr val="85865F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4769B67-8450-4B77-9838-0F1A7D176A40}"/>
              </a:ext>
            </a:extLst>
          </p:cNvPr>
          <p:cNvSpPr txBox="1"/>
          <p:nvPr/>
        </p:nvSpPr>
        <p:spPr>
          <a:xfrm>
            <a:off x="7047939" y="1665990"/>
            <a:ext cx="16433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/>
              <a:t>Оценка уровня зрелости</a:t>
            </a:r>
          </a:p>
        </p:txBody>
      </p:sp>
      <p:graphicFrame>
        <p:nvGraphicFramePr>
          <p:cNvPr id="15" name="Таблица 14">
            <a:extLst>
              <a:ext uri="{FF2B5EF4-FFF2-40B4-BE49-F238E27FC236}">
                <a16:creationId xmlns:a16="http://schemas.microsoft.com/office/drawing/2014/main" id="{AE6A1AFE-FCAD-4039-9EA8-AAFF9E63F82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7736347"/>
              </p:ext>
            </p:extLst>
          </p:nvPr>
        </p:nvGraphicFramePr>
        <p:xfrm>
          <a:off x="243839" y="3280573"/>
          <a:ext cx="8159497" cy="1442366"/>
        </p:xfrm>
        <a:graphic>
          <a:graphicData uri="http://schemas.openxmlformats.org/drawingml/2006/table">
            <a:tbl>
              <a:tblPr/>
              <a:tblGrid>
                <a:gridCol w="762001">
                  <a:extLst>
                    <a:ext uri="{9D8B030D-6E8A-4147-A177-3AD203B41FA5}">
                      <a16:colId xmlns:a16="http://schemas.microsoft.com/office/drawing/2014/main" val="3966044516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219654957"/>
                    </a:ext>
                  </a:extLst>
                </a:gridCol>
                <a:gridCol w="2560320">
                  <a:extLst>
                    <a:ext uri="{9D8B030D-6E8A-4147-A177-3AD203B41FA5}">
                      <a16:colId xmlns:a16="http://schemas.microsoft.com/office/drawing/2014/main" val="2566365714"/>
                    </a:ext>
                  </a:extLst>
                </a:gridCol>
                <a:gridCol w="2779776">
                  <a:extLst>
                    <a:ext uri="{9D8B030D-6E8A-4147-A177-3AD203B41FA5}">
                      <a16:colId xmlns:a16="http://schemas.microsoft.com/office/drawing/2014/main" val="201754498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Уровень</a:t>
                      </a:r>
                      <a:endParaRPr lang="ru-RU" sz="1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00" marR="0" marT="0" marB="0">
                    <a:lnL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FB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Наименование уровня </a:t>
                      </a:r>
                      <a:endParaRPr lang="ru-RU" sz="1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0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FB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Характеристика/ Состояние </a:t>
                      </a:r>
                      <a:endParaRPr lang="ru-RU" sz="1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0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FB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Количество баллов</a:t>
                      </a:r>
                      <a:endParaRPr lang="ru-RU" sz="1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0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FB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3425742"/>
                  </a:ext>
                </a:extLst>
              </a:tr>
              <a:tr h="20402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Уровень 1 </a:t>
                      </a:r>
                    </a:p>
                  </a:txBody>
                  <a:tcPr marL="36000" marR="0" marT="0" marB="0">
                    <a:lnL>
                      <a:noFill/>
                    </a:lnL>
                    <a:lnR w="9525" cap="flat" cmpd="sng" algn="ctr">
                      <a:solidFill>
                        <a:srgbClr val="7F7F7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Низкий уровень ЦК</a:t>
                      </a:r>
                    </a:p>
                  </a:txBody>
                  <a:tcPr marL="36000" marR="0" marT="0" marB="0">
                    <a:lnL w="9525" cap="flat" cmpd="sng" algn="ctr">
                      <a:solidFill>
                        <a:srgbClr val="7F7F7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F7F7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Зарождение</a:t>
                      </a:r>
                      <a:r>
                        <a:rPr lang="en-US" sz="1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/</a:t>
                      </a:r>
                      <a:r>
                        <a:rPr lang="ru-RU" sz="1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Патологическая </a:t>
                      </a:r>
                    </a:p>
                  </a:txBody>
                  <a:tcPr marL="36000" marR="0" marT="0" marB="0">
                    <a:lnL w="9525" cap="flat" cmpd="sng" algn="ctr">
                      <a:solidFill>
                        <a:srgbClr val="7F7F7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F7F7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от 1 до 1,8 (включительно) </a:t>
                      </a:r>
                    </a:p>
                  </a:txBody>
                  <a:tcPr marL="36000" marR="0" marT="0" marB="0">
                    <a:lnL w="9525" cap="flat" cmpd="sng" algn="ctr">
                      <a:solidFill>
                        <a:srgbClr val="7F7F7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F7F7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46501141"/>
                  </a:ext>
                </a:extLst>
              </a:tr>
              <a:tr h="21853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Уровень 2</a:t>
                      </a:r>
                    </a:p>
                  </a:txBody>
                  <a:tcPr marL="36000" marR="0" marT="0" marB="0">
                    <a:lnL>
                      <a:noFill/>
                    </a:lnL>
                    <a:lnR w="9525" cap="flat" cmpd="sng" algn="ctr">
                      <a:solidFill>
                        <a:srgbClr val="7F7F7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Посредственный уровень ЦК</a:t>
                      </a:r>
                    </a:p>
                  </a:txBody>
                  <a:tcPr marL="36000" marR="0" marT="0" marB="0">
                    <a:lnL w="9525" cap="flat" cmpd="sng" algn="ctr">
                      <a:solidFill>
                        <a:srgbClr val="7F7F7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F7F7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Управлением развитием</a:t>
                      </a:r>
                      <a:r>
                        <a:rPr lang="en-US" sz="1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ru-RU" sz="1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Реактивная</a:t>
                      </a:r>
                    </a:p>
                  </a:txBody>
                  <a:tcPr marL="36000" marR="0" marT="0" marB="0">
                    <a:lnL w="9525" cap="flat" cmpd="sng" algn="ctr">
                      <a:solidFill>
                        <a:srgbClr val="7F7F7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F7F7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от более чем 1,8 до 2,6 (включительно) </a:t>
                      </a:r>
                    </a:p>
                  </a:txBody>
                  <a:tcPr marL="36000" marR="0" marT="0" marB="0">
                    <a:lnL w="9525" cap="flat" cmpd="sng" algn="ctr">
                      <a:solidFill>
                        <a:srgbClr val="7F7F7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F7F7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D3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0514510"/>
                  </a:ext>
                </a:extLst>
              </a:tr>
              <a:tr h="23812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Уровень3</a:t>
                      </a:r>
                    </a:p>
                  </a:txBody>
                  <a:tcPr marL="36000" marR="0" marT="0" marB="0">
                    <a:lnL>
                      <a:noFill/>
                    </a:lnL>
                    <a:lnR w="9525" cap="flat" cmpd="sng" algn="ctr">
                      <a:solidFill>
                        <a:srgbClr val="7F7F7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Средний уровень ЦК</a:t>
                      </a:r>
                    </a:p>
                  </a:txBody>
                  <a:tcPr marL="36000" marR="0" marT="0" marB="0">
                    <a:lnL w="9525" cap="flat" cmpd="sng" algn="ctr">
                      <a:solidFill>
                        <a:srgbClr val="7F7F7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F7F7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Вовлечение персонала</a:t>
                      </a:r>
                    </a:p>
                  </a:txBody>
                  <a:tcPr marL="36000" marR="0" marT="0" marB="0">
                    <a:lnL w="9525" cap="flat" cmpd="sng" algn="ctr">
                      <a:solidFill>
                        <a:srgbClr val="7F7F7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F7F7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2032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от более чем 2,6 до 3,4 (включительно) </a:t>
                      </a:r>
                    </a:p>
                  </a:txBody>
                  <a:tcPr marL="36000" marR="0" marT="0" marB="0">
                    <a:lnL w="9525" cap="flat" cmpd="sng" algn="ctr">
                      <a:solidFill>
                        <a:srgbClr val="7F7F7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F7F7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71500811"/>
                  </a:ext>
                </a:extLst>
              </a:tr>
              <a:tr h="25082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Уровень 4</a:t>
                      </a:r>
                    </a:p>
                  </a:txBody>
                  <a:tcPr marL="36000" marR="0" marT="0" marB="0">
                    <a:lnL>
                      <a:noFill/>
                    </a:lnL>
                    <a:lnR w="9525" cap="flat" cmpd="sng" algn="ctr">
                      <a:solidFill>
                        <a:srgbClr val="7F7F7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6858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err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Предпозитивный</a:t>
                      </a:r>
                      <a:r>
                        <a:rPr lang="ru-RU" sz="1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уровень ЦК</a:t>
                      </a:r>
                    </a:p>
                  </a:txBody>
                  <a:tcPr marL="36000" marR="0" marT="0" marB="0">
                    <a:lnL w="9525" cap="flat" cmpd="sng" algn="ctr">
                      <a:solidFill>
                        <a:srgbClr val="7F7F7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F7F7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Сотрудничество</a:t>
                      </a:r>
                      <a:r>
                        <a:rPr lang="en-US" sz="1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ru-RU" sz="1000" dirty="0" err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Проактивная</a:t>
                      </a:r>
                      <a:endParaRPr lang="ru-RU" sz="1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00" marR="0" marT="0" marB="0">
                    <a:lnL w="9525" cap="flat" cmpd="sng" algn="ctr">
                      <a:solidFill>
                        <a:srgbClr val="7F7F7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F7F7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от более чем 3,4 до 4,2 (включительно) </a:t>
                      </a:r>
                    </a:p>
                  </a:txBody>
                  <a:tcPr marL="36000" marR="0" marT="0" marB="0">
                    <a:lnL w="9525" cap="flat" cmpd="sng" algn="ctr">
                      <a:solidFill>
                        <a:srgbClr val="7F7F7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F7F7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D3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6782708"/>
                  </a:ext>
                </a:extLst>
              </a:tr>
              <a:tr h="25082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Уровень 5</a:t>
                      </a:r>
                    </a:p>
                  </a:txBody>
                  <a:tcPr marL="36000" marR="0" marT="0" marB="0">
                    <a:lnL>
                      <a:noFill/>
                    </a:lnL>
                    <a:lnR w="9525" cap="flat" cmpd="sng" algn="ctr">
                      <a:solidFill>
                        <a:srgbClr val="7F7F7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Позитивный уровень ЦК</a:t>
                      </a:r>
                    </a:p>
                  </a:txBody>
                  <a:tcPr marL="36000" marR="0" marT="0" marB="0">
                    <a:lnL w="9525" cap="flat" cmpd="sng" algn="ctr">
                      <a:solidFill>
                        <a:srgbClr val="7F7F7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F7F7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Непрерывное улучшение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Совершенствующаяся</a:t>
                      </a:r>
                    </a:p>
                  </a:txBody>
                  <a:tcPr marL="36000" marR="0" marT="0" marB="0">
                    <a:lnL w="9525" cap="flat" cmpd="sng" algn="ctr">
                      <a:solidFill>
                        <a:srgbClr val="7F7F7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F7F7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от более чем 4,2 до 5 (включительно) </a:t>
                      </a:r>
                    </a:p>
                  </a:txBody>
                  <a:tcPr marL="36000" marR="0" marT="0" marB="0">
                    <a:lnL w="9525" cap="flat" cmpd="sng" algn="ctr">
                      <a:solidFill>
                        <a:srgbClr val="7F7F7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F7F7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353458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728850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>
            <a:extLst>
              <a:ext uri="{FF2B5EF4-FFF2-40B4-BE49-F238E27FC236}">
                <a16:creationId xmlns:a16="http://schemas.microsoft.com/office/drawing/2014/main" id="{2A3E1254-84E2-422A-A0B7-EB29DAAF5C29}"/>
              </a:ext>
            </a:extLst>
          </p:cNvPr>
          <p:cNvSpPr txBox="1"/>
          <p:nvPr/>
        </p:nvSpPr>
        <p:spPr>
          <a:xfrm>
            <a:off x="243839" y="0"/>
            <a:ext cx="5782491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914400"/>
            <a:r>
              <a:rPr lang="ru-RU" dirty="0">
                <a:ea typeface="Arial" pitchFamily="34" charset="0"/>
              </a:rPr>
              <a:t>Влияние цифровой трансформации на безопасность 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573352" y="2151344"/>
            <a:ext cx="505333" cy="879239"/>
          </a:xfrm>
          <a:prstGeom prst="rect">
            <a:avLst/>
          </a:prstGeom>
        </p:spPr>
      </p:pic>
      <p:sp>
        <p:nvSpPr>
          <p:cNvPr id="19" name="Плюс 18"/>
          <p:cNvSpPr/>
          <p:nvPr/>
        </p:nvSpPr>
        <p:spPr>
          <a:xfrm>
            <a:off x="2219418" y="785856"/>
            <a:ext cx="408373" cy="323513"/>
          </a:xfrm>
          <a:prstGeom prst="mathPlus">
            <a:avLst/>
          </a:prstGeom>
          <a:solidFill>
            <a:srgbClr val="CECCA0"/>
          </a:solidFill>
          <a:ln>
            <a:solidFill>
              <a:srgbClr val="85865F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Минус 21"/>
          <p:cNvSpPr/>
          <p:nvPr/>
        </p:nvSpPr>
        <p:spPr>
          <a:xfrm>
            <a:off x="6506500" y="828807"/>
            <a:ext cx="435005" cy="237610"/>
          </a:xfrm>
          <a:prstGeom prst="mathMinus">
            <a:avLst/>
          </a:prstGeom>
          <a:solidFill>
            <a:srgbClr val="CECCA0"/>
          </a:solidFill>
          <a:ln>
            <a:solidFill>
              <a:srgbClr val="85865F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4" name="Рисунок 23"/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31081" y="3341000"/>
            <a:ext cx="7973727" cy="1515089"/>
          </a:xfrm>
          <a:prstGeom prst="rect">
            <a:avLst/>
          </a:prstGeom>
        </p:spPr>
      </p:pic>
      <p:sp>
        <p:nvSpPr>
          <p:cNvPr id="16" name="Прямоугольник 15"/>
          <p:cNvSpPr/>
          <p:nvPr/>
        </p:nvSpPr>
        <p:spPr>
          <a:xfrm>
            <a:off x="1031862" y="1109065"/>
            <a:ext cx="3557894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rabicPeriod"/>
            </a:pPr>
            <a:r>
              <a:rPr lang="ru-RU" sz="1400" dirty="0"/>
              <a:t>Накопление и обработка больших объемов данных, связанных с безопасностью позволяет делать прогнозы, устанавливать зависимости между показателями, принимать обоснованные решения.</a:t>
            </a:r>
          </a:p>
          <a:p>
            <a:pPr marL="342900" indent="-342900">
              <a:buAutoNum type="arabicPeriod"/>
            </a:pPr>
            <a:r>
              <a:rPr lang="ru-RU" sz="1400" dirty="0"/>
              <a:t>Снижение негативного влияния человеческого фактора за счет автоматизации процессов  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4777621" y="1109065"/>
            <a:ext cx="3469734" cy="28931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rabicPeriod"/>
            </a:pPr>
            <a:r>
              <a:rPr lang="ru-RU" sz="1400" dirty="0"/>
              <a:t>Искусственный интеллект не может решать все нестандартные задачи. Принятие неправильного решения в экстренной ситуации может привести к серьезным сбоям/авариям</a:t>
            </a:r>
          </a:p>
          <a:p>
            <a:pPr marL="342900" indent="-342900">
              <a:buAutoNum type="arabicPeriod"/>
            </a:pPr>
            <a:r>
              <a:rPr lang="ru-RU" sz="1400" dirty="0"/>
              <a:t>Потеря имеющихся данных, информации или некорректная передача информации из одной системы в другую могут привести к принятию ошибочных решений. </a:t>
            </a:r>
          </a:p>
        </p:txBody>
      </p:sp>
      <p:sp>
        <p:nvSpPr>
          <p:cNvPr id="25" name="Прямоугольник 24"/>
          <p:cNvSpPr/>
          <p:nvPr/>
        </p:nvSpPr>
        <p:spPr>
          <a:xfrm rot="479942">
            <a:off x="3759932" y="3950449"/>
            <a:ext cx="355789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/>
              <a:t>БЕЗОПАСНОСТЬ</a:t>
            </a:r>
          </a:p>
        </p:txBody>
      </p:sp>
    </p:spTree>
    <p:extLst>
      <p:ext uri="{BB962C8B-B14F-4D97-AF65-F5344CB8AC3E}">
        <p14:creationId xmlns:p14="http://schemas.microsoft.com/office/powerpoint/2010/main" val="42273663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Рисунок 25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50697" y="3704394"/>
            <a:ext cx="7678118" cy="1155700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2A3E1254-84E2-422A-A0B7-EB29DAAF5C29}"/>
              </a:ext>
            </a:extLst>
          </p:cNvPr>
          <p:cNvSpPr txBox="1"/>
          <p:nvPr/>
        </p:nvSpPr>
        <p:spPr>
          <a:xfrm>
            <a:off x="243839" y="0"/>
            <a:ext cx="578249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914400"/>
            <a:r>
              <a:rPr lang="ru-RU" dirty="0">
                <a:ea typeface="Arial" pitchFamily="34" charset="0"/>
              </a:rPr>
              <a:t>Влияние цифровой культуры на безопасность 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573352" y="2151344"/>
            <a:ext cx="505333" cy="879239"/>
          </a:xfrm>
          <a:prstGeom prst="rect">
            <a:avLst/>
          </a:prstGeom>
        </p:spPr>
      </p:pic>
      <p:sp>
        <p:nvSpPr>
          <p:cNvPr id="25" name="Прямоугольник 24"/>
          <p:cNvSpPr/>
          <p:nvPr/>
        </p:nvSpPr>
        <p:spPr>
          <a:xfrm>
            <a:off x="3785332" y="3784991"/>
            <a:ext cx="355789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/>
              <a:t>БЕЗОПАСНОСТЬ</a:t>
            </a:r>
          </a:p>
        </p:txBody>
      </p:sp>
      <p:sp>
        <p:nvSpPr>
          <p:cNvPr id="4" name="Стрелка вниз 3"/>
          <p:cNvSpPr/>
          <p:nvPr/>
        </p:nvSpPr>
        <p:spPr>
          <a:xfrm>
            <a:off x="1667060" y="2373275"/>
            <a:ext cx="120650" cy="1314613"/>
          </a:xfrm>
          <a:prstGeom prst="downArrow">
            <a:avLst/>
          </a:prstGeom>
          <a:solidFill>
            <a:srgbClr val="CECCA0"/>
          </a:solidFill>
          <a:ln>
            <a:solidFill>
              <a:srgbClr val="85865F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низ 13"/>
          <p:cNvSpPr/>
          <p:nvPr/>
        </p:nvSpPr>
        <p:spPr>
          <a:xfrm>
            <a:off x="5195653" y="2355309"/>
            <a:ext cx="120650" cy="1314613"/>
          </a:xfrm>
          <a:prstGeom prst="downArrow">
            <a:avLst/>
          </a:prstGeom>
          <a:solidFill>
            <a:srgbClr val="CECCA0"/>
          </a:solidFill>
          <a:ln>
            <a:solidFill>
              <a:srgbClr val="85865F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низ 14"/>
          <p:cNvSpPr/>
          <p:nvPr/>
        </p:nvSpPr>
        <p:spPr>
          <a:xfrm>
            <a:off x="6959949" y="2355309"/>
            <a:ext cx="120650" cy="1314613"/>
          </a:xfrm>
          <a:prstGeom prst="downArrow">
            <a:avLst/>
          </a:prstGeom>
          <a:solidFill>
            <a:srgbClr val="CECCA0"/>
          </a:solidFill>
          <a:ln>
            <a:solidFill>
              <a:srgbClr val="85865F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578930" y="1125200"/>
            <a:ext cx="229691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4400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ru-RU" sz="1600" dirty="0"/>
              <a:t>Признание значимости технологий для бизнеса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4244833" y="785649"/>
            <a:ext cx="202229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4400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ru-RU" sz="1600" dirty="0"/>
              <a:t>Обучение сотрудников эффективному использованию цифровых инструментов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2217566" y="1320347"/>
            <a:ext cx="266888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4400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ru-RU" sz="1600" dirty="0"/>
              <a:t>Обеспечение доступности информации</a:t>
            </a:r>
          </a:p>
        </p:txBody>
      </p:sp>
      <p:sp>
        <p:nvSpPr>
          <p:cNvPr id="21" name="Стрелка вниз 20"/>
          <p:cNvSpPr/>
          <p:nvPr/>
        </p:nvSpPr>
        <p:spPr>
          <a:xfrm>
            <a:off x="3431356" y="2329830"/>
            <a:ext cx="120650" cy="1314613"/>
          </a:xfrm>
          <a:prstGeom prst="downArrow">
            <a:avLst/>
          </a:prstGeom>
          <a:solidFill>
            <a:srgbClr val="CECCA0"/>
          </a:solidFill>
          <a:ln>
            <a:solidFill>
              <a:srgbClr val="85865F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>
            <a:off x="6069453" y="991571"/>
            <a:ext cx="190164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4400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ru-RU" sz="1600" dirty="0"/>
              <a:t>Признание и снижение рисков цифровой трансформации</a:t>
            </a:r>
          </a:p>
        </p:txBody>
      </p:sp>
    </p:spTree>
    <p:extLst>
      <p:ext uri="{BB962C8B-B14F-4D97-AF65-F5344CB8AC3E}">
        <p14:creationId xmlns:p14="http://schemas.microsoft.com/office/powerpoint/2010/main" val="17231507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24769B67-8450-4B77-9838-0F1A7D176A40}"/>
              </a:ext>
            </a:extLst>
          </p:cNvPr>
          <p:cNvSpPr txBox="1"/>
          <p:nvPr/>
        </p:nvSpPr>
        <p:spPr>
          <a:xfrm>
            <a:off x="287381" y="1058795"/>
            <a:ext cx="785513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600" dirty="0"/>
              <a:t>Наличие цифровых технологий позволяет повышать уровень безопасности на транспорте.</a:t>
            </a:r>
          </a:p>
          <a:p>
            <a:pPr algn="just"/>
            <a:r>
              <a:rPr lang="ru-RU" sz="1600" dirty="0"/>
              <a:t>В свою очередь наличие задачи повышения безопасности позволяет улучшать имеющиеся цифровые сервисы или разрабатывать новые.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A3E1254-84E2-422A-A0B7-EB29DAAF5C29}"/>
              </a:ext>
            </a:extLst>
          </p:cNvPr>
          <p:cNvSpPr txBox="1"/>
          <p:nvPr/>
        </p:nvSpPr>
        <p:spPr>
          <a:xfrm>
            <a:off x="243839" y="0"/>
            <a:ext cx="578249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914400" eaLnBrk="1" hangingPunct="1">
              <a:buFont typeface="Arial" pitchFamily="34" charset="0"/>
              <a:buNone/>
            </a:pPr>
            <a:r>
              <a:rPr kumimoji="0" lang="ru-RU" dirty="0">
                <a:ea typeface="Arial" pitchFamily="34" charset="0"/>
              </a:rPr>
              <a:t>Спасибо за внимание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573352" y="2151344"/>
            <a:ext cx="505333" cy="879239"/>
          </a:xfrm>
          <a:prstGeom prst="rect">
            <a:avLst/>
          </a:prstGeom>
        </p:spPr>
      </p:pic>
      <p:sp>
        <p:nvSpPr>
          <p:cNvPr id="6" name="Скругленный прямоугольник 5"/>
          <p:cNvSpPr/>
          <p:nvPr/>
        </p:nvSpPr>
        <p:spPr>
          <a:xfrm>
            <a:off x="4760484" y="2571750"/>
            <a:ext cx="2531691" cy="596672"/>
          </a:xfrm>
          <a:prstGeom prst="roundRect">
            <a:avLst/>
          </a:prstGeom>
          <a:solidFill>
            <a:srgbClr val="CECCA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chemeClr val="tx1"/>
                </a:solidFill>
                <a:cs typeface="Times New Roman" panose="02020603050405020304" pitchFamily="18" charset="0"/>
              </a:rPr>
              <a:t>Культура </a:t>
            </a:r>
          </a:p>
          <a:p>
            <a:pPr algn="ctr"/>
            <a:r>
              <a:rPr lang="ru-RU" sz="1400" dirty="0">
                <a:solidFill>
                  <a:schemeClr val="tx1"/>
                </a:solidFill>
                <a:cs typeface="Times New Roman" panose="02020603050405020304" pitchFamily="18" charset="0"/>
              </a:rPr>
              <a:t>безопасности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734067" y="2571750"/>
            <a:ext cx="2544513" cy="596672"/>
          </a:xfrm>
          <a:prstGeom prst="roundRect">
            <a:avLst/>
          </a:prstGeom>
          <a:solidFill>
            <a:srgbClr val="CECCA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chemeClr val="tx1"/>
                </a:solidFill>
                <a:cs typeface="Times New Roman" panose="02020603050405020304" pitchFamily="18" charset="0"/>
              </a:rPr>
              <a:t>Цифровая</a:t>
            </a:r>
          </a:p>
          <a:p>
            <a:pPr algn="ctr"/>
            <a:r>
              <a:rPr lang="ru-RU" sz="1400" dirty="0">
                <a:solidFill>
                  <a:schemeClr val="tx1"/>
                </a:solidFill>
                <a:cs typeface="Times New Roman" panose="02020603050405020304" pitchFamily="18" charset="0"/>
              </a:rPr>
              <a:t>культура </a:t>
            </a:r>
          </a:p>
        </p:txBody>
      </p:sp>
      <p:cxnSp>
        <p:nvCxnSpPr>
          <p:cNvPr id="3" name="Прямая со стрелкой 2"/>
          <p:cNvCxnSpPr/>
          <p:nvPr/>
        </p:nvCxnSpPr>
        <p:spPr>
          <a:xfrm>
            <a:off x="3278580" y="2757714"/>
            <a:ext cx="1481904" cy="0"/>
          </a:xfrm>
          <a:prstGeom prst="straightConnector1">
            <a:avLst/>
          </a:prstGeom>
          <a:ln w="19050">
            <a:solidFill>
              <a:srgbClr val="85865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 flipH="1">
            <a:off x="3278580" y="2940594"/>
            <a:ext cx="1481904" cy="0"/>
          </a:xfrm>
          <a:prstGeom prst="straightConnector1">
            <a:avLst/>
          </a:prstGeom>
          <a:ln w="19050">
            <a:solidFill>
              <a:srgbClr val="85865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Стрелка вправо 13"/>
          <p:cNvSpPr/>
          <p:nvPr/>
        </p:nvSpPr>
        <p:spPr>
          <a:xfrm rot="5400000">
            <a:off x="3877336" y="3211776"/>
            <a:ext cx="284391" cy="828675"/>
          </a:xfrm>
          <a:prstGeom prst="rightArrow">
            <a:avLst/>
          </a:prstGeom>
          <a:solidFill>
            <a:srgbClr val="CECCA0"/>
          </a:solidFill>
          <a:ln>
            <a:solidFill>
              <a:srgbClr val="85865F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2579874" y="3942301"/>
            <a:ext cx="287931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Развитие организации</a:t>
            </a:r>
          </a:p>
        </p:txBody>
      </p:sp>
    </p:spTree>
    <p:extLst>
      <p:ext uri="{BB962C8B-B14F-4D97-AF65-F5344CB8AC3E}">
        <p14:creationId xmlns:p14="http://schemas.microsoft.com/office/powerpoint/2010/main" val="2204583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35596" y="744597"/>
            <a:ext cx="8573352" cy="2976504"/>
          </a:xfrm>
          <a:prstGeom prst="rect">
            <a:avLst/>
          </a:prstGeom>
        </p:spPr>
      </p:pic>
      <p:sp>
        <p:nvSpPr>
          <p:cNvPr id="13" name="Text Placeholder 7">
            <a:extLst>
              <a:ext uri="{FF2B5EF4-FFF2-40B4-BE49-F238E27FC236}">
                <a16:creationId xmlns:a16="http://schemas.microsoft.com/office/drawing/2014/main" id="{FD419004-1B64-4271-9BE4-E24086B85750}"/>
              </a:ext>
            </a:extLst>
          </p:cNvPr>
          <p:cNvSpPr txBox="1">
            <a:spLocks/>
          </p:cNvSpPr>
          <p:nvPr/>
        </p:nvSpPr>
        <p:spPr bwMode="auto">
          <a:xfrm>
            <a:off x="785813" y="4712159"/>
            <a:ext cx="1441450" cy="1780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kumimoji="1" sz="1000" kern="1200" baseline="0">
                <a:solidFill>
                  <a:schemeClr val="tx1"/>
                </a:solidFill>
                <a:latin typeface="Verdana" pitchFamily="34" charset="0"/>
                <a:ea typeface="Arial" charset="0"/>
                <a:cs typeface="Verdana" pitchFamily="34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kumimoji="1" sz="1600" kern="12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kumimoji="1" sz="1600" kern="12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kumimoji="1" sz="1600" kern="12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1600" kern="12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 eaLnBrk="1" hangingPunct="1"/>
            <a:r>
              <a:rPr kumimoji="0" lang="ru-RU" sz="800" dirty="0">
                <a:ea typeface="Arial" pitchFamily="34" charset="0"/>
              </a:rPr>
              <a:t>26 ноября 2020 г.</a:t>
            </a:r>
            <a:endParaRPr kumimoji="0" lang="en-US" sz="800" dirty="0">
              <a:ea typeface="Arial" pitchFamily="34" charset="0"/>
            </a:endParaRPr>
          </a:p>
        </p:txBody>
      </p:sp>
      <p:sp>
        <p:nvSpPr>
          <p:cNvPr id="27" name="Прямоугольник 26">
            <a:extLst>
              <a:ext uri="{FF2B5EF4-FFF2-40B4-BE49-F238E27FC236}">
                <a16:creationId xmlns:a16="http://schemas.microsoft.com/office/drawing/2014/main" id="{C0FA4169-F336-438A-9EB2-72C415854AC7}"/>
              </a:ext>
            </a:extLst>
          </p:cNvPr>
          <p:cNvSpPr/>
          <p:nvPr/>
        </p:nvSpPr>
        <p:spPr>
          <a:xfrm>
            <a:off x="9098692" y="0"/>
            <a:ext cx="45719" cy="5148000"/>
          </a:xfrm>
          <a:prstGeom prst="rect">
            <a:avLst/>
          </a:prstGeom>
          <a:solidFill>
            <a:srgbClr val="BFC5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573352" y="2151344"/>
            <a:ext cx="505333" cy="879239"/>
          </a:xfrm>
          <a:prstGeom prst="rect">
            <a:avLst/>
          </a:prstGeom>
        </p:spPr>
      </p:pic>
      <p:pic>
        <p:nvPicPr>
          <p:cNvPr id="30" name="Рисунок 29">
            <a:extLst>
              <a:ext uri="{FF2B5EF4-FFF2-40B4-BE49-F238E27FC236}">
                <a16:creationId xmlns:a16="http://schemas.microsoft.com/office/drawing/2014/main" id="{F68144C8-2B95-4ACE-9F96-9C4F067ECDEF}"/>
              </a:ext>
            </a:extLst>
          </p:cNvPr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2956210"/>
            <a:ext cx="8537756" cy="782083"/>
          </a:xfrm>
          <a:prstGeom prst="rect">
            <a:avLst/>
          </a:prstGeom>
        </p:spPr>
      </p:pic>
      <p:sp>
        <p:nvSpPr>
          <p:cNvPr id="14" name="Заголовок 2">
            <a:extLst>
              <a:ext uri="{FF2B5EF4-FFF2-40B4-BE49-F238E27FC236}">
                <a16:creationId xmlns:a16="http://schemas.microsoft.com/office/drawing/2014/main" id="{027DD6FE-F1E9-4F7F-88C9-03AEF3277A29}"/>
              </a:ext>
            </a:extLst>
          </p:cNvPr>
          <p:cNvSpPr txBox="1">
            <a:spLocks/>
          </p:cNvSpPr>
          <p:nvPr/>
        </p:nvSpPr>
        <p:spPr bwMode="auto">
          <a:xfrm>
            <a:off x="785813" y="3065463"/>
            <a:ext cx="5386388" cy="563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0" marR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tabLst/>
              <a:defRPr kumimoji="1" sz="2200" kern="1200" baseline="0">
                <a:solidFill>
                  <a:srgbClr val="FFFFFF"/>
                </a:solidFill>
                <a:latin typeface="Verdana" pitchFamily="34" charset="0"/>
                <a:ea typeface="Arial" charset="0"/>
                <a:cs typeface="Verdana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200">
                <a:solidFill>
                  <a:schemeClr val="tx1"/>
                </a:solidFill>
                <a:latin typeface="Verdana" charset="0"/>
                <a:ea typeface="Arial" charset="0"/>
                <a:cs typeface="Verdana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200">
                <a:solidFill>
                  <a:schemeClr val="tx1"/>
                </a:solidFill>
                <a:latin typeface="Verdana" charset="0"/>
                <a:ea typeface="Arial" charset="0"/>
                <a:cs typeface="Verdana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200">
                <a:solidFill>
                  <a:schemeClr val="tx1"/>
                </a:solidFill>
                <a:latin typeface="Verdana" charset="0"/>
                <a:ea typeface="Arial" charset="0"/>
                <a:cs typeface="Verdana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200">
                <a:solidFill>
                  <a:schemeClr val="tx1"/>
                </a:solidFill>
                <a:latin typeface="Verdana" charset="0"/>
                <a:ea typeface="Arial" charset="0"/>
                <a:cs typeface="Verdana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9pPr>
          </a:lstStyle>
          <a:p>
            <a:r>
              <a:rPr lang="ru-RU" sz="2000" b="1" dirty="0"/>
              <a:t>Развитие культуры безопасности в интеграции с цифровой культурой</a:t>
            </a:r>
            <a:endParaRPr kumimoji="0" lang="ru-RU" sz="2000" dirty="0">
              <a:ea typeface="Arial" pitchFamily="34" charset="0"/>
            </a:endParaRPr>
          </a:p>
        </p:txBody>
      </p:sp>
      <p:sp>
        <p:nvSpPr>
          <p:cNvPr id="10" name="Subtitle 6">
            <a:extLst>
              <a:ext uri="{FF2B5EF4-FFF2-40B4-BE49-F238E27FC236}">
                <a16:creationId xmlns:a16="http://schemas.microsoft.com/office/drawing/2014/main" id="{69408099-8394-413D-A338-BB8D5213D7C6}"/>
              </a:ext>
            </a:extLst>
          </p:cNvPr>
          <p:cNvSpPr txBox="1">
            <a:spLocks/>
          </p:cNvSpPr>
          <p:nvPr/>
        </p:nvSpPr>
        <p:spPr bwMode="auto">
          <a:xfrm>
            <a:off x="785813" y="3727974"/>
            <a:ext cx="5514975" cy="382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kumimoji="1" sz="1600" kern="1200">
                <a:solidFill>
                  <a:schemeClr val="tx1"/>
                </a:solidFill>
                <a:latin typeface="Verdana" pitchFamily="34" charset="0"/>
                <a:ea typeface="Arial" charset="0"/>
                <a:cs typeface="Verdana" pitchFamily="34" charset="0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 eaLnBrk="1" hangingPunct="1"/>
            <a:r>
              <a:rPr kumimoji="0" lang="ru-RU" sz="1400" dirty="0">
                <a:ea typeface="Arial" pitchFamily="34" charset="0"/>
              </a:rPr>
              <a:t>Ефимова Ольга Владимировна</a:t>
            </a:r>
            <a:endParaRPr kumimoji="0" lang="en-US" sz="1400" dirty="0">
              <a:ea typeface="Arial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09C3D14-883B-46D1-9AD6-C0B61E0AAC63}"/>
              </a:ext>
            </a:extLst>
          </p:cNvPr>
          <p:cNvSpPr txBox="1"/>
          <p:nvPr/>
        </p:nvSpPr>
        <p:spPr>
          <a:xfrm>
            <a:off x="785813" y="3939289"/>
            <a:ext cx="5386388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200" dirty="0">
                <a:ea typeface="Arial" pitchFamily="34" charset="0"/>
              </a:rPr>
              <a:t>профессор РУТ (МИИТ)</a:t>
            </a:r>
            <a:endParaRPr lang="ru-RU" sz="1200" dirty="0"/>
          </a:p>
        </p:txBody>
      </p:sp>
      <p:sp>
        <p:nvSpPr>
          <p:cNvPr id="15" name="Subtitle 6">
            <a:extLst>
              <a:ext uri="{FF2B5EF4-FFF2-40B4-BE49-F238E27FC236}">
                <a16:creationId xmlns:a16="http://schemas.microsoft.com/office/drawing/2014/main" id="{69408099-8394-413D-A338-BB8D5213D7C6}"/>
              </a:ext>
            </a:extLst>
          </p:cNvPr>
          <p:cNvSpPr txBox="1">
            <a:spLocks/>
          </p:cNvSpPr>
          <p:nvPr/>
        </p:nvSpPr>
        <p:spPr bwMode="auto">
          <a:xfrm>
            <a:off x="785813" y="4196254"/>
            <a:ext cx="5514975" cy="382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kumimoji="1" sz="1600" kern="1200">
                <a:solidFill>
                  <a:schemeClr val="tx1"/>
                </a:solidFill>
                <a:latin typeface="Verdana" pitchFamily="34" charset="0"/>
                <a:ea typeface="Arial" charset="0"/>
                <a:cs typeface="Verdana" pitchFamily="34" charset="0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 eaLnBrk="1" hangingPunct="1"/>
            <a:r>
              <a:rPr kumimoji="0" lang="ru-RU" sz="1400" dirty="0">
                <a:ea typeface="Arial" pitchFamily="34" charset="0"/>
              </a:rPr>
              <a:t>Комарова Юлия Вячеславовна</a:t>
            </a:r>
            <a:endParaRPr kumimoji="0" lang="en-US" sz="1400" dirty="0">
              <a:ea typeface="Arial" pitchFamily="34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09C3D14-883B-46D1-9AD6-C0B61E0AAC63}"/>
              </a:ext>
            </a:extLst>
          </p:cNvPr>
          <p:cNvSpPr txBox="1"/>
          <p:nvPr/>
        </p:nvSpPr>
        <p:spPr>
          <a:xfrm>
            <a:off x="785813" y="4407569"/>
            <a:ext cx="5386388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200" dirty="0">
                <a:ea typeface="Arial" pitchFamily="34" charset="0"/>
              </a:rPr>
              <a:t>ведущий инженер РУТ (МИИТ)</a:t>
            </a:r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9938895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Овал 126"/>
          <p:cNvSpPr/>
          <p:nvPr/>
        </p:nvSpPr>
        <p:spPr>
          <a:xfrm>
            <a:off x="621793" y="1225295"/>
            <a:ext cx="7379208" cy="2782569"/>
          </a:xfrm>
          <a:prstGeom prst="ellipse">
            <a:avLst/>
          </a:prstGeom>
          <a:gradFill flip="none" rotWithShape="1">
            <a:gsLst>
              <a:gs pos="0">
                <a:srgbClr val="626B45"/>
              </a:gs>
              <a:gs pos="27000">
                <a:srgbClr val="828B5C"/>
              </a:gs>
              <a:gs pos="47000">
                <a:srgbClr val="CECCA0">
                  <a:alpha val="94000"/>
                </a:srgbClr>
              </a:gs>
              <a:gs pos="82000">
                <a:srgbClr val="EBEAD4"/>
              </a:gs>
              <a:gs pos="67000">
                <a:srgbClr val="CECCA0"/>
              </a:gs>
            </a:gsLst>
            <a:path path="circle">
              <a:fillToRect l="50000" t="50000" r="50000" b="50000"/>
            </a:path>
            <a:tileRect/>
          </a:gradFill>
          <a:ln w="19050">
            <a:noFill/>
          </a:ln>
          <a:effectLst>
            <a:glow rad="1714500">
              <a:srgbClr val="CECCA0">
                <a:alpha val="54000"/>
              </a:srgbClr>
            </a:glow>
            <a:softEdge rad="1143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A3E1254-84E2-422A-A0B7-EB29DAAF5C29}"/>
              </a:ext>
            </a:extLst>
          </p:cNvPr>
          <p:cNvSpPr txBox="1"/>
          <p:nvPr/>
        </p:nvSpPr>
        <p:spPr>
          <a:xfrm>
            <a:off x="243839" y="0"/>
            <a:ext cx="578249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914400" eaLnBrk="1" hangingPunct="1">
              <a:buFont typeface="Arial" pitchFamily="34" charset="0"/>
              <a:buNone/>
            </a:pPr>
            <a:r>
              <a:rPr kumimoji="0" lang="ru-RU" dirty="0">
                <a:ea typeface="Arial" pitchFamily="34" charset="0"/>
              </a:rPr>
              <a:t>Экосистема организационной культуры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993955" y="785928"/>
            <a:ext cx="2545948" cy="596672"/>
          </a:xfrm>
          <a:prstGeom prst="roundRect">
            <a:avLst/>
          </a:prstGeom>
          <a:solidFill>
            <a:srgbClr val="CECCA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chemeClr val="tx1"/>
                </a:solidFill>
                <a:cs typeface="Times New Roman" panose="02020603050405020304" pitchFamily="18" charset="0"/>
              </a:rPr>
              <a:t>Культура </a:t>
            </a:r>
          </a:p>
          <a:p>
            <a:pPr algn="ctr"/>
            <a:r>
              <a:rPr lang="ru-RU" sz="1400" dirty="0">
                <a:solidFill>
                  <a:schemeClr val="tx1"/>
                </a:solidFill>
                <a:cs typeface="Times New Roman" panose="02020603050405020304" pitchFamily="18" charset="0"/>
              </a:rPr>
              <a:t>управления 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5752415" y="1088014"/>
            <a:ext cx="2535238" cy="703716"/>
          </a:xfrm>
          <a:prstGeom prst="roundRect">
            <a:avLst/>
          </a:prstGeom>
          <a:solidFill>
            <a:srgbClr val="CECCA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chemeClr val="tx1"/>
                </a:solidFill>
                <a:cs typeface="Times New Roman" panose="02020603050405020304" pitchFamily="18" charset="0"/>
              </a:rPr>
              <a:t>Культура взаимодействия внутри компании 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220319" y="1078192"/>
            <a:ext cx="2533616" cy="703716"/>
          </a:xfrm>
          <a:prstGeom prst="roundRect">
            <a:avLst/>
          </a:prstGeom>
          <a:solidFill>
            <a:srgbClr val="CECCA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chemeClr val="tx1"/>
                </a:solidFill>
                <a:cs typeface="Times New Roman" panose="02020603050405020304" pitchFamily="18" charset="0"/>
              </a:rPr>
              <a:t>Культура взаимодействия с внешними клиентами </a:t>
            </a: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202699" y="2653365"/>
            <a:ext cx="2544513" cy="596672"/>
          </a:xfrm>
          <a:prstGeom prst="roundRect">
            <a:avLst/>
          </a:prstGeom>
          <a:solidFill>
            <a:srgbClr val="CECCA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chemeClr val="tx1"/>
                </a:solidFill>
                <a:cs typeface="Times New Roman" panose="02020603050405020304" pitchFamily="18" charset="0"/>
              </a:rPr>
              <a:t>Культура </a:t>
            </a:r>
          </a:p>
          <a:p>
            <a:pPr algn="ctr"/>
            <a:r>
              <a:rPr lang="ru-RU" sz="1400" dirty="0">
                <a:solidFill>
                  <a:schemeClr val="tx1"/>
                </a:solidFill>
                <a:cs typeface="Times New Roman" panose="02020603050405020304" pitchFamily="18" charset="0"/>
              </a:rPr>
              <a:t>труда</a:t>
            </a: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5755962" y="2653365"/>
            <a:ext cx="2531691" cy="596672"/>
          </a:xfrm>
          <a:prstGeom prst="roundRect">
            <a:avLst/>
          </a:prstGeom>
          <a:solidFill>
            <a:srgbClr val="CECCA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chemeClr val="tx1"/>
                </a:solidFill>
                <a:cs typeface="Times New Roman" panose="02020603050405020304" pitchFamily="18" charset="0"/>
              </a:rPr>
              <a:t>Культура </a:t>
            </a:r>
          </a:p>
          <a:p>
            <a:pPr algn="ctr"/>
            <a:r>
              <a:rPr lang="ru-RU" sz="1400" dirty="0">
                <a:solidFill>
                  <a:schemeClr val="tx1"/>
                </a:solidFill>
                <a:cs typeface="Times New Roman" panose="02020603050405020304" pitchFamily="18" charset="0"/>
              </a:rPr>
              <a:t>безопасности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220319" y="1757624"/>
            <a:ext cx="279905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6213" indent="-176213">
              <a:buFont typeface="Calibri" panose="020F0502020204030204" pitchFamily="34" charset="0"/>
              <a:buChar char="‒"/>
            </a:pPr>
            <a:r>
              <a:rPr lang="ru-RU" sz="1200" dirty="0" err="1">
                <a:cs typeface="Times New Roman" panose="02020603050405020304" pitchFamily="18" charset="0"/>
              </a:rPr>
              <a:t>клиентоориентированность</a:t>
            </a:r>
            <a:r>
              <a:rPr lang="ru-RU" sz="1200" dirty="0">
                <a:cs typeface="Times New Roman" panose="02020603050405020304" pitchFamily="18" charset="0"/>
              </a:rPr>
              <a:t> компании,</a:t>
            </a:r>
          </a:p>
          <a:p>
            <a:pPr marL="176213" indent="-176213">
              <a:buFont typeface="Calibri" panose="020F0502020204030204" pitchFamily="34" charset="0"/>
              <a:buChar char="‒"/>
            </a:pPr>
            <a:r>
              <a:rPr lang="ru-RU" sz="1200" dirty="0">
                <a:cs typeface="Times New Roman" panose="02020603050405020304" pitchFamily="18" charset="0"/>
              </a:rPr>
              <a:t>удовлетворенность клиентов качеством обслуживания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103639" y="3186888"/>
            <a:ext cx="305166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6213" indent="-176213">
              <a:buFont typeface="Calibri" panose="020F0502020204030204" pitchFamily="34" charset="0"/>
              <a:buChar char="‒"/>
            </a:pPr>
            <a:r>
              <a:rPr lang="ru-RU" sz="1200" dirty="0">
                <a:cs typeface="Times New Roman" panose="02020603050405020304" pitchFamily="18" charset="0"/>
              </a:rPr>
              <a:t>психофизические, санитарно-гигиенические социально-психологические условия труда, </a:t>
            </a:r>
          </a:p>
          <a:p>
            <a:pPr marL="176213" indent="-176213">
              <a:buFont typeface="Calibri" panose="020F0502020204030204" pitchFamily="34" charset="0"/>
              <a:buChar char="‒"/>
            </a:pPr>
            <a:r>
              <a:rPr lang="ru-RU" sz="1200" dirty="0">
                <a:cs typeface="Times New Roman" panose="02020603050405020304" pitchFamily="18" charset="0"/>
              </a:rPr>
              <a:t>система социальной поддержки работников, </a:t>
            </a:r>
          </a:p>
          <a:p>
            <a:pPr marL="176213" indent="-176213">
              <a:buFont typeface="Calibri" panose="020F0502020204030204" pitchFamily="34" charset="0"/>
              <a:buChar char="‒"/>
            </a:pPr>
            <a:r>
              <a:rPr lang="ru-RU" sz="1200" dirty="0">
                <a:cs typeface="Times New Roman" panose="02020603050405020304" pitchFamily="18" charset="0"/>
              </a:rPr>
              <a:t>материально-техническое обеспечение,</a:t>
            </a:r>
          </a:p>
          <a:p>
            <a:pPr marL="176213" indent="-176213">
              <a:buFont typeface="Calibri" panose="020F0502020204030204" pitchFamily="34" charset="0"/>
              <a:buChar char="‒"/>
            </a:pPr>
            <a:r>
              <a:rPr lang="ru-RU" sz="1200" dirty="0">
                <a:cs typeface="Times New Roman" panose="02020603050405020304" pitchFamily="18" charset="0"/>
              </a:rPr>
              <a:t>использование передовых методов труда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5750410" y="3280970"/>
            <a:ext cx="255006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6213" indent="-176213">
              <a:buFont typeface="Calibri" panose="020F0502020204030204" pitchFamily="34" charset="0"/>
              <a:buChar char="‒"/>
            </a:pPr>
            <a:r>
              <a:rPr lang="ru-RU" sz="1200" dirty="0">
                <a:cs typeface="Times New Roman" panose="02020603050405020304" pitchFamily="18" charset="0"/>
              </a:rPr>
              <a:t>защита системы от риска возникновения опасных ситуаций,</a:t>
            </a:r>
          </a:p>
          <a:p>
            <a:pPr marL="176213" indent="-176213">
              <a:buFont typeface="Calibri" panose="020F0502020204030204" pitchFamily="34" charset="0"/>
              <a:buChar char="‒"/>
            </a:pPr>
            <a:r>
              <a:rPr lang="ru-RU" sz="1200" dirty="0">
                <a:cs typeface="Times New Roman" panose="02020603050405020304" pitchFamily="18" charset="0"/>
              </a:rPr>
              <a:t>приоритетность безопасности </a:t>
            </a:r>
          </a:p>
        </p:txBody>
      </p:sp>
      <p:pic>
        <p:nvPicPr>
          <p:cNvPr id="25" name="Рисунок 24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573352" y="2151344"/>
            <a:ext cx="505333" cy="879239"/>
          </a:xfrm>
          <a:prstGeom prst="rect">
            <a:avLst/>
          </a:prstGeom>
        </p:spPr>
      </p:pic>
      <p:sp>
        <p:nvSpPr>
          <p:cNvPr id="38" name="Скругленный прямоугольник 37"/>
          <p:cNvSpPr/>
          <p:nvPr/>
        </p:nvSpPr>
        <p:spPr>
          <a:xfrm>
            <a:off x="2995390" y="3411193"/>
            <a:ext cx="2544513" cy="596672"/>
          </a:xfrm>
          <a:prstGeom prst="roundRect">
            <a:avLst/>
          </a:prstGeom>
          <a:solidFill>
            <a:srgbClr val="CECCA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chemeClr val="tx1"/>
                </a:solidFill>
                <a:cs typeface="Times New Roman" panose="02020603050405020304" pitchFamily="18" charset="0"/>
              </a:rPr>
              <a:t>Цифровая</a:t>
            </a:r>
          </a:p>
          <a:p>
            <a:pPr algn="ctr"/>
            <a:r>
              <a:rPr lang="ru-RU" sz="1400" dirty="0">
                <a:solidFill>
                  <a:schemeClr val="tx1"/>
                </a:solidFill>
                <a:cs typeface="Times New Roman" panose="02020603050405020304" pitchFamily="18" charset="0"/>
              </a:rPr>
              <a:t>культура 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3012226" y="1411338"/>
            <a:ext cx="26146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6213" indent="-176213">
              <a:buFont typeface="Calibri" panose="020F0502020204030204" pitchFamily="34" charset="0"/>
              <a:buChar char="‒"/>
            </a:pPr>
            <a:r>
              <a:rPr lang="ru-RU" sz="1200" dirty="0">
                <a:cs typeface="Times New Roman" panose="02020603050405020304" pitchFamily="18" charset="0"/>
              </a:rPr>
              <a:t>стиль     управления,</a:t>
            </a:r>
          </a:p>
          <a:p>
            <a:pPr marL="176213" indent="-176213">
              <a:buFont typeface="Calibri" panose="020F0502020204030204" pitchFamily="34" charset="0"/>
              <a:buChar char="‒"/>
            </a:pPr>
            <a:r>
              <a:rPr lang="ru-RU" sz="1200" dirty="0">
                <a:cs typeface="Times New Roman" panose="02020603050405020304" pitchFamily="18" charset="0"/>
              </a:rPr>
              <a:t>методы  управления 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720970" y="1796276"/>
            <a:ext cx="278275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176213" indent="-176213">
              <a:buFont typeface="Calibri" panose="020F0502020204030204" pitchFamily="34" charset="0"/>
              <a:buChar char="‒"/>
              <a:defRPr sz="1300">
                <a:cs typeface="Times New Roman" panose="02020603050405020304" pitchFamily="18" charset="0"/>
              </a:defRPr>
            </a:lvl1pPr>
          </a:lstStyle>
          <a:p>
            <a:r>
              <a:rPr lang="ru-RU" sz="1200" dirty="0"/>
              <a:t>согласованность действий между структурными подразделениями/ сотрудниками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2977601" y="2148104"/>
            <a:ext cx="265970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b="1" dirty="0">
                <a:solidFill>
                  <a:schemeClr val="bg1"/>
                </a:solidFill>
                <a:cs typeface="Times New Roman" panose="02020603050405020304" pitchFamily="18" charset="0"/>
              </a:rPr>
              <a:t>Организационная </a:t>
            </a:r>
          </a:p>
          <a:p>
            <a:pPr algn="ctr"/>
            <a:r>
              <a:rPr lang="ru-RU" b="1" dirty="0">
                <a:solidFill>
                  <a:schemeClr val="bg1"/>
                </a:solidFill>
                <a:cs typeface="Times New Roman" panose="02020603050405020304" pitchFamily="18" charset="0"/>
              </a:rPr>
              <a:t>культура </a:t>
            </a:r>
          </a:p>
        </p:txBody>
      </p:sp>
    </p:spTree>
    <p:extLst>
      <p:ext uri="{BB962C8B-B14F-4D97-AF65-F5344CB8AC3E}">
        <p14:creationId xmlns:p14="http://schemas.microsoft.com/office/powerpoint/2010/main" val="41025731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AD3EAA47-B616-4770-874D-BDA93AB21151}"/>
              </a:ext>
            </a:extLst>
          </p:cNvPr>
          <p:cNvSpPr txBox="1"/>
          <p:nvPr/>
        </p:nvSpPr>
        <p:spPr>
          <a:xfrm>
            <a:off x="328750" y="1533249"/>
            <a:ext cx="3389922" cy="24068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defTabSz="914400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ru-RU" sz="1600" dirty="0">
                <a:solidFill>
                  <a:srgbClr val="0066A1"/>
                </a:solidFill>
                <a:latin typeface="Verdana" pitchFamily="34" charset="0"/>
                <a:ea typeface="Arial" pitchFamily="34" charset="0"/>
                <a:cs typeface="Verdana" pitchFamily="34" charset="0"/>
              </a:rPr>
              <a:t>Культура безопасности – </a:t>
            </a:r>
          </a:p>
          <a:p>
            <a:pPr lvl="0" defTabSz="914400" fontAlgn="base">
              <a:spcBef>
                <a:spcPct val="20000"/>
              </a:spcBef>
              <a:spcAft>
                <a:spcPct val="0"/>
              </a:spcAft>
              <a:defRPr/>
            </a:pPr>
            <a:endParaRPr lang="ru-RU" sz="1600" dirty="0">
              <a:solidFill>
                <a:srgbClr val="0066A1"/>
              </a:solidFill>
              <a:latin typeface="Verdana" pitchFamily="34" charset="0"/>
              <a:ea typeface="Arial" pitchFamily="34" charset="0"/>
              <a:cs typeface="Verdana" pitchFamily="34" charset="0"/>
            </a:endParaRPr>
          </a:p>
          <a:p>
            <a:pPr lvl="0" defTabSz="914400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ru-RU" sz="1600" dirty="0"/>
              <a:t>комплекс отношений, складывающихся в результате понимания работниками важности и ответственности в сфере обеспечения всех видов безопасности.</a:t>
            </a:r>
            <a:endParaRPr lang="en-US" sz="1600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A3E1254-84E2-422A-A0B7-EB29DAAF5C29}"/>
              </a:ext>
            </a:extLst>
          </p:cNvPr>
          <p:cNvSpPr txBox="1"/>
          <p:nvPr/>
        </p:nvSpPr>
        <p:spPr>
          <a:xfrm>
            <a:off x="243839" y="0"/>
            <a:ext cx="578249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914400" eaLnBrk="1" hangingPunct="1">
              <a:buFont typeface="Arial" pitchFamily="34" charset="0"/>
              <a:buNone/>
            </a:pPr>
            <a:r>
              <a:rPr kumimoji="0" lang="ru-RU" dirty="0">
                <a:ea typeface="Arial" pitchFamily="34" charset="0"/>
              </a:rPr>
              <a:t>Культура безопасности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573352" y="2151344"/>
            <a:ext cx="505333" cy="879239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80484" y="761047"/>
            <a:ext cx="4731055" cy="4108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25113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>
            <a:extLst>
              <a:ext uri="{FF2B5EF4-FFF2-40B4-BE49-F238E27FC236}">
                <a16:creationId xmlns:a16="http://schemas.microsoft.com/office/drawing/2014/main" id="{2A3E1254-84E2-422A-A0B7-EB29DAAF5C29}"/>
              </a:ext>
            </a:extLst>
          </p:cNvPr>
          <p:cNvSpPr txBox="1"/>
          <p:nvPr/>
        </p:nvSpPr>
        <p:spPr>
          <a:xfrm>
            <a:off x="243839" y="0"/>
            <a:ext cx="5782491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914400"/>
            <a:r>
              <a:rPr lang="ru-RU" dirty="0"/>
              <a:t>Система параметров для оценки уровня культуры безопасности</a:t>
            </a:r>
            <a:endParaRPr kumimoji="0" lang="ru-RU" dirty="0">
              <a:ea typeface="Arial" pitchFamily="34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573352" y="2151344"/>
            <a:ext cx="505333" cy="879239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901865" y="2063624"/>
            <a:ext cx="4732758" cy="28469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q"/>
            </a:pPr>
            <a:r>
              <a:rPr lang="ru-RU" sz="1100" dirty="0"/>
              <a:t>удельное количество случаев нарушения безопасности движения по дорогам на млн. </a:t>
            </a:r>
            <a:r>
              <a:rPr lang="ru-RU" sz="1100" dirty="0" err="1"/>
              <a:t>поездо</a:t>
            </a:r>
            <a:r>
              <a:rPr lang="ru-RU" sz="1100" dirty="0"/>
              <a:t>-км (уровень безопасности движения);</a:t>
            </a:r>
          </a:p>
          <a:p>
            <a:pPr marL="285750" indent="-285750" algn="just"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q"/>
            </a:pPr>
            <a:r>
              <a:rPr lang="ru-RU" sz="1100" dirty="0"/>
              <a:t>число случаев на 1000 работников, занятых на перевозках;</a:t>
            </a:r>
          </a:p>
          <a:p>
            <a:pPr marL="285750" indent="-285750" algn="just"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q"/>
            </a:pPr>
            <a:r>
              <a:rPr lang="ru-RU" sz="1100" dirty="0"/>
              <a:t>количество случаев, связанных с неисправностью пути, железнодорожного подвижного состава, устройств сигнализации, централизации, приходящееся на 1000 км эксплуатационной длины с учетом просроченного ремонта;</a:t>
            </a:r>
          </a:p>
          <a:p>
            <a:pPr marL="285750" indent="-285750" algn="just"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q"/>
            </a:pPr>
            <a:r>
              <a:rPr lang="ru-RU" sz="1100" dirty="0"/>
              <a:t>количество случаев отцепки вагона на млн. </a:t>
            </a:r>
            <a:r>
              <a:rPr lang="ru-RU" sz="1100" dirty="0" err="1"/>
              <a:t>поездо</a:t>
            </a:r>
            <a:r>
              <a:rPr lang="ru-RU" sz="1100" dirty="0"/>
              <a:t>-км;</a:t>
            </a:r>
          </a:p>
          <a:p>
            <a:pPr marL="285750" indent="-285750" algn="just"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q"/>
            </a:pPr>
            <a:r>
              <a:rPr lang="ru-RU" sz="1100" dirty="0"/>
              <a:t>количество случаев на расходы по перевозочным видам деятельности; </a:t>
            </a:r>
          </a:p>
          <a:p>
            <a:pPr marL="285750" indent="-285750" algn="just"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q"/>
            </a:pPr>
            <a:r>
              <a:rPr lang="ru-RU" sz="1100" dirty="0"/>
              <a:t>травматизм на 1000 работников, занятых на перевозках.</a:t>
            </a:r>
          </a:p>
        </p:txBody>
      </p:sp>
      <p:sp>
        <p:nvSpPr>
          <p:cNvPr id="6" name="Прямоугольник 41">
            <a:extLst>
              <a:ext uri="{FF2B5EF4-FFF2-40B4-BE49-F238E27FC236}">
                <a16:creationId xmlns:a16="http://schemas.microsoft.com/office/drawing/2014/main" id="{08BE10D2-E8DA-43F1-8BD2-52B5314BB9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86508" y="937864"/>
            <a:ext cx="5417263" cy="830997"/>
          </a:xfrm>
          <a:prstGeom prst="rect">
            <a:avLst/>
          </a:prstGeom>
          <a:solidFill>
            <a:srgbClr val="CECCA0"/>
          </a:solidFill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r>
              <a:rPr lang="ru-RU" sz="1200" dirty="0">
                <a:ea typeface="Times New Roman" panose="02020603050405020304" pitchFamily="18" charset="0"/>
                <a:cs typeface="Times New Roman" panose="02020603050405020304" pitchFamily="18" charset="0"/>
              </a:rPr>
              <a:t>Оценка уровня зрелости культуры безопасности на основе экспертных оценок и методов анкетирования показала существенную субъективность и несопоставимость результатов оценки в различные периоды времени </a:t>
            </a:r>
            <a:endParaRPr lang="ru-RU" sz="1200" dirty="0"/>
          </a:p>
        </p:txBody>
      </p:sp>
      <p:sp>
        <p:nvSpPr>
          <p:cNvPr id="4" name="Стрелка вправо 3"/>
          <p:cNvSpPr/>
          <p:nvPr/>
        </p:nvSpPr>
        <p:spPr>
          <a:xfrm>
            <a:off x="1617474" y="2157412"/>
            <a:ext cx="284391" cy="828675"/>
          </a:xfrm>
          <a:prstGeom prst="rightArrow">
            <a:avLst/>
          </a:prstGeom>
          <a:solidFill>
            <a:srgbClr val="CECCA0"/>
          </a:solidFill>
          <a:ln>
            <a:solidFill>
              <a:srgbClr val="85865F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41">
            <a:extLst>
              <a:ext uri="{FF2B5EF4-FFF2-40B4-BE49-F238E27FC236}">
                <a16:creationId xmlns:a16="http://schemas.microsoft.com/office/drawing/2014/main" id="{08BE10D2-E8DA-43F1-8BD2-52B5314BB9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839" y="981910"/>
            <a:ext cx="1396275" cy="276999"/>
          </a:xfrm>
          <a:prstGeom prst="rect">
            <a:avLst/>
          </a:prstGeom>
          <a:solidFill>
            <a:srgbClr val="CECCA0"/>
          </a:solidFill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r>
              <a:rPr lang="ru-RU" sz="1200" dirty="0"/>
              <a:t>Анкетирование</a:t>
            </a:r>
          </a:p>
        </p:txBody>
      </p:sp>
      <p:sp>
        <p:nvSpPr>
          <p:cNvPr id="9" name="Прямоугольник 41">
            <a:extLst>
              <a:ext uri="{FF2B5EF4-FFF2-40B4-BE49-F238E27FC236}">
                <a16:creationId xmlns:a16="http://schemas.microsoft.com/office/drawing/2014/main" id="{08BE10D2-E8DA-43F1-8BD2-52B5314BB9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8037" y="1481794"/>
            <a:ext cx="1782385" cy="276999"/>
          </a:xfrm>
          <a:prstGeom prst="rect">
            <a:avLst/>
          </a:prstGeom>
          <a:solidFill>
            <a:srgbClr val="CECCA0"/>
          </a:solidFill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r>
              <a:rPr lang="ru-RU" sz="1200" dirty="0"/>
              <a:t>Интервьюирование</a:t>
            </a:r>
          </a:p>
        </p:txBody>
      </p:sp>
      <p:sp>
        <p:nvSpPr>
          <p:cNvPr id="10" name="Прямоугольник 41">
            <a:extLst>
              <a:ext uri="{FF2B5EF4-FFF2-40B4-BE49-F238E27FC236}">
                <a16:creationId xmlns:a16="http://schemas.microsoft.com/office/drawing/2014/main" id="{08BE10D2-E8DA-43F1-8BD2-52B5314BB9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641" y="2156251"/>
            <a:ext cx="1230637" cy="830997"/>
          </a:xfrm>
          <a:prstGeom prst="rect">
            <a:avLst/>
          </a:prstGeom>
          <a:solidFill>
            <a:srgbClr val="CECCA0"/>
          </a:solidFill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r>
              <a:rPr lang="ru-RU" sz="1200" dirty="0"/>
              <a:t>Данные систем внутреннего учета</a:t>
            </a:r>
          </a:p>
        </p:txBody>
      </p:sp>
      <p:sp>
        <p:nvSpPr>
          <p:cNvPr id="11" name="Стрелка вправо 10"/>
          <p:cNvSpPr/>
          <p:nvPr/>
        </p:nvSpPr>
        <p:spPr>
          <a:xfrm rot="5400000">
            <a:off x="2765953" y="1415627"/>
            <a:ext cx="231580" cy="1023018"/>
          </a:xfrm>
          <a:prstGeom prst="rightArrow">
            <a:avLst/>
          </a:prstGeom>
          <a:solidFill>
            <a:srgbClr val="CECCA0"/>
          </a:solidFill>
          <a:ln>
            <a:solidFill>
              <a:srgbClr val="85865F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право 12"/>
          <p:cNvSpPr/>
          <p:nvPr/>
        </p:nvSpPr>
        <p:spPr>
          <a:xfrm>
            <a:off x="6651609" y="2151344"/>
            <a:ext cx="284391" cy="828675"/>
          </a:xfrm>
          <a:prstGeom prst="rightArrow">
            <a:avLst/>
          </a:prstGeom>
          <a:solidFill>
            <a:srgbClr val="CECCA0"/>
          </a:solidFill>
          <a:ln>
            <a:solidFill>
              <a:srgbClr val="85865F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41">
            <a:extLst>
              <a:ext uri="{FF2B5EF4-FFF2-40B4-BE49-F238E27FC236}">
                <a16:creationId xmlns:a16="http://schemas.microsoft.com/office/drawing/2014/main" id="{08BE10D2-E8DA-43F1-8BD2-52B5314BB9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52113" y="2151344"/>
            <a:ext cx="1351658" cy="461665"/>
          </a:xfrm>
          <a:prstGeom prst="rect">
            <a:avLst/>
          </a:prstGeom>
          <a:solidFill>
            <a:srgbClr val="CECCA0"/>
          </a:solidFill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pPr algn="ctr"/>
            <a:r>
              <a:rPr lang="ru-RU" sz="1200" dirty="0"/>
              <a:t>Показатели компании</a:t>
            </a:r>
          </a:p>
        </p:txBody>
      </p:sp>
      <p:sp>
        <p:nvSpPr>
          <p:cNvPr id="15" name="Стрелка вправо 14"/>
          <p:cNvSpPr/>
          <p:nvPr/>
        </p:nvSpPr>
        <p:spPr>
          <a:xfrm>
            <a:off x="2371270" y="974252"/>
            <a:ext cx="284391" cy="828675"/>
          </a:xfrm>
          <a:prstGeom prst="rightArrow">
            <a:avLst/>
          </a:prstGeom>
          <a:solidFill>
            <a:srgbClr val="CECCA0"/>
          </a:solidFill>
          <a:ln>
            <a:solidFill>
              <a:srgbClr val="85865F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31078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>
            <a:extLst>
              <a:ext uri="{FF2B5EF4-FFF2-40B4-BE49-F238E27FC236}">
                <a16:creationId xmlns:a16="http://schemas.microsoft.com/office/drawing/2014/main" id="{2A3E1254-84E2-422A-A0B7-EB29DAAF5C29}"/>
              </a:ext>
            </a:extLst>
          </p:cNvPr>
          <p:cNvSpPr txBox="1"/>
          <p:nvPr/>
        </p:nvSpPr>
        <p:spPr>
          <a:xfrm>
            <a:off x="243839" y="0"/>
            <a:ext cx="5782491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914400"/>
            <a:r>
              <a:rPr lang="ru-RU" dirty="0"/>
              <a:t>Определение уровня зрелости культуры безопасности </a:t>
            </a:r>
            <a:endParaRPr kumimoji="0" lang="ru-RU" dirty="0">
              <a:ea typeface="Arial" pitchFamily="34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573352" y="2151344"/>
            <a:ext cx="505333" cy="879239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Прямоугольник 5"/>
              <p:cNvSpPr/>
              <p:nvPr/>
            </p:nvSpPr>
            <p:spPr>
              <a:xfrm>
                <a:off x="-246755" y="780202"/>
                <a:ext cx="8676806" cy="211660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914400" lvl="1" indent="-457200" algn="just">
                  <a:spcAft>
                    <a:spcPts val="0"/>
                  </a:spcAft>
                  <a:buFont typeface="+mj-lt"/>
                  <a:buAutoNum type="arabicPeriod"/>
                  <a:tabLst>
                    <a:tab pos="630555" algn="l"/>
                  </a:tabLst>
                </a:pPr>
                <a:r>
                  <a:rPr lang="ru-RU" sz="1400" dirty="0">
                    <a:effectLst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Нормирование исходных </a:t>
                </a:r>
                <a:r>
                  <a:rPr lang="ru-RU" sz="1400" dirty="0" err="1">
                    <a:effectLst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разноразмерных</a:t>
                </a:r>
                <a:r>
                  <a:rPr lang="ru-RU" sz="1400" dirty="0">
                    <a:effectLst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параметров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ru-RU" sz="1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SupPr>
                      <m:e>
                        <m:r>
                          <a:rPr lang="ru-RU" sz="1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𝑓</m:t>
                        </m:r>
                      </m:e>
                      <m:sub>
                        <m:r>
                          <a:rPr lang="ru-RU" sz="1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𝑖</m:t>
                        </m:r>
                      </m:sub>
                      <m:sup>
                        <m:r>
                          <a:rPr lang="ru-RU" sz="1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𝑘</m:t>
                        </m:r>
                      </m:sup>
                    </m:sSubSup>
                  </m:oMath>
                </a14:m>
                <a:r>
                  <a:rPr lang="ru-RU" sz="1400" dirty="0">
                    <a:effectLst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по  </a:t>
                </a:r>
                <a:r>
                  <a:rPr lang="en-US" sz="1400" i="1" dirty="0">
                    <a:effectLst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k</a:t>
                </a:r>
                <a:r>
                  <a:rPr lang="ru-RU" sz="1400" dirty="0">
                    <a:effectLst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-ой дороге и перевода в 5-ти бальное значение на основе формулы:</a:t>
                </a:r>
                <a:endParaRPr lang="ru-RU" sz="14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indent="450215" algn="just">
                  <a:spcAft>
                    <a:spcPts val="0"/>
                  </a:spcAft>
                  <a:tabLst>
                    <a:tab pos="630555" algn="l"/>
                  </a:tabLst>
                </a:pPr>
                <a:r>
                  <a:rPr lang="ru-RU" sz="1400" dirty="0">
                    <a:effectLst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				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ru-RU" sz="1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SupPr>
                      <m:e>
                        <m:r>
                          <a:rPr lang="ru-RU" sz="1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𝐹</m:t>
                        </m:r>
                      </m:e>
                      <m:sub>
                        <m:r>
                          <a:rPr lang="ru-RU" sz="1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𝑖</m:t>
                        </m:r>
                      </m:sub>
                      <m:sup>
                        <m:r>
                          <a:rPr lang="ru-RU" sz="1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𝑘</m:t>
                        </m:r>
                      </m:sup>
                    </m:sSubSup>
                    <m:r>
                      <a:rPr lang="ru-RU" sz="1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ru-RU" sz="1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sSubSup>
                          <m:sSubSupPr>
                            <m:ctrlPr>
                              <a:rPr lang="ru-RU" sz="1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SupPr>
                          <m:e>
                            <m:r>
                              <a:rPr lang="ru-RU" sz="1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𝑓</m:t>
                            </m:r>
                          </m:e>
                          <m:sub>
                            <m:r>
                              <a:rPr lang="ru-RU" sz="1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𝑖</m:t>
                            </m:r>
                          </m:sub>
                          <m:sup>
                            <m:r>
                              <a:rPr lang="ru-RU" sz="1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𝑘</m:t>
                            </m:r>
                          </m:sup>
                        </m:sSubSup>
                        <m:r>
                          <a:rPr lang="ru-RU" sz="1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a:rPr lang="ru-RU" sz="1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𝑚𝑖𝑛</m:t>
                        </m:r>
                        <m:sSubSup>
                          <m:sSubSupPr>
                            <m:ctrlPr>
                              <a:rPr lang="ru-RU" sz="1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SupPr>
                          <m:e>
                            <m:r>
                              <a:rPr lang="ru-RU" sz="1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𝑓</m:t>
                            </m:r>
                          </m:e>
                          <m:sub>
                            <m:r>
                              <a:rPr lang="ru-RU" sz="1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𝑖</m:t>
                            </m:r>
                          </m:sub>
                          <m:sup>
                            <m:r>
                              <a:rPr lang="ru-RU" sz="1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𝑘</m:t>
                            </m:r>
                          </m:sup>
                        </m:sSubSup>
                      </m:num>
                      <m:den>
                        <m:func>
                          <m:funcPr>
                            <m:ctrlPr>
                              <a:rPr lang="ru-RU" sz="1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ru-RU" sz="1400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max</m:t>
                            </m:r>
                          </m:fName>
                          <m:e>
                            <m:sSubSup>
                              <m:sSubSupPr>
                                <m:ctrlPr>
                                  <a:rPr lang="ru-RU" sz="14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ru-RU" sz="14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𝑓</m:t>
                                </m:r>
                              </m:e>
                              <m:sub>
                                <m:r>
                                  <a:rPr lang="ru-RU" sz="14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𝑖</m:t>
                                </m:r>
                              </m:sub>
                              <m:sup>
                                <m:r>
                                  <a:rPr lang="ru-RU" sz="14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𝑘</m:t>
                                </m:r>
                              </m:sup>
                            </m:sSubSup>
                            <m:r>
                              <a:rPr lang="ru-RU" sz="1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−</m:t>
                            </m:r>
                            <m:r>
                              <a:rPr lang="ru-RU" sz="1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𝑚𝑖𝑛</m:t>
                            </m:r>
                            <m:sSubSup>
                              <m:sSubSupPr>
                                <m:ctrlPr>
                                  <a:rPr lang="ru-RU" sz="14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ru-RU" sz="14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𝑓</m:t>
                                </m:r>
                              </m:e>
                              <m:sub>
                                <m:r>
                                  <a:rPr lang="ru-RU" sz="14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𝑖</m:t>
                                </m:r>
                              </m:sub>
                              <m:sup>
                                <m:r>
                                  <a:rPr lang="ru-RU" sz="14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𝑘</m:t>
                                </m:r>
                              </m:sup>
                            </m:sSubSup>
                          </m:e>
                        </m:func>
                      </m:den>
                    </m:f>
                    <m:r>
                      <a:rPr lang="ru-RU" sz="1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∗5</m:t>
                    </m:r>
                  </m:oMath>
                </a14:m>
                <a:r>
                  <a:rPr lang="ru-RU" sz="1400" dirty="0">
                    <a:effectLst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  </a:t>
                </a:r>
              </a:p>
              <a:p>
                <a:pPr indent="450215" algn="just">
                  <a:spcAft>
                    <a:spcPts val="0"/>
                  </a:spcAft>
                  <a:tabLst>
                    <a:tab pos="630555" algn="l"/>
                  </a:tabLst>
                </a:pPr>
                <a:r>
                  <a:rPr lang="ru-RU" sz="1400" dirty="0">
                    <a:effectLst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                                             </a:t>
                </a:r>
                <a:endParaRPr lang="ru-RU" sz="1400" i="1" dirty="0">
                  <a:effectLst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lvl="1" algn="just">
                  <a:spcAft>
                    <a:spcPts val="0"/>
                  </a:spcAft>
                  <a:tabLst>
                    <a:tab pos="630555" algn="l"/>
                  </a:tabLst>
                </a:pPr>
                <a:r>
                  <a:rPr lang="ru-RU" sz="1400" dirty="0">
                    <a:effectLst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2. Определение интегрального значения уровня зрелости культуры безопасности по всем шести параметрам для каждой дороги с учетом их значимости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1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ru-RU" sz="1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∝</m:t>
                        </m:r>
                      </m:e>
                      <m:sub>
                        <m:r>
                          <a:rPr lang="en-US" sz="1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ru-RU" sz="1400" dirty="0">
                    <a:effectLst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) предложено определять по формуле:</a:t>
                </a:r>
                <a:endParaRPr lang="ru-RU" sz="14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457200" algn="just">
                  <a:spcAft>
                    <a:spcPts val="0"/>
                  </a:spcAft>
                  <a:tabLst>
                    <a:tab pos="630555" algn="l"/>
                  </a:tabLst>
                </a:pPr>
                <a:r>
                  <a:rPr lang="ru-RU" sz="1400" dirty="0">
                    <a:effectLst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				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1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ru-RU" sz="14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S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ru-RU" sz="14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k</m:t>
                        </m:r>
                      </m:sub>
                    </m:sSub>
                    <m:r>
                      <a:rPr lang="ru-RU" sz="140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=5</m:t>
                    </m:r>
                    <m:r>
                      <a:rPr lang="ru-RU" sz="1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−</m:t>
                    </m:r>
                    <m:nary>
                      <m:naryPr>
                        <m:chr m:val="∑"/>
                        <m:limLoc m:val="undOvr"/>
                        <m:supHide m:val="on"/>
                        <m:ctrlPr>
                          <a:rPr lang="ru-RU" sz="1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naryPr>
                      <m:sub>
                        <m:r>
                          <m:rPr>
                            <m:sty m:val="p"/>
                          </m:rPr>
                          <a:rPr lang="ru-RU" sz="14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i</m:t>
                        </m:r>
                      </m:sub>
                      <m:sup/>
                      <m:e>
                        <m:sSubSup>
                          <m:sSubSupPr>
                            <m:ctrlPr>
                              <a:rPr lang="ru-RU" sz="1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SupPr>
                          <m:e>
                            <m:r>
                              <m:rPr>
                                <m:sty m:val="p"/>
                              </m:rPr>
                              <a:rPr lang="ru-RU" sz="1400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F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ru-RU" sz="1400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i</m:t>
                            </m:r>
                          </m:sub>
                          <m:sup>
                            <m:r>
                              <m:rPr>
                                <m:sty m:val="p"/>
                              </m:rPr>
                              <a:rPr lang="ru-RU" sz="1400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k</m:t>
                            </m:r>
                          </m:sup>
                        </m:sSubSup>
                      </m:e>
                    </m:nary>
                  </m:oMath>
                </a14:m>
                <a:r>
                  <a:rPr lang="ru-RU" sz="1400" dirty="0">
                    <a:effectLst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1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ru-RU" sz="1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∝</m:t>
                        </m:r>
                      </m:e>
                      <m:sub>
                        <m:r>
                          <a:rPr lang="en-US" sz="1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ru-RU" sz="1400" dirty="0">
                    <a:effectLst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                                               </a:t>
                </a:r>
              </a:p>
            </p:txBody>
          </p:sp>
        </mc:Choice>
        <mc:Fallback xmlns="">
          <p:sp>
            <p:nvSpPr>
              <p:cNvPr id="6" name="Прямоугольник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246755" y="780202"/>
                <a:ext cx="8676806" cy="2116605"/>
              </a:xfrm>
              <a:prstGeom prst="rect">
                <a:avLst/>
              </a:prstGeom>
              <a:blipFill rotWithShape="0">
                <a:blip r:embed="rId4"/>
                <a:stretch>
                  <a:fillRect r="-211" b="-227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Прямоугольник 6"/>
          <p:cNvSpPr/>
          <p:nvPr/>
        </p:nvSpPr>
        <p:spPr>
          <a:xfrm>
            <a:off x="1638997" y="3143029"/>
            <a:ext cx="6791054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buFont typeface="Symbol" panose="05050102010706020507" pitchFamily="18" charset="2"/>
              <a:buChar char=""/>
            </a:pPr>
            <a:r>
              <a:rPr lang="ru-RU" sz="1400" dirty="0">
                <a:ea typeface="Times New Roman" panose="02020603050405020304" pitchFamily="18" charset="0"/>
                <a:cs typeface="Times New Roman" panose="02020603050405020304" pitchFamily="18" charset="0"/>
              </a:rPr>
              <a:t>от 1 до 1,8 (включительно) - критический уровень;</a:t>
            </a:r>
            <a:endParaRPr lang="ru-RU" sz="1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Symbol" panose="05050102010706020507" pitchFamily="18" charset="2"/>
              <a:buChar char=""/>
            </a:pPr>
            <a:r>
              <a:rPr lang="ru-RU" sz="1400" dirty="0">
                <a:ea typeface="Times New Roman" panose="02020603050405020304" pitchFamily="18" charset="0"/>
                <a:cs typeface="Times New Roman" panose="02020603050405020304" pitchFamily="18" charset="0"/>
              </a:rPr>
              <a:t>от более чем 1,8 до 2,6 (включительно) - неудовлетворительный уровень;</a:t>
            </a:r>
            <a:endParaRPr lang="ru-RU" sz="1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Symbol" panose="05050102010706020507" pitchFamily="18" charset="2"/>
              <a:buChar char=""/>
            </a:pPr>
            <a:r>
              <a:rPr lang="ru-RU" sz="1400" dirty="0">
                <a:ea typeface="Times New Roman" panose="02020603050405020304" pitchFamily="18" charset="0"/>
                <a:cs typeface="Times New Roman" panose="02020603050405020304" pitchFamily="18" charset="0"/>
              </a:rPr>
              <a:t>от более чем 2,6 до 3,4 (включительно) – удовлетворительный уровень;</a:t>
            </a:r>
            <a:endParaRPr lang="ru-RU" sz="1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Symbol" panose="05050102010706020507" pitchFamily="18" charset="2"/>
              <a:buChar char=""/>
            </a:pPr>
            <a:r>
              <a:rPr lang="ru-RU" sz="1400" dirty="0">
                <a:ea typeface="Times New Roman" panose="02020603050405020304" pitchFamily="18" charset="0"/>
                <a:cs typeface="Times New Roman" panose="02020603050405020304" pitchFamily="18" charset="0"/>
              </a:rPr>
              <a:t>от более чем 3,4 до 4,2 (включительно) – достаточный</a:t>
            </a:r>
            <a:r>
              <a:rPr lang="ru-RU" sz="1400" dirty="0">
                <a:solidFill>
                  <a:srgbClr val="FF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>
                <a:ea typeface="Times New Roman" panose="02020603050405020304" pitchFamily="18" charset="0"/>
                <a:cs typeface="Times New Roman" panose="02020603050405020304" pitchFamily="18" charset="0"/>
              </a:rPr>
              <a:t>уровень;</a:t>
            </a:r>
            <a:endParaRPr lang="ru-RU" sz="1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Symbol" panose="05050102010706020507" pitchFamily="18" charset="2"/>
              <a:buChar char=""/>
            </a:pPr>
            <a:r>
              <a:rPr lang="ru-RU" sz="1400" dirty="0">
                <a:ea typeface="Times New Roman" panose="02020603050405020304" pitchFamily="18" charset="0"/>
                <a:cs typeface="Times New Roman" panose="02020603050405020304" pitchFamily="18" charset="0"/>
              </a:rPr>
              <a:t>от более чем 4,2 до 5 (включительно) – гарантированный уровень. </a:t>
            </a:r>
            <a:endParaRPr lang="ru-RU" sz="14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D3EAA47-B616-4770-874D-BDA93AB21151}"/>
              </a:ext>
            </a:extLst>
          </p:cNvPr>
          <p:cNvSpPr txBox="1"/>
          <p:nvPr/>
        </p:nvSpPr>
        <p:spPr>
          <a:xfrm>
            <a:off x="139504" y="3143029"/>
            <a:ext cx="1659708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 defTabSz="914400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ru-RU" sz="1600" dirty="0">
                <a:solidFill>
                  <a:srgbClr val="0066A1"/>
                </a:solidFill>
                <a:latin typeface="Verdana" pitchFamily="34" charset="0"/>
                <a:ea typeface="Arial" pitchFamily="34" charset="0"/>
                <a:cs typeface="Verdana" pitchFamily="34" charset="0"/>
              </a:rPr>
              <a:t>Шкала оценки уровня зрелости культуры безопасности</a:t>
            </a:r>
          </a:p>
        </p:txBody>
      </p:sp>
    </p:spTree>
    <p:extLst>
      <p:ext uri="{BB962C8B-B14F-4D97-AF65-F5344CB8AC3E}">
        <p14:creationId xmlns:p14="http://schemas.microsoft.com/office/powerpoint/2010/main" val="17599649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>
            <a:extLst>
              <a:ext uri="{FF2B5EF4-FFF2-40B4-BE49-F238E27FC236}">
                <a16:creationId xmlns:a16="http://schemas.microsoft.com/office/drawing/2014/main" id="{2A3E1254-84E2-422A-A0B7-EB29DAAF5C29}"/>
              </a:ext>
            </a:extLst>
          </p:cNvPr>
          <p:cNvSpPr txBox="1"/>
          <p:nvPr/>
        </p:nvSpPr>
        <p:spPr>
          <a:xfrm>
            <a:off x="243839" y="-66675"/>
            <a:ext cx="5814061" cy="8771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914400"/>
            <a:r>
              <a:rPr lang="ru-RU" sz="1700" dirty="0">
                <a:ea typeface="Arial" pitchFamily="34" charset="0"/>
              </a:rPr>
              <a:t>Система ключевых показателей деятельности, зависящих от уровня зрелости культуры безопасности</a:t>
            </a:r>
            <a:endParaRPr kumimoji="0" lang="ru-RU" sz="1700" dirty="0">
              <a:ea typeface="Arial" pitchFamily="34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573352" y="2151344"/>
            <a:ext cx="505333" cy="879239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656318" y="2286338"/>
            <a:ext cx="7831364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</a:pPr>
            <a:r>
              <a:rPr lang="ru-RU" sz="1400" dirty="0">
                <a:ea typeface="Calibri" panose="020F0502020204030204" pitchFamily="34" charset="0"/>
                <a:cs typeface="Times New Roman" panose="02020603050405020304" pitchFamily="18" charset="0"/>
              </a:rPr>
              <a:t>грузооборот </a:t>
            </a: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</a:pPr>
            <a:r>
              <a:rPr lang="ru-RU" sz="1400" dirty="0">
                <a:ea typeface="Calibri" panose="020F0502020204030204" pitchFamily="34" charset="0"/>
                <a:cs typeface="Times New Roman" panose="02020603050405020304" pitchFamily="18" charset="0"/>
              </a:rPr>
              <a:t>расходы по перевозочным видам деятельности </a:t>
            </a: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</a:pPr>
            <a:r>
              <a:rPr lang="ru-RU" sz="1400" dirty="0">
                <a:ea typeface="Calibri" panose="020F0502020204030204" pitchFamily="34" charset="0"/>
                <a:cs typeface="Times New Roman" panose="02020603050405020304" pitchFamily="18" charset="0"/>
              </a:rPr>
              <a:t>участковая скорость движения грузового поезда </a:t>
            </a: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</a:pPr>
            <a:r>
              <a:rPr lang="ru-RU" sz="1400" dirty="0">
                <a:ea typeface="Calibri" panose="020F0502020204030204" pitchFamily="34" charset="0"/>
                <a:cs typeface="Times New Roman" panose="02020603050405020304" pitchFamily="18" charset="0"/>
              </a:rPr>
              <a:t>протяженность участков с предупреждениями об ограничении скорости </a:t>
            </a: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</a:pPr>
            <a:r>
              <a:rPr lang="ru-RU" sz="1400" dirty="0">
                <a:ea typeface="Calibri" panose="020F0502020204030204" pitchFamily="34" charset="0"/>
                <a:cs typeface="Times New Roman" panose="02020603050405020304" pitchFamily="18" charset="0"/>
              </a:rPr>
              <a:t>производительность труда по перевозочным видам деятельности </a:t>
            </a: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</a:pPr>
            <a:r>
              <a:rPr lang="ru-RU" sz="1400" dirty="0">
                <a:ea typeface="Calibri" panose="020F0502020204030204" pitchFamily="34" charset="0"/>
                <a:cs typeface="Times New Roman" panose="02020603050405020304" pitchFamily="18" charset="0"/>
              </a:rPr>
              <a:t>производительность труда локомотивных бригад </a:t>
            </a: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</a:pPr>
            <a:r>
              <a:rPr lang="ru-RU" sz="1400" dirty="0">
                <a:ea typeface="Calibri" panose="020F0502020204030204" pitchFamily="34" charset="0"/>
                <a:cs typeface="Times New Roman" panose="02020603050405020304" pitchFamily="18" charset="0"/>
              </a:rPr>
              <a:t>задержки поездов </a:t>
            </a: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</a:pPr>
            <a:r>
              <a:rPr lang="ru-RU" sz="1400" dirty="0">
                <a:ea typeface="Calibri" panose="020F0502020204030204" pitchFamily="34" charset="0"/>
                <a:cs typeface="Times New Roman" panose="02020603050405020304" pitchFamily="18" charset="0"/>
              </a:rPr>
              <a:t>дополнительные затраты </a:t>
            </a: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</a:pPr>
            <a:r>
              <a:rPr lang="ru-RU" sz="1400" dirty="0">
                <a:ea typeface="Calibri" panose="020F0502020204030204" pitchFamily="34" charset="0"/>
                <a:cs typeface="Times New Roman" panose="02020603050405020304" pitchFamily="18" charset="0"/>
              </a:rPr>
              <a:t>сходы в поездах </a:t>
            </a:r>
          </a:p>
          <a:p>
            <a:pPr lvl="0" algn="just">
              <a:spcAft>
                <a:spcPts val="0"/>
              </a:spcAft>
            </a:pPr>
            <a:r>
              <a:rPr lang="ru-RU" sz="1400" dirty="0">
                <a:ea typeface="Calibri" panose="020F0502020204030204" pitchFamily="34" charset="0"/>
                <a:cs typeface="Times New Roman" panose="02020603050405020304" pitchFamily="18" charset="0"/>
              </a:rPr>
              <a:t>10. выполнение расписания движения грузовых поездов</a:t>
            </a:r>
          </a:p>
          <a:p>
            <a:pPr lvl="0" algn="just">
              <a:spcAft>
                <a:spcPts val="0"/>
              </a:spcAft>
            </a:pPr>
            <a:r>
              <a:rPr lang="ru-RU" sz="1400" dirty="0">
                <a:ea typeface="Calibri" panose="020F0502020204030204" pitchFamily="34" charset="0"/>
                <a:cs typeface="Times New Roman" panose="02020603050405020304" pitchFamily="18" charset="0"/>
              </a:rPr>
              <a:t>11. производственный травматизм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43839" y="871184"/>
            <a:ext cx="1294675" cy="786416"/>
          </a:xfrm>
          <a:prstGeom prst="rect">
            <a:avLst/>
          </a:prstGeom>
          <a:solidFill>
            <a:srgbClr val="85865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algn="ctr">
              <a:defRPr sz="2000">
                <a:solidFill>
                  <a:schemeClr val="lt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ru-RU" sz="1400" dirty="0">
                <a:latin typeface="+mn-lt"/>
              </a:rPr>
              <a:t>Логический отбор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803293" y="874155"/>
            <a:ext cx="3064355" cy="787102"/>
          </a:xfrm>
          <a:prstGeom prst="rect">
            <a:avLst/>
          </a:prstGeom>
          <a:solidFill>
            <a:srgbClr val="85865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algn="ctr">
              <a:defRPr sz="2000">
                <a:solidFill>
                  <a:schemeClr val="lt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ru-RU" sz="1400" dirty="0">
                <a:latin typeface="+mn-lt"/>
              </a:rPr>
              <a:t>Анализ совпадения трендов показателей эффективности деятельности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5132428" y="860750"/>
            <a:ext cx="3256829" cy="786416"/>
          </a:xfrm>
          <a:prstGeom prst="rect">
            <a:avLst/>
          </a:prstGeom>
          <a:solidFill>
            <a:srgbClr val="85865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altLang="ru-RU" sz="1400" dirty="0">
                <a:solidFill>
                  <a:schemeClr val="lt1"/>
                </a:solidFill>
                <a:cs typeface="Times New Roman" panose="02020603050405020304" pitchFamily="18" charset="0"/>
              </a:rPr>
              <a:t>Корреляционный анализ взаимосвязи ключевых показателей деятельности</a:t>
            </a:r>
          </a:p>
        </p:txBody>
      </p:sp>
      <p:sp>
        <p:nvSpPr>
          <p:cNvPr id="10" name="Стрелка вправо 9"/>
          <p:cNvSpPr/>
          <p:nvPr/>
        </p:nvSpPr>
        <p:spPr>
          <a:xfrm rot="5400000">
            <a:off x="3870570" y="-69177"/>
            <a:ext cx="474992" cy="4146680"/>
          </a:xfrm>
          <a:prstGeom prst="rightArrow">
            <a:avLst>
              <a:gd name="adj1" fmla="val 24798"/>
              <a:gd name="adj2" fmla="val 50000"/>
            </a:avLst>
          </a:prstGeom>
          <a:solidFill>
            <a:srgbClr val="CECCA0"/>
          </a:solidFill>
          <a:ln>
            <a:solidFill>
              <a:srgbClr val="85865F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38542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AD3EAA47-B616-4770-874D-BDA93AB21151}"/>
              </a:ext>
            </a:extLst>
          </p:cNvPr>
          <p:cNvSpPr txBox="1"/>
          <p:nvPr/>
        </p:nvSpPr>
        <p:spPr>
          <a:xfrm>
            <a:off x="177165" y="809349"/>
            <a:ext cx="4394836" cy="41426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914400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ru-RU" sz="1400" dirty="0">
                <a:solidFill>
                  <a:srgbClr val="0066A1"/>
                </a:solidFill>
                <a:latin typeface="Verdana" pitchFamily="34" charset="0"/>
                <a:ea typeface="Arial" pitchFamily="34" charset="0"/>
                <a:cs typeface="Verdana" pitchFamily="34" charset="0"/>
              </a:rPr>
              <a:t>Цифровая культура — </a:t>
            </a:r>
          </a:p>
          <a:p>
            <a:pPr defTabSz="914400" fontAlgn="base">
              <a:spcBef>
                <a:spcPct val="20000"/>
              </a:spcBef>
              <a:spcAft>
                <a:spcPct val="0"/>
              </a:spcAft>
              <a:defRPr/>
            </a:pPr>
            <a:endParaRPr lang="ru-RU" sz="1200" dirty="0">
              <a:solidFill>
                <a:srgbClr val="0066A1"/>
              </a:solidFill>
              <a:latin typeface="Verdana" pitchFamily="34" charset="0"/>
              <a:cs typeface="Verdana" pitchFamily="34" charset="0"/>
            </a:endParaRPr>
          </a:p>
          <a:p>
            <a:pPr defTabSz="914400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ru-RU" sz="1400" dirty="0"/>
              <a:t>термин современной культурологии для обозначения формирующегося этапа культуры, соответствующего цифровому обществу, ведущие черты которого видятся в цифровой экономике, преодолении аналоговой экономики как выражения прежних общественных устоев.</a:t>
            </a:r>
          </a:p>
          <a:p>
            <a:pPr defTabSz="914400" fontAlgn="base">
              <a:spcBef>
                <a:spcPct val="20000"/>
              </a:spcBef>
              <a:spcAft>
                <a:spcPct val="0"/>
              </a:spcAft>
              <a:defRPr/>
            </a:pPr>
            <a:endParaRPr lang="ru-RU" sz="1200" dirty="0"/>
          </a:p>
          <a:p>
            <a:pPr defTabSz="914400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ru-RU" sz="1400" dirty="0"/>
              <a:t>Под цифровой культурой понимается создание среды, в которой руководители осознают важную роль технологий для бизнеса, обеспечивают доступность информации и обучают сотрудников для наиболее комфортного и эффективного использования цифровых инструментов в работе.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A3E1254-84E2-422A-A0B7-EB29DAAF5C29}"/>
              </a:ext>
            </a:extLst>
          </p:cNvPr>
          <p:cNvSpPr txBox="1"/>
          <p:nvPr/>
        </p:nvSpPr>
        <p:spPr>
          <a:xfrm>
            <a:off x="243839" y="0"/>
            <a:ext cx="578249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914400" eaLnBrk="1" hangingPunct="1">
              <a:buFont typeface="Arial" pitchFamily="34" charset="0"/>
              <a:buNone/>
            </a:pPr>
            <a:r>
              <a:rPr kumimoji="0" lang="ru-RU" dirty="0">
                <a:ea typeface="Arial" pitchFamily="34" charset="0"/>
              </a:rPr>
              <a:t>Цифровая культура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573352" y="2151344"/>
            <a:ext cx="505333" cy="879239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467225" y="772180"/>
            <a:ext cx="4048977" cy="40760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53527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>
            <a:extLst>
              <a:ext uri="{FF2B5EF4-FFF2-40B4-BE49-F238E27FC236}">
                <a16:creationId xmlns:a16="http://schemas.microsoft.com/office/drawing/2014/main" id="{2A3E1254-84E2-422A-A0B7-EB29DAAF5C29}"/>
              </a:ext>
            </a:extLst>
          </p:cNvPr>
          <p:cNvSpPr txBox="1"/>
          <p:nvPr/>
        </p:nvSpPr>
        <p:spPr>
          <a:xfrm>
            <a:off x="243839" y="0"/>
            <a:ext cx="578249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914400" eaLnBrk="1" hangingPunct="1">
              <a:buFont typeface="Arial" pitchFamily="34" charset="0"/>
              <a:buNone/>
            </a:pPr>
            <a:r>
              <a:rPr kumimoji="0" lang="ru-RU" dirty="0">
                <a:ea typeface="Arial" pitchFamily="34" charset="0"/>
              </a:rPr>
              <a:t>Элементы цифровой культуры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573352" y="2151344"/>
            <a:ext cx="505333" cy="879239"/>
          </a:xfrm>
          <a:prstGeom prst="rect">
            <a:avLst/>
          </a:prstGeom>
        </p:spPr>
      </p:pic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3952899052"/>
              </p:ext>
            </p:extLst>
          </p:nvPr>
        </p:nvGraphicFramePr>
        <p:xfrm>
          <a:off x="1943952" y="635000"/>
          <a:ext cx="6629400" cy="43370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9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812925"/>
            <a:ext cx="2352676" cy="179070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6601337" y="1399532"/>
            <a:ext cx="197201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200" i="1" dirty="0"/>
              <a:t>цифровые платформы</a:t>
            </a:r>
            <a:endParaRPr lang="ru-RU" sz="12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471166" y="3812875"/>
            <a:ext cx="412164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i="1" dirty="0" err="1"/>
              <a:t>IoT</a:t>
            </a:r>
            <a:r>
              <a:rPr lang="en-US" sz="1200" i="1" dirty="0"/>
              <a:t>,</a:t>
            </a:r>
            <a:r>
              <a:rPr lang="ru-RU" sz="1200" i="1" dirty="0"/>
              <a:t> искусственный интеллект</a:t>
            </a:r>
            <a:r>
              <a:rPr lang="en-US" sz="1200" i="1" dirty="0"/>
              <a:t> </a:t>
            </a:r>
            <a:r>
              <a:rPr lang="ru-RU" sz="1200" i="1" dirty="0"/>
              <a:t>признание рисков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6394660" y="2204190"/>
            <a:ext cx="218842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200" i="1" dirty="0"/>
              <a:t>автоматизация контроля</a:t>
            </a:r>
            <a:endParaRPr lang="ru-RU" sz="12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6086774" y="4603253"/>
            <a:ext cx="248657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200" i="1" dirty="0" err="1"/>
              <a:t>коллаборационные</a:t>
            </a:r>
            <a:r>
              <a:rPr lang="ru-RU" sz="1200" i="1" dirty="0"/>
              <a:t> решения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6859476" y="3015908"/>
            <a:ext cx="171874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200" i="1" dirty="0"/>
              <a:t>цифровые сервисы</a:t>
            </a:r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422701157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79efce63415a365a6dbea4f0228182686330d77c"/>
</p:tagLst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onsolas/Verdana">
      <a:majorFont>
        <a:latin typeface="Consolas" panose="020B0609020204030204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Verdana" panose="020B060403050404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1226</TotalTime>
  <Words>889</Words>
  <Application>Microsoft Office PowerPoint</Application>
  <PresentationFormat>Экран (16:9)</PresentationFormat>
  <Paragraphs>167</Paragraphs>
  <Slides>13</Slides>
  <Notes>11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22" baseType="lpstr">
      <vt:lpstr>Arial</vt:lpstr>
      <vt:lpstr>Calibri</vt:lpstr>
      <vt:lpstr>Cambria Math</vt:lpstr>
      <vt:lpstr>Consolas</vt:lpstr>
      <vt:lpstr>Symbol</vt:lpstr>
      <vt:lpstr>Verdana</vt:lpstr>
      <vt:lpstr>Verdana Pro SemiBold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Татьяна</dc:creator>
  <cp:lastModifiedBy>Татьяна</cp:lastModifiedBy>
  <cp:revision>188</cp:revision>
  <cp:lastPrinted>2020-11-10T11:39:00Z</cp:lastPrinted>
  <dcterms:created xsi:type="dcterms:W3CDTF">2020-09-25T09:41:49Z</dcterms:created>
  <dcterms:modified xsi:type="dcterms:W3CDTF">2020-11-20T00:11:54Z</dcterms:modified>
</cp:coreProperties>
</file>