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9" r:id="rId2"/>
    <p:sldMasterId id="2147483693" r:id="rId3"/>
    <p:sldMasterId id="2147483697" r:id="rId4"/>
    <p:sldMasterId id="2147483702" r:id="rId5"/>
    <p:sldMasterId id="2147483707" r:id="rId6"/>
    <p:sldMasterId id="2147483712" r:id="rId7"/>
  </p:sldMasterIdLst>
  <p:sldIdLst>
    <p:sldId id="260" r:id="rId8"/>
    <p:sldId id="272" r:id="rId9"/>
    <p:sldId id="258" r:id="rId10"/>
    <p:sldId id="257" r:id="rId11"/>
    <p:sldId id="259" r:id="rId12"/>
    <p:sldId id="261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5CE"/>
    <a:srgbClr val="78D64B"/>
    <a:srgbClr val="003356"/>
    <a:srgbClr val="E21A1A"/>
    <a:srgbClr val="B0DCF4"/>
    <a:srgbClr val="8AB0D2"/>
    <a:srgbClr val="007FB1"/>
    <a:srgbClr val="FFFFFF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7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2494028-B1BF-40E5-B812-57B88A65AC9E}" type="slidenum">
              <a:rPr lang="en-US" sz="1000" smtClean="0">
                <a:solidFill>
                  <a:prstClr val="black"/>
                </a:solidFill>
                <a:latin typeface="Verdan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11351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BCD3-8922-40BE-ADBB-8B1C3CEB94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0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E21A1A"/>
                </a:solidFill>
              </a:rPr>
              <a:t>XX </a:t>
            </a:r>
            <a:r>
              <a:rPr lang="ru-RU" sz="6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12637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2494028-B1BF-40E5-B812-57B88A65AC9E}" type="slidenum">
              <a:rPr lang="en-US" sz="1000" smtClean="0">
                <a:solidFill>
                  <a:prstClr val="black"/>
                </a:solidFill>
                <a:latin typeface="Verdan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113519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BCD3-8922-40BE-ADBB-8B1C3CEB94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0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E21A1A"/>
                </a:solidFill>
              </a:rPr>
              <a:t>XX </a:t>
            </a:r>
            <a:r>
              <a:rPr lang="ru-RU" sz="6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4285476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2494028-B1BF-40E5-B812-57B88A65AC9E}" type="slidenum">
              <a:rPr lang="en-US" sz="1000" smtClean="0">
                <a:solidFill>
                  <a:prstClr val="black"/>
                </a:solidFill>
                <a:latin typeface="Verdan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287687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BCD3-8922-40BE-ADBB-8B1C3CEB94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2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C7F9-47C9-45FC-A935-24053D245F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3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BCD3-8922-40BE-ADBB-8B1C3CEB94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68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D83D-9D21-45EE-B07F-48DC9FEDE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7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2A8CE-DEB3-48E7-A143-B19F7F2F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A511-FBBC-4C78-8F18-33286C7D15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4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A6A6-D0A5-4561-97A0-AF9433844D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9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1A96-12A4-4DE6-A28C-436EE289FA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12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6948-71D3-480C-9BC4-980B7D3FAF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5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01EB-8FCD-48C8-AE84-19196FB2E3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E21A1A"/>
                </a:solidFill>
              </a:rPr>
              <a:t>XX </a:t>
            </a:r>
            <a:r>
              <a:rPr lang="ru-RU" sz="6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340579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362F-4FCB-47DD-AA0A-5479EF5014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13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D236-1FD5-4ECB-8D75-123CA614E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B6B5-3896-4997-B3DA-710AA6AA50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1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2494028-B1BF-40E5-B812-57B88A65AC9E}" type="slidenum">
              <a:rPr lang="en-US" sz="1000" smtClean="0">
                <a:solidFill>
                  <a:prstClr val="black"/>
                </a:solidFill>
                <a:latin typeface="Verdan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9376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2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E21A1A"/>
                </a:solidFill>
              </a:rPr>
              <a:t>XX </a:t>
            </a:r>
            <a:r>
              <a:rPr lang="ru-RU" sz="6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90484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32494028-B1BF-40E5-B812-57B88A65AC9E}" type="slidenum">
              <a:rPr lang="en-US" sz="1000" smtClean="0">
                <a:solidFill>
                  <a:prstClr val="black"/>
                </a:solidFill>
                <a:latin typeface="Verdan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170755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E21A1A"/>
                </a:solidFill>
              </a:rPr>
              <a:t>XX </a:t>
            </a:r>
            <a:r>
              <a:rPr lang="ru-RU" sz="6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12637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6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6CC595-72D4-44D5-BD99-CECB95A692BD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4" y="2209806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776150" y="1677498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rgbClr val="0066A1"/>
              </a:solidFill>
              <a:ea typeface="Arial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b="1" dirty="0">
                <a:solidFill>
                  <a:prstClr val="black"/>
                </a:solidFill>
                <a:ea typeface="Arial" pitchFamily="34" charset="0"/>
              </a:rPr>
              <a:t>Актуализация АСКМ «Опасные грузы». Расшифровка кода опасности и </a:t>
            </a:r>
            <a:r>
              <a:rPr lang="en-US" b="1" dirty="0">
                <a:solidFill>
                  <a:prstClr val="black"/>
                </a:solidFill>
                <a:ea typeface="Arial" pitchFamily="34" charset="0"/>
              </a:rPr>
              <a:t>UN</a:t>
            </a:r>
            <a:endParaRPr lang="ru-RU" b="1" dirty="0">
              <a:solidFill>
                <a:prstClr val="black"/>
              </a:solidFill>
              <a:ea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142" y="835484"/>
            <a:ext cx="7623421" cy="3781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8039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1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4" y="2209806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776150" y="1677498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rgbClr val="0066A1"/>
              </a:solidFill>
              <a:ea typeface="Arial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2000" b="1" dirty="0">
                <a:solidFill>
                  <a:prstClr val="black"/>
                </a:solidFill>
                <a:ea typeface="Arial" pitchFamily="34" charset="0"/>
              </a:rPr>
              <a:t>Советник по вопросам безопасности перевозок опасных грузов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91019"/>
              </p:ext>
            </p:extLst>
          </p:nvPr>
        </p:nvGraphicFramePr>
        <p:xfrm>
          <a:off x="2935467" y="937677"/>
          <a:ext cx="30908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3" imgW="6098926" imgH="8019703" progId="Word.Document.12">
                  <p:embed/>
                </p:oleObj>
              </mc:Choice>
              <mc:Fallback>
                <p:oleObj name="Документ" r:id="rId3" imgW="6098926" imgH="8019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5467" y="937677"/>
                        <a:ext cx="30908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8039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2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000250" y="1071563"/>
            <a:ext cx="60007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Доклад окончен,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благодарим за внимание!</a:t>
            </a:r>
            <a:endParaRPr lang="ru-RU" altLang="ru-RU" sz="5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6210"/>
            <a:ext cx="8537756" cy="782083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E5A65BB3-094E-419C-A526-A8566CD2F1F1}"/>
              </a:ext>
            </a:extLst>
          </p:cNvPr>
          <p:cNvSpPr txBox="1">
            <a:spLocks/>
          </p:cNvSpPr>
          <p:nvPr/>
        </p:nvSpPr>
        <p:spPr bwMode="auto">
          <a:xfrm>
            <a:off x="785814" y="3712369"/>
            <a:ext cx="525576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800" b="1" dirty="0">
                <a:solidFill>
                  <a:prstClr val="black"/>
                </a:solidFill>
                <a:ea typeface="Arial" pitchFamily="34" charset="0"/>
              </a:rPr>
              <a:t>                               А.В. Христолюбов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solidFill>
                  <a:prstClr val="black"/>
                </a:solidFill>
                <a:ea typeface="Arial" pitchFamily="34" charset="0"/>
              </a:rPr>
              <a:t>                26.11.2020</a:t>
            </a:r>
            <a:endParaRPr kumimoji="0" lang="en-US" sz="800" dirty="0">
              <a:solidFill>
                <a:prstClr val="black"/>
              </a:solidFill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850106" y="3065470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/>
            <a:r>
              <a:rPr kumimoji="0" lang="ru-RU" sz="1800" dirty="0">
                <a:ea typeface="Arial" pitchFamily="34" charset="0"/>
              </a:rPr>
              <a:t>Разработка международных регламентов по перевозке опасных грузов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4" y="4109945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endParaRPr kumimoji="0" lang="en-US" sz="1400" dirty="0">
              <a:solidFill>
                <a:prstClr val="black"/>
              </a:solidFill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F453C1-0B1A-43CB-BABE-48737A38CB86}"/>
              </a:ext>
            </a:extLst>
          </p:cNvPr>
          <p:cNvSpPr txBox="1"/>
          <p:nvPr/>
        </p:nvSpPr>
        <p:spPr>
          <a:xfrm>
            <a:off x="2548434" y="1378329"/>
            <a:ext cx="59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prstClr val="white"/>
                </a:solidFill>
              </a:rPr>
              <a:t>Вставьте ваше изображение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3D14-883B-46D1-9AD6-C0B61E0AAC63}"/>
              </a:ext>
            </a:extLst>
          </p:cNvPr>
          <p:cNvSpPr txBox="1"/>
          <p:nvPr/>
        </p:nvSpPr>
        <p:spPr>
          <a:xfrm>
            <a:off x="720500" y="4301238"/>
            <a:ext cx="538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a typeface="Arial" pitchFamily="34" charset="0"/>
              </a:rPr>
              <a:t>      Научный центр «Транспортировка опасных грузов»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9793" y="721661"/>
            <a:ext cx="5076000" cy="22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70641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39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BC976EC-713A-4B15-9B02-799875B408E6}"/>
              </a:ext>
            </a:extLst>
          </p:cNvPr>
          <p:cNvSpPr txBox="1">
            <a:spLocks/>
          </p:cNvSpPr>
          <p:nvPr/>
        </p:nvSpPr>
        <p:spPr bwMode="auto">
          <a:xfrm>
            <a:off x="6418217" y="1303611"/>
            <a:ext cx="2077221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>
                <a:solidFill>
                  <a:schemeClr val="accent6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9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9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endParaRPr kumimoji="0" lang="ru-RU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endParaRPr kumimoji="0" lang="en-US" dirty="0">
              <a:solidFill>
                <a:srgbClr val="0066A1"/>
              </a:solidFill>
              <a:ea typeface="Arial" pitchFamily="34" charset="0"/>
            </a:endParaRPr>
          </a:p>
          <a:p>
            <a:pPr defTabSz="914400" eaLnBrk="1" hangingPunct="1"/>
            <a:endParaRPr kumimoji="0" lang="en-US" dirty="0">
              <a:solidFill>
                <a:srgbClr val="0066A1"/>
              </a:solidFill>
              <a:ea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285206" y="19050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1" hangingPunct="1">
              <a:buFont typeface="Arial" pitchFamily="34" charset="0"/>
              <a:buNone/>
            </a:pPr>
            <a:r>
              <a:rPr lang="ru-RU" b="1" dirty="0">
                <a:ea typeface="Arial" pitchFamily="34" charset="0"/>
              </a:rPr>
              <a:t>Иерархия международных регламентов по перевозке опасных грузов</a:t>
            </a:r>
            <a:endParaRPr kumimoji="0" lang="ru-RU" b="1" dirty="0">
              <a:ea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" y="852479"/>
            <a:ext cx="6923794" cy="409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70641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5" y="2040529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buFont typeface="Arial" pitchFamily="34" charset="0"/>
              <a:buNone/>
            </a:pPr>
            <a:r>
              <a:rPr kumimoji="0" lang="ru-RU" b="1" dirty="0">
                <a:ea typeface="Arial" pitchFamily="34" charset="0"/>
              </a:rPr>
              <a:t>                           </a:t>
            </a:r>
          </a:p>
          <a:p>
            <a:pPr algn="ctr" defTabSz="914400" eaLnBrk="1" hangingPunct="1">
              <a:buFont typeface="Arial" pitchFamily="34" charset="0"/>
              <a:buNone/>
            </a:pPr>
            <a:r>
              <a:rPr lang="ru-RU" b="1" dirty="0">
                <a:ea typeface="Arial" pitchFamily="34" charset="0"/>
              </a:rPr>
              <a:t>                           </a:t>
            </a:r>
            <a:r>
              <a:rPr kumimoji="0" lang="ru-RU" b="1" dirty="0">
                <a:ea typeface="Arial" pitchFamily="34" charset="0"/>
              </a:rPr>
              <a:t>Отделение ООН в Женеве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754380"/>
            <a:ext cx="8426450" cy="40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610" y="4603115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ED6B8CD-E18C-488E-BE5C-415DB22E4F17}"/>
              </a:ext>
            </a:extLst>
          </p:cNvPr>
          <p:cNvSpPr txBox="1">
            <a:spLocks/>
          </p:cNvSpPr>
          <p:nvPr/>
        </p:nvSpPr>
        <p:spPr bwMode="auto">
          <a:xfrm>
            <a:off x="4578351" y="1327195"/>
            <a:ext cx="3921216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Текст </a:t>
            </a:r>
            <a:r>
              <a:rPr kumimoji="0" lang="ru-RU" dirty="0" err="1">
                <a:ea typeface="Arial" pitchFamily="34" charset="0"/>
              </a:rPr>
              <a:t>текст</a:t>
            </a:r>
            <a:r>
              <a:rPr kumimoji="0" lang="ru-RU" dirty="0">
                <a:ea typeface="Arial" pitchFamily="34" charset="0"/>
              </a:rPr>
              <a:t> </a:t>
            </a:r>
            <a:r>
              <a:rPr kumimoji="0" lang="ru-RU" dirty="0" err="1">
                <a:ea typeface="Arial" pitchFamily="34" charset="0"/>
              </a:rPr>
              <a:t>текст</a:t>
            </a:r>
            <a:r>
              <a:rPr kumimoji="0" lang="ru-RU" dirty="0">
                <a:ea typeface="Arial" pitchFamily="34" charset="0"/>
              </a:rPr>
              <a:t> </a:t>
            </a:r>
            <a:r>
              <a:rPr kumimoji="0" lang="ru-RU" dirty="0" err="1">
                <a:ea typeface="Arial" pitchFamily="34" charset="0"/>
              </a:rPr>
              <a:t>текст</a:t>
            </a:r>
            <a:endParaRPr kumimoji="0" lang="en-US" dirty="0">
              <a:ea typeface="Arial" pitchFamily="34" charset="0"/>
            </a:endParaRP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F74411BF-2152-4BE4-8D2A-BF649E7CEE06}"/>
              </a:ext>
            </a:extLst>
          </p:cNvPr>
          <p:cNvSpPr txBox="1">
            <a:spLocks/>
          </p:cNvSpPr>
          <p:nvPr/>
        </p:nvSpPr>
        <p:spPr bwMode="auto">
          <a:xfrm>
            <a:off x="315913" y="3497263"/>
            <a:ext cx="414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66A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CDF9E-5655-434C-A4EA-8EE66DE7FE0F}"/>
              </a:ext>
            </a:extLst>
          </p:cNvPr>
          <p:cNvSpPr txBox="1"/>
          <p:nvPr/>
        </p:nvSpPr>
        <p:spPr>
          <a:xfrm>
            <a:off x="243839" y="0"/>
            <a:ext cx="5782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1" hangingPunct="1">
              <a:buFont typeface="Arial" pitchFamily="34" charset="0"/>
              <a:buNone/>
            </a:pPr>
            <a:r>
              <a:rPr lang="en-US" sz="1600" b="1" dirty="0">
                <a:ea typeface="Arial" pitchFamily="34" charset="0"/>
              </a:rPr>
              <a:t>XII </a:t>
            </a:r>
            <a:r>
              <a:rPr lang="ru-RU" sz="1600" b="1" dirty="0">
                <a:ea typeface="Arial" pitchFamily="34" charset="0"/>
              </a:rPr>
              <a:t>зал Дворца Наций, где проходят сессии Подкомитета экспертов ООН по перевозке опасных грузов</a:t>
            </a:r>
            <a:endParaRPr kumimoji="0" lang="ru-RU" sz="1600" b="1" dirty="0">
              <a:ea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3" y="900105"/>
            <a:ext cx="6828722" cy="384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61332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6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34">
            <a:extLst>
              <a:ext uri="{FF2B5EF4-FFF2-40B4-BE49-F238E27FC236}">
                <a16:creationId xmlns:a16="http://schemas.microsoft.com/office/drawing/2014/main" id="{8CF92552-53D6-42E2-8A53-9B5BEE00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5" y="1055249"/>
            <a:ext cx="4091385" cy="246221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Прямоугольник 41">
            <a:extLst>
              <a:ext uri="{FF2B5EF4-FFF2-40B4-BE49-F238E27FC236}">
                <a16:creationId xmlns:a16="http://schemas.microsoft.com/office/drawing/2014/main" id="{08BE10D2-E8DA-43F1-8BD2-52B5314B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7" y="3493456"/>
            <a:ext cx="409303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900" dirty="0">
              <a:latin typeface="Verdana" pitchFamily="34" charset="0"/>
            </a:endParaRPr>
          </a:p>
          <a:p>
            <a:endParaRPr lang="ru-RU" sz="900" dirty="0"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189F3-D194-412B-AD38-8565C1C7B36B}"/>
              </a:ext>
            </a:extLst>
          </p:cNvPr>
          <p:cNvSpPr txBox="1"/>
          <p:nvPr/>
        </p:nvSpPr>
        <p:spPr>
          <a:xfrm>
            <a:off x="243837" y="-1"/>
            <a:ext cx="5782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1" hangingPunct="1">
              <a:buFont typeface="Arial" pitchFamily="34" charset="0"/>
              <a:buNone/>
            </a:pPr>
            <a:r>
              <a:rPr kumimoji="0" lang="ru-RU" sz="1600" b="1" dirty="0">
                <a:ea typeface="Arial" pitchFamily="34" charset="0"/>
              </a:rPr>
              <a:t>Повестка дня 57 сессии Подкомитета экспертов ООН по перевозке опасных грузов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D75A7F3-A2F0-44BC-A84B-E19EAE7DEFFE}"/>
              </a:ext>
            </a:extLst>
          </p:cNvPr>
          <p:cNvSpPr txBox="1">
            <a:spLocks/>
          </p:cNvSpPr>
          <p:nvPr/>
        </p:nvSpPr>
        <p:spPr bwMode="auto">
          <a:xfrm>
            <a:off x="4724400" y="1947591"/>
            <a:ext cx="3950534" cy="252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Текст </a:t>
            </a:r>
            <a:r>
              <a:rPr kumimoji="0" lang="ru-RU" dirty="0" err="1">
                <a:ea typeface="Arial" pitchFamily="34" charset="0"/>
              </a:rPr>
              <a:t>текст</a:t>
            </a:r>
            <a:r>
              <a:rPr kumimoji="0" lang="ru-RU" dirty="0">
                <a:ea typeface="Arial" pitchFamily="34" charset="0"/>
              </a:rPr>
              <a:t> </a:t>
            </a:r>
            <a:r>
              <a:rPr kumimoji="0" lang="ru-RU" dirty="0" err="1">
                <a:ea typeface="Arial" pitchFamily="34" charset="0"/>
              </a:rPr>
              <a:t>текст</a:t>
            </a:r>
            <a:r>
              <a:rPr kumimoji="0" lang="ru-RU" dirty="0">
                <a:ea typeface="Arial" pitchFamily="34" charset="0"/>
              </a:rPr>
              <a:t> </a:t>
            </a:r>
            <a:r>
              <a:rPr kumimoji="0" lang="ru-RU" dirty="0" err="1">
                <a:ea typeface="Arial" pitchFamily="34" charset="0"/>
              </a:rPr>
              <a:t>текст</a:t>
            </a:r>
            <a:endParaRPr kumimoji="0" lang="en-US" dirty="0">
              <a:ea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787398"/>
            <a:ext cx="7596945" cy="414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2755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4" y="2209806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776150" y="1715049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Verdana" pitchFamily="34" charset="0"/>
              <a:ea typeface="Arial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1600" b="1" dirty="0">
                <a:ea typeface="Arial" pitchFamily="34" charset="0"/>
              </a:rPr>
              <a:t>Документы, поданные на 57 сессию Подкомитета экспертов ООН по перевозке опасных грузов (30.11 – 8.12.2020)</a:t>
            </a:r>
            <a:endParaRPr kumimoji="0" lang="ru-RU" sz="1600" b="1" dirty="0">
              <a:ea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99048917"/>
              </p:ext>
            </p:extLst>
          </p:nvPr>
        </p:nvGraphicFramePr>
        <p:xfrm>
          <a:off x="1791621" y="1370014"/>
          <a:ext cx="5560758" cy="3242488"/>
        </p:xfrm>
        <a:graphic>
          <a:graphicData uri="http://schemas.openxmlformats.org/drawingml/2006/table">
            <a:tbl>
              <a:tblPr firstRow="1" firstCol="1" bandRow="1"/>
              <a:tblGrid>
                <a:gridCol w="1853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Наименование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государства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Количество поданных  рабочих документов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Количество поданных  документов категории </a:t>
                      </a:r>
                      <a:r>
                        <a:rPr lang="en-US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Inf</a:t>
                      </a: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Великобритания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КНР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Франция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США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Республика Корея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Канада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Германия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Австрия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Япония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Испания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Нидерланды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Швеция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Румыния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Бельгия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Турция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Российская Федерация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Международные специализированные организации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26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16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Всего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Verdana"/>
                          <a:ea typeface="Calibri"/>
                          <a:cs typeface="Arial"/>
                        </a:rPr>
                        <a:t>78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33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354" marR="48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61332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925" y="4596855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8039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4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4" y="2209806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776150" y="1715049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rgbClr val="0066A1"/>
              </a:solidFill>
              <a:ea typeface="Arial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1600" b="1" dirty="0">
                <a:solidFill>
                  <a:prstClr val="black"/>
                </a:solidFill>
                <a:ea typeface="Arial" pitchFamily="34" charset="0"/>
              </a:rPr>
              <a:t>Предложение Правительства Финляндии парламенту о ратификации Соглашения с РФ о перевозке опасных грузов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7862" y="1176020"/>
            <a:ext cx="2708275" cy="2791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305" t="22911" r="30555" b="17571"/>
          <a:stretch/>
        </p:blipFill>
        <p:spPr bwMode="auto">
          <a:xfrm>
            <a:off x="1673541" y="921734"/>
            <a:ext cx="5903595" cy="40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8039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400594" y="2209806"/>
            <a:ext cx="284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776150" y="1677498"/>
            <a:ext cx="5394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rgbClr val="0066A1"/>
              </a:solidFill>
              <a:ea typeface="Arial" pitchFamily="34" charset="0"/>
              <a:cs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2400" b="1" dirty="0">
                <a:solidFill>
                  <a:prstClr val="black"/>
                </a:solidFill>
                <a:ea typeface="Arial" pitchFamily="34" charset="0"/>
              </a:rPr>
              <a:t>Актуализация АСКМ «Опасные грузы»</a:t>
            </a:r>
          </a:p>
        </p:txBody>
      </p:sp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633" y="835369"/>
            <a:ext cx="5586941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0" y="4580390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15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230</Words>
  <Application>Microsoft Office PowerPoint</Application>
  <PresentationFormat>Экран (16:9)</PresentationFormat>
  <Paragraphs>83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Consolas</vt:lpstr>
      <vt:lpstr>Times New Roman</vt:lpstr>
      <vt:lpstr>Verdana</vt:lpstr>
      <vt:lpstr>Verdana Pro SemiBold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Оформление по умолчанию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83</cp:revision>
  <dcterms:created xsi:type="dcterms:W3CDTF">2020-09-25T09:41:49Z</dcterms:created>
  <dcterms:modified xsi:type="dcterms:W3CDTF">2020-11-20T00:14:44Z</dcterms:modified>
</cp:coreProperties>
</file>