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677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Шт.</c:v>
                </c:pt>
              </c:strCache>
            </c:strRef>
          </c:tx>
          <c:dPt>
            <c:idx val="2"/>
            <c:spPr>
              <a:solidFill>
                <a:schemeClr val="bg2"/>
              </a:solidFill>
            </c:spPr>
          </c:dPt>
          <c:dLbls>
            <c:dLbl>
              <c:idx val="0"/>
              <c:layout>
                <c:manualLayout>
                  <c:x val="-0.18719675286846857"/>
                  <c:y val="0.14699464943367391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8.2790709455180952E-2"/>
                  <c:y val="-0.19974421844340573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0.10303893011828474"/>
                  <c:y val="-0.11374635602277867"/>
                </c:manualLayout>
              </c:layout>
              <c:showVal val="1"/>
              <c:showPercent val="1"/>
              <c:separator>
</c:separator>
            </c:dLbl>
            <c:dLbl>
              <c:idx val="3"/>
              <c:layout>
                <c:manualLayout>
                  <c:x val="0.15983814999620102"/>
                  <c:y val="0.13691262065245804"/>
                </c:manualLayout>
              </c:layout>
              <c:showVal val="1"/>
              <c:showPercent val="1"/>
              <c:separator>
</c:separator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Проекты федеральных законов</c:v>
                </c:pt>
                <c:pt idx="1">
                  <c:v>Проекты постановлений Правительства РФ</c:v>
                </c:pt>
                <c:pt idx="2">
                  <c:v>Проекты приказов Минтранса России</c:v>
                </c:pt>
                <c:pt idx="3">
                  <c:v>Проекты приказов других министерств и ведомств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257</c:v>
                </c:pt>
                <c:pt idx="1">
                  <c:v>255</c:v>
                </c:pt>
                <c:pt idx="2">
                  <c:v>63</c:v>
                </c:pt>
                <c:pt idx="3">
                  <c:v>264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349898059374844"/>
          <c:y val="7.6751853609980478E-2"/>
          <c:w val="0.33141312626925556"/>
          <c:h val="0.743168828603783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8"/>
          <c:dLbls>
            <c:dLbl>
              <c:idx val="2"/>
              <c:layout>
                <c:manualLayout>
                  <c:x val="1.6401143116230341E-2"/>
                  <c:y val="-6.8174523818341284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4.2229479507281967E-2"/>
                  <c:y val="-4.6093082811225344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4.5142631799669902E-3"/>
                  <c:y val="3.4006041977378498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1.2655000295262512E-3"/>
                  <c:y val="1.9764358393399638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1.3939141897146595E-2"/>
                  <c:y val="4.1280766783488666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-8.0396097130348898E-2"/>
                  <c:y val="-3.8104071489250955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-2.429547367609804E-2"/>
                  <c:y val="-2.7405484688008852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2.5393699999299382E-2"/>
                  <c:y val="1.9360923982632703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-3.4942563939342038E-2"/>
                  <c:y val="5.6419095970256991E-4"/>
                </c:manualLayout>
              </c:layout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Строительство</c:v>
                </c:pt>
                <c:pt idx="1">
                  <c:v>Трудовые правоотношения</c:v>
                </c:pt>
                <c:pt idx="2">
                  <c:v>Охрана здоровья человека и окружающей среды</c:v>
                </c:pt>
                <c:pt idx="3">
                  <c:v>Образование</c:v>
                </c:pt>
                <c:pt idx="4">
                  <c:v>Транспортная безопасность</c:v>
                </c:pt>
                <c:pt idx="5">
                  <c:v>Ж.д.перевозка</c:v>
                </c:pt>
                <c:pt idx="6">
                  <c:v>"Регуляторная гильотина"</c:v>
                </c:pt>
                <c:pt idx="7">
                  <c:v>Топливно-энергетический комплекс</c:v>
                </c:pt>
                <c:pt idx="8">
                  <c:v>Налоговое и финансовое законодательство</c:v>
                </c:pt>
                <c:pt idx="9">
                  <c:v>Закупки</c:v>
                </c:pt>
                <c:pt idx="10">
                  <c:v>Иное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90</c:v>
                </c:pt>
                <c:pt idx="1">
                  <c:v>92</c:v>
                </c:pt>
                <c:pt idx="2">
                  <c:v>117</c:v>
                </c:pt>
                <c:pt idx="3">
                  <c:v>19</c:v>
                </c:pt>
                <c:pt idx="4">
                  <c:v>47</c:v>
                </c:pt>
                <c:pt idx="5">
                  <c:v>104</c:v>
                </c:pt>
                <c:pt idx="6">
                  <c:v>54</c:v>
                </c:pt>
                <c:pt idx="7">
                  <c:v>45</c:v>
                </c:pt>
                <c:pt idx="8">
                  <c:v>100</c:v>
                </c:pt>
                <c:pt idx="9">
                  <c:v>34</c:v>
                </c:pt>
                <c:pt idx="10">
                  <c:v>137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/>
              <a:t>2019</a:t>
            </a:r>
            <a:r>
              <a:rPr lang="en-US" sz="1800" b="1" i="0" u="none" strike="noStrike" baseline="0" dirty="0" smtClean="0"/>
              <a:t> </a:t>
            </a:r>
            <a:r>
              <a:rPr lang="ru-RU" sz="1800" b="1" i="0" u="none" strike="noStrike" baseline="0" dirty="0" smtClean="0"/>
              <a:t>г.*</a:t>
            </a:r>
            <a:endParaRPr lang="ru-RU" dirty="0"/>
          </a:p>
        </c:rich>
      </c:tx>
      <c:layout>
        <c:manualLayout>
          <c:xMode val="edge"/>
          <c:yMode val="edge"/>
          <c:x val="0.40142738377468623"/>
          <c:y val="6.114135466429636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DDDCB4"/>
            </a:solidFill>
          </c:spPr>
          <c:dPt>
            <c:idx val="0"/>
            <c:spPr>
              <a:solidFill>
                <a:srgbClr val="AED086"/>
              </a:solidFill>
            </c:spPr>
          </c:dPt>
          <c:dPt>
            <c:idx val="1"/>
            <c:spPr>
              <a:solidFill>
                <a:srgbClr val="E4A063"/>
              </a:solidFill>
            </c:spPr>
          </c:dPt>
          <c:dPt>
            <c:idx val="2"/>
            <c:spPr>
              <a:solidFill>
                <a:srgbClr val="8AB0D2"/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законопроекты</c:v>
                </c:pt>
                <c:pt idx="1">
                  <c:v>проекты постановлений Правительства РФ</c:v>
                </c:pt>
                <c:pt idx="2">
                  <c:v>проекты приказов Минтранса России</c:v>
                </c:pt>
                <c:pt idx="3">
                  <c:v>проекты НПА других ФОИВ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379702491685364"/>
          <c:y val="0"/>
          <c:w val="0.33286338911061536"/>
          <c:h val="0.99281376143391242"/>
        </c:manualLayout>
      </c:layout>
      <c:txPr>
        <a:bodyPr/>
        <a:lstStyle/>
        <a:p>
          <a:pPr>
            <a:defRPr sz="1200" kern="0" spc="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/>
              <a:t>2020 г.**</a:t>
            </a:r>
            <a:endParaRPr lang="ru-RU" dirty="0"/>
          </a:p>
        </c:rich>
      </c:tx>
      <c:layout>
        <c:manualLayout>
          <c:xMode val="edge"/>
          <c:yMode val="edge"/>
          <c:x val="0.36925383441421616"/>
          <c:y val="4.409232307521408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AED086"/>
              </a:solidFill>
            </c:spPr>
          </c:dPt>
          <c:dPt>
            <c:idx val="1"/>
            <c:spPr>
              <a:solidFill>
                <a:srgbClr val="E4A063"/>
              </a:solidFill>
            </c:spPr>
          </c:dPt>
          <c:dPt>
            <c:idx val="2"/>
            <c:spPr>
              <a:solidFill>
                <a:srgbClr val="8AB0D2"/>
              </a:solidFill>
            </c:spPr>
          </c:dPt>
          <c:dPt>
            <c:idx val="3"/>
            <c:spPr>
              <a:solidFill>
                <a:srgbClr val="DDDCB4"/>
              </a:solidFill>
            </c:spPr>
          </c:dPt>
          <c:dLbls>
            <c:dLbl>
              <c:idx val="0"/>
              <c:layout>
                <c:manualLayout>
                  <c:x val="3.5082465894042112E-3"/>
                  <c:y val="-4.7991353998586934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к законопроектам</c:v>
                </c:pt>
                <c:pt idx="1">
                  <c:v>к проектам постановлений Правительства РФ</c:v>
                </c:pt>
                <c:pt idx="2">
                  <c:v>к проектам приказов Минтранса России</c:v>
                </c:pt>
                <c:pt idx="3">
                  <c:v>к проектам НПА других ФОИВ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58</c:v>
                </c:pt>
                <c:pt idx="2">
                  <c:v>12</c:v>
                </c:pt>
                <c:pt idx="3">
                  <c:v>27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618974796732241"/>
          <c:y val="1.2711231319125467E-2"/>
          <c:w val="0.73731008841971868"/>
          <c:h val="0.9464151971620012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D3D3D3"/>
            </a:solidFill>
          </c:spPr>
          <c:dLbls>
            <c:dLbl>
              <c:idx val="0"/>
              <c:layout>
                <c:manualLayout>
                  <c:x val="3.0672920400148852E-3"/>
                  <c:y val="2.2046161537607012E-3"/>
                </c:manualLayout>
              </c:layout>
              <c:showVal val="1"/>
            </c:dLbl>
            <c:dLbl>
              <c:idx val="2"/>
              <c:layout>
                <c:manualLayout>
                  <c:x val="7.6682301000372023E-3"/>
                  <c:y val="2.2046161537607012E-3"/>
                </c:manualLayout>
              </c:layout>
              <c:showVal val="1"/>
            </c:dLbl>
            <c:dLbl>
              <c:idx val="3"/>
              <c:layout>
                <c:manualLayout>
                  <c:x val="-1.5336460200074387E-3"/>
                  <c:y val="2.2047897455838221E-3"/>
                </c:manualLayout>
              </c:layout>
              <c:showVal val="1"/>
            </c:dLbl>
            <c:dLbl>
              <c:idx val="5"/>
              <c:layout>
                <c:manualLayout>
                  <c:x val="-1.5336460200074387E-3"/>
                  <c:y val="2.204789745583842E-3"/>
                </c:manualLayout>
              </c:layout>
              <c:showVal val="1"/>
            </c:dLbl>
            <c:dLbl>
              <c:idx val="6"/>
              <c:layout>
                <c:manualLayout>
                  <c:x val="-1.5336460200074387E-3"/>
                  <c:y val="2.2046161537607012E-3"/>
                </c:manualLayout>
              </c:layout>
              <c:showVal val="1"/>
            </c:dLbl>
            <c:txPr>
              <a:bodyPr/>
              <a:lstStyle/>
              <a:p>
                <a:pPr>
                  <a:defRPr sz="7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Лист1!$A$2:$A$20</c:f>
              <c:strCache>
                <c:ptCount val="19"/>
                <c:pt idx="0">
                  <c:v>Комитеты Госдумы</c:v>
                </c:pt>
                <c:pt idx="1">
                  <c:v>Правительство РФ</c:v>
                </c:pt>
                <c:pt idx="2">
                  <c:v>Минтранс России</c:v>
                </c:pt>
                <c:pt idx="3">
                  <c:v>Минюст России</c:v>
                </c:pt>
                <c:pt idx="4">
                  <c:v>Минэкономразвития России</c:v>
                </c:pt>
                <c:pt idx="5">
                  <c:v>Минстрой России</c:v>
                </c:pt>
                <c:pt idx="6">
                  <c:v>Минфин России</c:v>
                </c:pt>
                <c:pt idx="7">
                  <c:v>Минздрав России</c:v>
                </c:pt>
                <c:pt idx="8">
                  <c:v>Минэнерго России</c:v>
                </c:pt>
                <c:pt idx="9">
                  <c:v>Минтруд России</c:v>
                </c:pt>
                <c:pt idx="10">
                  <c:v>Минпромторг России</c:v>
                </c:pt>
                <c:pt idx="11">
                  <c:v>Минприроды России</c:v>
                </c:pt>
                <c:pt idx="12">
                  <c:v>Минцифры России</c:v>
                </c:pt>
                <c:pt idx="13">
                  <c:v>МЧС России</c:v>
                </c:pt>
                <c:pt idx="14">
                  <c:v>ФАС России</c:v>
                </c:pt>
                <c:pt idx="15">
                  <c:v>Роспотребнадзор</c:v>
                </c:pt>
                <c:pt idx="16">
                  <c:v>Ространснадзор</c:v>
                </c:pt>
                <c:pt idx="17">
                  <c:v>Росжелдор</c:v>
                </c:pt>
                <c:pt idx="18">
                  <c:v>Росгвардия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12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8AB0D2"/>
            </a:solidFill>
          </c:spPr>
          <c:dLbls>
            <c:dLbl>
              <c:idx val="3"/>
              <c:layout>
                <c:manualLayout>
                  <c:x val="-1.5336460200074387E-3"/>
                  <c:y val="2.2046161537607012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2.2046161537607012E-3"/>
                </c:manualLayout>
              </c:layout>
              <c:showVal val="1"/>
            </c:dLbl>
            <c:dLbl>
              <c:idx val="6"/>
              <c:layout>
                <c:manualLayout>
                  <c:x val="-1.5336460200074387E-3"/>
                  <c:y val="-6.6138484612820675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6.613848461282104E-3"/>
                </c:manualLayout>
              </c:layout>
              <c:showVal val="1"/>
            </c:dLbl>
            <c:txPr>
              <a:bodyPr/>
              <a:lstStyle/>
              <a:p>
                <a:pPr>
                  <a:defRPr sz="7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Лист1!$A$2:$A$20</c:f>
              <c:strCache>
                <c:ptCount val="19"/>
                <c:pt idx="0">
                  <c:v>Комитеты Госдумы</c:v>
                </c:pt>
                <c:pt idx="1">
                  <c:v>Правительство РФ</c:v>
                </c:pt>
                <c:pt idx="2">
                  <c:v>Минтранс России</c:v>
                </c:pt>
                <c:pt idx="3">
                  <c:v>Минюст России</c:v>
                </c:pt>
                <c:pt idx="4">
                  <c:v>Минэкономразвития России</c:v>
                </c:pt>
                <c:pt idx="5">
                  <c:v>Минстрой России</c:v>
                </c:pt>
                <c:pt idx="6">
                  <c:v>Минфин России</c:v>
                </c:pt>
                <c:pt idx="7">
                  <c:v>Минздрав России</c:v>
                </c:pt>
                <c:pt idx="8">
                  <c:v>Минэнерго России</c:v>
                </c:pt>
                <c:pt idx="9">
                  <c:v>Минтруд России</c:v>
                </c:pt>
                <c:pt idx="10">
                  <c:v>Минпромторг России</c:v>
                </c:pt>
                <c:pt idx="11">
                  <c:v>Минприроды России</c:v>
                </c:pt>
                <c:pt idx="12">
                  <c:v>Минцифры России</c:v>
                </c:pt>
                <c:pt idx="13">
                  <c:v>МЧС России</c:v>
                </c:pt>
                <c:pt idx="14">
                  <c:v>ФАС России</c:v>
                </c:pt>
                <c:pt idx="15">
                  <c:v>Роспотребнадзор</c:v>
                </c:pt>
                <c:pt idx="16">
                  <c:v>Ространснадзор</c:v>
                </c:pt>
                <c:pt idx="17">
                  <c:v>Росжелдор</c:v>
                </c:pt>
                <c:pt idx="18">
                  <c:v>Росгвардия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8</c:v>
                </c:pt>
                <c:pt idx="1">
                  <c:v>0</c:v>
                </c:pt>
                <c:pt idx="2">
                  <c:v>47</c:v>
                </c:pt>
                <c:pt idx="3">
                  <c:v>5</c:v>
                </c:pt>
                <c:pt idx="4">
                  <c:v>6</c:v>
                </c:pt>
                <c:pt idx="5">
                  <c:v>17</c:v>
                </c:pt>
                <c:pt idx="6">
                  <c:v>7</c:v>
                </c:pt>
                <c:pt idx="7">
                  <c:v>0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10</c:v>
                </c:pt>
                <c:pt idx="12">
                  <c:v>3</c:v>
                </c:pt>
                <c:pt idx="13">
                  <c:v>1</c:v>
                </c:pt>
                <c:pt idx="14">
                  <c:v>3</c:v>
                </c:pt>
                <c:pt idx="15">
                  <c:v>6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axId val="151752704"/>
        <c:axId val="151754240"/>
      </c:barChart>
      <c:catAx>
        <c:axId val="151752704"/>
        <c:scaling>
          <c:orientation val="maxMin"/>
        </c:scaling>
        <c:axPos val="l"/>
        <c:numFmt formatCode="@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1754240"/>
        <c:crosses val="autoZero"/>
        <c:auto val="1"/>
        <c:lblAlgn val="ctr"/>
        <c:lblOffset val="100"/>
      </c:catAx>
      <c:valAx>
        <c:axId val="151754240"/>
        <c:scaling>
          <c:orientation val="minMax"/>
        </c:scaling>
        <c:delete val="1"/>
        <c:axPos val="t"/>
        <c:numFmt formatCode="General" sourceLinked="1"/>
        <c:tickLblPos val="none"/>
        <c:crossAx val="15175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107124052983403"/>
          <c:y val="0.83967609920736752"/>
          <c:w val="5.8746615926224065E-2"/>
          <c:h val="0.1173504668063701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0.74095</cdr:x>
      <cdr:y>0.07446</cdr:y>
    </cdr:from>
    <cdr:to>
      <cdr:x>0.86634</cdr:x>
      <cdr:y>0.38719</cdr:y>
    </cdr:to>
    <cdr:sp macro="" textlink="">
      <cdr:nvSpPr>
        <cdr:cNvPr id="3" name="Shape 2"/>
        <cdr:cNvSpPr/>
      </cdr:nvSpPr>
      <cdr:spPr>
        <a:xfrm xmlns:a="http://schemas.openxmlformats.org/drawingml/2006/main" rot="5400000" flipH="1" flipV="1">
          <a:off x="2700301" y="450048"/>
          <a:ext cx="945106" cy="495056"/>
        </a:xfrm>
        <a:prstGeom xmlns:a="http://schemas.openxmlformats.org/drawingml/2006/main" prst="bentConnector2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7E4AA-C975-42D9-8124-A31185753D7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D0112-6CEC-4680-AA7B-92F9B394A2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9C148C-6183-4CCD-80E9-DFCECC6F29F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9C148C-6183-4CCD-80E9-DFCECC6F29F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9C148C-6183-4CCD-80E9-DFCECC6F29F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9C148C-6183-4CCD-80E9-DFCECC6F29F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73" y="2841785"/>
            <a:ext cx="4498267" cy="301267"/>
          </a:xfrm>
        </p:spPr>
        <p:txBody>
          <a:bodyPr/>
          <a:lstStyle>
            <a:lvl1pPr algn="l"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8031" y="3435846"/>
            <a:ext cx="3704456" cy="35917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33239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5950-1BE3-4EC7-B4DD-7F9B5FAD026F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1959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2BFD-586E-4398-9FD3-378F4682DCB8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3589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374650" y="-13093"/>
            <a:ext cx="366712" cy="275035"/>
          </a:xfrm>
          <a:prstGeom prst="rect">
            <a:avLst/>
          </a:prstGeom>
          <a:solidFill>
            <a:srgbClr val="CD202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374650" y="261942"/>
            <a:ext cx="366712" cy="275035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-374650" y="536972"/>
            <a:ext cx="366712" cy="275034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374650" y="810816"/>
            <a:ext cx="366712" cy="275034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-374650" y="1085854"/>
            <a:ext cx="366712" cy="27503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-374650" y="1360886"/>
            <a:ext cx="366712" cy="275034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-374650" y="1635923"/>
            <a:ext cx="366712" cy="275035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 userDrawn="1"/>
        </p:nvSpPr>
        <p:spPr bwMode="auto">
          <a:xfrm>
            <a:off x="-374650" y="1909767"/>
            <a:ext cx="366712" cy="27503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 userDrawn="1"/>
        </p:nvSpPr>
        <p:spPr bwMode="auto">
          <a:xfrm>
            <a:off x="0" y="4"/>
            <a:ext cx="9144000" cy="80962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 userDrawn="1"/>
        </p:nvSpPr>
        <p:spPr bwMode="auto">
          <a:xfrm>
            <a:off x="0" y="4880373"/>
            <a:ext cx="9144000" cy="263128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0" name="Picture 17" descr="rzd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4882754"/>
            <a:ext cx="573088" cy="2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15915" y="1447803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315913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0428" y="294029"/>
            <a:ext cx="8458241" cy="7660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629157" y="1447799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629150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69E2-0830-4E9E-B016-0DF111888D0F}" type="slidenum"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374650" y="-13093"/>
            <a:ext cx="366712" cy="275035"/>
          </a:xfrm>
          <a:prstGeom prst="rect">
            <a:avLst/>
          </a:prstGeom>
          <a:solidFill>
            <a:srgbClr val="CD202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374650" y="261942"/>
            <a:ext cx="366712" cy="275035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-374650" y="536972"/>
            <a:ext cx="366712" cy="275034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374650" y="810816"/>
            <a:ext cx="366712" cy="275034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-374650" y="1085854"/>
            <a:ext cx="366712" cy="27503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-374650" y="1360886"/>
            <a:ext cx="366712" cy="275034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-374650" y="1635923"/>
            <a:ext cx="366712" cy="275035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 userDrawn="1"/>
        </p:nvSpPr>
        <p:spPr bwMode="auto">
          <a:xfrm>
            <a:off x="-374650" y="1909767"/>
            <a:ext cx="366712" cy="27503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 userDrawn="1"/>
        </p:nvSpPr>
        <p:spPr bwMode="auto">
          <a:xfrm>
            <a:off x="0" y="4"/>
            <a:ext cx="9144000" cy="80962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 userDrawn="1"/>
        </p:nvSpPr>
        <p:spPr bwMode="auto">
          <a:xfrm>
            <a:off x="0" y="4880373"/>
            <a:ext cx="9144000" cy="263128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0" name="Picture 17" descr="rzd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4882754"/>
            <a:ext cx="573088" cy="2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15915" y="1447803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315913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0428" y="294029"/>
            <a:ext cx="8458241" cy="7660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629157" y="1447799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629150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69E2-0830-4E9E-B016-0DF111888D0F}" type="slidenum"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374650" y="-13093"/>
            <a:ext cx="366712" cy="275035"/>
          </a:xfrm>
          <a:prstGeom prst="rect">
            <a:avLst/>
          </a:prstGeom>
          <a:solidFill>
            <a:srgbClr val="CD202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374650" y="261942"/>
            <a:ext cx="366712" cy="275035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-374650" y="536972"/>
            <a:ext cx="366712" cy="275034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374650" y="810816"/>
            <a:ext cx="366712" cy="275034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-374650" y="1085854"/>
            <a:ext cx="366712" cy="27503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-374650" y="1360886"/>
            <a:ext cx="366712" cy="275034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-374650" y="1635923"/>
            <a:ext cx="366712" cy="275035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 userDrawn="1"/>
        </p:nvSpPr>
        <p:spPr bwMode="auto">
          <a:xfrm>
            <a:off x="-374650" y="1909767"/>
            <a:ext cx="366712" cy="27503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 userDrawn="1"/>
        </p:nvSpPr>
        <p:spPr bwMode="auto">
          <a:xfrm>
            <a:off x="0" y="4"/>
            <a:ext cx="9144000" cy="80962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 userDrawn="1"/>
        </p:nvSpPr>
        <p:spPr bwMode="auto">
          <a:xfrm>
            <a:off x="0" y="4880373"/>
            <a:ext cx="9144000" cy="263128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0" name="Picture 17" descr="rzd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4882754"/>
            <a:ext cx="573088" cy="2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15915" y="1447803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315913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0428" y="294029"/>
            <a:ext cx="8458241" cy="7660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629157" y="1447799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629150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69E2-0830-4E9E-B016-0DF111888D0F}" type="slidenum"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374650" y="-13093"/>
            <a:ext cx="366712" cy="275035"/>
          </a:xfrm>
          <a:prstGeom prst="rect">
            <a:avLst/>
          </a:prstGeom>
          <a:solidFill>
            <a:srgbClr val="CD202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374650" y="261942"/>
            <a:ext cx="366712" cy="275035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-374650" y="536972"/>
            <a:ext cx="366712" cy="275034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374650" y="810816"/>
            <a:ext cx="366712" cy="275034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-374650" y="1085854"/>
            <a:ext cx="366712" cy="27503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-374650" y="1360886"/>
            <a:ext cx="366712" cy="275034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-374650" y="1635923"/>
            <a:ext cx="366712" cy="275035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 userDrawn="1"/>
        </p:nvSpPr>
        <p:spPr bwMode="auto">
          <a:xfrm>
            <a:off x="-374650" y="1909767"/>
            <a:ext cx="366712" cy="27503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 userDrawn="1"/>
        </p:nvSpPr>
        <p:spPr bwMode="auto">
          <a:xfrm>
            <a:off x="0" y="4"/>
            <a:ext cx="9144000" cy="80962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 userDrawn="1"/>
        </p:nvSpPr>
        <p:spPr bwMode="auto">
          <a:xfrm>
            <a:off x="0" y="4880373"/>
            <a:ext cx="9144000" cy="263128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0" name="Picture 17" descr="rzd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4882754"/>
            <a:ext cx="573088" cy="2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15915" y="1447803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315913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0428" y="294029"/>
            <a:ext cx="8458241" cy="7660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629157" y="1447799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629150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69E2-0830-4E9E-B016-0DF111888D0F}" type="slidenum"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374650" y="-13093"/>
            <a:ext cx="366712" cy="275035"/>
          </a:xfrm>
          <a:prstGeom prst="rect">
            <a:avLst/>
          </a:prstGeom>
          <a:solidFill>
            <a:srgbClr val="CD202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374650" y="261942"/>
            <a:ext cx="366712" cy="275035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-374650" y="536972"/>
            <a:ext cx="366712" cy="275034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374650" y="810816"/>
            <a:ext cx="366712" cy="275034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-374650" y="1085854"/>
            <a:ext cx="366712" cy="27503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-374650" y="1360886"/>
            <a:ext cx="366712" cy="275034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-374650" y="1635923"/>
            <a:ext cx="366712" cy="275035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 userDrawn="1"/>
        </p:nvSpPr>
        <p:spPr bwMode="auto">
          <a:xfrm>
            <a:off x="-374650" y="1909767"/>
            <a:ext cx="366712" cy="27503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 userDrawn="1"/>
        </p:nvSpPr>
        <p:spPr bwMode="auto">
          <a:xfrm>
            <a:off x="0" y="4"/>
            <a:ext cx="9144000" cy="80962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 userDrawn="1"/>
        </p:nvSpPr>
        <p:spPr bwMode="auto">
          <a:xfrm>
            <a:off x="0" y="4880373"/>
            <a:ext cx="9144000" cy="263128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0" name="Picture 17" descr="rzd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4882754"/>
            <a:ext cx="573088" cy="2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15915" y="1447803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315913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0428" y="294029"/>
            <a:ext cx="8458241" cy="7660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629157" y="1447799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629150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69E2-0830-4E9E-B016-0DF111888D0F}" type="slidenum"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374650" y="-13093"/>
            <a:ext cx="366712" cy="275035"/>
          </a:xfrm>
          <a:prstGeom prst="rect">
            <a:avLst/>
          </a:prstGeom>
          <a:solidFill>
            <a:srgbClr val="CD202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374650" y="261942"/>
            <a:ext cx="366712" cy="275035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-374650" y="536972"/>
            <a:ext cx="366712" cy="275034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374650" y="810816"/>
            <a:ext cx="366712" cy="275034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-374650" y="1085854"/>
            <a:ext cx="366712" cy="27503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-374650" y="1360886"/>
            <a:ext cx="366712" cy="275034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-374650" y="1635923"/>
            <a:ext cx="366712" cy="275035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 userDrawn="1"/>
        </p:nvSpPr>
        <p:spPr bwMode="auto">
          <a:xfrm>
            <a:off x="-374650" y="1909767"/>
            <a:ext cx="366712" cy="27503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 userDrawn="1"/>
        </p:nvSpPr>
        <p:spPr bwMode="auto">
          <a:xfrm>
            <a:off x="0" y="4"/>
            <a:ext cx="9144000" cy="80962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 userDrawn="1"/>
        </p:nvSpPr>
        <p:spPr bwMode="auto">
          <a:xfrm>
            <a:off x="0" y="4880373"/>
            <a:ext cx="9144000" cy="263128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16" tIns="45708" rIns="91416" bIns="4570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0" name="Picture 17" descr="rzd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4882754"/>
            <a:ext cx="573088" cy="2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15915" y="1447803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315913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0428" y="294029"/>
            <a:ext cx="8458241" cy="7660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629157" y="1447799"/>
            <a:ext cx="4140199" cy="2657477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629150" y="4247756"/>
            <a:ext cx="4140200" cy="36592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aseline="0">
                <a:solidFill>
                  <a:srgbClr val="0066A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69E2-0830-4E9E-B016-0DF111888D0F}" type="slidenum"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A4BF-5913-4DCA-AA10-CD3089035AA0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7399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307D-BA52-463A-9A08-16D620BB46E9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1202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21AD8-300E-4D67-8EBA-23604F7C1060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8680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3" indent="0">
              <a:buNone/>
              <a:defRPr sz="1800" b="1"/>
            </a:lvl3pPr>
            <a:lvl4pPr marL="1371246" indent="0">
              <a:buNone/>
              <a:defRPr sz="1600" b="1"/>
            </a:lvl4pPr>
            <a:lvl5pPr marL="1828326" indent="0">
              <a:buNone/>
              <a:defRPr sz="1600" b="1"/>
            </a:lvl5pPr>
            <a:lvl6pPr marL="2285408" indent="0">
              <a:buNone/>
              <a:defRPr sz="1600" b="1"/>
            </a:lvl6pPr>
            <a:lvl7pPr marL="2742489" indent="0">
              <a:buNone/>
              <a:defRPr sz="1600" b="1"/>
            </a:lvl7pPr>
            <a:lvl8pPr marL="3199570" indent="0">
              <a:buNone/>
              <a:defRPr sz="1600" b="1"/>
            </a:lvl8pPr>
            <a:lvl9pPr marL="365665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3" indent="0">
              <a:buNone/>
              <a:defRPr sz="1800" b="1"/>
            </a:lvl3pPr>
            <a:lvl4pPr marL="1371246" indent="0">
              <a:buNone/>
              <a:defRPr sz="1600" b="1"/>
            </a:lvl4pPr>
            <a:lvl5pPr marL="1828326" indent="0">
              <a:buNone/>
              <a:defRPr sz="1600" b="1"/>
            </a:lvl5pPr>
            <a:lvl6pPr marL="2285408" indent="0">
              <a:buNone/>
              <a:defRPr sz="1600" b="1"/>
            </a:lvl6pPr>
            <a:lvl7pPr marL="2742489" indent="0">
              <a:buNone/>
              <a:defRPr sz="1600" b="1"/>
            </a:lvl7pPr>
            <a:lvl8pPr marL="3199570" indent="0">
              <a:buNone/>
              <a:defRPr sz="1600" b="1"/>
            </a:lvl8pPr>
            <a:lvl9pPr marL="365665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CDAA5-12D4-4684-8B84-77D3DCB908B0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3142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E2C8-2647-4CA4-A6B7-938DB510C821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5854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2D86-AC86-4AB4-9801-63777B2BC513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146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3" indent="0">
              <a:buNone/>
              <a:defRPr sz="1000"/>
            </a:lvl3pPr>
            <a:lvl4pPr marL="1371246" indent="0">
              <a:buNone/>
              <a:defRPr sz="900"/>
            </a:lvl4pPr>
            <a:lvl5pPr marL="1828326" indent="0">
              <a:buNone/>
              <a:defRPr sz="900"/>
            </a:lvl5pPr>
            <a:lvl6pPr marL="2285408" indent="0">
              <a:buNone/>
              <a:defRPr sz="900"/>
            </a:lvl6pPr>
            <a:lvl7pPr marL="2742489" indent="0">
              <a:buNone/>
              <a:defRPr sz="900"/>
            </a:lvl7pPr>
            <a:lvl8pPr marL="3199570" indent="0">
              <a:buNone/>
              <a:defRPr sz="900"/>
            </a:lvl8pPr>
            <a:lvl9pPr marL="365665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75A5-AB01-404D-B8F8-14F12504C04B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69156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82" indent="0">
              <a:buNone/>
              <a:defRPr sz="2800"/>
            </a:lvl2pPr>
            <a:lvl3pPr marL="914163" indent="0">
              <a:buNone/>
              <a:defRPr sz="2400"/>
            </a:lvl3pPr>
            <a:lvl4pPr marL="1371246" indent="0">
              <a:buNone/>
              <a:defRPr sz="2000"/>
            </a:lvl4pPr>
            <a:lvl5pPr marL="1828326" indent="0">
              <a:buNone/>
              <a:defRPr sz="2000"/>
            </a:lvl5pPr>
            <a:lvl6pPr marL="2285408" indent="0">
              <a:buNone/>
              <a:defRPr sz="2000"/>
            </a:lvl6pPr>
            <a:lvl7pPr marL="2742489" indent="0">
              <a:buNone/>
              <a:defRPr sz="2000"/>
            </a:lvl7pPr>
            <a:lvl8pPr marL="3199570" indent="0">
              <a:buNone/>
              <a:defRPr sz="2000"/>
            </a:lvl8pPr>
            <a:lvl9pPr marL="365665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3" indent="0">
              <a:buNone/>
              <a:defRPr sz="1000"/>
            </a:lvl3pPr>
            <a:lvl4pPr marL="1371246" indent="0">
              <a:buNone/>
              <a:defRPr sz="900"/>
            </a:lvl4pPr>
            <a:lvl5pPr marL="1828326" indent="0">
              <a:buNone/>
              <a:defRPr sz="900"/>
            </a:lvl5pPr>
            <a:lvl6pPr marL="2285408" indent="0">
              <a:buNone/>
              <a:defRPr sz="900"/>
            </a:lvl6pPr>
            <a:lvl7pPr marL="2742489" indent="0">
              <a:buNone/>
              <a:defRPr sz="900"/>
            </a:lvl7pPr>
            <a:lvl8pPr marL="3199570" indent="0">
              <a:buNone/>
              <a:defRPr sz="900"/>
            </a:lvl8pPr>
            <a:lvl9pPr marL="365665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6" tIns="45708" rIns="91416" bIns="4570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E075E-9527-4536-903C-47F99585AB12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6798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4836320"/>
            <a:ext cx="9144000" cy="314325"/>
          </a:xfrm>
          <a:prstGeom prst="rect">
            <a:avLst/>
          </a:prstGeom>
          <a:solidFill>
            <a:srgbClr val="D3D3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7460"/>
          </a:xfrm>
          <a:prstGeom prst="rect">
            <a:avLst/>
          </a:prstGeom>
          <a:solidFill>
            <a:srgbClr val="D3D3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103590"/>
            <a:ext cx="8229600" cy="4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789389"/>
            <a:ext cx="8769350" cy="394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4925" y="4850607"/>
            <a:ext cx="323850" cy="273844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347194C5-7845-46AE-9B1D-560F61C869BB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8244408" y="4888858"/>
            <a:ext cx="632618" cy="209618"/>
            <a:chOff x="6402288" y="5402560"/>
            <a:chExt cx="1200150" cy="530225"/>
          </a:xfrm>
          <a:solidFill>
            <a:srgbClr val="C00000"/>
          </a:solidFill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7164288" y="5402560"/>
              <a:ext cx="438150" cy="398463"/>
            </a:xfrm>
            <a:custGeom>
              <a:avLst/>
              <a:gdLst>
                <a:gd name="T0" fmla="*/ 164 w 276"/>
                <a:gd name="T1" fmla="*/ 0 h 251"/>
                <a:gd name="T2" fmla="*/ 179 w 276"/>
                <a:gd name="T3" fmla="*/ 1 h 251"/>
                <a:gd name="T4" fmla="*/ 195 w 276"/>
                <a:gd name="T5" fmla="*/ 2 h 251"/>
                <a:gd name="T6" fmla="*/ 212 w 276"/>
                <a:gd name="T7" fmla="*/ 5 h 251"/>
                <a:gd name="T8" fmla="*/ 228 w 276"/>
                <a:gd name="T9" fmla="*/ 11 h 251"/>
                <a:gd name="T10" fmla="*/ 243 w 276"/>
                <a:gd name="T11" fmla="*/ 20 h 251"/>
                <a:gd name="T12" fmla="*/ 255 w 276"/>
                <a:gd name="T13" fmla="*/ 33 h 251"/>
                <a:gd name="T14" fmla="*/ 265 w 276"/>
                <a:gd name="T15" fmla="*/ 47 h 251"/>
                <a:gd name="T16" fmla="*/ 270 w 276"/>
                <a:gd name="T17" fmla="*/ 63 h 251"/>
                <a:gd name="T18" fmla="*/ 274 w 276"/>
                <a:gd name="T19" fmla="*/ 77 h 251"/>
                <a:gd name="T20" fmla="*/ 275 w 276"/>
                <a:gd name="T21" fmla="*/ 90 h 251"/>
                <a:gd name="T22" fmla="*/ 276 w 276"/>
                <a:gd name="T23" fmla="*/ 101 h 251"/>
                <a:gd name="T24" fmla="*/ 275 w 276"/>
                <a:gd name="T25" fmla="*/ 155 h 251"/>
                <a:gd name="T26" fmla="*/ 275 w 276"/>
                <a:gd name="T27" fmla="*/ 167 h 251"/>
                <a:gd name="T28" fmla="*/ 272 w 276"/>
                <a:gd name="T29" fmla="*/ 181 h 251"/>
                <a:gd name="T30" fmla="*/ 268 w 276"/>
                <a:gd name="T31" fmla="*/ 196 h 251"/>
                <a:gd name="T32" fmla="*/ 260 w 276"/>
                <a:gd name="T33" fmla="*/ 211 h 251"/>
                <a:gd name="T34" fmla="*/ 249 w 276"/>
                <a:gd name="T35" fmla="*/ 225 h 251"/>
                <a:gd name="T36" fmla="*/ 235 w 276"/>
                <a:gd name="T37" fmla="*/ 235 h 251"/>
                <a:gd name="T38" fmla="*/ 220 w 276"/>
                <a:gd name="T39" fmla="*/ 243 h 251"/>
                <a:gd name="T40" fmla="*/ 203 w 276"/>
                <a:gd name="T41" fmla="*/ 247 h 251"/>
                <a:gd name="T42" fmla="*/ 187 w 276"/>
                <a:gd name="T43" fmla="*/ 250 h 251"/>
                <a:gd name="T44" fmla="*/ 171 w 276"/>
                <a:gd name="T45" fmla="*/ 250 h 251"/>
                <a:gd name="T46" fmla="*/ 101 w 276"/>
                <a:gd name="T47" fmla="*/ 251 h 251"/>
                <a:gd name="T48" fmla="*/ 82 w 276"/>
                <a:gd name="T49" fmla="*/ 250 h 251"/>
                <a:gd name="T50" fmla="*/ 66 w 276"/>
                <a:gd name="T51" fmla="*/ 246 h 251"/>
                <a:gd name="T52" fmla="*/ 52 w 276"/>
                <a:gd name="T53" fmla="*/ 240 h 251"/>
                <a:gd name="T54" fmla="*/ 40 w 276"/>
                <a:gd name="T55" fmla="*/ 229 h 251"/>
                <a:gd name="T56" fmla="*/ 13 w 276"/>
                <a:gd name="T57" fmla="*/ 195 h 251"/>
                <a:gd name="T58" fmla="*/ 6 w 276"/>
                <a:gd name="T59" fmla="*/ 186 h 251"/>
                <a:gd name="T60" fmla="*/ 2 w 276"/>
                <a:gd name="T61" fmla="*/ 177 h 251"/>
                <a:gd name="T62" fmla="*/ 0 w 276"/>
                <a:gd name="T63" fmla="*/ 167 h 251"/>
                <a:gd name="T64" fmla="*/ 2 w 276"/>
                <a:gd name="T65" fmla="*/ 157 h 251"/>
                <a:gd name="T66" fmla="*/ 7 w 276"/>
                <a:gd name="T67" fmla="*/ 148 h 251"/>
                <a:gd name="T68" fmla="*/ 13 w 276"/>
                <a:gd name="T69" fmla="*/ 139 h 251"/>
                <a:gd name="T70" fmla="*/ 160 w 276"/>
                <a:gd name="T71" fmla="*/ 84 h 251"/>
                <a:gd name="T72" fmla="*/ 90 w 276"/>
                <a:gd name="T73" fmla="*/ 177 h 251"/>
                <a:gd name="T74" fmla="*/ 86 w 276"/>
                <a:gd name="T75" fmla="*/ 184 h 251"/>
                <a:gd name="T76" fmla="*/ 84 w 276"/>
                <a:gd name="T77" fmla="*/ 191 h 251"/>
                <a:gd name="T78" fmla="*/ 85 w 276"/>
                <a:gd name="T79" fmla="*/ 199 h 251"/>
                <a:gd name="T80" fmla="*/ 89 w 276"/>
                <a:gd name="T81" fmla="*/ 205 h 251"/>
                <a:gd name="T82" fmla="*/ 96 w 276"/>
                <a:gd name="T83" fmla="*/ 208 h 251"/>
                <a:gd name="T84" fmla="*/ 106 w 276"/>
                <a:gd name="T85" fmla="*/ 209 h 251"/>
                <a:gd name="T86" fmla="*/ 168 w 276"/>
                <a:gd name="T87" fmla="*/ 208 h 251"/>
                <a:gd name="T88" fmla="*/ 177 w 276"/>
                <a:gd name="T89" fmla="*/ 207 h 251"/>
                <a:gd name="T90" fmla="*/ 185 w 276"/>
                <a:gd name="T91" fmla="*/ 202 h 251"/>
                <a:gd name="T92" fmla="*/ 190 w 276"/>
                <a:gd name="T93" fmla="*/ 194 h 251"/>
                <a:gd name="T94" fmla="*/ 191 w 276"/>
                <a:gd name="T95" fmla="*/ 185 h 251"/>
                <a:gd name="T96" fmla="*/ 192 w 276"/>
                <a:gd name="T97" fmla="*/ 69 h 251"/>
                <a:gd name="T98" fmla="*/ 191 w 276"/>
                <a:gd name="T99" fmla="*/ 61 h 251"/>
                <a:gd name="T100" fmla="*/ 188 w 276"/>
                <a:gd name="T101" fmla="*/ 53 h 251"/>
                <a:gd name="T102" fmla="*/ 181 w 276"/>
                <a:gd name="T103" fmla="*/ 46 h 251"/>
                <a:gd name="T104" fmla="*/ 172 w 276"/>
                <a:gd name="T105" fmla="*/ 43 h 251"/>
                <a:gd name="T106" fmla="*/ 164 w 276"/>
                <a:gd name="T107" fmla="*/ 42 h 251"/>
                <a:gd name="T108" fmla="*/ 55 w 276"/>
                <a:gd name="T109" fmla="*/ 26 h 251"/>
                <a:gd name="T110" fmla="*/ 56 w 276"/>
                <a:gd name="T111" fmla="*/ 18 h 251"/>
                <a:gd name="T112" fmla="*/ 59 w 276"/>
                <a:gd name="T113" fmla="*/ 11 h 251"/>
                <a:gd name="T114" fmla="*/ 66 w 276"/>
                <a:gd name="T115" fmla="*/ 4 h 251"/>
                <a:gd name="T116" fmla="*/ 74 w 276"/>
                <a:gd name="T117" fmla="*/ 1 h 251"/>
                <a:gd name="T118" fmla="*/ 81 w 276"/>
                <a:gd name="T119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6" h="251">
                  <a:moveTo>
                    <a:pt x="81" y="0"/>
                  </a:moveTo>
                  <a:lnTo>
                    <a:pt x="164" y="0"/>
                  </a:lnTo>
                  <a:lnTo>
                    <a:pt x="171" y="0"/>
                  </a:lnTo>
                  <a:lnTo>
                    <a:pt x="179" y="1"/>
                  </a:lnTo>
                  <a:lnTo>
                    <a:pt x="187" y="1"/>
                  </a:lnTo>
                  <a:lnTo>
                    <a:pt x="195" y="2"/>
                  </a:lnTo>
                  <a:lnTo>
                    <a:pt x="203" y="3"/>
                  </a:lnTo>
                  <a:lnTo>
                    <a:pt x="212" y="5"/>
                  </a:lnTo>
                  <a:lnTo>
                    <a:pt x="220" y="8"/>
                  </a:lnTo>
                  <a:lnTo>
                    <a:pt x="228" y="11"/>
                  </a:lnTo>
                  <a:lnTo>
                    <a:pt x="235" y="15"/>
                  </a:lnTo>
                  <a:lnTo>
                    <a:pt x="243" y="20"/>
                  </a:lnTo>
                  <a:lnTo>
                    <a:pt x="249" y="26"/>
                  </a:lnTo>
                  <a:lnTo>
                    <a:pt x="255" y="33"/>
                  </a:lnTo>
                  <a:lnTo>
                    <a:pt x="260" y="40"/>
                  </a:lnTo>
                  <a:lnTo>
                    <a:pt x="265" y="47"/>
                  </a:lnTo>
                  <a:lnTo>
                    <a:pt x="268" y="55"/>
                  </a:lnTo>
                  <a:lnTo>
                    <a:pt x="270" y="63"/>
                  </a:lnTo>
                  <a:lnTo>
                    <a:pt x="272" y="70"/>
                  </a:lnTo>
                  <a:lnTo>
                    <a:pt x="274" y="77"/>
                  </a:lnTo>
                  <a:lnTo>
                    <a:pt x="275" y="84"/>
                  </a:lnTo>
                  <a:lnTo>
                    <a:pt x="275" y="90"/>
                  </a:lnTo>
                  <a:lnTo>
                    <a:pt x="275" y="96"/>
                  </a:lnTo>
                  <a:lnTo>
                    <a:pt x="276" y="101"/>
                  </a:lnTo>
                  <a:lnTo>
                    <a:pt x="276" y="150"/>
                  </a:lnTo>
                  <a:lnTo>
                    <a:pt x="275" y="155"/>
                  </a:lnTo>
                  <a:lnTo>
                    <a:pt x="275" y="161"/>
                  </a:lnTo>
                  <a:lnTo>
                    <a:pt x="275" y="167"/>
                  </a:lnTo>
                  <a:lnTo>
                    <a:pt x="274" y="174"/>
                  </a:lnTo>
                  <a:lnTo>
                    <a:pt x="272" y="181"/>
                  </a:lnTo>
                  <a:lnTo>
                    <a:pt x="270" y="188"/>
                  </a:lnTo>
                  <a:lnTo>
                    <a:pt x="268" y="196"/>
                  </a:lnTo>
                  <a:lnTo>
                    <a:pt x="265" y="203"/>
                  </a:lnTo>
                  <a:lnTo>
                    <a:pt x="260" y="211"/>
                  </a:lnTo>
                  <a:lnTo>
                    <a:pt x="255" y="218"/>
                  </a:lnTo>
                  <a:lnTo>
                    <a:pt x="249" y="225"/>
                  </a:lnTo>
                  <a:lnTo>
                    <a:pt x="243" y="230"/>
                  </a:lnTo>
                  <a:lnTo>
                    <a:pt x="235" y="235"/>
                  </a:lnTo>
                  <a:lnTo>
                    <a:pt x="228" y="240"/>
                  </a:lnTo>
                  <a:lnTo>
                    <a:pt x="220" y="243"/>
                  </a:lnTo>
                  <a:lnTo>
                    <a:pt x="212" y="245"/>
                  </a:lnTo>
                  <a:lnTo>
                    <a:pt x="203" y="247"/>
                  </a:lnTo>
                  <a:lnTo>
                    <a:pt x="195" y="249"/>
                  </a:lnTo>
                  <a:lnTo>
                    <a:pt x="187" y="250"/>
                  </a:lnTo>
                  <a:lnTo>
                    <a:pt x="179" y="250"/>
                  </a:lnTo>
                  <a:lnTo>
                    <a:pt x="171" y="250"/>
                  </a:lnTo>
                  <a:lnTo>
                    <a:pt x="164" y="251"/>
                  </a:lnTo>
                  <a:lnTo>
                    <a:pt x="101" y="251"/>
                  </a:lnTo>
                  <a:lnTo>
                    <a:pt x="91" y="250"/>
                  </a:lnTo>
                  <a:lnTo>
                    <a:pt x="82" y="250"/>
                  </a:lnTo>
                  <a:lnTo>
                    <a:pt x="74" y="249"/>
                  </a:lnTo>
                  <a:lnTo>
                    <a:pt x="66" y="246"/>
                  </a:lnTo>
                  <a:lnTo>
                    <a:pt x="59" y="244"/>
                  </a:lnTo>
                  <a:lnTo>
                    <a:pt x="52" y="240"/>
                  </a:lnTo>
                  <a:lnTo>
                    <a:pt x="46" y="235"/>
                  </a:lnTo>
                  <a:lnTo>
                    <a:pt x="40" y="229"/>
                  </a:lnTo>
                  <a:lnTo>
                    <a:pt x="34" y="222"/>
                  </a:lnTo>
                  <a:lnTo>
                    <a:pt x="13" y="195"/>
                  </a:lnTo>
                  <a:lnTo>
                    <a:pt x="10" y="190"/>
                  </a:lnTo>
                  <a:lnTo>
                    <a:pt x="6" y="186"/>
                  </a:lnTo>
                  <a:lnTo>
                    <a:pt x="4" y="181"/>
                  </a:lnTo>
                  <a:lnTo>
                    <a:pt x="2" y="177"/>
                  </a:lnTo>
                  <a:lnTo>
                    <a:pt x="0" y="172"/>
                  </a:lnTo>
                  <a:lnTo>
                    <a:pt x="0" y="167"/>
                  </a:lnTo>
                  <a:lnTo>
                    <a:pt x="0" y="162"/>
                  </a:lnTo>
                  <a:lnTo>
                    <a:pt x="2" y="157"/>
                  </a:lnTo>
                  <a:lnTo>
                    <a:pt x="4" y="153"/>
                  </a:lnTo>
                  <a:lnTo>
                    <a:pt x="7" y="148"/>
                  </a:lnTo>
                  <a:lnTo>
                    <a:pt x="10" y="144"/>
                  </a:lnTo>
                  <a:lnTo>
                    <a:pt x="13" y="139"/>
                  </a:lnTo>
                  <a:lnTo>
                    <a:pt x="55" y="84"/>
                  </a:lnTo>
                  <a:lnTo>
                    <a:pt x="160" y="84"/>
                  </a:lnTo>
                  <a:lnTo>
                    <a:pt x="92" y="174"/>
                  </a:lnTo>
                  <a:lnTo>
                    <a:pt x="90" y="177"/>
                  </a:lnTo>
                  <a:lnTo>
                    <a:pt x="87" y="180"/>
                  </a:lnTo>
                  <a:lnTo>
                    <a:pt x="86" y="184"/>
                  </a:lnTo>
                  <a:lnTo>
                    <a:pt x="84" y="187"/>
                  </a:lnTo>
                  <a:lnTo>
                    <a:pt x="84" y="191"/>
                  </a:lnTo>
                  <a:lnTo>
                    <a:pt x="84" y="195"/>
                  </a:lnTo>
                  <a:lnTo>
                    <a:pt x="85" y="199"/>
                  </a:lnTo>
                  <a:lnTo>
                    <a:pt x="87" y="203"/>
                  </a:lnTo>
                  <a:lnTo>
                    <a:pt x="89" y="205"/>
                  </a:lnTo>
                  <a:lnTo>
                    <a:pt x="92" y="206"/>
                  </a:lnTo>
                  <a:lnTo>
                    <a:pt x="96" y="208"/>
                  </a:lnTo>
                  <a:lnTo>
                    <a:pt x="99" y="208"/>
                  </a:lnTo>
                  <a:lnTo>
                    <a:pt x="106" y="209"/>
                  </a:lnTo>
                  <a:lnTo>
                    <a:pt x="164" y="209"/>
                  </a:lnTo>
                  <a:lnTo>
                    <a:pt x="168" y="208"/>
                  </a:lnTo>
                  <a:lnTo>
                    <a:pt x="172" y="208"/>
                  </a:lnTo>
                  <a:lnTo>
                    <a:pt x="177" y="207"/>
                  </a:lnTo>
                  <a:lnTo>
                    <a:pt x="181" y="205"/>
                  </a:lnTo>
                  <a:lnTo>
                    <a:pt x="185" y="202"/>
                  </a:lnTo>
                  <a:lnTo>
                    <a:pt x="188" y="198"/>
                  </a:lnTo>
                  <a:lnTo>
                    <a:pt x="190" y="194"/>
                  </a:lnTo>
                  <a:lnTo>
                    <a:pt x="191" y="190"/>
                  </a:lnTo>
                  <a:lnTo>
                    <a:pt x="191" y="185"/>
                  </a:lnTo>
                  <a:lnTo>
                    <a:pt x="192" y="181"/>
                  </a:lnTo>
                  <a:lnTo>
                    <a:pt x="192" y="69"/>
                  </a:lnTo>
                  <a:lnTo>
                    <a:pt x="191" y="65"/>
                  </a:lnTo>
                  <a:lnTo>
                    <a:pt x="191" y="61"/>
                  </a:lnTo>
                  <a:lnTo>
                    <a:pt x="190" y="57"/>
                  </a:lnTo>
                  <a:lnTo>
                    <a:pt x="188" y="53"/>
                  </a:lnTo>
                  <a:lnTo>
                    <a:pt x="185" y="49"/>
                  </a:lnTo>
                  <a:lnTo>
                    <a:pt x="181" y="46"/>
                  </a:lnTo>
                  <a:lnTo>
                    <a:pt x="177" y="44"/>
                  </a:lnTo>
                  <a:lnTo>
                    <a:pt x="172" y="43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55" y="42"/>
                  </a:lnTo>
                  <a:lnTo>
                    <a:pt x="55" y="26"/>
                  </a:lnTo>
                  <a:lnTo>
                    <a:pt x="55" y="22"/>
                  </a:lnTo>
                  <a:lnTo>
                    <a:pt x="56" y="18"/>
                  </a:lnTo>
                  <a:lnTo>
                    <a:pt x="57" y="15"/>
                  </a:lnTo>
                  <a:lnTo>
                    <a:pt x="59" y="11"/>
                  </a:lnTo>
                  <a:lnTo>
                    <a:pt x="62" y="7"/>
                  </a:lnTo>
                  <a:lnTo>
                    <a:pt x="66" y="4"/>
                  </a:lnTo>
                  <a:lnTo>
                    <a:pt x="70" y="2"/>
                  </a:lnTo>
                  <a:lnTo>
                    <a:pt x="74" y="1"/>
                  </a:lnTo>
                  <a:lnTo>
                    <a:pt x="78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6851550" y="5535910"/>
              <a:ext cx="366712" cy="265113"/>
            </a:xfrm>
            <a:custGeom>
              <a:avLst/>
              <a:gdLst>
                <a:gd name="T0" fmla="*/ 126 w 231"/>
                <a:gd name="T1" fmla="*/ 0 h 167"/>
                <a:gd name="T2" fmla="*/ 231 w 231"/>
                <a:gd name="T3" fmla="*/ 0 h 167"/>
                <a:gd name="T4" fmla="*/ 105 w 231"/>
                <a:gd name="T5" fmla="*/ 167 h 167"/>
                <a:gd name="T6" fmla="*/ 0 w 231"/>
                <a:gd name="T7" fmla="*/ 167 h 167"/>
                <a:gd name="T8" fmla="*/ 126 w 231"/>
                <a:gd name="T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67">
                  <a:moveTo>
                    <a:pt x="126" y="0"/>
                  </a:moveTo>
                  <a:lnTo>
                    <a:pt x="231" y="0"/>
                  </a:lnTo>
                  <a:lnTo>
                    <a:pt x="105" y="167"/>
                  </a:lnTo>
                  <a:lnTo>
                    <a:pt x="0" y="167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6402288" y="5535910"/>
              <a:ext cx="504825" cy="396875"/>
            </a:xfrm>
            <a:custGeom>
              <a:avLst/>
              <a:gdLst>
                <a:gd name="T0" fmla="*/ 26 w 318"/>
                <a:gd name="T1" fmla="*/ 0 h 250"/>
                <a:gd name="T2" fmla="*/ 216 w 318"/>
                <a:gd name="T3" fmla="*/ 0 h 250"/>
                <a:gd name="T4" fmla="*/ 226 w 318"/>
                <a:gd name="T5" fmla="*/ 0 h 250"/>
                <a:gd name="T6" fmla="*/ 235 w 318"/>
                <a:gd name="T7" fmla="*/ 1 h 250"/>
                <a:gd name="T8" fmla="*/ 244 w 318"/>
                <a:gd name="T9" fmla="*/ 2 h 250"/>
                <a:gd name="T10" fmla="*/ 252 w 318"/>
                <a:gd name="T11" fmla="*/ 4 h 250"/>
                <a:gd name="T12" fmla="*/ 259 w 318"/>
                <a:gd name="T13" fmla="*/ 6 h 250"/>
                <a:gd name="T14" fmla="*/ 266 w 318"/>
                <a:gd name="T15" fmla="*/ 11 h 250"/>
                <a:gd name="T16" fmla="*/ 272 w 318"/>
                <a:gd name="T17" fmla="*/ 16 h 250"/>
                <a:gd name="T18" fmla="*/ 278 w 318"/>
                <a:gd name="T19" fmla="*/ 21 h 250"/>
                <a:gd name="T20" fmla="*/ 283 w 318"/>
                <a:gd name="T21" fmla="*/ 28 h 250"/>
                <a:gd name="T22" fmla="*/ 305 w 318"/>
                <a:gd name="T23" fmla="*/ 55 h 250"/>
                <a:gd name="T24" fmla="*/ 308 w 318"/>
                <a:gd name="T25" fmla="*/ 60 h 250"/>
                <a:gd name="T26" fmla="*/ 311 w 318"/>
                <a:gd name="T27" fmla="*/ 65 h 250"/>
                <a:gd name="T28" fmla="*/ 314 w 318"/>
                <a:gd name="T29" fmla="*/ 69 h 250"/>
                <a:gd name="T30" fmla="*/ 316 w 318"/>
                <a:gd name="T31" fmla="*/ 73 h 250"/>
                <a:gd name="T32" fmla="*/ 317 w 318"/>
                <a:gd name="T33" fmla="*/ 78 h 250"/>
                <a:gd name="T34" fmla="*/ 318 w 318"/>
                <a:gd name="T35" fmla="*/ 83 h 250"/>
                <a:gd name="T36" fmla="*/ 317 w 318"/>
                <a:gd name="T37" fmla="*/ 88 h 250"/>
                <a:gd name="T38" fmla="*/ 316 w 318"/>
                <a:gd name="T39" fmla="*/ 93 h 250"/>
                <a:gd name="T40" fmla="*/ 314 w 318"/>
                <a:gd name="T41" fmla="*/ 97 h 250"/>
                <a:gd name="T42" fmla="*/ 311 w 318"/>
                <a:gd name="T43" fmla="*/ 102 h 250"/>
                <a:gd name="T44" fmla="*/ 308 w 318"/>
                <a:gd name="T45" fmla="*/ 106 h 250"/>
                <a:gd name="T46" fmla="*/ 305 w 318"/>
                <a:gd name="T47" fmla="*/ 111 h 250"/>
                <a:gd name="T48" fmla="*/ 262 w 318"/>
                <a:gd name="T49" fmla="*/ 167 h 250"/>
                <a:gd name="T50" fmla="*/ 157 w 318"/>
                <a:gd name="T51" fmla="*/ 167 h 250"/>
                <a:gd name="T52" fmla="*/ 226 w 318"/>
                <a:gd name="T53" fmla="*/ 76 h 250"/>
                <a:gd name="T54" fmla="*/ 228 w 318"/>
                <a:gd name="T55" fmla="*/ 73 h 250"/>
                <a:gd name="T56" fmla="*/ 230 w 318"/>
                <a:gd name="T57" fmla="*/ 70 h 250"/>
                <a:gd name="T58" fmla="*/ 232 w 318"/>
                <a:gd name="T59" fmla="*/ 66 h 250"/>
                <a:gd name="T60" fmla="*/ 233 w 318"/>
                <a:gd name="T61" fmla="*/ 63 h 250"/>
                <a:gd name="T62" fmla="*/ 234 w 318"/>
                <a:gd name="T63" fmla="*/ 59 h 250"/>
                <a:gd name="T64" fmla="*/ 234 w 318"/>
                <a:gd name="T65" fmla="*/ 55 h 250"/>
                <a:gd name="T66" fmla="*/ 233 w 318"/>
                <a:gd name="T67" fmla="*/ 51 h 250"/>
                <a:gd name="T68" fmla="*/ 231 w 318"/>
                <a:gd name="T69" fmla="*/ 48 h 250"/>
                <a:gd name="T70" fmla="*/ 228 w 318"/>
                <a:gd name="T71" fmla="*/ 45 h 250"/>
                <a:gd name="T72" fmla="*/ 225 w 318"/>
                <a:gd name="T73" fmla="*/ 44 h 250"/>
                <a:gd name="T74" fmla="*/ 222 w 318"/>
                <a:gd name="T75" fmla="*/ 43 h 250"/>
                <a:gd name="T76" fmla="*/ 219 w 318"/>
                <a:gd name="T77" fmla="*/ 42 h 250"/>
                <a:gd name="T78" fmla="*/ 215 w 318"/>
                <a:gd name="T79" fmla="*/ 42 h 250"/>
                <a:gd name="T80" fmla="*/ 212 w 318"/>
                <a:gd name="T81" fmla="*/ 42 h 250"/>
                <a:gd name="T82" fmla="*/ 126 w 318"/>
                <a:gd name="T83" fmla="*/ 42 h 250"/>
                <a:gd name="T84" fmla="*/ 126 w 318"/>
                <a:gd name="T85" fmla="*/ 250 h 250"/>
                <a:gd name="T86" fmla="*/ 42 w 318"/>
                <a:gd name="T87" fmla="*/ 250 h 250"/>
                <a:gd name="T88" fmla="*/ 42 w 318"/>
                <a:gd name="T89" fmla="*/ 42 h 250"/>
                <a:gd name="T90" fmla="*/ 0 w 318"/>
                <a:gd name="T91" fmla="*/ 42 h 250"/>
                <a:gd name="T92" fmla="*/ 0 w 318"/>
                <a:gd name="T93" fmla="*/ 25 h 250"/>
                <a:gd name="T94" fmla="*/ 0 w 318"/>
                <a:gd name="T95" fmla="*/ 22 h 250"/>
                <a:gd name="T96" fmla="*/ 1 w 318"/>
                <a:gd name="T97" fmla="*/ 18 h 250"/>
                <a:gd name="T98" fmla="*/ 2 w 318"/>
                <a:gd name="T99" fmla="*/ 14 h 250"/>
                <a:gd name="T100" fmla="*/ 4 w 318"/>
                <a:gd name="T101" fmla="*/ 10 h 250"/>
                <a:gd name="T102" fmla="*/ 7 w 318"/>
                <a:gd name="T103" fmla="*/ 6 h 250"/>
                <a:gd name="T104" fmla="*/ 11 w 318"/>
                <a:gd name="T105" fmla="*/ 4 h 250"/>
                <a:gd name="T106" fmla="*/ 15 w 318"/>
                <a:gd name="T107" fmla="*/ 2 h 250"/>
                <a:gd name="T108" fmla="*/ 18 w 318"/>
                <a:gd name="T109" fmla="*/ 1 h 250"/>
                <a:gd name="T110" fmla="*/ 22 w 318"/>
                <a:gd name="T111" fmla="*/ 0 h 250"/>
                <a:gd name="T112" fmla="*/ 26 w 318"/>
                <a:gd name="T1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8" h="250">
                  <a:moveTo>
                    <a:pt x="26" y="0"/>
                  </a:moveTo>
                  <a:lnTo>
                    <a:pt x="216" y="0"/>
                  </a:lnTo>
                  <a:lnTo>
                    <a:pt x="226" y="0"/>
                  </a:lnTo>
                  <a:lnTo>
                    <a:pt x="235" y="1"/>
                  </a:lnTo>
                  <a:lnTo>
                    <a:pt x="244" y="2"/>
                  </a:lnTo>
                  <a:lnTo>
                    <a:pt x="252" y="4"/>
                  </a:lnTo>
                  <a:lnTo>
                    <a:pt x="259" y="6"/>
                  </a:lnTo>
                  <a:lnTo>
                    <a:pt x="266" y="11"/>
                  </a:lnTo>
                  <a:lnTo>
                    <a:pt x="272" y="16"/>
                  </a:lnTo>
                  <a:lnTo>
                    <a:pt x="278" y="21"/>
                  </a:lnTo>
                  <a:lnTo>
                    <a:pt x="283" y="28"/>
                  </a:lnTo>
                  <a:lnTo>
                    <a:pt x="305" y="55"/>
                  </a:lnTo>
                  <a:lnTo>
                    <a:pt x="308" y="60"/>
                  </a:lnTo>
                  <a:lnTo>
                    <a:pt x="311" y="65"/>
                  </a:lnTo>
                  <a:lnTo>
                    <a:pt x="314" y="69"/>
                  </a:lnTo>
                  <a:lnTo>
                    <a:pt x="316" y="73"/>
                  </a:lnTo>
                  <a:lnTo>
                    <a:pt x="317" y="78"/>
                  </a:lnTo>
                  <a:lnTo>
                    <a:pt x="318" y="83"/>
                  </a:lnTo>
                  <a:lnTo>
                    <a:pt x="317" y="88"/>
                  </a:lnTo>
                  <a:lnTo>
                    <a:pt x="316" y="93"/>
                  </a:lnTo>
                  <a:lnTo>
                    <a:pt x="314" y="97"/>
                  </a:lnTo>
                  <a:lnTo>
                    <a:pt x="311" y="102"/>
                  </a:lnTo>
                  <a:lnTo>
                    <a:pt x="308" y="106"/>
                  </a:lnTo>
                  <a:lnTo>
                    <a:pt x="305" y="111"/>
                  </a:lnTo>
                  <a:lnTo>
                    <a:pt x="262" y="167"/>
                  </a:lnTo>
                  <a:lnTo>
                    <a:pt x="157" y="167"/>
                  </a:lnTo>
                  <a:lnTo>
                    <a:pt x="226" y="76"/>
                  </a:lnTo>
                  <a:lnTo>
                    <a:pt x="228" y="73"/>
                  </a:lnTo>
                  <a:lnTo>
                    <a:pt x="230" y="70"/>
                  </a:lnTo>
                  <a:lnTo>
                    <a:pt x="232" y="66"/>
                  </a:lnTo>
                  <a:lnTo>
                    <a:pt x="233" y="63"/>
                  </a:lnTo>
                  <a:lnTo>
                    <a:pt x="234" y="59"/>
                  </a:lnTo>
                  <a:lnTo>
                    <a:pt x="234" y="55"/>
                  </a:lnTo>
                  <a:lnTo>
                    <a:pt x="233" y="51"/>
                  </a:lnTo>
                  <a:lnTo>
                    <a:pt x="231" y="48"/>
                  </a:lnTo>
                  <a:lnTo>
                    <a:pt x="228" y="45"/>
                  </a:lnTo>
                  <a:lnTo>
                    <a:pt x="225" y="44"/>
                  </a:lnTo>
                  <a:lnTo>
                    <a:pt x="222" y="43"/>
                  </a:lnTo>
                  <a:lnTo>
                    <a:pt x="219" y="42"/>
                  </a:lnTo>
                  <a:lnTo>
                    <a:pt x="215" y="42"/>
                  </a:lnTo>
                  <a:lnTo>
                    <a:pt x="212" y="42"/>
                  </a:lnTo>
                  <a:lnTo>
                    <a:pt x="126" y="42"/>
                  </a:lnTo>
                  <a:lnTo>
                    <a:pt x="126" y="250"/>
                  </a:lnTo>
                  <a:lnTo>
                    <a:pt x="42" y="250"/>
                  </a:lnTo>
                  <a:lnTo>
                    <a:pt x="42" y="42"/>
                  </a:lnTo>
                  <a:lnTo>
                    <a:pt x="0" y="42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7" y="6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8" y="1"/>
                  </a:lnTo>
                  <a:lnTo>
                    <a:pt x="22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082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163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246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326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810" indent="-34281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758" indent="-28567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2704" indent="-22854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599786" indent="-22854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6866" indent="-22854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3949" indent="-228540" algn="l" defTabSz="9141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29" indent="-228540" algn="l" defTabSz="9141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12" indent="-228540" algn="l" defTabSz="9141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92" indent="-228540" algn="l" defTabSz="9141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3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6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6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8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9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70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52" algn="l" defTabSz="914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1133&#1088;%20&#1087;&#1086;&#1083;&#1085;&#1099;&#1081;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../&#1042;&#1089;&#1090;&#1088;&#1077;&#1095;&#1072;%20&#1089;%20&#1041;&#1077;&#1083;&#1086;&#1079;&#1105;&#1088;&#1086;&#1074;&#1099;&#1084;%20&#1087;&#1086;%20&#1085;&#1086;&#1088;&#1084;&#1086;&#1090;&#1074;&#1086;&#1088;&#1095;&#1077;&#1089;&#1090;&#1074;&#1091;/&#1057;&#1087;&#1088;&#1072;&#1074;&#1082;&#1072;%20&#1082;%20&#1087;&#1080;&#1089;&#1100;&#1084;&#1072;&#1084;%20&#1087;&#1086;%20&#1084;&#1086;&#1085;&#1080;&#1090;&#1086;&#1088;&#1080;&#1085;&#1075;&#1091;%2018.09.2020.docx" TargetMode="Externa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IzmaylovAP\Desktop\1133р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2439" t="4640" r="2428" b="505"/>
          <a:stretch>
            <a:fillRect/>
          </a:stretch>
        </p:blipFill>
        <p:spPr bwMode="auto">
          <a:xfrm>
            <a:off x="3071802" y="640922"/>
            <a:ext cx="2952000" cy="4163076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9108504" cy="627534"/>
          </a:xfrm>
        </p:spPr>
        <p:txBody>
          <a:bodyPr/>
          <a:lstStyle/>
          <a:p>
            <a:r>
              <a:rPr lang="ru-RU" dirty="0" smtClean="0">
                <a:solidFill>
                  <a:prstClr val="black"/>
                </a:solidFill>
              </a:rPr>
              <a:t>Правовой департамент. Центр нормотворческой деятельности.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Правила подготовки в ОАО «РЖД» проектов нормативных правовых актов и внесения их на рассмотрение</a:t>
            </a:r>
            <a:br>
              <a:rPr lang="ru-RU" sz="1200" dirty="0" smtClean="0"/>
            </a:br>
            <a:r>
              <a:rPr lang="ru-RU" sz="1200" dirty="0" smtClean="0"/>
              <a:t>в органы государственной власти</a:t>
            </a:r>
            <a:endParaRPr lang="ru-RU" sz="1200" dirty="0"/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 rot="10800000">
            <a:off x="611560" y="487600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480"/>
            <a:ext cx="9144000" cy="421481"/>
          </a:xfrm>
        </p:spPr>
        <p:txBody>
          <a:bodyPr/>
          <a:lstStyle/>
          <a:p>
            <a:r>
              <a:rPr lang="ru-RU" sz="1550" dirty="0" smtClean="0"/>
              <a:t/>
            </a:r>
            <a:br>
              <a:rPr lang="ru-RU" sz="1550" dirty="0" smtClean="0"/>
            </a:br>
            <a:r>
              <a:rPr lang="ru-RU" dirty="0" smtClean="0">
                <a:solidFill>
                  <a:prstClr val="black"/>
                </a:solidFill>
              </a:rPr>
              <a:t>Правовой департамент. Центр нормотворческой деятельности. 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sz="1600" dirty="0" smtClean="0"/>
              <a:t>Мониторинг изменений законодательства</a:t>
            </a:r>
            <a:r>
              <a:rPr lang="ru-RU" sz="1550" dirty="0" smtClean="0"/>
              <a:t/>
            </a:r>
            <a:br>
              <a:rPr lang="ru-RU" sz="1550" dirty="0" smtClean="0"/>
            </a:br>
            <a:endParaRPr lang="ru-RU" sz="155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526995" y="1176595"/>
          <a:ext cx="3948100" cy="302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902370" y="1131590"/>
            <a:ext cx="1144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Проекты федеральных законов</a:t>
            </a:r>
            <a:endParaRPr lang="ru-RU" sz="1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67254" y="4281940"/>
            <a:ext cx="1881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Проекты постановлений Правительства РФ</a:t>
            </a:r>
            <a:endParaRPr lang="ru-RU" sz="1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Shape 10"/>
          <p:cNvCxnSpPr>
            <a:endCxn id="8" idx="0"/>
          </p:cNvCxnSpPr>
          <p:nvPr/>
        </p:nvCxnSpPr>
        <p:spPr>
          <a:xfrm>
            <a:off x="6687237" y="3741880"/>
            <a:ext cx="1120622" cy="540060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896925" y="3831890"/>
            <a:ext cx="1445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Проекты приказов Минтранса России</a:t>
            </a:r>
            <a:endParaRPr lang="ru-RU" sz="1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 rot="5400000">
            <a:off x="5089559" y="3584363"/>
            <a:ext cx="630068" cy="315034"/>
          </a:xfrm>
          <a:prstGeom prst="bentConnector3">
            <a:avLst>
              <a:gd name="adj1" fmla="val 10019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311860" y="1761660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Проекты приказов других министерств и ведомств</a:t>
            </a:r>
            <a:endParaRPr lang="ru-RU" sz="1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5" name="Shape 24"/>
          <p:cNvCxnSpPr/>
          <p:nvPr/>
        </p:nvCxnSpPr>
        <p:spPr>
          <a:xfrm rot="16200000" flipV="1">
            <a:off x="5028074" y="2160680"/>
            <a:ext cx="347990" cy="270029"/>
          </a:xfrm>
          <a:prstGeom prst="bentConnector3">
            <a:avLst>
              <a:gd name="adj1" fmla="val -317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504" y="627534"/>
            <a:ext cx="4464496" cy="83099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Ведется ЦЮ и ЦНТД </a:t>
            </a:r>
            <a:r>
              <a:rPr lang="ru-RU" sz="1200" b="1" dirty="0" smtClean="0">
                <a:solidFill>
                  <a:srgbClr val="00406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ежедневно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rgbClr val="00406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 01.04.2019 по 20.11.2020* проведен мониторинг                                                  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solidFill>
                  <a:srgbClr val="00406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18085</a:t>
            </a:r>
            <a:r>
              <a:rPr lang="ru-RU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solidFill>
                  <a:srgbClr val="00406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проектов</a:t>
            </a:r>
            <a:r>
              <a:rPr lang="ru-RU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НПА, размещенных на</a:t>
            </a:r>
            <a:r>
              <a:rPr lang="en-US" sz="1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1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1564507"/>
            <a:ext cx="172819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kremlin.ru</a:t>
            </a:r>
            <a:endParaRPr lang="ru-RU" sz="1100" i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100" i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pravo.gov.ru</a:t>
            </a:r>
            <a:endParaRPr lang="ru-RU" sz="1100" i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100" i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duma.gov.ru</a:t>
            </a:r>
            <a:endParaRPr lang="ru-RU" sz="1100" i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i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regulation.gov.ru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3090903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Выявлено</a:t>
            </a:r>
            <a:r>
              <a:rPr lang="ru-RU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solidFill>
                  <a:srgbClr val="00406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839 проектов </a:t>
            </a:r>
            <a:r>
              <a:rPr lang="ru-RU" sz="1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НПА, которые могут затрагивать интересы ОАО «РЖД»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pic>
        <p:nvPicPr>
          <p:cNvPr id="43" name="Рисунок 42" descr="du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2492" y="2256715"/>
            <a:ext cx="405092" cy="221066"/>
          </a:xfrm>
          <a:prstGeom prst="rect">
            <a:avLst/>
          </a:prstGeom>
        </p:spPr>
      </p:pic>
      <p:pic>
        <p:nvPicPr>
          <p:cNvPr id="44" name="Рисунок 43" descr="regulation2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566929"/>
            <a:ext cx="291470" cy="274851"/>
          </a:xfrm>
          <a:prstGeom prst="rect">
            <a:avLst/>
          </a:prstGeom>
        </p:spPr>
      </p:pic>
      <p:pic>
        <p:nvPicPr>
          <p:cNvPr id="45" name="Рисунок 44" descr="0KmhBE6vANEWy1iR7q6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2896" y="1920939"/>
            <a:ext cx="768704" cy="290771"/>
          </a:xfrm>
          <a:prstGeom prst="rect">
            <a:avLst/>
          </a:prstGeom>
        </p:spPr>
      </p:pic>
      <p:pic>
        <p:nvPicPr>
          <p:cNvPr id="47" name="Рисунок 46" descr="image (7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1590641"/>
            <a:ext cx="288032" cy="21602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6515" y="4551970"/>
            <a:ext cx="2700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Verdana" pitchFamily="34" charset="0"/>
                <a:ea typeface="Verdana" pitchFamily="34" charset="0"/>
              </a:rPr>
              <a:t>*Информация обновляется еженедельно</a:t>
            </a:r>
            <a:endParaRPr lang="ru-RU" sz="8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1414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одержимое 2"/>
          <p:cNvSpPr>
            <a:spLocks noGrp="1"/>
          </p:cNvSpPr>
          <p:nvPr>
            <p:ph idx="1"/>
          </p:nvPr>
        </p:nvSpPr>
        <p:spPr>
          <a:xfrm>
            <a:off x="0" y="681540"/>
            <a:ext cx="8955994" cy="2160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200" b="1" dirty="0" smtClean="0"/>
              <a:t>Проекты НПА по сферам регулирования</a:t>
            </a:r>
            <a:endParaRPr lang="ru-RU" sz="1200" b="1" dirty="0"/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476545" y="996575"/>
          <a:ext cx="7992888" cy="35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51520" y="4551970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</a:pPr>
            <a:r>
              <a:rPr lang="ru-RU" sz="1200" dirty="0" smtClean="0">
                <a:latin typeface="Verdana" pitchFamily="34" charset="0"/>
                <a:ea typeface="Verdana" pitchFamily="34" charset="0"/>
              </a:rPr>
              <a:t>О всех проектах НПА проинформированы причастные подразделения</a:t>
            </a:r>
            <a:endParaRPr lang="ru-RU" sz="12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123480"/>
            <a:ext cx="9144000" cy="421481"/>
          </a:xfrm>
        </p:spPr>
        <p:txBody>
          <a:bodyPr/>
          <a:lstStyle/>
          <a:p>
            <a:r>
              <a:rPr lang="ru-RU" sz="1550" dirty="0" smtClean="0"/>
              <a:t/>
            </a:r>
            <a:br>
              <a:rPr lang="ru-RU" sz="1550" dirty="0" smtClean="0"/>
            </a:br>
            <a:r>
              <a:rPr lang="ru-RU" dirty="0" smtClean="0">
                <a:solidFill>
                  <a:prstClr val="black"/>
                </a:solidFill>
              </a:rPr>
              <a:t>Правовой департамент. Центр нормотворческой деятельности. 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sz="1600" dirty="0" smtClean="0"/>
              <a:t>Мониторинг изменений законодательства</a:t>
            </a:r>
            <a:r>
              <a:rPr lang="ru-RU" sz="1550" dirty="0" smtClean="0"/>
              <a:t/>
            </a:r>
            <a:br>
              <a:rPr lang="ru-RU" sz="1550" dirty="0" smtClean="0"/>
            </a:br>
            <a:endParaRPr lang="ru-RU" sz="1550" dirty="0"/>
          </a:p>
        </p:txBody>
      </p:sp>
    </p:spTree>
    <p:extLst>
      <p:ext uri="{BB962C8B-B14F-4D97-AF65-F5344CB8AC3E}">
        <p14:creationId xmlns="" xmlns:p14="http://schemas.microsoft.com/office/powerpoint/2010/main" val="3521414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/>
        </p:nvGraphicFramePr>
        <p:xfrm>
          <a:off x="251520" y="1311610"/>
          <a:ext cx="5220580" cy="266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4662010" y="1311610"/>
          <a:ext cx="423047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860032" y="4245936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Verdana" pitchFamily="34" charset="0"/>
                <a:ea typeface="Verdana" pitchFamily="34" charset="0"/>
              </a:rPr>
              <a:t>**Данные с 01.01.2020 по 20.11.2020 </a:t>
            </a:r>
          </a:p>
          <a:p>
            <a:r>
              <a:rPr lang="ru-RU" sz="1000" dirty="0" smtClean="0">
                <a:latin typeface="Verdana" pitchFamily="34" charset="0"/>
                <a:ea typeface="Verdana" pitchFamily="34" charset="0"/>
              </a:rPr>
              <a:t>Информация обновляется еженедельно.</a:t>
            </a:r>
            <a:endParaRPr lang="ru-RU" sz="1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789554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latin typeface="Verdana" pitchFamily="34" charset="0"/>
                <a:ea typeface="Verdana" pitchFamily="34" charset="0"/>
              </a:rPr>
              <a:t>Подразделениями компании подготовлены замечания и предложения к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hlinkClick r:id="rId5" action="ppaction://hlinkfile"/>
              </a:rPr>
              <a:t>142 проектам НПА:</a:t>
            </a:r>
            <a:endParaRPr lang="ru-RU" sz="1200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4245937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Verdana" pitchFamily="34" charset="0"/>
                <a:ea typeface="Verdana" pitchFamily="34" charset="0"/>
              </a:rPr>
              <a:t>*Данные с 01.04.2019 по 31.12.2019</a:t>
            </a:r>
            <a:endParaRPr lang="ru-RU" sz="10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123480"/>
            <a:ext cx="9144000" cy="421481"/>
          </a:xfrm>
        </p:spPr>
        <p:txBody>
          <a:bodyPr/>
          <a:lstStyle/>
          <a:p>
            <a:r>
              <a:rPr lang="ru-RU" sz="1550" dirty="0" smtClean="0"/>
              <a:t/>
            </a:r>
            <a:br>
              <a:rPr lang="ru-RU" sz="1550" dirty="0" smtClean="0"/>
            </a:br>
            <a:r>
              <a:rPr lang="ru-RU" dirty="0" smtClean="0">
                <a:solidFill>
                  <a:prstClr val="black"/>
                </a:solidFill>
              </a:rPr>
              <a:t>Правовой департамент. Центр нормотворческой деятельности. 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sz="1600" dirty="0" smtClean="0"/>
              <a:t>Мониторинг изменений законодательства</a:t>
            </a:r>
            <a:r>
              <a:rPr lang="ru-RU" sz="1550" dirty="0" smtClean="0"/>
              <a:t/>
            </a:r>
            <a:br>
              <a:rPr lang="ru-RU" sz="1550" dirty="0" smtClean="0"/>
            </a:br>
            <a:endParaRPr lang="ru-RU" sz="1550" dirty="0"/>
          </a:p>
        </p:txBody>
      </p:sp>
    </p:spTree>
    <p:extLst>
      <p:ext uri="{BB962C8B-B14F-4D97-AF65-F5344CB8AC3E}">
        <p14:creationId xmlns="" xmlns:p14="http://schemas.microsoft.com/office/powerpoint/2010/main" val="3521414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206515" y="816555"/>
          <a:ext cx="873097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510" y="591530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400" b="1" dirty="0" smtClean="0">
                <a:latin typeface="Verdana" pitchFamily="34" charset="0"/>
                <a:ea typeface="Verdana" pitchFamily="34" charset="0"/>
              </a:rPr>
              <a:t>Органы государственной власти, в которые направлены замечания и предложения</a:t>
            </a:r>
            <a:endParaRPr lang="ru-RU" sz="1400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123480"/>
            <a:ext cx="9144000" cy="421481"/>
          </a:xfrm>
        </p:spPr>
        <p:txBody>
          <a:bodyPr/>
          <a:lstStyle/>
          <a:p>
            <a:r>
              <a:rPr lang="ru-RU" sz="1550" dirty="0" smtClean="0"/>
              <a:t/>
            </a:r>
            <a:br>
              <a:rPr lang="ru-RU" sz="1550" dirty="0" smtClean="0"/>
            </a:br>
            <a:r>
              <a:rPr lang="ru-RU" dirty="0" smtClean="0">
                <a:solidFill>
                  <a:prstClr val="black"/>
                </a:solidFill>
              </a:rPr>
              <a:t>Правовой департамент. Центр нормотворческой деятельности. 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sz="1600" dirty="0" smtClean="0"/>
              <a:t>Мониторинг изменений законодательства</a:t>
            </a:r>
            <a:r>
              <a:rPr lang="ru-RU" sz="1550" dirty="0" smtClean="0"/>
              <a:t/>
            </a:r>
            <a:br>
              <a:rPr lang="ru-RU" sz="1550" dirty="0" smtClean="0"/>
            </a:br>
            <a:endParaRPr lang="ru-RU" sz="1550" dirty="0"/>
          </a:p>
        </p:txBody>
      </p:sp>
    </p:spTree>
    <p:extLst>
      <p:ext uri="{BB962C8B-B14F-4D97-AF65-F5344CB8AC3E}">
        <p14:creationId xmlns="" xmlns:p14="http://schemas.microsoft.com/office/powerpoint/2010/main" val="3521414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">
      <a:dk1>
        <a:sysClr val="windowText" lastClr="000000"/>
      </a:dk1>
      <a:lt1>
        <a:sysClr val="window" lastClr="FFFFFF"/>
      </a:lt1>
      <a:dk2>
        <a:srgbClr val="004064"/>
      </a:dk2>
      <a:lt2>
        <a:srgbClr val="BDD2E5"/>
      </a:lt2>
      <a:accent1>
        <a:srgbClr val="0066A1"/>
      </a:accent1>
      <a:accent2>
        <a:srgbClr val="364A58"/>
      </a:accent2>
      <a:accent3>
        <a:srgbClr val="CECCA0"/>
      </a:accent3>
      <a:accent4>
        <a:srgbClr val="8AB0D2"/>
      </a:accent4>
      <a:accent5>
        <a:srgbClr val="BFC5CE"/>
      </a:accent5>
      <a:accent6>
        <a:srgbClr val="EBEAD4"/>
      </a:accent6>
      <a:hlink>
        <a:srgbClr val="00000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Экран (16:9)</PresentationFormat>
  <Paragraphs>59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1_Тема Office</vt:lpstr>
      <vt:lpstr>Правовой департамент. Центр нормотворческой деятельности. Правила подготовки в ОАО «РЖД» проектов нормативных правовых актов и внесения их на рассмотрение в органы государственной власти</vt:lpstr>
      <vt:lpstr> Правовой департамент. Центр нормотворческой деятельности.  Мониторинг изменений законодательства </vt:lpstr>
      <vt:lpstr> Правовой департамент. Центр нормотворческой деятельности.  Мониторинг изменений законодательства </vt:lpstr>
      <vt:lpstr> Правовой департамент. Центр нормотворческой деятельности.  Мониторинг изменений законодательства </vt:lpstr>
      <vt:lpstr> Правовой департамент. Центр нормотворческой деятельности.  Мониторинг изменений законодательства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департамент. Центр нормотворческой деятельности. Правила подготовки в ОАО «РЖД» проектов нормативных правовых актов и внесения их на рассмотрение в органы государственной власти</dc:title>
  <dc:creator>Измайлов Антон Павлович</dc:creator>
  <cp:lastModifiedBy>Измайлов А.П.</cp:lastModifiedBy>
  <cp:revision>1</cp:revision>
  <dcterms:created xsi:type="dcterms:W3CDTF">2020-11-20T14:28:06Z</dcterms:created>
  <dcterms:modified xsi:type="dcterms:W3CDTF">2020-11-20T14:30:25Z</dcterms:modified>
</cp:coreProperties>
</file>