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15"/>
  </p:notesMasterIdLst>
  <p:sldIdLst>
    <p:sldId id="260" r:id="rId2"/>
    <p:sldId id="256" r:id="rId3"/>
    <p:sldId id="267" r:id="rId4"/>
    <p:sldId id="279" r:id="rId5"/>
    <p:sldId id="280" r:id="rId6"/>
    <p:sldId id="257" r:id="rId7"/>
    <p:sldId id="274" r:id="rId8"/>
    <p:sldId id="282" r:id="rId9"/>
    <p:sldId id="283" r:id="rId10"/>
    <p:sldId id="269" r:id="rId11"/>
    <p:sldId id="273" r:id="rId12"/>
    <p:sldId id="278" r:id="rId13"/>
    <p:sldId id="281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162"/>
    <a:srgbClr val="003144"/>
    <a:srgbClr val="FFFFFF"/>
    <a:srgbClr val="BFC5CE"/>
    <a:srgbClr val="78D64B"/>
    <a:srgbClr val="003356"/>
    <a:srgbClr val="E21A1A"/>
    <a:srgbClr val="B0DCF4"/>
    <a:srgbClr val="8AB0D2"/>
    <a:srgbClr val="007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00" autoAdjust="0"/>
  </p:normalViewPr>
  <p:slideViewPr>
    <p:cSldViewPr snapToGrid="0">
      <p:cViewPr varScale="1">
        <p:scale>
          <a:sx n="105" d="100"/>
          <a:sy n="105" d="100"/>
        </p:scale>
        <p:origin x="111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A69AC32-4040-4E4C-AB59-5B62185AA3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47507B-7F5A-49DA-B9BF-4EB0802EEAA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6D12C5-DA02-4A79-90D5-DE04C3FE052A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D92203D6-02ED-4CDF-B213-4ABC966E40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5A9FE1C-6074-45A4-8630-78F5377DE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C5C64-B163-4F63-B958-4046D51DC4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68DC61-5957-4C20-9F39-DD16EC6C0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FE0DDAA-1938-42A1-85CE-C5813CA7EA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9874E18B-98F8-42DD-BF24-9565BCDD98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06825D19-C7BB-4A18-B557-4A604D6FC3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8DB0E057-C805-44D3-811F-AAF7D06CC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493D65-F459-4C7D-AD14-87C10DDB8324}" type="slidenum">
              <a:rPr lang="ru-RU" altLang="ru-RU">
                <a:latin typeface="Calibri" panose="020F0502020204030204" pitchFamily="34" charset="0"/>
              </a:rPr>
              <a:pPr/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2AFBA5FC-6489-4BA3-9C95-11065F7C78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972E7694-08FE-4FE0-9DD1-03632B3C9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FB1C1881-44D2-4630-B789-DD237E11C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0E1F3FF-D6D2-4C8E-8BA8-5EAAF732BF1B}" type="slidenum">
              <a:rPr lang="ru-RU" altLang="ru-RU">
                <a:latin typeface="Calibri" panose="020F0502020204030204" pitchFamily="34" charset="0"/>
              </a:rPr>
              <a:pPr/>
              <a:t>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3D7224E3-C465-4536-B658-BAC4AB674C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957A8C04-B017-4CBC-927E-E3EA24C339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8A8C543B-B21E-4B86-9B5A-E5C1531BA8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1B83ED8-BF68-494D-8C90-D87D2598B4E6}" type="slidenum">
              <a:rPr lang="ru-RU" altLang="ru-RU">
                <a:latin typeface="Calibri" panose="020F0502020204030204" pitchFamily="34" charset="0"/>
              </a:rPr>
              <a:pPr/>
              <a:t>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>
            <a:extLst>
              <a:ext uri="{FF2B5EF4-FFF2-40B4-BE49-F238E27FC236}">
                <a16:creationId xmlns:a16="http://schemas.microsoft.com/office/drawing/2014/main" id="{0A200AFB-554D-440F-B4C9-C048853B32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>
            <a:extLst>
              <a:ext uri="{FF2B5EF4-FFF2-40B4-BE49-F238E27FC236}">
                <a16:creationId xmlns:a16="http://schemas.microsoft.com/office/drawing/2014/main" id="{2B8B256E-C080-486F-AA3B-691F0949A6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76D207DC-0C80-4E15-BBAF-4363449603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D5ECE49-00AA-4287-83FA-D1B6E84DCBE5}" type="slidenum">
              <a:rPr lang="ru-RU" altLang="ru-RU">
                <a:latin typeface="Calibri" panose="020F0502020204030204" pitchFamily="34" charset="0"/>
              </a:rPr>
              <a:pPr/>
              <a:t>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EFE545FF-3D9C-429A-A0B4-12AC71F7F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442AC371-E9C9-4A5D-B718-2DE455779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4155331C-E988-43F1-80EB-1E8CBA5D6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653BA0-C863-4412-B274-6E9DFE33561E}" type="slidenum">
              <a:rPr lang="ru-RU" altLang="ru-RU">
                <a:latin typeface="Calibri" panose="020F0502020204030204" pitchFamily="34" charset="0"/>
              </a:rPr>
              <a:pPr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EFE545FF-3D9C-429A-A0B4-12AC71F7F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442AC371-E9C9-4A5D-B718-2DE455779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4155331C-E988-43F1-80EB-1E8CBA5D6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653BA0-C863-4412-B274-6E9DFE33561E}" type="slidenum">
              <a:rPr lang="ru-RU" altLang="ru-RU">
                <a:latin typeface="Calibri" panose="020F0502020204030204" pitchFamily="34" charset="0"/>
              </a:rPr>
              <a:pPr/>
              <a:t>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5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EFE545FF-3D9C-429A-A0B4-12AC71F7F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442AC371-E9C9-4A5D-B718-2DE455779E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4155331C-E988-43F1-80EB-1E8CBA5D6B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F653BA0-C863-4412-B274-6E9DFE33561E}" type="slidenum">
              <a:rPr lang="ru-RU" altLang="ru-RU">
                <a:latin typeface="Calibri" panose="020F0502020204030204" pitchFamily="34" charset="0"/>
              </a:rPr>
              <a:pPr/>
              <a:t>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43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0DDAA-1938-42A1-85CE-C5813CA7EA6A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598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983256-1628-478A-B0E2-F134780497F4}"/>
              </a:ext>
            </a:extLst>
          </p:cNvPr>
          <p:cNvSpPr/>
          <p:nvPr userDrawn="1"/>
        </p:nvSpPr>
        <p:spPr>
          <a:xfrm>
            <a:off x="0" y="742950"/>
            <a:ext cx="8537575" cy="4392613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012B515-BDCC-41C5-A781-AF48C0E764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Box 50">
            <a:extLst>
              <a:ext uri="{FF2B5EF4-FFF2-40B4-BE49-F238E27FC236}">
                <a16:creationId xmlns:a16="http://schemas.microsoft.com/office/drawing/2014/main" id="{540F5711-4733-4811-9B0D-B8F936CA92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57825" y="292100"/>
            <a:ext cx="3128963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altLang="ru-RU" sz="600" b="1">
                <a:solidFill>
                  <a:srgbClr val="BFC5CE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ТЕМА: </a:t>
            </a:r>
            <a:r>
              <a:rPr lang="ru-RU" altLang="ru-RU" sz="600" b="1">
                <a:solidFill>
                  <a:srgbClr val="365F9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2DA37-147D-4E99-811F-2C72CB6A32C2}"/>
              </a:ext>
            </a:extLst>
          </p:cNvPr>
          <p:cNvSpPr txBox="1"/>
          <p:nvPr userDrawn="1"/>
        </p:nvSpPr>
        <p:spPr>
          <a:xfrm>
            <a:off x="3602038" y="77788"/>
            <a:ext cx="4979987" cy="185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E21A1A"/>
                </a:solidFill>
                <a:latin typeface="+mn-lt"/>
                <a:cs typeface="+mn-cs"/>
              </a:rPr>
              <a:t>XX </a:t>
            </a:r>
            <a:r>
              <a:rPr lang="ru-RU" sz="600" dirty="0">
                <a:solidFill>
                  <a:srgbClr val="E21A1A"/>
                </a:solidFill>
                <a:latin typeface="+mn-lt"/>
                <a:cs typeface="+mn-cs"/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6" name="Рисунок 54">
            <a:extLst>
              <a:ext uri="{FF2B5EF4-FFF2-40B4-BE49-F238E27FC236}">
                <a16:creationId xmlns:a16="http://schemas.microsoft.com/office/drawing/2014/main" id="{455F580E-1D70-4ACE-AE65-D215E168E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1863" y="477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6">
            <a:extLst>
              <a:ext uri="{FF2B5EF4-FFF2-40B4-BE49-F238E27FC236}">
                <a16:creationId xmlns:a16="http://schemas.microsoft.com/office/drawing/2014/main" id="{F233340E-7B9D-47AF-AB8E-B4136B1109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038" y="90488"/>
            <a:ext cx="5254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FC6413-A59C-4519-9F11-CE7D57A82F6D}"/>
              </a:ext>
            </a:extLst>
          </p:cNvPr>
          <p:cNvSpPr txBox="1"/>
          <p:nvPr userDrawn="1"/>
        </p:nvSpPr>
        <p:spPr>
          <a:xfrm>
            <a:off x="8616950" y="550863"/>
            <a:ext cx="6270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E21A1A"/>
                </a:solidFill>
                <a:latin typeface="+mn-lt"/>
                <a:cs typeface="+mn-cs"/>
              </a:rPr>
              <a:t>2020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FC042B-16D2-4827-9C73-9C31CB4B3FEB}"/>
              </a:ext>
            </a:extLst>
          </p:cNvPr>
          <p:cNvSpPr/>
          <p:nvPr userDrawn="1"/>
        </p:nvSpPr>
        <p:spPr>
          <a:xfrm>
            <a:off x="8420100" y="4848225"/>
            <a:ext cx="4603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8D5E41-B4D4-415E-BCCC-8D6C02C14DCF}"/>
              </a:ext>
            </a:extLst>
          </p:cNvPr>
          <p:cNvSpPr/>
          <p:nvPr userDrawn="1"/>
        </p:nvSpPr>
        <p:spPr>
          <a:xfrm>
            <a:off x="8345488" y="4848225"/>
            <a:ext cx="36512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C33E1-623A-4E33-AC31-AF8AD9A72DF9}"/>
              </a:ext>
            </a:extLst>
          </p:cNvPr>
          <p:cNvSpPr txBox="1"/>
          <p:nvPr userDrawn="1"/>
        </p:nvSpPr>
        <p:spPr>
          <a:xfrm>
            <a:off x="8547100" y="2433638"/>
            <a:ext cx="596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dirty="0">
                <a:solidFill>
                  <a:srgbClr val="007FB1"/>
                </a:solidFill>
                <a:latin typeface="+mn-lt"/>
                <a:cs typeface="+mn-cs"/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5235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4B9522-75BF-45FF-A356-7C9C6C9EE576}"/>
              </a:ext>
            </a:extLst>
          </p:cNvPr>
          <p:cNvSpPr/>
          <p:nvPr userDrawn="1"/>
        </p:nvSpPr>
        <p:spPr>
          <a:xfrm>
            <a:off x="0" y="742950"/>
            <a:ext cx="8537575" cy="4392613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DEA3D63-8873-47E2-A1CF-77EB440B0CE0}"/>
              </a:ext>
            </a:extLst>
          </p:cNvPr>
          <p:cNvSpPr/>
          <p:nvPr userDrawn="1"/>
        </p:nvSpPr>
        <p:spPr>
          <a:xfrm>
            <a:off x="0" y="1588"/>
            <a:ext cx="6408738" cy="750887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8C268B7-87C4-45EE-BFCD-604A23E964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1CDDF6E7-1B89-4FB6-B8EC-C7A1CB495A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fld id="{989F91D6-A3FB-420F-BC0C-0EC44F97A61A}" type="slidenum">
              <a:rPr lang="en-US" altLang="ru-RU" sz="1000">
                <a:ea typeface="MS PGothic" panose="020B0600070205080204" pitchFamily="34" charset="-128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ru-RU" sz="1000">
              <a:ea typeface="MS PGothic" panose="020B0600070205080204" pitchFamily="34" charset="-128"/>
            </a:endParaRPr>
          </a:p>
        </p:txBody>
      </p:sp>
      <p:sp>
        <p:nvSpPr>
          <p:cNvPr id="6" name="TextBox 54">
            <a:extLst>
              <a:ext uri="{FF2B5EF4-FFF2-40B4-BE49-F238E27FC236}">
                <a16:creationId xmlns:a16="http://schemas.microsoft.com/office/drawing/2014/main" id="{1D79DA4E-3D90-4C21-B859-7A03113E11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72225" y="268288"/>
            <a:ext cx="2247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altLang="ru-RU" sz="600" b="1">
                <a:solidFill>
                  <a:srgbClr val="BFC5CE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ТЕМА: </a:t>
            </a:r>
            <a:r>
              <a:rPr lang="ru-RU" altLang="ru-RU" sz="600" b="1">
                <a:solidFill>
                  <a:srgbClr val="365F9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altLang="ru-RU" sz="600" b="1">
                <a:solidFill>
                  <a:srgbClr val="365F9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</a:br>
            <a:r>
              <a:rPr lang="ru-RU" altLang="ru-RU" sz="600" b="1">
                <a:solidFill>
                  <a:srgbClr val="365F9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7" name="Рисунок 56">
            <a:extLst>
              <a:ext uri="{FF2B5EF4-FFF2-40B4-BE49-F238E27FC236}">
                <a16:creationId xmlns:a16="http://schemas.microsoft.com/office/drawing/2014/main" id="{8CD58357-E8FC-461A-AE2C-18CCA88BD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1863" y="4776788"/>
            <a:ext cx="5953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8">
            <a:extLst>
              <a:ext uri="{FF2B5EF4-FFF2-40B4-BE49-F238E27FC236}">
                <a16:creationId xmlns:a16="http://schemas.microsoft.com/office/drawing/2014/main" id="{FA04C03D-43C3-4296-9979-2B71B9656A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038" y="90488"/>
            <a:ext cx="525462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5C174D-64EB-4FE6-B270-15CFE7C9A675}"/>
              </a:ext>
            </a:extLst>
          </p:cNvPr>
          <p:cNvSpPr txBox="1"/>
          <p:nvPr userDrawn="1"/>
        </p:nvSpPr>
        <p:spPr>
          <a:xfrm>
            <a:off x="8616950" y="550863"/>
            <a:ext cx="6270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>
                <a:solidFill>
                  <a:srgbClr val="E21A1A"/>
                </a:solidFill>
                <a:latin typeface="+mn-lt"/>
                <a:cs typeface="+mn-cs"/>
              </a:rPr>
              <a:t>2020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F8C55A1-18EF-4849-A840-07AA9E0245DF}"/>
              </a:ext>
            </a:extLst>
          </p:cNvPr>
          <p:cNvSpPr/>
          <p:nvPr userDrawn="1"/>
        </p:nvSpPr>
        <p:spPr>
          <a:xfrm>
            <a:off x="6278563" y="-6350"/>
            <a:ext cx="46037" cy="76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9C9F48C-B1C2-4E2B-B1BC-94035013A843}"/>
              </a:ext>
            </a:extLst>
          </p:cNvPr>
          <p:cNvSpPr/>
          <p:nvPr userDrawn="1"/>
        </p:nvSpPr>
        <p:spPr>
          <a:xfrm>
            <a:off x="6196013" y="-6350"/>
            <a:ext cx="34925" cy="766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221F14-8424-4761-A834-8C8DB79ACEF6}"/>
              </a:ext>
            </a:extLst>
          </p:cNvPr>
          <p:cNvSpPr/>
          <p:nvPr userDrawn="1"/>
        </p:nvSpPr>
        <p:spPr>
          <a:xfrm>
            <a:off x="8420100" y="4848225"/>
            <a:ext cx="4603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F311654-DD27-46D8-8186-23C5AEBA4D73}"/>
              </a:ext>
            </a:extLst>
          </p:cNvPr>
          <p:cNvSpPr/>
          <p:nvPr userDrawn="1"/>
        </p:nvSpPr>
        <p:spPr>
          <a:xfrm>
            <a:off x="8345488" y="4848225"/>
            <a:ext cx="36512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2761F-0DBE-47E3-B23D-4A9168184C66}"/>
              </a:ext>
            </a:extLst>
          </p:cNvPr>
          <p:cNvSpPr txBox="1"/>
          <p:nvPr userDrawn="1"/>
        </p:nvSpPr>
        <p:spPr>
          <a:xfrm>
            <a:off x="8547100" y="2433638"/>
            <a:ext cx="596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i="1" dirty="0">
                <a:solidFill>
                  <a:srgbClr val="007FB1"/>
                </a:solidFill>
                <a:latin typeface="+mn-lt"/>
                <a:cs typeface="+mn-cs"/>
              </a:rPr>
              <a:t>Лого участника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A19D2-27B3-4ACA-B929-4B2F879D9077}"/>
              </a:ext>
            </a:extLst>
          </p:cNvPr>
          <p:cNvSpPr txBox="1"/>
          <p:nvPr userDrawn="1"/>
        </p:nvSpPr>
        <p:spPr>
          <a:xfrm>
            <a:off x="6418263" y="58738"/>
            <a:ext cx="21780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" dirty="0">
                <a:solidFill>
                  <a:srgbClr val="E21A1A"/>
                </a:solidFill>
                <a:latin typeface="+mn-lt"/>
                <a:cs typeface="+mn-cs"/>
              </a:rPr>
              <a:t>XX </a:t>
            </a:r>
            <a:r>
              <a:rPr lang="ru-RU" sz="400" dirty="0">
                <a:solidFill>
                  <a:srgbClr val="E21A1A"/>
                </a:solidFill>
                <a:latin typeface="+mn-lt"/>
                <a:cs typeface="+mn-cs"/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33901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5090B8-04D8-4A66-AB2B-20FD041CE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6913-2F7D-4BBC-9371-5412AF31F3A3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F20436-B3A4-42E3-A5DD-EBAC726D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FCB7A4-71A9-48C2-B7A3-1E2D8A2C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B4B5C-6D35-4F11-90DE-FC3673BE5F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05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0A10D3F-09C4-4507-B3DF-43E2BC1AF7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CE7D8-4E8E-4173-BE95-9BB1306CD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3CC9-5502-41E3-A03E-8DA2249C1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2C485-BA01-4BC7-B8E1-B7A8CBE7B8C9}" type="datetimeFigureOut">
              <a:rPr lang="ru-RU"/>
              <a:pPr>
                <a:defRPr/>
              </a:pPr>
              <a:t>20.11.2020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224C-8E92-4CD7-833F-802B9CCFB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0AD2-F10A-4083-9DDB-417C4EAB6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fld id="{C2B5A2ED-4CB2-4D83-936A-A28386CBFDD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6730E49-36D1-4E92-A94D-65247B82D7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54CB296-367E-48D8-AD3C-DD4429788A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93221C5-EFBD-4F5C-A39F-8170E83B47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7C45657-E98D-4E5D-8E70-A3B718F6D0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C25DF664-DFD3-44FA-A755-0293888682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E87B30CE-AB79-4118-A926-C31B3CD8F9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0A333D56-9A8F-4189-976D-56E2C187C0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65BE9FC-04C7-4AC7-9881-0E105C6B01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19961DF9-8A1C-4649-89AD-4BD8582A89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5E945977-4811-41FC-B46A-32C47A334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8A0DD9D3-8F24-4EB5-9328-C6CE06D411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D309873A-DE3C-4EA0-A9D2-B6F4072711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FBF0DDC9-41A0-4C47-B13E-E1C5B4C2CC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75A31DF7-B776-4A40-BFFA-1366894BC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E22A4EBB-DDD6-4BAA-B99B-C8EDB1C7C7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A1ECFADB-32FC-4274-8FC5-8E34A44251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9A7E7335-67D7-4E4E-A386-77454ECC5E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0EC00EF4-E017-4627-A0C3-9C1413774B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8FA96222-BFA9-467F-8274-32436E3420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00A9353E-C22A-4853-993E-6B76B82657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4532A10-BE58-4E82-9679-04DE09A4E6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C5BCA990-921C-414B-A606-C252E5001C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EFCA2463-59B3-48D7-A109-1F94BA2BFA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3681B846-A39C-444E-AD1F-85DF0570D8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46168A9F-C627-4B26-86B7-96F19362D0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42802780-363E-40FA-9654-94A4E55961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C699E87D-A473-4AF9-B52C-6A891CCD63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436A5C88-6688-4679-9D4D-2CFBF7E04E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93CD4C3-461D-4A45-A246-C66485DFDB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41FEFA25-217B-4989-8986-54C70E1A41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EFF9C4A7-DE14-49AE-AB82-E560DA36C4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999CDBFF-3077-4F8F-9CA2-5EC8B159CF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E05638D3-A64B-4166-BBB2-B6D89872F0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4B4B9583-639B-41B4-B2C6-28504A973E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0A376000-42A3-471C-9AFF-7710549B6A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F4437AB4-D6A1-48E8-BBF0-C203924D85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F64AB28C-9624-45B4-B066-1C095AEE32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4FCEAB02-9A6D-40F4-954C-28F8A070CD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EF19126C-9C57-4A4A-99C6-A9B9D3F1E9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8669F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1" r:id="rId3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onsolas" panose="020B0609020204030204" pitchFamily="49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25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sv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22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17.svg"/><Relationship Id="rId18" Type="http://schemas.openxmlformats.org/officeDocument/2006/relationships/image" Target="../media/image33.png"/><Relationship Id="rId3" Type="http://schemas.openxmlformats.org/officeDocument/2006/relationships/image" Target="../media/image24.png"/><Relationship Id="rId21" Type="http://schemas.openxmlformats.org/officeDocument/2006/relationships/image" Target="../media/image34.png"/><Relationship Id="rId7" Type="http://schemas.openxmlformats.org/officeDocument/2006/relationships/image" Target="../media/image18.png"/><Relationship Id="rId12" Type="http://schemas.openxmlformats.org/officeDocument/2006/relationships/image" Target="../media/image16.png"/><Relationship Id="rId1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29.svg"/><Relationship Id="rId5" Type="http://schemas.openxmlformats.org/officeDocument/2006/relationships/image" Target="../media/image25.png"/><Relationship Id="rId15" Type="http://schemas.openxmlformats.org/officeDocument/2006/relationships/image" Target="../media/image21.svg"/><Relationship Id="rId10" Type="http://schemas.openxmlformats.org/officeDocument/2006/relationships/image" Target="../media/image28.png"/><Relationship Id="rId19" Type="http://schemas.openxmlformats.org/officeDocument/2006/relationships/image" Target="../media/image22.png"/><Relationship Id="rId4" Type="http://schemas.openxmlformats.org/officeDocument/2006/relationships/image" Target="../media/image15.svg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22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43.png"/><Relationship Id="rId18" Type="http://schemas.openxmlformats.org/officeDocument/2006/relationships/image" Target="../media/image28.png"/><Relationship Id="rId26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46.svg"/><Relationship Id="rId7" Type="http://schemas.openxmlformats.org/officeDocument/2006/relationships/image" Target="../media/image25.png"/><Relationship Id="rId12" Type="http://schemas.openxmlformats.org/officeDocument/2006/relationships/image" Target="../media/image17.svg"/><Relationship Id="rId17" Type="http://schemas.openxmlformats.org/officeDocument/2006/relationships/image" Target="../media/image27.png"/><Relationship Id="rId25" Type="http://schemas.openxmlformats.org/officeDocument/2006/relationships/image" Target="../media/image50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9.sv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2.png"/><Relationship Id="rId24" Type="http://schemas.openxmlformats.org/officeDocument/2006/relationships/image" Target="../media/image49.png"/><Relationship Id="rId5" Type="http://schemas.openxmlformats.org/officeDocument/2006/relationships/image" Target="../media/image38.png"/><Relationship Id="rId15" Type="http://schemas.openxmlformats.org/officeDocument/2006/relationships/image" Target="../media/image18.pn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10" Type="http://schemas.openxmlformats.org/officeDocument/2006/relationships/image" Target="../media/image41.svg"/><Relationship Id="rId19" Type="http://schemas.openxmlformats.org/officeDocument/2006/relationships/image" Target="../media/image29.svg"/><Relationship Id="rId4" Type="http://schemas.openxmlformats.org/officeDocument/2006/relationships/image" Target="../media/image37.svg"/><Relationship Id="rId9" Type="http://schemas.openxmlformats.org/officeDocument/2006/relationships/image" Target="../media/image40.png"/><Relationship Id="rId14" Type="http://schemas.openxmlformats.org/officeDocument/2006/relationships/image" Target="../media/image44.svg"/><Relationship Id="rId22" Type="http://schemas.openxmlformats.org/officeDocument/2006/relationships/image" Target="../media/image47.png"/><Relationship Id="rId27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>
            <a:extLst>
              <a:ext uri="{FF2B5EF4-FFF2-40B4-BE49-F238E27FC236}">
                <a16:creationId xmlns:a16="http://schemas.microsoft.com/office/drawing/2014/main" id="{CC9AC91D-1731-4E14-8D47-C353F3DA47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225" y="4687888"/>
            <a:ext cx="730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778B95F-EEFF-435E-8EAF-30BCA4724A7F}"/>
              </a:ext>
            </a:extLst>
          </p:cNvPr>
          <p:cNvSpPr/>
          <p:nvPr/>
        </p:nvSpPr>
        <p:spPr>
          <a:xfrm>
            <a:off x="0" y="354013"/>
            <a:ext cx="9144000" cy="4333875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0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3486BB87-C427-4253-AA32-0EA0B87AFC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875" y="673100"/>
            <a:ext cx="70135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EB2B7-C7A7-4415-8148-DF8B4D37E780}"/>
              </a:ext>
            </a:extLst>
          </p:cNvPr>
          <p:cNvSpPr txBox="1"/>
          <p:nvPr/>
        </p:nvSpPr>
        <p:spPr>
          <a:xfrm>
            <a:off x="3097213" y="1987550"/>
            <a:ext cx="4267200" cy="696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altLang="ru-RU" b="1">
                <a:solidFill>
                  <a:schemeClr val="bg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altLang="ru-RU" b="1">
                <a:solidFill>
                  <a:schemeClr val="bg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</a:br>
            <a:r>
              <a:rPr lang="ru-RU" altLang="ru-RU" b="1">
                <a:solidFill>
                  <a:schemeClr val="bg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4102" name="Рисунок 9">
            <a:extLst>
              <a:ext uri="{FF2B5EF4-FFF2-40B4-BE49-F238E27FC236}">
                <a16:creationId xmlns:a16="http://schemas.microsoft.com/office/drawing/2014/main" id="{6DA1B96D-7BAE-445D-8547-68DE8B0888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0779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8">
            <a:extLst>
              <a:ext uri="{FF2B5EF4-FFF2-40B4-BE49-F238E27FC236}">
                <a16:creationId xmlns:a16="http://schemas.microsoft.com/office/drawing/2014/main" id="{2F496D7F-302C-49EE-BF84-51820DA13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4373563"/>
            <a:ext cx="974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100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4104" name="TextBox 11">
            <a:extLst>
              <a:ext uri="{FF2B5EF4-FFF2-40B4-BE49-F238E27FC236}">
                <a16:creationId xmlns:a16="http://schemas.microsoft.com/office/drawing/2014/main" id="{56801871-0F9E-4082-AC86-E3FB8681A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200" y="4286250"/>
            <a:ext cx="11128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60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4105" name="TextBox 5">
            <a:extLst>
              <a:ext uri="{FF2B5EF4-FFF2-40B4-BE49-F238E27FC236}">
                <a16:creationId xmlns:a16="http://schemas.microsoft.com/office/drawing/2014/main" id="{B225E19B-DC54-4BD9-A57A-F64A0918C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3" y="69850"/>
            <a:ext cx="665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ru-RU" altLang="ru-RU" sz="80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9F7568-5AFD-41BE-BAA9-62AB42A59C4E}"/>
              </a:ext>
            </a:extLst>
          </p:cNvPr>
          <p:cNvSpPr txBox="1"/>
          <p:nvPr/>
        </p:nvSpPr>
        <p:spPr>
          <a:xfrm>
            <a:off x="1833563" y="2768600"/>
            <a:ext cx="5486400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/>
            <a:r>
              <a:rPr lang="ru-RU" altLang="ru-RU" sz="1000" b="1">
                <a:solidFill>
                  <a:schemeClr val="bg1"/>
                </a:solidFill>
                <a:latin typeface="Verdana Pro SemiBold" panose="020B0704030504040204" pitchFamily="34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altLang="ru-RU" sz="1000"/>
          </a:p>
        </p:txBody>
      </p:sp>
      <p:pic>
        <p:nvPicPr>
          <p:cNvPr id="4107" name="Рисунок 37">
            <a:extLst>
              <a:ext uri="{FF2B5EF4-FFF2-40B4-BE49-F238E27FC236}">
                <a16:creationId xmlns:a16="http://schemas.microsoft.com/office/drawing/2014/main" id="{11EC6636-EF3E-4C68-8C72-D4C3003875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75" y="1968500"/>
            <a:ext cx="8207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E2DD24BC-BB0E-4259-9BB4-C2BE5B5CD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038" y="3232150"/>
            <a:ext cx="152241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1">
            <a:extLst>
              <a:ext uri="{FF2B5EF4-FFF2-40B4-BE49-F238E27FC236}">
                <a16:creationId xmlns:a16="http://schemas.microsoft.com/office/drawing/2014/main" id="{FA159E0A-97E7-43BC-9D97-6B8208D59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78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/>
              <a:t>Состав системы управления рисками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E8C92C-0011-4235-81AC-D70F8C608F04}"/>
              </a:ext>
            </a:extLst>
          </p:cNvPr>
          <p:cNvSpPr txBox="1"/>
          <p:nvPr/>
        </p:nvSpPr>
        <p:spPr>
          <a:xfrm>
            <a:off x="178741" y="3174083"/>
            <a:ext cx="31130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3162"/>
                </a:solidFill>
                <a:latin typeface="+mn-lt"/>
                <a:cs typeface="+mn-cs"/>
              </a:rPr>
              <a:t>Ядро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Алгоритмы оценки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Взаимосвязь рисков между собой 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Динамическая связь рисков с бизнес-процессами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Хранение исторических данных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Инструменты аналитики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624E33-DF80-46BE-8977-2629C6A16A01}"/>
              </a:ext>
            </a:extLst>
          </p:cNvPr>
          <p:cNvSpPr txBox="1"/>
          <p:nvPr/>
        </p:nvSpPr>
        <p:spPr>
          <a:xfrm>
            <a:off x="5404967" y="3315515"/>
            <a:ext cx="3000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3162"/>
                </a:solidFill>
                <a:latin typeface="+mn-lt"/>
                <a:cs typeface="+mn-cs"/>
              </a:rPr>
              <a:t>«Щупальца»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Интерфейсы для получения данных из производственных информационных систем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345C5B-7121-4DEA-BDFC-B7ABB89847C4}"/>
              </a:ext>
            </a:extLst>
          </p:cNvPr>
          <p:cNvSpPr txBox="1"/>
          <p:nvPr/>
        </p:nvSpPr>
        <p:spPr>
          <a:xfrm>
            <a:off x="5930740" y="921192"/>
            <a:ext cx="26367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3162"/>
                </a:solidFill>
                <a:latin typeface="+mn-lt"/>
                <a:cs typeface="+mn-cs"/>
              </a:rPr>
              <a:t>Пульт управления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Отчеты для руководителей и сотрудников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–"/>
              <a:defRPr/>
            </a:pPr>
            <a:r>
              <a:rPr lang="ru-RU" sz="1200" dirty="0">
                <a:latin typeface="+mn-lt"/>
                <a:cs typeface="+mn-cs"/>
              </a:rPr>
              <a:t>Настраиваемая отчетность по рискам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740458E-E223-4FC1-B8CB-CA794EC3E522}"/>
              </a:ext>
            </a:extLst>
          </p:cNvPr>
          <p:cNvGrpSpPr/>
          <p:nvPr/>
        </p:nvGrpSpPr>
        <p:grpSpPr>
          <a:xfrm>
            <a:off x="325046" y="1354124"/>
            <a:ext cx="1708581" cy="1819959"/>
            <a:chOff x="2133149" y="2589824"/>
            <a:chExt cx="913441" cy="972986"/>
          </a:xfrm>
        </p:grpSpPr>
        <p:pic>
          <p:nvPicPr>
            <p:cNvPr id="8" name="Рисунок 2" descr="База данных">
              <a:extLst>
                <a:ext uri="{FF2B5EF4-FFF2-40B4-BE49-F238E27FC236}">
                  <a16:creationId xmlns:a16="http://schemas.microsoft.com/office/drawing/2014/main" id="{7AE6BBEF-B999-4C8C-B1ED-D13657D6C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579" y="2589824"/>
              <a:ext cx="779011" cy="77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 descr="Сервер">
              <a:extLst>
                <a:ext uri="{FF2B5EF4-FFF2-40B4-BE49-F238E27FC236}">
                  <a16:creationId xmlns:a16="http://schemas.microsoft.com/office/drawing/2014/main" id="{62E309ED-F327-4E9D-80DA-393E13B9E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33149" y="3024607"/>
              <a:ext cx="538203" cy="538203"/>
            </a:xfrm>
            <a:prstGeom prst="rect">
              <a:avLst/>
            </a:prstGeom>
          </p:spPr>
        </p:pic>
      </p:grpSp>
      <p:pic>
        <p:nvPicPr>
          <p:cNvPr id="13320" name="Picture 8" descr="Risk Management Kpi Dashboard Showing Open Issues And Control Performance |  Templates PowerPoint Slides | PPT Presentation Backgrounds | Backgrounds  Presentation Themes">
            <a:extLst>
              <a:ext uri="{FF2B5EF4-FFF2-40B4-BE49-F238E27FC236}">
                <a16:creationId xmlns:a16="http://schemas.microsoft.com/office/drawing/2014/main" id="{A5BD8D84-051C-42BD-A4FB-E721298DAA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7649" y="886366"/>
            <a:ext cx="2894616" cy="18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USB">
            <a:extLst>
              <a:ext uri="{FF2B5EF4-FFF2-40B4-BE49-F238E27FC236}">
                <a16:creationId xmlns:a16="http://schemas.microsoft.com/office/drawing/2014/main" id="{564760AD-2D3C-453D-BBDB-B4F5066AF0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4269" y="3174083"/>
            <a:ext cx="1256279" cy="1256279"/>
          </a:xfrm>
          <a:prstGeom prst="rect">
            <a:avLst/>
          </a:prstGeom>
        </p:spPr>
      </p:pic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DB480B26-3DFB-4718-8C00-424BC97ED96A}"/>
              </a:ext>
            </a:extLst>
          </p:cNvPr>
          <p:cNvCxnSpPr>
            <a:stCxn id="23" idx="1"/>
            <a:endCxn id="8" idx="2"/>
          </p:cNvCxnSpPr>
          <p:nvPr/>
        </p:nvCxnSpPr>
        <p:spPr>
          <a:xfrm flipH="1" flipV="1">
            <a:off x="1305062" y="2811255"/>
            <a:ext cx="2949207" cy="990968"/>
          </a:xfrm>
          <a:prstGeom prst="straightConnector1">
            <a:avLst/>
          </a:prstGeom>
          <a:ln w="19050">
            <a:solidFill>
              <a:srgbClr val="00316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A968083-3879-45DF-8A73-CE9CE3D9C9DF}"/>
              </a:ext>
            </a:extLst>
          </p:cNvPr>
          <p:cNvCxnSpPr>
            <a:cxnSpLocks/>
            <a:endCxn id="13320" idx="1"/>
          </p:cNvCxnSpPr>
          <p:nvPr/>
        </p:nvCxnSpPr>
        <p:spPr>
          <a:xfrm flipV="1">
            <a:off x="1799539" y="1791020"/>
            <a:ext cx="1208110" cy="291669"/>
          </a:xfrm>
          <a:prstGeom prst="straightConnector1">
            <a:avLst/>
          </a:prstGeom>
          <a:ln w="19050">
            <a:solidFill>
              <a:srgbClr val="00316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1">
            <a:extLst>
              <a:ext uri="{FF2B5EF4-FFF2-40B4-BE49-F238E27FC236}">
                <a16:creationId xmlns:a16="http://schemas.microsoft.com/office/drawing/2014/main" id="{F2D1698B-7778-45CB-88B2-0EBD3565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78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Связь системы управления рисками с безопасностью движения поездов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5B1A658-6EC4-40C6-9B8A-F739A9ED472B}"/>
              </a:ext>
            </a:extLst>
          </p:cNvPr>
          <p:cNvSpPr/>
          <p:nvPr/>
        </p:nvSpPr>
        <p:spPr>
          <a:xfrm>
            <a:off x="434340" y="1467803"/>
            <a:ext cx="1350569" cy="646113"/>
          </a:xfrm>
          <a:prstGeom prst="rect">
            <a:avLst/>
          </a:prstGeom>
          <a:solidFill>
            <a:schemeClr val="bg1"/>
          </a:solidFill>
          <a:ln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3162"/>
                </a:solidFill>
              </a:rPr>
              <a:t>Деятельность подразделений </a:t>
            </a:r>
            <a:br>
              <a:rPr lang="en-US" sz="1000" dirty="0">
                <a:solidFill>
                  <a:srgbClr val="003162"/>
                </a:solidFill>
              </a:rPr>
            </a:br>
            <a:r>
              <a:rPr lang="ru-RU" sz="1000" dirty="0">
                <a:solidFill>
                  <a:srgbClr val="003162"/>
                </a:solidFill>
              </a:rPr>
              <a:t>(ЦД, ЦТ, ЦДИ, </a:t>
            </a:r>
            <a:br>
              <a:rPr lang="en-US" sz="1000" dirty="0">
                <a:solidFill>
                  <a:srgbClr val="003162"/>
                </a:solidFill>
              </a:rPr>
            </a:br>
            <a:r>
              <a:rPr lang="ru-RU" sz="1000" dirty="0">
                <a:solidFill>
                  <a:srgbClr val="003162"/>
                </a:solidFill>
              </a:rPr>
              <a:t>ЦДРП и пр.)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917B36-7434-480B-8C65-FDDBBD7718AA}"/>
              </a:ext>
            </a:extLst>
          </p:cNvPr>
          <p:cNvSpPr/>
          <p:nvPr/>
        </p:nvSpPr>
        <p:spPr>
          <a:xfrm>
            <a:off x="434340" y="2248693"/>
            <a:ext cx="1350569" cy="646113"/>
          </a:xfrm>
          <a:prstGeom prst="rect">
            <a:avLst/>
          </a:prstGeom>
          <a:solidFill>
            <a:schemeClr val="bg1"/>
          </a:solidFill>
          <a:ln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3162"/>
                </a:solidFill>
              </a:rPr>
              <a:t>Деятельность дочерних обществ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E3D9CE-A08E-4F88-BB93-834C53E38197}"/>
              </a:ext>
            </a:extLst>
          </p:cNvPr>
          <p:cNvSpPr/>
          <p:nvPr/>
        </p:nvSpPr>
        <p:spPr>
          <a:xfrm>
            <a:off x="434340" y="3029583"/>
            <a:ext cx="1350569" cy="646113"/>
          </a:xfrm>
          <a:prstGeom prst="rect">
            <a:avLst/>
          </a:prstGeom>
          <a:solidFill>
            <a:schemeClr val="bg1"/>
          </a:solidFill>
          <a:ln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3162"/>
                </a:solidFill>
              </a:rPr>
              <a:t>Влияние </a:t>
            </a:r>
            <a:br>
              <a:rPr lang="en-US" sz="1000" b="1" dirty="0">
                <a:solidFill>
                  <a:srgbClr val="003162"/>
                </a:solidFill>
              </a:rPr>
            </a:br>
            <a:r>
              <a:rPr lang="ru-RU" sz="1000" b="1" dirty="0">
                <a:solidFill>
                  <a:srgbClr val="003162"/>
                </a:solidFill>
              </a:rPr>
              <a:t>третьих лиц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C17ADA-2CEF-42B2-83B3-A53B8A175F57}"/>
              </a:ext>
            </a:extLst>
          </p:cNvPr>
          <p:cNvSpPr/>
          <p:nvPr/>
        </p:nvSpPr>
        <p:spPr>
          <a:xfrm>
            <a:off x="6668046" y="3529674"/>
            <a:ext cx="1676400" cy="424617"/>
          </a:xfrm>
          <a:prstGeom prst="rect">
            <a:avLst/>
          </a:prstGeom>
          <a:solidFill>
            <a:schemeClr val="bg1"/>
          </a:solidFill>
          <a:ln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/>
            <a:r>
              <a:rPr lang="ru-RU" sz="1200" dirty="0">
                <a:solidFill>
                  <a:srgbClr val="003162"/>
                </a:solidFill>
              </a:rPr>
              <a:t>Нормальное следование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6A5CE83-B309-44DE-9E9D-C5B0F45D5CD4}"/>
              </a:ext>
            </a:extLst>
          </p:cNvPr>
          <p:cNvCxnSpPr>
            <a:cxnSpLocks/>
          </p:cNvCxnSpPr>
          <p:nvPr/>
        </p:nvCxnSpPr>
        <p:spPr>
          <a:xfrm>
            <a:off x="495300" y="4526280"/>
            <a:ext cx="7498080" cy="0"/>
          </a:xfrm>
          <a:prstGeom prst="straightConnector1">
            <a:avLst/>
          </a:prstGeom>
          <a:ln>
            <a:solidFill>
              <a:srgbClr val="003162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6FA556-C90E-4919-901E-B6E58AB00522}"/>
              </a:ext>
            </a:extLst>
          </p:cNvPr>
          <p:cNvSpPr txBox="1"/>
          <p:nvPr/>
        </p:nvSpPr>
        <p:spPr>
          <a:xfrm>
            <a:off x="3121896" y="4330364"/>
            <a:ext cx="2616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3162"/>
                </a:solidFill>
                <a:highlight>
                  <a:srgbClr val="FFFFFF"/>
                </a:highlight>
              </a:rPr>
              <a:t>Управление рисками</a:t>
            </a:r>
            <a:r>
              <a:rPr lang="en-US" dirty="0">
                <a:solidFill>
                  <a:srgbClr val="003162"/>
                </a:solidFill>
                <a:highlight>
                  <a:srgbClr val="FFFFFF"/>
                </a:highlight>
              </a:rPr>
              <a:t>  </a:t>
            </a:r>
            <a:endParaRPr lang="ru-RU" dirty="0">
              <a:solidFill>
                <a:srgbClr val="003162"/>
              </a:solidFill>
              <a:highlight>
                <a:srgbClr val="FFFFFF"/>
              </a:highlight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DFABB87-6CFF-4E72-86CC-AC64E7BB897D}"/>
              </a:ext>
            </a:extLst>
          </p:cNvPr>
          <p:cNvGrpSpPr/>
          <p:nvPr/>
        </p:nvGrpSpPr>
        <p:grpSpPr>
          <a:xfrm>
            <a:off x="2139696" y="1948337"/>
            <a:ext cx="2491970" cy="1176855"/>
            <a:chOff x="2163445" y="1910439"/>
            <a:chExt cx="2743200" cy="1516380"/>
          </a:xfrm>
        </p:grpSpPr>
        <p:sp>
          <p:nvSpPr>
            <p:cNvPr id="3" name="Взрыв: 14 точек 2">
              <a:extLst>
                <a:ext uri="{FF2B5EF4-FFF2-40B4-BE49-F238E27FC236}">
                  <a16:creationId xmlns:a16="http://schemas.microsoft.com/office/drawing/2014/main" id="{9B82DC1D-6743-4435-89F4-45EE8F137E07}"/>
                </a:ext>
              </a:extLst>
            </p:cNvPr>
            <p:cNvSpPr/>
            <p:nvPr/>
          </p:nvSpPr>
          <p:spPr>
            <a:xfrm>
              <a:off x="2163445" y="1910439"/>
              <a:ext cx="2743200" cy="1516380"/>
            </a:xfrm>
            <a:prstGeom prst="irregularSeal2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3162"/>
                  </a:solidFill>
                </a:rPr>
                <a:t>  </a:t>
              </a:r>
              <a:r>
                <a:rPr lang="ru-RU" sz="1400" b="1" dirty="0">
                  <a:solidFill>
                    <a:srgbClr val="003162"/>
                  </a:solidFill>
                </a:rPr>
                <a:t>Риски</a:t>
              </a:r>
            </a:p>
          </p:txBody>
        </p:sp>
        <p:pic>
          <p:nvPicPr>
            <p:cNvPr id="16" name="Рисунок 15" descr="Высокое напряжение">
              <a:extLst>
                <a:ext uri="{FF2B5EF4-FFF2-40B4-BE49-F238E27FC236}">
                  <a16:creationId xmlns:a16="http://schemas.microsoft.com/office/drawing/2014/main" id="{2C302AC9-9ACD-4F5F-86C0-B832A5EB9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47768" y="2432209"/>
              <a:ext cx="422766" cy="494847"/>
            </a:xfrm>
            <a:prstGeom prst="rect">
              <a:avLst/>
            </a:prstGeom>
          </p:spPr>
        </p:pic>
      </p:grp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EA3F1DC-2BDE-486D-A141-CD6416A84E0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784909" y="1790860"/>
            <a:ext cx="904951" cy="451225"/>
          </a:xfrm>
          <a:prstGeom prst="straightConnector1">
            <a:avLst/>
          </a:prstGeom>
          <a:ln w="19050">
            <a:solidFill>
              <a:srgbClr val="00316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7DA75D0-C87E-48C4-A8C9-DB2CE6775FE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1784909" y="2990433"/>
            <a:ext cx="904951" cy="362207"/>
          </a:xfrm>
          <a:prstGeom prst="straightConnector1">
            <a:avLst/>
          </a:prstGeom>
          <a:ln w="19050">
            <a:solidFill>
              <a:srgbClr val="00316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8B64833-0419-447D-8735-3E6B82F42FA8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784909" y="2501798"/>
            <a:ext cx="643737" cy="69952"/>
          </a:xfrm>
          <a:prstGeom prst="straightConnector1">
            <a:avLst/>
          </a:prstGeom>
          <a:ln w="19050">
            <a:solidFill>
              <a:srgbClr val="00316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A174950-3671-48E5-86F9-8366B9F3F557}"/>
              </a:ext>
            </a:extLst>
          </p:cNvPr>
          <p:cNvGrpSpPr/>
          <p:nvPr/>
        </p:nvGrpSpPr>
        <p:grpSpPr>
          <a:xfrm>
            <a:off x="4788842" y="2205954"/>
            <a:ext cx="1718411" cy="474079"/>
            <a:chOff x="5046253" y="2194703"/>
            <a:chExt cx="2090181" cy="474079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58D0617-0362-4294-9736-38349844FC07}"/>
                </a:ext>
              </a:extLst>
            </p:cNvPr>
            <p:cNvSpPr/>
            <p:nvPr/>
          </p:nvSpPr>
          <p:spPr>
            <a:xfrm>
              <a:off x="5047262" y="2194703"/>
              <a:ext cx="2089172" cy="4740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/>
              <a:r>
                <a:rPr lang="ru-RU" sz="1200" dirty="0">
                  <a:solidFill>
                    <a:srgbClr val="003162"/>
                  </a:solidFill>
                </a:rPr>
                <a:t>Превентивные меры</a:t>
              </a:r>
            </a:p>
          </p:txBody>
        </p:sp>
        <p:pic>
          <p:nvPicPr>
            <p:cNvPr id="32" name="Рисунок 31" descr="Шестеренки">
              <a:extLst>
                <a:ext uri="{FF2B5EF4-FFF2-40B4-BE49-F238E27FC236}">
                  <a16:creationId xmlns:a16="http://schemas.microsoft.com/office/drawing/2014/main" id="{30252868-BA1A-4AE5-BBEC-DABFD88F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46253" y="2198653"/>
              <a:ext cx="556113" cy="4572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4511B98D-C398-40E5-BBBA-5A563A3F9589}"/>
              </a:ext>
            </a:extLst>
          </p:cNvPr>
          <p:cNvGrpSpPr/>
          <p:nvPr/>
        </p:nvGrpSpPr>
        <p:grpSpPr>
          <a:xfrm>
            <a:off x="6644959" y="1135931"/>
            <a:ext cx="1699487" cy="477896"/>
            <a:chOff x="6507253" y="1412957"/>
            <a:chExt cx="1699487" cy="477896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AD402ACA-695B-4F7E-BB95-B45858DD5D9D}"/>
                </a:ext>
              </a:extLst>
            </p:cNvPr>
            <p:cNvSpPr/>
            <p:nvPr/>
          </p:nvSpPr>
          <p:spPr>
            <a:xfrm>
              <a:off x="6530340" y="1412957"/>
              <a:ext cx="1676400" cy="4778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358775"/>
              <a:r>
                <a:rPr lang="ru-RU" sz="1200" dirty="0">
                  <a:solidFill>
                    <a:srgbClr val="003162"/>
                  </a:solidFill>
                </a:rPr>
                <a:t>Крушение</a:t>
              </a:r>
            </a:p>
          </p:txBody>
        </p:sp>
        <p:pic>
          <p:nvPicPr>
            <p:cNvPr id="38" name="Рисунок 37" descr="Огонь">
              <a:extLst>
                <a:ext uri="{FF2B5EF4-FFF2-40B4-BE49-F238E27FC236}">
                  <a16:creationId xmlns:a16="http://schemas.microsoft.com/office/drawing/2014/main" id="{38967319-60EC-42B8-8AAB-B2ECB8D4A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07253" y="1412957"/>
              <a:ext cx="477896" cy="477896"/>
            </a:xfrm>
            <a:prstGeom prst="rect">
              <a:avLst/>
            </a:prstGeom>
          </p:spPr>
        </p:pic>
      </p:grpSp>
      <p:pic>
        <p:nvPicPr>
          <p:cNvPr id="40" name="Рисунок 39" descr="Круги со стрелками">
            <a:extLst>
              <a:ext uri="{FF2B5EF4-FFF2-40B4-BE49-F238E27FC236}">
                <a16:creationId xmlns:a16="http://schemas.microsoft.com/office/drawing/2014/main" id="{2B2E23A5-3C5F-40B0-A1D7-8143FC8AAFC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44959" y="3514843"/>
            <a:ext cx="424617" cy="424617"/>
          </a:xfrm>
          <a:prstGeom prst="rect">
            <a:avLst/>
          </a:prstGeom>
        </p:spPr>
      </p:pic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85F31687-7F61-43FA-ABF2-37CD35DA8B27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4827818" y="2694105"/>
            <a:ext cx="560391" cy="551511"/>
          </a:xfrm>
          <a:prstGeom prst="straightConnector1">
            <a:avLst/>
          </a:prstGeom>
          <a:ln w="19050">
            <a:solidFill>
              <a:srgbClr val="003162"/>
            </a:solidFill>
            <a:prstDash val="sysDash"/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0063209D-8919-40F3-AC73-5ED0AB83B5E6}"/>
              </a:ext>
            </a:extLst>
          </p:cNvPr>
          <p:cNvCxnSpPr>
            <a:cxnSpLocks/>
          </p:cNvCxnSpPr>
          <p:nvPr/>
        </p:nvCxnSpPr>
        <p:spPr>
          <a:xfrm>
            <a:off x="3633053" y="2902759"/>
            <a:ext cx="650512" cy="540049"/>
          </a:xfrm>
          <a:prstGeom prst="straightConnector1">
            <a:avLst/>
          </a:prstGeom>
          <a:ln w="19050">
            <a:solidFill>
              <a:srgbClr val="00316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33368E63-E712-4AF5-AC1B-B413C530C60D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4190035" y="2438504"/>
            <a:ext cx="598807" cy="86501"/>
          </a:xfrm>
          <a:prstGeom prst="straightConnector1">
            <a:avLst/>
          </a:prstGeom>
          <a:ln w="19050">
            <a:solidFill>
              <a:srgbClr val="C0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2" name="Группа 14341">
            <a:extLst>
              <a:ext uri="{FF2B5EF4-FFF2-40B4-BE49-F238E27FC236}">
                <a16:creationId xmlns:a16="http://schemas.microsoft.com/office/drawing/2014/main" id="{918A0272-1806-4DC4-AA74-E5314D422B9F}"/>
              </a:ext>
            </a:extLst>
          </p:cNvPr>
          <p:cNvGrpSpPr/>
          <p:nvPr/>
        </p:nvGrpSpPr>
        <p:grpSpPr>
          <a:xfrm>
            <a:off x="4322854" y="3245616"/>
            <a:ext cx="1009928" cy="517713"/>
            <a:chOff x="4118027" y="3340712"/>
            <a:chExt cx="1009928" cy="517713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C7ECB46-8976-4D33-B967-A620D236E193}"/>
                </a:ext>
              </a:extLst>
            </p:cNvPr>
            <p:cNvSpPr/>
            <p:nvPr/>
          </p:nvSpPr>
          <p:spPr>
            <a:xfrm>
              <a:off x="4118027" y="3340712"/>
              <a:ext cx="1009928" cy="5136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31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dirty="0">
                  <a:solidFill>
                    <a:srgbClr val="003162"/>
                  </a:solidFill>
                </a:rPr>
                <a:t>ЦРБ</a:t>
              </a:r>
            </a:p>
          </p:txBody>
        </p:sp>
        <p:pic>
          <p:nvPicPr>
            <p:cNvPr id="61" name="Рисунок 60" descr="Мозговой штурм группы">
              <a:extLst>
                <a:ext uri="{FF2B5EF4-FFF2-40B4-BE49-F238E27FC236}">
                  <a16:creationId xmlns:a16="http://schemas.microsoft.com/office/drawing/2014/main" id="{D813AFCB-AF07-428C-9744-84DB6DBBC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130474" y="3344787"/>
              <a:ext cx="513638" cy="513638"/>
            </a:xfrm>
            <a:prstGeom prst="rect">
              <a:avLst/>
            </a:prstGeom>
          </p:spPr>
        </p:pic>
      </p:grp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84ED88B9-6849-4CEA-BF94-BED371A4FC06}"/>
              </a:ext>
            </a:extLst>
          </p:cNvPr>
          <p:cNvCxnSpPr>
            <a:cxnSpLocks/>
            <a:stCxn id="4" idx="3"/>
            <a:endCxn id="12" idx="0"/>
          </p:cNvCxnSpPr>
          <p:nvPr/>
        </p:nvCxnSpPr>
        <p:spPr>
          <a:xfrm>
            <a:off x="6507253" y="2442994"/>
            <a:ext cx="998993" cy="1086680"/>
          </a:xfrm>
          <a:prstGeom prst="straightConnector1">
            <a:avLst/>
          </a:prstGeom>
          <a:ln w="19050">
            <a:solidFill>
              <a:srgbClr val="00316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345EA135-D4F6-4E4E-A9BE-7A569ECFEE18}"/>
              </a:ext>
            </a:extLst>
          </p:cNvPr>
          <p:cNvCxnSpPr>
            <a:cxnSpLocks/>
            <a:stCxn id="4" idx="3"/>
            <a:endCxn id="11" idx="2"/>
          </p:cNvCxnSpPr>
          <p:nvPr/>
        </p:nvCxnSpPr>
        <p:spPr>
          <a:xfrm flipV="1">
            <a:off x="6507253" y="1613827"/>
            <a:ext cx="998993" cy="829167"/>
          </a:xfrm>
          <a:prstGeom prst="straightConnector1">
            <a:avLst/>
          </a:prstGeom>
          <a:ln w="19050">
            <a:solidFill>
              <a:srgbClr val="003162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 descr="Маркеры-галочки">
            <a:extLst>
              <a:ext uri="{FF2B5EF4-FFF2-40B4-BE49-F238E27FC236}">
                <a16:creationId xmlns:a16="http://schemas.microsoft.com/office/drawing/2014/main" id="{F2D56D7D-7E92-4414-91C2-E5689F7AD16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94424" y="2926200"/>
            <a:ext cx="340239" cy="340239"/>
          </a:xfrm>
          <a:prstGeom prst="rect">
            <a:avLst/>
          </a:prstGeom>
        </p:spPr>
      </p:pic>
      <p:pic>
        <p:nvPicPr>
          <p:cNvPr id="70" name="Рисунок 69" descr="Закрыть">
            <a:extLst>
              <a:ext uri="{FF2B5EF4-FFF2-40B4-BE49-F238E27FC236}">
                <a16:creationId xmlns:a16="http://schemas.microsoft.com/office/drawing/2014/main" id="{B8377B53-93FD-4DD1-BB93-2B1A08BA4AFB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9738841">
            <a:off x="6700463" y="1773252"/>
            <a:ext cx="349085" cy="349085"/>
          </a:xfrm>
          <a:prstGeom prst="rect">
            <a:avLst/>
          </a:prstGeom>
        </p:spPr>
      </p:pic>
      <p:cxnSp>
        <p:nvCxnSpPr>
          <p:cNvPr id="51" name="Shape 50"/>
          <p:cNvCxnSpPr>
            <a:stCxn id="2" idx="1"/>
            <a:endCxn id="4" idx="0"/>
          </p:cNvCxnSpPr>
          <p:nvPr/>
        </p:nvCxnSpPr>
        <p:spPr>
          <a:xfrm rot="10800000" flipH="1" flipV="1">
            <a:off x="434339" y="1790860"/>
            <a:ext cx="5214123" cy="415094"/>
          </a:xfrm>
          <a:prstGeom prst="bentConnector4">
            <a:avLst>
              <a:gd name="adj1" fmla="val -4384"/>
              <a:gd name="adj2" fmla="val -153550"/>
            </a:avLst>
          </a:prstGeom>
          <a:ln w="9525">
            <a:solidFill>
              <a:srgbClr val="00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5" idx="1"/>
            <a:endCxn id="4" idx="0"/>
          </p:cNvCxnSpPr>
          <p:nvPr/>
        </p:nvCxnSpPr>
        <p:spPr>
          <a:xfrm rot="10800000" flipH="1">
            <a:off x="434339" y="2205954"/>
            <a:ext cx="5214123" cy="365796"/>
          </a:xfrm>
          <a:prstGeom prst="bentConnector4">
            <a:avLst>
              <a:gd name="adj1" fmla="val -4384"/>
              <a:gd name="adj2" fmla="val 388982"/>
            </a:avLst>
          </a:prstGeom>
          <a:ln w="9525">
            <a:solidFill>
              <a:srgbClr val="00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hape 59"/>
          <p:cNvCxnSpPr>
            <a:stCxn id="6" idx="1"/>
            <a:endCxn id="4" idx="0"/>
          </p:cNvCxnSpPr>
          <p:nvPr/>
        </p:nvCxnSpPr>
        <p:spPr>
          <a:xfrm rot="10800000" flipH="1">
            <a:off x="434339" y="2205954"/>
            <a:ext cx="5214123" cy="1146686"/>
          </a:xfrm>
          <a:prstGeom prst="bentConnector4">
            <a:avLst>
              <a:gd name="adj1" fmla="val -4384"/>
              <a:gd name="adj2" fmla="val 191899"/>
            </a:avLst>
          </a:prstGeom>
          <a:ln w="9525">
            <a:solidFill>
              <a:srgbClr val="003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1">
            <a:extLst>
              <a:ext uri="{FF2B5EF4-FFF2-40B4-BE49-F238E27FC236}">
                <a16:creationId xmlns:a16="http://schemas.microsoft.com/office/drawing/2014/main" id="{16C99663-89C7-4761-A4AF-8A94172FE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781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Основные эффекты цифровизации </a:t>
            </a:r>
            <a:br>
              <a:rPr lang="ru-RU" altLang="ru-RU" dirty="0"/>
            </a:br>
            <a:r>
              <a:rPr lang="ru-RU" altLang="ru-RU" dirty="0"/>
              <a:t>процесса управления рисками</a:t>
            </a:r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4D143FB8-8CEB-4C3F-B74D-CE68A067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972642"/>
            <a:ext cx="7694613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285750" indent="-285750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ru-RU" altLang="ru-RU" dirty="0"/>
              <a:t>Снижение влияния человеческого фактора</a:t>
            </a:r>
          </a:p>
          <a:p>
            <a:pPr marL="285750" indent="-285750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ru-RU" altLang="ru-RU" dirty="0"/>
              <a:t>Повышение точности прогнозов</a:t>
            </a:r>
          </a:p>
          <a:p>
            <a:pPr marL="285750" indent="-285750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ru-RU" altLang="ru-RU" dirty="0"/>
              <a:t>Повышение оперативности</a:t>
            </a:r>
          </a:p>
          <a:p>
            <a:pPr marL="285750" indent="-285750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ru-RU" altLang="ru-RU" dirty="0"/>
              <a:t>Объективный расчет последствий, в том числе убытков, недополученной прибыли, дополнительных расходов</a:t>
            </a:r>
          </a:p>
          <a:p>
            <a:pPr marL="285750" indent="-285750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ru-RU" altLang="ru-RU" dirty="0"/>
              <a:t>Объективная оценка эффективности мероприятий по</a:t>
            </a:r>
            <a:r>
              <a:rPr lang="en-US" altLang="ru-RU" dirty="0"/>
              <a:t> </a:t>
            </a:r>
            <a:r>
              <a:rPr lang="ru-RU" altLang="ru-RU" dirty="0"/>
              <a:t>воздействию на риски</a:t>
            </a:r>
          </a:p>
          <a:p>
            <a:pPr marL="285750" indent="-285750">
              <a:spcAft>
                <a:spcPts val="1200"/>
              </a:spcAft>
              <a:buFont typeface="Verdana" panose="020B0604030504040204" pitchFamily="34" charset="0"/>
              <a:buChar char="–"/>
            </a:pPr>
            <a:r>
              <a:rPr lang="ru-RU" altLang="ru-RU" dirty="0"/>
              <a:t>Расширение возможностей прикладного использования: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ru-RU" altLang="ru-RU" dirty="0"/>
              <a:t>при планировании ремонтов, бюджетировании, планировании мер в области безопасности движения и т.п.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E324720D-CBF6-4D05-A812-2A18B3B35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85169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9">
            <a:extLst>
              <a:ext uri="{FF2B5EF4-FFF2-40B4-BE49-F238E27FC236}">
                <a16:creationId xmlns:a16="http://schemas.microsoft.com/office/drawing/2014/main" id="{FCD0544D-B600-47BC-BCD2-E03F674DB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5925"/>
            <a:ext cx="85375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Placeholder 7">
            <a:extLst>
              <a:ext uri="{FF2B5EF4-FFF2-40B4-BE49-F238E27FC236}">
                <a16:creationId xmlns:a16="http://schemas.microsoft.com/office/drawing/2014/main" id="{F9A93959-C3F0-4D7D-B4FC-09E4D21741B9}"/>
              </a:ext>
            </a:extLst>
          </p:cNvPr>
          <p:cNvSpPr txBox="1">
            <a:spLocks/>
          </p:cNvSpPr>
          <p:nvPr/>
        </p:nvSpPr>
        <p:spPr bwMode="auto">
          <a:xfrm>
            <a:off x="785813" y="4711700"/>
            <a:ext cx="14414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ea typeface="Arial" panose="020B0604020202020204" pitchFamily="34" charset="0"/>
                <a:cs typeface="Verdana" panose="020B0604030504040204" pitchFamily="34" charset="0"/>
              </a:rPr>
              <a:t>Ноябрь 2020 года</a:t>
            </a:r>
            <a:endParaRPr lang="en-US" altLang="ru-RU" sz="800" dirty="0"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16389" name="Заголовок 2">
            <a:extLst>
              <a:ext uri="{FF2B5EF4-FFF2-40B4-BE49-F238E27FC236}">
                <a16:creationId xmlns:a16="http://schemas.microsoft.com/office/drawing/2014/main" id="{4D19089E-7A36-480A-8EC0-3AFC3C69F09F}"/>
              </a:ext>
            </a:extLst>
          </p:cNvPr>
          <p:cNvSpPr txBox="1">
            <a:spLocks/>
          </p:cNvSpPr>
          <p:nvPr/>
        </p:nvSpPr>
        <p:spPr bwMode="auto">
          <a:xfrm>
            <a:off x="542925" y="3074988"/>
            <a:ext cx="5867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/>
            <a:r>
              <a:rPr kumimoji="1" lang="ru-RU" altLang="ru-RU" sz="2000">
                <a:solidFill>
                  <a:srgbClr val="FFFFFF"/>
                </a:solidFill>
                <a:ea typeface="Arial" panose="020B0604020202020204" pitchFamily="34" charset="0"/>
                <a:cs typeface="Verdana" panose="020B0604030504040204" pitchFamily="34" charset="0"/>
              </a:rPr>
              <a:t>Развитие системы управления рисками: цифровизация как фактор объективности </a:t>
            </a:r>
            <a:endParaRPr lang="ru-RU" altLang="ru-RU" sz="2000">
              <a:solidFill>
                <a:srgbClr val="FFFFFF"/>
              </a:solidFill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16390" name="Subtitle 6">
            <a:extLst>
              <a:ext uri="{FF2B5EF4-FFF2-40B4-BE49-F238E27FC236}">
                <a16:creationId xmlns:a16="http://schemas.microsoft.com/office/drawing/2014/main" id="{A7C5885B-7F0A-425E-9A76-7F04F66CEA4C}"/>
              </a:ext>
            </a:extLst>
          </p:cNvPr>
          <p:cNvSpPr txBox="1">
            <a:spLocks/>
          </p:cNvSpPr>
          <p:nvPr/>
        </p:nvSpPr>
        <p:spPr bwMode="auto">
          <a:xfrm>
            <a:off x="785813" y="3879850"/>
            <a:ext cx="55149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>
                <a:ea typeface="Arial" panose="020B0604020202020204" pitchFamily="34" charset="0"/>
                <a:cs typeface="Verdana" panose="020B0604030504040204" pitchFamily="34" charset="0"/>
              </a:rPr>
              <a:t>Гладышева Ольга Александровна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ru-RU" sz="1400"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C273BB8-3AC1-482F-AA21-27BDC47B6A4B}"/>
              </a:ext>
            </a:extLst>
          </p:cNvPr>
          <p:cNvSpPr/>
          <p:nvPr/>
        </p:nvSpPr>
        <p:spPr>
          <a:xfrm>
            <a:off x="9097963" y="0"/>
            <a:ext cx="46037" cy="5148263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92" name="TextBox 10">
            <a:extLst>
              <a:ext uri="{FF2B5EF4-FFF2-40B4-BE49-F238E27FC236}">
                <a16:creationId xmlns:a16="http://schemas.microsoft.com/office/drawing/2014/main" id="{080E17C6-BCB9-4036-A17E-75AE3143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138613"/>
            <a:ext cx="758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400"/>
              <a:t>Начальник центра по координации управления рисками и построению системы внутреннего контроля ОАО «РЖД»</a:t>
            </a:r>
          </a:p>
        </p:txBody>
      </p:sp>
      <p:sp>
        <p:nvSpPr>
          <p:cNvPr id="16393" name="AutoShape 2" descr="ОАО «РЖД» совместно с регионами планируют создать в порту Мурманск зерновой  терминал">
            <a:extLst>
              <a:ext uri="{FF2B5EF4-FFF2-40B4-BE49-F238E27FC236}">
                <a16:creationId xmlns:a16="http://schemas.microsoft.com/office/drawing/2014/main" id="{710C581C-867D-49D7-A80F-E1008F5AA4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0D93B592-FF98-4D4B-9F7B-08EA5F71B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5650"/>
            <a:ext cx="85169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9">
            <a:extLst>
              <a:ext uri="{FF2B5EF4-FFF2-40B4-BE49-F238E27FC236}">
                <a16:creationId xmlns:a16="http://schemas.microsoft.com/office/drawing/2014/main" id="{F36C7CC7-D3FB-47E3-9283-FC2C71F7A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55925"/>
            <a:ext cx="85375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Placeholder 7">
            <a:extLst>
              <a:ext uri="{FF2B5EF4-FFF2-40B4-BE49-F238E27FC236}">
                <a16:creationId xmlns:a16="http://schemas.microsoft.com/office/drawing/2014/main" id="{23900A0F-3759-4A07-9B5A-F93D5B2DCEC5}"/>
              </a:ext>
            </a:extLst>
          </p:cNvPr>
          <p:cNvSpPr txBox="1">
            <a:spLocks/>
          </p:cNvSpPr>
          <p:nvPr/>
        </p:nvSpPr>
        <p:spPr bwMode="auto">
          <a:xfrm>
            <a:off x="785813" y="4711700"/>
            <a:ext cx="14414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800" dirty="0">
                <a:ea typeface="Arial" panose="020B0604020202020204" pitchFamily="34" charset="0"/>
                <a:cs typeface="Verdana" panose="020B0604030504040204" pitchFamily="34" charset="0"/>
              </a:rPr>
              <a:t>Ноябрь 2020 года</a:t>
            </a:r>
            <a:endParaRPr lang="en-US" altLang="ru-RU" sz="800" dirty="0"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5125" name="Заголовок 2">
            <a:extLst>
              <a:ext uri="{FF2B5EF4-FFF2-40B4-BE49-F238E27FC236}">
                <a16:creationId xmlns:a16="http://schemas.microsoft.com/office/drawing/2014/main" id="{DAE3B27E-96BA-4E5D-B45D-82A5E81D8B2E}"/>
              </a:ext>
            </a:extLst>
          </p:cNvPr>
          <p:cNvSpPr txBox="1">
            <a:spLocks/>
          </p:cNvSpPr>
          <p:nvPr/>
        </p:nvSpPr>
        <p:spPr bwMode="auto">
          <a:xfrm>
            <a:off x="542925" y="3074988"/>
            <a:ext cx="5867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hangingPunct="0"/>
            <a:r>
              <a:rPr kumimoji="1" lang="ru-RU" altLang="ru-RU" sz="2000" dirty="0">
                <a:solidFill>
                  <a:srgbClr val="FFFFFF"/>
                </a:solidFill>
                <a:ea typeface="Arial" panose="020B0604020202020204" pitchFamily="34" charset="0"/>
                <a:cs typeface="Verdana" panose="020B0604030504040204" pitchFamily="34" charset="0"/>
              </a:rPr>
              <a:t>Развитие системы управления рисками: цифровизация как фактор объективности </a:t>
            </a:r>
            <a:endParaRPr lang="ru-RU" altLang="ru-RU" sz="2000" dirty="0">
              <a:solidFill>
                <a:srgbClr val="FFFFFF"/>
              </a:solidFill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5126" name="Subtitle 6">
            <a:extLst>
              <a:ext uri="{FF2B5EF4-FFF2-40B4-BE49-F238E27FC236}">
                <a16:creationId xmlns:a16="http://schemas.microsoft.com/office/drawing/2014/main" id="{34965F66-6936-42C2-9892-28770941DBAA}"/>
              </a:ext>
            </a:extLst>
          </p:cNvPr>
          <p:cNvSpPr txBox="1">
            <a:spLocks/>
          </p:cNvSpPr>
          <p:nvPr/>
        </p:nvSpPr>
        <p:spPr bwMode="auto">
          <a:xfrm>
            <a:off x="785813" y="3879850"/>
            <a:ext cx="55149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400">
                <a:ea typeface="Arial" panose="020B0604020202020204" pitchFamily="34" charset="0"/>
                <a:cs typeface="Verdana" panose="020B0604030504040204" pitchFamily="34" charset="0"/>
              </a:rPr>
              <a:t>Гладышева Ольга Александровна</a:t>
            </a:r>
          </a:p>
          <a:p>
            <a:pPr defTabSz="914400"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ru-RU" sz="1400">
              <a:ea typeface="Arial" panose="020B060402020202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D10B975-04F3-4386-9212-5675563857CA}"/>
              </a:ext>
            </a:extLst>
          </p:cNvPr>
          <p:cNvSpPr/>
          <p:nvPr/>
        </p:nvSpPr>
        <p:spPr>
          <a:xfrm>
            <a:off x="9097963" y="0"/>
            <a:ext cx="46037" cy="5148263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8" name="TextBox 10">
            <a:extLst>
              <a:ext uri="{FF2B5EF4-FFF2-40B4-BE49-F238E27FC236}">
                <a16:creationId xmlns:a16="http://schemas.microsoft.com/office/drawing/2014/main" id="{148840DA-4AC0-428B-9DBB-965983023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4138613"/>
            <a:ext cx="758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400"/>
              <a:t>Начальник центра по координации управления рисками и построению системы внутреннего контроля ОАО «РЖД»</a:t>
            </a:r>
          </a:p>
        </p:txBody>
      </p:sp>
      <p:sp>
        <p:nvSpPr>
          <p:cNvPr id="5129" name="AutoShape 2" descr="ОАО «РЖД» совместно с регионами планируют создать в порту Мурманск зерновой  терминал">
            <a:extLst>
              <a:ext uri="{FF2B5EF4-FFF2-40B4-BE49-F238E27FC236}">
                <a16:creationId xmlns:a16="http://schemas.microsoft.com/office/drawing/2014/main" id="{F05D3238-5C6F-4689-A463-D8249A34D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1">
            <a:extLst>
              <a:ext uri="{FF2B5EF4-FFF2-40B4-BE49-F238E27FC236}">
                <a16:creationId xmlns:a16="http://schemas.microsoft.com/office/drawing/2014/main" id="{3C38CDB0-5817-472A-B830-70FB139F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78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Человеческий фактор – </a:t>
            </a:r>
            <a:br>
              <a:rPr lang="ru-RU" altLang="ru-RU" dirty="0"/>
            </a:br>
            <a:r>
              <a:rPr lang="ru-RU" altLang="ru-RU" dirty="0"/>
              <a:t>причина необъективности</a:t>
            </a:r>
          </a:p>
        </p:txBody>
      </p:sp>
      <p:pic>
        <p:nvPicPr>
          <p:cNvPr id="6147" name="Picture 1">
            <a:extLst>
              <a:ext uri="{FF2B5EF4-FFF2-40B4-BE49-F238E27FC236}">
                <a16:creationId xmlns:a16="http://schemas.microsoft.com/office/drawing/2014/main" id="{DCEE2705-9ACA-4689-9B2A-7FC04B5F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366" y="952500"/>
            <a:ext cx="668132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1">
            <a:extLst>
              <a:ext uri="{FF2B5EF4-FFF2-40B4-BE49-F238E27FC236}">
                <a16:creationId xmlns:a16="http://schemas.microsoft.com/office/drawing/2014/main" id="{B991F799-7343-45FC-BE41-B9146A25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78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Скорость принятия решения – </a:t>
            </a:r>
            <a:br>
              <a:rPr lang="ru-RU" altLang="ru-RU" dirty="0"/>
            </a:br>
            <a:r>
              <a:rPr lang="ru-RU" altLang="ru-RU" dirty="0"/>
              <a:t>причина неактуальности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B5D094A5-5D91-429B-A10B-D5AF70EE5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29053"/>
            <a:ext cx="456703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>
            <a:extLst>
              <a:ext uri="{FF2B5EF4-FFF2-40B4-BE49-F238E27FC236}">
                <a16:creationId xmlns:a16="http://schemas.microsoft.com/office/drawing/2014/main" id="{ECBD2D74-1B3A-4B55-BBF8-333790F35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78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Непонимание целостной картины – </a:t>
            </a:r>
            <a:br>
              <a:rPr lang="ru-RU" altLang="ru-RU" dirty="0"/>
            </a:br>
            <a:r>
              <a:rPr lang="ru-RU" altLang="ru-RU" dirty="0"/>
              <a:t>причина принятия неверного решения</a:t>
            </a:r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3452BE1-3770-4A0A-81A0-D96F56B16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967" y="885826"/>
            <a:ext cx="7970468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>
            <a:extLst>
              <a:ext uri="{FF2B5EF4-FFF2-40B4-BE49-F238E27FC236}">
                <a16:creationId xmlns:a16="http://schemas.microsoft.com/office/drawing/2014/main" id="{75AF5A33-A9E1-4807-B662-5554108D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0"/>
            <a:ext cx="594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/>
              <a:t>В условиях ограничений - процесс управления рисками должен быть автоматизирован</a:t>
            </a:r>
          </a:p>
        </p:txBody>
      </p:sp>
      <p:sp>
        <p:nvSpPr>
          <p:cNvPr id="98" name="Rectangle: Rounded Corners 2">
            <a:extLst>
              <a:ext uri="{FF2B5EF4-FFF2-40B4-BE49-F238E27FC236}">
                <a16:creationId xmlns:a16="http://schemas.microsoft.com/office/drawing/2014/main" id="{A71B3CCB-3119-4321-9551-E53BE12AC852}"/>
              </a:ext>
            </a:extLst>
          </p:cNvPr>
          <p:cNvSpPr/>
          <p:nvPr/>
        </p:nvSpPr>
        <p:spPr>
          <a:xfrm>
            <a:off x="1993560" y="1176464"/>
            <a:ext cx="2992559" cy="442844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Выявление рисков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: Rounded Corners 4">
            <a:extLst>
              <a:ext uri="{FF2B5EF4-FFF2-40B4-BE49-F238E27FC236}">
                <a16:creationId xmlns:a16="http://schemas.microsoft.com/office/drawing/2014/main" id="{C12D0FF3-B927-409D-AF0B-412D027317F6}"/>
              </a:ext>
            </a:extLst>
          </p:cNvPr>
          <p:cNvSpPr/>
          <p:nvPr/>
        </p:nvSpPr>
        <p:spPr>
          <a:xfrm>
            <a:off x="1993560" y="2056160"/>
            <a:ext cx="2992559" cy="443649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Анализ и оценка рисков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: Rounded Corners 7">
            <a:extLst>
              <a:ext uri="{FF2B5EF4-FFF2-40B4-BE49-F238E27FC236}">
                <a16:creationId xmlns:a16="http://schemas.microsoft.com/office/drawing/2014/main" id="{3EAEA1A5-EB45-4EE6-899E-75F6E2FEA66B}"/>
              </a:ext>
            </a:extLst>
          </p:cNvPr>
          <p:cNvSpPr/>
          <p:nvPr/>
        </p:nvSpPr>
        <p:spPr>
          <a:xfrm>
            <a:off x="1993560" y="2936661"/>
            <a:ext cx="2992559" cy="443650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на риск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: Rounded Corners 8">
            <a:extLst>
              <a:ext uri="{FF2B5EF4-FFF2-40B4-BE49-F238E27FC236}">
                <a16:creationId xmlns:a16="http://schemas.microsoft.com/office/drawing/2014/main" id="{CC2258A1-704B-4B4F-B736-0362A2CF0558}"/>
              </a:ext>
            </a:extLst>
          </p:cNvPr>
          <p:cNvSpPr/>
          <p:nvPr/>
        </p:nvSpPr>
        <p:spPr>
          <a:xfrm rot="16200000">
            <a:off x="-1034506" y="2442884"/>
            <a:ext cx="3128076" cy="604639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Обмен информацией и консультирование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: Rounded Corners 33">
            <a:extLst>
              <a:ext uri="{FF2B5EF4-FFF2-40B4-BE49-F238E27FC236}">
                <a16:creationId xmlns:a16="http://schemas.microsoft.com/office/drawing/2014/main" id="{288A9573-B66A-4B99-97C9-9F72E5733EFA}"/>
              </a:ext>
            </a:extLst>
          </p:cNvPr>
          <p:cNvSpPr/>
          <p:nvPr/>
        </p:nvSpPr>
        <p:spPr>
          <a:xfrm rot="16200000">
            <a:off x="-277446" y="2414190"/>
            <a:ext cx="3128078" cy="652625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Отчетность и документирование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: Rounded Corners 5">
            <a:extLst>
              <a:ext uri="{FF2B5EF4-FFF2-40B4-BE49-F238E27FC236}">
                <a16:creationId xmlns:a16="http://schemas.microsoft.com/office/drawing/2014/main" id="{057BE41D-90A7-4FBB-BFBE-5F219146172F}"/>
              </a:ext>
            </a:extLst>
          </p:cNvPr>
          <p:cNvSpPr/>
          <p:nvPr/>
        </p:nvSpPr>
        <p:spPr>
          <a:xfrm>
            <a:off x="1993560" y="3817163"/>
            <a:ext cx="2969618" cy="482027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Мониторинг и пересмотр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Straight Arrow Connector 270">
            <a:extLst>
              <a:ext uri="{FF2B5EF4-FFF2-40B4-BE49-F238E27FC236}">
                <a16:creationId xmlns:a16="http://schemas.microsoft.com/office/drawing/2014/main" id="{467AE93D-7B81-42B0-8A09-955CFD466CE8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1612994" y="1397173"/>
            <a:ext cx="380566" cy="713"/>
          </a:xfrm>
          <a:prstGeom prst="straightConnector1">
            <a:avLst/>
          </a:prstGeom>
          <a:ln w="38100">
            <a:solidFill>
              <a:srgbClr val="EE312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: Rounded Corners 271">
            <a:extLst>
              <a:ext uri="{FF2B5EF4-FFF2-40B4-BE49-F238E27FC236}">
                <a16:creationId xmlns:a16="http://schemas.microsoft.com/office/drawing/2014/main" id="{6A85C5F5-82BC-4E09-B800-6CCE4DB53FE5}"/>
              </a:ext>
            </a:extLst>
          </p:cNvPr>
          <p:cNvSpPr/>
          <p:nvPr/>
        </p:nvSpPr>
        <p:spPr>
          <a:xfrm>
            <a:off x="5539942" y="1172207"/>
            <a:ext cx="2820625" cy="837852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: Rounded Corners 274">
            <a:extLst>
              <a:ext uri="{FF2B5EF4-FFF2-40B4-BE49-F238E27FC236}">
                <a16:creationId xmlns:a16="http://schemas.microsoft.com/office/drawing/2014/main" id="{19BDE218-6901-45A1-8386-04EB391A0054}"/>
              </a:ext>
            </a:extLst>
          </p:cNvPr>
          <p:cNvSpPr/>
          <p:nvPr/>
        </p:nvSpPr>
        <p:spPr>
          <a:xfrm>
            <a:off x="5539942" y="2306275"/>
            <a:ext cx="2820625" cy="837852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: Rounded Corners 275">
            <a:extLst>
              <a:ext uri="{FF2B5EF4-FFF2-40B4-BE49-F238E27FC236}">
                <a16:creationId xmlns:a16="http://schemas.microsoft.com/office/drawing/2014/main" id="{AF030271-7D90-4248-A124-C9AADE902187}"/>
              </a:ext>
            </a:extLst>
          </p:cNvPr>
          <p:cNvSpPr/>
          <p:nvPr/>
        </p:nvSpPr>
        <p:spPr>
          <a:xfrm>
            <a:off x="5539942" y="3440342"/>
            <a:ext cx="2820625" cy="837852"/>
          </a:xfrm>
          <a:prstGeom prst="roundRect">
            <a:avLst/>
          </a:prstGeom>
          <a:solidFill>
            <a:srgbClr val="0031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Straight Arrow Connector 279">
            <a:extLst>
              <a:ext uri="{FF2B5EF4-FFF2-40B4-BE49-F238E27FC236}">
                <a16:creationId xmlns:a16="http://schemas.microsoft.com/office/drawing/2014/main" id="{0E274372-09CA-4A2E-992A-83ABE454A5CF}"/>
              </a:ext>
            </a:extLst>
          </p:cNvPr>
          <p:cNvCxnSpPr>
            <a:cxnSpLocks/>
            <a:stCxn id="119" idx="2"/>
            <a:endCxn id="122" idx="0"/>
          </p:cNvCxnSpPr>
          <p:nvPr/>
        </p:nvCxnSpPr>
        <p:spPr>
          <a:xfrm>
            <a:off x="6950255" y="2010059"/>
            <a:ext cx="0" cy="296216"/>
          </a:xfrm>
          <a:prstGeom prst="straightConnector1">
            <a:avLst/>
          </a:prstGeom>
          <a:ln w="38100">
            <a:solidFill>
              <a:srgbClr val="EE3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280">
            <a:extLst>
              <a:ext uri="{FF2B5EF4-FFF2-40B4-BE49-F238E27FC236}">
                <a16:creationId xmlns:a16="http://schemas.microsoft.com/office/drawing/2014/main" id="{DAB5B60E-E197-4CFA-B8E0-A1703FCD0CD4}"/>
              </a:ext>
            </a:extLst>
          </p:cNvPr>
          <p:cNvCxnSpPr>
            <a:cxnSpLocks/>
            <a:stCxn id="122" idx="2"/>
            <a:endCxn id="123" idx="0"/>
          </p:cNvCxnSpPr>
          <p:nvPr/>
        </p:nvCxnSpPr>
        <p:spPr>
          <a:xfrm>
            <a:off x="6950255" y="3144127"/>
            <a:ext cx="0" cy="296215"/>
          </a:xfrm>
          <a:prstGeom prst="straightConnector1">
            <a:avLst/>
          </a:prstGeom>
          <a:ln w="38100">
            <a:solidFill>
              <a:srgbClr val="EE312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Picture 297">
            <a:extLst>
              <a:ext uri="{FF2B5EF4-FFF2-40B4-BE49-F238E27FC236}">
                <a16:creationId xmlns:a16="http://schemas.microsoft.com/office/drawing/2014/main" id="{0C668065-7988-40E4-AB16-873C3A4B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4000" y="1343409"/>
            <a:ext cx="392385" cy="47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Rounded Rectangle 42">
            <a:extLst>
              <a:ext uri="{FF2B5EF4-FFF2-40B4-BE49-F238E27FC236}">
                <a16:creationId xmlns:a16="http://schemas.microsoft.com/office/drawing/2014/main" id="{6AB3EAFF-7F70-4072-96D9-D20851EC6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990" y="1410572"/>
            <a:ext cx="1809750" cy="42386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FFE600"/>
              </a:buClr>
              <a:buSzPct val="75000"/>
            </a:pPr>
            <a:r>
              <a:rPr lang="ru-RU" altLang="en-US" sz="1600" dirty="0">
                <a:solidFill>
                  <a:schemeClr val="bg1"/>
                </a:solidFill>
              </a:rPr>
              <a:t>Паспорт риска</a:t>
            </a:r>
          </a:p>
        </p:txBody>
      </p:sp>
      <p:sp>
        <p:nvSpPr>
          <p:cNvPr id="128" name="Rounded Rectangle 42">
            <a:extLst>
              <a:ext uri="{FF2B5EF4-FFF2-40B4-BE49-F238E27FC236}">
                <a16:creationId xmlns:a16="http://schemas.microsoft.com/office/drawing/2014/main" id="{73A7B00F-A45F-406C-B441-0C60D9106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175" y="2292012"/>
            <a:ext cx="2190750" cy="812009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FFE600"/>
              </a:buClr>
              <a:buSzPct val="75000"/>
            </a:pPr>
            <a:r>
              <a:rPr lang="ru-RU" altLang="en-US" sz="1600" dirty="0">
                <a:solidFill>
                  <a:schemeClr val="bg1"/>
                </a:solidFill>
              </a:rPr>
              <a:t>Реестр рисков, Реестр ключевых рисков Общества</a:t>
            </a:r>
          </a:p>
        </p:txBody>
      </p:sp>
      <p:sp>
        <p:nvSpPr>
          <p:cNvPr id="129" name="Rounded Rectangle 42">
            <a:extLst>
              <a:ext uri="{FF2B5EF4-FFF2-40B4-BE49-F238E27FC236}">
                <a16:creationId xmlns:a16="http://schemas.microsoft.com/office/drawing/2014/main" id="{4F76994E-AF6F-4964-B2DA-27D29F3A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6873" y="3388024"/>
            <a:ext cx="2190750" cy="943784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25558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425575" indent="-511175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8363" indent="-766763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852738" indent="-1023938" algn="l" defTabSz="1425575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buClr>
                <a:srgbClr val="FFE600"/>
              </a:buClr>
              <a:buSzPct val="75000"/>
            </a:pPr>
            <a:r>
              <a:rPr lang="ru-RU" altLang="en-US" sz="1600" dirty="0">
                <a:solidFill>
                  <a:schemeClr val="bg1"/>
                </a:solidFill>
              </a:rPr>
              <a:t>Отчет </a:t>
            </a:r>
            <a:br>
              <a:rPr lang="ru-RU" altLang="en-US" sz="1600" dirty="0">
                <a:solidFill>
                  <a:schemeClr val="bg1"/>
                </a:solidFill>
              </a:rPr>
            </a:br>
            <a:r>
              <a:rPr lang="ru-RU" altLang="en-US" sz="1600" dirty="0">
                <a:solidFill>
                  <a:schemeClr val="bg1"/>
                </a:solidFill>
              </a:rPr>
              <a:t>по мониторингу рисков Общества</a:t>
            </a:r>
          </a:p>
        </p:txBody>
      </p:sp>
      <p:grpSp>
        <p:nvGrpSpPr>
          <p:cNvPr id="130" name="Group 43">
            <a:extLst>
              <a:ext uri="{FF2B5EF4-FFF2-40B4-BE49-F238E27FC236}">
                <a16:creationId xmlns:a16="http://schemas.microsoft.com/office/drawing/2014/main" id="{9B5676C4-BD32-45D5-88A2-1791DC9F39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44093" y="2486798"/>
            <a:ext cx="509307" cy="450783"/>
            <a:chOff x="3298" y="1987"/>
            <a:chExt cx="700" cy="620"/>
          </a:xfrm>
        </p:grpSpPr>
        <p:sp>
          <p:nvSpPr>
            <p:cNvPr id="160" name="AutoShape 42">
              <a:extLst>
                <a:ext uri="{FF2B5EF4-FFF2-40B4-BE49-F238E27FC236}">
                  <a16:creationId xmlns:a16="http://schemas.microsoft.com/office/drawing/2014/main" id="{25B9AFDD-4E74-4A84-9E25-638080FD17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98" y="1987"/>
              <a:ext cx="700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1" name="Freeform 44">
              <a:extLst>
                <a:ext uri="{FF2B5EF4-FFF2-40B4-BE49-F238E27FC236}">
                  <a16:creationId xmlns:a16="http://schemas.microsoft.com/office/drawing/2014/main" id="{921D6601-6B2C-422F-BC26-5888B1A5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8" y="1987"/>
              <a:ext cx="394" cy="500"/>
            </a:xfrm>
            <a:custGeom>
              <a:avLst/>
              <a:gdLst>
                <a:gd name="T0" fmla="*/ 394 w 394"/>
                <a:gd name="T1" fmla="*/ 500 h 500"/>
                <a:gd name="T2" fmla="*/ 300 w 394"/>
                <a:gd name="T3" fmla="*/ 500 h 500"/>
                <a:gd name="T4" fmla="*/ 300 w 394"/>
                <a:gd name="T5" fmla="*/ 482 h 500"/>
                <a:gd name="T6" fmla="*/ 376 w 394"/>
                <a:gd name="T7" fmla="*/ 482 h 500"/>
                <a:gd name="T8" fmla="*/ 376 w 394"/>
                <a:gd name="T9" fmla="*/ 102 h 500"/>
                <a:gd name="T10" fmla="*/ 290 w 394"/>
                <a:gd name="T11" fmla="*/ 18 h 500"/>
                <a:gd name="T12" fmla="*/ 18 w 394"/>
                <a:gd name="T13" fmla="*/ 18 h 500"/>
                <a:gd name="T14" fmla="*/ 18 w 394"/>
                <a:gd name="T15" fmla="*/ 482 h 500"/>
                <a:gd name="T16" fmla="*/ 190 w 394"/>
                <a:gd name="T17" fmla="*/ 482 h 500"/>
                <a:gd name="T18" fmla="*/ 190 w 394"/>
                <a:gd name="T19" fmla="*/ 500 h 500"/>
                <a:gd name="T20" fmla="*/ 0 w 394"/>
                <a:gd name="T21" fmla="*/ 500 h 500"/>
                <a:gd name="T22" fmla="*/ 0 w 394"/>
                <a:gd name="T23" fmla="*/ 0 h 500"/>
                <a:gd name="T24" fmla="*/ 296 w 394"/>
                <a:gd name="T25" fmla="*/ 0 h 500"/>
                <a:gd name="T26" fmla="*/ 394 w 394"/>
                <a:gd name="T27" fmla="*/ 94 h 500"/>
                <a:gd name="T28" fmla="*/ 394 w 394"/>
                <a:gd name="T29" fmla="*/ 500 h 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4"/>
                <a:gd name="T46" fmla="*/ 0 h 500"/>
                <a:gd name="T47" fmla="*/ 394 w 394"/>
                <a:gd name="T48" fmla="*/ 500 h 5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4" h="500">
                  <a:moveTo>
                    <a:pt x="394" y="500"/>
                  </a:moveTo>
                  <a:lnTo>
                    <a:pt x="300" y="500"/>
                  </a:lnTo>
                  <a:lnTo>
                    <a:pt x="300" y="482"/>
                  </a:lnTo>
                  <a:lnTo>
                    <a:pt x="376" y="482"/>
                  </a:lnTo>
                  <a:lnTo>
                    <a:pt x="376" y="102"/>
                  </a:lnTo>
                  <a:lnTo>
                    <a:pt x="290" y="18"/>
                  </a:lnTo>
                  <a:lnTo>
                    <a:pt x="18" y="18"/>
                  </a:lnTo>
                  <a:lnTo>
                    <a:pt x="18" y="482"/>
                  </a:lnTo>
                  <a:lnTo>
                    <a:pt x="190" y="482"/>
                  </a:lnTo>
                  <a:lnTo>
                    <a:pt x="190" y="500"/>
                  </a:lnTo>
                  <a:lnTo>
                    <a:pt x="0" y="500"/>
                  </a:lnTo>
                  <a:lnTo>
                    <a:pt x="0" y="0"/>
                  </a:lnTo>
                  <a:lnTo>
                    <a:pt x="296" y="0"/>
                  </a:lnTo>
                  <a:lnTo>
                    <a:pt x="394" y="94"/>
                  </a:lnTo>
                  <a:lnTo>
                    <a:pt x="394" y="50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2" name="Freeform 45">
              <a:extLst>
                <a:ext uri="{FF2B5EF4-FFF2-40B4-BE49-F238E27FC236}">
                  <a16:creationId xmlns:a16="http://schemas.microsoft.com/office/drawing/2014/main" id="{9024CF07-EB70-41C1-8700-97CC681C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4" y="2429"/>
              <a:ext cx="66" cy="98"/>
            </a:xfrm>
            <a:custGeom>
              <a:avLst/>
              <a:gdLst>
                <a:gd name="T0" fmla="*/ 54 w 66"/>
                <a:gd name="T1" fmla="*/ 98 h 98"/>
                <a:gd name="T2" fmla="*/ 0 w 66"/>
                <a:gd name="T3" fmla="*/ 48 h 98"/>
                <a:gd name="T4" fmla="*/ 54 w 66"/>
                <a:gd name="T5" fmla="*/ 0 h 98"/>
                <a:gd name="T6" fmla="*/ 66 w 66"/>
                <a:gd name="T7" fmla="*/ 14 h 98"/>
                <a:gd name="T8" fmla="*/ 28 w 66"/>
                <a:gd name="T9" fmla="*/ 48 h 98"/>
                <a:gd name="T10" fmla="*/ 66 w 66"/>
                <a:gd name="T11" fmla="*/ 84 h 98"/>
                <a:gd name="T12" fmla="*/ 54 w 66"/>
                <a:gd name="T13" fmla="*/ 9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98"/>
                <a:gd name="T23" fmla="*/ 66 w 66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98">
                  <a:moveTo>
                    <a:pt x="54" y="98"/>
                  </a:moveTo>
                  <a:lnTo>
                    <a:pt x="0" y="48"/>
                  </a:lnTo>
                  <a:lnTo>
                    <a:pt x="54" y="0"/>
                  </a:lnTo>
                  <a:lnTo>
                    <a:pt x="66" y="14"/>
                  </a:lnTo>
                  <a:lnTo>
                    <a:pt x="28" y="48"/>
                  </a:lnTo>
                  <a:lnTo>
                    <a:pt x="66" y="84"/>
                  </a:lnTo>
                  <a:lnTo>
                    <a:pt x="54" y="9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3" name="Rectangle 46">
              <a:extLst>
                <a:ext uri="{FF2B5EF4-FFF2-40B4-BE49-F238E27FC236}">
                  <a16:creationId xmlns:a16="http://schemas.microsoft.com/office/drawing/2014/main" id="{DFF16EDB-5AAC-48F0-BF03-1DAEEE41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2589"/>
              <a:ext cx="248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4" name="Freeform 47">
              <a:extLst>
                <a:ext uri="{FF2B5EF4-FFF2-40B4-BE49-F238E27FC236}">
                  <a16:creationId xmlns:a16="http://schemas.microsoft.com/office/drawing/2014/main" id="{2FBD55FD-DDD8-4B3A-9C22-530A1693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4" y="2569"/>
              <a:ext cx="94" cy="38"/>
            </a:xfrm>
            <a:custGeom>
              <a:avLst/>
              <a:gdLst>
                <a:gd name="T0" fmla="*/ 94 w 94"/>
                <a:gd name="T1" fmla="*/ 38 h 38"/>
                <a:gd name="T2" fmla="*/ 0 w 94"/>
                <a:gd name="T3" fmla="*/ 38 h 38"/>
                <a:gd name="T4" fmla="*/ 0 w 94"/>
                <a:gd name="T5" fmla="*/ 20 h 38"/>
                <a:gd name="T6" fmla="*/ 76 w 94"/>
                <a:gd name="T7" fmla="*/ 20 h 38"/>
                <a:gd name="T8" fmla="*/ 76 w 94"/>
                <a:gd name="T9" fmla="*/ 0 h 38"/>
                <a:gd name="T10" fmla="*/ 94 w 94"/>
                <a:gd name="T11" fmla="*/ 0 h 38"/>
                <a:gd name="T12" fmla="*/ 94 w 94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"/>
                <a:gd name="T22" fmla="*/ 0 h 38"/>
                <a:gd name="T23" fmla="*/ 94 w 94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" h="38">
                  <a:moveTo>
                    <a:pt x="94" y="38"/>
                  </a:moveTo>
                  <a:lnTo>
                    <a:pt x="0" y="38"/>
                  </a:lnTo>
                  <a:lnTo>
                    <a:pt x="0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94" y="0"/>
                  </a:lnTo>
                  <a:lnTo>
                    <a:pt x="94" y="3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5" name="Freeform 48">
              <a:extLst>
                <a:ext uri="{FF2B5EF4-FFF2-40B4-BE49-F238E27FC236}">
                  <a16:creationId xmlns:a16="http://schemas.microsoft.com/office/drawing/2014/main" id="{D1F88389-945D-4FB6-81F0-0629F42FB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2109"/>
              <a:ext cx="218" cy="300"/>
            </a:xfrm>
            <a:custGeom>
              <a:avLst/>
              <a:gdLst>
                <a:gd name="T0" fmla="*/ 218 w 218"/>
                <a:gd name="T1" fmla="*/ 300 h 300"/>
                <a:gd name="T2" fmla="*/ 200 w 218"/>
                <a:gd name="T3" fmla="*/ 300 h 300"/>
                <a:gd name="T4" fmla="*/ 200 w 218"/>
                <a:gd name="T5" fmla="*/ 102 h 300"/>
                <a:gd name="T6" fmla="*/ 114 w 218"/>
                <a:gd name="T7" fmla="*/ 18 h 300"/>
                <a:gd name="T8" fmla="*/ 0 w 218"/>
                <a:gd name="T9" fmla="*/ 18 h 300"/>
                <a:gd name="T10" fmla="*/ 0 w 218"/>
                <a:gd name="T11" fmla="*/ 0 h 300"/>
                <a:gd name="T12" fmla="*/ 120 w 218"/>
                <a:gd name="T13" fmla="*/ 0 h 300"/>
                <a:gd name="T14" fmla="*/ 218 w 218"/>
                <a:gd name="T15" fmla="*/ 94 h 300"/>
                <a:gd name="T16" fmla="*/ 218 w 218"/>
                <a:gd name="T17" fmla="*/ 300 h 3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8"/>
                <a:gd name="T28" fmla="*/ 0 h 300"/>
                <a:gd name="T29" fmla="*/ 218 w 218"/>
                <a:gd name="T30" fmla="*/ 300 h 3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8" h="300">
                  <a:moveTo>
                    <a:pt x="218" y="300"/>
                  </a:moveTo>
                  <a:lnTo>
                    <a:pt x="200" y="300"/>
                  </a:lnTo>
                  <a:lnTo>
                    <a:pt x="200" y="102"/>
                  </a:lnTo>
                  <a:lnTo>
                    <a:pt x="11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218" y="94"/>
                  </a:lnTo>
                  <a:lnTo>
                    <a:pt x="218" y="300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6" name="Freeform 49">
              <a:extLst>
                <a:ext uri="{FF2B5EF4-FFF2-40B4-BE49-F238E27FC236}">
                  <a16:creationId xmlns:a16="http://schemas.microsoft.com/office/drawing/2014/main" id="{E2F06918-EBA4-434F-8EBE-208BAD65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" y="2133"/>
              <a:ext cx="100" cy="474"/>
            </a:xfrm>
            <a:custGeom>
              <a:avLst/>
              <a:gdLst>
                <a:gd name="T0" fmla="*/ 100 w 100"/>
                <a:gd name="T1" fmla="*/ 474 h 474"/>
                <a:gd name="T2" fmla="*/ 0 w 100"/>
                <a:gd name="T3" fmla="*/ 474 h 474"/>
                <a:gd name="T4" fmla="*/ 0 w 100"/>
                <a:gd name="T5" fmla="*/ 0 h 474"/>
                <a:gd name="T6" fmla="*/ 82 w 100"/>
                <a:gd name="T7" fmla="*/ 0 h 474"/>
                <a:gd name="T8" fmla="*/ 82 w 100"/>
                <a:gd name="T9" fmla="*/ 18 h 474"/>
                <a:gd name="T10" fmla="*/ 18 w 100"/>
                <a:gd name="T11" fmla="*/ 18 h 474"/>
                <a:gd name="T12" fmla="*/ 18 w 100"/>
                <a:gd name="T13" fmla="*/ 456 h 474"/>
                <a:gd name="T14" fmla="*/ 100 w 100"/>
                <a:gd name="T15" fmla="*/ 456 h 474"/>
                <a:gd name="T16" fmla="*/ 100 w 100"/>
                <a:gd name="T17" fmla="*/ 474 h 4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0"/>
                <a:gd name="T28" fmla="*/ 0 h 474"/>
                <a:gd name="T29" fmla="*/ 100 w 100"/>
                <a:gd name="T30" fmla="*/ 474 h 4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0" h="474">
                  <a:moveTo>
                    <a:pt x="100" y="474"/>
                  </a:moveTo>
                  <a:lnTo>
                    <a:pt x="0" y="474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8"/>
                  </a:lnTo>
                  <a:lnTo>
                    <a:pt x="18" y="18"/>
                  </a:lnTo>
                  <a:lnTo>
                    <a:pt x="18" y="456"/>
                  </a:lnTo>
                  <a:lnTo>
                    <a:pt x="100" y="456"/>
                  </a:lnTo>
                  <a:lnTo>
                    <a:pt x="100" y="474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7" name="Freeform 50">
              <a:extLst>
                <a:ext uri="{FF2B5EF4-FFF2-40B4-BE49-F238E27FC236}">
                  <a16:creationId xmlns:a16="http://schemas.microsoft.com/office/drawing/2014/main" id="{1DFF2784-799E-4082-81A3-57A3520D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2095"/>
              <a:ext cx="60" cy="94"/>
            </a:xfrm>
            <a:custGeom>
              <a:avLst/>
              <a:gdLst>
                <a:gd name="T0" fmla="*/ 12 w 60"/>
                <a:gd name="T1" fmla="*/ 94 h 94"/>
                <a:gd name="T2" fmla="*/ 0 w 60"/>
                <a:gd name="T3" fmla="*/ 80 h 94"/>
                <a:gd name="T4" fmla="*/ 34 w 60"/>
                <a:gd name="T5" fmla="*/ 46 h 94"/>
                <a:gd name="T6" fmla="*/ 0 w 60"/>
                <a:gd name="T7" fmla="*/ 12 h 94"/>
                <a:gd name="T8" fmla="*/ 12 w 60"/>
                <a:gd name="T9" fmla="*/ 0 h 94"/>
                <a:gd name="T10" fmla="*/ 60 w 60"/>
                <a:gd name="T11" fmla="*/ 46 h 94"/>
                <a:gd name="T12" fmla="*/ 12 w 60"/>
                <a:gd name="T13" fmla="*/ 94 h 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94"/>
                <a:gd name="T23" fmla="*/ 60 w 60"/>
                <a:gd name="T24" fmla="*/ 94 h 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94">
                  <a:moveTo>
                    <a:pt x="12" y="94"/>
                  </a:moveTo>
                  <a:lnTo>
                    <a:pt x="0" y="80"/>
                  </a:lnTo>
                  <a:lnTo>
                    <a:pt x="34" y="46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60" y="46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68" name="Rectangle 51">
              <a:extLst>
                <a:ext uri="{FF2B5EF4-FFF2-40B4-BE49-F238E27FC236}">
                  <a16:creationId xmlns:a16="http://schemas.microsoft.com/office/drawing/2014/main" id="{B914793F-327B-40F5-8DD8-DF6FB8A94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171"/>
              <a:ext cx="116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69" name="Rectangle 52">
              <a:extLst>
                <a:ext uri="{FF2B5EF4-FFF2-40B4-BE49-F238E27FC236}">
                  <a16:creationId xmlns:a16="http://schemas.microsoft.com/office/drawing/2014/main" id="{D9F809B5-3E74-497F-BB0A-3F5F5F7E5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209"/>
              <a:ext cx="116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0" name="Rectangle 53">
              <a:extLst>
                <a:ext uri="{FF2B5EF4-FFF2-40B4-BE49-F238E27FC236}">
                  <a16:creationId xmlns:a16="http://schemas.microsoft.com/office/drawing/2014/main" id="{2CD4D1C3-1E67-42DB-8A06-8A718D643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267"/>
              <a:ext cx="116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1" name="Rectangle 54">
              <a:extLst>
                <a:ext uri="{FF2B5EF4-FFF2-40B4-BE49-F238E27FC236}">
                  <a16:creationId xmlns:a16="http://schemas.microsoft.com/office/drawing/2014/main" id="{2E1DCDC1-2BE5-40B7-B3B9-E9D9A4D25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2305"/>
              <a:ext cx="116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2" name="Rectangle 55">
              <a:extLst>
                <a:ext uri="{FF2B5EF4-FFF2-40B4-BE49-F238E27FC236}">
                  <a16:creationId xmlns:a16="http://schemas.microsoft.com/office/drawing/2014/main" id="{CC2E219F-EB1B-4A41-B9AA-355A54718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299"/>
              <a:ext cx="114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3" name="Rectangle 56">
              <a:extLst>
                <a:ext uri="{FF2B5EF4-FFF2-40B4-BE49-F238E27FC236}">
                  <a16:creationId xmlns:a16="http://schemas.microsoft.com/office/drawing/2014/main" id="{60714DFD-7D7B-464C-B2DE-15EEFC35B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" y="2337"/>
              <a:ext cx="114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74" name="Freeform 57">
              <a:extLst>
                <a:ext uri="{FF2B5EF4-FFF2-40B4-BE49-F238E27FC236}">
                  <a16:creationId xmlns:a16="http://schemas.microsoft.com/office/drawing/2014/main" id="{37176410-18AD-490D-AD51-2ED6DC8C6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" y="2439"/>
              <a:ext cx="132" cy="128"/>
            </a:xfrm>
            <a:custGeom>
              <a:avLst/>
              <a:gdLst>
                <a:gd name="T0" fmla="*/ 40 w 132"/>
                <a:gd name="T1" fmla="*/ 128 h 128"/>
                <a:gd name="T2" fmla="*/ 0 w 132"/>
                <a:gd name="T3" fmla="*/ 88 h 128"/>
                <a:gd name="T4" fmla="*/ 78 w 132"/>
                <a:gd name="T5" fmla="*/ 88 h 128"/>
                <a:gd name="T6" fmla="*/ 78 w 132"/>
                <a:gd name="T7" fmla="*/ 88 h 128"/>
                <a:gd name="T8" fmla="*/ 84 w 132"/>
                <a:gd name="T9" fmla="*/ 88 h 128"/>
                <a:gd name="T10" fmla="*/ 92 w 132"/>
                <a:gd name="T11" fmla="*/ 86 h 128"/>
                <a:gd name="T12" fmla="*/ 98 w 132"/>
                <a:gd name="T13" fmla="*/ 82 h 128"/>
                <a:gd name="T14" fmla="*/ 102 w 132"/>
                <a:gd name="T15" fmla="*/ 78 h 128"/>
                <a:gd name="T16" fmla="*/ 108 w 132"/>
                <a:gd name="T17" fmla="*/ 72 h 128"/>
                <a:gd name="T18" fmla="*/ 110 w 132"/>
                <a:gd name="T19" fmla="*/ 66 h 128"/>
                <a:gd name="T20" fmla="*/ 112 w 132"/>
                <a:gd name="T21" fmla="*/ 60 h 128"/>
                <a:gd name="T22" fmla="*/ 114 w 132"/>
                <a:gd name="T23" fmla="*/ 54 h 128"/>
                <a:gd name="T24" fmla="*/ 114 w 132"/>
                <a:gd name="T25" fmla="*/ 54 h 128"/>
                <a:gd name="T26" fmla="*/ 112 w 132"/>
                <a:gd name="T27" fmla="*/ 46 h 128"/>
                <a:gd name="T28" fmla="*/ 110 w 132"/>
                <a:gd name="T29" fmla="*/ 40 h 128"/>
                <a:gd name="T30" fmla="*/ 108 w 132"/>
                <a:gd name="T31" fmla="*/ 34 h 128"/>
                <a:gd name="T32" fmla="*/ 102 w 132"/>
                <a:gd name="T33" fmla="*/ 28 h 128"/>
                <a:gd name="T34" fmla="*/ 98 w 132"/>
                <a:gd name="T35" fmla="*/ 24 h 128"/>
                <a:gd name="T36" fmla="*/ 92 w 132"/>
                <a:gd name="T37" fmla="*/ 20 h 128"/>
                <a:gd name="T38" fmla="*/ 84 w 132"/>
                <a:gd name="T39" fmla="*/ 18 h 128"/>
                <a:gd name="T40" fmla="*/ 78 w 132"/>
                <a:gd name="T41" fmla="*/ 18 h 128"/>
                <a:gd name="T42" fmla="*/ 68 w 132"/>
                <a:gd name="T43" fmla="*/ 18 h 128"/>
                <a:gd name="T44" fmla="*/ 68 w 132"/>
                <a:gd name="T45" fmla="*/ 0 h 128"/>
                <a:gd name="T46" fmla="*/ 78 w 132"/>
                <a:gd name="T47" fmla="*/ 0 h 128"/>
                <a:gd name="T48" fmla="*/ 78 w 132"/>
                <a:gd name="T49" fmla="*/ 0 h 128"/>
                <a:gd name="T50" fmla="*/ 88 w 132"/>
                <a:gd name="T51" fmla="*/ 0 h 128"/>
                <a:gd name="T52" fmla="*/ 98 w 132"/>
                <a:gd name="T53" fmla="*/ 4 h 128"/>
                <a:gd name="T54" fmla="*/ 108 w 132"/>
                <a:gd name="T55" fmla="*/ 8 h 128"/>
                <a:gd name="T56" fmla="*/ 116 w 132"/>
                <a:gd name="T57" fmla="*/ 16 h 128"/>
                <a:gd name="T58" fmla="*/ 122 w 132"/>
                <a:gd name="T59" fmla="*/ 24 h 128"/>
                <a:gd name="T60" fmla="*/ 126 w 132"/>
                <a:gd name="T61" fmla="*/ 32 h 128"/>
                <a:gd name="T62" fmla="*/ 130 w 132"/>
                <a:gd name="T63" fmla="*/ 42 h 128"/>
                <a:gd name="T64" fmla="*/ 132 w 132"/>
                <a:gd name="T65" fmla="*/ 54 h 128"/>
                <a:gd name="T66" fmla="*/ 132 w 132"/>
                <a:gd name="T67" fmla="*/ 54 h 128"/>
                <a:gd name="T68" fmla="*/ 130 w 132"/>
                <a:gd name="T69" fmla="*/ 64 h 128"/>
                <a:gd name="T70" fmla="*/ 126 w 132"/>
                <a:gd name="T71" fmla="*/ 74 h 128"/>
                <a:gd name="T72" fmla="*/ 122 w 132"/>
                <a:gd name="T73" fmla="*/ 84 h 128"/>
                <a:gd name="T74" fmla="*/ 116 w 132"/>
                <a:gd name="T75" fmla="*/ 90 h 128"/>
                <a:gd name="T76" fmla="*/ 108 w 132"/>
                <a:gd name="T77" fmla="*/ 98 h 128"/>
                <a:gd name="T78" fmla="*/ 98 w 132"/>
                <a:gd name="T79" fmla="*/ 102 h 128"/>
                <a:gd name="T80" fmla="*/ 88 w 132"/>
                <a:gd name="T81" fmla="*/ 106 h 128"/>
                <a:gd name="T82" fmla="*/ 78 w 132"/>
                <a:gd name="T83" fmla="*/ 106 h 128"/>
                <a:gd name="T84" fmla="*/ 44 w 132"/>
                <a:gd name="T85" fmla="*/ 106 h 128"/>
                <a:gd name="T86" fmla="*/ 52 w 132"/>
                <a:gd name="T87" fmla="*/ 116 h 128"/>
                <a:gd name="T88" fmla="*/ 40 w 132"/>
                <a:gd name="T89" fmla="*/ 128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2"/>
                <a:gd name="T136" fmla="*/ 0 h 128"/>
                <a:gd name="T137" fmla="*/ 132 w 132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2" h="128">
                  <a:moveTo>
                    <a:pt x="40" y="128"/>
                  </a:moveTo>
                  <a:lnTo>
                    <a:pt x="0" y="88"/>
                  </a:lnTo>
                  <a:lnTo>
                    <a:pt x="78" y="88"/>
                  </a:lnTo>
                  <a:lnTo>
                    <a:pt x="84" y="88"/>
                  </a:lnTo>
                  <a:lnTo>
                    <a:pt x="92" y="86"/>
                  </a:lnTo>
                  <a:lnTo>
                    <a:pt x="98" y="82"/>
                  </a:lnTo>
                  <a:lnTo>
                    <a:pt x="102" y="78"/>
                  </a:lnTo>
                  <a:lnTo>
                    <a:pt x="108" y="72"/>
                  </a:lnTo>
                  <a:lnTo>
                    <a:pt x="110" y="66"/>
                  </a:lnTo>
                  <a:lnTo>
                    <a:pt x="112" y="60"/>
                  </a:lnTo>
                  <a:lnTo>
                    <a:pt x="114" y="54"/>
                  </a:lnTo>
                  <a:lnTo>
                    <a:pt x="112" y="46"/>
                  </a:lnTo>
                  <a:lnTo>
                    <a:pt x="110" y="40"/>
                  </a:lnTo>
                  <a:lnTo>
                    <a:pt x="108" y="34"/>
                  </a:lnTo>
                  <a:lnTo>
                    <a:pt x="102" y="28"/>
                  </a:lnTo>
                  <a:lnTo>
                    <a:pt x="98" y="24"/>
                  </a:lnTo>
                  <a:lnTo>
                    <a:pt x="92" y="20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68" y="18"/>
                  </a:lnTo>
                  <a:lnTo>
                    <a:pt x="68" y="0"/>
                  </a:lnTo>
                  <a:lnTo>
                    <a:pt x="78" y="0"/>
                  </a:lnTo>
                  <a:lnTo>
                    <a:pt x="88" y="0"/>
                  </a:lnTo>
                  <a:lnTo>
                    <a:pt x="98" y="4"/>
                  </a:lnTo>
                  <a:lnTo>
                    <a:pt x="108" y="8"/>
                  </a:lnTo>
                  <a:lnTo>
                    <a:pt x="116" y="16"/>
                  </a:lnTo>
                  <a:lnTo>
                    <a:pt x="122" y="24"/>
                  </a:lnTo>
                  <a:lnTo>
                    <a:pt x="126" y="32"/>
                  </a:lnTo>
                  <a:lnTo>
                    <a:pt x="130" y="42"/>
                  </a:lnTo>
                  <a:lnTo>
                    <a:pt x="132" y="54"/>
                  </a:lnTo>
                  <a:lnTo>
                    <a:pt x="130" y="64"/>
                  </a:lnTo>
                  <a:lnTo>
                    <a:pt x="126" y="74"/>
                  </a:lnTo>
                  <a:lnTo>
                    <a:pt x="122" y="84"/>
                  </a:lnTo>
                  <a:lnTo>
                    <a:pt x="116" y="90"/>
                  </a:lnTo>
                  <a:lnTo>
                    <a:pt x="108" y="98"/>
                  </a:lnTo>
                  <a:lnTo>
                    <a:pt x="98" y="102"/>
                  </a:lnTo>
                  <a:lnTo>
                    <a:pt x="88" y="106"/>
                  </a:lnTo>
                  <a:lnTo>
                    <a:pt x="78" y="106"/>
                  </a:lnTo>
                  <a:lnTo>
                    <a:pt x="44" y="106"/>
                  </a:lnTo>
                  <a:lnTo>
                    <a:pt x="52" y="116"/>
                  </a:lnTo>
                  <a:lnTo>
                    <a:pt x="40" y="12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5" name="Freeform 58">
              <a:extLst>
                <a:ext uri="{FF2B5EF4-FFF2-40B4-BE49-F238E27FC236}">
                  <a16:creationId xmlns:a16="http://schemas.microsoft.com/office/drawing/2014/main" id="{AE3C06A1-894D-48E8-9BB2-05749D954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417"/>
              <a:ext cx="116" cy="128"/>
            </a:xfrm>
            <a:custGeom>
              <a:avLst/>
              <a:gdLst>
                <a:gd name="T0" fmla="*/ 62 w 116"/>
                <a:gd name="T1" fmla="*/ 128 h 128"/>
                <a:gd name="T2" fmla="*/ 54 w 116"/>
                <a:gd name="T3" fmla="*/ 128 h 128"/>
                <a:gd name="T4" fmla="*/ 54 w 116"/>
                <a:gd name="T5" fmla="*/ 128 h 128"/>
                <a:gd name="T6" fmla="*/ 42 w 116"/>
                <a:gd name="T7" fmla="*/ 128 h 128"/>
                <a:gd name="T8" fmla="*/ 32 w 116"/>
                <a:gd name="T9" fmla="*/ 124 h 128"/>
                <a:gd name="T10" fmla="*/ 24 w 116"/>
                <a:gd name="T11" fmla="*/ 120 h 128"/>
                <a:gd name="T12" fmla="*/ 16 w 116"/>
                <a:gd name="T13" fmla="*/ 112 h 128"/>
                <a:gd name="T14" fmla="*/ 8 w 116"/>
                <a:gd name="T15" fmla="*/ 106 h 128"/>
                <a:gd name="T16" fmla="*/ 4 w 116"/>
                <a:gd name="T17" fmla="*/ 96 h 128"/>
                <a:gd name="T18" fmla="*/ 0 w 116"/>
                <a:gd name="T19" fmla="*/ 86 h 128"/>
                <a:gd name="T20" fmla="*/ 0 w 116"/>
                <a:gd name="T21" fmla="*/ 76 h 128"/>
                <a:gd name="T22" fmla="*/ 0 w 116"/>
                <a:gd name="T23" fmla="*/ 76 h 128"/>
                <a:gd name="T24" fmla="*/ 0 w 116"/>
                <a:gd name="T25" fmla="*/ 64 h 128"/>
                <a:gd name="T26" fmla="*/ 4 w 116"/>
                <a:gd name="T27" fmla="*/ 54 h 128"/>
                <a:gd name="T28" fmla="*/ 8 w 116"/>
                <a:gd name="T29" fmla="*/ 46 h 128"/>
                <a:gd name="T30" fmla="*/ 16 w 116"/>
                <a:gd name="T31" fmla="*/ 38 h 128"/>
                <a:gd name="T32" fmla="*/ 24 w 116"/>
                <a:gd name="T33" fmla="*/ 30 h 128"/>
                <a:gd name="T34" fmla="*/ 32 w 116"/>
                <a:gd name="T35" fmla="*/ 26 h 128"/>
                <a:gd name="T36" fmla="*/ 42 w 116"/>
                <a:gd name="T37" fmla="*/ 22 h 128"/>
                <a:gd name="T38" fmla="*/ 54 w 116"/>
                <a:gd name="T39" fmla="*/ 22 h 128"/>
                <a:gd name="T40" fmla="*/ 74 w 116"/>
                <a:gd name="T41" fmla="*/ 22 h 128"/>
                <a:gd name="T42" fmla="*/ 64 w 116"/>
                <a:gd name="T43" fmla="*/ 14 h 128"/>
                <a:gd name="T44" fmla="*/ 78 w 116"/>
                <a:gd name="T45" fmla="*/ 0 h 128"/>
                <a:gd name="T46" fmla="*/ 116 w 116"/>
                <a:gd name="T47" fmla="*/ 40 h 128"/>
                <a:gd name="T48" fmla="*/ 54 w 116"/>
                <a:gd name="T49" fmla="*/ 40 h 128"/>
                <a:gd name="T50" fmla="*/ 54 w 116"/>
                <a:gd name="T51" fmla="*/ 40 h 128"/>
                <a:gd name="T52" fmla="*/ 46 w 116"/>
                <a:gd name="T53" fmla="*/ 40 h 128"/>
                <a:gd name="T54" fmla="*/ 40 w 116"/>
                <a:gd name="T55" fmla="*/ 42 h 128"/>
                <a:gd name="T56" fmla="*/ 34 w 116"/>
                <a:gd name="T57" fmla="*/ 46 h 128"/>
                <a:gd name="T58" fmla="*/ 28 w 116"/>
                <a:gd name="T59" fmla="*/ 50 h 128"/>
                <a:gd name="T60" fmla="*/ 24 w 116"/>
                <a:gd name="T61" fmla="*/ 56 h 128"/>
                <a:gd name="T62" fmla="*/ 20 w 116"/>
                <a:gd name="T63" fmla="*/ 62 h 128"/>
                <a:gd name="T64" fmla="*/ 18 w 116"/>
                <a:gd name="T65" fmla="*/ 68 h 128"/>
                <a:gd name="T66" fmla="*/ 18 w 116"/>
                <a:gd name="T67" fmla="*/ 76 h 128"/>
                <a:gd name="T68" fmla="*/ 18 w 116"/>
                <a:gd name="T69" fmla="*/ 76 h 128"/>
                <a:gd name="T70" fmla="*/ 18 w 116"/>
                <a:gd name="T71" fmla="*/ 82 h 128"/>
                <a:gd name="T72" fmla="*/ 20 w 116"/>
                <a:gd name="T73" fmla="*/ 88 h 128"/>
                <a:gd name="T74" fmla="*/ 24 w 116"/>
                <a:gd name="T75" fmla="*/ 94 h 128"/>
                <a:gd name="T76" fmla="*/ 28 w 116"/>
                <a:gd name="T77" fmla="*/ 100 h 128"/>
                <a:gd name="T78" fmla="*/ 34 w 116"/>
                <a:gd name="T79" fmla="*/ 104 h 128"/>
                <a:gd name="T80" fmla="*/ 40 w 116"/>
                <a:gd name="T81" fmla="*/ 108 h 128"/>
                <a:gd name="T82" fmla="*/ 46 w 116"/>
                <a:gd name="T83" fmla="*/ 110 h 128"/>
                <a:gd name="T84" fmla="*/ 54 w 116"/>
                <a:gd name="T85" fmla="*/ 110 h 128"/>
                <a:gd name="T86" fmla="*/ 62 w 116"/>
                <a:gd name="T87" fmla="*/ 110 h 128"/>
                <a:gd name="T88" fmla="*/ 62 w 116"/>
                <a:gd name="T89" fmla="*/ 128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16"/>
                <a:gd name="T136" fmla="*/ 0 h 128"/>
                <a:gd name="T137" fmla="*/ 116 w 116"/>
                <a:gd name="T138" fmla="*/ 128 h 1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16" h="128">
                  <a:moveTo>
                    <a:pt x="62" y="128"/>
                  </a:moveTo>
                  <a:lnTo>
                    <a:pt x="54" y="128"/>
                  </a:lnTo>
                  <a:lnTo>
                    <a:pt x="42" y="128"/>
                  </a:lnTo>
                  <a:lnTo>
                    <a:pt x="32" y="124"/>
                  </a:lnTo>
                  <a:lnTo>
                    <a:pt x="24" y="120"/>
                  </a:lnTo>
                  <a:lnTo>
                    <a:pt x="16" y="112"/>
                  </a:lnTo>
                  <a:lnTo>
                    <a:pt x="8" y="106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8" y="46"/>
                  </a:lnTo>
                  <a:lnTo>
                    <a:pt x="16" y="38"/>
                  </a:lnTo>
                  <a:lnTo>
                    <a:pt x="24" y="30"/>
                  </a:lnTo>
                  <a:lnTo>
                    <a:pt x="32" y="26"/>
                  </a:lnTo>
                  <a:lnTo>
                    <a:pt x="42" y="22"/>
                  </a:lnTo>
                  <a:lnTo>
                    <a:pt x="54" y="22"/>
                  </a:lnTo>
                  <a:lnTo>
                    <a:pt x="74" y="22"/>
                  </a:lnTo>
                  <a:lnTo>
                    <a:pt x="64" y="14"/>
                  </a:lnTo>
                  <a:lnTo>
                    <a:pt x="78" y="0"/>
                  </a:lnTo>
                  <a:lnTo>
                    <a:pt x="116" y="40"/>
                  </a:lnTo>
                  <a:lnTo>
                    <a:pt x="54" y="40"/>
                  </a:lnTo>
                  <a:lnTo>
                    <a:pt x="46" y="40"/>
                  </a:lnTo>
                  <a:lnTo>
                    <a:pt x="40" y="42"/>
                  </a:lnTo>
                  <a:lnTo>
                    <a:pt x="34" y="46"/>
                  </a:lnTo>
                  <a:lnTo>
                    <a:pt x="28" y="50"/>
                  </a:lnTo>
                  <a:lnTo>
                    <a:pt x="24" y="56"/>
                  </a:lnTo>
                  <a:lnTo>
                    <a:pt x="20" y="62"/>
                  </a:lnTo>
                  <a:lnTo>
                    <a:pt x="18" y="68"/>
                  </a:lnTo>
                  <a:lnTo>
                    <a:pt x="18" y="76"/>
                  </a:lnTo>
                  <a:lnTo>
                    <a:pt x="18" y="82"/>
                  </a:lnTo>
                  <a:lnTo>
                    <a:pt x="20" y="88"/>
                  </a:lnTo>
                  <a:lnTo>
                    <a:pt x="24" y="94"/>
                  </a:lnTo>
                  <a:lnTo>
                    <a:pt x="28" y="100"/>
                  </a:lnTo>
                  <a:lnTo>
                    <a:pt x="34" y="104"/>
                  </a:lnTo>
                  <a:lnTo>
                    <a:pt x="40" y="108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2" y="110"/>
                  </a:lnTo>
                  <a:lnTo>
                    <a:pt x="62" y="12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6" name="Line 59">
              <a:extLst>
                <a:ext uri="{FF2B5EF4-FFF2-40B4-BE49-F238E27FC236}">
                  <a16:creationId xmlns:a16="http://schemas.microsoft.com/office/drawing/2014/main" id="{1EBDBA95-A6B3-4BED-A4C6-DF4933C144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2085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7" name="Line 60">
              <a:extLst>
                <a:ext uri="{FF2B5EF4-FFF2-40B4-BE49-F238E27FC236}">
                  <a16:creationId xmlns:a16="http://schemas.microsoft.com/office/drawing/2014/main" id="{743172DD-00DD-477B-AAD2-62F00FB90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2085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8" name="Line 61">
              <a:extLst>
                <a:ext uri="{FF2B5EF4-FFF2-40B4-BE49-F238E27FC236}">
                  <a16:creationId xmlns:a16="http://schemas.microsoft.com/office/drawing/2014/main" id="{30D43716-76AC-41EF-A0A0-C38FCDDC5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8" y="1997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79" name="Line 62">
              <a:extLst>
                <a:ext uri="{FF2B5EF4-FFF2-40B4-BE49-F238E27FC236}">
                  <a16:creationId xmlns:a16="http://schemas.microsoft.com/office/drawing/2014/main" id="{F60C2638-3CA1-4919-AB96-00719DD18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8" y="199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</p:grpSp>
      <p:grpSp>
        <p:nvGrpSpPr>
          <p:cNvPr id="131" name="Group 28">
            <a:extLst>
              <a:ext uri="{FF2B5EF4-FFF2-40B4-BE49-F238E27FC236}">
                <a16:creationId xmlns:a16="http://schemas.microsoft.com/office/drawing/2014/main" id="{CC8595F5-0C77-439A-A155-1A5B0E4F90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4082" y="3621118"/>
            <a:ext cx="628293" cy="507734"/>
            <a:chOff x="3098" y="1923"/>
            <a:chExt cx="948" cy="766"/>
          </a:xfrm>
        </p:grpSpPr>
        <p:sp>
          <p:nvSpPr>
            <p:cNvPr id="132" name="AutoShape 27">
              <a:extLst>
                <a:ext uri="{FF2B5EF4-FFF2-40B4-BE49-F238E27FC236}">
                  <a16:creationId xmlns:a16="http://schemas.microsoft.com/office/drawing/2014/main" id="{3112B515-5B1F-4271-B201-CC826D37CD5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98" y="1923"/>
              <a:ext cx="948" cy="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33" name="Freeform 29">
              <a:extLst>
                <a:ext uri="{FF2B5EF4-FFF2-40B4-BE49-F238E27FC236}">
                  <a16:creationId xmlns:a16="http://schemas.microsoft.com/office/drawing/2014/main" id="{CB38EB12-832C-4972-8759-9EF667108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8" y="2563"/>
              <a:ext cx="138" cy="126"/>
            </a:xfrm>
            <a:custGeom>
              <a:avLst/>
              <a:gdLst>
                <a:gd name="T0" fmla="*/ 60 w 138"/>
                <a:gd name="T1" fmla="*/ 126 h 126"/>
                <a:gd name="T2" fmla="*/ 48 w 138"/>
                <a:gd name="T3" fmla="*/ 124 h 126"/>
                <a:gd name="T4" fmla="*/ 26 w 138"/>
                <a:gd name="T5" fmla="*/ 116 h 126"/>
                <a:gd name="T6" fmla="*/ 10 w 138"/>
                <a:gd name="T7" fmla="*/ 100 h 126"/>
                <a:gd name="T8" fmla="*/ 2 w 138"/>
                <a:gd name="T9" fmla="*/ 78 h 126"/>
                <a:gd name="T10" fmla="*/ 0 w 138"/>
                <a:gd name="T11" fmla="*/ 60 h 126"/>
                <a:gd name="T12" fmla="*/ 2 w 138"/>
                <a:gd name="T13" fmla="*/ 48 h 126"/>
                <a:gd name="T14" fmla="*/ 10 w 138"/>
                <a:gd name="T15" fmla="*/ 26 h 126"/>
                <a:gd name="T16" fmla="*/ 26 w 138"/>
                <a:gd name="T17" fmla="*/ 10 h 126"/>
                <a:gd name="T18" fmla="*/ 48 w 138"/>
                <a:gd name="T19" fmla="*/ 2 h 126"/>
                <a:gd name="T20" fmla="*/ 138 w 138"/>
                <a:gd name="T21" fmla="*/ 0 h 126"/>
                <a:gd name="T22" fmla="*/ 138 w 138"/>
                <a:gd name="T23" fmla="*/ 56 h 126"/>
                <a:gd name="T24" fmla="*/ 132 w 138"/>
                <a:gd name="T25" fmla="*/ 82 h 126"/>
                <a:gd name="T26" fmla="*/ 116 w 138"/>
                <a:gd name="T27" fmla="*/ 106 h 126"/>
                <a:gd name="T28" fmla="*/ 94 w 138"/>
                <a:gd name="T29" fmla="*/ 120 h 126"/>
                <a:gd name="T30" fmla="*/ 68 w 138"/>
                <a:gd name="T31" fmla="*/ 126 h 126"/>
                <a:gd name="T32" fmla="*/ 60 w 138"/>
                <a:gd name="T33" fmla="*/ 18 h 126"/>
                <a:gd name="T34" fmla="*/ 50 w 138"/>
                <a:gd name="T35" fmla="*/ 20 h 126"/>
                <a:gd name="T36" fmla="*/ 36 w 138"/>
                <a:gd name="T37" fmla="*/ 26 h 126"/>
                <a:gd name="T38" fmla="*/ 26 w 138"/>
                <a:gd name="T39" fmla="*/ 36 h 126"/>
                <a:gd name="T40" fmla="*/ 20 w 138"/>
                <a:gd name="T41" fmla="*/ 52 h 126"/>
                <a:gd name="T42" fmla="*/ 18 w 138"/>
                <a:gd name="T43" fmla="*/ 66 h 126"/>
                <a:gd name="T44" fmla="*/ 20 w 138"/>
                <a:gd name="T45" fmla="*/ 76 h 126"/>
                <a:gd name="T46" fmla="*/ 26 w 138"/>
                <a:gd name="T47" fmla="*/ 90 h 126"/>
                <a:gd name="T48" fmla="*/ 36 w 138"/>
                <a:gd name="T49" fmla="*/ 100 h 126"/>
                <a:gd name="T50" fmla="*/ 50 w 138"/>
                <a:gd name="T51" fmla="*/ 106 h 126"/>
                <a:gd name="T52" fmla="*/ 68 w 138"/>
                <a:gd name="T53" fmla="*/ 108 h 126"/>
                <a:gd name="T54" fmla="*/ 78 w 138"/>
                <a:gd name="T55" fmla="*/ 106 h 126"/>
                <a:gd name="T56" fmla="*/ 96 w 138"/>
                <a:gd name="T57" fmla="*/ 98 h 126"/>
                <a:gd name="T58" fmla="*/ 110 w 138"/>
                <a:gd name="T59" fmla="*/ 84 h 126"/>
                <a:gd name="T60" fmla="*/ 118 w 138"/>
                <a:gd name="T61" fmla="*/ 66 h 126"/>
                <a:gd name="T62" fmla="*/ 120 w 138"/>
                <a:gd name="T63" fmla="*/ 18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8"/>
                <a:gd name="T97" fmla="*/ 0 h 126"/>
                <a:gd name="T98" fmla="*/ 138 w 138"/>
                <a:gd name="T99" fmla="*/ 126 h 1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8" h="126">
                  <a:moveTo>
                    <a:pt x="68" y="126"/>
                  </a:moveTo>
                  <a:lnTo>
                    <a:pt x="60" y="126"/>
                  </a:lnTo>
                  <a:lnTo>
                    <a:pt x="48" y="124"/>
                  </a:lnTo>
                  <a:lnTo>
                    <a:pt x="36" y="122"/>
                  </a:lnTo>
                  <a:lnTo>
                    <a:pt x="26" y="116"/>
                  </a:lnTo>
                  <a:lnTo>
                    <a:pt x="18" y="108"/>
                  </a:lnTo>
                  <a:lnTo>
                    <a:pt x="10" y="100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4" y="36"/>
                  </a:lnTo>
                  <a:lnTo>
                    <a:pt x="10" y="26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138" y="0"/>
                  </a:lnTo>
                  <a:lnTo>
                    <a:pt x="138" y="56"/>
                  </a:lnTo>
                  <a:lnTo>
                    <a:pt x="136" y="70"/>
                  </a:lnTo>
                  <a:lnTo>
                    <a:pt x="132" y="82"/>
                  </a:lnTo>
                  <a:lnTo>
                    <a:pt x="126" y="94"/>
                  </a:lnTo>
                  <a:lnTo>
                    <a:pt x="116" y="106"/>
                  </a:lnTo>
                  <a:lnTo>
                    <a:pt x="106" y="114"/>
                  </a:lnTo>
                  <a:lnTo>
                    <a:pt x="94" y="120"/>
                  </a:lnTo>
                  <a:lnTo>
                    <a:pt x="82" y="124"/>
                  </a:lnTo>
                  <a:lnTo>
                    <a:pt x="68" y="126"/>
                  </a:lnTo>
                  <a:close/>
                  <a:moveTo>
                    <a:pt x="60" y="18"/>
                  </a:moveTo>
                  <a:lnTo>
                    <a:pt x="60" y="18"/>
                  </a:lnTo>
                  <a:lnTo>
                    <a:pt x="50" y="20"/>
                  </a:lnTo>
                  <a:lnTo>
                    <a:pt x="44" y="22"/>
                  </a:lnTo>
                  <a:lnTo>
                    <a:pt x="36" y="26"/>
                  </a:lnTo>
                  <a:lnTo>
                    <a:pt x="30" y="30"/>
                  </a:lnTo>
                  <a:lnTo>
                    <a:pt x="26" y="36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8" y="60"/>
                  </a:lnTo>
                  <a:lnTo>
                    <a:pt x="18" y="66"/>
                  </a:lnTo>
                  <a:lnTo>
                    <a:pt x="20" y="76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0" y="96"/>
                  </a:lnTo>
                  <a:lnTo>
                    <a:pt x="36" y="100"/>
                  </a:lnTo>
                  <a:lnTo>
                    <a:pt x="44" y="104"/>
                  </a:lnTo>
                  <a:lnTo>
                    <a:pt x="50" y="106"/>
                  </a:lnTo>
                  <a:lnTo>
                    <a:pt x="60" y="108"/>
                  </a:lnTo>
                  <a:lnTo>
                    <a:pt x="68" y="108"/>
                  </a:lnTo>
                  <a:lnTo>
                    <a:pt x="78" y="106"/>
                  </a:lnTo>
                  <a:lnTo>
                    <a:pt x="88" y="104"/>
                  </a:lnTo>
                  <a:lnTo>
                    <a:pt x="96" y="98"/>
                  </a:lnTo>
                  <a:lnTo>
                    <a:pt x="104" y="92"/>
                  </a:lnTo>
                  <a:lnTo>
                    <a:pt x="110" y="84"/>
                  </a:lnTo>
                  <a:lnTo>
                    <a:pt x="116" y="76"/>
                  </a:lnTo>
                  <a:lnTo>
                    <a:pt x="118" y="66"/>
                  </a:lnTo>
                  <a:lnTo>
                    <a:pt x="120" y="56"/>
                  </a:lnTo>
                  <a:lnTo>
                    <a:pt x="120" y="18"/>
                  </a:lnTo>
                  <a:lnTo>
                    <a:pt x="60" y="1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34" name="Freeform 30">
              <a:extLst>
                <a:ext uri="{FF2B5EF4-FFF2-40B4-BE49-F238E27FC236}">
                  <a16:creationId xmlns:a16="http://schemas.microsoft.com/office/drawing/2014/main" id="{D8B2EE1C-6424-459E-9F39-0E76DEAED2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923"/>
              <a:ext cx="584" cy="126"/>
            </a:xfrm>
            <a:custGeom>
              <a:avLst/>
              <a:gdLst>
                <a:gd name="T0" fmla="*/ 8 w 584"/>
                <a:gd name="T1" fmla="*/ 126 h 126"/>
                <a:gd name="T2" fmla="*/ 4 w 584"/>
                <a:gd name="T3" fmla="*/ 126 h 126"/>
                <a:gd name="T4" fmla="*/ 0 w 584"/>
                <a:gd name="T5" fmla="*/ 122 h 126"/>
                <a:gd name="T6" fmla="*/ 0 w 584"/>
                <a:gd name="T7" fmla="*/ 118 h 126"/>
                <a:gd name="T8" fmla="*/ 0 w 584"/>
                <a:gd name="T9" fmla="*/ 112 h 126"/>
                <a:gd name="T10" fmla="*/ 6 w 584"/>
                <a:gd name="T11" fmla="*/ 108 h 126"/>
                <a:gd name="T12" fmla="*/ 14 w 584"/>
                <a:gd name="T13" fmla="*/ 106 h 126"/>
                <a:gd name="T14" fmla="*/ 28 w 584"/>
                <a:gd name="T15" fmla="*/ 98 h 126"/>
                <a:gd name="T16" fmla="*/ 36 w 584"/>
                <a:gd name="T17" fmla="*/ 86 h 126"/>
                <a:gd name="T18" fmla="*/ 42 w 584"/>
                <a:gd name="T19" fmla="*/ 70 h 126"/>
                <a:gd name="T20" fmla="*/ 42 w 584"/>
                <a:gd name="T21" fmla="*/ 62 h 126"/>
                <a:gd name="T22" fmla="*/ 40 w 584"/>
                <a:gd name="T23" fmla="*/ 48 h 126"/>
                <a:gd name="T24" fmla="*/ 32 w 584"/>
                <a:gd name="T25" fmla="*/ 34 h 126"/>
                <a:gd name="T26" fmla="*/ 20 w 584"/>
                <a:gd name="T27" fmla="*/ 24 h 126"/>
                <a:gd name="T28" fmla="*/ 6 w 584"/>
                <a:gd name="T29" fmla="*/ 18 h 126"/>
                <a:gd name="T30" fmla="*/ 4 w 584"/>
                <a:gd name="T31" fmla="*/ 16 h 126"/>
                <a:gd name="T32" fmla="*/ 0 w 584"/>
                <a:gd name="T33" fmla="*/ 10 h 126"/>
                <a:gd name="T34" fmla="*/ 0 w 584"/>
                <a:gd name="T35" fmla="*/ 8 h 126"/>
                <a:gd name="T36" fmla="*/ 2 w 584"/>
                <a:gd name="T37" fmla="*/ 2 h 126"/>
                <a:gd name="T38" fmla="*/ 8 w 584"/>
                <a:gd name="T39" fmla="*/ 0 h 126"/>
                <a:gd name="T40" fmla="*/ 520 w 584"/>
                <a:gd name="T41" fmla="*/ 0 h 126"/>
                <a:gd name="T42" fmla="*/ 544 w 584"/>
                <a:gd name="T43" fmla="*/ 4 h 126"/>
                <a:gd name="T44" fmla="*/ 564 w 584"/>
                <a:gd name="T45" fmla="*/ 18 h 126"/>
                <a:gd name="T46" fmla="*/ 578 w 584"/>
                <a:gd name="T47" fmla="*/ 38 h 126"/>
                <a:gd name="T48" fmla="*/ 584 w 584"/>
                <a:gd name="T49" fmla="*/ 62 h 126"/>
                <a:gd name="T50" fmla="*/ 582 w 584"/>
                <a:gd name="T51" fmla="*/ 76 h 126"/>
                <a:gd name="T52" fmla="*/ 572 w 584"/>
                <a:gd name="T53" fmla="*/ 98 h 126"/>
                <a:gd name="T54" fmla="*/ 556 w 584"/>
                <a:gd name="T55" fmla="*/ 116 h 126"/>
                <a:gd name="T56" fmla="*/ 532 w 584"/>
                <a:gd name="T57" fmla="*/ 124 h 126"/>
                <a:gd name="T58" fmla="*/ 520 w 584"/>
                <a:gd name="T59" fmla="*/ 126 h 126"/>
                <a:gd name="T60" fmla="*/ 520 w 584"/>
                <a:gd name="T61" fmla="*/ 108 h 126"/>
                <a:gd name="T62" fmla="*/ 530 w 584"/>
                <a:gd name="T63" fmla="*/ 108 h 126"/>
                <a:gd name="T64" fmla="*/ 546 w 584"/>
                <a:gd name="T65" fmla="*/ 100 h 126"/>
                <a:gd name="T66" fmla="*/ 558 w 584"/>
                <a:gd name="T67" fmla="*/ 88 h 126"/>
                <a:gd name="T68" fmla="*/ 564 w 584"/>
                <a:gd name="T69" fmla="*/ 72 h 126"/>
                <a:gd name="T70" fmla="*/ 566 w 584"/>
                <a:gd name="T71" fmla="*/ 62 h 126"/>
                <a:gd name="T72" fmla="*/ 562 w 584"/>
                <a:gd name="T73" fmla="*/ 46 h 126"/>
                <a:gd name="T74" fmla="*/ 552 w 584"/>
                <a:gd name="T75" fmla="*/ 30 h 126"/>
                <a:gd name="T76" fmla="*/ 538 w 584"/>
                <a:gd name="T77" fmla="*/ 20 h 126"/>
                <a:gd name="T78" fmla="*/ 520 w 584"/>
                <a:gd name="T79" fmla="*/ 18 h 126"/>
                <a:gd name="T80" fmla="*/ 42 w 584"/>
                <a:gd name="T81" fmla="*/ 18 h 126"/>
                <a:gd name="T82" fmla="*/ 56 w 584"/>
                <a:gd name="T83" fmla="*/ 38 h 126"/>
                <a:gd name="T84" fmla="*/ 60 w 584"/>
                <a:gd name="T85" fmla="*/ 62 h 126"/>
                <a:gd name="T86" fmla="*/ 60 w 584"/>
                <a:gd name="T87" fmla="*/ 76 h 126"/>
                <a:gd name="T88" fmla="*/ 50 w 584"/>
                <a:gd name="T89" fmla="*/ 98 h 126"/>
                <a:gd name="T90" fmla="*/ 42 w 584"/>
                <a:gd name="T91" fmla="*/ 108 h 12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4"/>
                <a:gd name="T139" fmla="*/ 0 h 126"/>
                <a:gd name="T140" fmla="*/ 584 w 584"/>
                <a:gd name="T141" fmla="*/ 126 h 12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4" h="126">
                  <a:moveTo>
                    <a:pt x="520" y="126"/>
                  </a:moveTo>
                  <a:lnTo>
                    <a:pt x="8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2"/>
                  </a:lnTo>
                  <a:lnTo>
                    <a:pt x="4" y="110"/>
                  </a:lnTo>
                  <a:lnTo>
                    <a:pt x="6" y="108"/>
                  </a:lnTo>
                  <a:lnTo>
                    <a:pt x="14" y="106"/>
                  </a:lnTo>
                  <a:lnTo>
                    <a:pt x="20" y="102"/>
                  </a:lnTo>
                  <a:lnTo>
                    <a:pt x="28" y="98"/>
                  </a:lnTo>
                  <a:lnTo>
                    <a:pt x="32" y="92"/>
                  </a:lnTo>
                  <a:lnTo>
                    <a:pt x="36" y="86"/>
                  </a:lnTo>
                  <a:lnTo>
                    <a:pt x="40" y="78"/>
                  </a:lnTo>
                  <a:lnTo>
                    <a:pt x="42" y="70"/>
                  </a:lnTo>
                  <a:lnTo>
                    <a:pt x="42" y="62"/>
                  </a:lnTo>
                  <a:lnTo>
                    <a:pt x="42" y="54"/>
                  </a:lnTo>
                  <a:lnTo>
                    <a:pt x="40" y="48"/>
                  </a:lnTo>
                  <a:lnTo>
                    <a:pt x="36" y="40"/>
                  </a:lnTo>
                  <a:lnTo>
                    <a:pt x="32" y="34"/>
                  </a:lnTo>
                  <a:lnTo>
                    <a:pt x="28" y="28"/>
                  </a:lnTo>
                  <a:lnTo>
                    <a:pt x="20" y="24"/>
                  </a:lnTo>
                  <a:lnTo>
                    <a:pt x="14" y="20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520" y="0"/>
                  </a:lnTo>
                  <a:lnTo>
                    <a:pt x="532" y="0"/>
                  </a:lnTo>
                  <a:lnTo>
                    <a:pt x="544" y="4"/>
                  </a:lnTo>
                  <a:lnTo>
                    <a:pt x="556" y="10"/>
                  </a:lnTo>
                  <a:lnTo>
                    <a:pt x="564" y="18"/>
                  </a:lnTo>
                  <a:lnTo>
                    <a:pt x="572" y="28"/>
                  </a:lnTo>
                  <a:lnTo>
                    <a:pt x="578" y="38"/>
                  </a:lnTo>
                  <a:lnTo>
                    <a:pt x="582" y="50"/>
                  </a:lnTo>
                  <a:lnTo>
                    <a:pt x="584" y="62"/>
                  </a:lnTo>
                  <a:lnTo>
                    <a:pt x="582" y="76"/>
                  </a:lnTo>
                  <a:lnTo>
                    <a:pt x="578" y="88"/>
                  </a:lnTo>
                  <a:lnTo>
                    <a:pt x="572" y="98"/>
                  </a:lnTo>
                  <a:lnTo>
                    <a:pt x="564" y="108"/>
                  </a:lnTo>
                  <a:lnTo>
                    <a:pt x="556" y="116"/>
                  </a:lnTo>
                  <a:lnTo>
                    <a:pt x="544" y="122"/>
                  </a:lnTo>
                  <a:lnTo>
                    <a:pt x="532" y="124"/>
                  </a:lnTo>
                  <a:lnTo>
                    <a:pt x="520" y="126"/>
                  </a:lnTo>
                  <a:close/>
                  <a:moveTo>
                    <a:pt x="42" y="108"/>
                  </a:moveTo>
                  <a:lnTo>
                    <a:pt x="520" y="108"/>
                  </a:lnTo>
                  <a:lnTo>
                    <a:pt x="530" y="108"/>
                  </a:lnTo>
                  <a:lnTo>
                    <a:pt x="538" y="104"/>
                  </a:lnTo>
                  <a:lnTo>
                    <a:pt x="546" y="100"/>
                  </a:lnTo>
                  <a:lnTo>
                    <a:pt x="552" y="94"/>
                  </a:lnTo>
                  <a:lnTo>
                    <a:pt x="558" y="88"/>
                  </a:lnTo>
                  <a:lnTo>
                    <a:pt x="562" y="80"/>
                  </a:lnTo>
                  <a:lnTo>
                    <a:pt x="564" y="72"/>
                  </a:lnTo>
                  <a:lnTo>
                    <a:pt x="566" y="62"/>
                  </a:lnTo>
                  <a:lnTo>
                    <a:pt x="564" y="54"/>
                  </a:lnTo>
                  <a:lnTo>
                    <a:pt x="562" y="46"/>
                  </a:lnTo>
                  <a:lnTo>
                    <a:pt x="558" y="38"/>
                  </a:lnTo>
                  <a:lnTo>
                    <a:pt x="552" y="30"/>
                  </a:lnTo>
                  <a:lnTo>
                    <a:pt x="546" y="26"/>
                  </a:lnTo>
                  <a:lnTo>
                    <a:pt x="538" y="20"/>
                  </a:lnTo>
                  <a:lnTo>
                    <a:pt x="530" y="18"/>
                  </a:lnTo>
                  <a:lnTo>
                    <a:pt x="520" y="18"/>
                  </a:lnTo>
                  <a:lnTo>
                    <a:pt x="42" y="18"/>
                  </a:lnTo>
                  <a:lnTo>
                    <a:pt x="50" y="26"/>
                  </a:lnTo>
                  <a:lnTo>
                    <a:pt x="56" y="38"/>
                  </a:lnTo>
                  <a:lnTo>
                    <a:pt x="60" y="50"/>
                  </a:lnTo>
                  <a:lnTo>
                    <a:pt x="60" y="62"/>
                  </a:lnTo>
                  <a:lnTo>
                    <a:pt x="60" y="76"/>
                  </a:lnTo>
                  <a:lnTo>
                    <a:pt x="56" y="88"/>
                  </a:lnTo>
                  <a:lnTo>
                    <a:pt x="50" y="98"/>
                  </a:lnTo>
                  <a:lnTo>
                    <a:pt x="42" y="10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35" name="Freeform 31">
              <a:extLst>
                <a:ext uri="{FF2B5EF4-FFF2-40B4-BE49-F238E27FC236}">
                  <a16:creationId xmlns:a16="http://schemas.microsoft.com/office/drawing/2014/main" id="{80919F35-D9BD-40AA-8A55-FCB4A52C9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923"/>
              <a:ext cx="108" cy="662"/>
            </a:xfrm>
            <a:custGeom>
              <a:avLst/>
              <a:gdLst>
                <a:gd name="T0" fmla="*/ 18 w 108"/>
                <a:gd name="T1" fmla="*/ 662 h 662"/>
                <a:gd name="T2" fmla="*/ 0 w 108"/>
                <a:gd name="T3" fmla="*/ 662 h 662"/>
                <a:gd name="T4" fmla="*/ 0 w 108"/>
                <a:gd name="T5" fmla="*/ 50 h 662"/>
                <a:gd name="T6" fmla="*/ 0 w 108"/>
                <a:gd name="T7" fmla="*/ 50 h 662"/>
                <a:gd name="T8" fmla="*/ 0 w 108"/>
                <a:gd name="T9" fmla="*/ 40 h 662"/>
                <a:gd name="T10" fmla="*/ 4 w 108"/>
                <a:gd name="T11" fmla="*/ 30 h 662"/>
                <a:gd name="T12" fmla="*/ 8 w 108"/>
                <a:gd name="T13" fmla="*/ 22 h 662"/>
                <a:gd name="T14" fmla="*/ 14 w 108"/>
                <a:gd name="T15" fmla="*/ 14 h 662"/>
                <a:gd name="T16" fmla="*/ 22 w 108"/>
                <a:gd name="T17" fmla="*/ 8 h 662"/>
                <a:gd name="T18" fmla="*/ 30 w 108"/>
                <a:gd name="T19" fmla="*/ 4 h 662"/>
                <a:gd name="T20" fmla="*/ 40 w 108"/>
                <a:gd name="T21" fmla="*/ 0 h 662"/>
                <a:gd name="T22" fmla="*/ 50 w 108"/>
                <a:gd name="T23" fmla="*/ 0 h 662"/>
                <a:gd name="T24" fmla="*/ 108 w 108"/>
                <a:gd name="T25" fmla="*/ 0 h 662"/>
                <a:gd name="T26" fmla="*/ 108 w 108"/>
                <a:gd name="T27" fmla="*/ 18 h 662"/>
                <a:gd name="T28" fmla="*/ 50 w 108"/>
                <a:gd name="T29" fmla="*/ 18 h 662"/>
                <a:gd name="T30" fmla="*/ 50 w 108"/>
                <a:gd name="T31" fmla="*/ 18 h 662"/>
                <a:gd name="T32" fmla="*/ 44 w 108"/>
                <a:gd name="T33" fmla="*/ 18 h 662"/>
                <a:gd name="T34" fmla="*/ 38 w 108"/>
                <a:gd name="T35" fmla="*/ 20 h 662"/>
                <a:gd name="T36" fmla="*/ 32 w 108"/>
                <a:gd name="T37" fmla="*/ 24 h 662"/>
                <a:gd name="T38" fmla="*/ 28 w 108"/>
                <a:gd name="T39" fmla="*/ 28 h 662"/>
                <a:gd name="T40" fmla="*/ 24 w 108"/>
                <a:gd name="T41" fmla="*/ 32 h 662"/>
                <a:gd name="T42" fmla="*/ 20 w 108"/>
                <a:gd name="T43" fmla="*/ 38 h 662"/>
                <a:gd name="T44" fmla="*/ 18 w 108"/>
                <a:gd name="T45" fmla="*/ 44 h 662"/>
                <a:gd name="T46" fmla="*/ 18 w 108"/>
                <a:gd name="T47" fmla="*/ 50 h 662"/>
                <a:gd name="T48" fmla="*/ 18 w 108"/>
                <a:gd name="T49" fmla="*/ 662 h 6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8"/>
                <a:gd name="T76" fmla="*/ 0 h 662"/>
                <a:gd name="T77" fmla="*/ 108 w 108"/>
                <a:gd name="T78" fmla="*/ 662 h 6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8" h="662">
                  <a:moveTo>
                    <a:pt x="18" y="662"/>
                  </a:moveTo>
                  <a:lnTo>
                    <a:pt x="0" y="662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4" y="30"/>
                  </a:lnTo>
                  <a:lnTo>
                    <a:pt x="8" y="22"/>
                  </a:lnTo>
                  <a:lnTo>
                    <a:pt x="14" y="14"/>
                  </a:lnTo>
                  <a:lnTo>
                    <a:pt x="22" y="8"/>
                  </a:lnTo>
                  <a:lnTo>
                    <a:pt x="30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108" y="0"/>
                  </a:lnTo>
                  <a:lnTo>
                    <a:pt x="108" y="18"/>
                  </a:lnTo>
                  <a:lnTo>
                    <a:pt x="50" y="18"/>
                  </a:lnTo>
                  <a:lnTo>
                    <a:pt x="44" y="18"/>
                  </a:lnTo>
                  <a:lnTo>
                    <a:pt x="38" y="20"/>
                  </a:lnTo>
                  <a:lnTo>
                    <a:pt x="32" y="24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20" y="38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18" y="662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36" name="Rectangle 32">
              <a:extLst>
                <a:ext uri="{FF2B5EF4-FFF2-40B4-BE49-F238E27FC236}">
                  <a16:creationId xmlns:a16="http://schemas.microsoft.com/office/drawing/2014/main" id="{3E61F877-F35D-4AC9-87DB-021CD21FF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" y="2031"/>
              <a:ext cx="18" cy="76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37" name="Freeform 33">
              <a:extLst>
                <a:ext uri="{FF2B5EF4-FFF2-40B4-BE49-F238E27FC236}">
                  <a16:creationId xmlns:a16="http://schemas.microsoft.com/office/drawing/2014/main" id="{BA1D8B0E-2B1F-48E5-8F2C-89776CAE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2445"/>
              <a:ext cx="640" cy="244"/>
            </a:xfrm>
            <a:custGeom>
              <a:avLst/>
              <a:gdLst>
                <a:gd name="T0" fmla="*/ 566 w 640"/>
                <a:gd name="T1" fmla="*/ 244 h 244"/>
                <a:gd name="T2" fmla="*/ 0 w 640"/>
                <a:gd name="T3" fmla="*/ 244 h 244"/>
                <a:gd name="T4" fmla="*/ 0 w 640"/>
                <a:gd name="T5" fmla="*/ 226 h 244"/>
                <a:gd name="T6" fmla="*/ 566 w 640"/>
                <a:gd name="T7" fmla="*/ 226 h 244"/>
                <a:gd name="T8" fmla="*/ 566 w 640"/>
                <a:gd name="T9" fmla="*/ 226 h 244"/>
                <a:gd name="T10" fmla="*/ 578 w 640"/>
                <a:gd name="T11" fmla="*/ 224 h 244"/>
                <a:gd name="T12" fmla="*/ 588 w 640"/>
                <a:gd name="T13" fmla="*/ 222 h 244"/>
                <a:gd name="T14" fmla="*/ 598 w 640"/>
                <a:gd name="T15" fmla="*/ 216 h 244"/>
                <a:gd name="T16" fmla="*/ 606 w 640"/>
                <a:gd name="T17" fmla="*/ 210 h 244"/>
                <a:gd name="T18" fmla="*/ 612 w 640"/>
                <a:gd name="T19" fmla="*/ 202 h 244"/>
                <a:gd name="T20" fmla="*/ 616 w 640"/>
                <a:gd name="T21" fmla="*/ 192 h 244"/>
                <a:gd name="T22" fmla="*/ 620 w 640"/>
                <a:gd name="T23" fmla="*/ 182 h 244"/>
                <a:gd name="T24" fmla="*/ 622 w 640"/>
                <a:gd name="T25" fmla="*/ 172 h 244"/>
                <a:gd name="T26" fmla="*/ 622 w 640"/>
                <a:gd name="T27" fmla="*/ 0 h 244"/>
                <a:gd name="T28" fmla="*/ 640 w 640"/>
                <a:gd name="T29" fmla="*/ 0 h 244"/>
                <a:gd name="T30" fmla="*/ 640 w 640"/>
                <a:gd name="T31" fmla="*/ 172 h 244"/>
                <a:gd name="T32" fmla="*/ 640 w 640"/>
                <a:gd name="T33" fmla="*/ 172 h 244"/>
                <a:gd name="T34" fmla="*/ 638 w 640"/>
                <a:gd name="T35" fmla="*/ 186 h 244"/>
                <a:gd name="T36" fmla="*/ 634 w 640"/>
                <a:gd name="T37" fmla="*/ 200 h 244"/>
                <a:gd name="T38" fmla="*/ 626 w 640"/>
                <a:gd name="T39" fmla="*/ 212 h 244"/>
                <a:gd name="T40" fmla="*/ 618 w 640"/>
                <a:gd name="T41" fmla="*/ 222 h 244"/>
                <a:gd name="T42" fmla="*/ 608 w 640"/>
                <a:gd name="T43" fmla="*/ 232 h 244"/>
                <a:gd name="T44" fmla="*/ 594 w 640"/>
                <a:gd name="T45" fmla="*/ 238 h 244"/>
                <a:gd name="T46" fmla="*/ 582 w 640"/>
                <a:gd name="T47" fmla="*/ 242 h 244"/>
                <a:gd name="T48" fmla="*/ 566 w 640"/>
                <a:gd name="T49" fmla="*/ 244 h 244"/>
                <a:gd name="T50" fmla="*/ 566 w 640"/>
                <a:gd name="T51" fmla="*/ 244 h 2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0"/>
                <a:gd name="T79" fmla="*/ 0 h 244"/>
                <a:gd name="T80" fmla="*/ 640 w 640"/>
                <a:gd name="T81" fmla="*/ 244 h 2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0" h="244">
                  <a:moveTo>
                    <a:pt x="566" y="244"/>
                  </a:moveTo>
                  <a:lnTo>
                    <a:pt x="0" y="244"/>
                  </a:lnTo>
                  <a:lnTo>
                    <a:pt x="0" y="226"/>
                  </a:lnTo>
                  <a:lnTo>
                    <a:pt x="566" y="226"/>
                  </a:lnTo>
                  <a:lnTo>
                    <a:pt x="578" y="224"/>
                  </a:lnTo>
                  <a:lnTo>
                    <a:pt x="588" y="222"/>
                  </a:lnTo>
                  <a:lnTo>
                    <a:pt x="598" y="216"/>
                  </a:lnTo>
                  <a:lnTo>
                    <a:pt x="606" y="210"/>
                  </a:lnTo>
                  <a:lnTo>
                    <a:pt x="612" y="202"/>
                  </a:lnTo>
                  <a:lnTo>
                    <a:pt x="616" y="192"/>
                  </a:lnTo>
                  <a:lnTo>
                    <a:pt x="620" y="182"/>
                  </a:lnTo>
                  <a:lnTo>
                    <a:pt x="622" y="172"/>
                  </a:lnTo>
                  <a:lnTo>
                    <a:pt x="622" y="0"/>
                  </a:lnTo>
                  <a:lnTo>
                    <a:pt x="640" y="0"/>
                  </a:lnTo>
                  <a:lnTo>
                    <a:pt x="640" y="172"/>
                  </a:lnTo>
                  <a:lnTo>
                    <a:pt x="638" y="186"/>
                  </a:lnTo>
                  <a:lnTo>
                    <a:pt x="634" y="200"/>
                  </a:lnTo>
                  <a:lnTo>
                    <a:pt x="626" y="212"/>
                  </a:lnTo>
                  <a:lnTo>
                    <a:pt x="618" y="222"/>
                  </a:lnTo>
                  <a:lnTo>
                    <a:pt x="608" y="232"/>
                  </a:lnTo>
                  <a:lnTo>
                    <a:pt x="594" y="238"/>
                  </a:lnTo>
                  <a:lnTo>
                    <a:pt x="582" y="242"/>
                  </a:lnTo>
                  <a:lnTo>
                    <a:pt x="566" y="244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38" name="Freeform 34">
              <a:extLst>
                <a:ext uri="{FF2B5EF4-FFF2-40B4-BE49-F238E27FC236}">
                  <a16:creationId xmlns:a16="http://schemas.microsoft.com/office/drawing/2014/main" id="{6F6B1935-0D3D-4360-915E-794C3B63DD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" y="2121"/>
              <a:ext cx="312" cy="312"/>
            </a:xfrm>
            <a:custGeom>
              <a:avLst/>
              <a:gdLst>
                <a:gd name="T0" fmla="*/ 140 w 312"/>
                <a:gd name="T1" fmla="*/ 312 h 312"/>
                <a:gd name="T2" fmla="*/ 96 w 312"/>
                <a:gd name="T3" fmla="*/ 300 h 312"/>
                <a:gd name="T4" fmla="*/ 56 w 312"/>
                <a:gd name="T5" fmla="*/ 276 h 312"/>
                <a:gd name="T6" fmla="*/ 26 w 312"/>
                <a:gd name="T7" fmla="*/ 244 h 312"/>
                <a:gd name="T8" fmla="*/ 6 w 312"/>
                <a:gd name="T9" fmla="*/ 202 h 312"/>
                <a:gd name="T10" fmla="*/ 0 w 312"/>
                <a:gd name="T11" fmla="*/ 156 h 312"/>
                <a:gd name="T12" fmla="*/ 4 w 312"/>
                <a:gd name="T13" fmla="*/ 124 h 312"/>
                <a:gd name="T14" fmla="*/ 18 w 312"/>
                <a:gd name="T15" fmla="*/ 82 h 312"/>
                <a:gd name="T16" fmla="*/ 46 w 312"/>
                <a:gd name="T17" fmla="*/ 46 h 312"/>
                <a:gd name="T18" fmla="*/ 82 w 312"/>
                <a:gd name="T19" fmla="*/ 18 h 312"/>
                <a:gd name="T20" fmla="*/ 124 w 312"/>
                <a:gd name="T21" fmla="*/ 4 h 312"/>
                <a:gd name="T22" fmla="*/ 156 w 312"/>
                <a:gd name="T23" fmla="*/ 0 h 312"/>
                <a:gd name="T24" fmla="*/ 202 w 312"/>
                <a:gd name="T25" fmla="*/ 6 h 312"/>
                <a:gd name="T26" fmla="*/ 244 w 312"/>
                <a:gd name="T27" fmla="*/ 26 h 312"/>
                <a:gd name="T28" fmla="*/ 278 w 312"/>
                <a:gd name="T29" fmla="*/ 56 h 312"/>
                <a:gd name="T30" fmla="*/ 300 w 312"/>
                <a:gd name="T31" fmla="*/ 96 h 312"/>
                <a:gd name="T32" fmla="*/ 312 w 312"/>
                <a:gd name="T33" fmla="*/ 140 h 312"/>
                <a:gd name="T34" fmla="*/ 312 w 312"/>
                <a:gd name="T35" fmla="*/ 172 h 312"/>
                <a:gd name="T36" fmla="*/ 300 w 312"/>
                <a:gd name="T37" fmla="*/ 218 h 312"/>
                <a:gd name="T38" fmla="*/ 278 w 312"/>
                <a:gd name="T39" fmla="*/ 256 h 312"/>
                <a:gd name="T40" fmla="*/ 244 w 312"/>
                <a:gd name="T41" fmla="*/ 286 h 312"/>
                <a:gd name="T42" fmla="*/ 202 w 312"/>
                <a:gd name="T43" fmla="*/ 306 h 312"/>
                <a:gd name="T44" fmla="*/ 156 w 312"/>
                <a:gd name="T45" fmla="*/ 312 h 312"/>
                <a:gd name="T46" fmla="*/ 156 w 312"/>
                <a:gd name="T47" fmla="*/ 18 h 312"/>
                <a:gd name="T48" fmla="*/ 116 w 312"/>
                <a:gd name="T49" fmla="*/ 24 h 312"/>
                <a:gd name="T50" fmla="*/ 80 w 312"/>
                <a:gd name="T51" fmla="*/ 42 h 312"/>
                <a:gd name="T52" fmla="*/ 50 w 312"/>
                <a:gd name="T53" fmla="*/ 68 h 312"/>
                <a:gd name="T54" fmla="*/ 28 w 312"/>
                <a:gd name="T55" fmla="*/ 102 h 312"/>
                <a:gd name="T56" fmla="*/ 18 w 312"/>
                <a:gd name="T57" fmla="*/ 142 h 312"/>
                <a:gd name="T58" fmla="*/ 18 w 312"/>
                <a:gd name="T59" fmla="*/ 170 h 312"/>
                <a:gd name="T60" fmla="*/ 28 w 312"/>
                <a:gd name="T61" fmla="*/ 210 h 312"/>
                <a:gd name="T62" fmla="*/ 50 w 312"/>
                <a:gd name="T63" fmla="*/ 244 h 312"/>
                <a:gd name="T64" fmla="*/ 80 w 312"/>
                <a:gd name="T65" fmla="*/ 272 h 312"/>
                <a:gd name="T66" fmla="*/ 116 w 312"/>
                <a:gd name="T67" fmla="*/ 288 h 312"/>
                <a:gd name="T68" fmla="*/ 156 w 312"/>
                <a:gd name="T69" fmla="*/ 294 h 312"/>
                <a:gd name="T70" fmla="*/ 184 w 312"/>
                <a:gd name="T71" fmla="*/ 292 h 312"/>
                <a:gd name="T72" fmla="*/ 222 w 312"/>
                <a:gd name="T73" fmla="*/ 278 h 312"/>
                <a:gd name="T74" fmla="*/ 254 w 312"/>
                <a:gd name="T75" fmla="*/ 254 h 312"/>
                <a:gd name="T76" fmla="*/ 278 w 312"/>
                <a:gd name="T77" fmla="*/ 222 h 312"/>
                <a:gd name="T78" fmla="*/ 292 w 312"/>
                <a:gd name="T79" fmla="*/ 184 h 312"/>
                <a:gd name="T80" fmla="*/ 294 w 312"/>
                <a:gd name="T81" fmla="*/ 156 h 312"/>
                <a:gd name="T82" fmla="*/ 288 w 312"/>
                <a:gd name="T83" fmla="*/ 116 h 312"/>
                <a:gd name="T84" fmla="*/ 272 w 312"/>
                <a:gd name="T85" fmla="*/ 78 h 312"/>
                <a:gd name="T86" fmla="*/ 244 w 312"/>
                <a:gd name="T87" fmla="*/ 50 h 312"/>
                <a:gd name="T88" fmla="*/ 210 w 312"/>
                <a:gd name="T89" fmla="*/ 28 h 312"/>
                <a:gd name="T90" fmla="*/ 170 w 312"/>
                <a:gd name="T91" fmla="*/ 18 h 3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2"/>
                <a:gd name="T139" fmla="*/ 0 h 312"/>
                <a:gd name="T140" fmla="*/ 312 w 312"/>
                <a:gd name="T141" fmla="*/ 312 h 3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2" h="312">
                  <a:moveTo>
                    <a:pt x="156" y="312"/>
                  </a:moveTo>
                  <a:lnTo>
                    <a:pt x="156" y="312"/>
                  </a:lnTo>
                  <a:lnTo>
                    <a:pt x="140" y="312"/>
                  </a:lnTo>
                  <a:lnTo>
                    <a:pt x="124" y="310"/>
                  </a:lnTo>
                  <a:lnTo>
                    <a:pt x="110" y="306"/>
                  </a:lnTo>
                  <a:lnTo>
                    <a:pt x="96" y="300"/>
                  </a:lnTo>
                  <a:lnTo>
                    <a:pt x="82" y="294"/>
                  </a:lnTo>
                  <a:lnTo>
                    <a:pt x="68" y="286"/>
                  </a:lnTo>
                  <a:lnTo>
                    <a:pt x="56" y="276"/>
                  </a:lnTo>
                  <a:lnTo>
                    <a:pt x="46" y="266"/>
                  </a:lnTo>
                  <a:lnTo>
                    <a:pt x="36" y="256"/>
                  </a:lnTo>
                  <a:lnTo>
                    <a:pt x="26" y="244"/>
                  </a:lnTo>
                  <a:lnTo>
                    <a:pt x="18" y="230"/>
                  </a:lnTo>
                  <a:lnTo>
                    <a:pt x="12" y="218"/>
                  </a:lnTo>
                  <a:lnTo>
                    <a:pt x="6" y="202"/>
                  </a:lnTo>
                  <a:lnTo>
                    <a:pt x="4" y="188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6" y="110"/>
                  </a:lnTo>
                  <a:lnTo>
                    <a:pt x="12" y="96"/>
                  </a:lnTo>
                  <a:lnTo>
                    <a:pt x="18" y="82"/>
                  </a:lnTo>
                  <a:lnTo>
                    <a:pt x="26" y="68"/>
                  </a:lnTo>
                  <a:lnTo>
                    <a:pt x="36" y="56"/>
                  </a:lnTo>
                  <a:lnTo>
                    <a:pt x="46" y="46"/>
                  </a:lnTo>
                  <a:lnTo>
                    <a:pt x="56" y="36"/>
                  </a:lnTo>
                  <a:lnTo>
                    <a:pt x="68" y="26"/>
                  </a:lnTo>
                  <a:lnTo>
                    <a:pt x="82" y="18"/>
                  </a:lnTo>
                  <a:lnTo>
                    <a:pt x="96" y="12"/>
                  </a:lnTo>
                  <a:lnTo>
                    <a:pt x="110" y="6"/>
                  </a:lnTo>
                  <a:lnTo>
                    <a:pt x="124" y="4"/>
                  </a:lnTo>
                  <a:lnTo>
                    <a:pt x="140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8" y="4"/>
                  </a:lnTo>
                  <a:lnTo>
                    <a:pt x="202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4" y="26"/>
                  </a:lnTo>
                  <a:lnTo>
                    <a:pt x="256" y="36"/>
                  </a:lnTo>
                  <a:lnTo>
                    <a:pt x="266" y="46"/>
                  </a:lnTo>
                  <a:lnTo>
                    <a:pt x="278" y="56"/>
                  </a:lnTo>
                  <a:lnTo>
                    <a:pt x="286" y="68"/>
                  </a:lnTo>
                  <a:lnTo>
                    <a:pt x="294" y="82"/>
                  </a:lnTo>
                  <a:lnTo>
                    <a:pt x="300" y="96"/>
                  </a:lnTo>
                  <a:lnTo>
                    <a:pt x="306" y="110"/>
                  </a:lnTo>
                  <a:lnTo>
                    <a:pt x="310" y="124"/>
                  </a:lnTo>
                  <a:lnTo>
                    <a:pt x="312" y="140"/>
                  </a:lnTo>
                  <a:lnTo>
                    <a:pt x="312" y="156"/>
                  </a:lnTo>
                  <a:lnTo>
                    <a:pt x="312" y="172"/>
                  </a:lnTo>
                  <a:lnTo>
                    <a:pt x="310" y="188"/>
                  </a:lnTo>
                  <a:lnTo>
                    <a:pt x="306" y="202"/>
                  </a:lnTo>
                  <a:lnTo>
                    <a:pt x="300" y="218"/>
                  </a:lnTo>
                  <a:lnTo>
                    <a:pt x="294" y="230"/>
                  </a:lnTo>
                  <a:lnTo>
                    <a:pt x="286" y="244"/>
                  </a:lnTo>
                  <a:lnTo>
                    <a:pt x="278" y="256"/>
                  </a:lnTo>
                  <a:lnTo>
                    <a:pt x="266" y="266"/>
                  </a:lnTo>
                  <a:lnTo>
                    <a:pt x="256" y="276"/>
                  </a:lnTo>
                  <a:lnTo>
                    <a:pt x="244" y="286"/>
                  </a:lnTo>
                  <a:lnTo>
                    <a:pt x="230" y="294"/>
                  </a:lnTo>
                  <a:lnTo>
                    <a:pt x="218" y="300"/>
                  </a:lnTo>
                  <a:lnTo>
                    <a:pt x="202" y="306"/>
                  </a:lnTo>
                  <a:lnTo>
                    <a:pt x="188" y="310"/>
                  </a:lnTo>
                  <a:lnTo>
                    <a:pt x="172" y="312"/>
                  </a:lnTo>
                  <a:lnTo>
                    <a:pt x="156" y="312"/>
                  </a:lnTo>
                  <a:close/>
                  <a:moveTo>
                    <a:pt x="156" y="18"/>
                  </a:moveTo>
                  <a:lnTo>
                    <a:pt x="156" y="18"/>
                  </a:lnTo>
                  <a:lnTo>
                    <a:pt x="142" y="18"/>
                  </a:lnTo>
                  <a:lnTo>
                    <a:pt x="128" y="20"/>
                  </a:lnTo>
                  <a:lnTo>
                    <a:pt x="116" y="24"/>
                  </a:lnTo>
                  <a:lnTo>
                    <a:pt x="102" y="28"/>
                  </a:lnTo>
                  <a:lnTo>
                    <a:pt x="90" y="34"/>
                  </a:lnTo>
                  <a:lnTo>
                    <a:pt x="80" y="42"/>
                  </a:lnTo>
                  <a:lnTo>
                    <a:pt x="68" y="50"/>
                  </a:lnTo>
                  <a:lnTo>
                    <a:pt x="58" y="58"/>
                  </a:lnTo>
                  <a:lnTo>
                    <a:pt x="50" y="68"/>
                  </a:lnTo>
                  <a:lnTo>
                    <a:pt x="42" y="78"/>
                  </a:lnTo>
                  <a:lnTo>
                    <a:pt x="34" y="90"/>
                  </a:lnTo>
                  <a:lnTo>
                    <a:pt x="28" y="102"/>
                  </a:lnTo>
                  <a:lnTo>
                    <a:pt x="24" y="116"/>
                  </a:lnTo>
                  <a:lnTo>
                    <a:pt x="20" y="128"/>
                  </a:lnTo>
                  <a:lnTo>
                    <a:pt x="18" y="142"/>
                  </a:lnTo>
                  <a:lnTo>
                    <a:pt x="18" y="156"/>
                  </a:lnTo>
                  <a:lnTo>
                    <a:pt x="18" y="170"/>
                  </a:lnTo>
                  <a:lnTo>
                    <a:pt x="20" y="184"/>
                  </a:lnTo>
                  <a:lnTo>
                    <a:pt x="24" y="198"/>
                  </a:lnTo>
                  <a:lnTo>
                    <a:pt x="28" y="210"/>
                  </a:lnTo>
                  <a:lnTo>
                    <a:pt x="34" y="222"/>
                  </a:lnTo>
                  <a:lnTo>
                    <a:pt x="42" y="234"/>
                  </a:lnTo>
                  <a:lnTo>
                    <a:pt x="50" y="244"/>
                  </a:lnTo>
                  <a:lnTo>
                    <a:pt x="58" y="254"/>
                  </a:lnTo>
                  <a:lnTo>
                    <a:pt x="68" y="264"/>
                  </a:lnTo>
                  <a:lnTo>
                    <a:pt x="80" y="272"/>
                  </a:lnTo>
                  <a:lnTo>
                    <a:pt x="90" y="278"/>
                  </a:lnTo>
                  <a:lnTo>
                    <a:pt x="102" y="284"/>
                  </a:lnTo>
                  <a:lnTo>
                    <a:pt x="116" y="288"/>
                  </a:lnTo>
                  <a:lnTo>
                    <a:pt x="128" y="292"/>
                  </a:lnTo>
                  <a:lnTo>
                    <a:pt x="142" y="294"/>
                  </a:lnTo>
                  <a:lnTo>
                    <a:pt x="156" y="294"/>
                  </a:lnTo>
                  <a:lnTo>
                    <a:pt x="170" y="294"/>
                  </a:lnTo>
                  <a:lnTo>
                    <a:pt x="184" y="292"/>
                  </a:lnTo>
                  <a:lnTo>
                    <a:pt x="198" y="288"/>
                  </a:lnTo>
                  <a:lnTo>
                    <a:pt x="210" y="284"/>
                  </a:lnTo>
                  <a:lnTo>
                    <a:pt x="222" y="278"/>
                  </a:lnTo>
                  <a:lnTo>
                    <a:pt x="234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4"/>
                  </a:lnTo>
                  <a:lnTo>
                    <a:pt x="272" y="234"/>
                  </a:lnTo>
                  <a:lnTo>
                    <a:pt x="278" y="222"/>
                  </a:lnTo>
                  <a:lnTo>
                    <a:pt x="284" y="210"/>
                  </a:lnTo>
                  <a:lnTo>
                    <a:pt x="288" y="198"/>
                  </a:lnTo>
                  <a:lnTo>
                    <a:pt x="292" y="184"/>
                  </a:lnTo>
                  <a:lnTo>
                    <a:pt x="294" y="170"/>
                  </a:lnTo>
                  <a:lnTo>
                    <a:pt x="294" y="156"/>
                  </a:lnTo>
                  <a:lnTo>
                    <a:pt x="294" y="142"/>
                  </a:lnTo>
                  <a:lnTo>
                    <a:pt x="292" y="128"/>
                  </a:lnTo>
                  <a:lnTo>
                    <a:pt x="288" y="116"/>
                  </a:lnTo>
                  <a:lnTo>
                    <a:pt x="284" y="102"/>
                  </a:lnTo>
                  <a:lnTo>
                    <a:pt x="278" y="90"/>
                  </a:lnTo>
                  <a:lnTo>
                    <a:pt x="272" y="78"/>
                  </a:lnTo>
                  <a:lnTo>
                    <a:pt x="264" y="68"/>
                  </a:lnTo>
                  <a:lnTo>
                    <a:pt x="254" y="58"/>
                  </a:lnTo>
                  <a:lnTo>
                    <a:pt x="244" y="50"/>
                  </a:lnTo>
                  <a:lnTo>
                    <a:pt x="234" y="42"/>
                  </a:lnTo>
                  <a:lnTo>
                    <a:pt x="222" y="34"/>
                  </a:lnTo>
                  <a:lnTo>
                    <a:pt x="210" y="28"/>
                  </a:lnTo>
                  <a:lnTo>
                    <a:pt x="198" y="24"/>
                  </a:lnTo>
                  <a:lnTo>
                    <a:pt x="184" y="20"/>
                  </a:lnTo>
                  <a:lnTo>
                    <a:pt x="170" y="18"/>
                  </a:lnTo>
                  <a:lnTo>
                    <a:pt x="156" y="1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39" name="Freeform 35">
              <a:extLst>
                <a:ext uri="{FF2B5EF4-FFF2-40B4-BE49-F238E27FC236}">
                  <a16:creationId xmlns:a16="http://schemas.microsoft.com/office/drawing/2014/main" id="{9691F8D5-F2F2-44F6-B671-0AD7A705D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6" y="2173"/>
              <a:ext cx="208" cy="208"/>
            </a:xfrm>
            <a:custGeom>
              <a:avLst/>
              <a:gdLst>
                <a:gd name="T0" fmla="*/ 104 w 208"/>
                <a:gd name="T1" fmla="*/ 208 h 208"/>
                <a:gd name="T2" fmla="*/ 64 w 208"/>
                <a:gd name="T3" fmla="*/ 200 h 208"/>
                <a:gd name="T4" fmla="*/ 30 w 208"/>
                <a:gd name="T5" fmla="*/ 178 h 208"/>
                <a:gd name="T6" fmla="*/ 8 w 208"/>
                <a:gd name="T7" fmla="*/ 144 h 208"/>
                <a:gd name="T8" fmla="*/ 0 w 208"/>
                <a:gd name="T9" fmla="*/ 104 h 208"/>
                <a:gd name="T10" fmla="*/ 2 w 208"/>
                <a:gd name="T11" fmla="*/ 84 h 208"/>
                <a:gd name="T12" fmla="*/ 18 w 208"/>
                <a:gd name="T13" fmla="*/ 46 h 208"/>
                <a:gd name="T14" fmla="*/ 46 w 208"/>
                <a:gd name="T15" fmla="*/ 18 h 208"/>
                <a:gd name="T16" fmla="*/ 84 w 208"/>
                <a:gd name="T17" fmla="*/ 2 h 208"/>
                <a:gd name="T18" fmla="*/ 104 w 208"/>
                <a:gd name="T19" fmla="*/ 0 h 208"/>
                <a:gd name="T20" fmla="*/ 144 w 208"/>
                <a:gd name="T21" fmla="*/ 8 h 208"/>
                <a:gd name="T22" fmla="*/ 178 w 208"/>
                <a:gd name="T23" fmla="*/ 30 h 208"/>
                <a:gd name="T24" fmla="*/ 200 w 208"/>
                <a:gd name="T25" fmla="*/ 64 h 208"/>
                <a:gd name="T26" fmla="*/ 208 w 208"/>
                <a:gd name="T27" fmla="*/ 104 h 208"/>
                <a:gd name="T28" fmla="*/ 206 w 208"/>
                <a:gd name="T29" fmla="*/ 126 h 208"/>
                <a:gd name="T30" fmla="*/ 190 w 208"/>
                <a:gd name="T31" fmla="*/ 162 h 208"/>
                <a:gd name="T32" fmla="*/ 162 w 208"/>
                <a:gd name="T33" fmla="*/ 190 h 208"/>
                <a:gd name="T34" fmla="*/ 126 w 208"/>
                <a:gd name="T35" fmla="*/ 206 h 208"/>
                <a:gd name="T36" fmla="*/ 104 w 208"/>
                <a:gd name="T37" fmla="*/ 208 h 208"/>
                <a:gd name="T38" fmla="*/ 104 w 208"/>
                <a:gd name="T39" fmla="*/ 18 h 208"/>
                <a:gd name="T40" fmla="*/ 70 w 208"/>
                <a:gd name="T41" fmla="*/ 26 h 208"/>
                <a:gd name="T42" fmla="*/ 44 w 208"/>
                <a:gd name="T43" fmla="*/ 44 h 208"/>
                <a:gd name="T44" fmla="*/ 26 w 208"/>
                <a:gd name="T45" fmla="*/ 70 h 208"/>
                <a:gd name="T46" fmla="*/ 18 w 208"/>
                <a:gd name="T47" fmla="*/ 104 h 208"/>
                <a:gd name="T48" fmla="*/ 20 w 208"/>
                <a:gd name="T49" fmla="*/ 122 h 208"/>
                <a:gd name="T50" fmla="*/ 34 w 208"/>
                <a:gd name="T51" fmla="*/ 152 h 208"/>
                <a:gd name="T52" fmla="*/ 56 w 208"/>
                <a:gd name="T53" fmla="*/ 176 h 208"/>
                <a:gd name="T54" fmla="*/ 88 w 208"/>
                <a:gd name="T55" fmla="*/ 188 h 208"/>
                <a:gd name="T56" fmla="*/ 104 w 208"/>
                <a:gd name="T57" fmla="*/ 190 h 208"/>
                <a:gd name="T58" fmla="*/ 138 w 208"/>
                <a:gd name="T59" fmla="*/ 184 h 208"/>
                <a:gd name="T60" fmla="*/ 166 w 208"/>
                <a:gd name="T61" fmla="*/ 164 h 208"/>
                <a:gd name="T62" fmla="*/ 184 w 208"/>
                <a:gd name="T63" fmla="*/ 138 h 208"/>
                <a:gd name="T64" fmla="*/ 190 w 208"/>
                <a:gd name="T65" fmla="*/ 104 h 208"/>
                <a:gd name="T66" fmla="*/ 188 w 208"/>
                <a:gd name="T67" fmla="*/ 86 h 208"/>
                <a:gd name="T68" fmla="*/ 176 w 208"/>
                <a:gd name="T69" fmla="*/ 56 h 208"/>
                <a:gd name="T70" fmla="*/ 152 w 208"/>
                <a:gd name="T71" fmla="*/ 34 h 208"/>
                <a:gd name="T72" fmla="*/ 122 w 208"/>
                <a:gd name="T73" fmla="*/ 20 h 208"/>
                <a:gd name="T74" fmla="*/ 104 w 208"/>
                <a:gd name="T75" fmla="*/ 18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208"/>
                <a:gd name="T116" fmla="*/ 208 w 20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208">
                  <a:moveTo>
                    <a:pt x="104" y="208"/>
                  </a:moveTo>
                  <a:lnTo>
                    <a:pt x="104" y="208"/>
                  </a:lnTo>
                  <a:lnTo>
                    <a:pt x="84" y="206"/>
                  </a:lnTo>
                  <a:lnTo>
                    <a:pt x="64" y="200"/>
                  </a:lnTo>
                  <a:lnTo>
                    <a:pt x="46" y="190"/>
                  </a:lnTo>
                  <a:lnTo>
                    <a:pt x="30" y="178"/>
                  </a:lnTo>
                  <a:lnTo>
                    <a:pt x="18" y="162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04"/>
                  </a:lnTo>
                  <a:lnTo>
                    <a:pt x="2" y="84"/>
                  </a:lnTo>
                  <a:lnTo>
                    <a:pt x="8" y="64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4" y="8"/>
                  </a:lnTo>
                  <a:lnTo>
                    <a:pt x="84" y="2"/>
                  </a:lnTo>
                  <a:lnTo>
                    <a:pt x="104" y="0"/>
                  </a:lnTo>
                  <a:lnTo>
                    <a:pt x="126" y="2"/>
                  </a:lnTo>
                  <a:lnTo>
                    <a:pt x="144" y="8"/>
                  </a:lnTo>
                  <a:lnTo>
                    <a:pt x="162" y="18"/>
                  </a:lnTo>
                  <a:lnTo>
                    <a:pt x="178" y="30"/>
                  </a:lnTo>
                  <a:lnTo>
                    <a:pt x="190" y="46"/>
                  </a:lnTo>
                  <a:lnTo>
                    <a:pt x="200" y="64"/>
                  </a:lnTo>
                  <a:lnTo>
                    <a:pt x="206" y="84"/>
                  </a:lnTo>
                  <a:lnTo>
                    <a:pt x="208" y="104"/>
                  </a:lnTo>
                  <a:lnTo>
                    <a:pt x="206" y="126"/>
                  </a:lnTo>
                  <a:lnTo>
                    <a:pt x="200" y="144"/>
                  </a:lnTo>
                  <a:lnTo>
                    <a:pt x="190" y="162"/>
                  </a:lnTo>
                  <a:lnTo>
                    <a:pt x="178" y="178"/>
                  </a:lnTo>
                  <a:lnTo>
                    <a:pt x="162" y="190"/>
                  </a:lnTo>
                  <a:lnTo>
                    <a:pt x="144" y="200"/>
                  </a:lnTo>
                  <a:lnTo>
                    <a:pt x="126" y="206"/>
                  </a:lnTo>
                  <a:lnTo>
                    <a:pt x="104" y="208"/>
                  </a:lnTo>
                  <a:close/>
                  <a:moveTo>
                    <a:pt x="104" y="18"/>
                  </a:moveTo>
                  <a:lnTo>
                    <a:pt x="104" y="18"/>
                  </a:lnTo>
                  <a:lnTo>
                    <a:pt x="88" y="20"/>
                  </a:lnTo>
                  <a:lnTo>
                    <a:pt x="70" y="26"/>
                  </a:lnTo>
                  <a:lnTo>
                    <a:pt x="56" y="34"/>
                  </a:lnTo>
                  <a:lnTo>
                    <a:pt x="44" y="44"/>
                  </a:lnTo>
                  <a:lnTo>
                    <a:pt x="34" y="56"/>
                  </a:lnTo>
                  <a:lnTo>
                    <a:pt x="26" y="70"/>
                  </a:lnTo>
                  <a:lnTo>
                    <a:pt x="20" y="86"/>
                  </a:lnTo>
                  <a:lnTo>
                    <a:pt x="18" y="104"/>
                  </a:lnTo>
                  <a:lnTo>
                    <a:pt x="20" y="122"/>
                  </a:lnTo>
                  <a:lnTo>
                    <a:pt x="26" y="138"/>
                  </a:lnTo>
                  <a:lnTo>
                    <a:pt x="34" y="152"/>
                  </a:lnTo>
                  <a:lnTo>
                    <a:pt x="44" y="164"/>
                  </a:lnTo>
                  <a:lnTo>
                    <a:pt x="56" y="176"/>
                  </a:lnTo>
                  <a:lnTo>
                    <a:pt x="70" y="184"/>
                  </a:lnTo>
                  <a:lnTo>
                    <a:pt x="88" y="188"/>
                  </a:lnTo>
                  <a:lnTo>
                    <a:pt x="104" y="190"/>
                  </a:lnTo>
                  <a:lnTo>
                    <a:pt x="122" y="188"/>
                  </a:lnTo>
                  <a:lnTo>
                    <a:pt x="138" y="184"/>
                  </a:lnTo>
                  <a:lnTo>
                    <a:pt x="152" y="176"/>
                  </a:lnTo>
                  <a:lnTo>
                    <a:pt x="166" y="164"/>
                  </a:lnTo>
                  <a:lnTo>
                    <a:pt x="176" y="152"/>
                  </a:lnTo>
                  <a:lnTo>
                    <a:pt x="184" y="138"/>
                  </a:lnTo>
                  <a:lnTo>
                    <a:pt x="188" y="122"/>
                  </a:lnTo>
                  <a:lnTo>
                    <a:pt x="190" y="104"/>
                  </a:lnTo>
                  <a:lnTo>
                    <a:pt x="188" y="86"/>
                  </a:lnTo>
                  <a:lnTo>
                    <a:pt x="184" y="70"/>
                  </a:lnTo>
                  <a:lnTo>
                    <a:pt x="176" y="56"/>
                  </a:lnTo>
                  <a:lnTo>
                    <a:pt x="166" y="44"/>
                  </a:lnTo>
                  <a:lnTo>
                    <a:pt x="152" y="34"/>
                  </a:lnTo>
                  <a:lnTo>
                    <a:pt x="138" y="26"/>
                  </a:lnTo>
                  <a:lnTo>
                    <a:pt x="122" y="20"/>
                  </a:lnTo>
                  <a:lnTo>
                    <a:pt x="104" y="18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40" name="Freeform 36">
              <a:extLst>
                <a:ext uri="{FF2B5EF4-FFF2-40B4-BE49-F238E27FC236}">
                  <a16:creationId xmlns:a16="http://schemas.microsoft.com/office/drawing/2014/main" id="{DD102E98-4A5B-4E94-9F95-5214758B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327"/>
              <a:ext cx="110" cy="112"/>
            </a:xfrm>
            <a:custGeom>
              <a:avLst/>
              <a:gdLst>
                <a:gd name="T0" fmla="*/ 34 w 110"/>
                <a:gd name="T1" fmla="*/ 112 h 112"/>
                <a:gd name="T2" fmla="*/ 34 w 110"/>
                <a:gd name="T3" fmla="*/ 112 h 112"/>
                <a:gd name="T4" fmla="*/ 24 w 110"/>
                <a:gd name="T5" fmla="*/ 110 h 112"/>
                <a:gd name="T6" fmla="*/ 16 w 110"/>
                <a:gd name="T7" fmla="*/ 104 h 112"/>
                <a:gd name="T8" fmla="*/ 0 w 110"/>
                <a:gd name="T9" fmla="*/ 88 h 112"/>
                <a:gd name="T10" fmla="*/ 12 w 110"/>
                <a:gd name="T11" fmla="*/ 76 h 112"/>
                <a:gd name="T12" fmla="*/ 28 w 110"/>
                <a:gd name="T13" fmla="*/ 92 h 112"/>
                <a:gd name="T14" fmla="*/ 28 w 110"/>
                <a:gd name="T15" fmla="*/ 92 h 112"/>
                <a:gd name="T16" fmla="*/ 34 w 110"/>
                <a:gd name="T17" fmla="*/ 94 h 112"/>
                <a:gd name="T18" fmla="*/ 38 w 110"/>
                <a:gd name="T19" fmla="*/ 92 h 112"/>
                <a:gd name="T20" fmla="*/ 92 w 110"/>
                <a:gd name="T21" fmla="*/ 38 h 112"/>
                <a:gd name="T22" fmla="*/ 92 w 110"/>
                <a:gd name="T23" fmla="*/ 38 h 112"/>
                <a:gd name="T24" fmla="*/ 92 w 110"/>
                <a:gd name="T25" fmla="*/ 34 h 112"/>
                <a:gd name="T26" fmla="*/ 92 w 110"/>
                <a:gd name="T27" fmla="*/ 34 h 112"/>
                <a:gd name="T28" fmla="*/ 92 w 110"/>
                <a:gd name="T29" fmla="*/ 30 h 112"/>
                <a:gd name="T30" fmla="*/ 74 w 110"/>
                <a:gd name="T31" fmla="*/ 12 h 112"/>
                <a:gd name="T32" fmla="*/ 88 w 110"/>
                <a:gd name="T33" fmla="*/ 0 h 112"/>
                <a:gd name="T34" fmla="*/ 104 w 110"/>
                <a:gd name="T35" fmla="*/ 16 h 112"/>
                <a:gd name="T36" fmla="*/ 104 w 110"/>
                <a:gd name="T37" fmla="*/ 16 h 112"/>
                <a:gd name="T38" fmla="*/ 110 w 110"/>
                <a:gd name="T39" fmla="*/ 24 h 112"/>
                <a:gd name="T40" fmla="*/ 110 w 110"/>
                <a:gd name="T41" fmla="*/ 34 h 112"/>
                <a:gd name="T42" fmla="*/ 110 w 110"/>
                <a:gd name="T43" fmla="*/ 34 h 112"/>
                <a:gd name="T44" fmla="*/ 110 w 110"/>
                <a:gd name="T45" fmla="*/ 44 h 112"/>
                <a:gd name="T46" fmla="*/ 104 w 110"/>
                <a:gd name="T47" fmla="*/ 52 h 112"/>
                <a:gd name="T48" fmla="*/ 50 w 110"/>
                <a:gd name="T49" fmla="*/ 104 h 112"/>
                <a:gd name="T50" fmla="*/ 50 w 110"/>
                <a:gd name="T51" fmla="*/ 104 h 112"/>
                <a:gd name="T52" fmla="*/ 42 w 110"/>
                <a:gd name="T53" fmla="*/ 110 h 112"/>
                <a:gd name="T54" fmla="*/ 34 w 110"/>
                <a:gd name="T55" fmla="*/ 112 h 112"/>
                <a:gd name="T56" fmla="*/ 34 w 110"/>
                <a:gd name="T57" fmla="*/ 112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112"/>
                <a:gd name="T89" fmla="*/ 110 w 110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112">
                  <a:moveTo>
                    <a:pt x="34" y="112"/>
                  </a:moveTo>
                  <a:lnTo>
                    <a:pt x="34" y="112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0" y="88"/>
                  </a:lnTo>
                  <a:lnTo>
                    <a:pt x="12" y="76"/>
                  </a:lnTo>
                  <a:lnTo>
                    <a:pt x="28" y="92"/>
                  </a:lnTo>
                  <a:lnTo>
                    <a:pt x="34" y="94"/>
                  </a:lnTo>
                  <a:lnTo>
                    <a:pt x="38" y="92"/>
                  </a:lnTo>
                  <a:lnTo>
                    <a:pt x="92" y="38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74" y="12"/>
                  </a:lnTo>
                  <a:lnTo>
                    <a:pt x="88" y="0"/>
                  </a:lnTo>
                  <a:lnTo>
                    <a:pt x="104" y="16"/>
                  </a:lnTo>
                  <a:lnTo>
                    <a:pt x="110" y="24"/>
                  </a:lnTo>
                  <a:lnTo>
                    <a:pt x="110" y="34"/>
                  </a:lnTo>
                  <a:lnTo>
                    <a:pt x="110" y="44"/>
                  </a:lnTo>
                  <a:lnTo>
                    <a:pt x="104" y="52"/>
                  </a:lnTo>
                  <a:lnTo>
                    <a:pt x="50" y="104"/>
                  </a:lnTo>
                  <a:lnTo>
                    <a:pt x="42" y="110"/>
                  </a:lnTo>
                  <a:lnTo>
                    <a:pt x="34" y="112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41" name="Freeform 37">
              <a:extLst>
                <a:ext uri="{FF2B5EF4-FFF2-40B4-BE49-F238E27FC236}">
                  <a16:creationId xmlns:a16="http://schemas.microsoft.com/office/drawing/2014/main" id="{5C9FDBF9-D5B4-4A05-8504-97E439168E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4" y="2361"/>
              <a:ext cx="192" cy="190"/>
            </a:xfrm>
            <a:custGeom>
              <a:avLst/>
              <a:gdLst>
                <a:gd name="T0" fmla="*/ 136 w 192"/>
                <a:gd name="T1" fmla="*/ 190 h 190"/>
                <a:gd name="T2" fmla="*/ 136 w 192"/>
                <a:gd name="T3" fmla="*/ 190 h 190"/>
                <a:gd name="T4" fmla="*/ 128 w 192"/>
                <a:gd name="T5" fmla="*/ 188 h 190"/>
                <a:gd name="T6" fmla="*/ 120 w 192"/>
                <a:gd name="T7" fmla="*/ 184 h 190"/>
                <a:gd name="T8" fmla="*/ 0 w 192"/>
                <a:gd name="T9" fmla="*/ 64 h 190"/>
                <a:gd name="T10" fmla="*/ 64 w 192"/>
                <a:gd name="T11" fmla="*/ 0 h 190"/>
                <a:gd name="T12" fmla="*/ 184 w 192"/>
                <a:gd name="T13" fmla="*/ 120 h 190"/>
                <a:gd name="T14" fmla="*/ 184 w 192"/>
                <a:gd name="T15" fmla="*/ 120 h 190"/>
                <a:gd name="T16" fmla="*/ 190 w 192"/>
                <a:gd name="T17" fmla="*/ 126 h 190"/>
                <a:gd name="T18" fmla="*/ 192 w 192"/>
                <a:gd name="T19" fmla="*/ 134 h 190"/>
                <a:gd name="T20" fmla="*/ 190 w 192"/>
                <a:gd name="T21" fmla="*/ 144 h 190"/>
                <a:gd name="T22" fmla="*/ 184 w 192"/>
                <a:gd name="T23" fmla="*/ 150 h 190"/>
                <a:gd name="T24" fmla="*/ 184 w 192"/>
                <a:gd name="T25" fmla="*/ 150 h 190"/>
                <a:gd name="T26" fmla="*/ 152 w 192"/>
                <a:gd name="T27" fmla="*/ 184 h 190"/>
                <a:gd name="T28" fmla="*/ 152 w 192"/>
                <a:gd name="T29" fmla="*/ 184 h 190"/>
                <a:gd name="T30" fmla="*/ 144 w 192"/>
                <a:gd name="T31" fmla="*/ 188 h 190"/>
                <a:gd name="T32" fmla="*/ 136 w 192"/>
                <a:gd name="T33" fmla="*/ 190 h 190"/>
                <a:gd name="T34" fmla="*/ 136 w 192"/>
                <a:gd name="T35" fmla="*/ 190 h 190"/>
                <a:gd name="T36" fmla="*/ 26 w 192"/>
                <a:gd name="T37" fmla="*/ 64 h 190"/>
                <a:gd name="T38" fmla="*/ 132 w 192"/>
                <a:gd name="T39" fmla="*/ 170 h 190"/>
                <a:gd name="T40" fmla="*/ 132 w 192"/>
                <a:gd name="T41" fmla="*/ 170 h 190"/>
                <a:gd name="T42" fmla="*/ 136 w 192"/>
                <a:gd name="T43" fmla="*/ 172 h 190"/>
                <a:gd name="T44" fmla="*/ 140 w 192"/>
                <a:gd name="T45" fmla="*/ 170 h 190"/>
                <a:gd name="T46" fmla="*/ 172 w 192"/>
                <a:gd name="T47" fmla="*/ 138 h 190"/>
                <a:gd name="T48" fmla="*/ 172 w 192"/>
                <a:gd name="T49" fmla="*/ 138 h 190"/>
                <a:gd name="T50" fmla="*/ 174 w 192"/>
                <a:gd name="T51" fmla="*/ 136 h 190"/>
                <a:gd name="T52" fmla="*/ 172 w 192"/>
                <a:gd name="T53" fmla="*/ 132 h 190"/>
                <a:gd name="T54" fmla="*/ 64 w 192"/>
                <a:gd name="T55" fmla="*/ 24 h 190"/>
                <a:gd name="T56" fmla="*/ 26 w 192"/>
                <a:gd name="T57" fmla="*/ 64 h 190"/>
                <a:gd name="T58" fmla="*/ 178 w 192"/>
                <a:gd name="T59" fmla="*/ 144 h 190"/>
                <a:gd name="T60" fmla="*/ 178 w 192"/>
                <a:gd name="T61" fmla="*/ 144 h 190"/>
                <a:gd name="T62" fmla="*/ 178 w 192"/>
                <a:gd name="T63" fmla="*/ 144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2"/>
                <a:gd name="T97" fmla="*/ 0 h 190"/>
                <a:gd name="T98" fmla="*/ 192 w 192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2" h="190">
                  <a:moveTo>
                    <a:pt x="136" y="190"/>
                  </a:moveTo>
                  <a:lnTo>
                    <a:pt x="136" y="190"/>
                  </a:lnTo>
                  <a:lnTo>
                    <a:pt x="128" y="188"/>
                  </a:lnTo>
                  <a:lnTo>
                    <a:pt x="120" y="184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184" y="120"/>
                  </a:lnTo>
                  <a:lnTo>
                    <a:pt x="190" y="126"/>
                  </a:lnTo>
                  <a:lnTo>
                    <a:pt x="192" y="134"/>
                  </a:lnTo>
                  <a:lnTo>
                    <a:pt x="190" y="144"/>
                  </a:lnTo>
                  <a:lnTo>
                    <a:pt x="184" y="150"/>
                  </a:lnTo>
                  <a:lnTo>
                    <a:pt x="152" y="184"/>
                  </a:lnTo>
                  <a:lnTo>
                    <a:pt x="144" y="188"/>
                  </a:lnTo>
                  <a:lnTo>
                    <a:pt x="136" y="190"/>
                  </a:lnTo>
                  <a:close/>
                  <a:moveTo>
                    <a:pt x="26" y="64"/>
                  </a:moveTo>
                  <a:lnTo>
                    <a:pt x="132" y="170"/>
                  </a:lnTo>
                  <a:lnTo>
                    <a:pt x="136" y="172"/>
                  </a:lnTo>
                  <a:lnTo>
                    <a:pt x="140" y="170"/>
                  </a:lnTo>
                  <a:lnTo>
                    <a:pt x="172" y="138"/>
                  </a:lnTo>
                  <a:lnTo>
                    <a:pt x="174" y="136"/>
                  </a:lnTo>
                  <a:lnTo>
                    <a:pt x="172" y="132"/>
                  </a:lnTo>
                  <a:lnTo>
                    <a:pt x="64" y="24"/>
                  </a:lnTo>
                  <a:lnTo>
                    <a:pt x="26" y="64"/>
                  </a:lnTo>
                  <a:close/>
                  <a:moveTo>
                    <a:pt x="178" y="144"/>
                  </a:moveTo>
                  <a:lnTo>
                    <a:pt x="178" y="144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42" name="Freeform 38">
              <a:extLst>
                <a:ext uri="{FF2B5EF4-FFF2-40B4-BE49-F238E27FC236}">
                  <a16:creationId xmlns:a16="http://schemas.microsoft.com/office/drawing/2014/main" id="{3795ED1B-FA8E-4851-ADF8-6517F4EAA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2235"/>
              <a:ext cx="116" cy="86"/>
            </a:xfrm>
            <a:custGeom>
              <a:avLst/>
              <a:gdLst>
                <a:gd name="T0" fmla="*/ 44 w 116"/>
                <a:gd name="T1" fmla="*/ 86 h 86"/>
                <a:gd name="T2" fmla="*/ 0 w 116"/>
                <a:gd name="T3" fmla="*/ 42 h 86"/>
                <a:gd name="T4" fmla="*/ 12 w 116"/>
                <a:gd name="T5" fmla="*/ 30 h 86"/>
                <a:gd name="T6" fmla="*/ 44 w 116"/>
                <a:gd name="T7" fmla="*/ 60 h 86"/>
                <a:gd name="T8" fmla="*/ 104 w 116"/>
                <a:gd name="T9" fmla="*/ 0 h 86"/>
                <a:gd name="T10" fmla="*/ 116 w 116"/>
                <a:gd name="T11" fmla="*/ 12 h 86"/>
                <a:gd name="T12" fmla="*/ 44 w 116"/>
                <a:gd name="T13" fmla="*/ 86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6"/>
                <a:gd name="T22" fmla="*/ 0 h 86"/>
                <a:gd name="T23" fmla="*/ 116 w 116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6" h="86">
                  <a:moveTo>
                    <a:pt x="44" y="86"/>
                  </a:moveTo>
                  <a:lnTo>
                    <a:pt x="0" y="42"/>
                  </a:lnTo>
                  <a:lnTo>
                    <a:pt x="12" y="30"/>
                  </a:lnTo>
                  <a:lnTo>
                    <a:pt x="44" y="60"/>
                  </a:lnTo>
                  <a:lnTo>
                    <a:pt x="104" y="0"/>
                  </a:lnTo>
                  <a:lnTo>
                    <a:pt x="116" y="12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  <p:sp>
          <p:nvSpPr>
            <p:cNvPr id="143" name="Rectangle 39">
              <a:extLst>
                <a:ext uri="{FF2B5EF4-FFF2-40B4-BE49-F238E27FC236}">
                  <a16:creationId xmlns:a16="http://schemas.microsoft.com/office/drawing/2014/main" id="{B45CC6B0-2AC4-42E5-B1B9-D2A7B97FE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451"/>
              <a:ext cx="18" cy="150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4" name="Rectangle 40">
              <a:extLst>
                <a:ext uri="{FF2B5EF4-FFF2-40B4-BE49-F238E27FC236}">
                  <a16:creationId xmlns:a16="http://schemas.microsoft.com/office/drawing/2014/main" id="{B69ED21E-882D-46A1-AF96-95E54CE09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2517"/>
              <a:ext cx="18" cy="84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5" name="Rectangle 41">
              <a:extLst>
                <a:ext uri="{FF2B5EF4-FFF2-40B4-BE49-F238E27FC236}">
                  <a16:creationId xmlns:a16="http://schemas.microsoft.com/office/drawing/2014/main" id="{5E4CB88A-39EE-4961-AAC0-50EFC2257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73"/>
              <a:ext cx="18" cy="12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6" name="Rectangle 42">
              <a:extLst>
                <a:ext uri="{FF2B5EF4-FFF2-40B4-BE49-F238E27FC236}">
                  <a16:creationId xmlns:a16="http://schemas.microsoft.com/office/drawing/2014/main" id="{DB79FFF8-82C9-4A6F-BF9B-3DEE4C4E9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8" y="2559"/>
              <a:ext cx="18" cy="42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7" name="Rectangle 43">
              <a:extLst>
                <a:ext uri="{FF2B5EF4-FFF2-40B4-BE49-F238E27FC236}">
                  <a16:creationId xmlns:a16="http://schemas.microsoft.com/office/drawing/2014/main" id="{44B92412-6232-4830-BC2D-83D71D254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2445"/>
              <a:ext cx="18" cy="156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8" name="Rectangle 44">
              <a:extLst>
                <a:ext uri="{FF2B5EF4-FFF2-40B4-BE49-F238E27FC236}">
                  <a16:creationId xmlns:a16="http://schemas.microsoft.com/office/drawing/2014/main" id="{A0F49CD1-5A86-40FD-A476-0E68A054E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" y="2497"/>
              <a:ext cx="18" cy="104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49" name="Rectangle 45">
              <a:extLst>
                <a:ext uri="{FF2B5EF4-FFF2-40B4-BE49-F238E27FC236}">
                  <a16:creationId xmlns:a16="http://schemas.microsoft.com/office/drawing/2014/main" id="{6882D6D1-9884-4776-90B4-3EC896EDC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" y="2467"/>
              <a:ext cx="18" cy="134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0" name="Rectangle 46">
              <a:extLst>
                <a:ext uri="{FF2B5EF4-FFF2-40B4-BE49-F238E27FC236}">
                  <a16:creationId xmlns:a16="http://schemas.microsoft.com/office/drawing/2014/main" id="{00C2266F-3F48-4D65-A98A-0FE1FE95C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" y="2537"/>
              <a:ext cx="18" cy="64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18977C10-39F6-4CF5-BBEF-FC978A70C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2505"/>
              <a:ext cx="18" cy="96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2" name="Rectangle 48">
              <a:extLst>
                <a:ext uri="{FF2B5EF4-FFF2-40B4-BE49-F238E27FC236}">
                  <a16:creationId xmlns:a16="http://schemas.microsoft.com/office/drawing/2014/main" id="{F5994CBA-B461-41BF-8EF5-DE2DA9C0A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473"/>
              <a:ext cx="18" cy="12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3" name="Rectangle 49">
              <a:extLst>
                <a:ext uri="{FF2B5EF4-FFF2-40B4-BE49-F238E27FC236}">
                  <a16:creationId xmlns:a16="http://schemas.microsoft.com/office/drawing/2014/main" id="{EFC881A6-B73A-40EA-A68B-20E9D922B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" y="2521"/>
              <a:ext cx="18" cy="80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4" name="Rectangle 50">
              <a:extLst>
                <a:ext uri="{FF2B5EF4-FFF2-40B4-BE49-F238E27FC236}">
                  <a16:creationId xmlns:a16="http://schemas.microsoft.com/office/drawing/2014/main" id="{40E6C5F7-638C-439C-AB0A-69DC9F0AE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145"/>
              <a:ext cx="322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5" name="Rectangle 51">
              <a:extLst>
                <a:ext uri="{FF2B5EF4-FFF2-40B4-BE49-F238E27FC236}">
                  <a16:creationId xmlns:a16="http://schemas.microsoft.com/office/drawing/2014/main" id="{0D8DC1EF-DB3C-42D3-B726-74867FCD3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189"/>
              <a:ext cx="304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6" name="Rectangle 52">
              <a:extLst>
                <a:ext uri="{FF2B5EF4-FFF2-40B4-BE49-F238E27FC236}">
                  <a16:creationId xmlns:a16="http://schemas.microsoft.com/office/drawing/2014/main" id="{C3787DDB-6B6C-419F-8A8A-2FEC2BB8F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233"/>
              <a:ext cx="286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7" name="Rectangle 53">
              <a:extLst>
                <a:ext uri="{FF2B5EF4-FFF2-40B4-BE49-F238E27FC236}">
                  <a16:creationId xmlns:a16="http://schemas.microsoft.com/office/drawing/2014/main" id="{0B0DB81E-C43C-41D4-99EB-E80B17B85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275"/>
              <a:ext cx="268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8" name="Rectangle 54">
              <a:extLst>
                <a:ext uri="{FF2B5EF4-FFF2-40B4-BE49-F238E27FC236}">
                  <a16:creationId xmlns:a16="http://schemas.microsoft.com/office/drawing/2014/main" id="{1F3625FD-616D-4174-9CC7-D90999E91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" y="2319"/>
              <a:ext cx="286" cy="18"/>
            </a:xfrm>
            <a:prstGeom prst="rect">
              <a:avLst/>
            </a:prstGeom>
            <a:solidFill>
              <a:srgbClr val="F6F6F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159" name="Freeform 55">
              <a:extLst>
                <a:ext uri="{FF2B5EF4-FFF2-40B4-BE49-F238E27FC236}">
                  <a16:creationId xmlns:a16="http://schemas.microsoft.com/office/drawing/2014/main" id="{B23E9D9F-7A2A-47BF-B296-D486B2FE2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413"/>
              <a:ext cx="94" cy="94"/>
            </a:xfrm>
            <a:custGeom>
              <a:avLst/>
              <a:gdLst>
                <a:gd name="T0" fmla="*/ 80 w 94"/>
                <a:gd name="T1" fmla="*/ 94 h 94"/>
                <a:gd name="T2" fmla="*/ 0 w 94"/>
                <a:gd name="T3" fmla="*/ 14 h 94"/>
                <a:gd name="T4" fmla="*/ 12 w 94"/>
                <a:gd name="T5" fmla="*/ 0 h 94"/>
                <a:gd name="T6" fmla="*/ 94 w 94"/>
                <a:gd name="T7" fmla="*/ 82 h 94"/>
                <a:gd name="T8" fmla="*/ 80 w 94"/>
                <a:gd name="T9" fmla="*/ 94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4"/>
                <a:gd name="T17" fmla="*/ 94 w 94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4">
                  <a:moveTo>
                    <a:pt x="80" y="94"/>
                  </a:moveTo>
                  <a:lnTo>
                    <a:pt x="0" y="14"/>
                  </a:lnTo>
                  <a:lnTo>
                    <a:pt x="12" y="0"/>
                  </a:lnTo>
                  <a:lnTo>
                    <a:pt x="94" y="82"/>
                  </a:lnTo>
                  <a:lnTo>
                    <a:pt x="80" y="94"/>
                  </a:lnTo>
                  <a:close/>
                </a:path>
              </a:pathLst>
            </a:custGeom>
            <a:solidFill>
              <a:srgbClr val="F6F6FA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12788" indent="-25558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425575" indent="-511175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2138363" indent="-766763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852738" indent="-1023938" algn="l" defTabSz="1425575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ru-RU"/>
            </a:p>
          </p:txBody>
        </p:sp>
      </p:grpSp>
      <p:cxnSp>
        <p:nvCxnSpPr>
          <p:cNvPr id="227" name="Straight Arrow Connector 270">
            <a:extLst>
              <a:ext uri="{FF2B5EF4-FFF2-40B4-BE49-F238E27FC236}">
                <a16:creationId xmlns:a16="http://schemas.microsoft.com/office/drawing/2014/main" id="{5BD3E7F5-064E-4C25-B455-994CFA486D4A}"/>
              </a:ext>
            </a:extLst>
          </p:cNvPr>
          <p:cNvCxnSpPr>
            <a:cxnSpLocks/>
            <a:endCxn id="99" idx="1"/>
          </p:cNvCxnSpPr>
          <p:nvPr/>
        </p:nvCxnSpPr>
        <p:spPr>
          <a:xfrm>
            <a:off x="1612994" y="2277985"/>
            <a:ext cx="380566" cy="0"/>
          </a:xfrm>
          <a:prstGeom prst="straightConnector1">
            <a:avLst/>
          </a:prstGeom>
          <a:ln w="38100">
            <a:solidFill>
              <a:srgbClr val="EE312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70">
            <a:extLst>
              <a:ext uri="{FF2B5EF4-FFF2-40B4-BE49-F238E27FC236}">
                <a16:creationId xmlns:a16="http://schemas.microsoft.com/office/drawing/2014/main" id="{3F118C4C-26ED-40D7-B7FD-921390001D3D}"/>
              </a:ext>
            </a:extLst>
          </p:cNvPr>
          <p:cNvCxnSpPr>
            <a:cxnSpLocks/>
          </p:cNvCxnSpPr>
          <p:nvPr/>
        </p:nvCxnSpPr>
        <p:spPr>
          <a:xfrm>
            <a:off x="1612994" y="4042848"/>
            <a:ext cx="380566" cy="0"/>
          </a:xfrm>
          <a:prstGeom prst="straightConnector1">
            <a:avLst/>
          </a:prstGeom>
          <a:ln w="38100">
            <a:solidFill>
              <a:srgbClr val="EE312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70">
            <a:extLst>
              <a:ext uri="{FF2B5EF4-FFF2-40B4-BE49-F238E27FC236}">
                <a16:creationId xmlns:a16="http://schemas.microsoft.com/office/drawing/2014/main" id="{022A237F-0970-4E80-99A4-C2C5F2F272EF}"/>
              </a:ext>
            </a:extLst>
          </p:cNvPr>
          <p:cNvCxnSpPr>
            <a:cxnSpLocks/>
            <a:stCxn id="98" idx="2"/>
            <a:endCxn id="99" idx="0"/>
          </p:cNvCxnSpPr>
          <p:nvPr/>
        </p:nvCxnSpPr>
        <p:spPr>
          <a:xfrm>
            <a:off x="3489840" y="1619308"/>
            <a:ext cx="0" cy="436852"/>
          </a:xfrm>
          <a:prstGeom prst="straightConnector1">
            <a:avLst/>
          </a:prstGeom>
          <a:ln w="38100">
            <a:solidFill>
              <a:srgbClr val="EE312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70">
            <a:extLst>
              <a:ext uri="{FF2B5EF4-FFF2-40B4-BE49-F238E27FC236}">
                <a16:creationId xmlns:a16="http://schemas.microsoft.com/office/drawing/2014/main" id="{3AC581D3-4F91-4ED8-841A-D165C11F52DE}"/>
              </a:ext>
            </a:extLst>
          </p:cNvPr>
          <p:cNvCxnSpPr>
            <a:cxnSpLocks/>
            <a:stCxn id="99" idx="2"/>
            <a:endCxn id="100" idx="0"/>
          </p:cNvCxnSpPr>
          <p:nvPr/>
        </p:nvCxnSpPr>
        <p:spPr>
          <a:xfrm>
            <a:off x="3489840" y="2499809"/>
            <a:ext cx="0" cy="436852"/>
          </a:xfrm>
          <a:prstGeom prst="straightConnector1">
            <a:avLst/>
          </a:prstGeom>
          <a:ln w="38100">
            <a:solidFill>
              <a:srgbClr val="EE312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70">
            <a:extLst>
              <a:ext uri="{FF2B5EF4-FFF2-40B4-BE49-F238E27FC236}">
                <a16:creationId xmlns:a16="http://schemas.microsoft.com/office/drawing/2014/main" id="{FC4BE7AA-C47F-44F1-AC37-CD25A7D5901A}"/>
              </a:ext>
            </a:extLst>
          </p:cNvPr>
          <p:cNvCxnSpPr>
            <a:cxnSpLocks/>
            <a:stCxn id="100" idx="2"/>
            <a:endCxn id="115" idx="0"/>
          </p:cNvCxnSpPr>
          <p:nvPr/>
        </p:nvCxnSpPr>
        <p:spPr>
          <a:xfrm flipH="1">
            <a:off x="3478369" y="3380311"/>
            <a:ext cx="11471" cy="436852"/>
          </a:xfrm>
          <a:prstGeom prst="straightConnector1">
            <a:avLst/>
          </a:prstGeom>
          <a:ln w="38100">
            <a:solidFill>
              <a:srgbClr val="EE312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1" name="Соединитель: уступ 9260">
            <a:extLst>
              <a:ext uri="{FF2B5EF4-FFF2-40B4-BE49-F238E27FC236}">
                <a16:creationId xmlns:a16="http://schemas.microsoft.com/office/drawing/2014/main" id="{8623B77D-1408-4F21-A77C-849189815FA1}"/>
              </a:ext>
            </a:extLst>
          </p:cNvPr>
          <p:cNvCxnSpPr>
            <a:cxnSpLocks/>
            <a:stCxn id="98" idx="0"/>
            <a:endCxn id="115" idx="2"/>
          </p:cNvCxnSpPr>
          <p:nvPr/>
        </p:nvCxnSpPr>
        <p:spPr>
          <a:xfrm rot="16200000" flipH="1" flipV="1">
            <a:off x="1922742" y="2732091"/>
            <a:ext cx="3122726" cy="11471"/>
          </a:xfrm>
          <a:prstGeom prst="bentConnector5">
            <a:avLst>
              <a:gd name="adj1" fmla="val -7321"/>
              <a:gd name="adj2" fmla="val -14767344"/>
              <a:gd name="adj3" fmla="val 107321"/>
            </a:avLst>
          </a:prstGeom>
          <a:ln w="38100">
            <a:solidFill>
              <a:srgbClr val="EE312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70">
            <a:extLst>
              <a:ext uri="{FF2B5EF4-FFF2-40B4-BE49-F238E27FC236}">
                <a16:creationId xmlns:a16="http://schemas.microsoft.com/office/drawing/2014/main" id="{AC74E731-B560-4405-9EC5-05287E07848E}"/>
              </a:ext>
            </a:extLst>
          </p:cNvPr>
          <p:cNvCxnSpPr>
            <a:cxnSpLocks/>
            <a:endCxn id="119" idx="1"/>
          </p:cNvCxnSpPr>
          <p:nvPr/>
        </p:nvCxnSpPr>
        <p:spPr>
          <a:xfrm>
            <a:off x="5196840" y="1582521"/>
            <a:ext cx="343102" cy="8612"/>
          </a:xfrm>
          <a:prstGeom prst="straightConnector1">
            <a:avLst/>
          </a:prstGeom>
          <a:ln w="38100">
            <a:solidFill>
              <a:srgbClr val="EE312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70">
            <a:extLst>
              <a:ext uri="{FF2B5EF4-FFF2-40B4-BE49-F238E27FC236}">
                <a16:creationId xmlns:a16="http://schemas.microsoft.com/office/drawing/2014/main" id="{53BF91FC-CB8B-460C-8D7C-12F0B1E38A30}"/>
              </a:ext>
            </a:extLst>
          </p:cNvPr>
          <p:cNvCxnSpPr>
            <a:cxnSpLocks/>
          </p:cNvCxnSpPr>
          <p:nvPr/>
        </p:nvCxnSpPr>
        <p:spPr>
          <a:xfrm>
            <a:off x="5196840" y="3854962"/>
            <a:ext cx="343102" cy="8612"/>
          </a:xfrm>
          <a:prstGeom prst="straightConnector1">
            <a:avLst/>
          </a:prstGeom>
          <a:ln w="38100">
            <a:solidFill>
              <a:srgbClr val="EE312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70">
            <a:extLst>
              <a:ext uri="{FF2B5EF4-FFF2-40B4-BE49-F238E27FC236}">
                <a16:creationId xmlns:a16="http://schemas.microsoft.com/office/drawing/2014/main" id="{E9C23924-3830-49A7-9983-6DAD617579C6}"/>
              </a:ext>
            </a:extLst>
          </p:cNvPr>
          <p:cNvCxnSpPr>
            <a:cxnSpLocks/>
          </p:cNvCxnSpPr>
          <p:nvPr/>
        </p:nvCxnSpPr>
        <p:spPr>
          <a:xfrm>
            <a:off x="5192475" y="2717045"/>
            <a:ext cx="343102" cy="8612"/>
          </a:xfrm>
          <a:prstGeom prst="straightConnector1">
            <a:avLst/>
          </a:prstGeom>
          <a:ln w="38100">
            <a:solidFill>
              <a:srgbClr val="EE312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>
            <a:extLst>
              <a:ext uri="{FF2B5EF4-FFF2-40B4-BE49-F238E27FC236}">
                <a16:creationId xmlns:a16="http://schemas.microsoft.com/office/drawing/2014/main" id="{F0257A7C-BD44-4F31-B267-57DDE9C7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01" y="3991417"/>
            <a:ext cx="78454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1400" dirty="0"/>
              <a:t>Ответственный работник самостоятельно получает данные из информационных систем и на их основе оценивает риски, ориентируясь на собственную интерпретацию полученных данных</a:t>
            </a:r>
          </a:p>
        </p:txBody>
      </p:sp>
      <p:sp>
        <p:nvSpPr>
          <p:cNvPr id="10243" name="TextBox 11">
            <a:extLst>
              <a:ext uri="{FF2B5EF4-FFF2-40B4-BE49-F238E27FC236}">
                <a16:creationId xmlns:a16="http://schemas.microsoft.com/office/drawing/2014/main" id="{AA3EA80F-59BB-4563-8863-B295C7C29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7625"/>
            <a:ext cx="608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Цифровизация – ограниченное использование</a:t>
            </a:r>
          </a:p>
        </p:txBody>
      </p:sp>
      <p:sp>
        <p:nvSpPr>
          <p:cNvPr id="10260" name="TextBox 70">
            <a:extLst>
              <a:ext uri="{FF2B5EF4-FFF2-40B4-BE49-F238E27FC236}">
                <a16:creationId xmlns:a16="http://schemas.microsoft.com/office/drawing/2014/main" id="{63BD7E81-82AA-407B-8A07-DF1CE891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26" y="1060147"/>
            <a:ext cx="3387858" cy="225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b="1" dirty="0">
                <a:solidFill>
                  <a:srgbClr val="C00000"/>
                </a:solidFill>
              </a:rPr>
              <a:t>      Недостатки оценки: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неверная интерпретация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ошибки в расчетах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отсутствие полноты данных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отсутствие оперативности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отсутствие унификации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E46E2F6-80BD-4B9D-B65E-D45BA22A9E50}"/>
              </a:ext>
            </a:extLst>
          </p:cNvPr>
          <p:cNvCxnSpPr>
            <a:cxnSpLocks/>
            <a:stCxn id="3" idx="3"/>
            <a:endCxn id="36" idx="1"/>
          </p:cNvCxnSpPr>
          <p:nvPr/>
        </p:nvCxnSpPr>
        <p:spPr>
          <a:xfrm flipV="1">
            <a:off x="3092293" y="2489068"/>
            <a:ext cx="683253" cy="1"/>
          </a:xfrm>
          <a:prstGeom prst="straightConnector1">
            <a:avLst/>
          </a:prstGeom>
          <a:ln w="38100">
            <a:solidFill>
              <a:srgbClr val="0031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63" name="TextBox 6">
            <a:extLst>
              <a:ext uri="{FF2B5EF4-FFF2-40B4-BE49-F238E27FC236}">
                <a16:creationId xmlns:a16="http://schemas.microsoft.com/office/drawing/2014/main" id="{23078915-9DD3-45DE-8286-92200625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597" y="2940655"/>
            <a:ext cx="942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000" dirty="0">
                <a:solidFill>
                  <a:srgbClr val="003162"/>
                </a:solidFill>
              </a:rPr>
              <a:t>Отчётность о рисках</a:t>
            </a:r>
          </a:p>
        </p:txBody>
      </p:sp>
      <p:pic>
        <p:nvPicPr>
          <p:cNvPr id="3" name="Рисунок 2" descr="Программист">
            <a:extLst>
              <a:ext uri="{FF2B5EF4-FFF2-40B4-BE49-F238E27FC236}">
                <a16:creationId xmlns:a16="http://schemas.microsoft.com/office/drawing/2014/main" id="{BF9C73F5-EAC7-4F27-9816-2D6F4F56B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3102" y="1954473"/>
            <a:ext cx="1069191" cy="1069191"/>
          </a:xfrm>
          <a:prstGeom prst="rect">
            <a:avLst/>
          </a:prstGeom>
        </p:spPr>
      </p:pic>
      <p:pic>
        <p:nvPicPr>
          <p:cNvPr id="36" name="Рисунок 35" descr="Контрольный список (справа налево)">
            <a:extLst>
              <a:ext uri="{FF2B5EF4-FFF2-40B4-BE49-F238E27FC236}">
                <a16:creationId xmlns:a16="http://schemas.microsoft.com/office/drawing/2014/main" id="{05AC28B7-2404-4B87-8806-BF33981C98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5546" y="2031868"/>
            <a:ext cx="914400" cy="914400"/>
          </a:xfrm>
          <a:prstGeom prst="rect">
            <a:avLst/>
          </a:prstGeom>
        </p:spPr>
      </p:pic>
      <p:pic>
        <p:nvPicPr>
          <p:cNvPr id="44" name="Рисунок 43" descr="Компьютер">
            <a:extLst>
              <a:ext uri="{FF2B5EF4-FFF2-40B4-BE49-F238E27FC236}">
                <a16:creationId xmlns:a16="http://schemas.microsoft.com/office/drawing/2014/main" id="{250C5F8D-B862-4884-B0F4-B12D3705C4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1055252"/>
            <a:ext cx="738664" cy="738664"/>
          </a:xfrm>
          <a:prstGeom prst="rect">
            <a:avLst/>
          </a:prstGeom>
        </p:spPr>
      </p:pic>
      <p:pic>
        <p:nvPicPr>
          <p:cNvPr id="65" name="Рисунок 64" descr="Компьютер">
            <a:extLst>
              <a:ext uri="{FF2B5EF4-FFF2-40B4-BE49-F238E27FC236}">
                <a16:creationId xmlns:a16="http://schemas.microsoft.com/office/drawing/2014/main" id="{A034E216-26F1-491B-9613-61E0AEC59C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2445558"/>
            <a:ext cx="738664" cy="738664"/>
          </a:xfrm>
          <a:prstGeom prst="rect">
            <a:avLst/>
          </a:prstGeom>
        </p:spPr>
      </p:pic>
      <p:pic>
        <p:nvPicPr>
          <p:cNvPr id="66" name="Рисунок 65" descr="Компьютер">
            <a:extLst>
              <a:ext uri="{FF2B5EF4-FFF2-40B4-BE49-F238E27FC236}">
                <a16:creationId xmlns:a16="http://schemas.microsoft.com/office/drawing/2014/main" id="{A8AC13EC-AD6E-4C73-B72E-ED3091A0D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1750405"/>
            <a:ext cx="738664" cy="738664"/>
          </a:xfrm>
          <a:prstGeom prst="rect">
            <a:avLst/>
          </a:prstGeom>
        </p:spPr>
      </p:pic>
      <p:pic>
        <p:nvPicPr>
          <p:cNvPr id="67" name="Рисунок 66" descr="Компьютер">
            <a:extLst>
              <a:ext uri="{FF2B5EF4-FFF2-40B4-BE49-F238E27FC236}">
                <a16:creationId xmlns:a16="http://schemas.microsoft.com/office/drawing/2014/main" id="{AD661E7A-761A-4E07-A9AE-A3719104E0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3140711"/>
            <a:ext cx="738664" cy="738664"/>
          </a:xfrm>
          <a:prstGeom prst="rect">
            <a:avLst/>
          </a:prstGeom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E07D3B3-B963-4545-9372-8E4045B08B46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984168" y="1424584"/>
            <a:ext cx="1038934" cy="665466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E28A477F-5BD9-4FBD-BD87-79EF8D9588C5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984168" y="2119737"/>
            <a:ext cx="1038934" cy="240114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3C38C2B7-DFD8-46DB-B0EA-AEE30E7139CE}"/>
              </a:ext>
            </a:extLst>
          </p:cNvPr>
          <p:cNvCxnSpPr>
            <a:cxnSpLocks/>
          </p:cNvCxnSpPr>
          <p:nvPr/>
        </p:nvCxnSpPr>
        <p:spPr>
          <a:xfrm flipV="1">
            <a:off x="990764" y="2670772"/>
            <a:ext cx="1004408" cy="52473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A6B3B819-E816-47CD-847B-50528C061E21}"/>
              </a:ext>
            </a:extLst>
          </p:cNvPr>
          <p:cNvCxnSpPr>
            <a:cxnSpLocks/>
          </p:cNvCxnSpPr>
          <p:nvPr/>
        </p:nvCxnSpPr>
        <p:spPr>
          <a:xfrm flipV="1">
            <a:off x="980127" y="2927530"/>
            <a:ext cx="1016636" cy="525892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1" name="Рисунок 100" descr="Предупреждение">
            <a:extLst>
              <a:ext uri="{FF2B5EF4-FFF2-40B4-BE49-F238E27FC236}">
                <a16:creationId xmlns:a16="http://schemas.microsoft.com/office/drawing/2014/main" id="{DD19042D-182F-494F-A79F-B17F0CEFD48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3536" y="2492673"/>
            <a:ext cx="472704" cy="472704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6CC797A-A861-4E64-895A-B47616B8869C}"/>
              </a:ext>
            </a:extLst>
          </p:cNvPr>
          <p:cNvSpPr/>
          <p:nvPr/>
        </p:nvSpPr>
        <p:spPr>
          <a:xfrm>
            <a:off x="167101" y="976169"/>
            <a:ext cx="4611261" cy="2969528"/>
          </a:xfrm>
          <a:prstGeom prst="rect">
            <a:avLst/>
          </a:prstGeom>
          <a:noFill/>
          <a:ln w="9525"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3" name="Рисунок 12" descr="Закрыть">
            <a:extLst>
              <a:ext uri="{FF2B5EF4-FFF2-40B4-BE49-F238E27FC236}">
                <a16:creationId xmlns:a16="http://schemas.microsoft.com/office/drawing/2014/main" id="{1BBD261B-7508-45D4-946C-B9866EF1350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5332" y="2528511"/>
            <a:ext cx="349085" cy="349085"/>
          </a:xfrm>
          <a:prstGeom prst="rect">
            <a:avLst/>
          </a:prstGeom>
        </p:spPr>
      </p:pic>
      <p:pic>
        <p:nvPicPr>
          <p:cNvPr id="104" name="Рисунок 103" descr="Закрыть">
            <a:extLst>
              <a:ext uri="{FF2B5EF4-FFF2-40B4-BE49-F238E27FC236}">
                <a16:creationId xmlns:a16="http://schemas.microsoft.com/office/drawing/2014/main" id="{F30D2A0A-D3FD-4E99-9723-011D7673CEA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6086" y="3020345"/>
            <a:ext cx="349085" cy="349085"/>
          </a:xfrm>
          <a:prstGeom prst="rect">
            <a:avLst/>
          </a:prstGeom>
        </p:spPr>
      </p:pic>
      <p:pic>
        <p:nvPicPr>
          <p:cNvPr id="105" name="Рисунок 104" descr="Закрыть">
            <a:extLst>
              <a:ext uri="{FF2B5EF4-FFF2-40B4-BE49-F238E27FC236}">
                <a16:creationId xmlns:a16="http://schemas.microsoft.com/office/drawing/2014/main" id="{2D52050F-898F-4C2D-8D11-138A980054E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43330" y="1101644"/>
            <a:ext cx="349085" cy="3490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>
            <a:extLst>
              <a:ext uri="{FF2B5EF4-FFF2-40B4-BE49-F238E27FC236}">
                <a16:creationId xmlns:a16="http://schemas.microsoft.com/office/drawing/2014/main" id="{F0257A7C-BD44-4F31-B267-57DDE9C7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01" y="4131117"/>
            <a:ext cx="784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1400" dirty="0"/>
              <a:t>Оценка рисков осуществляется работником на основе разработанных алгоритмов оценки, использующих отдельные данные информационных систем</a:t>
            </a:r>
          </a:p>
        </p:txBody>
      </p:sp>
      <p:sp>
        <p:nvSpPr>
          <p:cNvPr id="10243" name="TextBox 11">
            <a:extLst>
              <a:ext uri="{FF2B5EF4-FFF2-40B4-BE49-F238E27FC236}">
                <a16:creationId xmlns:a16="http://schemas.microsoft.com/office/drawing/2014/main" id="{AA3EA80F-59BB-4563-8863-B295C7C29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7625"/>
            <a:ext cx="608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Цифровизация - на стадии внедрения </a:t>
            </a:r>
            <a:br>
              <a:rPr lang="ru-RU" altLang="ru-RU" dirty="0"/>
            </a:br>
            <a:r>
              <a:rPr lang="ru-RU" altLang="ru-RU" dirty="0"/>
              <a:t>в рамках процесса управления рисками</a:t>
            </a:r>
          </a:p>
        </p:txBody>
      </p:sp>
      <p:sp>
        <p:nvSpPr>
          <p:cNvPr id="10260" name="TextBox 70">
            <a:extLst>
              <a:ext uri="{FF2B5EF4-FFF2-40B4-BE49-F238E27FC236}">
                <a16:creationId xmlns:a16="http://schemas.microsoft.com/office/drawing/2014/main" id="{63BD7E81-82AA-407B-8A07-DF1CE891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26" y="1058331"/>
            <a:ext cx="3387858" cy="322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altLang="ru-RU" sz="1600" b="1" dirty="0">
                <a:solidFill>
                  <a:srgbClr val="C00000"/>
                </a:solidFill>
              </a:rPr>
              <a:t>      Недостатки оценки: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ошибки алгоритмизации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ru-RU" altLang="ru-RU" sz="1600" dirty="0">
                <a:solidFill>
                  <a:srgbClr val="C00000"/>
                </a:solidFill>
              </a:rPr>
              <a:t> отсутствие полноты данных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>
                <a:tab pos="174625" algn="l"/>
              </a:tabLst>
            </a:pPr>
            <a:endParaRPr lang="en-US" altLang="ru-RU" sz="1600" dirty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tabLst>
                <a:tab pos="174625" algn="l"/>
              </a:tabLst>
            </a:pPr>
            <a:r>
              <a:rPr lang="ru-RU" altLang="ru-RU" sz="1600" dirty="0">
                <a:solidFill>
                  <a:srgbClr val="C00000"/>
                </a:solidFill>
              </a:rPr>
              <a:t>      </a:t>
            </a:r>
            <a:r>
              <a:rPr lang="ru-RU" altLang="ru-RU" sz="1600" b="1" dirty="0">
                <a:solidFill>
                  <a:schemeClr val="accent6">
                    <a:lumMod val="75000"/>
                  </a:schemeClr>
                </a:solidFill>
              </a:rPr>
              <a:t>Новые возможности:</a:t>
            </a:r>
            <a:endParaRPr lang="en-US" alt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4625" indent="-17462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4625" algn="l"/>
              </a:tabLst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</a:rPr>
              <a:t>частичное исключение человеческого фактора</a:t>
            </a:r>
          </a:p>
          <a:p>
            <a:pPr marL="174625" indent="-17462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4625" algn="l"/>
              </a:tabLst>
            </a:pPr>
            <a:r>
              <a:rPr lang="ru-RU" altLang="ru-RU" sz="1600" dirty="0">
                <a:solidFill>
                  <a:schemeClr val="accent6">
                    <a:lumMod val="75000"/>
                  </a:schemeClr>
                </a:solidFill>
              </a:rPr>
              <a:t>непрерывный мониторинг</a:t>
            </a:r>
            <a:endParaRPr lang="en-US" altLang="ru-RU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174625" indent="-174625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tabLst>
                <a:tab pos="174625" algn="l"/>
              </a:tabLst>
            </a:pPr>
            <a:endParaRPr lang="ru-RU" altLang="ru-RU" sz="1600" dirty="0">
              <a:solidFill>
                <a:srgbClr val="C00000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E46E2F6-80BD-4B9D-B65E-D45BA22A9E50}"/>
              </a:ext>
            </a:extLst>
          </p:cNvPr>
          <p:cNvCxnSpPr>
            <a:cxnSpLocks/>
            <a:stCxn id="3" idx="2"/>
            <a:endCxn id="59" idx="0"/>
          </p:cNvCxnSpPr>
          <p:nvPr/>
        </p:nvCxnSpPr>
        <p:spPr>
          <a:xfrm>
            <a:off x="2655556" y="2053432"/>
            <a:ext cx="1529" cy="345892"/>
          </a:xfrm>
          <a:prstGeom prst="straightConnector1">
            <a:avLst/>
          </a:prstGeom>
          <a:ln w="38100">
            <a:solidFill>
              <a:srgbClr val="0031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63" name="TextBox 6">
            <a:extLst>
              <a:ext uri="{FF2B5EF4-FFF2-40B4-BE49-F238E27FC236}">
                <a16:creationId xmlns:a16="http://schemas.microsoft.com/office/drawing/2014/main" id="{23078915-9DD3-45DE-8286-922006258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597" y="3260695"/>
            <a:ext cx="942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000" dirty="0">
                <a:solidFill>
                  <a:srgbClr val="003162"/>
                </a:solidFill>
              </a:rPr>
              <a:t>Отчётность о рисках</a:t>
            </a:r>
          </a:p>
        </p:txBody>
      </p:sp>
      <p:pic>
        <p:nvPicPr>
          <p:cNvPr id="3" name="Рисунок 2" descr="Программист">
            <a:extLst>
              <a:ext uri="{FF2B5EF4-FFF2-40B4-BE49-F238E27FC236}">
                <a16:creationId xmlns:a16="http://schemas.microsoft.com/office/drawing/2014/main" id="{BF9C73F5-EAC7-4F27-9816-2D6F4F56B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98355" y="1139031"/>
            <a:ext cx="914401" cy="914401"/>
          </a:xfrm>
          <a:prstGeom prst="rect">
            <a:avLst/>
          </a:prstGeom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D98D0356-4E1C-41D9-9D15-976F62FF9A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0717" y="2520836"/>
            <a:ext cx="340239" cy="340239"/>
          </a:xfrm>
          <a:prstGeom prst="rect">
            <a:avLst/>
          </a:prstGeom>
        </p:spPr>
      </p:pic>
      <p:pic>
        <p:nvPicPr>
          <p:cNvPr id="44" name="Рисунок 43" descr="Компьютер">
            <a:extLst>
              <a:ext uri="{FF2B5EF4-FFF2-40B4-BE49-F238E27FC236}">
                <a16:creationId xmlns:a16="http://schemas.microsoft.com/office/drawing/2014/main" id="{250C5F8D-B862-4884-B0F4-B12D3705C4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1055252"/>
            <a:ext cx="738664" cy="738664"/>
          </a:xfrm>
          <a:prstGeom prst="rect">
            <a:avLst/>
          </a:prstGeom>
        </p:spPr>
      </p:pic>
      <p:pic>
        <p:nvPicPr>
          <p:cNvPr id="65" name="Рисунок 64" descr="Компьютер">
            <a:extLst>
              <a:ext uri="{FF2B5EF4-FFF2-40B4-BE49-F238E27FC236}">
                <a16:creationId xmlns:a16="http://schemas.microsoft.com/office/drawing/2014/main" id="{A034E216-26F1-491B-9613-61E0AEC59C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2445558"/>
            <a:ext cx="738664" cy="738664"/>
          </a:xfrm>
          <a:prstGeom prst="rect">
            <a:avLst/>
          </a:prstGeom>
        </p:spPr>
      </p:pic>
      <p:pic>
        <p:nvPicPr>
          <p:cNvPr id="66" name="Рисунок 65" descr="Компьютер">
            <a:extLst>
              <a:ext uri="{FF2B5EF4-FFF2-40B4-BE49-F238E27FC236}">
                <a16:creationId xmlns:a16="http://schemas.microsoft.com/office/drawing/2014/main" id="{A8AC13EC-AD6E-4C73-B72E-ED3091A0D4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1750405"/>
            <a:ext cx="738664" cy="738664"/>
          </a:xfrm>
          <a:prstGeom prst="rect">
            <a:avLst/>
          </a:prstGeom>
        </p:spPr>
      </p:pic>
      <p:pic>
        <p:nvPicPr>
          <p:cNvPr id="67" name="Рисунок 66" descr="Компьютер">
            <a:extLst>
              <a:ext uri="{FF2B5EF4-FFF2-40B4-BE49-F238E27FC236}">
                <a16:creationId xmlns:a16="http://schemas.microsoft.com/office/drawing/2014/main" id="{AD661E7A-761A-4E07-A9AE-A3719104E0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504" y="3140711"/>
            <a:ext cx="738664" cy="738664"/>
          </a:xfrm>
          <a:prstGeom prst="rect">
            <a:avLst/>
          </a:prstGeom>
        </p:spPr>
      </p:pic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CE07D3B3-B963-4545-9372-8E4045B08B46}"/>
              </a:ext>
            </a:extLst>
          </p:cNvPr>
          <p:cNvCxnSpPr>
            <a:cxnSpLocks/>
            <a:stCxn id="44" idx="3"/>
            <a:endCxn id="3" idx="1"/>
          </p:cNvCxnSpPr>
          <p:nvPr/>
        </p:nvCxnSpPr>
        <p:spPr>
          <a:xfrm>
            <a:off x="984168" y="1424584"/>
            <a:ext cx="1214187" cy="171648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E28A477F-5BD9-4FBD-BD87-79EF8D9588C5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984168" y="1867911"/>
            <a:ext cx="1205586" cy="251826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3C38C2B7-DFD8-46DB-B0EA-AEE30E7139CE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984168" y="2814890"/>
            <a:ext cx="1118461" cy="60056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A6B3B819-E816-47CD-847B-50528C061E21}"/>
              </a:ext>
            </a:extLst>
          </p:cNvPr>
          <p:cNvCxnSpPr>
            <a:cxnSpLocks/>
            <a:stCxn id="67" idx="3"/>
            <a:endCxn id="7" idx="1"/>
          </p:cNvCxnSpPr>
          <p:nvPr/>
        </p:nvCxnSpPr>
        <p:spPr>
          <a:xfrm flipV="1">
            <a:off x="984168" y="3103209"/>
            <a:ext cx="1148981" cy="406834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6CC797A-A861-4E64-895A-B47616B8869C}"/>
              </a:ext>
            </a:extLst>
          </p:cNvPr>
          <p:cNvSpPr/>
          <p:nvPr/>
        </p:nvSpPr>
        <p:spPr>
          <a:xfrm>
            <a:off x="167101" y="976169"/>
            <a:ext cx="4611261" cy="2969528"/>
          </a:xfrm>
          <a:prstGeom prst="rect">
            <a:avLst/>
          </a:prstGeom>
          <a:noFill/>
          <a:ln w="9525"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3F43D028-9D81-4F0B-8367-69841CD59E73}"/>
              </a:ext>
            </a:extLst>
          </p:cNvPr>
          <p:cNvGrpSpPr/>
          <p:nvPr/>
        </p:nvGrpSpPr>
        <p:grpSpPr>
          <a:xfrm>
            <a:off x="2133149" y="2399324"/>
            <a:ext cx="913441" cy="972986"/>
            <a:chOff x="2133149" y="2589824"/>
            <a:chExt cx="913441" cy="972986"/>
          </a:xfrm>
        </p:grpSpPr>
        <p:pic>
          <p:nvPicPr>
            <p:cNvPr id="59" name="Рисунок 2" descr="База данных">
              <a:extLst>
                <a:ext uri="{FF2B5EF4-FFF2-40B4-BE49-F238E27FC236}">
                  <a16:creationId xmlns:a16="http://schemas.microsoft.com/office/drawing/2014/main" id="{0A84F8DE-6647-41B1-854D-531AC44D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579" y="2589824"/>
              <a:ext cx="779011" cy="77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Сервер">
              <a:extLst>
                <a:ext uri="{FF2B5EF4-FFF2-40B4-BE49-F238E27FC236}">
                  <a16:creationId xmlns:a16="http://schemas.microsoft.com/office/drawing/2014/main" id="{2709BD0B-E54C-445E-BB15-E1829B79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33149" y="3024607"/>
              <a:ext cx="538203" cy="538203"/>
            </a:xfrm>
            <a:prstGeom prst="rect">
              <a:avLst/>
            </a:prstGeom>
          </p:spPr>
        </p:pic>
      </p:grpSp>
      <p:cxnSp>
        <p:nvCxnSpPr>
          <p:cNvPr id="74" name="Прямая со стрелкой 73">
            <a:extLst>
              <a:ext uri="{FF2B5EF4-FFF2-40B4-BE49-F238E27FC236}">
                <a16:creationId xmlns:a16="http://schemas.microsoft.com/office/drawing/2014/main" id="{6DD6859E-56D5-47D6-8BD8-DE9C82785A98}"/>
              </a:ext>
            </a:extLst>
          </p:cNvPr>
          <p:cNvCxnSpPr>
            <a:cxnSpLocks/>
            <a:stCxn id="59" idx="3"/>
            <a:endCxn id="36" idx="1"/>
          </p:cNvCxnSpPr>
          <p:nvPr/>
        </p:nvCxnSpPr>
        <p:spPr>
          <a:xfrm>
            <a:off x="3046590" y="2788830"/>
            <a:ext cx="728956" cy="20278"/>
          </a:xfrm>
          <a:prstGeom prst="straightConnector1">
            <a:avLst/>
          </a:prstGeom>
          <a:ln w="38100">
            <a:solidFill>
              <a:srgbClr val="00316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8F9749A-0EE8-42DA-9B07-4FCD2BA97E7C}"/>
              </a:ext>
            </a:extLst>
          </p:cNvPr>
          <p:cNvGrpSpPr/>
          <p:nvPr/>
        </p:nvGrpSpPr>
        <p:grpSpPr>
          <a:xfrm>
            <a:off x="3775546" y="2351908"/>
            <a:ext cx="914400" cy="924985"/>
            <a:chOff x="3775546" y="2031868"/>
            <a:chExt cx="914400" cy="924985"/>
          </a:xfrm>
        </p:grpSpPr>
        <p:pic>
          <p:nvPicPr>
            <p:cNvPr id="36" name="Рисунок 35" descr="Контрольный список (справа налево)">
              <a:extLst>
                <a:ext uri="{FF2B5EF4-FFF2-40B4-BE49-F238E27FC236}">
                  <a16:creationId xmlns:a16="http://schemas.microsoft.com/office/drawing/2014/main" id="{05AC28B7-2404-4B87-8806-BF33981C9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775546" y="2031868"/>
              <a:ext cx="914400" cy="914400"/>
            </a:xfrm>
            <a:prstGeom prst="rect">
              <a:avLst/>
            </a:prstGeom>
          </p:spPr>
        </p:pic>
        <p:pic>
          <p:nvPicPr>
            <p:cNvPr id="79" name="Рисунок 78" descr="Предупреждение">
              <a:extLst>
                <a:ext uri="{FF2B5EF4-FFF2-40B4-BE49-F238E27FC236}">
                  <a16:creationId xmlns:a16="http://schemas.microsoft.com/office/drawing/2014/main" id="{93E5F30E-57BD-446E-9BB8-EE853C421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864686" y="2708616"/>
              <a:ext cx="204047" cy="204047"/>
            </a:xfrm>
            <a:prstGeom prst="rect">
              <a:avLst/>
            </a:prstGeom>
          </p:spPr>
        </p:pic>
        <p:pic>
          <p:nvPicPr>
            <p:cNvPr id="81" name="Рисунок 80" descr="Маркеры-галочки">
              <a:extLst>
                <a:ext uri="{FF2B5EF4-FFF2-40B4-BE49-F238E27FC236}">
                  <a16:creationId xmlns:a16="http://schemas.microsoft.com/office/drawing/2014/main" id="{0E58D9B0-AA54-4BAD-A1FD-09C13BC1D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297159" y="2616614"/>
              <a:ext cx="340239" cy="340239"/>
            </a:xfrm>
            <a:prstGeom prst="rect">
              <a:avLst/>
            </a:prstGeom>
          </p:spPr>
        </p:pic>
      </p:grpSp>
      <p:pic>
        <p:nvPicPr>
          <p:cNvPr id="82" name="Рисунок 81" descr="Маркеры-галочки">
            <a:extLst>
              <a:ext uri="{FF2B5EF4-FFF2-40B4-BE49-F238E27FC236}">
                <a16:creationId xmlns:a16="http://schemas.microsoft.com/office/drawing/2014/main" id="{22690475-E03C-4A13-8050-7F02253CAEA9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61309" y="2676081"/>
            <a:ext cx="243884" cy="243884"/>
          </a:xfrm>
          <a:prstGeom prst="rect">
            <a:avLst/>
          </a:prstGeom>
        </p:spPr>
      </p:pic>
      <p:pic>
        <p:nvPicPr>
          <p:cNvPr id="83" name="Рисунок 82" descr="Маркеры-галочки">
            <a:extLst>
              <a:ext uri="{FF2B5EF4-FFF2-40B4-BE49-F238E27FC236}">
                <a16:creationId xmlns:a16="http://schemas.microsoft.com/office/drawing/2014/main" id="{FD7835EC-71A0-4223-9048-7BA7F548615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6396" y="3113976"/>
            <a:ext cx="243884" cy="243884"/>
          </a:xfrm>
          <a:prstGeom prst="rect">
            <a:avLst/>
          </a:prstGeom>
        </p:spPr>
      </p:pic>
      <p:pic>
        <p:nvPicPr>
          <p:cNvPr id="86" name="Рисунок 85" descr="Закрыть">
            <a:extLst>
              <a:ext uri="{FF2B5EF4-FFF2-40B4-BE49-F238E27FC236}">
                <a16:creationId xmlns:a16="http://schemas.microsoft.com/office/drawing/2014/main" id="{7F81A4F4-2497-4C58-B847-1EB4F8636312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068730" y="1038144"/>
            <a:ext cx="349085" cy="349085"/>
          </a:xfrm>
          <a:prstGeom prst="rect">
            <a:avLst/>
          </a:prstGeom>
        </p:spPr>
      </p:pic>
      <p:pic>
        <p:nvPicPr>
          <p:cNvPr id="33" name="Рисунок 32" descr="Рабочий процесс">
            <a:extLst>
              <a:ext uri="{FF2B5EF4-FFF2-40B4-BE49-F238E27FC236}">
                <a16:creationId xmlns:a16="http://schemas.microsoft.com/office/drawing/2014/main" id="{104BAF8D-1ECB-4E39-859C-6302810B7240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140528" y="1838325"/>
            <a:ext cx="343979" cy="343979"/>
          </a:xfrm>
          <a:prstGeom prst="rect">
            <a:avLst/>
          </a:prstGeom>
        </p:spPr>
      </p:pic>
      <p:sp>
        <p:nvSpPr>
          <p:cNvPr id="100" name="TextBox 6">
            <a:extLst>
              <a:ext uri="{FF2B5EF4-FFF2-40B4-BE49-F238E27FC236}">
                <a16:creationId xmlns:a16="http://schemas.microsoft.com/office/drawing/2014/main" id="{E5C5A240-E14C-4260-9B1B-A592800C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73" y="3300257"/>
            <a:ext cx="102569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z="1000" dirty="0">
                <a:solidFill>
                  <a:srgbClr val="003162"/>
                </a:solidFill>
              </a:rPr>
              <a:t>IT</a:t>
            </a:r>
            <a:r>
              <a:rPr lang="ru-RU" altLang="ru-RU" sz="1000" dirty="0">
                <a:solidFill>
                  <a:srgbClr val="003162"/>
                </a:solidFill>
              </a:rPr>
              <a:t>-система</a:t>
            </a:r>
            <a:br>
              <a:rPr lang="ru-RU" altLang="ru-RU" sz="1000" dirty="0">
                <a:solidFill>
                  <a:srgbClr val="003162"/>
                </a:solidFill>
              </a:rPr>
            </a:br>
            <a:r>
              <a:rPr lang="ru-RU" altLang="ru-RU" sz="1000" dirty="0">
                <a:solidFill>
                  <a:srgbClr val="003162"/>
                </a:solidFill>
              </a:rPr>
              <a:t>управления</a:t>
            </a:r>
            <a:br>
              <a:rPr lang="ru-RU" altLang="ru-RU" sz="1000" dirty="0">
                <a:solidFill>
                  <a:srgbClr val="003162"/>
                </a:solidFill>
              </a:rPr>
            </a:br>
            <a:r>
              <a:rPr lang="ru-RU" altLang="ru-RU" sz="1000" dirty="0">
                <a:solidFill>
                  <a:srgbClr val="003162"/>
                </a:solidFill>
              </a:rPr>
              <a:t>рисками</a:t>
            </a:r>
          </a:p>
        </p:txBody>
      </p:sp>
    </p:spTree>
    <p:extLst>
      <p:ext uri="{BB962C8B-B14F-4D97-AF65-F5344CB8AC3E}">
        <p14:creationId xmlns:p14="http://schemas.microsoft.com/office/powerpoint/2010/main" val="914862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7">
            <a:extLst>
              <a:ext uri="{FF2B5EF4-FFF2-40B4-BE49-F238E27FC236}">
                <a16:creationId xmlns:a16="http://schemas.microsoft.com/office/drawing/2014/main" id="{F0257A7C-BD44-4F31-B267-57DDE9C7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01" y="4100637"/>
            <a:ext cx="81902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ru-RU" altLang="ru-RU" sz="1400" dirty="0"/>
              <a:t>Оценка рисков осуществляется автоматизированной системой управления рисками на основе данных, поступающих из производственных информационных систем без участия человека</a:t>
            </a:r>
          </a:p>
        </p:txBody>
      </p:sp>
      <p:sp>
        <p:nvSpPr>
          <p:cNvPr id="10243" name="TextBox 11">
            <a:extLst>
              <a:ext uri="{FF2B5EF4-FFF2-40B4-BE49-F238E27FC236}">
                <a16:creationId xmlns:a16="http://schemas.microsoft.com/office/drawing/2014/main" id="{AA3EA80F-59BB-4563-8863-B295C7C29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7625"/>
            <a:ext cx="608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914400">
              <a:buFont typeface="Arial" panose="020B0604020202020204" pitchFamily="34" charset="0"/>
              <a:buNone/>
            </a:pPr>
            <a:r>
              <a:rPr lang="ru-RU" altLang="ru-RU" dirty="0"/>
              <a:t>Цифровизация - </a:t>
            </a:r>
            <a:r>
              <a:rPr lang="ru-RU" dirty="0"/>
              <a:t>целевое состояние </a:t>
            </a:r>
            <a:br>
              <a:rPr lang="ru-RU" dirty="0"/>
            </a:br>
            <a:r>
              <a:rPr lang="ru-RU" dirty="0"/>
              <a:t>процесса управления рисками</a:t>
            </a:r>
            <a:endParaRPr lang="ru-RU" altLang="ru-RU" dirty="0"/>
          </a:p>
        </p:txBody>
      </p:sp>
      <p:sp>
        <p:nvSpPr>
          <p:cNvPr id="10260" name="TextBox 70">
            <a:extLst>
              <a:ext uri="{FF2B5EF4-FFF2-40B4-BE49-F238E27FC236}">
                <a16:creationId xmlns:a16="http://schemas.microsoft.com/office/drawing/2014/main" id="{63BD7E81-82AA-407B-8A07-DF1CE891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235" y="980832"/>
            <a:ext cx="3478731" cy="23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ru-RU" altLang="ru-RU" sz="1300" b="1" dirty="0">
                <a:solidFill>
                  <a:schemeClr val="accent6">
                    <a:lumMod val="75000"/>
                  </a:schemeClr>
                </a:solidFill>
              </a:rPr>
              <a:t>Преимущества цифровизации оценки рисков</a:t>
            </a:r>
            <a:endParaRPr lang="en-US" altLang="ru-RU" sz="13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применение единых алгоритмов</a:t>
            </a: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минимизация участия человека</a:t>
            </a: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полнота используемых данных</a:t>
            </a: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высокая оперативность</a:t>
            </a: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наличие динамической отчетности</a:t>
            </a: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режим реального времени</a:t>
            </a:r>
          </a:p>
          <a:p>
            <a:pPr marL="182563" indent="-182563">
              <a:spcBef>
                <a:spcPts val="0"/>
              </a:spcBef>
              <a:spcAft>
                <a:spcPts val="500"/>
              </a:spcAft>
              <a:buFontTx/>
              <a:buChar char="-"/>
              <a:tabLst>
                <a:tab pos="266700" algn="l"/>
              </a:tabLst>
            </a:pPr>
            <a:r>
              <a:rPr lang="ru-RU" altLang="ru-RU" sz="1300" dirty="0">
                <a:solidFill>
                  <a:schemeClr val="accent6">
                    <a:lumMod val="75000"/>
                  </a:schemeClr>
                </a:solidFill>
              </a:rPr>
              <a:t>своевременность информирования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Офисный работник">
            <a:extLst>
              <a:ext uri="{FF2B5EF4-FFF2-40B4-BE49-F238E27FC236}">
                <a16:creationId xmlns:a16="http://schemas.microsoft.com/office/drawing/2014/main" id="{728AB59A-296A-44ED-A59D-D7C54C5B6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5655" y="2712013"/>
            <a:ext cx="1030481" cy="1030481"/>
          </a:xfrm>
          <a:prstGeom prst="rect">
            <a:avLst/>
          </a:prstGeom>
        </p:spPr>
      </p:pic>
      <p:pic>
        <p:nvPicPr>
          <p:cNvPr id="9" name="Рисунок 8" descr="Синхронизация облака">
            <a:extLst>
              <a:ext uri="{FF2B5EF4-FFF2-40B4-BE49-F238E27FC236}">
                <a16:creationId xmlns:a16="http://schemas.microsoft.com/office/drawing/2014/main" id="{A71E14C9-C062-4277-83B3-1735AA236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69691" y="971852"/>
            <a:ext cx="682191" cy="682191"/>
          </a:xfrm>
          <a:prstGeom prst="rect">
            <a:avLst/>
          </a:prstGeom>
        </p:spPr>
      </p:pic>
      <p:pic>
        <p:nvPicPr>
          <p:cNvPr id="11" name="Рисунок 10" descr="Маркеры-галочки">
            <a:extLst>
              <a:ext uri="{FF2B5EF4-FFF2-40B4-BE49-F238E27FC236}">
                <a16:creationId xmlns:a16="http://schemas.microsoft.com/office/drawing/2014/main" id="{D98D0356-4E1C-41D9-9D15-976F62FF9AE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0209" y="929423"/>
            <a:ext cx="340239" cy="340239"/>
          </a:xfrm>
          <a:prstGeom prst="rect">
            <a:avLst/>
          </a:prstGeom>
        </p:spPr>
      </p:pic>
      <p:pic>
        <p:nvPicPr>
          <p:cNvPr id="28" name="Рисунок 27" descr="Разряд молнии">
            <a:extLst>
              <a:ext uri="{FF2B5EF4-FFF2-40B4-BE49-F238E27FC236}">
                <a16:creationId xmlns:a16="http://schemas.microsoft.com/office/drawing/2014/main" id="{552D1008-63D8-4E45-B01D-64B97B1B91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20116" y="2690842"/>
            <a:ext cx="400110" cy="400110"/>
          </a:xfrm>
          <a:prstGeom prst="rect">
            <a:avLst/>
          </a:prstGeom>
        </p:spPr>
      </p:pic>
      <p:pic>
        <p:nvPicPr>
          <p:cNvPr id="36" name="Рисунок 35" descr="Контрольный список (справа налево)">
            <a:extLst>
              <a:ext uri="{FF2B5EF4-FFF2-40B4-BE49-F238E27FC236}">
                <a16:creationId xmlns:a16="http://schemas.microsoft.com/office/drawing/2014/main" id="{05AC28B7-2404-4B87-8806-BF33981C98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12256" y="2029453"/>
            <a:ext cx="419913" cy="419913"/>
          </a:xfrm>
          <a:prstGeom prst="rect">
            <a:avLst/>
          </a:prstGeom>
        </p:spPr>
      </p:pic>
      <p:pic>
        <p:nvPicPr>
          <p:cNvPr id="40" name="Рисунок 39" descr="Измерительный прибор">
            <a:extLst>
              <a:ext uri="{FF2B5EF4-FFF2-40B4-BE49-F238E27FC236}">
                <a16:creationId xmlns:a16="http://schemas.microsoft.com/office/drawing/2014/main" id="{AA45598B-326B-445C-858D-B22DE70E871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67258" y="2338441"/>
            <a:ext cx="460173" cy="460173"/>
          </a:xfrm>
          <a:prstGeom prst="rect">
            <a:avLst/>
          </a:prstGeom>
        </p:spPr>
      </p:pic>
      <p:pic>
        <p:nvPicPr>
          <p:cNvPr id="44" name="Рисунок 43" descr="Компьютер">
            <a:extLst>
              <a:ext uri="{FF2B5EF4-FFF2-40B4-BE49-F238E27FC236}">
                <a16:creationId xmlns:a16="http://schemas.microsoft.com/office/drawing/2014/main" id="{250C5F8D-B862-4884-B0F4-B12D3705C46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1203" y="945526"/>
            <a:ext cx="738664" cy="738664"/>
          </a:xfrm>
          <a:prstGeom prst="rect">
            <a:avLst/>
          </a:prstGeom>
        </p:spPr>
      </p:pic>
      <p:pic>
        <p:nvPicPr>
          <p:cNvPr id="67" name="Рисунок 66" descr="Компьютер">
            <a:extLst>
              <a:ext uri="{FF2B5EF4-FFF2-40B4-BE49-F238E27FC236}">
                <a16:creationId xmlns:a16="http://schemas.microsoft.com/office/drawing/2014/main" id="{AD661E7A-761A-4E07-A9AE-A3719104E0A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1203" y="3030985"/>
            <a:ext cx="738664" cy="738664"/>
          </a:xfrm>
          <a:prstGeom prst="rect">
            <a:avLst/>
          </a:prstGeom>
        </p:spPr>
      </p:pic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E28A477F-5BD9-4FBD-BD87-79EF8D9588C5}"/>
              </a:ext>
            </a:extLst>
          </p:cNvPr>
          <p:cNvCxnSpPr>
            <a:cxnSpLocks/>
            <a:stCxn id="61" idx="3"/>
          </p:cNvCxnSpPr>
          <p:nvPr/>
        </p:nvCxnSpPr>
        <p:spPr>
          <a:xfrm>
            <a:off x="924319" y="2028528"/>
            <a:ext cx="688217" cy="120998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3C38C2B7-DFD8-46DB-B0EA-AEE30E7139CE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924319" y="2362627"/>
            <a:ext cx="677786" cy="324022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A6B3B819-E816-47CD-847B-50528C061E21}"/>
              </a:ext>
            </a:extLst>
          </p:cNvPr>
          <p:cNvCxnSpPr>
            <a:cxnSpLocks/>
            <a:stCxn id="67" idx="3"/>
          </p:cNvCxnSpPr>
          <p:nvPr/>
        </p:nvCxnSpPr>
        <p:spPr>
          <a:xfrm flipV="1">
            <a:off x="979867" y="2586747"/>
            <a:ext cx="622238" cy="813570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F6CC797A-A861-4E64-895A-B47616B8869C}"/>
              </a:ext>
            </a:extLst>
          </p:cNvPr>
          <p:cNvSpPr/>
          <p:nvPr/>
        </p:nvSpPr>
        <p:spPr>
          <a:xfrm>
            <a:off x="167101" y="976169"/>
            <a:ext cx="4611261" cy="3118636"/>
          </a:xfrm>
          <a:prstGeom prst="rect">
            <a:avLst/>
          </a:prstGeom>
          <a:noFill/>
          <a:ln w="9525">
            <a:solidFill>
              <a:srgbClr val="00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C0F216F-DA8B-46DB-95C8-A9A4C9539C10}"/>
              </a:ext>
            </a:extLst>
          </p:cNvPr>
          <p:cNvGrpSpPr/>
          <p:nvPr/>
        </p:nvGrpSpPr>
        <p:grpSpPr>
          <a:xfrm>
            <a:off x="1613495" y="1836481"/>
            <a:ext cx="913441" cy="972986"/>
            <a:chOff x="2133149" y="2589824"/>
            <a:chExt cx="913441" cy="972986"/>
          </a:xfrm>
        </p:grpSpPr>
        <p:pic>
          <p:nvPicPr>
            <p:cNvPr id="59" name="Рисунок 2" descr="База данных">
              <a:extLst>
                <a:ext uri="{FF2B5EF4-FFF2-40B4-BE49-F238E27FC236}">
                  <a16:creationId xmlns:a16="http://schemas.microsoft.com/office/drawing/2014/main" id="{0A84F8DE-6647-41B1-854D-531AC44D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579" y="2589824"/>
              <a:ext cx="779011" cy="77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Сервер">
              <a:extLst>
                <a:ext uri="{FF2B5EF4-FFF2-40B4-BE49-F238E27FC236}">
                  <a16:creationId xmlns:a16="http://schemas.microsoft.com/office/drawing/2014/main" id="{2709BD0B-E54C-445E-BB15-E1829B79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33149" y="3024607"/>
              <a:ext cx="538203" cy="538203"/>
            </a:xfrm>
            <a:prstGeom prst="rect">
              <a:avLst/>
            </a:prstGeom>
          </p:spPr>
        </p:pic>
      </p:grpSp>
      <p:pic>
        <p:nvPicPr>
          <p:cNvPr id="81" name="Рисунок 80" descr="Маркеры-галочки">
            <a:extLst>
              <a:ext uri="{FF2B5EF4-FFF2-40B4-BE49-F238E27FC236}">
                <a16:creationId xmlns:a16="http://schemas.microsoft.com/office/drawing/2014/main" id="{0E58D9B0-AA54-4BAD-A1FD-09C13BC1D32E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19234" y="3362825"/>
            <a:ext cx="343008" cy="343008"/>
          </a:xfrm>
          <a:prstGeom prst="rect">
            <a:avLst/>
          </a:prstGeom>
        </p:spPr>
      </p:pic>
      <p:pic>
        <p:nvPicPr>
          <p:cNvPr id="46" name="Рисунок 45" descr="Робот">
            <a:extLst>
              <a:ext uri="{FF2B5EF4-FFF2-40B4-BE49-F238E27FC236}">
                <a16:creationId xmlns:a16="http://schemas.microsoft.com/office/drawing/2014/main" id="{1156985C-CE28-48E4-8626-4BCFD718FB9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6752" y="2372865"/>
            <a:ext cx="627567" cy="627567"/>
          </a:xfrm>
          <a:prstGeom prst="rect">
            <a:avLst/>
          </a:prstGeom>
        </p:spPr>
      </p:pic>
      <p:pic>
        <p:nvPicPr>
          <p:cNvPr id="61" name="Рисунок 60" descr="Робот">
            <a:extLst>
              <a:ext uri="{FF2B5EF4-FFF2-40B4-BE49-F238E27FC236}">
                <a16:creationId xmlns:a16="http://schemas.microsoft.com/office/drawing/2014/main" id="{A9017708-15F0-4E58-8743-636F7F0C57E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6752" y="1714744"/>
            <a:ext cx="627567" cy="627567"/>
          </a:xfrm>
          <a:prstGeom prst="rect">
            <a:avLst/>
          </a:prstGeom>
        </p:spPr>
      </p:pic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C58A2EB9-4B7B-492B-954D-340640DE6D06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979867" y="1314858"/>
            <a:ext cx="622238" cy="549194"/>
          </a:xfrm>
          <a:prstGeom prst="straightConnector1">
            <a:avLst/>
          </a:prstGeom>
          <a:ln w="9525" cap="flat" cmpd="sng" algn="ctr">
            <a:solidFill>
              <a:srgbClr val="00316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CA972134-A364-404F-82CB-CC1D0668B79F}"/>
              </a:ext>
            </a:extLst>
          </p:cNvPr>
          <p:cNvGrpSpPr/>
          <p:nvPr/>
        </p:nvGrpSpPr>
        <p:grpSpPr>
          <a:xfrm rot="3304432">
            <a:off x="2174382" y="1495470"/>
            <a:ext cx="245691" cy="421983"/>
            <a:chOff x="2100013" y="2674686"/>
            <a:chExt cx="592050" cy="633333"/>
          </a:xfrm>
        </p:grpSpPr>
        <p:cxnSp>
          <p:nvCxnSpPr>
            <p:cNvPr id="74" name="Прямая со стрелкой 73">
              <a:extLst>
                <a:ext uri="{FF2B5EF4-FFF2-40B4-BE49-F238E27FC236}">
                  <a16:creationId xmlns:a16="http://schemas.microsoft.com/office/drawing/2014/main" id="{6DD6859E-56D5-47D6-8BD8-DE9C82785A98}"/>
                </a:ext>
              </a:extLst>
            </p:cNvPr>
            <p:cNvCxnSpPr>
              <a:cxnSpLocks/>
            </p:cNvCxnSpPr>
            <p:nvPr/>
          </p:nvCxnSpPr>
          <p:spPr>
            <a:xfrm>
              <a:off x="2100013" y="2800747"/>
              <a:ext cx="473471" cy="507272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>
              <a:extLst>
                <a:ext uri="{FF2B5EF4-FFF2-40B4-BE49-F238E27FC236}">
                  <a16:creationId xmlns:a16="http://schemas.microsoft.com/office/drawing/2014/main" id="{C2C742CA-9AFF-46CB-8989-1CECE2E433C8}"/>
                </a:ext>
              </a:extLst>
            </p:cNvPr>
            <p:cNvCxnSpPr>
              <a:cxnSpLocks/>
            </p:cNvCxnSpPr>
            <p:nvPr/>
          </p:nvCxnSpPr>
          <p:spPr>
            <a:xfrm>
              <a:off x="2218592" y="2674686"/>
              <a:ext cx="473471" cy="507269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triangle"/>
              <a:tailEnd type="non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A4A6BA84-5B62-47ED-B9DF-1B5E48D0571C}"/>
              </a:ext>
            </a:extLst>
          </p:cNvPr>
          <p:cNvCxnSpPr>
            <a:cxnSpLocks/>
          </p:cNvCxnSpPr>
          <p:nvPr/>
        </p:nvCxnSpPr>
        <p:spPr>
          <a:xfrm>
            <a:off x="2480266" y="2352776"/>
            <a:ext cx="1385368" cy="926453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headEnd w="sm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047EA7C9-982D-4E72-B708-51C51F1936DE}"/>
              </a:ext>
            </a:extLst>
          </p:cNvPr>
          <p:cNvCxnSpPr>
            <a:cxnSpLocks/>
          </p:cNvCxnSpPr>
          <p:nvPr/>
        </p:nvCxnSpPr>
        <p:spPr>
          <a:xfrm>
            <a:off x="2417003" y="2426914"/>
            <a:ext cx="1394536" cy="92210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triangle"/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7" name="TextBox 6">
            <a:extLst>
              <a:ext uri="{FF2B5EF4-FFF2-40B4-BE49-F238E27FC236}">
                <a16:creationId xmlns:a16="http://schemas.microsoft.com/office/drawing/2014/main" id="{35CB1EC3-AEB1-4345-8EF0-72968E5D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929" y="1115804"/>
            <a:ext cx="1726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1000" dirty="0">
                <a:solidFill>
                  <a:schemeClr val="accent6">
                    <a:lumMod val="75000"/>
                  </a:schemeClr>
                </a:solidFill>
              </a:rPr>
              <a:t>Инструменты аналитики</a:t>
            </a:r>
          </a:p>
        </p:txBody>
      </p:sp>
      <p:pic>
        <p:nvPicPr>
          <p:cNvPr id="95" name="Рисунок 94" descr="Вопросительный знак">
            <a:extLst>
              <a:ext uri="{FF2B5EF4-FFF2-40B4-BE49-F238E27FC236}">
                <a16:creationId xmlns:a16="http://schemas.microsoft.com/office/drawing/2014/main" id="{9676FF73-494C-4E33-9C68-A7AC39F79D0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049236" y="3111672"/>
            <a:ext cx="229122" cy="229122"/>
          </a:xfrm>
          <a:prstGeom prst="rect">
            <a:avLst/>
          </a:prstGeom>
        </p:spPr>
      </p:pic>
      <p:sp>
        <p:nvSpPr>
          <p:cNvPr id="102" name="TextBox 6">
            <a:extLst>
              <a:ext uri="{FF2B5EF4-FFF2-40B4-BE49-F238E27FC236}">
                <a16:creationId xmlns:a16="http://schemas.microsoft.com/office/drawing/2014/main" id="{B0554A5B-998A-4143-AEF5-B55EF3FE4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15" y="3863452"/>
            <a:ext cx="4340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Aft>
                <a:spcPts val="500"/>
              </a:spcAft>
            </a:pPr>
            <a:r>
              <a:rPr lang="ru-RU" altLang="ru-RU" sz="800" dirty="0">
                <a:solidFill>
                  <a:srgbClr val="003162"/>
                </a:solidFill>
              </a:rPr>
              <a:t>Отчетность онлайн          </a:t>
            </a:r>
            <a:r>
              <a:rPr lang="ru-RU" altLang="ru-RU" sz="800" dirty="0" err="1">
                <a:solidFill>
                  <a:srgbClr val="003162"/>
                </a:solidFill>
              </a:rPr>
              <a:t>Предрисковые</a:t>
            </a:r>
            <a:r>
              <a:rPr lang="ru-RU" altLang="ru-RU" sz="800" dirty="0">
                <a:solidFill>
                  <a:srgbClr val="003162"/>
                </a:solidFill>
              </a:rPr>
              <a:t> состояния        Реализация рисков</a:t>
            </a:r>
          </a:p>
        </p:txBody>
      </p:sp>
      <p:pic>
        <p:nvPicPr>
          <p:cNvPr id="104" name="Рисунок 103" descr="Разряд молнии">
            <a:extLst>
              <a:ext uri="{FF2B5EF4-FFF2-40B4-BE49-F238E27FC236}">
                <a16:creationId xmlns:a16="http://schemas.microsoft.com/office/drawing/2014/main" id="{14289ED0-743B-424D-B527-60966CC27CA7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17622" y="3861530"/>
            <a:ext cx="211393" cy="211393"/>
          </a:xfrm>
          <a:prstGeom prst="rect">
            <a:avLst/>
          </a:prstGeom>
        </p:spPr>
      </p:pic>
      <p:pic>
        <p:nvPicPr>
          <p:cNvPr id="105" name="Рисунок 104" descr="Контрольный список (справа налево)">
            <a:extLst>
              <a:ext uri="{FF2B5EF4-FFF2-40B4-BE49-F238E27FC236}">
                <a16:creationId xmlns:a16="http://schemas.microsoft.com/office/drawing/2014/main" id="{B64CF1A2-6835-480F-82A2-4168F525F0A0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1203" y="3871312"/>
            <a:ext cx="188390" cy="188390"/>
          </a:xfrm>
          <a:prstGeom prst="rect">
            <a:avLst/>
          </a:prstGeom>
        </p:spPr>
      </p:pic>
      <p:pic>
        <p:nvPicPr>
          <p:cNvPr id="106" name="Рисунок 105" descr="Измерительный прибор">
            <a:extLst>
              <a:ext uri="{FF2B5EF4-FFF2-40B4-BE49-F238E27FC236}">
                <a16:creationId xmlns:a16="http://schemas.microsoft.com/office/drawing/2014/main" id="{097A40BF-86E7-4BA1-9600-688A20693CF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35177" y="3848417"/>
            <a:ext cx="215444" cy="21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1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466</Words>
  <Application>Microsoft Office PowerPoint</Application>
  <PresentationFormat>Экран (16:9)</PresentationFormat>
  <Paragraphs>95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Verdana</vt:lpstr>
      <vt:lpstr>Verdana Pro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2020-11-19T12:01:47Z</dcterms:created>
  <dcterms:modified xsi:type="dcterms:W3CDTF">2020-11-20T00:10:48Z</dcterms:modified>
</cp:coreProperties>
</file>