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9" r:id="rId2"/>
    <p:sldId id="261" r:id="rId3"/>
    <p:sldId id="290" r:id="rId4"/>
    <p:sldId id="312" r:id="rId5"/>
    <p:sldId id="275" r:id="rId6"/>
    <p:sldId id="352" r:id="rId7"/>
    <p:sldId id="313" r:id="rId8"/>
    <p:sldId id="353" r:id="rId9"/>
    <p:sldId id="343" r:id="rId10"/>
    <p:sldId id="333" r:id="rId11"/>
    <p:sldId id="345" r:id="rId12"/>
    <p:sldId id="339" r:id="rId13"/>
    <p:sldId id="340" r:id="rId14"/>
    <p:sldId id="350" r:id="rId15"/>
    <p:sldId id="347" r:id="rId16"/>
    <p:sldId id="349" r:id="rId17"/>
    <p:sldId id="344" r:id="rId18"/>
    <p:sldId id="354" r:id="rId19"/>
  </p:sldIdLst>
  <p:sldSz cx="9144000" cy="5143500" type="screen16x9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98" autoAdjust="0"/>
    <p:restoredTop sz="94568" autoAdjust="0"/>
  </p:normalViewPr>
  <p:slideViewPr>
    <p:cSldViewPr>
      <p:cViewPr varScale="1">
        <p:scale>
          <a:sx n="73" d="100"/>
          <a:sy n="73" d="100"/>
        </p:scale>
        <p:origin x="374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396" y="-12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7CB36EC-FDC8-40F2-B0A8-B1345D695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CAB3B6-FF8D-41B5-A5D6-EE824400AE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0372F5-7A8B-425C-BA6F-8F47D0D0213A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696E1A-EEC5-407F-AD09-0F5DFF4795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A880FF-CC8C-4372-8869-B07AAB7D12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24448A-F219-4228-974E-922C40D7F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9714DC8-D214-4921-8C70-7E797C00B1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E4FF1-C993-4694-9290-3CA37A5DF8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078E63-6E5C-4245-8F93-DC1FF85DF2B4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52B94FD-4166-42DB-B8BE-F36638F9CE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FB2F45A-1F38-4139-AF68-22F6292F1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87C90-34AA-414D-9B63-073614A5E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F1605-74F0-4BBE-89F3-00950E5BA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0CE550-F6E0-409A-85A0-10AE7D22E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559C2122-3ED7-4BFD-8882-C0EFE28C7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97A24379-A71D-4146-BF92-D26C3BBBD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baseline="30000"/>
              <a:t>1</a:t>
            </a:r>
            <a:r>
              <a:rPr lang="en-US" altLang="ru-RU" sz="800"/>
              <a:t>https://www.eetimes.com/author.asp?section_id=36&amp;doc_id=1330462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44ACE586-21CF-4126-B197-366DA69B4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B5F877-B7BD-4E0B-9692-D42BFAFCCAE4}" type="slidenum">
              <a:rPr lang="ru-RU" altLang="ru-RU" smtClean="0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F354539E-A2E1-4E46-9831-1426B58083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F353BFB0-7DB3-43D1-91CE-74802A57B8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30ABB840-AFC4-4B83-A8A2-4FC57EA0E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CAE4E9-B233-4688-B1D4-E19E354AC006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DE8F8A-BCBA-45A2-9FE4-E2F40919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BAF0D9-2733-45A5-8C7A-143EC6532470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AE905-9584-4E92-A4D3-9BCBFF11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FD344-85FF-4E61-A368-B03E4E45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97FC2F-12D6-4E60-9347-469E44BF0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93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ADEF7-6826-4456-B2F5-F78AEDC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7977E2-B646-4B0C-9940-1C42142D8B2D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C8E99-57AD-4A0A-9CE7-4D377ED0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47865-B8E6-44F7-A20F-B66AD49A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B4C9DC-1CB4-4C4C-9DCE-1694794E52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015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F9222-A812-44C1-9370-E0268F19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D7387D-1619-47F7-A035-4AE681C3D339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716FA-740C-42E6-BB4A-E59B354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09CFB-2756-41FE-B30A-09772797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E0FF36-406F-4DE5-A192-ED4C8503B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48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2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DF3E3DFC-98EB-4DE7-8063-BCBFD0F23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638" y="48704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76829C0-880F-4F5C-AC32-62193D807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0628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6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4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6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4754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FCB2F-21CA-4C6F-AE30-8FF5ABFA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06C589-6B30-4B56-A754-E1255526056A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54973-FC5C-470A-94B6-1A4F3497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5DC0C-A40F-4839-A64D-9D2991E1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7CBE2C-CF0B-4CA8-878C-604F16051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01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1EBB7-3936-40AC-A529-D5294BA2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4823AD-CA0C-44C1-BA8C-B55AA192B75C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A9614-20A4-47D1-BDFE-F103C8C3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931BB-9F79-4CE2-9159-98882FB6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AE8DB9-B149-4AF4-8D97-F3DFBE2BA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0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E7CFA-6F34-45F4-8082-C3EB2D73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67BF84-4D68-4B38-AD46-1323AADC2322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6A726-77F0-40A2-8A14-29EB6A66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ECBA2-4BA8-48E5-974D-556D4BE9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A9557B-1277-4572-B77A-EE0F8E2E7B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90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F1E5E8-3F07-469C-A223-4D5B77C6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5DA375-5A19-42A5-BD00-7116FEA39ACD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CF880B-E2E1-4E89-B80C-1F45BA25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1CF9B2-CD8B-4CEE-9B45-20CC087C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CE18CE-61A4-43A9-9D68-89BF94DDD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67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03C45B-AC1B-4567-B964-7750C194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B0814F-964A-4724-B88B-26A4DCAE51AF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CF4CFF-8A15-4313-BB57-5861185D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0FB2EF-6B9D-4B86-BDB6-595DDAD6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2872F6-9BD0-48C8-86D7-320F6929B9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9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77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578DF-0ED6-4963-BF43-9CD90358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7834E6-5FC6-4BCF-B59E-7BA6940B9859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97D7F-4B03-4A92-B119-08E0437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5BE65-10D6-42AC-8707-74C8D6CE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51BEF7-D830-4819-8ED3-70A5948AB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529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186CFB-EC6B-4876-96AB-0394DEF1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582AA5-1F04-4369-96CC-A4458DCE8357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557FD5-F06E-4BB6-A1C0-A02C63F5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493DD-B6FA-4570-9E09-BD51C6FC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9A0E8A-C810-414C-B83D-A3FBD1CB5A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3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79087A82-4503-4F16-88D2-AD5C8F0F4238}"/>
              </a:ext>
            </a:extLst>
          </p:cNvPr>
          <p:cNvSpPr/>
          <p:nvPr/>
        </p:nvSpPr>
        <p:spPr>
          <a:xfrm>
            <a:off x="0" y="-33338"/>
            <a:ext cx="9144000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750D63C8-A55B-4A33-B40D-4CF5B1369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345D535-5288-4D38-9522-8CB49DEC0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4945063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C47E12C9-1B87-423F-B213-79945C61B4F8}" type="slidenum">
              <a:rPr lang="en-US" altLang="ru-RU" sz="1000" smtClean="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ru-RU" sz="1000">
              <a:solidFill>
                <a:srgbClr val="595959"/>
              </a:solidFill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29" name="Группа 10">
            <a:extLst>
              <a:ext uri="{FF2B5EF4-FFF2-40B4-BE49-F238E27FC236}">
                <a16:creationId xmlns:a16="http://schemas.microsoft.com/office/drawing/2014/main" id="{CB4F562F-0841-4B8A-8D4A-78197B9F9C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31" name="Freeform 27">
              <a:extLst>
                <a:ext uri="{FF2B5EF4-FFF2-40B4-BE49-F238E27FC236}">
                  <a16:creationId xmlns:a16="http://schemas.microsoft.com/office/drawing/2014/main" id="{B7F5B67B-76ED-49B6-9A3A-A48FC5233D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6 w 1195"/>
                <a:gd name="T1" fmla="*/ 2147483646 h 1091"/>
                <a:gd name="T2" fmla="*/ 2147483646 w 1195"/>
                <a:gd name="T3" fmla="*/ 2147483646 h 1091"/>
                <a:gd name="T4" fmla="*/ 2147483646 w 1195"/>
                <a:gd name="T5" fmla="*/ 2147483646 h 1091"/>
                <a:gd name="T6" fmla="*/ 2147483646 w 1195"/>
                <a:gd name="T7" fmla="*/ 2147483646 h 1091"/>
                <a:gd name="T8" fmla="*/ 2147483646 w 1195"/>
                <a:gd name="T9" fmla="*/ 2147483646 h 1091"/>
                <a:gd name="T10" fmla="*/ 2147483646 w 1195"/>
                <a:gd name="T11" fmla="*/ 2147483646 h 1091"/>
                <a:gd name="T12" fmla="*/ 2147483646 w 1195"/>
                <a:gd name="T13" fmla="*/ 2147483646 h 1091"/>
                <a:gd name="T14" fmla="*/ 2147483646 w 1195"/>
                <a:gd name="T15" fmla="*/ 2147483646 h 1091"/>
                <a:gd name="T16" fmla="*/ 2147483646 w 1195"/>
                <a:gd name="T17" fmla="*/ 2147483646 h 1091"/>
                <a:gd name="T18" fmla="*/ 2147483646 w 1195"/>
                <a:gd name="T19" fmla="*/ 2147483646 h 1091"/>
                <a:gd name="T20" fmla="*/ 2147483646 w 1195"/>
                <a:gd name="T21" fmla="*/ 2147483646 h 1091"/>
                <a:gd name="T22" fmla="*/ 2147483646 w 1195"/>
                <a:gd name="T23" fmla="*/ 2147483646 h 1091"/>
                <a:gd name="T24" fmla="*/ 2147483646 w 1195"/>
                <a:gd name="T25" fmla="*/ 2147483646 h 1091"/>
                <a:gd name="T26" fmla="*/ 2147483646 w 1195"/>
                <a:gd name="T27" fmla="*/ 2147483646 h 1091"/>
                <a:gd name="T28" fmla="*/ 2147483646 w 1195"/>
                <a:gd name="T29" fmla="*/ 2147483646 h 1091"/>
                <a:gd name="T30" fmla="*/ 2147483646 w 1195"/>
                <a:gd name="T31" fmla="*/ 2147483646 h 1091"/>
                <a:gd name="T32" fmla="*/ 2147483646 w 1195"/>
                <a:gd name="T33" fmla="*/ 2147483646 h 1091"/>
                <a:gd name="T34" fmla="*/ 2147483646 w 1195"/>
                <a:gd name="T35" fmla="*/ 2147483646 h 1091"/>
                <a:gd name="T36" fmla="*/ 2147483646 w 1195"/>
                <a:gd name="T37" fmla="*/ 2147483646 h 1091"/>
                <a:gd name="T38" fmla="*/ 2147483646 w 1195"/>
                <a:gd name="T39" fmla="*/ 2147483646 h 1091"/>
                <a:gd name="T40" fmla="*/ 2147483646 w 1195"/>
                <a:gd name="T41" fmla="*/ 2147483646 h 1091"/>
                <a:gd name="T42" fmla="*/ 2147483646 w 1195"/>
                <a:gd name="T43" fmla="*/ 2147483646 h 1091"/>
                <a:gd name="T44" fmla="*/ 2147483646 w 1195"/>
                <a:gd name="T45" fmla="*/ 2147483646 h 1091"/>
                <a:gd name="T46" fmla="*/ 2147483646 w 1195"/>
                <a:gd name="T47" fmla="*/ 2147483646 h 1091"/>
                <a:gd name="T48" fmla="*/ 2147483646 w 1195"/>
                <a:gd name="T49" fmla="*/ 2147483646 h 1091"/>
                <a:gd name="T50" fmla="*/ 2147483646 w 1195"/>
                <a:gd name="T51" fmla="*/ 2147483646 h 1091"/>
                <a:gd name="T52" fmla="*/ 2147483646 w 1195"/>
                <a:gd name="T53" fmla="*/ 2147483646 h 1091"/>
                <a:gd name="T54" fmla="*/ 2147483646 w 1195"/>
                <a:gd name="T55" fmla="*/ 2147483646 h 1091"/>
                <a:gd name="T56" fmla="*/ 2147483646 w 1195"/>
                <a:gd name="T57" fmla="*/ 2147483646 h 1091"/>
                <a:gd name="T58" fmla="*/ 2147483646 w 1195"/>
                <a:gd name="T59" fmla="*/ 2147483646 h 1091"/>
                <a:gd name="T60" fmla="*/ 2147483646 w 1195"/>
                <a:gd name="T61" fmla="*/ 2147483646 h 1091"/>
                <a:gd name="T62" fmla="*/ 2147483646 w 1195"/>
                <a:gd name="T63" fmla="*/ 2147483646 h 1091"/>
                <a:gd name="T64" fmla="*/ 2147483646 w 1195"/>
                <a:gd name="T65" fmla="*/ 2147483646 h 1091"/>
                <a:gd name="T66" fmla="*/ 2147483646 w 1195"/>
                <a:gd name="T67" fmla="*/ 2147483646 h 1091"/>
                <a:gd name="T68" fmla="*/ 2147483646 w 1195"/>
                <a:gd name="T69" fmla="*/ 2147483646 h 1091"/>
                <a:gd name="T70" fmla="*/ 2147483646 w 1195"/>
                <a:gd name="T71" fmla="*/ 2147483646 h 1091"/>
                <a:gd name="T72" fmla="*/ 2147483646 w 1195"/>
                <a:gd name="T73" fmla="*/ 2147483646 h 1091"/>
                <a:gd name="T74" fmla="*/ 2147483646 w 1195"/>
                <a:gd name="T75" fmla="*/ 2147483646 h 1091"/>
                <a:gd name="T76" fmla="*/ 2147483646 w 1195"/>
                <a:gd name="T77" fmla="*/ 2147483646 h 1091"/>
                <a:gd name="T78" fmla="*/ 2147483646 w 1195"/>
                <a:gd name="T79" fmla="*/ 2147483646 h 1091"/>
                <a:gd name="T80" fmla="*/ 2147483646 w 1195"/>
                <a:gd name="T81" fmla="*/ 2147483646 h 1091"/>
                <a:gd name="T82" fmla="*/ 2147483646 w 1195"/>
                <a:gd name="T83" fmla="*/ 2147483646 h 1091"/>
                <a:gd name="T84" fmla="*/ 2147483646 w 1195"/>
                <a:gd name="T85" fmla="*/ 2147483646 h 1091"/>
                <a:gd name="T86" fmla="*/ 2147483646 w 1195"/>
                <a:gd name="T87" fmla="*/ 2147483646 h 1091"/>
                <a:gd name="T88" fmla="*/ 2147483646 w 1195"/>
                <a:gd name="T89" fmla="*/ 2147483646 h 1091"/>
                <a:gd name="T90" fmla="*/ 2147483646 w 1195"/>
                <a:gd name="T91" fmla="*/ 0 h 1091"/>
                <a:gd name="T92" fmla="*/ 2147483646 w 1195"/>
                <a:gd name="T93" fmla="*/ 2147483646 h 1091"/>
                <a:gd name="T94" fmla="*/ 2147483646 w 1195"/>
                <a:gd name="T95" fmla="*/ 2147483646 h 1091"/>
                <a:gd name="T96" fmla="*/ 2147483646 w 1195"/>
                <a:gd name="T97" fmla="*/ 2147483646 h 1091"/>
                <a:gd name="T98" fmla="*/ 2147483646 w 1195"/>
                <a:gd name="T99" fmla="*/ 2147483646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28">
              <a:extLst>
                <a:ext uri="{FF2B5EF4-FFF2-40B4-BE49-F238E27FC236}">
                  <a16:creationId xmlns:a16="http://schemas.microsoft.com/office/drawing/2014/main" id="{5EC92ED1-8A0E-44F9-8631-F918D6ABCB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6 w 1002"/>
                <a:gd name="T1" fmla="*/ 0 h 727"/>
                <a:gd name="T2" fmla="*/ 2147483646 w 1002"/>
                <a:gd name="T3" fmla="*/ 0 h 727"/>
                <a:gd name="T4" fmla="*/ 2147483646 w 1002"/>
                <a:gd name="T5" fmla="*/ 2147483646 h 727"/>
                <a:gd name="T6" fmla="*/ 0 w 1002"/>
                <a:gd name="T7" fmla="*/ 2147483646 h 727"/>
                <a:gd name="T8" fmla="*/ 2147483646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29">
              <a:extLst>
                <a:ext uri="{FF2B5EF4-FFF2-40B4-BE49-F238E27FC236}">
                  <a16:creationId xmlns:a16="http://schemas.microsoft.com/office/drawing/2014/main" id="{AB6EE6E7-34D6-41F7-B375-5310B2814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6 h 1091"/>
                <a:gd name="T2" fmla="*/ 2147483646 w 1377"/>
                <a:gd name="T3" fmla="*/ 2147483646 h 1091"/>
                <a:gd name="T4" fmla="*/ 2147483646 w 1377"/>
                <a:gd name="T5" fmla="*/ 2147483646 h 1091"/>
                <a:gd name="T6" fmla="*/ 2147483646 w 1377"/>
                <a:gd name="T7" fmla="*/ 2147483646 h 1091"/>
                <a:gd name="T8" fmla="*/ 2147483646 w 1377"/>
                <a:gd name="T9" fmla="*/ 2147483646 h 1091"/>
                <a:gd name="T10" fmla="*/ 2147483646 w 1377"/>
                <a:gd name="T11" fmla="*/ 0 h 1091"/>
                <a:gd name="T12" fmla="*/ 2147483646 w 1377"/>
                <a:gd name="T13" fmla="*/ 0 h 1091"/>
                <a:gd name="T14" fmla="*/ 2147483646 w 1377"/>
                <a:gd name="T15" fmla="*/ 0 h 1091"/>
                <a:gd name="T16" fmla="*/ 2147483646 w 1377"/>
                <a:gd name="T17" fmla="*/ 2147483646 h 1091"/>
                <a:gd name="T18" fmla="*/ 2147483646 w 1377"/>
                <a:gd name="T19" fmla="*/ 2147483646 h 1091"/>
                <a:gd name="T20" fmla="*/ 2147483646 w 1377"/>
                <a:gd name="T21" fmla="*/ 2147483646 h 1091"/>
                <a:gd name="T22" fmla="*/ 2147483646 w 1377"/>
                <a:gd name="T23" fmla="*/ 2147483646 h 1091"/>
                <a:gd name="T24" fmla="*/ 2147483646 w 1377"/>
                <a:gd name="T25" fmla="*/ 2147483646 h 1091"/>
                <a:gd name="T26" fmla="*/ 2147483646 w 1377"/>
                <a:gd name="T27" fmla="*/ 2147483646 h 1091"/>
                <a:gd name="T28" fmla="*/ 2147483646 w 1377"/>
                <a:gd name="T29" fmla="*/ 2147483646 h 1091"/>
                <a:gd name="T30" fmla="*/ 2147483646 w 1377"/>
                <a:gd name="T31" fmla="*/ 2147483646 h 1091"/>
                <a:gd name="T32" fmla="*/ 2147483646 w 1377"/>
                <a:gd name="T33" fmla="*/ 2147483646 h 1091"/>
                <a:gd name="T34" fmla="*/ 2147483646 w 1377"/>
                <a:gd name="T35" fmla="*/ 2147483646 h 1091"/>
                <a:gd name="T36" fmla="*/ 2147483646 w 1377"/>
                <a:gd name="T37" fmla="*/ 2147483646 h 1091"/>
                <a:gd name="T38" fmla="*/ 2147483646 w 1377"/>
                <a:gd name="T39" fmla="*/ 2147483646 h 1091"/>
                <a:gd name="T40" fmla="*/ 2147483646 w 1377"/>
                <a:gd name="T41" fmla="*/ 2147483646 h 1091"/>
                <a:gd name="T42" fmla="*/ 2147483646 w 1377"/>
                <a:gd name="T43" fmla="*/ 2147483646 h 1091"/>
                <a:gd name="T44" fmla="*/ 2147483646 w 1377"/>
                <a:gd name="T45" fmla="*/ 2147483646 h 1091"/>
                <a:gd name="T46" fmla="*/ 2147483646 w 1377"/>
                <a:gd name="T47" fmla="*/ 2147483646 h 1091"/>
                <a:gd name="T48" fmla="*/ 2147483646 w 1377"/>
                <a:gd name="T49" fmla="*/ 2147483646 h 1091"/>
                <a:gd name="T50" fmla="*/ 2147483646 w 1377"/>
                <a:gd name="T51" fmla="*/ 2147483646 h 1091"/>
                <a:gd name="T52" fmla="*/ 2147483646 w 1377"/>
                <a:gd name="T53" fmla="*/ 2147483646 h 1091"/>
                <a:gd name="T54" fmla="*/ 2147483646 w 1377"/>
                <a:gd name="T55" fmla="*/ 2147483646 h 1091"/>
                <a:gd name="T56" fmla="*/ 2147483646 w 1377"/>
                <a:gd name="T57" fmla="*/ 2147483646 h 1091"/>
                <a:gd name="T58" fmla="*/ 2147483646 w 1377"/>
                <a:gd name="T59" fmla="*/ 2147483646 h 1091"/>
                <a:gd name="T60" fmla="*/ 2147483646 w 1377"/>
                <a:gd name="T61" fmla="*/ 2147483646 h 1091"/>
                <a:gd name="T62" fmla="*/ 2147483646 w 1377"/>
                <a:gd name="T63" fmla="*/ 2147483646 h 1091"/>
                <a:gd name="T64" fmla="*/ 2147483646 w 1377"/>
                <a:gd name="T65" fmla="*/ 2147483646 h 1091"/>
                <a:gd name="T66" fmla="*/ 2147483646 w 1377"/>
                <a:gd name="T67" fmla="*/ 2147483646 h 1091"/>
                <a:gd name="T68" fmla="*/ 0 w 1377"/>
                <a:gd name="T69" fmla="*/ 2147483646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618BBFA-A4B8-4AC0-8A65-D5661A7186DA}"/>
              </a:ext>
            </a:extLst>
          </p:cNvPr>
          <p:cNvCxnSpPr/>
          <p:nvPr userDrawn="1"/>
        </p:nvCxnSpPr>
        <p:spPr>
          <a:xfrm>
            <a:off x="487363" y="5018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64" r:id="rId7"/>
    <p:sldLayoutId id="2147484374" r:id="rId8"/>
    <p:sldLayoutId id="2147484375" r:id="rId9"/>
    <p:sldLayoutId id="2147484376" r:id="rId10"/>
    <p:sldLayoutId id="2147484377" r:id="rId11"/>
    <p:sldLayoutId id="2147484365" r:id="rId12"/>
    <p:sldLayoutId id="2147484378" r:id="rId13"/>
    <p:sldLayoutId id="2147484366" r:id="rId14"/>
    <p:sldLayoutId id="2147484367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emf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>
            <a:extLst>
              <a:ext uri="{FF2B5EF4-FFF2-40B4-BE49-F238E27FC236}">
                <a16:creationId xmlns:a16="http://schemas.microsoft.com/office/drawing/2014/main" id="{5B70622A-9E59-4FCB-A84A-05F97DD2D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1">
            <a:extLst>
              <a:ext uri="{FF2B5EF4-FFF2-40B4-BE49-F238E27FC236}">
                <a16:creationId xmlns:a16="http://schemas.microsoft.com/office/drawing/2014/main" id="{8B9A0822-C4E7-4644-9F2E-9E71EAE7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4">
            <a:extLst>
              <a:ext uri="{FF2B5EF4-FFF2-40B4-BE49-F238E27FC236}">
                <a16:creationId xmlns:a16="http://schemas.microsoft.com/office/drawing/2014/main" id="{ADE7231A-E99A-4339-AF61-FB9E61AB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5125"/>
            <a:ext cx="914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Заголовок 2">
            <a:extLst>
              <a:ext uri="{FF2B5EF4-FFF2-40B4-BE49-F238E27FC236}">
                <a16:creationId xmlns:a16="http://schemas.microsoft.com/office/drawing/2014/main" id="{1F7E943E-6501-4CCA-82C0-8EA94334DB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711200" y="2905125"/>
            <a:ext cx="605155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разработке динамических моделей предиктивного анализа объектов инфраструктуры на основе индикаторов раннего предупреждения факторов риска</a:t>
            </a:r>
            <a:r>
              <a:rPr lang="en-US" altLang="ru-RU"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цифровой платформы управления рисками и безопаснос</a:t>
            </a:r>
            <a:r>
              <a:rPr lang="ru-RU" altLang="ru-RU"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altLang="ru-RU"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ью движения</a:t>
            </a:r>
            <a:r>
              <a:rPr lang="en-US" altLang="ru-RU" sz="13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sz="13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6" name="Subtitle 6">
            <a:extLst>
              <a:ext uri="{FF2B5EF4-FFF2-40B4-BE49-F238E27FC236}">
                <a16:creationId xmlns:a16="http://schemas.microsoft.com/office/drawing/2014/main" id="{A2A2CE75-DA84-4A10-ADDC-84B9AA9F5D72}"/>
              </a:ext>
            </a:extLst>
          </p:cNvPr>
          <p:cNvSpPr>
            <a:spLocks noGrp="1"/>
          </p:cNvSpPr>
          <p:nvPr/>
        </p:nvSpPr>
        <p:spPr bwMode="auto">
          <a:xfrm>
            <a:off x="681038" y="3967163"/>
            <a:ext cx="7781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1400" b="1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Замышляев Алексей Михайлович</a:t>
            </a:r>
            <a:endParaRPr lang="en-US" altLang="ru-RU" sz="1400" b="1"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120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Заместитель Генерального директора АО «НИИАС»</a:t>
            </a:r>
            <a:r>
              <a:rPr lang="en-US" altLang="ru-RU" sz="120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доктор технических наук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1200"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ru-RU" sz="900">
              <a:latin typeface="Verdana" panose="020B0604030504040204" pitchFamily="34" charset="0"/>
              <a:ea typeface="MS PGothic" panose="020B0600070205080204" pitchFamily="34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4">
            <a:extLst>
              <a:ext uri="{FF2B5EF4-FFF2-40B4-BE49-F238E27FC236}">
                <a16:creationId xmlns:a16="http://schemas.microsoft.com/office/drawing/2014/main" id="{CC628F34-0D53-4BDA-A75F-F3EA397F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784225"/>
            <a:ext cx="881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Математическая составляющая динамической модели описывает последовательность действий, при обработке информации о состоянии объектов контроля, необходимых для прогнозирования изменений состояния объектов контроля во времени.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387D7-4233-42D2-90F5-470E0B63757E}"/>
              </a:ext>
            </a:extLst>
          </p:cNvPr>
          <p:cNvSpPr txBox="1"/>
          <p:nvPr/>
        </p:nvSpPr>
        <p:spPr>
          <a:xfrm>
            <a:off x="255588" y="-20638"/>
            <a:ext cx="9144000" cy="719138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solidFill>
                  <a:srgbClr val="345C8C"/>
                </a:solidFill>
                <a:latin typeface="Tahoma" pitchFamily="34" charset="0"/>
                <a:cs typeface="Times New Roman" pitchFamily="18" charset="0"/>
              </a:defRPr>
            </a:lvl1pPr>
          </a:lstStyle>
          <a:p>
            <a:pPr algn="l" eaLnBrk="1" hangingPunct="1">
              <a:defRPr/>
            </a:pPr>
            <a:r>
              <a:rPr lang="ru-RU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Описание математической составляющей динамической модели – основная часть работ 2020 г. по хозяйствам П, Ш, Э </a:t>
            </a:r>
          </a:p>
          <a:p>
            <a:pPr algn="l" eaLnBrk="1" hangingPunct="1">
              <a:defRPr/>
            </a:pPr>
            <a:r>
              <a:rPr lang="ru-RU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 соответствии с утв. распоряжением ОАО «РЖД» от 30 октября 2019 г. №2404/р  Концепцией)</a:t>
            </a:r>
            <a:endParaRPr lang="ru-RU" sz="1600" b="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628" name="Рисунок 1">
            <a:extLst>
              <a:ext uri="{FF2B5EF4-FFF2-40B4-BE49-F238E27FC236}">
                <a16:creationId xmlns:a16="http://schemas.microsoft.com/office/drawing/2014/main" id="{DCF0870F-C3A4-4847-BCE2-C834F0FE18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87475"/>
            <a:ext cx="82438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7">
            <a:extLst>
              <a:ext uri="{FF2B5EF4-FFF2-40B4-BE49-F238E27FC236}">
                <a16:creationId xmlns:a16="http://schemas.microsoft.com/office/drawing/2014/main" id="{4F60DB29-5DCF-4FDB-B47B-72F4F7C8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50800"/>
            <a:ext cx="8872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ранней индикации рисков с помощью моделей, разработанных методами машинного обучения (на примере объектов пути)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3FD93DE0-6E94-4C10-952F-D600F24CE063}"/>
              </a:ext>
            </a:extLst>
          </p:cNvPr>
          <p:cNvGraphicFramePr>
            <a:graphicFrameLocks noGrp="1"/>
          </p:cNvGraphicFramePr>
          <p:nvPr/>
        </p:nvGraphicFramePr>
        <p:xfrm>
          <a:off x="106363" y="1176338"/>
          <a:ext cx="8872537" cy="531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07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7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70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2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Дорога</a:t>
                      </a:r>
                    </a:p>
                  </a:txBody>
                  <a:tcPr marL="8801" marR="8801" marT="66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</a:rPr>
                        <a:t>ПЧ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801" marR="8801" marT="66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Путь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801" marR="8801" marT="66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Км</a:t>
                      </a:r>
                    </a:p>
                  </a:txBody>
                  <a:tcPr marL="8801" marR="8801" marT="66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Отступления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2-й степени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Перекосы 2-й степени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Уширения 2-й степени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Сужения 2-й степени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Просадки 2-й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степени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…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Баллы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ГОРК</a:t>
                      </a:r>
                    </a:p>
                  </a:txBody>
                  <a:tcPr marL="8609" marR="8609" marT="64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ПЧ-4</a:t>
                      </a:r>
                    </a:p>
                  </a:txBody>
                  <a:tcPr marL="8609" marR="8609" marT="64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8609" marR="8609" marT="64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332</a:t>
                      </a:r>
                    </a:p>
                  </a:txBody>
                  <a:tcPr marL="8609" marR="8609" marT="646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…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marL="8609" marR="8609" marT="646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id="{E1161E91-6E0D-4C8B-B0AC-0CB00CCCB242}"/>
              </a:ext>
            </a:extLst>
          </p:cNvPr>
          <p:cNvSpPr/>
          <p:nvPr/>
        </p:nvSpPr>
        <p:spPr>
          <a:xfrm rot="16200000">
            <a:off x="1242219" y="-156369"/>
            <a:ext cx="263525" cy="25066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:a16="http://schemas.microsoft.com/office/drawing/2014/main" id="{CF4E5BC3-C2BF-49E8-8099-2D181AF09099}"/>
              </a:ext>
            </a:extLst>
          </p:cNvPr>
          <p:cNvSpPr/>
          <p:nvPr/>
        </p:nvSpPr>
        <p:spPr>
          <a:xfrm rot="16200000">
            <a:off x="5689600" y="-2060575"/>
            <a:ext cx="263525" cy="63150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691" name="TextBox 31">
            <a:extLst>
              <a:ext uri="{FF2B5EF4-FFF2-40B4-BE49-F238E27FC236}">
                <a16:creationId xmlns:a16="http://schemas.microsoft.com/office/drawing/2014/main" id="{E940F9EC-0B05-449D-91B0-C328C246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00088"/>
            <a:ext cx="1979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Идентификация места опасного события</a:t>
            </a:r>
          </a:p>
        </p:txBody>
      </p:sp>
      <p:sp>
        <p:nvSpPr>
          <p:cNvPr id="27692" name="TextBox 32">
            <a:extLst>
              <a:ext uri="{FF2B5EF4-FFF2-40B4-BE49-F238E27FC236}">
                <a16:creationId xmlns:a16="http://schemas.microsoft.com/office/drawing/2014/main" id="{3C433EF9-EC49-4DE7-A9AB-E84467944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725488"/>
            <a:ext cx="5926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полученные по результатам диагностики (больше 150 факторов)</a:t>
            </a:r>
          </a:p>
        </p:txBody>
      </p:sp>
      <p:sp>
        <p:nvSpPr>
          <p:cNvPr id="27693" name="TextBox 36">
            <a:extLst>
              <a:ext uri="{FF2B5EF4-FFF2-40B4-BE49-F238E27FC236}">
                <a16:creationId xmlns:a16="http://schemas.microsoft.com/office/drawing/2014/main" id="{0962F2D8-CCDA-4AE5-8F24-A1DA461A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708150"/>
            <a:ext cx="817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ранней индикации риска: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1A81DEC-308B-4C8C-9ED0-C51255221F5D}"/>
              </a:ext>
            </a:extLst>
          </p:cNvPr>
          <p:cNvCxnSpPr/>
          <p:nvPr/>
        </p:nvCxnSpPr>
        <p:spPr>
          <a:xfrm>
            <a:off x="438150" y="3795713"/>
            <a:ext cx="83216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F6D63E3-86B4-4928-ACCA-F7FBBC57AF6A}"/>
              </a:ext>
            </a:extLst>
          </p:cNvPr>
          <p:cNvSpPr/>
          <p:nvPr/>
        </p:nvSpPr>
        <p:spPr>
          <a:xfrm>
            <a:off x="684213" y="3795713"/>
            <a:ext cx="3857625" cy="215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Текущий месяц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30300C5-1F2E-4499-9833-2F255511A3F5}"/>
              </a:ext>
            </a:extLst>
          </p:cNvPr>
          <p:cNvSpPr/>
          <p:nvPr/>
        </p:nvSpPr>
        <p:spPr>
          <a:xfrm>
            <a:off x="4619625" y="3802063"/>
            <a:ext cx="3886200" cy="209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Следующий</a:t>
            </a:r>
            <a:r>
              <a:rPr lang="ru-RU" altLang="ru-RU" sz="11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месяц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0198715-12E8-4680-873D-5B44C5E5BAEE}"/>
              </a:ext>
            </a:extLst>
          </p:cNvPr>
          <p:cNvCxnSpPr/>
          <p:nvPr/>
        </p:nvCxnSpPr>
        <p:spPr>
          <a:xfrm flipH="1" flipV="1">
            <a:off x="4578350" y="3152775"/>
            <a:ext cx="25400" cy="12255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8" name="TextBox 43">
            <a:extLst>
              <a:ext uri="{FF2B5EF4-FFF2-40B4-BE49-F238E27FC236}">
                <a16:creationId xmlns:a16="http://schemas.microsoft.com/office/drawing/2014/main" id="{1986DCD6-9177-4CC3-8DD8-F2BDA7CB1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3022600"/>
            <a:ext cx="365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данных</a:t>
            </a:r>
          </a:p>
          <a:p>
            <a:pPr eaLnBrk="1" hangingPunct="1">
              <a:buFontTx/>
              <a:buAutoNum type="arabicPeriod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появления опасного отказа (применение модели)</a:t>
            </a:r>
          </a:p>
        </p:txBody>
      </p:sp>
      <p:sp>
        <p:nvSpPr>
          <p:cNvPr id="27699" name="TextBox 45">
            <a:extLst>
              <a:ext uri="{FF2B5EF4-FFF2-40B4-BE49-F238E27FC236}">
                <a16:creationId xmlns:a16="http://schemas.microsoft.com/office/drawing/2014/main" id="{2980F906-10AD-4CD9-944F-B7894C8B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2965450"/>
            <a:ext cx="3819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опасных отказов в ПЧ:</a:t>
            </a:r>
          </a:p>
          <a:p>
            <a:pPr eaLnBrk="1" hangingPunct="1">
              <a:buFontTx/>
              <a:buChar char="-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км, где возможен опасный отказ</a:t>
            </a:r>
          </a:p>
          <a:p>
            <a:pPr eaLnBrk="1" hangingPunct="1">
              <a:buFontTx/>
              <a:buChar char="-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общего количества событий для предприятий</a:t>
            </a:r>
          </a:p>
        </p:txBody>
      </p:sp>
      <p:sp>
        <p:nvSpPr>
          <p:cNvPr id="27700" name="TextBox 46">
            <a:extLst>
              <a:ext uri="{FF2B5EF4-FFF2-40B4-BE49-F238E27FC236}">
                <a16:creationId xmlns:a16="http://schemas.microsoft.com/office/drawing/2014/main" id="{913A54CF-719B-494F-9F73-C954ED35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981200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км пути рассматривается как место потенциально опасных событий (опасных отказов)</a:t>
            </a:r>
          </a:p>
          <a:p>
            <a:pPr eaLnBrk="1" hangingPunct="1">
              <a:buFontTx/>
              <a:buAutoNum type="arabicParenR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итогам проверок в текущем месяце осуществляется оценка вероятностей опасного события и исправного состояния </a:t>
            </a:r>
          </a:p>
          <a:p>
            <a:pPr eaLnBrk="1" hangingPunct="1">
              <a:buFontTx/>
              <a:buAutoNum type="arabicParenR"/>
            </a:pP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преодолении порога вероятности опасного события место классифицируется как опасное</a:t>
            </a:r>
          </a:p>
        </p:txBody>
      </p:sp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id="{6ACE4F2B-83F3-4F0E-9724-263FB050DE8D}"/>
              </a:ext>
            </a:extLst>
          </p:cNvPr>
          <p:cNvGraphicFramePr>
            <a:graphicFrameLocks noGrp="1"/>
          </p:cNvGraphicFramePr>
          <p:nvPr/>
        </p:nvGraphicFramePr>
        <p:xfrm>
          <a:off x="382588" y="4349750"/>
          <a:ext cx="8462962" cy="4778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5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9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2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8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Дорога</a:t>
                      </a: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Месяц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Год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ПЧ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Путь</a:t>
                      </a: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Отказ по факту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0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ГОРК</a:t>
                      </a:r>
                    </a:p>
                  </a:txBody>
                  <a:tcPr marL="8609" marR="8609" marT="64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609" marR="8609" marT="64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09" marR="8609" marT="64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09" marR="8609" marT="64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8609" marR="8609" marT="64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09" marR="8609" marT="64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71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4</a:t>
                      </a:r>
                    </a:p>
                  </a:txBody>
                  <a:tcPr marL="9524" marR="9524" marT="712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1</a:t>
                      </a:r>
                    </a:p>
                  </a:txBody>
                  <a:tcPr marL="9524" marR="9524" marT="712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358</a:t>
                      </a:r>
                    </a:p>
                  </a:txBody>
                  <a:tcPr marL="9524" marR="9524" marT="712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712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4" marR="9524" marT="7122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737" name="TextBox 51">
            <a:extLst>
              <a:ext uri="{FF2B5EF4-FFF2-40B4-BE49-F238E27FC236}">
                <a16:creationId xmlns:a16="http://schemas.microsoft.com/office/drawing/2014/main" id="{1BECC62B-8B43-473F-9AF6-813EF6AB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801938"/>
            <a:ext cx="3319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делаем:</a:t>
            </a:r>
          </a:p>
        </p:txBody>
      </p:sp>
      <p:sp>
        <p:nvSpPr>
          <p:cNvPr id="27738" name="TextBox 52">
            <a:extLst>
              <a:ext uri="{FF2B5EF4-FFF2-40B4-BE49-F238E27FC236}">
                <a16:creationId xmlns:a16="http://schemas.microsoft.com/office/drawing/2014/main" id="{5FBAF695-AFB5-4BBC-A85C-D51EC6D4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0" y="2787650"/>
            <a:ext cx="3319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имеем:</a:t>
            </a:r>
          </a:p>
        </p:txBody>
      </p:sp>
      <p:sp>
        <p:nvSpPr>
          <p:cNvPr id="27739" name="TextBox 31">
            <a:extLst>
              <a:ext uri="{FF2B5EF4-FFF2-40B4-BE49-F238E27FC236}">
                <a16:creationId xmlns:a16="http://schemas.microsoft.com/office/drawing/2014/main" id="{D2811BF2-2E74-4C03-B584-21431149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48138"/>
            <a:ext cx="4565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Пример, результата обучения модели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280FD3B5-AE81-4783-8074-E065D1867F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7513" y="-20638"/>
            <a:ext cx="7886700" cy="685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лучшей модели для объектов пути на опытных полигонах по точности классификации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E8DAD1A1-93BB-480E-B154-FF694DE244B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3850" y="944563"/>
            <a:ext cx="8351838" cy="3427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3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произошедших отказов по тем объектам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которых прогнозировался отказ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ru-RU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ru-RU" altLang="ru-RU" sz="12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ru-RU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FPR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доля объектов с исправным состоянием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были ошибочно спрогнозированы как отказы.</a:t>
            </a:r>
            <a:endParaRPr lang="en-US" altLang="ru-RU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выбора метода классификации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количество случаев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прогнозировался отказ и отказ произошел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FN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количество случаев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прогнозировалось исправное состояние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произошел отказ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количество случаев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когда прогнозировался отказ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отказ не произошел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TN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количество случаев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прогнозировалось исправное состояние объекта и состояние  объекта оказалось исправным.</a:t>
            </a:r>
            <a:endParaRPr lang="ru-RU" altLang="ru-RU" sz="12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B8AA90D-C4D5-4BE8-924F-29EA1010F935}"/>
              </a:ext>
            </a:extLst>
          </p:cNvPr>
          <p:cNvGraphicFramePr>
            <a:graphicFrameLocks noGrp="1"/>
          </p:cNvGraphicFramePr>
          <p:nvPr/>
        </p:nvGraphicFramePr>
        <p:xfrm>
          <a:off x="809625" y="1058863"/>
          <a:ext cx="7443788" cy="1062037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3979616344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1845044568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3347202629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3815506556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1290616595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573376199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543737530"/>
                    </a:ext>
                  </a:extLst>
                </a:gridCol>
              </a:tblGrid>
              <a:tr h="2190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Показатель качества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Метод моделирования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330167"/>
                  </a:ext>
                </a:extLst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XGBoost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RForest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SVM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kNN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AdaBoost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Logit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31984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0.7790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0.7772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0.6510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0.5192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0.7511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0.5040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39538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FPR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0.0800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</a:t>
                      </a: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0.0839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0.0872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</a:t>
                      </a:r>
                      <a:r>
                        <a:rPr kumimoji="0" lang="en-US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799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1025" algn="l"/>
                          <a:tab pos="1162050" algn="l"/>
                          <a:tab pos="1744663" algn="l"/>
                          <a:tab pos="2325688" algn="l"/>
                          <a:tab pos="2908300" algn="l"/>
                          <a:tab pos="3489325" algn="l"/>
                          <a:tab pos="4070350" algn="l"/>
                          <a:tab pos="4652963" algn="l"/>
                          <a:tab pos="5233988" algn="l"/>
                          <a:tab pos="5816600" algn="l"/>
                          <a:tab pos="6397625" algn="l"/>
                          <a:tab pos="6978650" algn="l"/>
                          <a:tab pos="7561263" algn="l"/>
                          <a:tab pos="8142288" algn="l"/>
                          <a:tab pos="8724900" algn="l"/>
                          <a:tab pos="9305925" algn="l"/>
                        </a:tabLst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8821"/>
                  </a:ext>
                </a:extLst>
              </a:tr>
            </a:tbl>
          </a:graphicData>
        </a:graphic>
      </p:graphicFrame>
      <p:sp>
        <p:nvSpPr>
          <p:cNvPr id="28712" name="Rectangle 2">
            <a:extLst>
              <a:ext uri="{FF2B5EF4-FFF2-40B4-BE49-F238E27FC236}">
                <a16:creationId xmlns:a16="http://schemas.microsoft.com/office/drawing/2014/main" id="{92D3B737-040B-4747-9329-93EDB897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713" name="Rectangle 4">
            <a:extLst>
              <a:ext uri="{FF2B5EF4-FFF2-40B4-BE49-F238E27FC236}">
                <a16:creationId xmlns:a16="http://schemas.microsoft.com/office/drawing/2014/main" id="{8C4BF8B0-CE10-456F-B093-C0A03B7E0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8714" name="Объект 9">
            <a:extLst>
              <a:ext uri="{FF2B5EF4-FFF2-40B4-BE49-F238E27FC236}">
                <a16:creationId xmlns:a16="http://schemas.microsoft.com/office/drawing/2014/main" id="{3199FC80-FD8C-4598-A9F5-36A97AF74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2975" y="2643188"/>
          <a:ext cx="175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Формула" r:id="rId3" imgW="30279975" imgH="7896225" progId="Equation.3">
                  <p:embed/>
                </p:oleObj>
              </mc:Choice>
              <mc:Fallback>
                <p:oleObj name="Формула" r:id="rId3" imgW="30279975" imgH="7896225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643188"/>
                        <a:ext cx="1752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15" name="Object 7">
            <a:extLst>
              <a:ext uri="{FF2B5EF4-FFF2-40B4-BE49-F238E27FC236}">
                <a16:creationId xmlns:a16="http://schemas.microsoft.com/office/drawing/2014/main" id="{D762127B-748F-4B17-8813-5033C5F36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0588" y="2652713"/>
          <a:ext cx="16002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Формула" r:id="rId5" imgW="27651075" imgH="7677150" progId="Equation.3">
                  <p:embed/>
                </p:oleObj>
              </mc:Choice>
              <mc:Fallback>
                <p:oleObj name="Формула" r:id="rId5" imgW="27651075" imgH="76771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2652713"/>
                        <a:ext cx="16002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6" name="Прямоугольник 10">
            <a:extLst>
              <a:ext uri="{FF2B5EF4-FFF2-40B4-BE49-F238E27FC236}">
                <a16:creationId xmlns:a16="http://schemas.microsoft.com/office/drawing/2014/main" id="{1ED10D95-6360-4C4C-B65D-192685A7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0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данных Горьковской</a:t>
            </a:r>
            <a:r>
              <a:rPr lang="en-US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Северной</a:t>
            </a:r>
            <a:r>
              <a:rPr lang="en-US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Куйбышевской дорог (объем выборки более 70 000 строк)</a:t>
            </a:r>
          </a:p>
        </p:txBody>
      </p:sp>
      <p:sp>
        <p:nvSpPr>
          <p:cNvPr id="28717" name="Прямоугольник 9">
            <a:extLst>
              <a:ext uri="{FF2B5EF4-FFF2-40B4-BE49-F238E27FC236}">
                <a16:creationId xmlns:a16="http://schemas.microsoft.com/office/drawing/2014/main" id="{28F3BFBA-C8B1-4D82-A5A7-B5EADCDE7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4203700"/>
            <a:ext cx="63515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</a:t>
            </a:r>
            <a:r>
              <a:rPr lang="ru-RU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oost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градиентный бустинг на основе решающих деревьев</a:t>
            </a:r>
          </a:p>
          <a:p>
            <a:pPr algn="just"/>
            <a:r>
              <a:rPr lang="en-US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AdaBoost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градиентный бустинг на основе решающих деревьев с одним листом</a:t>
            </a:r>
          </a:p>
          <a:p>
            <a:pPr algn="just"/>
            <a:r>
              <a:rPr lang="ru-RU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Rforest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метод случайного леса</a:t>
            </a:r>
          </a:p>
        </p:txBody>
      </p:sp>
      <p:sp>
        <p:nvSpPr>
          <p:cNvPr id="28718" name="Прямоугольник 10">
            <a:extLst>
              <a:ext uri="{FF2B5EF4-FFF2-40B4-BE49-F238E27FC236}">
                <a16:creationId xmlns:a16="http://schemas.microsoft.com/office/drawing/2014/main" id="{8D977800-9C39-4820-B5E5-44822B37D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203700"/>
            <a:ext cx="28082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SVM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метод опорных векторов</a:t>
            </a:r>
          </a:p>
          <a:p>
            <a:pPr algn="just"/>
            <a:r>
              <a:rPr lang="ru-RU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kNN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метод </a:t>
            </a:r>
            <a:r>
              <a:rPr lang="en-US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ближайших соседей</a:t>
            </a:r>
          </a:p>
          <a:p>
            <a:pPr algn="just"/>
            <a:r>
              <a:rPr lang="ru-RU" altLang="ru-RU"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Logit</a:t>
            </a:r>
            <a:r>
              <a:rPr lang="ru-RU" altLang="ru-RU" sz="11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логистическая  регрессия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C8485A-EE6E-488E-A297-614ACBFA46A4}"/>
              </a:ext>
            </a:extLst>
          </p:cNvPr>
          <p:cNvSpPr/>
          <p:nvPr/>
        </p:nvSpPr>
        <p:spPr>
          <a:xfrm>
            <a:off x="190500" y="841375"/>
            <a:ext cx="4491038" cy="230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Входные данные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F5EC67-FE34-47E7-A3C0-5E165BDBC1B8}"/>
              </a:ext>
            </a:extLst>
          </p:cNvPr>
          <p:cNvGraphicFramePr>
            <a:graphicFrameLocks noGrp="1"/>
          </p:cNvGraphicFramePr>
          <p:nvPr/>
        </p:nvGraphicFramePr>
        <p:xfrm>
          <a:off x="269875" y="1890713"/>
          <a:ext cx="4402138" cy="1112837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332815803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68695520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466733403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val="2341844562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Дорога</a:t>
                      </a:r>
                    </a:p>
                  </a:txBody>
                  <a:tcPr marL="91445" marR="91445" marT="34300" marB="3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ПЧ</a:t>
                      </a:r>
                    </a:p>
                  </a:txBody>
                  <a:tcPr marL="91445" marR="91445" marT="34300" marB="3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Записи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«Оценка КМ»</a:t>
                      </a:r>
                    </a:p>
                  </a:txBody>
                  <a:tcPr marL="91445" marR="91445" marT="34300" marB="3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Записи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«Отступления»</a:t>
                      </a:r>
                    </a:p>
                  </a:txBody>
                  <a:tcPr marL="91445" marR="91445" marT="34300" marB="343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28604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543948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2716940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015978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ГОРЬК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526020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5506542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099360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КБШ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en-US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200182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3854796</a:t>
                      </a:r>
                    </a:p>
                  </a:txBody>
                  <a:tcPr marL="91445" marR="91445" marT="34300" marB="3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251870"/>
                  </a:ext>
                </a:extLst>
              </a:tr>
            </a:tbl>
          </a:graphicData>
        </a:graphic>
      </p:graphicFrame>
      <p:sp>
        <p:nvSpPr>
          <p:cNvPr id="29726" name="TextBox 6">
            <a:extLst>
              <a:ext uri="{FF2B5EF4-FFF2-40B4-BE49-F238E27FC236}">
                <a16:creationId xmlns:a16="http://schemas.microsoft.com/office/drawing/2014/main" id="{5AFC46F7-C522-4630-829A-47CA0E2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593850"/>
            <a:ext cx="443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</a:t>
            </a:r>
            <a:r>
              <a:rPr lang="en-US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отступлениям</a:t>
            </a:r>
          </a:p>
        </p:txBody>
      </p:sp>
      <p:sp>
        <p:nvSpPr>
          <p:cNvPr id="29727" name="TextBox 9">
            <a:extLst>
              <a:ext uri="{FF2B5EF4-FFF2-40B4-BE49-F238E27FC236}">
                <a16:creationId xmlns:a16="http://schemas.microsoft.com/office/drawing/2014/main" id="{89E8EE2C-9794-4894-A921-1A2352709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3027363"/>
            <a:ext cx="31765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факторов</a:t>
            </a:r>
            <a:r>
              <a:rPr lang="en-US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6F6EA66-81A5-43FD-91B4-8FD42D047FEA}"/>
              </a:ext>
            </a:extLst>
          </p:cNvPr>
          <p:cNvGraphicFramePr>
            <a:graphicFrameLocks noGrp="1"/>
          </p:cNvGraphicFramePr>
          <p:nvPr/>
        </p:nvGraphicFramePr>
        <p:xfrm>
          <a:off x="257175" y="3305175"/>
          <a:ext cx="4456113" cy="946150"/>
        </p:xfrm>
        <a:graphic>
          <a:graphicData uri="http://schemas.openxmlformats.org/drawingml/2006/table">
            <a:tbl>
              <a:tblPr/>
              <a:tblGrid>
                <a:gridCol w="754063">
                  <a:extLst>
                    <a:ext uri="{9D8B030D-6E8A-4147-A177-3AD203B41FA5}">
                      <a16:colId xmlns:a16="http://schemas.microsoft.com/office/drawing/2014/main" val="3279207330"/>
                    </a:ext>
                  </a:extLst>
                </a:gridCol>
                <a:gridCol w="2220912">
                  <a:extLst>
                    <a:ext uri="{9D8B030D-6E8A-4147-A177-3AD203B41FA5}">
                      <a16:colId xmlns:a16="http://schemas.microsoft.com/office/drawing/2014/main" val="1449277999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972961717"/>
                    </a:ext>
                  </a:extLst>
                </a:gridCol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Дорога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факторов на входе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выборки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73025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254808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716147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ГОРЬК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232658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158129"/>
                  </a:ext>
                </a:extLst>
              </a:tr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КБШ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89745</a:t>
                      </a:r>
                    </a:p>
                  </a:txBody>
                  <a:tcPr marL="18000" marR="1800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227365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CC92F27-0F16-4E25-A893-FAA093CA78A1}"/>
              </a:ext>
            </a:extLst>
          </p:cNvPr>
          <p:cNvSpPr/>
          <p:nvPr/>
        </p:nvSpPr>
        <p:spPr>
          <a:xfrm>
            <a:off x="4833938" y="841375"/>
            <a:ext cx="4233862" cy="230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моделей</a:t>
            </a:r>
            <a:r>
              <a:rPr lang="en-US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примере </a:t>
            </a:r>
            <a:r>
              <a:rPr lang="en-US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XGBoost</a:t>
            </a:r>
            <a:endParaRPr lang="ru-RU" altLang="ru-RU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73F8427-B632-4BF6-A344-F119BC8E16D1}"/>
              </a:ext>
            </a:extLst>
          </p:cNvPr>
          <p:cNvSpPr/>
          <p:nvPr/>
        </p:nvSpPr>
        <p:spPr>
          <a:xfrm>
            <a:off x="227013" y="4343400"/>
            <a:ext cx="8675687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каждой дороги отобрано по 3 лучшие модели</a:t>
            </a:r>
            <a:r>
              <a:rPr lang="en-US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(XGBoost, Rforest, AdaBoost)</a:t>
            </a:r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US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будут дорабатываться на апробации</a:t>
            </a:r>
          </a:p>
        </p:txBody>
      </p:sp>
      <p:sp>
        <p:nvSpPr>
          <p:cNvPr id="29752" name="TextBox 19">
            <a:extLst>
              <a:ext uri="{FF2B5EF4-FFF2-40B4-BE49-F238E27FC236}">
                <a16:creationId xmlns:a16="http://schemas.microsoft.com/office/drawing/2014/main" id="{7A3876C2-5395-4F6E-8B75-32ABB7210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120650"/>
            <a:ext cx="87487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описания динамических моделей для пути</a:t>
            </a:r>
          </a:p>
        </p:txBody>
      </p:sp>
      <p:sp>
        <p:nvSpPr>
          <p:cNvPr id="29753" name="Прямоугольник 20">
            <a:extLst>
              <a:ext uri="{FF2B5EF4-FFF2-40B4-BE49-F238E27FC236}">
                <a16:creationId xmlns:a16="http://schemas.microsoft.com/office/drawing/2014/main" id="{69A8EC71-6A01-43C2-B064-814D32D9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114425"/>
            <a:ext cx="4491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анализа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железнодорожный путь, </a:t>
            </a:r>
          </a:p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Прогноз: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появление опасного отказа на км пути в ПЧ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F1E15B2D-5557-40B0-BA06-FF0D2944B3C1}"/>
              </a:ext>
            </a:extLst>
          </p:cNvPr>
          <p:cNvGraphicFramePr>
            <a:graphicFrameLocks noGrp="1"/>
          </p:cNvGraphicFramePr>
          <p:nvPr/>
        </p:nvGraphicFramePr>
        <p:xfrm>
          <a:off x="4854575" y="1347788"/>
          <a:ext cx="4048125" cy="1311275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959961875"/>
                    </a:ext>
                  </a:extLst>
                </a:gridCol>
                <a:gridCol w="1668463">
                  <a:extLst>
                    <a:ext uri="{9D8B030D-6E8A-4147-A177-3AD203B41FA5}">
                      <a16:colId xmlns:a16="http://schemas.microsoft.com/office/drawing/2014/main" val="3971108894"/>
                    </a:ext>
                  </a:extLst>
                </a:gridCol>
                <a:gridCol w="1579562">
                  <a:extLst>
                    <a:ext uri="{9D8B030D-6E8A-4147-A177-3AD203B41FA5}">
                      <a16:colId xmlns:a16="http://schemas.microsoft.com/office/drawing/2014/main" val="270633993"/>
                    </a:ext>
                  </a:extLst>
                </a:gridCol>
              </a:tblGrid>
              <a:tr h="180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Дорога</a:t>
                      </a:r>
                    </a:p>
                  </a:txBody>
                  <a:tcPr marL="91441" marR="91441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Выборка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49402"/>
                  </a:ext>
                </a:extLst>
              </a:tr>
              <a:tr h="19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Обучающая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Тестовая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42299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</a:t>
                      </a:r>
                    </a:p>
                  </a:txBody>
                  <a:tcPr marL="91441" marR="91441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0,89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2017-12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2019-02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903863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ГОРЬК</a:t>
                      </a:r>
                    </a:p>
                  </a:txBody>
                  <a:tcPr marL="91441" marR="91441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0,85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01.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2017-12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 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0,73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2019-11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55604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КБШ</a:t>
                      </a:r>
                    </a:p>
                  </a:txBody>
                  <a:tcPr marL="91441" marR="91441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01.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2019-12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0,75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01.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2020-02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992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0CA0C45D-F1C3-4659-99D8-610C8EC85FBF}"/>
              </a:ext>
            </a:extLst>
          </p:cNvPr>
          <p:cNvGraphicFramePr>
            <a:graphicFrameLocks noGrp="1"/>
          </p:cNvGraphicFramePr>
          <p:nvPr/>
        </p:nvGraphicFramePr>
        <p:xfrm>
          <a:off x="4833938" y="2932113"/>
          <a:ext cx="4183062" cy="1350962"/>
        </p:xfrm>
        <a:graphic>
          <a:graphicData uri="http://schemas.openxmlformats.org/drawingml/2006/table">
            <a:tbl>
              <a:tblPr/>
              <a:tblGrid>
                <a:gridCol w="846137">
                  <a:extLst>
                    <a:ext uri="{9D8B030D-6E8A-4147-A177-3AD203B41FA5}">
                      <a16:colId xmlns:a16="http://schemas.microsoft.com/office/drawing/2014/main" val="396024915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42605823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75521924"/>
                    </a:ext>
                  </a:extLst>
                </a:gridCol>
              </a:tblGrid>
              <a:tr h="2063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Дорога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Выборка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786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Обучающая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Тестовая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7034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2017-12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2019-02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047878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ГОРЬК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01.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2017-12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kumimoji="0" lang="en-US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01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2019-11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3508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КБШ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01.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2019-12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данных 01.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2020-02</a:t>
                      </a: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609171"/>
                  </a:ext>
                </a:extLst>
              </a:tr>
            </a:tbl>
          </a:graphicData>
        </a:graphic>
      </p:graphicFrame>
      <p:sp>
        <p:nvSpPr>
          <p:cNvPr id="29802" name="Прямоугольник 14">
            <a:extLst>
              <a:ext uri="{FF2B5EF4-FFF2-40B4-BE49-F238E27FC236}">
                <a16:creationId xmlns:a16="http://schemas.microsoft.com/office/drawing/2014/main" id="{61A5E093-60FF-4A8A-ABB4-B55655AC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103313"/>
            <a:ext cx="338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Точность прогноза опасного отказа (</a:t>
            </a:r>
            <a:r>
              <a:rPr lang="en-US" altLang="ru-RU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Pr)</a:t>
            </a:r>
            <a:endParaRPr lang="ru-RU" altLang="ru-RU" sz="12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803" name="Прямоугольник 15">
            <a:extLst>
              <a:ext uri="{FF2B5EF4-FFF2-40B4-BE49-F238E27FC236}">
                <a16:creationId xmlns:a16="http://schemas.microsoft.com/office/drawing/2014/main" id="{F25375D3-8927-42FA-8505-8909A13C3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2703513"/>
            <a:ext cx="3503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Точность прогноза исправного состояния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>
            <a:extLst>
              <a:ext uri="{FF2B5EF4-FFF2-40B4-BE49-F238E27FC236}">
                <a16:creationId xmlns:a16="http://schemas.microsoft.com/office/drawing/2014/main" id="{E0ED033C-35BE-4555-B3BF-CD7087C62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6675"/>
            <a:ext cx="887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формирования прогноза в хозяйстве пути и сооружений при обучении модели</a:t>
            </a:r>
          </a:p>
        </p:txBody>
      </p:sp>
      <p:sp>
        <p:nvSpPr>
          <p:cNvPr id="30723" name="TextBox 23">
            <a:extLst>
              <a:ext uri="{FF2B5EF4-FFF2-40B4-BE49-F238E27FC236}">
                <a16:creationId xmlns:a16="http://schemas.microsoft.com/office/drawing/2014/main" id="{070FDD1B-561C-4E74-A791-58B2EB1E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03263"/>
            <a:ext cx="855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анализа: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Горьковская дорога</a:t>
            </a:r>
          </a:p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появление опасного отказа в на км пути в ПЧ, модель 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XGboost,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порог по вероятности 0.15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3CFC0AC-E330-42ED-B15B-5D44CF349F8A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162050"/>
          <a:ext cx="5616575" cy="36179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6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Месяц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Путь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Прогноз </a:t>
                      </a:r>
                      <a:r>
                        <a:rPr lang="ru-RU" sz="1100" u="none" strike="noStrike" dirty="0">
                          <a:effectLst/>
                        </a:rPr>
                        <a:t>(по данным диагностики</a:t>
                      </a:r>
                      <a:r>
                        <a:rPr lang="ru-RU" sz="1100" u="none" strike="noStrike" baseline="0" dirty="0">
                          <a:effectLst/>
                        </a:rPr>
                        <a:t> пред. месяца)*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Вероятность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b="0" u="none" strike="noStrike" baseline="0" dirty="0" err="1">
                          <a:effectLst/>
                          <a:latin typeface="+mn-lt"/>
                        </a:rPr>
                        <a:t>прогнозиро-вания</a:t>
                      </a:r>
                      <a:r>
                        <a:rPr lang="ru-RU" sz="1100" b="0" u="none" strike="noStrike" baseline="0" dirty="0">
                          <a:effectLst/>
                          <a:latin typeface="+mn-lt"/>
                        </a:rPr>
                        <a:t> отказа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Проверка</a:t>
                      </a:r>
                      <a:r>
                        <a:rPr lang="ru-RU" sz="1100" u="none" strike="noStrike" baseline="0" dirty="0">
                          <a:effectLst/>
                          <a:latin typeface="+mn-lt"/>
                        </a:rPr>
                        <a:t> прогноза - </a:t>
                      </a: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Отказ (факт)*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Август</a:t>
                      </a:r>
                    </a:p>
                  </a:txBody>
                  <a:tcPr marL="18000" marR="18000" marT="0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0.198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358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16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367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23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1063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0.823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7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Сентябрь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0.258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0.815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0.655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7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Октябрь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16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381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0.663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16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+mn-lt"/>
                        </a:rPr>
                        <a:t>452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0.887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0.685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786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Ноябрь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0.329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0.466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0.078</a:t>
                      </a:r>
                    </a:p>
                  </a:txBody>
                  <a:tcPr marL="18000" marR="18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0" marR="1800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7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+mn-lt"/>
                        </a:rPr>
                        <a:t>Декабрь</a:t>
                      </a:r>
                    </a:p>
                  </a:txBody>
                  <a:tcPr marL="8611" marR="8611" marT="645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2019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marL="8611" marR="8611" marT="64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611" marR="8611" marT="64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1" marR="8611" marT="645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1" marR="8611" marT="64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6" marR="9526" marT="7144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611" marR="8611" marT="6458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0874" name="TextBox 23">
            <a:extLst>
              <a:ext uri="{FF2B5EF4-FFF2-40B4-BE49-F238E27FC236}">
                <a16:creationId xmlns:a16="http://schemas.microsoft.com/office/drawing/2014/main" id="{0A1B445F-2268-4DB2-9595-8552FB7F1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31888"/>
            <a:ext cx="31829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примере таблицы видно, что модель может иногда ошибаться – не всегда предсказывает отказ, там где он по факту случился, или может предсказать отказ, которого не случилось. </a:t>
            </a:r>
          </a:p>
          <a:p>
            <a:pPr eaLnBrk="1" hangingPunct="1"/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выборке 2019 г. точность предсказания работоспособного состояния составляет 0,770; точность предсказания отказа – 0,735. </a:t>
            </a:r>
          </a:p>
          <a:p>
            <a:pPr eaLnBrk="1" hangingPunct="1"/>
            <a:r>
              <a:rPr lang="ru-RU" altLang="ru-RU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Вывод: Необходимо дополнительно настроить модель в рамках апробации для повышения точности прогноза обоих состояний.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>
            <a:extLst>
              <a:ext uri="{FF2B5EF4-FFF2-40B4-BE49-F238E27FC236}">
                <a16:creationId xmlns:a16="http://schemas.microsoft.com/office/drawing/2014/main" id="{2258A84E-DE75-4CFA-9DE5-DB96CA86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36525"/>
            <a:ext cx="86756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формирования прогноза в хозяйстве автоматики </a:t>
            </a:r>
            <a:br>
              <a:rPr lang="en-US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телемеханики при обучении модели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7891EE3-1775-4597-B2C5-18BBE39134BC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203325"/>
          <a:ext cx="6337300" cy="2768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0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Месяц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ШЧ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Место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Прогноз (по данным диагностики</a:t>
                      </a:r>
                      <a:r>
                        <a:rPr lang="ru-RU" sz="1100" u="none" strike="noStrike" baseline="0" dirty="0">
                          <a:effectLst/>
                        </a:rPr>
                        <a:t> пред. месяца)*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</a:rPr>
                        <a:t>Вероятность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100" b="0" u="none" strike="noStrike" baseline="0" dirty="0">
                          <a:effectLst/>
                        </a:rPr>
                        <a:t>отказа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Проверка прогноза - Отказ (факт)*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Январь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Вязники-</a:t>
                      </a:r>
                      <a:r>
                        <a:rPr lang="ru-RU" sz="1100" u="none" strike="noStrike" dirty="0" err="1">
                          <a:effectLst/>
                        </a:rPr>
                        <a:t>денисово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шч-14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Черная речка 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002" marR="18002" marT="0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0,007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шч-7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>
                          <a:effectLst/>
                        </a:rPr>
                        <a:t>Кондаково</a:t>
                      </a:r>
                      <a:r>
                        <a:rPr lang="ru-RU" sz="1100" u="none" strike="noStrike" dirty="0">
                          <a:effectLst/>
                        </a:rPr>
                        <a:t>-Муром 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0.998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шч-8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>
                          <a:effectLst/>
                        </a:rPr>
                        <a:t>Пешелань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Февраль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шч-14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Янаул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оп408км-Арзамас II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83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Вязники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0.997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err="1">
                          <a:effectLst/>
                        </a:rPr>
                        <a:t>Юдино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Нечаевская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Николай-Дар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83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Апрель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шч-1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Ковров 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шч-14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Камбарка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0.999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835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шч-8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Княжиха-шумерля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8002" marR="18002" marT="0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18002" marR="18002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002" marR="18002" marT="0" marB="0"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851" name="TextBox 2">
            <a:extLst>
              <a:ext uri="{FF2B5EF4-FFF2-40B4-BE49-F238E27FC236}">
                <a16:creationId xmlns:a16="http://schemas.microsoft.com/office/drawing/2014/main" id="{B63FE38B-7482-4207-82DC-44E876FA3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11613"/>
            <a:ext cx="633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/>
              <a:t>1 из способов повышения качества моделей</a:t>
            </a:r>
            <a:r>
              <a:rPr lang="ru-RU" altLang="ru-RU" sz="1200"/>
              <a:t>: улучшение исходных данных.</a:t>
            </a:r>
          </a:p>
          <a:p>
            <a:pPr eaLnBrk="1" hangingPunct="1"/>
            <a:r>
              <a:rPr lang="ru-RU" altLang="ru-RU" sz="1200"/>
              <a:t>Для детализации места отказа необходима точная информация о пути и км отказа по всем инцидентам. В справке о выявленных инцидентах в ходе проведения осмотров</a:t>
            </a:r>
            <a:r>
              <a:rPr lang="ru-RU" altLang="ru-RU" sz="1200" b="1"/>
              <a:t> </a:t>
            </a:r>
            <a:r>
              <a:rPr lang="ru-RU" altLang="ru-RU" sz="1200"/>
              <a:t>путь указан в</a:t>
            </a:r>
            <a:r>
              <a:rPr lang="ru-RU" altLang="ru-RU" sz="1200" b="1"/>
              <a:t> </a:t>
            </a:r>
            <a:r>
              <a:rPr lang="ru-RU" altLang="ru-RU" sz="1200"/>
              <a:t>42 из 2832 записей 2017 г., в 1 из 1304 записей 2020 г.</a:t>
            </a:r>
          </a:p>
        </p:txBody>
      </p:sp>
      <p:sp>
        <p:nvSpPr>
          <p:cNvPr id="31852" name="TextBox 23">
            <a:extLst>
              <a:ext uri="{FF2B5EF4-FFF2-40B4-BE49-F238E27FC236}">
                <a16:creationId xmlns:a16="http://schemas.microsoft.com/office/drawing/2014/main" id="{C25DD577-87FE-49F4-A59E-3BD2285FA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3263"/>
            <a:ext cx="855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анализа: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Горьковская дорога</a:t>
            </a:r>
          </a:p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появление события, приводящего к НБД, в ШЧ, модель 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XGboost,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порог вероятности 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 </a:t>
            </a:r>
          </a:p>
        </p:txBody>
      </p:sp>
      <p:sp>
        <p:nvSpPr>
          <p:cNvPr id="31853" name="TextBox 23">
            <a:extLst>
              <a:ext uri="{FF2B5EF4-FFF2-40B4-BE49-F238E27FC236}">
                <a16:creationId xmlns:a16="http://schemas.microsoft.com/office/drawing/2014/main" id="{1F7B4733-5388-489A-B71D-BD15DA95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271588"/>
            <a:ext cx="26050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выборке за 1 кв. 2020 г. точность предсказания работоспособного состояния составляет 0,678; точность предсказания отказа – 0,611. </a:t>
            </a:r>
          </a:p>
          <a:p>
            <a:pPr eaLnBrk="1" hangingPunct="1"/>
            <a:r>
              <a:rPr lang="ru-RU" altLang="ru-RU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Вывод: Необходимо выработать мероприятия по повышению точности прогноза обоих состояний.</a:t>
            </a:r>
          </a:p>
        </p:txBody>
      </p:sp>
      <p:sp>
        <p:nvSpPr>
          <p:cNvPr id="31854" name="TextBox 23">
            <a:extLst>
              <a:ext uri="{FF2B5EF4-FFF2-40B4-BE49-F238E27FC236}">
                <a16:creationId xmlns:a16="http://schemas.microsoft.com/office/drawing/2014/main" id="{38B63896-BCEE-4437-927D-4859CBD52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419600"/>
            <a:ext cx="246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1 – отказ; 0 - нет отказа.</a:t>
            </a:r>
          </a:p>
          <a:p>
            <a:pPr eaLnBrk="1" hangingPunct="1"/>
            <a:endParaRPr lang="ru-RU" alt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>
            <a:extLst>
              <a:ext uri="{FF2B5EF4-FFF2-40B4-BE49-F238E27FC236}">
                <a16:creationId xmlns:a16="http://schemas.microsoft.com/office/drawing/2014/main" id="{C89DC4F6-325F-4332-939E-047A988A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1438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формирования прогноза в хозяйства электрификации </a:t>
            </a:r>
            <a:br>
              <a:rPr lang="en-US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электроснабжения при обучении модели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101EA2-4458-4942-BBA5-10C244084EA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198563"/>
          <a:ext cx="6121400" cy="2886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7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7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Месяц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Место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Прогноз </a:t>
                      </a:r>
                      <a:r>
                        <a:rPr lang="ru-RU" sz="1100" u="none" strike="noStrike" dirty="0">
                          <a:effectLst/>
                        </a:rPr>
                        <a:t>(по данным диагностики</a:t>
                      </a:r>
                      <a:r>
                        <a:rPr lang="ru-RU" sz="1100" u="none" strike="noStrike" baseline="0" dirty="0">
                          <a:effectLst/>
                        </a:rPr>
                        <a:t> пред. месяца)*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+mn-lt"/>
                        </a:rPr>
                        <a:t>Вероятность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100" b="0" u="none" strike="noStrike" baseline="0" dirty="0">
                          <a:effectLst/>
                          <a:latin typeface="+mn-lt"/>
                        </a:rPr>
                        <a:t>отказа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Проверка прогноза - Отказ (факт)*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2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Январь</a:t>
                      </a:r>
                    </a:p>
                  </a:txBody>
                  <a:tcPr marL="18002" marR="18002" marT="1800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18002" marR="18002" marT="1800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ЭЧ-5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Муром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Венец-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мухтолово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2" marR="18002" marT="180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Балахониха-оп408км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Бутылицы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+mn-lt"/>
                        </a:rPr>
                        <a:t>ЭЧ-3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Лянгасово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02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Апрель</a:t>
                      </a:r>
                    </a:p>
                  </a:txBody>
                  <a:tcPr marL="18002" marR="18002" marT="1800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18002" marR="18002" marT="1800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ЭЧ-2</a:t>
                      </a:r>
                    </a:p>
                  </a:txBody>
                  <a:tcPr marL="18002" marR="18002" marT="1800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Доскино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н.новгород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-сорт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Жолнино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0" marR="8610" marT="861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10" marR="8610" marT="861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Оричи 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02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Январь</a:t>
                      </a:r>
                    </a:p>
                  </a:txBody>
                  <a:tcPr marL="18002" marR="18002" marT="18001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ЭЧ-10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Бартым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0,199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ЭЧ-10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Бисертский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завод 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ЭЧ-10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Зюрзя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ЭЧ-10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Бисертский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завод-солдатка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0,001</a:t>
                      </a:r>
                    </a:p>
                  </a:txBody>
                  <a:tcPr marL="18002" marR="18002" marT="1800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8002" marR="18002" marT="1800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2864" name="TextBox 23">
            <a:extLst>
              <a:ext uri="{FF2B5EF4-FFF2-40B4-BE49-F238E27FC236}">
                <a16:creationId xmlns:a16="http://schemas.microsoft.com/office/drawing/2014/main" id="{768FACF3-638B-478C-ACFB-84AD4404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3263"/>
            <a:ext cx="855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анализа: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Горьковская дорога</a:t>
            </a:r>
          </a:p>
          <a:p>
            <a:pPr eaLnBrk="1" hangingPunct="1"/>
            <a:r>
              <a:rPr lang="ru-RU" altLang="ru-RU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появление опасного отказа в ЭЧ, модель 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XGboost,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порог вероятности </a:t>
            </a:r>
            <a:r>
              <a:rPr lang="en-US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 </a:t>
            </a:r>
          </a:p>
        </p:txBody>
      </p:sp>
      <p:sp>
        <p:nvSpPr>
          <p:cNvPr id="32865" name="TextBox 23">
            <a:extLst>
              <a:ext uri="{FF2B5EF4-FFF2-40B4-BE49-F238E27FC236}">
                <a16:creationId xmlns:a16="http://schemas.microsoft.com/office/drawing/2014/main" id="{3AA1FC06-D03A-4C7C-8C0D-810FB21B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271588"/>
            <a:ext cx="2749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выборке за 1 кв. 2020 г. точность предсказания работоспособного состояния составляет 0,837; точность предсказания отказа – 0,900. </a:t>
            </a:r>
          </a:p>
          <a:p>
            <a:pPr eaLnBrk="1" hangingPunct="1"/>
            <a:r>
              <a:rPr lang="ru-RU" altLang="ru-RU"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Вывод: качество модели удовлетворительное.</a:t>
            </a:r>
          </a:p>
        </p:txBody>
      </p:sp>
      <p:sp>
        <p:nvSpPr>
          <p:cNvPr id="32866" name="TextBox 23">
            <a:extLst>
              <a:ext uri="{FF2B5EF4-FFF2-40B4-BE49-F238E27FC236}">
                <a16:creationId xmlns:a16="http://schemas.microsoft.com/office/drawing/2014/main" id="{BBABE732-9588-4A8B-A38C-588DA10F5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325938"/>
            <a:ext cx="237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1 – отказ; 0 - нет отказа.</a:t>
            </a:r>
          </a:p>
          <a:p>
            <a:pPr eaLnBrk="1" hangingPunct="1"/>
            <a:endParaRPr lang="ru-RU" alt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2E2D6BAD-2D64-43B8-A719-7B44E2DFF19C}"/>
              </a:ext>
            </a:extLst>
          </p:cNvPr>
          <p:cNvSpPr/>
          <p:nvPr/>
        </p:nvSpPr>
        <p:spPr>
          <a:xfrm>
            <a:off x="2787650" y="893763"/>
            <a:ext cx="3463925" cy="2389187"/>
          </a:xfrm>
          <a:prstGeom prst="rect">
            <a:avLst/>
          </a:prstGeom>
          <a:gradFill>
            <a:gsLst>
              <a:gs pos="62000">
                <a:srgbClr val="E0DDC9"/>
              </a:gs>
              <a:gs pos="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eaLnBrk="1" hangingPunct="1">
              <a:defRPr/>
            </a:pPr>
            <a:endParaRPr lang="ru-RU"/>
          </a:p>
        </p:txBody>
      </p:sp>
      <p:sp>
        <p:nvSpPr>
          <p:cNvPr id="33795" name="TextBox 69">
            <a:extLst>
              <a:ext uri="{FF2B5EF4-FFF2-40B4-BE49-F238E27FC236}">
                <a16:creationId xmlns:a16="http://schemas.microsoft.com/office/drawing/2014/main" id="{0F50C3EB-F581-4B34-B981-37521A99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895350"/>
            <a:ext cx="3463925" cy="3460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В процессе реализации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B4CECB-385F-4837-A184-11144E59ACE8}"/>
              </a:ext>
            </a:extLst>
          </p:cNvPr>
          <p:cNvSpPr/>
          <p:nvPr/>
        </p:nvSpPr>
        <p:spPr>
          <a:xfrm>
            <a:off x="2792413" y="3279775"/>
            <a:ext cx="3454400" cy="1503363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21F7A3FB-48D9-4727-BDE4-8ED07313C584}"/>
              </a:ext>
            </a:extLst>
          </p:cNvPr>
          <p:cNvSpPr/>
          <p:nvPr/>
        </p:nvSpPr>
        <p:spPr>
          <a:xfrm>
            <a:off x="252413" y="893763"/>
            <a:ext cx="2003425" cy="2389187"/>
          </a:xfrm>
          <a:prstGeom prst="rect">
            <a:avLst/>
          </a:prstGeom>
          <a:gradFill>
            <a:gsLst>
              <a:gs pos="62000">
                <a:srgbClr val="E0DDC9"/>
              </a:gs>
              <a:gs pos="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eaLnBrk="1" hangingPunct="1">
              <a:defRPr/>
            </a:pPr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3BA8D12-3B92-45E4-8F75-4E93B617C9EA}"/>
              </a:ext>
            </a:extLst>
          </p:cNvPr>
          <p:cNvSpPr/>
          <p:nvPr/>
        </p:nvSpPr>
        <p:spPr>
          <a:xfrm>
            <a:off x="6757988" y="893763"/>
            <a:ext cx="2135187" cy="2389187"/>
          </a:xfrm>
          <a:prstGeom prst="rect">
            <a:avLst/>
          </a:prstGeom>
          <a:gradFill>
            <a:gsLst>
              <a:gs pos="62000">
                <a:srgbClr val="E0DDC9"/>
              </a:gs>
              <a:gs pos="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eaLnBrk="1" hangingPunct="1">
              <a:defRPr/>
            </a:pPr>
            <a:endParaRPr lang="ru-RU"/>
          </a:p>
        </p:txBody>
      </p:sp>
      <p:sp>
        <p:nvSpPr>
          <p:cNvPr id="99" name="Стрелка вправо 98">
            <a:extLst>
              <a:ext uri="{FF2B5EF4-FFF2-40B4-BE49-F238E27FC236}">
                <a16:creationId xmlns:a16="http://schemas.microsoft.com/office/drawing/2014/main" id="{52AC3F9F-97D1-4DAA-A86C-C72FC1520B32}"/>
              </a:ext>
            </a:extLst>
          </p:cNvPr>
          <p:cNvSpPr/>
          <p:nvPr/>
        </p:nvSpPr>
        <p:spPr>
          <a:xfrm>
            <a:off x="6246813" y="1390650"/>
            <a:ext cx="511175" cy="9715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3800" name="Picture 2">
            <a:extLst>
              <a:ext uri="{FF2B5EF4-FFF2-40B4-BE49-F238E27FC236}">
                <a16:creationId xmlns:a16="http://schemas.microsoft.com/office/drawing/2014/main" id="{C29725CD-A068-4F5F-88DF-1BDCD1BF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643063"/>
            <a:ext cx="13335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олилиния 95">
            <a:extLst>
              <a:ext uri="{FF2B5EF4-FFF2-40B4-BE49-F238E27FC236}">
                <a16:creationId xmlns:a16="http://schemas.microsoft.com/office/drawing/2014/main" id="{30629B07-896E-49C2-A7E0-F55C32FD3B80}"/>
              </a:ext>
            </a:extLst>
          </p:cNvPr>
          <p:cNvSpPr/>
          <p:nvPr/>
        </p:nvSpPr>
        <p:spPr>
          <a:xfrm rot="568086">
            <a:off x="3371850" y="1095375"/>
            <a:ext cx="2928938" cy="2206625"/>
          </a:xfrm>
          <a:custGeom>
            <a:avLst/>
            <a:gdLst>
              <a:gd name="connsiteX0" fmla="*/ 2279588 w 3964285"/>
              <a:gd name="connsiteY0" fmla="*/ 30891 h 3183956"/>
              <a:gd name="connsiteX1" fmla="*/ 2539027 w 3964285"/>
              <a:gd name="connsiteY1" fmla="*/ 165467 h 3183956"/>
              <a:gd name="connsiteX2" fmla="*/ 2885670 w 3964285"/>
              <a:gd name="connsiteY2" fmla="*/ 3183 h 3183956"/>
              <a:gd name="connsiteX3" fmla="*/ 3094789 w 3964285"/>
              <a:gd name="connsiteY3" fmla="*/ 205029 h 3183956"/>
              <a:gd name="connsiteX4" fmla="*/ 3100667 w 3964285"/>
              <a:gd name="connsiteY4" fmla="*/ 234969 h 3183956"/>
              <a:gd name="connsiteX5" fmla="*/ 3124918 w 3964285"/>
              <a:gd name="connsiteY5" fmla="*/ 227158 h 3183956"/>
              <a:gd name="connsiteX6" fmla="*/ 3281619 w 3964285"/>
              <a:gd name="connsiteY6" fmla="*/ 282902 h 3183956"/>
              <a:gd name="connsiteX7" fmla="*/ 3318827 w 3964285"/>
              <a:gd name="connsiteY7" fmla="*/ 333610 h 3183956"/>
              <a:gd name="connsiteX8" fmla="*/ 3321127 w 3964285"/>
              <a:gd name="connsiteY8" fmla="*/ 336745 h 3183956"/>
              <a:gd name="connsiteX9" fmla="*/ 3482112 w 3964285"/>
              <a:gd name="connsiteY9" fmla="*/ 225598 h 3183956"/>
              <a:gd name="connsiteX10" fmla="*/ 3591612 w 3964285"/>
              <a:gd name="connsiteY10" fmla="*/ 250699 h 3183956"/>
              <a:gd name="connsiteX11" fmla="*/ 3728775 w 3964285"/>
              <a:gd name="connsiteY11" fmla="*/ 485439 h 3183956"/>
              <a:gd name="connsiteX12" fmla="*/ 3729522 w 3964285"/>
              <a:gd name="connsiteY12" fmla="*/ 485857 h 3183956"/>
              <a:gd name="connsiteX13" fmla="*/ 3787520 w 3964285"/>
              <a:gd name="connsiteY13" fmla="*/ 518374 h 3183956"/>
              <a:gd name="connsiteX14" fmla="*/ 3904806 w 3964285"/>
              <a:gd name="connsiteY14" fmla="*/ 713261 h 3183956"/>
              <a:gd name="connsiteX15" fmla="*/ 3896927 w 3964285"/>
              <a:gd name="connsiteY15" fmla="*/ 960300 h 3183956"/>
              <a:gd name="connsiteX16" fmla="*/ 3954483 w 3964285"/>
              <a:gd name="connsiteY16" fmla="*/ 1338017 h 3183956"/>
              <a:gd name="connsiteX17" fmla="*/ 3856679 w 3964285"/>
              <a:gd name="connsiteY17" fmla="*/ 1559220 h 3183956"/>
              <a:gd name="connsiteX18" fmla="*/ 3855804 w 3964285"/>
              <a:gd name="connsiteY18" fmla="*/ 1560145 h 3183956"/>
              <a:gd name="connsiteX19" fmla="*/ 3886615 w 3964285"/>
              <a:gd name="connsiteY19" fmla="*/ 1632758 h 3183956"/>
              <a:gd name="connsiteX20" fmla="*/ 3916178 w 3964285"/>
              <a:gd name="connsiteY20" fmla="*/ 1828391 h 3183956"/>
              <a:gd name="connsiteX21" fmla="*/ 3704621 w 3964285"/>
              <a:gd name="connsiteY21" fmla="*/ 2198873 h 3183956"/>
              <a:gd name="connsiteX22" fmla="*/ 3656021 w 3964285"/>
              <a:gd name="connsiteY22" fmla="*/ 2494203 h 3183956"/>
              <a:gd name="connsiteX23" fmla="*/ 3337524 w 3964285"/>
              <a:gd name="connsiteY23" fmla="*/ 2582096 h 3183956"/>
              <a:gd name="connsiteX24" fmla="*/ 3155605 w 3964285"/>
              <a:gd name="connsiteY24" fmla="*/ 2918849 h 3183956"/>
              <a:gd name="connsiteX25" fmla="*/ 2784673 w 3964285"/>
              <a:gd name="connsiteY25" fmla="*/ 2793675 h 3183956"/>
              <a:gd name="connsiteX26" fmla="*/ 2371290 w 3964285"/>
              <a:gd name="connsiteY26" fmla="*/ 2832896 h 3183956"/>
              <a:gd name="connsiteX27" fmla="*/ 2310440 w 3964285"/>
              <a:gd name="connsiteY27" fmla="*/ 2777921 h 3183956"/>
              <a:gd name="connsiteX28" fmla="*/ 2276323 w 3964285"/>
              <a:gd name="connsiteY28" fmla="*/ 2832265 h 3183956"/>
              <a:gd name="connsiteX29" fmla="*/ 2057299 w 3964285"/>
              <a:gd name="connsiteY29" fmla="*/ 2972556 h 3183956"/>
              <a:gd name="connsiteX30" fmla="*/ 1833666 w 3964285"/>
              <a:gd name="connsiteY30" fmla="*/ 3177468 h 3183956"/>
              <a:gd name="connsiteX31" fmla="*/ 1565787 w 3964285"/>
              <a:gd name="connsiteY31" fmla="*/ 3103110 h 3183956"/>
              <a:gd name="connsiteX32" fmla="*/ 1276376 w 3964285"/>
              <a:gd name="connsiteY32" fmla="*/ 3177313 h 3183956"/>
              <a:gd name="connsiteX33" fmla="*/ 1045772 w 3964285"/>
              <a:gd name="connsiteY33" fmla="*/ 2968277 h 3183956"/>
              <a:gd name="connsiteX34" fmla="*/ 1039392 w 3964285"/>
              <a:gd name="connsiteY34" fmla="*/ 2965873 h 3183956"/>
              <a:gd name="connsiteX35" fmla="*/ 764558 w 3964285"/>
              <a:gd name="connsiteY35" fmla="*/ 2898658 h 3183956"/>
              <a:gd name="connsiteX36" fmla="*/ 742009 w 3964285"/>
              <a:gd name="connsiteY36" fmla="*/ 2883514 h 3183956"/>
              <a:gd name="connsiteX37" fmla="*/ 723556 w 3964285"/>
              <a:gd name="connsiteY37" fmla="*/ 2877560 h 3183956"/>
              <a:gd name="connsiteX38" fmla="*/ 602941 w 3964285"/>
              <a:gd name="connsiteY38" fmla="*/ 2768229 h 3183956"/>
              <a:gd name="connsiteX39" fmla="*/ 584751 w 3964285"/>
              <a:gd name="connsiteY39" fmla="*/ 2702306 h 3183956"/>
              <a:gd name="connsiteX40" fmla="*/ 583615 w 3964285"/>
              <a:gd name="connsiteY40" fmla="*/ 2699789 h 3183956"/>
              <a:gd name="connsiteX41" fmla="*/ 583140 w 3964285"/>
              <a:gd name="connsiteY41" fmla="*/ 2697605 h 3183956"/>
              <a:gd name="connsiteX42" fmla="*/ 577110 w 3964285"/>
              <a:gd name="connsiteY42" fmla="*/ 2695332 h 3183956"/>
              <a:gd name="connsiteX43" fmla="*/ 228212 w 3964285"/>
              <a:gd name="connsiteY43" fmla="*/ 2578375 h 3183956"/>
              <a:gd name="connsiteX44" fmla="*/ 185499 w 3964285"/>
              <a:gd name="connsiteY44" fmla="*/ 2169655 h 3183956"/>
              <a:gd name="connsiteX45" fmla="*/ 185356 w 3964285"/>
              <a:gd name="connsiteY45" fmla="*/ 2169563 h 3183956"/>
              <a:gd name="connsiteX46" fmla="*/ 119657 w 3964285"/>
              <a:gd name="connsiteY46" fmla="*/ 2127598 h 3183956"/>
              <a:gd name="connsiteX47" fmla="*/ 139998 w 3964285"/>
              <a:gd name="connsiteY47" fmla="*/ 1757334 h 3183956"/>
              <a:gd name="connsiteX48" fmla="*/ 136463 w 3964285"/>
              <a:gd name="connsiteY48" fmla="*/ 1755172 h 3183956"/>
              <a:gd name="connsiteX49" fmla="*/ 85118 w 3964285"/>
              <a:gd name="connsiteY49" fmla="*/ 1723775 h 3183956"/>
              <a:gd name="connsiteX50" fmla="*/ 697 w 3964285"/>
              <a:gd name="connsiteY50" fmla="*/ 1584895 h 3183956"/>
              <a:gd name="connsiteX51" fmla="*/ 15287 w 3964285"/>
              <a:gd name="connsiteY51" fmla="*/ 1502953 h 3183956"/>
              <a:gd name="connsiteX52" fmla="*/ 66252 w 3964285"/>
              <a:gd name="connsiteY52" fmla="*/ 1440471 h 3183956"/>
              <a:gd name="connsiteX53" fmla="*/ 59632 w 3964285"/>
              <a:gd name="connsiteY53" fmla="*/ 1426059 h 3183956"/>
              <a:gd name="connsiteX54" fmla="*/ 54735 w 3964285"/>
              <a:gd name="connsiteY54" fmla="*/ 1340940 h 3183956"/>
              <a:gd name="connsiteX55" fmla="*/ 59584 w 3964285"/>
              <a:gd name="connsiteY55" fmla="*/ 1322199 h 3183956"/>
              <a:gd name="connsiteX56" fmla="*/ 57887 w 3964285"/>
              <a:gd name="connsiteY56" fmla="*/ 1319794 h 3183956"/>
              <a:gd name="connsiteX57" fmla="*/ 33578 w 3964285"/>
              <a:gd name="connsiteY57" fmla="*/ 1229214 h 3183956"/>
              <a:gd name="connsiteX58" fmla="*/ 69117 w 3964285"/>
              <a:gd name="connsiteY58" fmla="*/ 1122644 h 3183956"/>
              <a:gd name="connsiteX59" fmla="*/ 239817 w 3964285"/>
              <a:gd name="connsiteY59" fmla="*/ 1018620 h 3183956"/>
              <a:gd name="connsiteX60" fmla="*/ 269208 w 3964285"/>
              <a:gd name="connsiteY60" fmla="*/ 1014811 h 3183956"/>
              <a:gd name="connsiteX61" fmla="*/ 264487 w 3964285"/>
              <a:gd name="connsiteY61" fmla="*/ 979944 h 3183956"/>
              <a:gd name="connsiteX62" fmla="*/ 349777 w 3964285"/>
              <a:gd name="connsiteY62" fmla="*/ 760986 h 3183956"/>
              <a:gd name="connsiteX63" fmla="*/ 644540 w 3964285"/>
              <a:gd name="connsiteY63" fmla="*/ 661042 h 3183956"/>
              <a:gd name="connsiteX64" fmla="*/ 649742 w 3964285"/>
              <a:gd name="connsiteY64" fmla="*/ 656634 h 3183956"/>
              <a:gd name="connsiteX65" fmla="*/ 921525 w 3964285"/>
              <a:gd name="connsiteY65" fmla="*/ 408556 h 3183956"/>
              <a:gd name="connsiteX66" fmla="*/ 1156683 w 3964285"/>
              <a:gd name="connsiteY66" fmla="*/ 403619 h 3183956"/>
              <a:gd name="connsiteX67" fmla="*/ 1193504 w 3964285"/>
              <a:gd name="connsiteY67" fmla="*/ 424480 h 3183956"/>
              <a:gd name="connsiteX68" fmla="*/ 1221123 w 3964285"/>
              <a:gd name="connsiteY68" fmla="*/ 406854 h 3183956"/>
              <a:gd name="connsiteX69" fmla="*/ 1396896 w 3964285"/>
              <a:gd name="connsiteY69" fmla="*/ 359479 h 3183956"/>
              <a:gd name="connsiteX70" fmla="*/ 1658832 w 3964285"/>
              <a:gd name="connsiteY70" fmla="*/ 206540 h 3183956"/>
              <a:gd name="connsiteX71" fmla="*/ 1798274 w 3964285"/>
              <a:gd name="connsiteY71" fmla="*/ 248403 h 3183956"/>
              <a:gd name="connsiteX72" fmla="*/ 1828847 w 3964285"/>
              <a:gd name="connsiteY72" fmla="*/ 268546 h 3183956"/>
              <a:gd name="connsiteX73" fmla="*/ 1864551 w 3964285"/>
              <a:gd name="connsiteY73" fmla="*/ 255879 h 3183956"/>
              <a:gd name="connsiteX74" fmla="*/ 2015931 w 3964285"/>
              <a:gd name="connsiteY74" fmla="*/ 254852 h 3183956"/>
              <a:gd name="connsiteX75" fmla="*/ 2230792 w 3964285"/>
              <a:gd name="connsiteY75" fmla="*/ 46487 h 3183956"/>
              <a:gd name="connsiteX76" fmla="*/ 2279588 w 3964285"/>
              <a:gd name="connsiteY76" fmla="*/ 30891 h 318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964285" h="3183956">
                <a:moveTo>
                  <a:pt x="2279588" y="30891"/>
                </a:moveTo>
                <a:cubicBezTo>
                  <a:pt x="2392143" y="5479"/>
                  <a:pt x="2493472" y="56082"/>
                  <a:pt x="2539027" y="165467"/>
                </a:cubicBezTo>
                <a:cubicBezTo>
                  <a:pt x="2637250" y="46625"/>
                  <a:pt x="2769223" y="-15154"/>
                  <a:pt x="2885670" y="3183"/>
                </a:cubicBezTo>
                <a:cubicBezTo>
                  <a:pt x="2988583" y="19392"/>
                  <a:pt x="3064490" y="95578"/>
                  <a:pt x="3094789" y="205029"/>
                </a:cubicBezTo>
                <a:lnTo>
                  <a:pt x="3100667" y="234969"/>
                </a:lnTo>
                <a:lnTo>
                  <a:pt x="3124918" y="227158"/>
                </a:lnTo>
                <a:cubicBezTo>
                  <a:pt x="3181273" y="216276"/>
                  <a:pt x="3237574" y="237121"/>
                  <a:pt x="3281619" y="282902"/>
                </a:cubicBezTo>
                <a:lnTo>
                  <a:pt x="3318827" y="333610"/>
                </a:lnTo>
                <a:lnTo>
                  <a:pt x="3321127" y="336745"/>
                </a:lnTo>
                <a:cubicBezTo>
                  <a:pt x="3362625" y="270265"/>
                  <a:pt x="3421087" y="231691"/>
                  <a:pt x="3482112" y="225598"/>
                </a:cubicBezTo>
                <a:cubicBezTo>
                  <a:pt x="3518727" y="221943"/>
                  <a:pt x="3556263" y="229980"/>
                  <a:pt x="3591612" y="250699"/>
                </a:cubicBezTo>
                <a:cubicBezTo>
                  <a:pt x="3663436" y="292785"/>
                  <a:pt x="3714939" y="380897"/>
                  <a:pt x="3728775" y="485439"/>
                </a:cubicBezTo>
                <a:lnTo>
                  <a:pt x="3729522" y="485857"/>
                </a:lnTo>
                <a:lnTo>
                  <a:pt x="3787520" y="518374"/>
                </a:lnTo>
                <a:cubicBezTo>
                  <a:pt x="3842398" y="560663"/>
                  <a:pt x="3884628" y="629665"/>
                  <a:pt x="3904806" y="713261"/>
                </a:cubicBezTo>
                <a:cubicBezTo>
                  <a:pt x="3924360" y="794166"/>
                  <a:pt x="3921573" y="882037"/>
                  <a:pt x="3896927" y="960300"/>
                </a:cubicBezTo>
                <a:cubicBezTo>
                  <a:pt x="3957510" y="1067629"/>
                  <a:pt x="3978697" y="1206762"/>
                  <a:pt x="3954483" y="1338017"/>
                </a:cubicBezTo>
                <a:cubicBezTo>
                  <a:pt x="3938389" y="1425263"/>
                  <a:pt x="3903701" y="1501556"/>
                  <a:pt x="3856679" y="1559220"/>
                </a:cubicBezTo>
                <a:lnTo>
                  <a:pt x="3855804" y="1560145"/>
                </a:lnTo>
                <a:lnTo>
                  <a:pt x="3886615" y="1632758"/>
                </a:lnTo>
                <a:cubicBezTo>
                  <a:pt x="3906952" y="1694866"/>
                  <a:pt x="3917325" y="1761666"/>
                  <a:pt x="3916178" y="1828391"/>
                </a:cubicBezTo>
                <a:cubicBezTo>
                  <a:pt x="3913132" y="2005803"/>
                  <a:pt x="3829520" y="2152229"/>
                  <a:pt x="3704621" y="2198873"/>
                </a:cubicBezTo>
                <a:cubicBezTo>
                  <a:pt x="3721921" y="2306407"/>
                  <a:pt x="3704176" y="2414086"/>
                  <a:pt x="3656021" y="2494203"/>
                </a:cubicBezTo>
                <a:cubicBezTo>
                  <a:pt x="3582855" y="2615947"/>
                  <a:pt x="3453778" y="2651549"/>
                  <a:pt x="3337524" y="2582096"/>
                </a:cubicBezTo>
                <a:cubicBezTo>
                  <a:pt x="3329348" y="2736058"/>
                  <a:pt x="3260086" y="2864262"/>
                  <a:pt x="3155605" y="2918849"/>
                </a:cubicBezTo>
                <a:cubicBezTo>
                  <a:pt x="3032485" y="2983170"/>
                  <a:pt x="2884466" y="2933236"/>
                  <a:pt x="2784673" y="2793675"/>
                </a:cubicBezTo>
                <a:cubicBezTo>
                  <a:pt x="2670927" y="2923843"/>
                  <a:pt x="2506508" y="2932185"/>
                  <a:pt x="2371290" y="2832896"/>
                </a:cubicBezTo>
                <a:lnTo>
                  <a:pt x="2310440" y="2777921"/>
                </a:lnTo>
                <a:lnTo>
                  <a:pt x="2276323" y="2832265"/>
                </a:lnTo>
                <a:cubicBezTo>
                  <a:pt x="2227416" y="2893045"/>
                  <a:pt x="2152976" y="2942870"/>
                  <a:pt x="2057299" y="2972556"/>
                </a:cubicBezTo>
                <a:cubicBezTo>
                  <a:pt x="2063624" y="3075208"/>
                  <a:pt x="1969073" y="3161863"/>
                  <a:pt x="1833666" y="3177468"/>
                </a:cubicBezTo>
                <a:cubicBezTo>
                  <a:pt x="1735695" y="3188783"/>
                  <a:pt x="1633883" y="3160532"/>
                  <a:pt x="1565787" y="3103110"/>
                </a:cubicBezTo>
                <a:cubicBezTo>
                  <a:pt x="1501627" y="3169009"/>
                  <a:pt x="1387932" y="3198157"/>
                  <a:pt x="1276376" y="3177313"/>
                </a:cubicBezTo>
                <a:cubicBezTo>
                  <a:pt x="1145763" y="3152885"/>
                  <a:pt x="1050006" y="3066092"/>
                  <a:pt x="1045772" y="2968277"/>
                </a:cubicBezTo>
                <a:cubicBezTo>
                  <a:pt x="1043628" y="2967490"/>
                  <a:pt x="1041536" y="2966660"/>
                  <a:pt x="1039392" y="2965873"/>
                </a:cubicBezTo>
                <a:cubicBezTo>
                  <a:pt x="941149" y="2966169"/>
                  <a:pt x="844641" y="2942115"/>
                  <a:pt x="764558" y="2898658"/>
                </a:cubicBezTo>
                <a:lnTo>
                  <a:pt x="742009" y="2883514"/>
                </a:lnTo>
                <a:lnTo>
                  <a:pt x="723556" y="2877560"/>
                </a:lnTo>
                <a:cubicBezTo>
                  <a:pt x="668734" y="2851359"/>
                  <a:pt x="626168" y="2812776"/>
                  <a:pt x="602941" y="2768229"/>
                </a:cubicBezTo>
                <a:lnTo>
                  <a:pt x="584751" y="2702306"/>
                </a:lnTo>
                <a:lnTo>
                  <a:pt x="583615" y="2699789"/>
                </a:lnTo>
                <a:lnTo>
                  <a:pt x="583140" y="2697605"/>
                </a:lnTo>
                <a:lnTo>
                  <a:pt x="577110" y="2695332"/>
                </a:lnTo>
                <a:cubicBezTo>
                  <a:pt x="446120" y="2695727"/>
                  <a:pt x="318212" y="2652833"/>
                  <a:pt x="228212" y="2578375"/>
                </a:cubicBezTo>
                <a:cubicBezTo>
                  <a:pt x="86064" y="2460735"/>
                  <a:pt x="68319" y="2290609"/>
                  <a:pt x="185499" y="2169655"/>
                </a:cubicBezTo>
                <a:lnTo>
                  <a:pt x="185356" y="2169563"/>
                </a:lnTo>
                <a:lnTo>
                  <a:pt x="119657" y="2127598"/>
                </a:lnTo>
                <a:cubicBezTo>
                  <a:pt x="-14653" y="2019679"/>
                  <a:pt x="-12985" y="1849877"/>
                  <a:pt x="139998" y="1757334"/>
                </a:cubicBezTo>
                <a:lnTo>
                  <a:pt x="136463" y="1755172"/>
                </a:lnTo>
                <a:lnTo>
                  <a:pt x="85118" y="1723775"/>
                </a:lnTo>
                <a:cubicBezTo>
                  <a:pt x="36124" y="1686051"/>
                  <a:pt x="5588" y="1636810"/>
                  <a:pt x="697" y="1584895"/>
                </a:cubicBezTo>
                <a:cubicBezTo>
                  <a:pt x="-2002" y="1556324"/>
                  <a:pt x="3192" y="1528531"/>
                  <a:pt x="15287" y="1502953"/>
                </a:cubicBezTo>
                <a:lnTo>
                  <a:pt x="66252" y="1440471"/>
                </a:lnTo>
                <a:lnTo>
                  <a:pt x="59632" y="1426059"/>
                </a:lnTo>
                <a:cubicBezTo>
                  <a:pt x="53371" y="1399822"/>
                  <a:pt x="51640" y="1371037"/>
                  <a:pt x="54735" y="1340940"/>
                </a:cubicBezTo>
                <a:lnTo>
                  <a:pt x="59584" y="1322199"/>
                </a:lnTo>
                <a:lnTo>
                  <a:pt x="57887" y="1319794"/>
                </a:lnTo>
                <a:cubicBezTo>
                  <a:pt x="41904" y="1290687"/>
                  <a:pt x="33669" y="1259878"/>
                  <a:pt x="33578" y="1229214"/>
                </a:cubicBezTo>
                <a:cubicBezTo>
                  <a:pt x="33469" y="1192418"/>
                  <a:pt x="45088" y="1155830"/>
                  <a:pt x="69117" y="1122644"/>
                </a:cubicBezTo>
                <a:cubicBezTo>
                  <a:pt x="105728" y="1072069"/>
                  <a:pt x="167005" y="1035368"/>
                  <a:pt x="239817" y="1018620"/>
                </a:cubicBezTo>
                <a:lnTo>
                  <a:pt x="269208" y="1014811"/>
                </a:lnTo>
                <a:lnTo>
                  <a:pt x="264487" y="979944"/>
                </a:lnTo>
                <a:cubicBezTo>
                  <a:pt x="265117" y="906751"/>
                  <a:pt x="295451" y="826509"/>
                  <a:pt x="349777" y="760986"/>
                </a:cubicBezTo>
                <a:cubicBezTo>
                  <a:pt x="434605" y="658708"/>
                  <a:pt x="556996" y="617203"/>
                  <a:pt x="644540" y="661042"/>
                </a:cubicBezTo>
                <a:cubicBezTo>
                  <a:pt x="646270" y="659550"/>
                  <a:pt x="648012" y="658126"/>
                  <a:pt x="649742" y="656634"/>
                </a:cubicBezTo>
                <a:cubicBezTo>
                  <a:pt x="713060" y="541964"/>
                  <a:pt x="812711" y="451026"/>
                  <a:pt x="921525" y="408556"/>
                </a:cubicBezTo>
                <a:cubicBezTo>
                  <a:pt x="1007474" y="375028"/>
                  <a:pt x="1089775" y="375058"/>
                  <a:pt x="1156683" y="403619"/>
                </a:cubicBezTo>
                <a:lnTo>
                  <a:pt x="1193504" y="424480"/>
                </a:lnTo>
                <a:lnTo>
                  <a:pt x="1221123" y="406854"/>
                </a:lnTo>
                <a:cubicBezTo>
                  <a:pt x="1271171" y="381911"/>
                  <a:pt x="1330368" y="365322"/>
                  <a:pt x="1396896" y="359479"/>
                </a:cubicBezTo>
                <a:cubicBezTo>
                  <a:pt x="1412440" y="257815"/>
                  <a:pt x="1523190" y="193134"/>
                  <a:pt x="1658832" y="206540"/>
                </a:cubicBezTo>
                <a:cubicBezTo>
                  <a:pt x="1707905" y="211378"/>
                  <a:pt x="1755824" y="226087"/>
                  <a:pt x="1798274" y="248403"/>
                </a:cubicBezTo>
                <a:lnTo>
                  <a:pt x="1828847" y="268546"/>
                </a:lnTo>
                <a:lnTo>
                  <a:pt x="1864551" y="255879"/>
                </a:lnTo>
                <a:cubicBezTo>
                  <a:pt x="1916150" y="241927"/>
                  <a:pt x="1967885" y="241024"/>
                  <a:pt x="2015931" y="254852"/>
                </a:cubicBezTo>
                <a:cubicBezTo>
                  <a:pt x="2066045" y="158150"/>
                  <a:pt x="2144404" y="82193"/>
                  <a:pt x="2230792" y="46487"/>
                </a:cubicBezTo>
                <a:cubicBezTo>
                  <a:pt x="2247200" y="39704"/>
                  <a:pt x="2263508" y="34522"/>
                  <a:pt x="2279588" y="308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42CDB3AD-A917-478B-8A7A-D9A13D17F469}"/>
              </a:ext>
            </a:extLst>
          </p:cNvPr>
          <p:cNvSpPr/>
          <p:nvPr/>
        </p:nvSpPr>
        <p:spPr>
          <a:xfrm>
            <a:off x="2249488" y="3670300"/>
            <a:ext cx="539750" cy="97313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8E995261-7B88-4744-8120-8F36C95976E1}"/>
              </a:ext>
            </a:extLst>
          </p:cNvPr>
          <p:cNvSpPr/>
          <p:nvPr/>
        </p:nvSpPr>
        <p:spPr>
          <a:xfrm>
            <a:off x="6246813" y="3724275"/>
            <a:ext cx="511175" cy="97313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D17247-E53B-4D6E-8C97-E0D40C9F2C69}"/>
              </a:ext>
            </a:extLst>
          </p:cNvPr>
          <p:cNvSpPr/>
          <p:nvPr/>
        </p:nvSpPr>
        <p:spPr>
          <a:xfrm>
            <a:off x="6757988" y="3279775"/>
            <a:ext cx="2135187" cy="1503363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eaLnBrk="1" hangingPunct="1">
              <a:defRPr/>
            </a:pPr>
            <a:endParaRPr lang="ru-RU"/>
          </a:p>
        </p:txBody>
      </p:sp>
      <p:sp>
        <p:nvSpPr>
          <p:cNvPr id="33805" name="TextBox 14">
            <a:extLst>
              <a:ext uri="{FF2B5EF4-FFF2-40B4-BE49-F238E27FC236}">
                <a16:creationId xmlns:a16="http://schemas.microsoft.com/office/drawing/2014/main" id="{BF7325A4-53A3-4680-9B01-5688C89D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4479925"/>
            <a:ext cx="12684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Narrow" panose="020B0606020202030204" pitchFamily="34" charset="0"/>
              </a:rPr>
              <a:t>День-Месяц</a:t>
            </a:r>
          </a:p>
        </p:txBody>
      </p:sp>
      <p:sp>
        <p:nvSpPr>
          <p:cNvPr id="33806" name="TextBox 12">
            <a:extLst>
              <a:ext uri="{FF2B5EF4-FFF2-40B4-BE49-F238E27FC236}">
                <a16:creationId xmlns:a16="http://schemas.microsoft.com/office/drawing/2014/main" id="{FEEBE391-7A07-4C4E-9C76-BA9490481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4479925"/>
            <a:ext cx="11922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Narrow" panose="020B0606020202030204" pitchFamily="34" charset="0"/>
              </a:rPr>
              <a:t>Ежедневно</a:t>
            </a:r>
          </a:p>
        </p:txBody>
      </p:sp>
      <p:sp>
        <p:nvSpPr>
          <p:cNvPr id="33807" name="TextBox 15">
            <a:extLst>
              <a:ext uri="{FF2B5EF4-FFF2-40B4-BE49-F238E27FC236}">
                <a16:creationId xmlns:a16="http://schemas.microsoft.com/office/drawing/2014/main" id="{63E2858A-7D52-445A-8F1D-3350D648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3251200"/>
            <a:ext cx="12430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70C0"/>
                </a:solidFill>
                <a:latin typeface="Arial Narrow" panose="020B0606020202030204" pitchFamily="34" charset="0"/>
              </a:rPr>
              <a:t>ОЦЕНКА РИСКОВ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C2349A4-92E6-4452-B8A0-4B36779C6C2D}"/>
              </a:ext>
            </a:extLst>
          </p:cNvPr>
          <p:cNvSpPr/>
          <p:nvPr/>
        </p:nvSpPr>
        <p:spPr>
          <a:xfrm>
            <a:off x="250825" y="3279775"/>
            <a:ext cx="1998663" cy="1503363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r" eaLnBrk="1" hangingPunct="1">
              <a:defRPr/>
            </a:pPr>
            <a:endParaRPr lang="ru-RU"/>
          </a:p>
        </p:txBody>
      </p:sp>
      <p:pic>
        <p:nvPicPr>
          <p:cNvPr id="31" name="Picture 18">
            <a:extLst>
              <a:ext uri="{FF2B5EF4-FFF2-40B4-BE49-F238E27FC236}">
                <a16:creationId xmlns:a16="http://schemas.microsoft.com/office/drawing/2014/main" id="{7F143524-E61C-4F7D-A9D2-ADA12CA5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75" y="3462338"/>
            <a:ext cx="1466850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33810" name="TextBox 31">
            <a:extLst>
              <a:ext uri="{FF2B5EF4-FFF2-40B4-BE49-F238E27FC236}">
                <a16:creationId xmlns:a16="http://schemas.microsoft.com/office/drawing/2014/main" id="{92C28151-4FFF-4728-9683-0BDF65B43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479925"/>
            <a:ext cx="19986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Narrow" panose="020B0606020202030204" pitchFamily="34" charset="0"/>
              </a:rPr>
              <a:t>Ежемесячно</a:t>
            </a:r>
          </a:p>
        </p:txBody>
      </p:sp>
      <p:sp>
        <p:nvSpPr>
          <p:cNvPr id="33811" name="Заголовок 1">
            <a:extLst>
              <a:ext uri="{FF2B5EF4-FFF2-40B4-BE49-F238E27FC236}">
                <a16:creationId xmlns:a16="http://schemas.microsoft.com/office/drawing/2014/main" id="{45E47EA6-6C64-4E7F-94CA-3DA5BBB8261B}"/>
              </a:ext>
            </a:extLst>
          </p:cNvPr>
          <p:cNvSpPr txBox="1">
            <a:spLocks/>
          </p:cNvSpPr>
          <p:nvPr/>
        </p:nvSpPr>
        <p:spPr bwMode="auto">
          <a:xfrm>
            <a:off x="441325" y="-33338"/>
            <a:ext cx="7915275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Перспективы управления активами с учетом предиктивной аналитики по их</a:t>
            </a:r>
            <a:r>
              <a:rPr lang="en-US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техническому состоянию</a:t>
            </a:r>
            <a:endParaRPr lang="en-US" alt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812" name="Рисунок 36" descr="Вырезка экрана">
            <a:extLst>
              <a:ext uri="{FF2B5EF4-FFF2-40B4-BE49-F238E27FC236}">
                <a16:creationId xmlns:a16="http://schemas.microsoft.com/office/drawing/2014/main" id="{2F4A0D1E-4618-4BD4-9637-53F68CBB7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0" y="3489325"/>
            <a:ext cx="14779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4">
            <a:extLst>
              <a:ext uri="{FF2B5EF4-FFF2-40B4-BE49-F238E27FC236}">
                <a16:creationId xmlns:a16="http://schemas.microsoft.com/office/drawing/2014/main" id="{D497017B-6939-4EA2-AF5F-1870CC46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863" y="3459163"/>
            <a:ext cx="154146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трелка вправо 38">
            <a:extLst>
              <a:ext uri="{FF2B5EF4-FFF2-40B4-BE49-F238E27FC236}">
                <a16:creationId xmlns:a16="http://schemas.microsoft.com/office/drawing/2014/main" id="{D100510B-B0A0-4BB8-822B-0F6F86974B3E}"/>
              </a:ext>
            </a:extLst>
          </p:cNvPr>
          <p:cNvSpPr/>
          <p:nvPr/>
        </p:nvSpPr>
        <p:spPr>
          <a:xfrm>
            <a:off x="1465263" y="2344738"/>
            <a:ext cx="1111250" cy="347662"/>
          </a:xfrm>
          <a:prstGeom prst="rightArrow">
            <a:avLst>
              <a:gd name="adj1" fmla="val 45297"/>
              <a:gd name="adj2" fmla="val 43569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34290"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100" b="1"/>
          </a:p>
        </p:txBody>
      </p:sp>
      <p:pic>
        <p:nvPicPr>
          <p:cNvPr id="33815" name="Рисунок 39">
            <a:extLst>
              <a:ext uri="{FF2B5EF4-FFF2-40B4-BE49-F238E27FC236}">
                <a16:creationId xmlns:a16="http://schemas.microsoft.com/office/drawing/2014/main" id="{14E1E999-16FD-4BA5-B69E-03BE0643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2298700"/>
            <a:ext cx="1346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Рисунок 41">
            <a:extLst>
              <a:ext uri="{FF2B5EF4-FFF2-40B4-BE49-F238E27FC236}">
                <a16:creationId xmlns:a16="http://schemas.microsoft.com/office/drawing/2014/main" id="{50593144-3667-4590-9449-166D581F2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68413"/>
            <a:ext cx="860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7" name="TextBox 32">
            <a:extLst>
              <a:ext uri="{FF2B5EF4-FFF2-40B4-BE49-F238E27FC236}">
                <a16:creationId xmlns:a16="http://schemas.microsoft.com/office/drawing/2014/main" id="{ECC00FCE-1E90-4877-9074-46E062D4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214688"/>
            <a:ext cx="1628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70C0"/>
                </a:solidFill>
                <a:latin typeface="Arial Narrow" panose="020B0606020202030204" pitchFamily="34" charset="0"/>
              </a:rPr>
              <a:t>АНАЛИЗ НАДЕЖНОСТИ</a:t>
            </a:r>
          </a:p>
        </p:txBody>
      </p:sp>
      <p:sp>
        <p:nvSpPr>
          <p:cNvPr id="33818" name="TextBox 34">
            <a:extLst>
              <a:ext uri="{FF2B5EF4-FFF2-40B4-BE49-F238E27FC236}">
                <a16:creationId xmlns:a16="http://schemas.microsoft.com/office/drawing/2014/main" id="{5006FF3D-399D-40FE-A0BB-7113E3D92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2616200"/>
            <a:ext cx="1260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ru-RU" altLang="ru-RU" sz="1100" b="1">
                <a:solidFill>
                  <a:srgbClr val="232E38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Новые данные: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900"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текущее состояние объектов</a:t>
            </a:r>
          </a:p>
        </p:txBody>
      </p:sp>
      <p:grpSp>
        <p:nvGrpSpPr>
          <p:cNvPr id="33819" name="Группа 22">
            <a:extLst>
              <a:ext uri="{FF2B5EF4-FFF2-40B4-BE49-F238E27FC236}">
                <a16:creationId xmlns:a16="http://schemas.microsoft.com/office/drawing/2014/main" id="{B11D3974-A7D2-4898-ABAD-F24A6B69A70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70125"/>
            <a:ext cx="963613" cy="771525"/>
            <a:chOff x="6465966" y="2512814"/>
            <a:chExt cx="1283490" cy="1027631"/>
          </a:xfrm>
        </p:grpSpPr>
        <p:pic>
          <p:nvPicPr>
            <p:cNvPr id="33857" name="Picture 7">
              <a:extLst>
                <a:ext uri="{FF2B5EF4-FFF2-40B4-BE49-F238E27FC236}">
                  <a16:creationId xmlns:a16="http://schemas.microsoft.com/office/drawing/2014/main" id="{66479692-2EBF-49DC-A81F-9759989D8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966" y="2512814"/>
              <a:ext cx="1283490" cy="85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8" name="Picture 76">
              <a:extLst>
                <a:ext uri="{FF2B5EF4-FFF2-40B4-BE49-F238E27FC236}">
                  <a16:creationId xmlns:a16="http://schemas.microsoft.com/office/drawing/2014/main" id="{8C6E0EC8-3FF7-4838-A91F-EC2E376A7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047" y="2594604"/>
              <a:ext cx="761285" cy="50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9" name="Рисунок 8">
              <a:extLst>
                <a:ext uri="{FF2B5EF4-FFF2-40B4-BE49-F238E27FC236}">
                  <a16:creationId xmlns:a16="http://schemas.microsoft.com/office/drawing/2014/main" id="{5AF0518B-A15A-444A-8AA3-6E8D823D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498"/>
            <a:stretch>
              <a:fillRect/>
            </a:stretch>
          </p:blipFill>
          <p:spPr bwMode="auto">
            <a:xfrm>
              <a:off x="6736505" y="3341210"/>
              <a:ext cx="790647" cy="19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20" name="Группа 21">
            <a:extLst>
              <a:ext uri="{FF2B5EF4-FFF2-40B4-BE49-F238E27FC236}">
                <a16:creationId xmlns:a16="http://schemas.microsoft.com/office/drawing/2014/main" id="{6253BD46-F5F8-4241-9FC8-9FCFCCD49F91}"/>
              </a:ext>
            </a:extLst>
          </p:cNvPr>
          <p:cNvGrpSpPr>
            <a:grpSpLocks/>
          </p:cNvGrpSpPr>
          <p:nvPr/>
        </p:nvGrpSpPr>
        <p:grpSpPr bwMode="auto">
          <a:xfrm>
            <a:off x="3754438" y="1327150"/>
            <a:ext cx="946150" cy="630238"/>
            <a:chOff x="6483711" y="1254626"/>
            <a:chExt cx="1259962" cy="839975"/>
          </a:xfrm>
        </p:grpSpPr>
        <p:pic>
          <p:nvPicPr>
            <p:cNvPr id="33851" name="Picture 7">
              <a:extLst>
                <a:ext uri="{FF2B5EF4-FFF2-40B4-BE49-F238E27FC236}">
                  <a16:creationId xmlns:a16="http://schemas.microsoft.com/office/drawing/2014/main" id="{A23E136D-6377-4365-97BA-F12AF5BC6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711" y="1254626"/>
              <a:ext cx="1259962" cy="83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52" name="Группа 53">
              <a:extLst>
                <a:ext uri="{FF2B5EF4-FFF2-40B4-BE49-F238E27FC236}">
                  <a16:creationId xmlns:a16="http://schemas.microsoft.com/office/drawing/2014/main" id="{4EC4D97B-A8B8-4441-998E-52A056439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9579" y="1395551"/>
              <a:ext cx="576263" cy="431800"/>
              <a:chOff x="6198899" y="3562299"/>
              <a:chExt cx="576263" cy="431800"/>
            </a:xfrm>
          </p:grpSpPr>
          <p:pic>
            <p:nvPicPr>
              <p:cNvPr id="33853" name="Picture 76">
                <a:extLst>
                  <a:ext uri="{FF2B5EF4-FFF2-40B4-BE49-F238E27FC236}">
                    <a16:creationId xmlns:a16="http://schemas.microsoft.com/office/drawing/2014/main" id="{B2CD239C-C70F-45DD-B5F3-CBF9549E9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8899" y="3562299"/>
                <a:ext cx="215900" cy="142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54" name="Picture 6">
                <a:extLst>
                  <a:ext uri="{FF2B5EF4-FFF2-40B4-BE49-F238E27FC236}">
                    <a16:creationId xmlns:a16="http://schemas.microsoft.com/office/drawing/2014/main" id="{BFF396B3-04A5-4D4D-A4FD-492D271D9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8899" y="3752799"/>
                <a:ext cx="287338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55" name="Picture 2">
                <a:extLst>
                  <a:ext uri="{FF2B5EF4-FFF2-40B4-BE49-F238E27FC236}">
                    <a16:creationId xmlns:a16="http://schemas.microsoft.com/office/drawing/2014/main" id="{033EDE02-532E-47FC-9635-C9FC15CAC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5286" y="3770262"/>
                <a:ext cx="250825" cy="22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56" name="Picture 20">
                <a:extLst>
                  <a:ext uri="{FF2B5EF4-FFF2-40B4-BE49-F238E27FC236}">
                    <a16:creationId xmlns:a16="http://schemas.microsoft.com/office/drawing/2014/main" id="{CEABE15B-B376-4E5E-AE38-71361B8751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6237" y="3562299"/>
                <a:ext cx="288925" cy="17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821" name="TextBox 85">
            <a:extLst>
              <a:ext uri="{FF2B5EF4-FFF2-40B4-BE49-F238E27FC236}">
                <a16:creationId xmlns:a16="http://schemas.microsoft.com/office/drawing/2014/main" id="{C4CBBF5F-2AE9-4DB5-9F73-8C8AB87E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1766888"/>
            <a:ext cx="9382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800" b="1">
                <a:solidFill>
                  <a:srgbClr val="232E38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Накопленная </a:t>
            </a:r>
            <a:br>
              <a:rPr lang="en-US" altLang="ru-RU" sz="800" b="1">
                <a:solidFill>
                  <a:srgbClr val="232E38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ru-RU" altLang="ru-RU" sz="800" b="1">
                <a:solidFill>
                  <a:srgbClr val="232E38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статистика</a:t>
            </a:r>
          </a:p>
        </p:txBody>
      </p:sp>
      <p:sp>
        <p:nvSpPr>
          <p:cNvPr id="33822" name="Прямоугольник 96">
            <a:extLst>
              <a:ext uri="{FF2B5EF4-FFF2-40B4-BE49-F238E27FC236}">
                <a16:creationId xmlns:a16="http://schemas.microsoft.com/office/drawing/2014/main" id="{26D69C1A-B41F-4B2D-B4F5-28565B4D4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344738"/>
            <a:ext cx="627063" cy="4095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900" b="1">
                <a:solidFill>
                  <a:srgbClr val="10253F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Обученная</a:t>
            </a:r>
            <a:r>
              <a:rPr lang="en-US" altLang="ru-RU" sz="900" b="1">
                <a:solidFill>
                  <a:srgbClr val="10253F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ru-RU" sz="900" b="1">
                <a:solidFill>
                  <a:srgbClr val="10253F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модель</a:t>
            </a:r>
          </a:p>
        </p:txBody>
      </p:sp>
      <p:sp>
        <p:nvSpPr>
          <p:cNvPr id="33823" name="TextBox 38">
            <a:extLst>
              <a:ext uri="{FF2B5EF4-FFF2-40B4-BE49-F238E27FC236}">
                <a16:creationId xmlns:a16="http://schemas.microsoft.com/office/drawing/2014/main" id="{F24ABF20-EE78-4CFF-97BD-4B58AC94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393825"/>
            <a:ext cx="509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700" b="1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БД АСУ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700" b="1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Журналы учета</a:t>
            </a:r>
          </a:p>
        </p:txBody>
      </p:sp>
      <p:grpSp>
        <p:nvGrpSpPr>
          <p:cNvPr id="33824" name="Группа 2">
            <a:extLst>
              <a:ext uri="{FF2B5EF4-FFF2-40B4-BE49-F238E27FC236}">
                <a16:creationId xmlns:a16="http://schemas.microsoft.com/office/drawing/2014/main" id="{115190DE-AFFA-4DCC-8955-4451EE7FE632}"/>
              </a:ext>
            </a:extLst>
          </p:cNvPr>
          <p:cNvGrpSpPr>
            <a:grpSpLocks/>
          </p:cNvGrpSpPr>
          <p:nvPr/>
        </p:nvGrpSpPr>
        <p:grpSpPr bwMode="auto">
          <a:xfrm>
            <a:off x="4837113" y="2146300"/>
            <a:ext cx="1192212" cy="738188"/>
            <a:chOff x="8518905" y="2700488"/>
            <a:chExt cx="1590675" cy="984415"/>
          </a:xfrm>
        </p:grpSpPr>
        <p:sp>
          <p:nvSpPr>
            <p:cNvPr id="33848" name="TextBox 62">
              <a:extLst>
                <a:ext uri="{FF2B5EF4-FFF2-40B4-BE49-F238E27FC236}">
                  <a16:creationId xmlns:a16="http://schemas.microsoft.com/office/drawing/2014/main" id="{A009D2AA-1F70-4027-A39E-EE0C69316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905" y="2700488"/>
              <a:ext cx="15906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100" b="1">
                  <a:solidFill>
                    <a:srgbClr val="232E38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Прогноз и анализ</a:t>
              </a:r>
            </a:p>
          </p:txBody>
        </p:sp>
        <p:pic>
          <p:nvPicPr>
            <p:cNvPr id="33849" name="Picture 10">
              <a:extLst>
                <a:ext uri="{FF2B5EF4-FFF2-40B4-BE49-F238E27FC236}">
                  <a16:creationId xmlns:a16="http://schemas.microsoft.com/office/drawing/2014/main" id="{C459E594-8521-4BCA-8856-3E7BFF5F9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2919" y="2914966"/>
              <a:ext cx="9525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50" name="TextBox 48">
              <a:extLst>
                <a:ext uri="{FF2B5EF4-FFF2-40B4-BE49-F238E27FC236}">
                  <a16:creationId xmlns:a16="http://schemas.microsoft.com/office/drawing/2014/main" id="{76189B5E-A2D5-4E01-B6B4-086819CE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8331" y="3022916"/>
              <a:ext cx="75985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altLang="ru-RU" sz="700" b="1">
                  <a:solidFill>
                    <a:schemeClr val="bg1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Прогноз  отказа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Подразделение,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Перегон,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ru-RU" altLang="ru-RU" sz="700">
                  <a:solidFill>
                    <a:schemeClr val="bg1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Путь: 1; км: 36 </a:t>
              </a:r>
            </a:p>
            <a:p>
              <a:pPr eaLnBrk="1" hangingPunct="1">
                <a:lnSpc>
                  <a:spcPct val="80000"/>
                </a:lnSpc>
              </a:pPr>
              <a:endParaRPr lang="ru-RU" altLang="ru-RU" sz="700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33825" name="Группа 15366">
            <a:extLst>
              <a:ext uri="{FF2B5EF4-FFF2-40B4-BE49-F238E27FC236}">
                <a16:creationId xmlns:a16="http://schemas.microsoft.com/office/drawing/2014/main" id="{D2F7D074-7E2A-4973-9324-C9F307147F86}"/>
              </a:ext>
            </a:extLst>
          </p:cNvPr>
          <p:cNvGrpSpPr>
            <a:grpSpLocks/>
          </p:cNvGrpSpPr>
          <p:nvPr/>
        </p:nvGrpSpPr>
        <p:grpSpPr bwMode="auto">
          <a:xfrm>
            <a:off x="2628900" y="2108200"/>
            <a:ext cx="820738" cy="762000"/>
            <a:chOff x="3617913" y="4816424"/>
            <a:chExt cx="527050" cy="738188"/>
          </a:xfrm>
        </p:grpSpPr>
        <p:sp>
          <p:nvSpPr>
            <p:cNvPr id="80" name="Цилиндр 79">
              <a:extLst>
                <a:ext uri="{FF2B5EF4-FFF2-40B4-BE49-F238E27FC236}">
                  <a16:creationId xmlns:a16="http://schemas.microsoft.com/office/drawing/2014/main" id="{75AACB3D-B627-40E4-BC2A-4399BC06414C}"/>
                </a:ext>
              </a:extLst>
            </p:cNvPr>
            <p:cNvSpPr/>
            <p:nvPr/>
          </p:nvSpPr>
          <p:spPr bwMode="auto">
            <a:xfrm>
              <a:off x="3617913" y="5117851"/>
              <a:ext cx="527050" cy="436761"/>
            </a:xfrm>
            <a:prstGeom prst="can">
              <a:avLst>
                <a:gd name="adj" fmla="val 46041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ArchDown">
                <a:avLst>
                  <a:gd name="adj" fmla="val 5911"/>
                </a:avLst>
              </a:prstTxWarp>
            </a:bodyPr>
            <a:lstStyle/>
            <a:p>
              <a:pPr algn="ctr" eaLnBrk="1" hangingPunct="1">
                <a:defRPr/>
              </a:pPr>
              <a:endParaRPr lang="ru-RU" sz="800" dirty="0">
                <a:latin typeface="Arial Narrow" panose="020B0606020202030204" pitchFamily="34" charset="0"/>
              </a:endParaRPr>
            </a:p>
          </p:txBody>
        </p:sp>
        <p:sp>
          <p:nvSpPr>
            <p:cNvPr id="81" name="Цилиндр 80">
              <a:extLst>
                <a:ext uri="{FF2B5EF4-FFF2-40B4-BE49-F238E27FC236}">
                  <a16:creationId xmlns:a16="http://schemas.microsoft.com/office/drawing/2014/main" id="{BF3AD48F-7958-4113-8003-B5D3DC1B9BF5}"/>
                </a:ext>
              </a:extLst>
            </p:cNvPr>
            <p:cNvSpPr/>
            <p:nvPr/>
          </p:nvSpPr>
          <p:spPr bwMode="auto">
            <a:xfrm>
              <a:off x="3617913" y="4990016"/>
              <a:ext cx="527050" cy="326903"/>
            </a:xfrm>
            <a:prstGeom prst="can">
              <a:avLst>
                <a:gd name="adj" fmla="val 46041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ArchDown">
                <a:avLst/>
              </a:prstTxWarp>
            </a:bodyPr>
            <a:lstStyle/>
            <a:p>
              <a:pPr algn="ctr" eaLnBrk="1" hangingPunct="1">
                <a:defRPr/>
              </a:pPr>
              <a:r>
                <a:rPr lang="ru-RU" sz="1100" b="1">
                  <a:latin typeface="Arial Narrow" panose="020B0606020202030204" pitchFamily="34" charset="0"/>
                </a:rPr>
                <a:t>диагностики</a:t>
              </a:r>
              <a:endParaRPr lang="en-US" sz="1100" b="1">
                <a:latin typeface="Arial Narrow" panose="020B0606020202030204" pitchFamily="34" charset="0"/>
              </a:endParaRPr>
            </a:p>
            <a:p>
              <a:pPr algn="ctr" eaLnBrk="1" hangingPunct="1">
                <a:lnSpc>
                  <a:spcPct val="140000"/>
                </a:lnSpc>
                <a:defRPr/>
              </a:pPr>
              <a:r>
                <a:rPr lang="en-US" sz="1100" b="1">
                  <a:latin typeface="Arial Black" panose="020B0A04020102020204" pitchFamily="34" charset="0"/>
                </a:rPr>
                <a:t>BIG DATA</a:t>
              </a:r>
              <a:endParaRPr lang="ru-RU" sz="800" b="1">
                <a:latin typeface="Arial Black" panose="020B0A04020102020204" pitchFamily="34" charset="0"/>
              </a:endParaRPr>
            </a:p>
          </p:txBody>
        </p:sp>
        <p:sp>
          <p:nvSpPr>
            <p:cNvPr id="82" name="Цилиндр 81">
              <a:extLst>
                <a:ext uri="{FF2B5EF4-FFF2-40B4-BE49-F238E27FC236}">
                  <a16:creationId xmlns:a16="http://schemas.microsoft.com/office/drawing/2014/main" id="{1B0DDFCB-04FF-4175-81F7-067601EB801D}"/>
                </a:ext>
              </a:extLst>
            </p:cNvPr>
            <p:cNvSpPr/>
            <p:nvPr/>
          </p:nvSpPr>
          <p:spPr bwMode="auto">
            <a:xfrm>
              <a:off x="3617913" y="4816424"/>
              <a:ext cx="527050" cy="326903"/>
            </a:xfrm>
            <a:prstGeom prst="can">
              <a:avLst>
                <a:gd name="adj" fmla="val 46041"/>
              </a:avLst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ArchDown">
                <a:avLst>
                  <a:gd name="adj" fmla="val 318245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ru-RU" sz="1100" b="1" dirty="0">
                  <a:latin typeface="Arial Narrow" panose="020B0606020202030204" pitchFamily="34" charset="0"/>
                </a:rPr>
                <a:t>Системы</a:t>
              </a:r>
              <a:endParaRPr lang="ru-RU" sz="8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84" name="Стрелка вправо 83">
            <a:extLst>
              <a:ext uri="{FF2B5EF4-FFF2-40B4-BE49-F238E27FC236}">
                <a16:creationId xmlns:a16="http://schemas.microsoft.com/office/drawing/2014/main" id="{C06F8113-28FB-473D-9AD0-922FDCC961FA}"/>
              </a:ext>
            </a:extLst>
          </p:cNvPr>
          <p:cNvSpPr/>
          <p:nvPr/>
        </p:nvSpPr>
        <p:spPr>
          <a:xfrm>
            <a:off x="3489325" y="2413000"/>
            <a:ext cx="327025" cy="236538"/>
          </a:xfrm>
          <a:prstGeom prst="rightArrow">
            <a:avLst>
              <a:gd name="adj1" fmla="val 45297"/>
              <a:gd name="adj2" fmla="val 43569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34290"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100" b="1"/>
          </a:p>
        </p:txBody>
      </p:sp>
      <p:sp>
        <p:nvSpPr>
          <p:cNvPr id="85" name="Стрелка вправо 84">
            <a:extLst>
              <a:ext uri="{FF2B5EF4-FFF2-40B4-BE49-F238E27FC236}">
                <a16:creationId xmlns:a16="http://schemas.microsoft.com/office/drawing/2014/main" id="{7EE72CD9-13F5-451A-BA88-992F9FF87276}"/>
              </a:ext>
            </a:extLst>
          </p:cNvPr>
          <p:cNvSpPr/>
          <p:nvPr/>
        </p:nvSpPr>
        <p:spPr>
          <a:xfrm>
            <a:off x="3489325" y="1482725"/>
            <a:ext cx="327025" cy="234950"/>
          </a:xfrm>
          <a:prstGeom prst="rightArrow">
            <a:avLst>
              <a:gd name="adj1" fmla="val 45297"/>
              <a:gd name="adj2" fmla="val 43569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34290"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100" b="1"/>
          </a:p>
        </p:txBody>
      </p:sp>
      <p:sp>
        <p:nvSpPr>
          <p:cNvPr id="33828" name="TextBox 30">
            <a:extLst>
              <a:ext uri="{FF2B5EF4-FFF2-40B4-BE49-F238E27FC236}">
                <a16:creationId xmlns:a16="http://schemas.microsoft.com/office/drawing/2014/main" id="{AFCC9BC6-795C-416E-BD14-EA3216EA9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425" y="1387475"/>
            <a:ext cx="617538" cy="42386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900" b="1">
                <a:solidFill>
                  <a:srgbClr val="10253F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Машинное обучение, подбор модели </a:t>
            </a:r>
          </a:p>
        </p:txBody>
      </p:sp>
      <p:sp>
        <p:nvSpPr>
          <p:cNvPr id="88" name="Стрелка вправо 87">
            <a:extLst>
              <a:ext uri="{FF2B5EF4-FFF2-40B4-BE49-F238E27FC236}">
                <a16:creationId xmlns:a16="http://schemas.microsoft.com/office/drawing/2014/main" id="{9B871450-158F-4956-9CA8-4748C642AAEE}"/>
              </a:ext>
            </a:extLst>
          </p:cNvPr>
          <p:cNvSpPr/>
          <p:nvPr/>
        </p:nvSpPr>
        <p:spPr>
          <a:xfrm>
            <a:off x="4656138" y="2413000"/>
            <a:ext cx="327025" cy="236538"/>
          </a:xfrm>
          <a:prstGeom prst="rightArrow">
            <a:avLst>
              <a:gd name="adj1" fmla="val 45297"/>
              <a:gd name="adj2" fmla="val 43569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34290"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100" b="1"/>
          </a:p>
        </p:txBody>
      </p:sp>
      <p:sp>
        <p:nvSpPr>
          <p:cNvPr id="68" name="Стрелка вправо 67">
            <a:extLst>
              <a:ext uri="{FF2B5EF4-FFF2-40B4-BE49-F238E27FC236}">
                <a16:creationId xmlns:a16="http://schemas.microsoft.com/office/drawing/2014/main" id="{4C4B51BC-B909-4121-9E13-42A50A9BA0EB}"/>
              </a:ext>
            </a:extLst>
          </p:cNvPr>
          <p:cNvSpPr/>
          <p:nvPr/>
        </p:nvSpPr>
        <p:spPr>
          <a:xfrm rot="5400000">
            <a:off x="4054475" y="1989138"/>
            <a:ext cx="325437" cy="236538"/>
          </a:xfrm>
          <a:prstGeom prst="rightArrow">
            <a:avLst>
              <a:gd name="adj1" fmla="val 45297"/>
              <a:gd name="adj2" fmla="val 43569"/>
            </a:avLst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34290"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1100" b="1"/>
          </a:p>
        </p:txBody>
      </p:sp>
      <p:grpSp>
        <p:nvGrpSpPr>
          <p:cNvPr id="33831" name="Группа 9">
            <a:extLst>
              <a:ext uri="{FF2B5EF4-FFF2-40B4-BE49-F238E27FC236}">
                <a16:creationId xmlns:a16="http://schemas.microsoft.com/office/drawing/2014/main" id="{D5CBD828-7727-4A14-9D0D-5E8E6B8C20FF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1308100"/>
            <a:ext cx="909637" cy="531813"/>
            <a:chOff x="3087501" y="1319014"/>
            <a:chExt cx="1211521" cy="708573"/>
          </a:xfrm>
        </p:grpSpPr>
        <p:grpSp>
          <p:nvGrpSpPr>
            <p:cNvPr id="33841" name="Группа 3">
              <a:extLst>
                <a:ext uri="{FF2B5EF4-FFF2-40B4-BE49-F238E27FC236}">
                  <a16:creationId xmlns:a16="http://schemas.microsoft.com/office/drawing/2014/main" id="{CF299288-40F9-4363-86D0-6BE5291E6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7501" y="1319014"/>
              <a:ext cx="1211521" cy="708573"/>
              <a:chOff x="3087501" y="1319014"/>
              <a:chExt cx="1211521" cy="708573"/>
            </a:xfrm>
          </p:grpSpPr>
          <p:pic>
            <p:nvPicPr>
              <p:cNvPr id="33843" name="Picture 10">
                <a:extLst>
                  <a:ext uri="{FF2B5EF4-FFF2-40B4-BE49-F238E27FC236}">
                    <a16:creationId xmlns:a16="http://schemas.microsoft.com/office/drawing/2014/main" id="{EB7C4B1B-5444-4231-9664-79C9A39EA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7501" y="1381535"/>
                <a:ext cx="746085" cy="60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44" name="Picture 4">
                <a:extLst>
                  <a:ext uri="{FF2B5EF4-FFF2-40B4-BE49-F238E27FC236}">
                    <a16:creationId xmlns:a16="http://schemas.microsoft.com/office/drawing/2014/main" id="{2D057828-F62D-4D84-B479-DC13529B32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424242"/>
                  </a:clrFrom>
                  <a:clrTo>
                    <a:srgbClr val="424242">
                      <a:alpha val="0"/>
                    </a:srgbClr>
                  </a:clrTo>
                </a:clrChange>
                <a:lum contras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1906" y="1319014"/>
                <a:ext cx="507116" cy="708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42" name="TextBox 38">
              <a:extLst>
                <a:ext uri="{FF2B5EF4-FFF2-40B4-BE49-F238E27FC236}">
                  <a16:creationId xmlns:a16="http://schemas.microsoft.com/office/drawing/2014/main" id="{873DBEE6-9EB7-4454-B1E7-73045FEF9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216" y="1399575"/>
              <a:ext cx="679397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700" b="1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БД АСУ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700" b="1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Журналы учета</a:t>
              </a:r>
            </a:p>
          </p:txBody>
        </p:sp>
      </p:grpSp>
      <p:pic>
        <p:nvPicPr>
          <p:cNvPr id="33832" name="Рисунок 17">
            <a:extLst>
              <a:ext uri="{FF2B5EF4-FFF2-40B4-BE49-F238E27FC236}">
                <a16:creationId xmlns:a16="http://schemas.microsoft.com/office/drawing/2014/main" id="{E2D88143-A169-46CE-ACD9-A015CE43DBE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433513"/>
            <a:ext cx="1317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33" name="Группа 8">
            <a:extLst>
              <a:ext uri="{FF2B5EF4-FFF2-40B4-BE49-F238E27FC236}">
                <a16:creationId xmlns:a16="http://schemas.microsoft.com/office/drawing/2014/main" id="{76D9B794-6717-44B9-AF3B-33F138D79677}"/>
              </a:ext>
            </a:extLst>
          </p:cNvPr>
          <p:cNvGrpSpPr>
            <a:grpSpLocks/>
          </p:cNvGrpSpPr>
          <p:nvPr/>
        </p:nvGrpSpPr>
        <p:grpSpPr bwMode="auto">
          <a:xfrm>
            <a:off x="6869113" y="1766888"/>
            <a:ext cx="1916112" cy="2347912"/>
            <a:chOff x="9143198" y="1840652"/>
            <a:chExt cx="2872895" cy="351879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DB4EB1C-B491-4CDF-90C1-B08F2BDBAA60}"/>
                </a:ext>
              </a:extLst>
            </p:cNvPr>
            <p:cNvSpPr/>
            <p:nvPr/>
          </p:nvSpPr>
          <p:spPr>
            <a:xfrm>
              <a:off x="9143198" y="1840652"/>
              <a:ext cx="2858614" cy="35187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33838" name="Рисунок 18">
              <a:extLst>
                <a:ext uri="{FF2B5EF4-FFF2-40B4-BE49-F238E27FC236}">
                  <a16:creationId xmlns:a16="http://schemas.microsoft.com/office/drawing/2014/main" id="{5718AFEB-4FE9-4CD7-805A-39C9FFADC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255" y="1956752"/>
              <a:ext cx="1774838" cy="148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39" name="Рисунок 13">
              <a:extLst>
                <a:ext uri="{FF2B5EF4-FFF2-40B4-BE49-F238E27FC236}">
                  <a16:creationId xmlns:a16="http://schemas.microsoft.com/office/drawing/2014/main" id="{72138941-CCAC-477E-BB35-0249B932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935" y="3983235"/>
              <a:ext cx="2850718" cy="137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40" name="Рисунок 16">
              <a:extLst>
                <a:ext uri="{FF2B5EF4-FFF2-40B4-BE49-F238E27FC236}">
                  <a16:creationId xmlns:a16="http://schemas.microsoft.com/office/drawing/2014/main" id="{2CF4117E-CCE8-4613-ADE9-90A6EFAB1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099" y="1924790"/>
              <a:ext cx="1696429" cy="153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34" name="TextBox 97">
            <a:extLst>
              <a:ext uri="{FF2B5EF4-FFF2-40B4-BE49-F238E27FC236}">
                <a16:creationId xmlns:a16="http://schemas.microsoft.com/office/drawing/2014/main" id="{DF0D9918-A75D-40E8-9AEF-E64ADD57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2847975"/>
            <a:ext cx="17573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rgbClr val="0070C0"/>
                </a:solidFill>
                <a:latin typeface="Arial Narrow" panose="020B0606020202030204" pitchFamily="34" charset="0"/>
              </a:rPr>
              <a:t>ОПЕРАТИВНЫЕ МЕРОПРИЯТИЯ</a:t>
            </a:r>
          </a:p>
        </p:txBody>
      </p:sp>
      <p:sp>
        <p:nvSpPr>
          <p:cNvPr id="33835" name="TextBox 5">
            <a:extLst>
              <a:ext uri="{FF2B5EF4-FFF2-40B4-BE49-F238E27FC236}">
                <a16:creationId xmlns:a16="http://schemas.microsoft.com/office/drawing/2014/main" id="{B9333BD3-CC73-4D06-8A86-207C9096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895350"/>
            <a:ext cx="2006600" cy="3460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Реализовано</a:t>
            </a:r>
          </a:p>
        </p:txBody>
      </p:sp>
      <p:sp>
        <p:nvSpPr>
          <p:cNvPr id="33836" name="TextBox 70">
            <a:extLst>
              <a:ext uri="{FF2B5EF4-FFF2-40B4-BE49-F238E27FC236}">
                <a16:creationId xmlns:a16="http://schemas.microsoft.com/office/drawing/2014/main" id="{20E37001-9113-4D84-934A-AD77D727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895350"/>
            <a:ext cx="2138362" cy="3460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Перспективы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>
            <a:extLst>
              <a:ext uri="{FF2B5EF4-FFF2-40B4-BE49-F238E27FC236}">
                <a16:creationId xmlns:a16="http://schemas.microsoft.com/office/drawing/2014/main" id="{A2D625A7-C938-4C7D-A809-C571D8D7738D}"/>
              </a:ext>
            </a:extLst>
          </p:cNvPr>
          <p:cNvSpPr txBox="1">
            <a:spLocks/>
          </p:cNvSpPr>
          <p:nvPr/>
        </p:nvSpPr>
        <p:spPr bwMode="auto">
          <a:xfrm>
            <a:off x="125413" y="123825"/>
            <a:ext cx="88931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311" tIns="29156" rIns="58311" bIns="29156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Цифровая платформа управления рисками</a:t>
            </a:r>
          </a:p>
        </p:txBody>
      </p:sp>
      <p:pic>
        <p:nvPicPr>
          <p:cNvPr id="34819" name="Рисунок 2">
            <a:extLst>
              <a:ext uri="{FF2B5EF4-FFF2-40B4-BE49-F238E27FC236}">
                <a16:creationId xmlns:a16="http://schemas.microsoft.com/office/drawing/2014/main" id="{2DECCB24-8069-452D-8A36-DFB579C2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700088"/>
            <a:ext cx="901858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86183DEA-916F-476F-B351-50890F7035A0}"/>
              </a:ext>
            </a:extLst>
          </p:cNvPr>
          <p:cNvSpPr/>
          <p:nvPr/>
        </p:nvSpPr>
        <p:spPr>
          <a:xfrm>
            <a:off x="4500563" y="3363913"/>
            <a:ext cx="1295400" cy="14398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2550B2E4-D27B-4ECF-A4EF-66FF860AE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1588"/>
            <a:ext cx="8543925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 сбора</a:t>
            </a:r>
            <a:r>
              <a:rPr lang="en-US" altLang="ru-RU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получения информации о фактических состояниях инфраструктуры и подвижного состава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81E5032-DDDF-40FE-8B1C-C1B63D74DEBC}"/>
              </a:ext>
            </a:extLst>
          </p:cNvPr>
          <p:cNvSpPr/>
          <p:nvPr/>
        </p:nvSpPr>
        <p:spPr>
          <a:xfrm>
            <a:off x="1655763" y="1508125"/>
            <a:ext cx="1008062" cy="5762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Реальный мир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3F1C6B1-5ADE-4677-AD6D-AF2EDF166D0C}"/>
              </a:ext>
            </a:extLst>
          </p:cNvPr>
          <p:cNvSpPr/>
          <p:nvPr/>
        </p:nvSpPr>
        <p:spPr>
          <a:xfrm>
            <a:off x="2997200" y="1508125"/>
            <a:ext cx="1223963" cy="576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Личные наблюдения/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измерения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C56AC2F-772D-4EF8-8AF3-49532FB0EB6F}"/>
              </a:ext>
            </a:extLst>
          </p:cNvPr>
          <p:cNvSpPr/>
          <p:nvPr/>
        </p:nvSpPr>
        <p:spPr>
          <a:xfrm>
            <a:off x="4535488" y="1508125"/>
            <a:ext cx="1293812" cy="576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Заполнение журналов, бланков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E02B1333-6621-419A-B2EE-C95BA7A83AA4}"/>
              </a:ext>
            </a:extLst>
          </p:cNvPr>
          <p:cNvSpPr/>
          <p:nvPr/>
        </p:nvSpPr>
        <p:spPr>
          <a:xfrm>
            <a:off x="6142038" y="1508125"/>
            <a:ext cx="1223962" cy="576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Отчёты, учётные книги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A83CEF8-427B-4970-8F5D-C274547A73EB}"/>
              </a:ext>
            </a:extLst>
          </p:cNvPr>
          <p:cNvSpPr/>
          <p:nvPr/>
        </p:nvSpPr>
        <p:spPr>
          <a:xfrm>
            <a:off x="7654925" y="1508125"/>
            <a:ext cx="1295400" cy="5762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Бумажный архив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9B97BA84-F297-4591-BD67-67DD92B1800A}"/>
              </a:ext>
            </a:extLst>
          </p:cNvPr>
          <p:cNvSpPr/>
          <p:nvPr/>
        </p:nvSpPr>
        <p:spPr>
          <a:xfrm>
            <a:off x="2690813" y="1652588"/>
            <a:ext cx="287337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B6903A5A-AF93-4B82-B6F1-1FD7C4BC2F48}"/>
              </a:ext>
            </a:extLst>
          </p:cNvPr>
          <p:cNvSpPr/>
          <p:nvPr/>
        </p:nvSpPr>
        <p:spPr>
          <a:xfrm>
            <a:off x="4249738" y="1652588"/>
            <a:ext cx="287337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AED07E66-6F9D-422C-AE97-1EF463FE600E}"/>
              </a:ext>
            </a:extLst>
          </p:cNvPr>
          <p:cNvSpPr/>
          <p:nvPr/>
        </p:nvSpPr>
        <p:spPr>
          <a:xfrm>
            <a:off x="5845175" y="1652588"/>
            <a:ext cx="287338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id="{47C831FD-CEBC-47FE-B1C1-1BB1A94B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076325"/>
            <a:ext cx="305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XIX </a:t>
            </a:r>
            <a:r>
              <a:rPr lang="ru-RU" altLang="ru-RU"/>
              <a:t>век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3B10A5C-273C-4671-A541-84D547377E64}"/>
              </a:ext>
            </a:extLst>
          </p:cNvPr>
          <p:cNvCxnSpPr/>
          <p:nvPr/>
        </p:nvCxnSpPr>
        <p:spPr>
          <a:xfrm>
            <a:off x="107950" y="1177925"/>
            <a:ext cx="0" cy="33115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DDDCDE7-2AAC-4AF0-B03B-E819AD997436}"/>
              </a:ext>
            </a:extLst>
          </p:cNvPr>
          <p:cNvCxnSpPr/>
          <p:nvPr/>
        </p:nvCxnSpPr>
        <p:spPr>
          <a:xfrm>
            <a:off x="107950" y="1177925"/>
            <a:ext cx="115093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TextBox 23">
            <a:extLst>
              <a:ext uri="{FF2B5EF4-FFF2-40B4-BE49-F238E27FC236}">
                <a16:creationId xmlns:a16="http://schemas.microsoft.com/office/drawing/2014/main" id="{E8FE645F-1C9F-4018-82BB-66E73FBF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71525"/>
            <a:ext cx="1511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Объем </a:t>
            </a:r>
          </a:p>
          <a:p>
            <a:r>
              <a:rPr lang="ru-RU" altLang="ru-RU" sz="1100"/>
              <a:t>информации в мире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EFDF51B-0695-4EE2-8F4A-BA416F4564C4}"/>
              </a:ext>
            </a:extLst>
          </p:cNvPr>
          <p:cNvCxnSpPr/>
          <p:nvPr/>
        </p:nvCxnSpPr>
        <p:spPr>
          <a:xfrm flipH="1">
            <a:off x="0" y="2220913"/>
            <a:ext cx="1692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D8ABFD8-A6D3-4B62-8123-CAF34016EC8B}"/>
              </a:ext>
            </a:extLst>
          </p:cNvPr>
          <p:cNvSpPr/>
          <p:nvPr/>
        </p:nvSpPr>
        <p:spPr>
          <a:xfrm>
            <a:off x="1619250" y="2465388"/>
            <a:ext cx="1008063" cy="5746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Реальный мир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EF95B0B6-0169-4F01-9C6C-6CB3AF5353DB}"/>
              </a:ext>
            </a:extLst>
          </p:cNvPr>
          <p:cNvSpPr/>
          <p:nvPr/>
        </p:nvSpPr>
        <p:spPr>
          <a:xfrm>
            <a:off x="2954338" y="2773363"/>
            <a:ext cx="1223962" cy="3603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Реле, датчики (редко)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CC0E8E6F-606F-4D60-8546-3AB0C1818859}"/>
              </a:ext>
            </a:extLst>
          </p:cNvPr>
          <p:cNvSpPr/>
          <p:nvPr/>
        </p:nvSpPr>
        <p:spPr>
          <a:xfrm>
            <a:off x="4538663" y="2465388"/>
            <a:ext cx="1276350" cy="574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Ручной </a:t>
            </a:r>
            <a:r>
              <a:rPr lang="ru-RU" sz="1200">
                <a:solidFill>
                  <a:schemeClr val="tx1"/>
                </a:solidFill>
              </a:rPr>
              <a:t>ввод </a:t>
            </a:r>
            <a:br>
              <a:rPr lang="en-US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АРМ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5F272263-BE4C-4BD0-9127-07C687C0A60C}"/>
              </a:ext>
            </a:extLst>
          </p:cNvPr>
          <p:cNvSpPr/>
          <p:nvPr/>
        </p:nvSpPr>
        <p:spPr>
          <a:xfrm>
            <a:off x="6142038" y="2465388"/>
            <a:ext cx="1238250" cy="574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Отчётная агрегация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177FDA4C-B994-4F2F-B199-9845026AB5B0}"/>
              </a:ext>
            </a:extLst>
          </p:cNvPr>
          <p:cNvSpPr/>
          <p:nvPr/>
        </p:nvSpPr>
        <p:spPr>
          <a:xfrm>
            <a:off x="7654925" y="2465388"/>
            <a:ext cx="1296988" cy="574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Накопленная история</a:t>
            </a:r>
          </a:p>
        </p:txBody>
      </p:sp>
      <p:sp>
        <p:nvSpPr>
          <p:cNvPr id="34" name="Стрелка вправо 33">
            <a:extLst>
              <a:ext uri="{FF2B5EF4-FFF2-40B4-BE49-F238E27FC236}">
                <a16:creationId xmlns:a16="http://schemas.microsoft.com/office/drawing/2014/main" id="{329CC2EF-2DAE-4ACA-A3A5-C76629F4A3B9}"/>
              </a:ext>
            </a:extLst>
          </p:cNvPr>
          <p:cNvSpPr/>
          <p:nvPr/>
        </p:nvSpPr>
        <p:spPr>
          <a:xfrm>
            <a:off x="2655888" y="2608263"/>
            <a:ext cx="287337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право 34">
            <a:extLst>
              <a:ext uri="{FF2B5EF4-FFF2-40B4-BE49-F238E27FC236}">
                <a16:creationId xmlns:a16="http://schemas.microsoft.com/office/drawing/2014/main" id="{E9DE5D39-6696-46F0-9CD3-E6C7F736BE53}"/>
              </a:ext>
            </a:extLst>
          </p:cNvPr>
          <p:cNvSpPr/>
          <p:nvPr/>
        </p:nvSpPr>
        <p:spPr>
          <a:xfrm>
            <a:off x="4221163" y="2606675"/>
            <a:ext cx="288925" cy="287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>
            <a:extLst>
              <a:ext uri="{FF2B5EF4-FFF2-40B4-BE49-F238E27FC236}">
                <a16:creationId xmlns:a16="http://schemas.microsoft.com/office/drawing/2014/main" id="{535CCFF4-983E-4D77-B80C-79D7E9667299}"/>
              </a:ext>
            </a:extLst>
          </p:cNvPr>
          <p:cNvSpPr/>
          <p:nvPr/>
        </p:nvSpPr>
        <p:spPr>
          <a:xfrm>
            <a:off x="5789613" y="2608263"/>
            <a:ext cx="288925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право 36">
            <a:extLst>
              <a:ext uri="{FF2B5EF4-FFF2-40B4-BE49-F238E27FC236}">
                <a16:creationId xmlns:a16="http://schemas.microsoft.com/office/drawing/2014/main" id="{32A3471C-745C-4091-8296-A7B044590DD7}"/>
              </a:ext>
            </a:extLst>
          </p:cNvPr>
          <p:cNvSpPr/>
          <p:nvPr/>
        </p:nvSpPr>
        <p:spPr>
          <a:xfrm>
            <a:off x="7416800" y="2608263"/>
            <a:ext cx="228600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10" name="TextBox 37">
            <a:extLst>
              <a:ext uri="{FF2B5EF4-FFF2-40B4-BE49-F238E27FC236}">
                <a16:creationId xmlns:a16="http://schemas.microsoft.com/office/drawing/2014/main" id="{77F02DDA-D45F-4A50-A22C-B11B706D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494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XX </a:t>
            </a:r>
            <a:r>
              <a:rPr lang="ru-RU" altLang="ru-RU"/>
              <a:t>век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710A4E85-86E7-4CDA-93AB-3F9E508AA633}"/>
              </a:ext>
            </a:extLst>
          </p:cNvPr>
          <p:cNvCxnSpPr/>
          <p:nvPr/>
        </p:nvCxnSpPr>
        <p:spPr>
          <a:xfrm flipH="1">
            <a:off x="-34925" y="3203575"/>
            <a:ext cx="16906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>
            <a:extLst>
              <a:ext uri="{FF2B5EF4-FFF2-40B4-BE49-F238E27FC236}">
                <a16:creationId xmlns:a16="http://schemas.microsoft.com/office/drawing/2014/main" id="{D64AC312-31EA-4A9E-8FDF-0381179B179A}"/>
              </a:ext>
            </a:extLst>
          </p:cNvPr>
          <p:cNvSpPr/>
          <p:nvPr/>
        </p:nvSpPr>
        <p:spPr>
          <a:xfrm>
            <a:off x="7397750" y="1636713"/>
            <a:ext cx="230188" cy="2873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13" name="TextBox 40">
            <a:extLst>
              <a:ext uri="{FF2B5EF4-FFF2-40B4-BE49-F238E27FC236}">
                <a16:creationId xmlns:a16="http://schemas.microsoft.com/office/drawing/2014/main" id="{ACDCC6AA-3BE0-4883-81B3-AFA35A3D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3121025"/>
            <a:ext cx="305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XXI </a:t>
            </a:r>
            <a:r>
              <a:rPr lang="ru-RU" altLang="ru-RU"/>
              <a:t>век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FDA498C8-68DD-47C7-99B0-F866E5098786}"/>
              </a:ext>
            </a:extLst>
          </p:cNvPr>
          <p:cNvSpPr/>
          <p:nvPr/>
        </p:nvSpPr>
        <p:spPr>
          <a:xfrm>
            <a:off x="1643063" y="3810000"/>
            <a:ext cx="1008062" cy="5762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Реальный мир</a:t>
            </a: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00E39AE8-5B0F-4454-851B-A67D47F172F4}"/>
              </a:ext>
            </a:extLst>
          </p:cNvPr>
          <p:cNvSpPr/>
          <p:nvPr/>
        </p:nvSpPr>
        <p:spPr>
          <a:xfrm>
            <a:off x="2987675" y="4044950"/>
            <a:ext cx="1223963" cy="6143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Сенсоры, датчики, </a:t>
            </a:r>
            <a:r>
              <a:rPr lang="en-US" sz="1400" dirty="0" err="1">
                <a:solidFill>
                  <a:schemeClr val="bg1"/>
                </a:solidFill>
              </a:rPr>
              <a:t>IoT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1C61B164-708D-41AB-820D-9378F6A41A3F}"/>
              </a:ext>
            </a:extLst>
          </p:cNvPr>
          <p:cNvSpPr/>
          <p:nvPr/>
        </p:nvSpPr>
        <p:spPr>
          <a:xfrm>
            <a:off x="4538663" y="3463925"/>
            <a:ext cx="1223962" cy="574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 err="1">
                <a:solidFill>
                  <a:schemeClr val="tx1"/>
                </a:solidFill>
              </a:rPr>
              <a:t>Формализиро-ванный</a:t>
            </a:r>
            <a:r>
              <a:rPr lang="ru-RU" sz="1200" dirty="0">
                <a:solidFill>
                  <a:schemeClr val="tx1"/>
                </a:solidFill>
              </a:rPr>
              <a:t> аудит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979DDEF1-B9BD-4ECE-A30F-BE1183EE80E9}"/>
              </a:ext>
            </a:extLst>
          </p:cNvPr>
          <p:cNvSpPr/>
          <p:nvPr/>
        </p:nvSpPr>
        <p:spPr>
          <a:xfrm>
            <a:off x="6105525" y="3463925"/>
            <a:ext cx="1274763" cy="12684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Data Mining 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извлечение полезных данных)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9127E38D-628C-4DE3-950E-AC8795F65292}"/>
              </a:ext>
            </a:extLst>
          </p:cNvPr>
          <p:cNvSpPr/>
          <p:nvPr/>
        </p:nvSpPr>
        <p:spPr>
          <a:xfrm>
            <a:off x="7654925" y="3463925"/>
            <a:ext cx="1296988" cy="12684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Big Data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Стрелка вправо 46">
            <a:extLst>
              <a:ext uri="{FF2B5EF4-FFF2-40B4-BE49-F238E27FC236}">
                <a16:creationId xmlns:a16="http://schemas.microsoft.com/office/drawing/2014/main" id="{B54D9E0D-5BA7-4341-B6F0-C07B68AFEBFC}"/>
              </a:ext>
            </a:extLst>
          </p:cNvPr>
          <p:cNvSpPr/>
          <p:nvPr/>
        </p:nvSpPr>
        <p:spPr>
          <a:xfrm rot="3405539">
            <a:off x="4167981" y="4244182"/>
            <a:ext cx="390525" cy="21431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право 48">
            <a:extLst>
              <a:ext uri="{FF2B5EF4-FFF2-40B4-BE49-F238E27FC236}">
                <a16:creationId xmlns:a16="http://schemas.microsoft.com/office/drawing/2014/main" id="{FA7713DE-7869-46C9-BD95-805A95FCEFD5}"/>
              </a:ext>
            </a:extLst>
          </p:cNvPr>
          <p:cNvSpPr/>
          <p:nvPr/>
        </p:nvSpPr>
        <p:spPr>
          <a:xfrm>
            <a:off x="5795963" y="3940175"/>
            <a:ext cx="288925" cy="287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право 49">
            <a:extLst>
              <a:ext uri="{FF2B5EF4-FFF2-40B4-BE49-F238E27FC236}">
                <a16:creationId xmlns:a16="http://schemas.microsoft.com/office/drawing/2014/main" id="{729D3BA0-BFCE-4129-AEA3-FA6DA2A0073B}"/>
              </a:ext>
            </a:extLst>
          </p:cNvPr>
          <p:cNvSpPr/>
          <p:nvPr/>
        </p:nvSpPr>
        <p:spPr>
          <a:xfrm>
            <a:off x="7416800" y="3606800"/>
            <a:ext cx="228600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олилиния 52">
            <a:extLst>
              <a:ext uri="{FF2B5EF4-FFF2-40B4-BE49-F238E27FC236}">
                <a16:creationId xmlns:a16="http://schemas.microsoft.com/office/drawing/2014/main" id="{B2D61102-361C-4205-BE6C-FA342C6CAF30}"/>
              </a:ext>
            </a:extLst>
          </p:cNvPr>
          <p:cNvSpPr/>
          <p:nvPr/>
        </p:nvSpPr>
        <p:spPr>
          <a:xfrm>
            <a:off x="125413" y="1174750"/>
            <a:ext cx="1228725" cy="3235325"/>
          </a:xfrm>
          <a:custGeom>
            <a:avLst/>
            <a:gdLst>
              <a:gd name="connsiteX0" fmla="*/ 0 w 1228165"/>
              <a:gd name="connsiteY0" fmla="*/ 0 h 3236259"/>
              <a:gd name="connsiteX1" fmla="*/ 71718 w 1228165"/>
              <a:gd name="connsiteY1" fmla="*/ 502024 h 3236259"/>
              <a:gd name="connsiteX2" fmla="*/ 242047 w 1228165"/>
              <a:gd name="connsiteY2" fmla="*/ 1057836 h 3236259"/>
              <a:gd name="connsiteX3" fmla="*/ 654423 w 1228165"/>
              <a:gd name="connsiteY3" fmla="*/ 2034989 h 3236259"/>
              <a:gd name="connsiteX4" fmla="*/ 1228165 w 1228165"/>
              <a:gd name="connsiteY4" fmla="*/ 3236259 h 32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165" h="3236259">
                <a:moveTo>
                  <a:pt x="0" y="0"/>
                </a:moveTo>
                <a:cubicBezTo>
                  <a:pt x="15688" y="162859"/>
                  <a:pt x="31377" y="325718"/>
                  <a:pt x="71718" y="502024"/>
                </a:cubicBezTo>
                <a:cubicBezTo>
                  <a:pt x="112059" y="678330"/>
                  <a:pt x="144929" y="802342"/>
                  <a:pt x="242047" y="1057836"/>
                </a:cubicBezTo>
                <a:cubicBezTo>
                  <a:pt x="339165" y="1313330"/>
                  <a:pt x="490070" y="1671918"/>
                  <a:pt x="654423" y="2034989"/>
                </a:cubicBezTo>
                <a:cubicBezTo>
                  <a:pt x="818776" y="2398060"/>
                  <a:pt x="1023470" y="2817159"/>
                  <a:pt x="1228165" y="3236259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23" name="TextBox 53">
            <a:extLst>
              <a:ext uri="{FF2B5EF4-FFF2-40B4-BE49-F238E27FC236}">
                <a16:creationId xmlns:a16="http://schemas.microsoft.com/office/drawing/2014/main" id="{1BE8A11C-2FBC-4FED-819D-CCF390B59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1331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Год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3CAF96FB-60E7-472F-8B3D-040BD614A666}"/>
              </a:ext>
            </a:extLst>
          </p:cNvPr>
          <p:cNvSpPr/>
          <p:nvPr/>
        </p:nvSpPr>
        <p:spPr>
          <a:xfrm>
            <a:off x="4538663" y="4156075"/>
            <a:ext cx="1223962" cy="576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АСУ ТП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(реальное время)</a:t>
            </a:r>
          </a:p>
        </p:txBody>
      </p:sp>
      <p:sp>
        <p:nvSpPr>
          <p:cNvPr id="64" name="Стрелка вправо 63">
            <a:extLst>
              <a:ext uri="{FF2B5EF4-FFF2-40B4-BE49-F238E27FC236}">
                <a16:creationId xmlns:a16="http://schemas.microsoft.com/office/drawing/2014/main" id="{C77D8C6D-2FED-48E1-A07E-F75D9D04FA53}"/>
              </a:ext>
            </a:extLst>
          </p:cNvPr>
          <p:cNvSpPr/>
          <p:nvPr/>
        </p:nvSpPr>
        <p:spPr>
          <a:xfrm>
            <a:off x="7416800" y="4300538"/>
            <a:ext cx="228600" cy="2873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право 50">
            <a:extLst>
              <a:ext uri="{FF2B5EF4-FFF2-40B4-BE49-F238E27FC236}">
                <a16:creationId xmlns:a16="http://schemas.microsoft.com/office/drawing/2014/main" id="{FAE57ACF-CA79-4B78-9E61-C4169EF7FAF6}"/>
              </a:ext>
            </a:extLst>
          </p:cNvPr>
          <p:cNvSpPr/>
          <p:nvPr/>
        </p:nvSpPr>
        <p:spPr>
          <a:xfrm rot="18194461" flipV="1">
            <a:off x="4168775" y="3792538"/>
            <a:ext cx="390525" cy="2159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27" name="Picture 2">
            <a:extLst>
              <a:ext uri="{FF2B5EF4-FFF2-40B4-BE49-F238E27FC236}">
                <a16:creationId xmlns:a16="http://schemas.microsoft.com/office/drawing/2014/main" id="{08207FCB-EAA1-46F7-A297-A4F8B1AF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788" y="131127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2">
            <a:extLst>
              <a:ext uri="{FF2B5EF4-FFF2-40B4-BE49-F238E27FC236}">
                <a16:creationId xmlns:a16="http://schemas.microsoft.com/office/drawing/2014/main" id="{647E4C3D-EE92-4152-BEAE-2A66ED22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3287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2">
            <a:extLst>
              <a:ext uri="{FF2B5EF4-FFF2-40B4-BE49-F238E27FC236}">
                <a16:creationId xmlns:a16="http://schemas.microsoft.com/office/drawing/2014/main" id="{BA0E3827-595A-4148-9C07-70B60095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235585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2">
            <a:extLst>
              <a:ext uri="{FF2B5EF4-FFF2-40B4-BE49-F238E27FC236}">
                <a16:creationId xmlns:a16="http://schemas.microsoft.com/office/drawing/2014/main" id="{37EC0380-7791-4AA0-933F-C64118A2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63" y="22590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1" name="Picture 2">
            <a:extLst>
              <a:ext uri="{FF2B5EF4-FFF2-40B4-BE49-F238E27FC236}">
                <a16:creationId xmlns:a16="http://schemas.microsoft.com/office/drawing/2014/main" id="{080FD00A-E650-4C28-A86D-B1D235DF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323373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Стрелка вправо 55">
            <a:extLst>
              <a:ext uri="{FF2B5EF4-FFF2-40B4-BE49-F238E27FC236}">
                <a16:creationId xmlns:a16="http://schemas.microsoft.com/office/drawing/2014/main" id="{62E43DD1-08B9-4E90-97F7-876043158408}"/>
              </a:ext>
            </a:extLst>
          </p:cNvPr>
          <p:cNvSpPr/>
          <p:nvPr/>
        </p:nvSpPr>
        <p:spPr>
          <a:xfrm>
            <a:off x="2682875" y="3995738"/>
            <a:ext cx="288925" cy="2873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33" name="AutoShape 2" descr="https://www.crn.ru/upload/iblock/425/yar6jul_idc.jpg">
            <a:extLst>
              <a:ext uri="{FF2B5EF4-FFF2-40B4-BE49-F238E27FC236}">
                <a16:creationId xmlns:a16="http://schemas.microsoft.com/office/drawing/2014/main" id="{A261769F-561D-44C9-97FA-BD0DCE4234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C28AD053-EC7D-4B59-8FF6-870B6218A0A5}"/>
              </a:ext>
            </a:extLst>
          </p:cNvPr>
          <p:cNvSpPr/>
          <p:nvPr/>
        </p:nvSpPr>
        <p:spPr>
          <a:xfrm>
            <a:off x="1258888" y="4227513"/>
            <a:ext cx="73025" cy="730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F49A2066-8467-4A5C-BA7B-2A8893686318}"/>
              </a:ext>
            </a:extLst>
          </p:cNvPr>
          <p:cNvCxnSpPr/>
          <p:nvPr/>
        </p:nvCxnSpPr>
        <p:spPr>
          <a:xfrm flipH="1" flipV="1">
            <a:off x="107950" y="4260850"/>
            <a:ext cx="11509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6" name="TextBox 73">
            <a:extLst>
              <a:ext uri="{FF2B5EF4-FFF2-40B4-BE49-F238E27FC236}">
                <a16:creationId xmlns:a16="http://schemas.microsoft.com/office/drawing/2014/main" id="{42EA45A3-EEBC-46B0-84AE-3A9161CAB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4227513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/>
              <a:t>50000 </a:t>
            </a:r>
            <a:r>
              <a:rPr lang="en-US" altLang="ru-RU" sz="1100"/>
              <a:t>Exabytes</a:t>
            </a:r>
            <a:r>
              <a:rPr lang="en-US" altLang="ru-RU" sz="1100" baseline="30000"/>
              <a:t>1</a:t>
            </a:r>
            <a:endParaRPr lang="ru-RU" altLang="ru-RU" sz="1100" baseline="3000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681DCAC3-6AF1-463A-B740-5CF6AEA1A6E1}"/>
              </a:ext>
            </a:extLst>
          </p:cNvPr>
          <p:cNvSpPr/>
          <p:nvPr/>
        </p:nvSpPr>
        <p:spPr>
          <a:xfrm>
            <a:off x="942975" y="3579813"/>
            <a:ext cx="71438" cy="714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A09E3DC3-C073-4791-AA0F-674CE6397891}"/>
              </a:ext>
            </a:extLst>
          </p:cNvPr>
          <p:cNvCxnSpPr/>
          <p:nvPr/>
        </p:nvCxnSpPr>
        <p:spPr>
          <a:xfrm flipH="1" flipV="1">
            <a:off x="101600" y="3613150"/>
            <a:ext cx="869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9" name="TextBox 76">
            <a:extLst>
              <a:ext uri="{FF2B5EF4-FFF2-40B4-BE49-F238E27FC236}">
                <a16:creationId xmlns:a16="http://schemas.microsoft.com/office/drawing/2014/main" id="{C241E2CF-EC91-4726-9208-8994B3815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81400"/>
            <a:ext cx="792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1100"/>
              <a:t>1</a:t>
            </a:r>
            <a:r>
              <a:rPr lang="ru-RU" altLang="ru-RU" sz="1100"/>
              <a:t>000 </a:t>
            </a:r>
            <a:r>
              <a:rPr lang="en-US" altLang="ru-RU" sz="1100"/>
              <a:t>Exabytes</a:t>
            </a:r>
            <a:endParaRPr lang="ru-RU" altLang="ru-RU" sz="1100"/>
          </a:p>
        </p:txBody>
      </p:sp>
      <p:sp>
        <p:nvSpPr>
          <p:cNvPr id="16440" name="TextBox 79">
            <a:extLst>
              <a:ext uri="{FF2B5EF4-FFF2-40B4-BE49-F238E27FC236}">
                <a16:creationId xmlns:a16="http://schemas.microsoft.com/office/drawing/2014/main" id="{EC28C8C7-A643-4FD2-8FF4-C90AD908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63913"/>
            <a:ext cx="534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1100"/>
              <a:t>2009</a:t>
            </a:r>
            <a:endParaRPr lang="ru-RU" altLang="ru-RU" sz="1100"/>
          </a:p>
        </p:txBody>
      </p:sp>
      <p:sp>
        <p:nvSpPr>
          <p:cNvPr id="16441" name="TextBox 80">
            <a:extLst>
              <a:ext uri="{FF2B5EF4-FFF2-40B4-BE49-F238E27FC236}">
                <a16:creationId xmlns:a16="http://schemas.microsoft.com/office/drawing/2014/main" id="{6D154638-F27A-4687-B522-3F276F3F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4067175"/>
            <a:ext cx="533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1100"/>
              <a:t>2019</a:t>
            </a:r>
            <a:endParaRPr lang="ru-RU" altLang="ru-RU" sz="1100"/>
          </a:p>
        </p:txBody>
      </p:sp>
      <p:sp>
        <p:nvSpPr>
          <p:cNvPr id="16442" name="Прямоугольник 82">
            <a:extLst>
              <a:ext uri="{FF2B5EF4-FFF2-40B4-BE49-F238E27FC236}">
                <a16:creationId xmlns:a16="http://schemas.microsoft.com/office/drawing/2014/main" id="{3F60146A-31BB-4F68-A83C-253AAAE2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956175"/>
            <a:ext cx="31670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800" baseline="30000"/>
              <a:t>1</a:t>
            </a:r>
            <a:r>
              <a:rPr lang="en-US" altLang="ru-RU" sz="700"/>
              <a:t>EE-Times: Digital Data Storage is Undergoing Mind-Boggling Growth</a:t>
            </a:r>
            <a:endParaRPr lang="ru-RU" altLang="ru-RU" sz="700"/>
          </a:p>
        </p:txBody>
      </p:sp>
      <p:sp>
        <p:nvSpPr>
          <p:cNvPr id="16443" name="Прямоугольник 83">
            <a:extLst>
              <a:ext uri="{FF2B5EF4-FFF2-40B4-BE49-F238E27FC236}">
                <a16:creationId xmlns:a16="http://schemas.microsoft.com/office/drawing/2014/main" id="{9A0CB7A4-A99F-4DC5-8EDF-4F3301FD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500313"/>
            <a:ext cx="455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GB</a:t>
            </a:r>
            <a:endParaRPr lang="ru-RU" altLang="ru-RU"/>
          </a:p>
        </p:txBody>
      </p:sp>
      <p:sp>
        <p:nvSpPr>
          <p:cNvPr id="16444" name="Прямоугольник 84">
            <a:extLst>
              <a:ext uri="{FF2B5EF4-FFF2-40B4-BE49-F238E27FC236}">
                <a16:creationId xmlns:a16="http://schemas.microsoft.com/office/drawing/2014/main" id="{FA7A29E0-1F86-45FB-9FAD-8A16768C2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92250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MB</a:t>
            </a:r>
            <a:endParaRPr lang="ru-RU" altLang="ru-RU"/>
          </a:p>
        </p:txBody>
      </p:sp>
      <p:sp>
        <p:nvSpPr>
          <p:cNvPr id="16445" name="Прямоугольник 85">
            <a:extLst>
              <a:ext uri="{FF2B5EF4-FFF2-40B4-BE49-F238E27FC236}">
                <a16:creationId xmlns:a16="http://schemas.microsoft.com/office/drawing/2014/main" id="{91FBB34E-99F7-4F2E-885D-D25DBB77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3" y="3536950"/>
            <a:ext cx="42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/>
              <a:t>EB</a:t>
            </a:r>
            <a:endParaRPr lang="ru-RU" altLang="ru-RU"/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43D43E52-400F-4D74-8A2C-F87DE4827375}"/>
              </a:ext>
            </a:extLst>
          </p:cNvPr>
          <p:cNvSpPr/>
          <p:nvPr/>
        </p:nvSpPr>
        <p:spPr>
          <a:xfrm>
            <a:off x="2987675" y="3651250"/>
            <a:ext cx="1223963" cy="360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Визуальный анализ</a:t>
            </a: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9E21C1D9-CA48-471D-8FF8-80175B6A0EAF}"/>
              </a:ext>
            </a:extLst>
          </p:cNvPr>
          <p:cNvSpPr/>
          <p:nvPr/>
        </p:nvSpPr>
        <p:spPr>
          <a:xfrm>
            <a:off x="2954338" y="2393950"/>
            <a:ext cx="1223962" cy="360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Натурный осмотр</a:t>
            </a:r>
          </a:p>
        </p:txBody>
      </p:sp>
      <p:pic>
        <p:nvPicPr>
          <p:cNvPr id="16448" name="Picture 2">
            <a:extLst>
              <a:ext uri="{FF2B5EF4-FFF2-40B4-BE49-F238E27FC236}">
                <a16:creationId xmlns:a16="http://schemas.microsoft.com/office/drawing/2014/main" id="{15CF7D1F-00EC-4095-8CE9-5A16EFB0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12954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9" name="Picture 2">
            <a:extLst>
              <a:ext uri="{FF2B5EF4-FFF2-40B4-BE49-F238E27FC236}">
                <a16:creationId xmlns:a16="http://schemas.microsoft.com/office/drawing/2014/main" id="{F041B9DE-1C46-4E2C-AA5C-0B6D20C4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13" y="2319338"/>
            <a:ext cx="2127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0" name="Picture 3">
            <a:extLst>
              <a:ext uri="{FF2B5EF4-FFF2-40B4-BE49-F238E27FC236}">
                <a16:creationId xmlns:a16="http://schemas.microsoft.com/office/drawing/2014/main" id="{9AB0D739-A6EC-4534-A81B-91804536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8" y="1298575"/>
            <a:ext cx="2682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1" name="Picture 4">
            <a:extLst>
              <a:ext uri="{FF2B5EF4-FFF2-40B4-BE49-F238E27FC236}">
                <a16:creationId xmlns:a16="http://schemas.microsoft.com/office/drawing/2014/main" id="{5CD377DA-DD3A-412C-8C49-B75B6D28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1279525"/>
            <a:ext cx="4016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2" name="Picture 5">
            <a:extLst>
              <a:ext uri="{FF2B5EF4-FFF2-40B4-BE49-F238E27FC236}">
                <a16:creationId xmlns:a16="http://schemas.microsoft.com/office/drawing/2014/main" id="{7A645EB0-259D-4BFE-A0F9-2E112A4A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663" y="1331913"/>
            <a:ext cx="3444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53" name="Picture 6">
            <a:extLst>
              <a:ext uri="{FF2B5EF4-FFF2-40B4-BE49-F238E27FC236}">
                <a16:creationId xmlns:a16="http://schemas.microsoft.com/office/drawing/2014/main" id="{DC4AA8FE-B246-4F98-9F53-DBB8937C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5" y="3192463"/>
            <a:ext cx="4397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8">
            <a:extLst>
              <a:ext uri="{FF2B5EF4-FFF2-40B4-BE49-F238E27FC236}">
                <a16:creationId xmlns:a16="http://schemas.microsoft.com/office/drawing/2014/main" id="{0EAD91BE-2763-47E0-AFD5-1DB700BF1E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7438" y="3838575"/>
            <a:ext cx="1684338" cy="350837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200">
                <a:solidFill>
                  <a:schemeClr val="bg1"/>
                </a:solidFill>
                <a:latin typeface="Verdana" pitchFamily="34" charset="0"/>
                <a:cs typeface="Arial" charset="0"/>
              </a:rPr>
              <a:t>Технологии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cs typeface="Arial" charset="0"/>
              </a:rPr>
              <a:t>Data Science </a:t>
            </a:r>
            <a:endParaRPr lang="ru-RU" sz="120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FC9AE7C-0E3A-4CA0-A3A3-2BDFC3F71D96}"/>
              </a:ext>
            </a:extLst>
          </p:cNvPr>
          <p:cNvSpPr/>
          <p:nvPr/>
        </p:nvSpPr>
        <p:spPr>
          <a:xfrm flipH="1">
            <a:off x="1716658" y="865981"/>
            <a:ext cx="401067" cy="16843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«Ручной» анализ данных 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18801CC-E1F5-4203-BE2F-C7684D6886A2}"/>
              </a:ext>
            </a:extLst>
          </p:cNvPr>
          <p:cNvSpPr/>
          <p:nvPr/>
        </p:nvSpPr>
        <p:spPr>
          <a:xfrm>
            <a:off x="2117725" y="865188"/>
            <a:ext cx="3101975" cy="168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80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0FBAE89-29BD-4D79-9E07-74C524F05278}"/>
              </a:ext>
            </a:extLst>
          </p:cNvPr>
          <p:cNvSpPr/>
          <p:nvPr/>
        </p:nvSpPr>
        <p:spPr>
          <a:xfrm>
            <a:off x="2117725" y="3171825"/>
            <a:ext cx="3101975" cy="1684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ru-RU" sz="80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Стрелка вправо 35">
            <a:extLst>
              <a:ext uri="{FF2B5EF4-FFF2-40B4-BE49-F238E27FC236}">
                <a16:creationId xmlns:a16="http://schemas.microsoft.com/office/drawing/2014/main" id="{E14DB2FF-D93B-4244-A0F8-A9C747B8E553}"/>
              </a:ext>
            </a:extLst>
          </p:cNvPr>
          <p:cNvSpPr/>
          <p:nvPr/>
        </p:nvSpPr>
        <p:spPr>
          <a:xfrm>
            <a:off x="1270000" y="2733675"/>
            <a:ext cx="7694613" cy="2889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573697B-2676-49DE-BF0D-62C85EE7EB8C}"/>
              </a:ext>
            </a:extLst>
          </p:cNvPr>
          <p:cNvCxnSpPr/>
          <p:nvPr/>
        </p:nvCxnSpPr>
        <p:spPr>
          <a:xfrm>
            <a:off x="1270000" y="3282950"/>
            <a:ext cx="360363" cy="3683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itle 2">
            <a:extLst>
              <a:ext uri="{FF2B5EF4-FFF2-40B4-BE49-F238E27FC236}">
                <a16:creationId xmlns:a16="http://schemas.microsoft.com/office/drawing/2014/main" id="{EA5110F2-9AD0-4C6C-8627-8A13509116BE}"/>
              </a:ext>
            </a:extLst>
          </p:cNvPr>
          <p:cNvSpPr txBox="1">
            <a:spLocks/>
          </p:cNvSpPr>
          <p:nvPr/>
        </p:nvSpPr>
        <p:spPr bwMode="auto">
          <a:xfrm>
            <a:off x="296863" y="50800"/>
            <a:ext cx="8847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311" tIns="29156" rIns="58311" bIns="29156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Два пути анализа накопленной и вновь поступающей информации</a:t>
            </a:r>
          </a:p>
        </p:txBody>
      </p:sp>
      <p:pic>
        <p:nvPicPr>
          <p:cNvPr id="18441" name="Группа 9">
            <a:extLst>
              <a:ext uri="{FF2B5EF4-FFF2-40B4-BE49-F238E27FC236}">
                <a16:creationId xmlns:a16="http://schemas.microsoft.com/office/drawing/2014/main" id="{30B7E082-A3CB-4AEB-BB29-222A854A194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600" y="2286000"/>
            <a:ext cx="2413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FEDCD4-44CD-43B9-B13D-A93FC3C1F61C}"/>
              </a:ext>
            </a:extLst>
          </p:cNvPr>
          <p:cNvSpPr txBox="1"/>
          <p:nvPr/>
        </p:nvSpPr>
        <p:spPr bwMode="auto">
          <a:xfrm rot="20028196">
            <a:off x="6330605" y="2502747"/>
            <a:ext cx="1442493" cy="92625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975021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ru-RU" sz="1400" dirty="0"/>
              <a:t>Вновь поступающие</a:t>
            </a:r>
          </a:p>
        </p:txBody>
      </p:sp>
      <p:sp>
        <p:nvSpPr>
          <p:cNvPr id="18443" name="AutoShape 2">
            <a:extLst>
              <a:ext uri="{FF2B5EF4-FFF2-40B4-BE49-F238E27FC236}">
                <a16:creationId xmlns:a16="http://schemas.microsoft.com/office/drawing/2014/main" id="{4717FCB1-1A39-4C7D-B452-C48C8FE76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444" name="Picture 6">
            <a:extLst>
              <a:ext uri="{FF2B5EF4-FFF2-40B4-BE49-F238E27FC236}">
                <a16:creationId xmlns:a16="http://schemas.microsoft.com/office/drawing/2014/main" id="{D026D7A3-F351-41FF-AD29-E3EB8B22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2355850"/>
            <a:ext cx="139541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7">
            <a:extLst>
              <a:ext uri="{FF2B5EF4-FFF2-40B4-BE49-F238E27FC236}">
                <a16:creationId xmlns:a16="http://schemas.microsoft.com/office/drawing/2014/main" id="{4889BFAC-F383-41DF-AF5D-721FB5B7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966913"/>
            <a:ext cx="13954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5406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Накопленные данные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01912C8-10D8-4B12-92E4-FE779200C97F}"/>
              </a:ext>
            </a:extLst>
          </p:cNvPr>
          <p:cNvCxnSpPr/>
          <p:nvPr/>
        </p:nvCxnSpPr>
        <p:spPr>
          <a:xfrm flipV="1">
            <a:off x="1198563" y="1779588"/>
            <a:ext cx="431800" cy="57626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AutoShape 8" descr="ÐÐ°ÑÑÐ¸Ð½ÐºÐ¸ Ð¿Ð¾ Ð·Ð°Ð¿ÑÐ¾ÑÑ ÑÐµÐ»Ð¾Ð²ÐµÐº Ð² Ð±ÑÐ¼Ð°Ð³Ð°Ñ Ð²ÐµÐºÑÐ¾Ñ">
            <a:extLst>
              <a:ext uri="{FF2B5EF4-FFF2-40B4-BE49-F238E27FC236}">
                <a16:creationId xmlns:a16="http://schemas.microsoft.com/office/drawing/2014/main" id="{E8479DA8-C602-4B8B-A18B-9F2DB957A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48" name="AutoShape 11" descr="ÐÐ°ÑÑÐ¸Ð½ÐºÐ¸ Ð¿Ð¾ Ð·Ð°Ð¿ÑÐ¾ÑÑ ÑÐµÐ»Ð¾Ð²ÐµÐº Ð·Ð° ÐºÐ¾Ð¼Ð¿ÑÑÑÐµÑÐ¾Ð¼ Ð²ÐµÐºÑÐ¾Ñ Ð¼Ð½Ð¾Ð³Ð¾ ÑÐ°Ð±Ð¾ÑÑ">
            <a:extLst>
              <a:ext uri="{FF2B5EF4-FFF2-40B4-BE49-F238E27FC236}">
                <a16:creationId xmlns:a16="http://schemas.microsoft.com/office/drawing/2014/main" id="{C23514DB-F010-49EF-9C93-E463592DC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449" name="Picture 15">
            <a:extLst>
              <a:ext uri="{FF2B5EF4-FFF2-40B4-BE49-F238E27FC236}">
                <a16:creationId xmlns:a16="http://schemas.microsoft.com/office/drawing/2014/main" id="{FB0D591E-CF03-4090-A8D8-FC00905E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1C8C2"/>
              </a:clrFrom>
              <a:clrTo>
                <a:srgbClr val="81C8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063" y="915988"/>
            <a:ext cx="12715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368E18C-85DF-443F-BA7D-030F2F8508E2}"/>
              </a:ext>
            </a:extLst>
          </p:cNvPr>
          <p:cNvSpPr txBox="1"/>
          <p:nvPr/>
        </p:nvSpPr>
        <p:spPr>
          <a:xfrm>
            <a:off x="3473450" y="896938"/>
            <a:ext cx="1890713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50" dirty="0"/>
              <a:t>Эксперт, использующий</a:t>
            </a:r>
          </a:p>
          <a:p>
            <a:pPr eaLnBrk="1" hangingPunct="1">
              <a:defRPr/>
            </a:pPr>
            <a:r>
              <a:rPr lang="ru-RU" sz="1050" dirty="0"/>
              <a:t>базовые программы: </a:t>
            </a:r>
            <a:r>
              <a:rPr lang="en-US" sz="1050"/>
              <a:t>EXCEL </a:t>
            </a:r>
            <a:br>
              <a:rPr lang="en-US" sz="1050"/>
            </a:br>
            <a:r>
              <a:rPr lang="ru-RU" sz="1050"/>
              <a:t>и </a:t>
            </a:r>
            <a:r>
              <a:rPr lang="ru-RU" sz="1050" dirty="0"/>
              <a:t>др.</a:t>
            </a:r>
          </a:p>
          <a:p>
            <a:pPr eaLnBrk="1" hangingPunct="1">
              <a:defRPr/>
            </a:pPr>
            <a:r>
              <a:rPr lang="ru-RU" sz="1050" b="1" dirty="0"/>
              <a:t>       </a:t>
            </a:r>
            <a:endParaRPr lang="ru-RU" sz="1050" dirty="0"/>
          </a:p>
        </p:txBody>
      </p:sp>
      <p:sp>
        <p:nvSpPr>
          <p:cNvPr id="18451" name="TextBox 34">
            <a:extLst>
              <a:ext uri="{FF2B5EF4-FFF2-40B4-BE49-F238E27FC236}">
                <a16:creationId xmlns:a16="http://schemas.microsoft.com/office/drawing/2014/main" id="{5E4CB5B8-3B7E-4605-8627-59D355AB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179638"/>
            <a:ext cx="301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 i="1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Человек ограничен по скорости обработки данных, количеству одновременно учитываемых факторов</a:t>
            </a:r>
          </a:p>
        </p:txBody>
      </p:sp>
      <p:sp>
        <p:nvSpPr>
          <p:cNvPr id="18452" name="TextBox 36">
            <a:extLst>
              <a:ext uri="{FF2B5EF4-FFF2-40B4-BE49-F238E27FC236}">
                <a16:creationId xmlns:a16="http://schemas.microsoft.com/office/drawing/2014/main" id="{5AA102A9-5DA3-4BA7-B0E4-96B0DA2E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88" y="2471738"/>
            <a:ext cx="1114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b="1">
                <a:solidFill>
                  <a:srgbClr val="25406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Время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44E92B-D88F-4658-87FD-48B6906A39E5}"/>
              </a:ext>
            </a:extLst>
          </p:cNvPr>
          <p:cNvSpPr txBox="1"/>
          <p:nvPr/>
        </p:nvSpPr>
        <p:spPr>
          <a:xfrm>
            <a:off x="1301750" y="2543175"/>
            <a:ext cx="1368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работы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599714-0BF4-443C-9804-5BB741AC6CBB}"/>
              </a:ext>
            </a:extLst>
          </p:cNvPr>
          <p:cNvSpPr txBox="1"/>
          <p:nvPr/>
        </p:nvSpPr>
        <p:spPr>
          <a:xfrm>
            <a:off x="1285875" y="2916238"/>
            <a:ext cx="13684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работы</a:t>
            </a:r>
          </a:p>
        </p:txBody>
      </p:sp>
      <p:sp>
        <p:nvSpPr>
          <p:cNvPr id="46" name="Стрелка вниз 45">
            <a:extLst>
              <a:ext uri="{FF2B5EF4-FFF2-40B4-BE49-F238E27FC236}">
                <a16:creationId xmlns:a16="http://schemas.microsoft.com/office/drawing/2014/main" id="{02EFC57B-7ABF-4BE2-9E0D-DD1F2594B137}"/>
              </a:ext>
            </a:extLst>
          </p:cNvPr>
          <p:cNvSpPr/>
          <p:nvPr/>
        </p:nvSpPr>
        <p:spPr>
          <a:xfrm>
            <a:off x="7048500" y="3416300"/>
            <a:ext cx="503238" cy="14287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 вниз 46">
            <a:extLst>
              <a:ext uri="{FF2B5EF4-FFF2-40B4-BE49-F238E27FC236}">
                <a16:creationId xmlns:a16="http://schemas.microsoft.com/office/drawing/2014/main" id="{1BBFF42C-1238-44F7-87FC-3817CC8547CC}"/>
              </a:ext>
            </a:extLst>
          </p:cNvPr>
          <p:cNvSpPr/>
          <p:nvPr/>
        </p:nvSpPr>
        <p:spPr>
          <a:xfrm flipV="1">
            <a:off x="7002463" y="2190750"/>
            <a:ext cx="503237" cy="144463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8457" name="TextBox 48">
            <a:extLst>
              <a:ext uri="{FF2B5EF4-FFF2-40B4-BE49-F238E27FC236}">
                <a16:creationId xmlns:a16="http://schemas.microsoft.com/office/drawing/2014/main" id="{0E136987-396C-4305-9450-3091599E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27241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ЧАСЫ, ДНИ</a:t>
            </a:r>
          </a:p>
        </p:txBody>
      </p:sp>
      <p:sp>
        <p:nvSpPr>
          <p:cNvPr id="18458" name="TextBox 49">
            <a:extLst>
              <a:ext uri="{FF2B5EF4-FFF2-40B4-BE49-F238E27FC236}">
                <a16:creationId xmlns:a16="http://schemas.microsoft.com/office/drawing/2014/main" id="{A17E3ABD-379D-4BAF-AA83-844057897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3954463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ДЕРЕВО РЕШЕНИЙ</a:t>
            </a:r>
            <a:endParaRPr lang="en-US" altLang="ru-RU" sz="100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ru-RU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бинарное)</a:t>
            </a:r>
          </a:p>
        </p:txBody>
      </p:sp>
      <p:pic>
        <p:nvPicPr>
          <p:cNvPr id="18459" name="Picture 4">
            <a:extLst>
              <a:ext uri="{FF2B5EF4-FFF2-40B4-BE49-F238E27FC236}">
                <a16:creationId xmlns:a16="http://schemas.microsoft.com/office/drawing/2014/main" id="{ACA1DBF5-7135-4D57-A2AD-7042ABB0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713" y="4279900"/>
            <a:ext cx="711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TextBox 51">
            <a:extLst>
              <a:ext uri="{FF2B5EF4-FFF2-40B4-BE49-F238E27FC236}">
                <a16:creationId xmlns:a16="http://schemas.microsoft.com/office/drawing/2014/main" id="{AC749722-28AC-470E-BE91-C42F4CE6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3952875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ПЕРСЕПТРОН</a:t>
            </a:r>
          </a:p>
          <a:p>
            <a:pPr algn="ctr" eaLnBrk="1" hangingPunct="1"/>
            <a:r>
              <a:rPr lang="ru-RU" altLang="ru-RU" sz="10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(нейрон)</a:t>
            </a:r>
          </a:p>
        </p:txBody>
      </p:sp>
      <p:pic>
        <p:nvPicPr>
          <p:cNvPr id="18461" name="Picture 6">
            <a:extLst>
              <a:ext uri="{FF2B5EF4-FFF2-40B4-BE49-F238E27FC236}">
                <a16:creationId xmlns:a16="http://schemas.microsoft.com/office/drawing/2014/main" id="{E4B3170A-6559-40B8-B053-F725ED49C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063" y="4318000"/>
            <a:ext cx="673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TextBox 53">
            <a:extLst>
              <a:ext uri="{FF2B5EF4-FFF2-40B4-BE49-F238E27FC236}">
                <a16:creationId xmlns:a16="http://schemas.microsoft.com/office/drawing/2014/main" id="{247925B8-9AC5-46F1-A843-D83F019E8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31718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ОПОРНЫЕ ВЕКТОРА</a:t>
            </a:r>
          </a:p>
        </p:txBody>
      </p:sp>
      <p:sp>
        <p:nvSpPr>
          <p:cNvPr id="18463" name="TextBox 65">
            <a:extLst>
              <a:ext uri="{FF2B5EF4-FFF2-40B4-BE49-F238E27FC236}">
                <a16:creationId xmlns:a16="http://schemas.microsoft.com/office/drawing/2014/main" id="{5D975595-4BFA-41E5-965E-86AF6DACC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3187700"/>
            <a:ext cx="111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МЕТОД БЛИЖАЙШЕГО СОСЕДА (кластерный анализ)</a:t>
            </a:r>
          </a:p>
        </p:txBody>
      </p:sp>
      <p:pic>
        <p:nvPicPr>
          <p:cNvPr id="18464" name="Picture 20">
            <a:extLst>
              <a:ext uri="{FF2B5EF4-FFF2-40B4-BE49-F238E27FC236}">
                <a16:creationId xmlns:a16="http://schemas.microsoft.com/office/drawing/2014/main" id="{68458E33-1326-428A-BC04-92464D7D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25" y="3505200"/>
            <a:ext cx="7921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2">
            <a:extLst>
              <a:ext uri="{FF2B5EF4-FFF2-40B4-BE49-F238E27FC236}">
                <a16:creationId xmlns:a16="http://schemas.microsoft.com/office/drawing/2014/main" id="{AB9C8A17-986A-453D-90F4-E482DF19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63" y="338772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818AD85-D2DC-4834-A907-7B0FDFB72EB9}"/>
              </a:ext>
            </a:extLst>
          </p:cNvPr>
          <p:cNvSpPr/>
          <p:nvPr/>
        </p:nvSpPr>
        <p:spPr>
          <a:xfrm>
            <a:off x="2276475" y="2716213"/>
            <a:ext cx="71438" cy="3603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49A8268-629C-4D6F-90BA-38DA94375AFD}"/>
              </a:ext>
            </a:extLst>
          </p:cNvPr>
          <p:cNvSpPr/>
          <p:nvPr/>
        </p:nvSpPr>
        <p:spPr>
          <a:xfrm>
            <a:off x="3975100" y="1522413"/>
            <a:ext cx="144463" cy="5762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37B8B82-E79E-489F-ABFD-8507951A71D1}"/>
              </a:ext>
            </a:extLst>
          </p:cNvPr>
          <p:cNvSpPr/>
          <p:nvPr/>
        </p:nvSpPr>
        <p:spPr>
          <a:xfrm>
            <a:off x="3975100" y="1525588"/>
            <a:ext cx="144463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E2BDADE7-008C-476A-84F9-BBA6E444D9BC}"/>
              </a:ext>
            </a:extLst>
          </p:cNvPr>
          <p:cNvSpPr/>
          <p:nvPr/>
        </p:nvSpPr>
        <p:spPr>
          <a:xfrm>
            <a:off x="4098925" y="3073400"/>
            <a:ext cx="1368425" cy="900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50" b="1" dirty="0"/>
              <a:t>       </a:t>
            </a:r>
          </a:p>
          <a:p>
            <a:pPr eaLnBrk="1" hangingPunct="1">
              <a:defRPr/>
            </a:pPr>
            <a:r>
              <a:rPr lang="ru-RU" sz="1050" b="1" dirty="0"/>
              <a:t>20% -</a:t>
            </a:r>
            <a:r>
              <a:rPr lang="ru-RU" sz="1050" dirty="0"/>
              <a:t>работа          человека</a:t>
            </a:r>
          </a:p>
          <a:p>
            <a:pPr eaLnBrk="1" hangingPunct="1">
              <a:defRPr/>
            </a:pPr>
            <a:r>
              <a:rPr lang="ru-RU" sz="1050" b="1" dirty="0"/>
              <a:t>80% </a:t>
            </a:r>
            <a:r>
              <a:rPr lang="ru-RU" sz="1050" dirty="0"/>
              <a:t>-работа программы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FC96AFC-ABC6-49B8-84C9-EA4CAC8DA18E}"/>
              </a:ext>
            </a:extLst>
          </p:cNvPr>
          <p:cNvSpPr/>
          <p:nvPr/>
        </p:nvSpPr>
        <p:spPr>
          <a:xfrm>
            <a:off x="3984625" y="3292475"/>
            <a:ext cx="144463" cy="574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2836B3F-FFA0-476D-B30C-3A9BAC0DFD48}"/>
              </a:ext>
            </a:extLst>
          </p:cNvPr>
          <p:cNvSpPr/>
          <p:nvPr/>
        </p:nvSpPr>
        <p:spPr>
          <a:xfrm>
            <a:off x="3984625" y="3294063"/>
            <a:ext cx="144463" cy="144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A306F8EC-1511-4445-8FAE-32E2A4DDBD86}"/>
              </a:ext>
            </a:extLst>
          </p:cNvPr>
          <p:cNvSpPr/>
          <p:nvPr/>
        </p:nvSpPr>
        <p:spPr>
          <a:xfrm>
            <a:off x="4068763" y="1270000"/>
            <a:ext cx="1368425" cy="900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050" b="1" dirty="0"/>
              <a:t>       </a:t>
            </a:r>
          </a:p>
          <a:p>
            <a:pPr eaLnBrk="1" hangingPunct="1">
              <a:defRPr/>
            </a:pPr>
            <a:r>
              <a:rPr lang="ru-RU" sz="1050" b="1" dirty="0"/>
              <a:t>20% -</a:t>
            </a:r>
            <a:r>
              <a:rPr lang="ru-RU" sz="1050" dirty="0"/>
              <a:t>работа программы</a:t>
            </a:r>
          </a:p>
          <a:p>
            <a:pPr eaLnBrk="1" hangingPunct="1">
              <a:defRPr/>
            </a:pPr>
            <a:r>
              <a:rPr lang="ru-RU" sz="1050" b="1" dirty="0"/>
              <a:t>80% </a:t>
            </a:r>
            <a:r>
              <a:rPr lang="ru-RU" sz="1050" dirty="0"/>
              <a:t>-работа человека</a:t>
            </a:r>
          </a:p>
        </p:txBody>
      </p:sp>
      <p:pic>
        <p:nvPicPr>
          <p:cNvPr id="18473" name="Picture 18">
            <a:extLst>
              <a:ext uri="{FF2B5EF4-FFF2-40B4-BE49-F238E27FC236}">
                <a16:creationId xmlns:a16="http://schemas.microsoft.com/office/drawing/2014/main" id="{7F178B63-C4E2-434E-97A5-E41A7B07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1514475"/>
            <a:ext cx="2651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19">
            <a:extLst>
              <a:ext uri="{FF2B5EF4-FFF2-40B4-BE49-F238E27FC236}">
                <a16:creationId xmlns:a16="http://schemas.microsoft.com/office/drawing/2014/main" id="{1259B2C1-22A1-4C3B-9666-59DB9615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738" y="1843088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4DC3C589-2B3B-485B-9620-C0552584E094}"/>
              </a:ext>
            </a:extLst>
          </p:cNvPr>
          <p:cNvSpPr/>
          <p:nvPr/>
        </p:nvSpPr>
        <p:spPr>
          <a:xfrm>
            <a:off x="5995988" y="3576638"/>
            <a:ext cx="2463800" cy="1905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bg1"/>
                </a:solidFill>
                <a:latin typeface="+mj-lt"/>
                <a:cs typeface="Arial" charset="0"/>
              </a:rPr>
              <a:t>Анализ за</a:t>
            </a:r>
            <a:r>
              <a:rPr lang="ru-RU" sz="1050" b="1" dirty="0">
                <a:solidFill>
                  <a:schemeClr val="bg1"/>
                </a:solidFill>
                <a:latin typeface="+mj-lt"/>
              </a:rPr>
              <a:t>кончен, модели прогноза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D77D164-B4D3-4B78-9927-9EE3C1FAF412}"/>
              </a:ext>
            </a:extLst>
          </p:cNvPr>
          <p:cNvSpPr/>
          <p:nvPr/>
        </p:nvSpPr>
        <p:spPr>
          <a:xfrm>
            <a:off x="5940425" y="2006600"/>
            <a:ext cx="2519363" cy="1793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chemeClr val="bg1"/>
                </a:solidFill>
                <a:latin typeface="+mj-lt"/>
              </a:rPr>
              <a:t>Анализ не закончен, проект модели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9B27A173-6B41-4F71-AD1E-844EC399C926}"/>
              </a:ext>
            </a:extLst>
          </p:cNvPr>
          <p:cNvSpPr/>
          <p:nvPr/>
        </p:nvSpPr>
        <p:spPr>
          <a:xfrm>
            <a:off x="7489825" y="906463"/>
            <a:ext cx="969963" cy="105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>
                <a:solidFill>
                  <a:schemeClr val="tx1"/>
                </a:solidFill>
                <a:latin typeface="Verdana" pitchFamily="34" charset="0"/>
                <a:cs typeface="Arial" charset="0"/>
              </a:rPr>
              <a:t>Формируется отчёт на основе неполных данных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B6AE827-76C9-40FE-9C29-0DC7A98FCAEC}"/>
              </a:ext>
            </a:extLst>
          </p:cNvPr>
          <p:cNvSpPr/>
          <p:nvPr/>
        </p:nvSpPr>
        <p:spPr>
          <a:xfrm>
            <a:off x="7129463" y="3792538"/>
            <a:ext cx="1330325" cy="503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900">
                <a:solidFill>
                  <a:schemeClr val="tx1"/>
                </a:solidFill>
                <a:latin typeface="Verdana" pitchFamily="34" charset="0"/>
                <a:cs typeface="Arial" charset="0"/>
              </a:rPr>
              <a:t>Отчёт об анализе отклонений 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78A03FEC-EA78-4D49-B9E4-7DDEDD51C047}"/>
              </a:ext>
            </a:extLst>
          </p:cNvPr>
          <p:cNvSpPr/>
          <p:nvPr/>
        </p:nvSpPr>
        <p:spPr>
          <a:xfrm>
            <a:off x="6002338" y="3792538"/>
            <a:ext cx="1073150" cy="1008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900">
                <a:solidFill>
                  <a:schemeClr val="tx1"/>
                </a:solidFill>
                <a:latin typeface="Verdana" pitchFamily="34" charset="0"/>
                <a:cs typeface="Arial" charset="0"/>
              </a:rPr>
              <a:t>Формируется прогноз на основе обученных моделей</a:t>
            </a: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CF605DDD-4DC8-4787-8116-E5261F4906AD}"/>
              </a:ext>
            </a:extLst>
          </p:cNvPr>
          <p:cNvCxnSpPr/>
          <p:nvPr/>
        </p:nvCxnSpPr>
        <p:spPr>
          <a:xfrm>
            <a:off x="5219700" y="1001713"/>
            <a:ext cx="227012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FD8A6A11-FD14-41A0-8EE7-665F10763F81}"/>
              </a:ext>
            </a:extLst>
          </p:cNvPr>
          <p:cNvCxnSpPr/>
          <p:nvPr/>
        </p:nvCxnSpPr>
        <p:spPr>
          <a:xfrm>
            <a:off x="5292725" y="4297363"/>
            <a:ext cx="719138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2" name="TextBox 108">
            <a:extLst>
              <a:ext uri="{FF2B5EF4-FFF2-40B4-BE49-F238E27FC236}">
                <a16:creationId xmlns:a16="http://schemas.microsoft.com/office/drawing/2014/main" id="{DDFAC8AB-2A89-4D3C-BDE7-ADFE14F7F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4362450"/>
            <a:ext cx="1330325" cy="43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900">
                <a:latin typeface="Verdana" pitchFamily="34" charset="0"/>
                <a:cs typeface="Arial" charset="0"/>
              </a:rPr>
              <a:t>Корректировка моделей по новым данным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4AD56AD-FC94-43FA-B909-23667CC79FFE}"/>
              </a:ext>
            </a:extLst>
          </p:cNvPr>
          <p:cNvSpPr/>
          <p:nvPr/>
        </p:nvSpPr>
        <p:spPr>
          <a:xfrm>
            <a:off x="5940425" y="1128713"/>
            <a:ext cx="1511300" cy="833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>
                <a:solidFill>
                  <a:schemeClr val="tx1"/>
                </a:solidFill>
                <a:latin typeface="Verdana" pitchFamily="34" charset="0"/>
                <a:cs typeface="Arial" charset="0"/>
              </a:rPr>
              <a:t>Продолжается доработка модели, которая быстро устаревает или начинают заново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6C34A78-3197-4092-893A-0EA136494731}"/>
              </a:ext>
            </a:extLst>
          </p:cNvPr>
          <p:cNvCxnSpPr/>
          <p:nvPr/>
        </p:nvCxnSpPr>
        <p:spPr>
          <a:xfrm flipH="1">
            <a:off x="2105025" y="865188"/>
            <a:ext cx="31146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D176782-6BFD-45D2-85C1-91748F3EAA8A}"/>
              </a:ext>
            </a:extLst>
          </p:cNvPr>
          <p:cNvCxnSpPr/>
          <p:nvPr/>
        </p:nvCxnSpPr>
        <p:spPr>
          <a:xfrm flipH="1">
            <a:off x="2105025" y="3179763"/>
            <a:ext cx="31146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86" name="Группа 5">
            <a:extLst>
              <a:ext uri="{FF2B5EF4-FFF2-40B4-BE49-F238E27FC236}">
                <a16:creationId xmlns:a16="http://schemas.microsoft.com/office/drawing/2014/main" id="{BB157DA1-2858-4BD4-914F-9C13773DE637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4029075"/>
            <a:ext cx="936625" cy="757238"/>
            <a:chOff x="4919253" y="3811815"/>
            <a:chExt cx="937035" cy="757804"/>
          </a:xfrm>
        </p:grpSpPr>
        <p:pic>
          <p:nvPicPr>
            <p:cNvPr id="18487" name="Picture 10">
              <a:extLst>
                <a:ext uri="{FF2B5EF4-FFF2-40B4-BE49-F238E27FC236}">
                  <a16:creationId xmlns:a16="http://schemas.microsoft.com/office/drawing/2014/main" id="{F2DFBF58-7A38-440E-9DDA-8256E9ABE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253" y="3811815"/>
              <a:ext cx="937035" cy="75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8" name="TextBox 76">
              <a:extLst>
                <a:ext uri="{FF2B5EF4-FFF2-40B4-BE49-F238E27FC236}">
                  <a16:creationId xmlns:a16="http://schemas.microsoft.com/office/drawing/2014/main" id="{F58F2ACA-5BAB-40CF-AFA0-CE6BB4491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879" y="3935413"/>
              <a:ext cx="8152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9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Машинное обучение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0866BF8-B218-476A-B636-76856DEB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1098550"/>
            <a:ext cx="6051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D72010-E820-4B23-AF03-E3D5C303BA8C}"/>
              </a:ext>
            </a:extLst>
          </p:cNvPr>
          <p:cNvSpPr/>
          <p:nvPr/>
        </p:nvSpPr>
        <p:spPr>
          <a:xfrm>
            <a:off x="1076325" y="908050"/>
            <a:ext cx="460851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Среднесуточную производительность локомотива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1F79967A-410C-4837-B96A-A10BBF00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733425"/>
            <a:ext cx="6048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Более 50 факторов, влияющих на:</a:t>
            </a:r>
          </a:p>
        </p:txBody>
      </p:sp>
      <p:pic>
        <p:nvPicPr>
          <p:cNvPr id="19461" name="Picture 3">
            <a:extLst>
              <a:ext uri="{FF2B5EF4-FFF2-40B4-BE49-F238E27FC236}">
                <a16:creationId xmlns:a16="http://schemas.microsoft.com/office/drawing/2014/main" id="{AB1F94BB-1897-465E-ACB1-25A9C2117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1162050"/>
            <a:ext cx="1243013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4D1A43-9DDB-46DE-B492-BB0007ECCE83}"/>
              </a:ext>
            </a:extLst>
          </p:cNvPr>
          <p:cNvSpPr/>
          <p:nvPr/>
        </p:nvSpPr>
        <p:spPr>
          <a:xfrm>
            <a:off x="250825" y="4403725"/>
            <a:ext cx="6624638" cy="431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B7A2B79D-4487-4764-BA96-CABD6EF4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16425"/>
            <a:ext cx="6624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НЕОБХОДИМА МОДЕЛЬ, ПОЗВОЛЯЮЩАЯ  ОДНОВРЕМЕННО УЧИТЫВАТЬ МНОЖЕСТВО ФАКТОРОВ</a:t>
            </a:r>
          </a:p>
        </p:txBody>
      </p:sp>
      <p:sp>
        <p:nvSpPr>
          <p:cNvPr id="19464" name="TextBox 11">
            <a:extLst>
              <a:ext uri="{FF2B5EF4-FFF2-40B4-BE49-F238E27FC236}">
                <a16:creationId xmlns:a16="http://schemas.microsoft.com/office/drawing/2014/main" id="{B4AB3A9C-C17D-4E38-B496-A5CBDB89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0"/>
            <a:ext cx="908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Почему необходим интеллектуальный анализ данных на основе статистики</a:t>
            </a:r>
            <a:r>
              <a:rPr lang="en-US" altLang="ru-RU" sz="20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(на примере анализа среднесуточной производительности локомотива)</a:t>
            </a:r>
            <a:endParaRPr lang="ru-RU" altLang="ru-RU" sz="160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Прямоугольник 12">
            <a:extLst>
              <a:ext uri="{FF2B5EF4-FFF2-40B4-BE49-F238E27FC236}">
                <a16:creationId xmlns:a16="http://schemas.microsoft.com/office/drawing/2014/main" id="{F35F2BE5-F9DF-4D51-B051-908F8077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3997325"/>
            <a:ext cx="6626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Неизвестны значения полного набора факторов, которые позволили бы применить классические формулы</a:t>
            </a:r>
          </a:p>
        </p:txBody>
      </p:sp>
      <p:sp>
        <p:nvSpPr>
          <p:cNvPr id="19466" name="TextBox 13">
            <a:extLst>
              <a:ext uri="{FF2B5EF4-FFF2-40B4-BE49-F238E27FC236}">
                <a16:creationId xmlns:a16="http://schemas.microsoft.com/office/drawing/2014/main" id="{5F5272DD-18C3-44E3-AEA9-6DFC6E89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728663"/>
            <a:ext cx="2627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b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Статистика значений каждого фактора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6FF58A2B-E13A-42D5-89E9-B3E96D61FA44}"/>
              </a:ext>
            </a:extLst>
          </p:cNvPr>
          <p:cNvSpPr/>
          <p:nvPr/>
        </p:nvSpPr>
        <p:spPr>
          <a:xfrm>
            <a:off x="5287963" y="2797175"/>
            <a:ext cx="2376487" cy="377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2A5F2AC-CA62-42A7-BD10-37A5C25C1CBC}"/>
              </a:ext>
            </a:extLst>
          </p:cNvPr>
          <p:cNvSpPr/>
          <p:nvPr/>
        </p:nvSpPr>
        <p:spPr>
          <a:xfrm>
            <a:off x="784225" y="2889250"/>
            <a:ext cx="323850" cy="2428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2B7696F-E1FF-4002-B037-1D64409B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23825"/>
            <a:ext cx="889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анализа при наличии систем учёта множества факторов </a:t>
            </a:r>
          </a:p>
        </p:txBody>
      </p:sp>
      <p:sp>
        <p:nvSpPr>
          <p:cNvPr id="12" name="Блок-схема: ручное управление 11">
            <a:extLst>
              <a:ext uri="{FF2B5EF4-FFF2-40B4-BE49-F238E27FC236}">
                <a16:creationId xmlns:a16="http://schemas.microsoft.com/office/drawing/2014/main" id="{3B412CDB-1970-48C9-82B2-AF80A1B34CDE}"/>
              </a:ext>
            </a:extLst>
          </p:cNvPr>
          <p:cNvSpPr/>
          <p:nvPr/>
        </p:nvSpPr>
        <p:spPr>
          <a:xfrm>
            <a:off x="468313" y="804863"/>
            <a:ext cx="8351837" cy="563562"/>
          </a:xfrm>
          <a:prstGeom prst="flowChartManualOpe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Блок-схема: ручное управление 13">
            <a:extLst>
              <a:ext uri="{FF2B5EF4-FFF2-40B4-BE49-F238E27FC236}">
                <a16:creationId xmlns:a16="http://schemas.microsoft.com/office/drawing/2014/main" id="{D6B7E062-E5AC-4DAD-9D53-BBA8969032DA}"/>
              </a:ext>
            </a:extLst>
          </p:cNvPr>
          <p:cNvSpPr/>
          <p:nvPr/>
        </p:nvSpPr>
        <p:spPr>
          <a:xfrm>
            <a:off x="2160588" y="1406525"/>
            <a:ext cx="4967287" cy="433388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1FD7C-5B48-4E85-A974-566863706B15}"/>
              </a:ext>
            </a:extLst>
          </p:cNvPr>
          <p:cNvSpPr txBox="1"/>
          <p:nvPr/>
        </p:nvSpPr>
        <p:spPr>
          <a:xfrm>
            <a:off x="2732088" y="1343025"/>
            <a:ext cx="39592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Более 250 наименований данных</a:t>
            </a:r>
          </a:p>
          <a:p>
            <a:pPr algn="ctr">
              <a:defRPr/>
            </a:pPr>
            <a:r>
              <a:rPr lang="ru-RU" sz="1400" dirty="0">
                <a:latin typeface="+mn-lt"/>
                <a:cs typeface="Times New Roman" pitchFamily="18" charset="0"/>
              </a:rPr>
              <a:t>(кол-во отказов, травм, км и т.п.)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61C9A-51AF-478E-9696-4110F6C240F0}"/>
              </a:ext>
            </a:extLst>
          </p:cNvPr>
          <p:cNvSpPr txBox="1"/>
          <p:nvPr/>
        </p:nvSpPr>
        <p:spPr>
          <a:xfrm>
            <a:off x="2195513" y="735013"/>
            <a:ext cx="5329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41 автоматизированная </a:t>
            </a:r>
            <a:r>
              <a:rPr lang="ru-RU" sz="2000">
                <a:latin typeface="+mn-lt"/>
                <a:cs typeface="Times New Roman" pitchFamily="18" charset="0"/>
              </a:rPr>
              <a:t>система </a:t>
            </a:r>
            <a:br>
              <a:rPr lang="en-US" sz="2000">
                <a:latin typeface="+mn-lt"/>
                <a:cs typeface="Times New Roman" pitchFamily="18" charset="0"/>
              </a:rPr>
            </a:br>
            <a:r>
              <a:rPr lang="ru-RU" sz="2000">
                <a:latin typeface="+mn-lt"/>
                <a:cs typeface="Times New Roman" pitchFamily="18" charset="0"/>
              </a:rPr>
              <a:t>(</a:t>
            </a:r>
            <a:r>
              <a:rPr lang="ru-RU" sz="2000" dirty="0">
                <a:latin typeface="+mn-lt"/>
                <a:cs typeface="Times New Roman" pitchFamily="18" charset="0"/>
              </a:rPr>
              <a:t>8 систем планирования, 33 системы учёта)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EBB15B5-8166-49D0-B284-7057B288086F}"/>
              </a:ext>
            </a:extLst>
          </p:cNvPr>
          <p:cNvCxnSpPr/>
          <p:nvPr/>
        </p:nvCxnSpPr>
        <p:spPr>
          <a:xfrm>
            <a:off x="3176588" y="1855788"/>
            <a:ext cx="1223962" cy="54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C2BFCB0-2EDA-4CD3-B0FD-2E7142F984D3}"/>
              </a:ext>
            </a:extLst>
          </p:cNvPr>
          <p:cNvCxnSpPr/>
          <p:nvPr/>
        </p:nvCxnSpPr>
        <p:spPr>
          <a:xfrm flipH="1">
            <a:off x="4883150" y="1863725"/>
            <a:ext cx="1223963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E4D32329-1708-43EA-820B-CB7D8A51EA1A}"/>
              </a:ext>
            </a:extLst>
          </p:cNvPr>
          <p:cNvSpPr/>
          <p:nvPr/>
        </p:nvSpPr>
        <p:spPr>
          <a:xfrm>
            <a:off x="3632200" y="1863725"/>
            <a:ext cx="323850" cy="2428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F2BEED-741D-41F8-838C-C2B6D6439F6D}"/>
              </a:ext>
            </a:extLst>
          </p:cNvPr>
          <p:cNvSpPr txBox="1"/>
          <p:nvPr/>
        </p:nvSpPr>
        <p:spPr>
          <a:xfrm>
            <a:off x="3533775" y="1879600"/>
            <a:ext cx="504825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+mn-lt"/>
                <a:cs typeface="Times New Roman" pitchFamily="18" charset="0"/>
              </a:rPr>
              <a:t>Отказы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75E7B987-368D-4868-B6F9-0BE08711BD12}"/>
              </a:ext>
            </a:extLst>
          </p:cNvPr>
          <p:cNvSpPr/>
          <p:nvPr/>
        </p:nvSpPr>
        <p:spPr>
          <a:xfrm>
            <a:off x="5384800" y="1841500"/>
            <a:ext cx="323850" cy="2428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430DE6-A974-4284-A9A6-26CD57ECCCFC}"/>
              </a:ext>
            </a:extLst>
          </p:cNvPr>
          <p:cNvSpPr txBox="1"/>
          <p:nvPr/>
        </p:nvSpPr>
        <p:spPr>
          <a:xfrm>
            <a:off x="5300663" y="1790700"/>
            <a:ext cx="5032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+mn-lt"/>
                <a:cs typeface="Times New Roman" pitchFamily="18" charset="0"/>
              </a:rPr>
              <a:t>Длина</a:t>
            </a:r>
          </a:p>
          <a:p>
            <a:pPr algn="ctr">
              <a:defRPr/>
            </a:pPr>
            <a:r>
              <a:rPr lang="ru-RU" sz="800" dirty="0">
                <a:latin typeface="+mn-lt"/>
                <a:cs typeface="Times New Roman" pitchFamily="18" charset="0"/>
              </a:rPr>
              <a:t>пути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28EE262-313E-4C4F-9E5B-DC6ADD8EC31F}"/>
              </a:ext>
            </a:extLst>
          </p:cNvPr>
          <p:cNvSpPr/>
          <p:nvPr/>
        </p:nvSpPr>
        <p:spPr>
          <a:xfrm>
            <a:off x="3954463" y="1831975"/>
            <a:ext cx="323850" cy="2428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42FADA-8FE9-40A2-9954-38F631DD2072}"/>
              </a:ext>
            </a:extLst>
          </p:cNvPr>
          <p:cNvSpPr txBox="1"/>
          <p:nvPr/>
        </p:nvSpPr>
        <p:spPr>
          <a:xfrm>
            <a:off x="3862388" y="1843088"/>
            <a:ext cx="5048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dirty="0">
                <a:latin typeface="+mn-lt"/>
                <a:cs typeface="Times New Roman" pitchFamily="18" charset="0"/>
              </a:rPr>
              <a:t>Период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075351B-C272-4959-AD5B-A116BA1F9EAE}"/>
              </a:ext>
            </a:extLst>
          </p:cNvPr>
          <p:cNvSpPr/>
          <p:nvPr/>
        </p:nvSpPr>
        <p:spPr>
          <a:xfrm>
            <a:off x="5097463" y="1954213"/>
            <a:ext cx="323850" cy="2428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160D02-173D-4417-9491-548411C9FD6E}"/>
              </a:ext>
            </a:extLst>
          </p:cNvPr>
          <p:cNvSpPr txBox="1"/>
          <p:nvPr/>
        </p:nvSpPr>
        <p:spPr>
          <a:xfrm>
            <a:off x="4997450" y="1989138"/>
            <a:ext cx="503238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Скорость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9E46CBD-12A7-4F99-9365-60F8BD572130}"/>
              </a:ext>
            </a:extLst>
          </p:cNvPr>
          <p:cNvSpPr/>
          <p:nvPr/>
        </p:nvSpPr>
        <p:spPr>
          <a:xfrm>
            <a:off x="4105275" y="2068513"/>
            <a:ext cx="323850" cy="2428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32D99B-8CEF-40DE-9F38-5A0764C5D1C8}"/>
              </a:ext>
            </a:extLst>
          </p:cNvPr>
          <p:cNvSpPr txBox="1"/>
          <p:nvPr/>
        </p:nvSpPr>
        <p:spPr>
          <a:xfrm>
            <a:off x="4013200" y="2103438"/>
            <a:ext cx="504825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Погрузка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502F2CA-D0E5-46BC-A6AB-C0F20F0450DC}"/>
              </a:ext>
            </a:extLst>
          </p:cNvPr>
          <p:cNvSpPr/>
          <p:nvPr/>
        </p:nvSpPr>
        <p:spPr>
          <a:xfrm>
            <a:off x="4803775" y="1824038"/>
            <a:ext cx="325438" cy="2428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3AD599-C337-4540-9144-5C91E1FAD749}"/>
              </a:ext>
            </a:extLst>
          </p:cNvPr>
          <p:cNvSpPr txBox="1"/>
          <p:nvPr/>
        </p:nvSpPr>
        <p:spPr>
          <a:xfrm>
            <a:off x="4713288" y="1860550"/>
            <a:ext cx="504825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Простой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A89E90E3-C3EE-4C37-A150-121E1D43D4BC}"/>
              </a:ext>
            </a:extLst>
          </p:cNvPr>
          <p:cNvSpPr/>
          <p:nvPr/>
        </p:nvSpPr>
        <p:spPr>
          <a:xfrm>
            <a:off x="4819650" y="2089150"/>
            <a:ext cx="323850" cy="242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1A860-F124-4872-A2BC-B53E4B680226}"/>
              </a:ext>
            </a:extLst>
          </p:cNvPr>
          <p:cNvSpPr txBox="1"/>
          <p:nvPr/>
        </p:nvSpPr>
        <p:spPr>
          <a:xfrm>
            <a:off x="4733925" y="2082800"/>
            <a:ext cx="5032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Неисправность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8BFC94C1-D5BE-4739-8322-A44625A2C7BE}"/>
              </a:ext>
            </a:extLst>
          </p:cNvPr>
          <p:cNvSpPr/>
          <p:nvPr/>
        </p:nvSpPr>
        <p:spPr>
          <a:xfrm>
            <a:off x="4283075" y="1833563"/>
            <a:ext cx="323850" cy="2428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C83F48-38E9-4B1C-9841-7C9DD209871C}"/>
              </a:ext>
            </a:extLst>
          </p:cNvPr>
          <p:cNvSpPr txBox="1"/>
          <p:nvPr/>
        </p:nvSpPr>
        <p:spPr>
          <a:xfrm>
            <a:off x="4197350" y="1841500"/>
            <a:ext cx="5048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Задержка поезда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A1485E9-906F-43AD-87A9-4BB3F020FA04}"/>
              </a:ext>
            </a:extLst>
          </p:cNvPr>
          <p:cNvSpPr/>
          <p:nvPr/>
        </p:nvSpPr>
        <p:spPr>
          <a:xfrm>
            <a:off x="4424363" y="2198688"/>
            <a:ext cx="323850" cy="2428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B90C79-68AB-41A1-9E6D-C0C4ED5F3BAD}"/>
              </a:ext>
            </a:extLst>
          </p:cNvPr>
          <p:cNvSpPr txBox="1"/>
          <p:nvPr/>
        </p:nvSpPr>
        <p:spPr>
          <a:xfrm>
            <a:off x="4337050" y="2163763"/>
            <a:ext cx="5048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Вес поезда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44AB06B6-898D-4935-99E4-E0EA2E5D8C98}"/>
              </a:ext>
            </a:extLst>
          </p:cNvPr>
          <p:cNvSpPr/>
          <p:nvPr/>
        </p:nvSpPr>
        <p:spPr>
          <a:xfrm>
            <a:off x="4548188" y="1970088"/>
            <a:ext cx="323850" cy="24288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A1EE90-8D75-43C5-9AC9-6005188B9E00}"/>
              </a:ext>
            </a:extLst>
          </p:cNvPr>
          <p:cNvSpPr txBox="1"/>
          <p:nvPr/>
        </p:nvSpPr>
        <p:spPr>
          <a:xfrm>
            <a:off x="4454525" y="1993900"/>
            <a:ext cx="504825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Авария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39D6D8-BBE3-49D8-9898-045BD5BAF080}"/>
              </a:ext>
            </a:extLst>
          </p:cNvPr>
          <p:cNvSpPr txBox="1"/>
          <p:nvPr/>
        </p:nvSpPr>
        <p:spPr>
          <a:xfrm>
            <a:off x="703263" y="2884488"/>
            <a:ext cx="5032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Задержка поезда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8E60621-6F66-40D6-B515-4D7CFE299D86}"/>
              </a:ext>
            </a:extLst>
          </p:cNvPr>
          <p:cNvSpPr/>
          <p:nvPr/>
        </p:nvSpPr>
        <p:spPr>
          <a:xfrm>
            <a:off x="419100" y="3160713"/>
            <a:ext cx="719138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Риск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A9C7AB6-83F7-4EAA-8AD7-747D8251ECEA}"/>
              </a:ext>
            </a:extLst>
          </p:cNvPr>
          <p:cNvSpPr/>
          <p:nvPr/>
        </p:nvSpPr>
        <p:spPr>
          <a:xfrm>
            <a:off x="1643063" y="2890838"/>
            <a:ext cx="323850" cy="2428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25A13E-DFC6-4389-9BF0-484EF3499E9A}"/>
              </a:ext>
            </a:extLst>
          </p:cNvPr>
          <p:cNvSpPr txBox="1"/>
          <p:nvPr/>
        </p:nvSpPr>
        <p:spPr>
          <a:xfrm>
            <a:off x="1549400" y="2903538"/>
            <a:ext cx="504825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+mn-lt"/>
                <a:cs typeface="Times New Roman" pitchFamily="18" charset="0"/>
              </a:rPr>
              <a:t>Отказы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24316F8-027E-4AF2-9FDF-7612BFEFFB8C}"/>
              </a:ext>
            </a:extLst>
          </p:cNvPr>
          <p:cNvSpPr/>
          <p:nvPr/>
        </p:nvSpPr>
        <p:spPr>
          <a:xfrm>
            <a:off x="2003425" y="2882900"/>
            <a:ext cx="323850" cy="2428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A2CC7C-3AEF-41C5-B739-397BE76A547B}"/>
              </a:ext>
            </a:extLst>
          </p:cNvPr>
          <p:cNvSpPr txBox="1"/>
          <p:nvPr/>
        </p:nvSpPr>
        <p:spPr>
          <a:xfrm>
            <a:off x="1920875" y="2903538"/>
            <a:ext cx="503238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dirty="0">
                <a:latin typeface="+mn-lt"/>
                <a:cs typeface="Times New Roman" pitchFamily="18" charset="0"/>
              </a:rPr>
              <a:t>Период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0CC9324-FE8C-4436-BDA6-9FA447BA3178}"/>
              </a:ext>
            </a:extLst>
          </p:cNvPr>
          <p:cNvSpPr/>
          <p:nvPr/>
        </p:nvSpPr>
        <p:spPr>
          <a:xfrm>
            <a:off x="1354138" y="3160713"/>
            <a:ext cx="1225550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Интенсивность отказов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FF7A395-3D26-43DE-AC74-42F773714690}"/>
              </a:ext>
            </a:extLst>
          </p:cNvPr>
          <p:cNvSpPr/>
          <p:nvPr/>
        </p:nvSpPr>
        <p:spPr>
          <a:xfrm>
            <a:off x="425450" y="2890838"/>
            <a:ext cx="323850" cy="24288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895147-3230-4F35-9794-303A66D39B58}"/>
              </a:ext>
            </a:extLst>
          </p:cNvPr>
          <p:cNvSpPr txBox="1"/>
          <p:nvPr/>
        </p:nvSpPr>
        <p:spPr>
          <a:xfrm>
            <a:off x="338138" y="2932113"/>
            <a:ext cx="503237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Авария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7994085-5B8D-4DD6-ABF6-8DF977AC46E3}"/>
              </a:ext>
            </a:extLst>
          </p:cNvPr>
          <p:cNvSpPr txBox="1"/>
          <p:nvPr/>
        </p:nvSpPr>
        <p:spPr>
          <a:xfrm>
            <a:off x="250825" y="2284413"/>
            <a:ext cx="3960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Вариант 1. </a:t>
            </a:r>
            <a:r>
              <a:rPr lang="ru-RU" sz="1600" dirty="0">
                <a:latin typeface="+mn-lt"/>
                <a:cs typeface="Times New Roman" pitchFamily="18" charset="0"/>
              </a:rPr>
              <a:t>Агрегирование данных и анализ </a:t>
            </a:r>
            <a:r>
              <a:rPr lang="ru-RU" sz="1600" i="1" dirty="0">
                <a:latin typeface="+mn-lt"/>
                <a:cs typeface="Times New Roman" pitchFamily="18" charset="0"/>
              </a:rPr>
              <a:t>свойств</a:t>
            </a:r>
            <a:r>
              <a:rPr lang="ru-RU" sz="1600" dirty="0">
                <a:latin typeface="+mn-lt"/>
                <a:cs typeface="Times New Roman" pitchFamily="18" charset="0"/>
              </a:rPr>
              <a:t> управляемой системой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36AD69FD-6A8F-46FC-8CC8-D2C2495CDF9B}"/>
              </a:ext>
            </a:extLst>
          </p:cNvPr>
          <p:cNvSpPr/>
          <p:nvPr/>
        </p:nvSpPr>
        <p:spPr>
          <a:xfrm>
            <a:off x="2770188" y="2898775"/>
            <a:ext cx="323850" cy="2428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66BB18-D12A-4E64-BD73-E3EE59911F62}"/>
              </a:ext>
            </a:extLst>
          </p:cNvPr>
          <p:cNvSpPr txBox="1"/>
          <p:nvPr/>
        </p:nvSpPr>
        <p:spPr>
          <a:xfrm>
            <a:off x="2686050" y="2919413"/>
            <a:ext cx="5048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dirty="0">
                <a:latin typeface="+mn-lt"/>
                <a:cs typeface="Times New Roman" pitchFamily="18" charset="0"/>
              </a:rPr>
              <a:t>Период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4B1ECEA-5304-4235-BD3B-5E13697B8E03}"/>
              </a:ext>
            </a:extLst>
          </p:cNvPr>
          <p:cNvSpPr/>
          <p:nvPr/>
        </p:nvSpPr>
        <p:spPr>
          <a:xfrm>
            <a:off x="3138488" y="2890838"/>
            <a:ext cx="323850" cy="2428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E7F941-ED9F-4DF2-B7B4-0F154305FC27}"/>
              </a:ext>
            </a:extLst>
          </p:cNvPr>
          <p:cNvSpPr txBox="1"/>
          <p:nvPr/>
        </p:nvSpPr>
        <p:spPr>
          <a:xfrm>
            <a:off x="3055938" y="2911475"/>
            <a:ext cx="503237" cy="185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Простой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6CCB0B5-9552-41DD-AC5C-8888571C305C}"/>
              </a:ext>
            </a:extLst>
          </p:cNvPr>
          <p:cNvSpPr/>
          <p:nvPr/>
        </p:nvSpPr>
        <p:spPr>
          <a:xfrm>
            <a:off x="2651125" y="3160713"/>
            <a:ext cx="1223963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Коэффициент готовности</a:t>
            </a:r>
          </a:p>
        </p:txBody>
      </p:sp>
      <p:sp>
        <p:nvSpPr>
          <p:cNvPr id="66" name="Правая фигурная скобка 65">
            <a:extLst>
              <a:ext uri="{FF2B5EF4-FFF2-40B4-BE49-F238E27FC236}">
                <a16:creationId xmlns:a16="http://schemas.microsoft.com/office/drawing/2014/main" id="{E95A7453-0A48-4888-8E2D-7BAEFE09394C}"/>
              </a:ext>
            </a:extLst>
          </p:cNvPr>
          <p:cNvSpPr/>
          <p:nvPr/>
        </p:nvSpPr>
        <p:spPr>
          <a:xfrm rot="5400000">
            <a:off x="2505075" y="2189163"/>
            <a:ext cx="163513" cy="25923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370696-3BBD-4780-BA4A-B251E31ECFBF}"/>
              </a:ext>
            </a:extLst>
          </p:cNvPr>
          <p:cNvSpPr txBox="1"/>
          <p:nvPr/>
        </p:nvSpPr>
        <p:spPr>
          <a:xfrm>
            <a:off x="1354138" y="3495675"/>
            <a:ext cx="25209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n-lt"/>
                <a:cs typeface="Times New Roman" pitchFamily="18" charset="0"/>
              </a:rPr>
              <a:t>Анализ надежности</a:t>
            </a:r>
          </a:p>
        </p:txBody>
      </p:sp>
      <p:cxnSp>
        <p:nvCxnSpPr>
          <p:cNvPr id="69" name="Shape 68">
            <a:extLst>
              <a:ext uri="{FF2B5EF4-FFF2-40B4-BE49-F238E27FC236}">
                <a16:creationId xmlns:a16="http://schemas.microsoft.com/office/drawing/2014/main" id="{8915BD8D-0F39-4849-A501-BDD9629D4B10}"/>
              </a:ext>
            </a:extLst>
          </p:cNvPr>
          <p:cNvCxnSpPr>
            <a:stCxn id="44" idx="3"/>
          </p:cNvCxnSpPr>
          <p:nvPr/>
        </p:nvCxnSpPr>
        <p:spPr>
          <a:xfrm rot="5400000">
            <a:off x="3919538" y="2051050"/>
            <a:ext cx="196850" cy="908050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авая фигурная скобка 70">
            <a:extLst>
              <a:ext uri="{FF2B5EF4-FFF2-40B4-BE49-F238E27FC236}">
                <a16:creationId xmlns:a16="http://schemas.microsoft.com/office/drawing/2014/main" id="{AA76F70E-8ED6-45F3-B873-05F99DB9F48D}"/>
              </a:ext>
            </a:extLst>
          </p:cNvPr>
          <p:cNvSpPr/>
          <p:nvPr/>
        </p:nvSpPr>
        <p:spPr>
          <a:xfrm rot="5400000">
            <a:off x="697706" y="3058319"/>
            <a:ext cx="161925" cy="8651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055182-E129-4BC9-80BD-FB4CB0A21EAE}"/>
              </a:ext>
            </a:extLst>
          </p:cNvPr>
          <p:cNvSpPr txBox="1"/>
          <p:nvPr/>
        </p:nvSpPr>
        <p:spPr>
          <a:xfrm>
            <a:off x="9525" y="3489325"/>
            <a:ext cx="1476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n-lt"/>
                <a:cs typeface="Times New Roman" pitchFamily="18" charset="0"/>
              </a:rPr>
              <a:t>Анализ рисков</a:t>
            </a:r>
          </a:p>
        </p:txBody>
      </p:sp>
      <p:sp>
        <p:nvSpPr>
          <p:cNvPr id="74" name="Равнобедренный треугольник 73">
            <a:extLst>
              <a:ext uri="{FF2B5EF4-FFF2-40B4-BE49-F238E27FC236}">
                <a16:creationId xmlns:a16="http://schemas.microsoft.com/office/drawing/2014/main" id="{3062F39F-47AF-4C28-B4ED-EAE45BAADABC}"/>
              </a:ext>
            </a:extLst>
          </p:cNvPr>
          <p:cNvSpPr/>
          <p:nvPr/>
        </p:nvSpPr>
        <p:spPr>
          <a:xfrm rot="10800000">
            <a:off x="266700" y="3743325"/>
            <a:ext cx="3455988" cy="1079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B9B8B8-DB7E-4A17-8D14-746E23B053D1}"/>
              </a:ext>
            </a:extLst>
          </p:cNvPr>
          <p:cNvSpPr txBox="1"/>
          <p:nvPr/>
        </p:nvSpPr>
        <p:spPr>
          <a:xfrm>
            <a:off x="155575" y="3846513"/>
            <a:ext cx="4056063" cy="787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Позволяет: </a:t>
            </a:r>
            <a:r>
              <a:rPr lang="ru-RU" sz="1400" dirty="0">
                <a:latin typeface="+mn-lt"/>
                <a:cs typeface="Times New Roman" pitchFamily="18" charset="0"/>
              </a:rPr>
              <a:t>выявлять непосредственные причины нежелательных событий и планировать точечные мероприятия, контролировать достижение целевых значений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89E96DE-C9CC-4B7C-90F6-F2F23F499EEC}"/>
              </a:ext>
            </a:extLst>
          </p:cNvPr>
          <p:cNvSpPr/>
          <p:nvPr/>
        </p:nvSpPr>
        <p:spPr>
          <a:xfrm>
            <a:off x="2411413" y="4508500"/>
            <a:ext cx="5113337" cy="3238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ПРОАКТИВНОЕ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ПЛАНИРОВАНИЕ</a:t>
            </a:r>
          </a:p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cs typeface="Times New Roman" pitchFamily="18" charset="0"/>
              </a:rPr>
              <a:t>(основанное на предсказании событий и знаниях об их причинах и последствиях)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6E0008A0-A91D-44F2-B346-9C54049F616F}"/>
              </a:ext>
            </a:extLst>
          </p:cNvPr>
          <p:cNvSpPr/>
          <p:nvPr/>
        </p:nvSpPr>
        <p:spPr>
          <a:xfrm>
            <a:off x="5375275" y="2876550"/>
            <a:ext cx="323850" cy="2428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87A2D0-DA76-4CFF-8D23-4EC602838070}"/>
              </a:ext>
            </a:extLst>
          </p:cNvPr>
          <p:cNvSpPr txBox="1"/>
          <p:nvPr/>
        </p:nvSpPr>
        <p:spPr>
          <a:xfrm>
            <a:off x="5281613" y="2870200"/>
            <a:ext cx="503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Задержка поезда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0803DE96-1AC8-4581-8007-777259BCD500}"/>
              </a:ext>
            </a:extLst>
          </p:cNvPr>
          <p:cNvSpPr/>
          <p:nvPr/>
        </p:nvSpPr>
        <p:spPr>
          <a:xfrm>
            <a:off x="6151563" y="2859088"/>
            <a:ext cx="323850" cy="2428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ADC4C9A-F2F6-46BD-A137-FC69E3B12D87}"/>
              </a:ext>
            </a:extLst>
          </p:cNvPr>
          <p:cNvSpPr txBox="1"/>
          <p:nvPr/>
        </p:nvSpPr>
        <p:spPr>
          <a:xfrm>
            <a:off x="6057900" y="2867025"/>
            <a:ext cx="50323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>
                <a:latin typeface="+mn-lt"/>
                <a:cs typeface="Times New Roman" pitchFamily="18" charset="0"/>
              </a:rPr>
              <a:t>Отказы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5EA22EE7-9A72-4355-9A84-47CCCB2D2192}"/>
              </a:ext>
            </a:extLst>
          </p:cNvPr>
          <p:cNvSpPr/>
          <p:nvPr/>
        </p:nvSpPr>
        <p:spPr>
          <a:xfrm>
            <a:off x="6511925" y="2851150"/>
            <a:ext cx="323850" cy="2428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4679CA-4279-45F0-8E97-6D88881E31F5}"/>
              </a:ext>
            </a:extLst>
          </p:cNvPr>
          <p:cNvSpPr txBox="1"/>
          <p:nvPr/>
        </p:nvSpPr>
        <p:spPr>
          <a:xfrm>
            <a:off x="6421438" y="2871788"/>
            <a:ext cx="503237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dirty="0">
                <a:latin typeface="+mn-lt"/>
                <a:cs typeface="Times New Roman" pitchFamily="18" charset="0"/>
              </a:rPr>
              <a:t>Период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EE05A88-CA5A-4896-BC26-000134F1043E}"/>
              </a:ext>
            </a:extLst>
          </p:cNvPr>
          <p:cNvSpPr txBox="1"/>
          <p:nvPr/>
        </p:nvSpPr>
        <p:spPr>
          <a:xfrm>
            <a:off x="5568950" y="2306638"/>
            <a:ext cx="3498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Вариант 2. </a:t>
            </a:r>
            <a:r>
              <a:rPr lang="en-US" sz="1600" dirty="0">
                <a:latin typeface="+mn-lt"/>
                <a:cs typeface="Times New Roman" pitchFamily="18" charset="0"/>
              </a:rPr>
              <a:t>Data science </a:t>
            </a:r>
            <a:r>
              <a:rPr lang="ru-RU" sz="1600" dirty="0">
                <a:latin typeface="+mn-lt"/>
                <a:cs typeface="Times New Roman" pitchFamily="18" charset="0"/>
              </a:rPr>
              <a:t>и анализ больших данных</a:t>
            </a: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6D13927A-8A7F-4F96-8924-4336D18CCAF0}"/>
              </a:ext>
            </a:extLst>
          </p:cNvPr>
          <p:cNvSpPr/>
          <p:nvPr/>
        </p:nvSpPr>
        <p:spPr>
          <a:xfrm>
            <a:off x="7292975" y="2859088"/>
            <a:ext cx="323850" cy="2428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9BF35D-4A83-43CB-A3CE-676DF3BBE383}"/>
              </a:ext>
            </a:extLst>
          </p:cNvPr>
          <p:cNvSpPr txBox="1"/>
          <p:nvPr/>
        </p:nvSpPr>
        <p:spPr>
          <a:xfrm>
            <a:off x="7202488" y="2895600"/>
            <a:ext cx="503237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Простой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3A2CC9D-2361-4852-8ADF-739541480BA8}"/>
              </a:ext>
            </a:extLst>
          </p:cNvPr>
          <p:cNvSpPr txBox="1"/>
          <p:nvPr/>
        </p:nvSpPr>
        <p:spPr>
          <a:xfrm>
            <a:off x="5287963" y="3222625"/>
            <a:ext cx="3808412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  <a:cs typeface="Times New Roman" pitchFamily="18" charset="0"/>
              </a:rPr>
              <a:t>Data mining </a:t>
            </a:r>
            <a:r>
              <a:rPr lang="ru-RU" sz="1400" dirty="0">
                <a:latin typeface="+mn-lt"/>
                <a:cs typeface="Times New Roman" pitchFamily="18" charset="0"/>
              </a:rPr>
              <a:t>и интеллектуальный анализ </a:t>
            </a:r>
            <a:r>
              <a:rPr lang="ru-RU" sz="1400" i="1" dirty="0">
                <a:latin typeface="+mn-lt"/>
                <a:cs typeface="Times New Roman" pitchFamily="18" charset="0"/>
              </a:rPr>
              <a:t>набора</a:t>
            </a:r>
            <a:r>
              <a:rPr lang="ru-RU" sz="1400" dirty="0">
                <a:latin typeface="+mn-lt"/>
                <a:cs typeface="Times New Roman" pitchFamily="18" charset="0"/>
              </a:rPr>
              <a:t> данных и подбор модели для каждого набора </a:t>
            </a:r>
          </a:p>
        </p:txBody>
      </p:sp>
      <p:sp>
        <p:nvSpPr>
          <p:cNvPr id="98" name="Равнобедренный треугольник 97">
            <a:extLst>
              <a:ext uri="{FF2B5EF4-FFF2-40B4-BE49-F238E27FC236}">
                <a16:creationId xmlns:a16="http://schemas.microsoft.com/office/drawing/2014/main" id="{40146687-473C-4310-9FA5-8F916AE780A3}"/>
              </a:ext>
            </a:extLst>
          </p:cNvPr>
          <p:cNvSpPr/>
          <p:nvPr/>
        </p:nvSpPr>
        <p:spPr>
          <a:xfrm rot="10800000">
            <a:off x="5292725" y="3757613"/>
            <a:ext cx="3775075" cy="10953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1404854-D27C-48E8-AF8D-F76FCFC097A1}"/>
              </a:ext>
            </a:extLst>
          </p:cNvPr>
          <p:cNvSpPr txBox="1"/>
          <p:nvPr/>
        </p:nvSpPr>
        <p:spPr>
          <a:xfrm>
            <a:off x="5116513" y="3808413"/>
            <a:ext cx="4065587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b="1" dirty="0">
                <a:latin typeface="+mn-lt"/>
                <a:cs typeface="Times New Roman" pitchFamily="18" charset="0"/>
              </a:rPr>
              <a:t>Позволяет: </a:t>
            </a:r>
            <a:r>
              <a:rPr lang="ru-RU" sz="1400" dirty="0">
                <a:latin typeface="+mn-lt"/>
                <a:cs typeface="Times New Roman" pitchFamily="18" charset="0"/>
              </a:rPr>
              <a:t>прогнозировать события, устанавливать наличие статических взаимосвязей и классифицировать объекты 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cxnSp>
        <p:nvCxnSpPr>
          <p:cNvPr id="100" name="Shape 99">
            <a:extLst>
              <a:ext uri="{FF2B5EF4-FFF2-40B4-BE49-F238E27FC236}">
                <a16:creationId xmlns:a16="http://schemas.microsoft.com/office/drawing/2014/main" id="{EA8660F4-8086-4720-A26C-510FCBDBDE79}"/>
              </a:ext>
            </a:extLst>
          </p:cNvPr>
          <p:cNvCxnSpPr/>
          <p:nvPr/>
        </p:nvCxnSpPr>
        <p:spPr>
          <a:xfrm rot="16200000" flipH="1">
            <a:off x="5099844" y="2031207"/>
            <a:ext cx="171450" cy="938212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>
            <a:extLst>
              <a:ext uri="{FF2B5EF4-FFF2-40B4-BE49-F238E27FC236}">
                <a16:creationId xmlns:a16="http://schemas.microsoft.com/office/drawing/2014/main" id="{F2A8D1B1-D48D-4B7E-A134-DDEC1FBC6BEC}"/>
              </a:ext>
            </a:extLst>
          </p:cNvPr>
          <p:cNvSpPr/>
          <p:nvPr/>
        </p:nvSpPr>
        <p:spPr>
          <a:xfrm>
            <a:off x="5767388" y="2873375"/>
            <a:ext cx="323850" cy="2428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E396EFF-9DF1-44B4-9648-17AD96D13C75}"/>
              </a:ext>
            </a:extLst>
          </p:cNvPr>
          <p:cNvSpPr txBox="1"/>
          <p:nvPr/>
        </p:nvSpPr>
        <p:spPr>
          <a:xfrm>
            <a:off x="5675313" y="2854325"/>
            <a:ext cx="5048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00" dirty="0">
                <a:latin typeface="+mn-lt"/>
                <a:cs typeface="Times New Roman" pitchFamily="18" charset="0"/>
              </a:rPr>
              <a:t>Длина</a:t>
            </a:r>
          </a:p>
          <a:p>
            <a:pPr algn="ctr">
              <a:defRPr/>
            </a:pPr>
            <a:r>
              <a:rPr lang="ru-RU" sz="700" dirty="0">
                <a:latin typeface="+mn-lt"/>
                <a:cs typeface="Times New Roman" pitchFamily="18" charset="0"/>
              </a:rPr>
              <a:t>пути</a:t>
            </a: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2DDFC526-2A70-46BB-89B8-05AC8E5CF683}"/>
              </a:ext>
            </a:extLst>
          </p:cNvPr>
          <p:cNvSpPr/>
          <p:nvPr/>
        </p:nvSpPr>
        <p:spPr>
          <a:xfrm>
            <a:off x="6884988" y="2855913"/>
            <a:ext cx="323850" cy="2428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65DAC4E-F4BA-48F8-B6E0-B021F60DA2D2}"/>
              </a:ext>
            </a:extLst>
          </p:cNvPr>
          <p:cNvSpPr txBox="1"/>
          <p:nvPr/>
        </p:nvSpPr>
        <p:spPr>
          <a:xfrm>
            <a:off x="6792913" y="2890838"/>
            <a:ext cx="504825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" dirty="0">
                <a:latin typeface="+mn-lt"/>
                <a:cs typeface="Times New Roman" pitchFamily="18" charset="0"/>
              </a:rPr>
              <a:t>Скорость</a:t>
            </a:r>
          </a:p>
        </p:txBody>
      </p:sp>
      <p:sp>
        <p:nvSpPr>
          <p:cNvPr id="111" name="Стрелка углом 110">
            <a:extLst>
              <a:ext uri="{FF2B5EF4-FFF2-40B4-BE49-F238E27FC236}">
                <a16:creationId xmlns:a16="http://schemas.microsoft.com/office/drawing/2014/main" id="{AB20E50D-9932-482A-A038-8050D07AEA55}"/>
              </a:ext>
            </a:extLst>
          </p:cNvPr>
          <p:cNvSpPr/>
          <p:nvPr/>
        </p:nvSpPr>
        <p:spPr>
          <a:xfrm rot="5400000">
            <a:off x="4077494" y="4042569"/>
            <a:ext cx="485775" cy="360363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" name="Стрелка углом 111">
            <a:extLst>
              <a:ext uri="{FF2B5EF4-FFF2-40B4-BE49-F238E27FC236}">
                <a16:creationId xmlns:a16="http://schemas.microsoft.com/office/drawing/2014/main" id="{9857C047-E283-46E8-B643-317928F00F70}"/>
              </a:ext>
            </a:extLst>
          </p:cNvPr>
          <p:cNvSpPr/>
          <p:nvPr/>
        </p:nvSpPr>
        <p:spPr>
          <a:xfrm rot="16200000" flipH="1">
            <a:off x="4729956" y="4042570"/>
            <a:ext cx="485775" cy="360362"/>
          </a:xfrm>
          <a:prstGeom prst="ben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Скругленный прямоугольник 118">
            <a:extLst>
              <a:ext uri="{FF2B5EF4-FFF2-40B4-BE49-F238E27FC236}">
                <a16:creationId xmlns:a16="http://schemas.microsoft.com/office/drawing/2014/main" id="{E39E9C73-B19B-4779-A432-E75E20537782}"/>
              </a:ext>
            </a:extLst>
          </p:cNvPr>
          <p:cNvSpPr/>
          <p:nvPr/>
        </p:nvSpPr>
        <p:spPr>
          <a:xfrm>
            <a:off x="7823200" y="2811463"/>
            <a:ext cx="1187450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Прогноз результирующего фактора</a:t>
            </a:r>
          </a:p>
        </p:txBody>
      </p:sp>
      <p:sp>
        <p:nvSpPr>
          <p:cNvPr id="120" name="Равнобедренный треугольник 119">
            <a:extLst>
              <a:ext uri="{FF2B5EF4-FFF2-40B4-BE49-F238E27FC236}">
                <a16:creationId xmlns:a16="http://schemas.microsoft.com/office/drawing/2014/main" id="{D8C71DA4-34AE-4F5C-8740-FBF181535A9F}"/>
              </a:ext>
            </a:extLst>
          </p:cNvPr>
          <p:cNvSpPr/>
          <p:nvPr/>
        </p:nvSpPr>
        <p:spPr>
          <a:xfrm rot="5400000">
            <a:off x="7558088" y="2940050"/>
            <a:ext cx="377825" cy="73025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4137D677-D137-4125-8B6F-1E5602E216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475" y="12700"/>
            <a:ext cx="9026525" cy="74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– основа перехода на цифровую модель управления процессами и безопасностью движения на железнодорожном транспорте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A948422-1B2C-4E00-B7CC-3AE37A1C10C2}"/>
              </a:ext>
            </a:extLst>
          </p:cNvPr>
          <p:cNvSpPr/>
          <p:nvPr/>
        </p:nvSpPr>
        <p:spPr>
          <a:xfrm>
            <a:off x="290513" y="2651125"/>
            <a:ext cx="3532187" cy="34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Собственные классификаторы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BB70A62-1CE9-40E9-9CA2-7D089CCA078E}"/>
              </a:ext>
            </a:extLst>
          </p:cNvPr>
          <p:cNvSpPr/>
          <p:nvPr/>
        </p:nvSpPr>
        <p:spPr>
          <a:xfrm>
            <a:off x="282575" y="3028950"/>
            <a:ext cx="3532188" cy="34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Различная периодичность съема данных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2259CCC-2AD2-4506-BD67-6436CEF49E9D}"/>
              </a:ext>
            </a:extLst>
          </p:cNvPr>
          <p:cNvSpPr/>
          <p:nvPr/>
        </p:nvSpPr>
        <p:spPr>
          <a:xfrm>
            <a:off x="274638" y="3422650"/>
            <a:ext cx="3530600" cy="34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solidFill>
                  <a:schemeClr val="tx1"/>
                </a:solidFill>
              </a:rPr>
              <a:t>Отличные форматы и уровень детализации данных</a:t>
            </a:r>
          </a:p>
        </p:txBody>
      </p:sp>
      <p:sp>
        <p:nvSpPr>
          <p:cNvPr id="41" name="Стрелка вниз 40">
            <a:extLst>
              <a:ext uri="{FF2B5EF4-FFF2-40B4-BE49-F238E27FC236}">
                <a16:creationId xmlns:a16="http://schemas.microsoft.com/office/drawing/2014/main" id="{F4EBC5E5-6CA0-47F9-B673-2D614CB27E71}"/>
              </a:ext>
            </a:extLst>
          </p:cNvPr>
          <p:cNvSpPr/>
          <p:nvPr/>
        </p:nvSpPr>
        <p:spPr>
          <a:xfrm>
            <a:off x="1908175" y="3786188"/>
            <a:ext cx="431800" cy="14446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8497CCF-8E59-4E73-B9DF-9FB795FF0068}"/>
              </a:ext>
            </a:extLst>
          </p:cNvPr>
          <p:cNvSpPr/>
          <p:nvPr/>
        </p:nvSpPr>
        <p:spPr>
          <a:xfrm>
            <a:off x="755650" y="987425"/>
            <a:ext cx="2952750" cy="871538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D25F7FB-D278-4410-9F0B-C9FA0BD731F2}"/>
              </a:ext>
            </a:extLst>
          </p:cNvPr>
          <p:cNvSpPr/>
          <p:nvPr/>
        </p:nvSpPr>
        <p:spPr>
          <a:xfrm>
            <a:off x="2930525" y="1036638"/>
            <a:ext cx="762000" cy="293687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 РБ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F30732F-EDB1-4375-8E89-CA5B028D86E2}"/>
              </a:ext>
            </a:extLst>
          </p:cNvPr>
          <p:cNvSpPr/>
          <p:nvPr/>
        </p:nvSpPr>
        <p:spPr>
          <a:xfrm>
            <a:off x="603250" y="1055688"/>
            <a:ext cx="720725" cy="288925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 АСУИ</a:t>
            </a:r>
          </a:p>
        </p:txBody>
      </p:sp>
      <p:sp>
        <p:nvSpPr>
          <p:cNvPr id="21514" name="TextBox 47">
            <a:extLst>
              <a:ext uri="{FF2B5EF4-FFF2-40B4-BE49-F238E27FC236}">
                <a16:creationId xmlns:a16="http://schemas.microsoft.com/office/drawing/2014/main" id="{91A9B757-7314-47A0-8838-E100FCB46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1336675"/>
            <a:ext cx="6667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5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ИСТОЧНИКИ</a:t>
            </a:r>
          </a:p>
          <a:p>
            <a:pPr algn="ctr"/>
            <a:r>
              <a:rPr lang="ru-RU" altLang="ru-RU" sz="5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РИСКОВ</a:t>
            </a:r>
          </a:p>
        </p:txBody>
      </p:sp>
      <p:cxnSp>
        <p:nvCxnSpPr>
          <p:cNvPr id="49" name="Скругленная соединительная линия 48">
            <a:extLst>
              <a:ext uri="{FF2B5EF4-FFF2-40B4-BE49-F238E27FC236}">
                <a16:creationId xmlns:a16="http://schemas.microsoft.com/office/drawing/2014/main" id="{8887E5BD-261D-450E-8A4B-D9EE4F46E747}"/>
              </a:ext>
            </a:extLst>
          </p:cNvPr>
          <p:cNvCxnSpPr>
            <a:stCxn id="21518" idx="0"/>
            <a:endCxn id="21514" idx="0"/>
          </p:cNvCxnSpPr>
          <p:nvPr/>
        </p:nvCxnSpPr>
        <p:spPr>
          <a:xfrm rot="5400000" flipH="1" flipV="1">
            <a:off x="2200275" y="819150"/>
            <a:ext cx="0" cy="1035050"/>
          </a:xfrm>
          <a:prstGeom prst="curvedConnector3">
            <a:avLst>
              <a:gd name="adj1" fmla="val 33025319"/>
            </a:avLst>
          </a:prstGeom>
          <a:ln>
            <a:solidFill>
              <a:schemeClr val="accent1">
                <a:lumMod val="75000"/>
              </a:schemeClr>
            </a:solidFill>
            <a:prstDash val="dash"/>
            <a:headEnd type="non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>
            <a:extLst>
              <a:ext uri="{FF2B5EF4-FFF2-40B4-BE49-F238E27FC236}">
                <a16:creationId xmlns:a16="http://schemas.microsoft.com/office/drawing/2014/main" id="{461CFAE3-B611-4676-AECE-465B3E80049C}"/>
              </a:ext>
            </a:extLst>
          </p:cNvPr>
          <p:cNvCxnSpPr>
            <a:stCxn id="21518" idx="2"/>
            <a:endCxn id="21514" idx="2"/>
          </p:cNvCxnSpPr>
          <p:nvPr/>
        </p:nvCxnSpPr>
        <p:spPr>
          <a:xfrm rot="5400000" flipH="1" flipV="1">
            <a:off x="2200275" y="1065213"/>
            <a:ext cx="0" cy="1035050"/>
          </a:xfrm>
          <a:prstGeom prst="curvedConnector3">
            <a:avLst>
              <a:gd name="adj1" fmla="val -21166673"/>
            </a:avLst>
          </a:prstGeom>
          <a:ln>
            <a:solidFill>
              <a:schemeClr val="accent1">
                <a:lumMod val="75000"/>
              </a:schemeClr>
            </a:solidFill>
            <a:prstDash val="dash"/>
            <a:headEnd type="triangl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>
            <a:extLst>
              <a:ext uri="{FF2B5EF4-FFF2-40B4-BE49-F238E27FC236}">
                <a16:creationId xmlns:a16="http://schemas.microsoft.com/office/drawing/2014/main" id="{EAF6A249-D057-4673-920F-46558A070194}"/>
              </a:ext>
            </a:extLst>
          </p:cNvPr>
          <p:cNvSpPr/>
          <p:nvPr/>
        </p:nvSpPr>
        <p:spPr>
          <a:xfrm>
            <a:off x="1835150" y="889000"/>
            <a:ext cx="763588" cy="29368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АСОУП</a:t>
            </a:r>
          </a:p>
        </p:txBody>
      </p:sp>
      <p:sp>
        <p:nvSpPr>
          <p:cNvPr id="21518" name="TextBox 52">
            <a:extLst>
              <a:ext uri="{FF2B5EF4-FFF2-40B4-BE49-F238E27FC236}">
                <a16:creationId xmlns:a16="http://schemas.microsoft.com/office/drawing/2014/main" id="{F8E3E294-9AA3-41F5-8CB4-71677A4D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1336675"/>
            <a:ext cx="100806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5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ПРОИЗВОДСТВЕННЫЕ </a:t>
            </a:r>
          </a:p>
          <a:p>
            <a:pPr algn="ctr"/>
            <a:r>
              <a:rPr lang="ru-RU" altLang="ru-RU" sz="5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ПРОЦЕССЫ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50488E73-C929-4A3A-8970-E62314B02088}"/>
              </a:ext>
            </a:extLst>
          </p:cNvPr>
          <p:cNvSpPr/>
          <p:nvPr/>
        </p:nvSpPr>
        <p:spPr>
          <a:xfrm>
            <a:off x="835025" y="1563688"/>
            <a:ext cx="762000" cy="295275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 АСУВ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0515DF8-0654-4508-A3B2-EB4246944059}"/>
              </a:ext>
            </a:extLst>
          </p:cNvPr>
          <p:cNvSpPr/>
          <p:nvPr/>
        </p:nvSpPr>
        <p:spPr>
          <a:xfrm>
            <a:off x="2901950" y="1525588"/>
            <a:ext cx="762000" cy="295275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 АСУТ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E2A0FE62-4DFC-49FA-9B11-B32A5355ABB0}"/>
              </a:ext>
            </a:extLst>
          </p:cNvPr>
          <p:cNvSpPr/>
          <p:nvPr/>
        </p:nvSpPr>
        <p:spPr>
          <a:xfrm>
            <a:off x="1908175" y="1711325"/>
            <a:ext cx="762000" cy="29368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7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ЕКП УРРАН</a:t>
            </a: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614127BB-CFC8-4C48-A473-487B2E49C7B2}"/>
              </a:ext>
            </a:extLst>
          </p:cNvPr>
          <p:cNvSpPr/>
          <p:nvPr/>
        </p:nvSpPr>
        <p:spPr>
          <a:xfrm>
            <a:off x="117475" y="4027488"/>
            <a:ext cx="3965575" cy="8286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1159F36-0FDA-4DD8-88EB-6F44F6EDF576}"/>
              </a:ext>
            </a:extLst>
          </p:cNvPr>
          <p:cNvSpPr txBox="1"/>
          <p:nvPr/>
        </p:nvSpPr>
        <p:spPr>
          <a:xfrm>
            <a:off x="290513" y="1976438"/>
            <a:ext cx="3532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+mn-lt"/>
              </a:rPr>
              <a:t>АСУ СОЗДАВАЛИСЬ В РАЗНОЕ ВРЕМЯ ДЛЯ РЕШЕНИЯ КОНКРЕТНЫХ ЗАДАЧ: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2C07769-B05C-4E59-BA71-7C0FD8B91A56}"/>
              </a:ext>
            </a:extLst>
          </p:cNvPr>
          <p:cNvSpPr/>
          <p:nvPr/>
        </p:nvSpPr>
        <p:spPr>
          <a:xfrm>
            <a:off x="323850" y="3987800"/>
            <a:ext cx="3887788" cy="931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Tx/>
              <a:buChar char="-"/>
              <a:defRPr/>
            </a:pPr>
            <a:r>
              <a:rPr lang="ru-RU" sz="1300" dirty="0">
                <a:latin typeface="+mn-lt"/>
              </a:rPr>
              <a:t>Позволяет проводить анализ состояния отдельных объектов железнодорожного транспорта</a:t>
            </a:r>
          </a:p>
          <a:p>
            <a:pPr>
              <a:spcAft>
                <a:spcPts val="300"/>
              </a:spcAft>
              <a:buFontTx/>
              <a:buChar char="-"/>
              <a:defRPr/>
            </a:pPr>
            <a:r>
              <a:rPr lang="ru-RU" sz="1300" dirty="0">
                <a:latin typeface="+mn-lt"/>
              </a:rPr>
              <a:t>С точки зрения оценки процессов </a:t>
            </a:r>
            <a:r>
              <a:rPr lang="ru-RU" sz="1300" b="1" dirty="0">
                <a:latin typeface="+mn-lt"/>
              </a:rPr>
              <a:t>данные не структурированы</a:t>
            </a:r>
            <a:endParaRPr lang="ru-RU" sz="1300" dirty="0">
              <a:latin typeface="+mn-lt"/>
            </a:endParaRPr>
          </a:p>
        </p:txBody>
      </p:sp>
      <p:pic>
        <p:nvPicPr>
          <p:cNvPr id="82" name="Picture 7">
            <a:extLst>
              <a:ext uri="{FF2B5EF4-FFF2-40B4-BE49-F238E27FC236}">
                <a16:creationId xmlns:a16="http://schemas.microsoft.com/office/drawing/2014/main" id="{E5B79ECC-26D2-487A-980B-50CC0902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4094163"/>
            <a:ext cx="219075" cy="16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6" name="Схема 23">
            <a:extLst>
              <a:ext uri="{FF2B5EF4-FFF2-40B4-BE49-F238E27FC236}">
                <a16:creationId xmlns:a16="http://schemas.microsoft.com/office/drawing/2014/main" id="{AC557252-88B1-47EA-8647-090F2AB6BFB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787400"/>
            <a:ext cx="48641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1">
            <a:extLst>
              <a:ext uri="{FF2B5EF4-FFF2-40B4-BE49-F238E27FC236}">
                <a16:creationId xmlns:a16="http://schemas.microsoft.com/office/drawing/2014/main" id="{FD7FF300-8462-44F7-BD67-6405013C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424363"/>
            <a:ext cx="222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C53D12-7F15-430C-B298-93B1CE04FC4C}"/>
              </a:ext>
            </a:extLst>
          </p:cNvPr>
          <p:cNvSpPr/>
          <p:nvPr/>
        </p:nvSpPr>
        <p:spPr>
          <a:xfrm>
            <a:off x="107950" y="1417638"/>
            <a:ext cx="1584325" cy="2667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7428FB-CD64-47D2-9F02-33A442733FDA}"/>
              </a:ext>
            </a:extLst>
          </p:cNvPr>
          <p:cNvSpPr/>
          <p:nvPr/>
        </p:nvSpPr>
        <p:spPr>
          <a:xfrm>
            <a:off x="7337425" y="1406525"/>
            <a:ext cx="1670050" cy="2678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A5914B-CC7C-46BD-8216-92D4ABBC8B50}"/>
              </a:ext>
            </a:extLst>
          </p:cNvPr>
          <p:cNvSpPr/>
          <p:nvPr/>
        </p:nvSpPr>
        <p:spPr>
          <a:xfrm>
            <a:off x="4722813" y="1406525"/>
            <a:ext cx="2439987" cy="2678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9C60802-C965-4C36-92B2-F6B983D4AB5B}"/>
              </a:ext>
            </a:extLst>
          </p:cNvPr>
          <p:cNvSpPr/>
          <p:nvPr/>
        </p:nvSpPr>
        <p:spPr>
          <a:xfrm>
            <a:off x="1863725" y="1406525"/>
            <a:ext cx="2667000" cy="26781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504BAA-C140-4ECD-9ADC-2855FD90B2C1}"/>
              </a:ext>
            </a:extLst>
          </p:cNvPr>
          <p:cNvSpPr/>
          <p:nvPr/>
        </p:nvSpPr>
        <p:spPr>
          <a:xfrm>
            <a:off x="107950" y="855663"/>
            <a:ext cx="1584325" cy="561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cs typeface="Times New Roman" pitchFamily="18" charset="0"/>
              </a:rPr>
              <a:t>Корпоративный риск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3559" name="Заголовок 1">
            <a:extLst>
              <a:ext uri="{FF2B5EF4-FFF2-40B4-BE49-F238E27FC236}">
                <a16:creationId xmlns:a16="http://schemas.microsoft.com/office/drawing/2014/main" id="{04E98FCE-BDAF-4FC0-813D-BF55BC5AF389}"/>
              </a:ext>
            </a:extLst>
          </p:cNvPr>
          <p:cNvSpPr txBox="1">
            <a:spLocks/>
          </p:cNvSpPr>
          <p:nvPr/>
        </p:nvSpPr>
        <p:spPr bwMode="auto">
          <a:xfrm>
            <a:off x="107950" y="68263"/>
            <a:ext cx="8937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Многофакторный анализ рисков безопасности движения </a:t>
            </a:r>
          </a:p>
        </p:txBody>
      </p:sp>
      <p:sp>
        <p:nvSpPr>
          <p:cNvPr id="23560" name="TextBox 9">
            <a:extLst>
              <a:ext uri="{FF2B5EF4-FFF2-40B4-BE49-F238E27FC236}">
                <a16:creationId xmlns:a16="http://schemas.microsoft.com/office/drawing/2014/main" id="{BD7B4793-85C8-4B05-9638-FDCABB98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293938"/>
            <a:ext cx="1584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Риск транспортного происшествия </a:t>
            </a:r>
            <a:br>
              <a:rPr lang="ru-RU" altLang="ru-RU" sz="1200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200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инфраструктуре ОАО «РЖД»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7B99275-FD3B-4554-B588-2ED379EC597A}"/>
              </a:ext>
            </a:extLst>
          </p:cNvPr>
          <p:cNvSpPr/>
          <p:nvPr/>
        </p:nvSpPr>
        <p:spPr>
          <a:xfrm>
            <a:off x="2019300" y="1497013"/>
            <a:ext cx="2279650" cy="120808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2" name="TextBox 11">
            <a:extLst>
              <a:ext uri="{FF2B5EF4-FFF2-40B4-BE49-F238E27FC236}">
                <a16:creationId xmlns:a16="http://schemas.microsoft.com/office/drawing/2014/main" id="{E50AAFA4-D827-439A-A1E0-7F469500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450975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ЦП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968EE28-D3E0-4975-B598-80C4EFEAC3E4}"/>
              </a:ext>
            </a:extLst>
          </p:cNvPr>
          <p:cNvSpPr/>
          <p:nvPr/>
        </p:nvSpPr>
        <p:spPr>
          <a:xfrm>
            <a:off x="2019300" y="2892425"/>
            <a:ext cx="2279650" cy="111918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4" name="TextBox 13">
            <a:extLst>
              <a:ext uri="{FF2B5EF4-FFF2-40B4-BE49-F238E27FC236}">
                <a16:creationId xmlns:a16="http://schemas.microsoft.com/office/drawing/2014/main" id="{88ADD8B5-A332-4E2B-93DD-51C309838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497013"/>
            <a:ext cx="23034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92075" indent="-9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Ширина колеи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Положение рельсовых нитей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Геометрия пути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Остродефектные рельсы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Дефекты полотна</a:t>
            </a:r>
            <a:endParaRPr lang="en-US" altLang="ru-RU" sz="120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Дефекты тела насыпи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altLang="ru-RU" sz="120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TextBox 14">
            <a:extLst>
              <a:ext uri="{FF2B5EF4-FFF2-40B4-BE49-F238E27FC236}">
                <a16:creationId xmlns:a16="http://schemas.microsoft.com/office/drawing/2014/main" id="{ECED6E18-25A6-45CA-9179-C9E457BD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163" y="3052763"/>
            <a:ext cx="2368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92075" indent="-92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Ошибочное восприятия сигнала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Отказ тормозного оборудования</a:t>
            </a: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Отказ приборов безопасности</a:t>
            </a:r>
            <a:endParaRPr lang="en-US" altLang="ru-RU" sz="1200">
              <a:latin typeface="Calibri" panose="020F05020202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2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Разрыв автосцепок</a:t>
            </a:r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88E55D21-F037-42F1-A937-EC5AC050EA90}"/>
              </a:ext>
            </a:extLst>
          </p:cNvPr>
          <p:cNvSpPr/>
          <p:nvPr/>
        </p:nvSpPr>
        <p:spPr>
          <a:xfrm rot="16200000">
            <a:off x="1648619" y="3342481"/>
            <a:ext cx="280988" cy="19367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EF9A5443-29B9-4FA8-81F4-9180D1172BE3}"/>
              </a:ext>
            </a:extLst>
          </p:cNvPr>
          <p:cNvSpPr/>
          <p:nvPr/>
        </p:nvSpPr>
        <p:spPr>
          <a:xfrm>
            <a:off x="503238" y="4084638"/>
            <a:ext cx="792162" cy="35877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14849EA8-BC4C-4027-BE19-B13E5E58DA55}"/>
              </a:ext>
            </a:extLst>
          </p:cNvPr>
          <p:cNvSpPr/>
          <p:nvPr/>
        </p:nvSpPr>
        <p:spPr>
          <a:xfrm>
            <a:off x="5622925" y="4084638"/>
            <a:ext cx="792163" cy="35877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9" name="TextBox 18">
            <a:extLst>
              <a:ext uri="{FF2B5EF4-FFF2-40B4-BE49-F238E27FC236}">
                <a16:creationId xmlns:a16="http://schemas.microsoft.com/office/drawing/2014/main" id="{58831B90-4CFB-447E-B0C4-4B892F2E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92613"/>
            <a:ext cx="16303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Наблюдается редко</a:t>
            </a:r>
          </a:p>
        </p:txBody>
      </p:sp>
      <p:sp>
        <p:nvSpPr>
          <p:cNvPr id="23570" name="TextBox 19">
            <a:extLst>
              <a:ext uri="{FF2B5EF4-FFF2-40B4-BE49-F238E27FC236}">
                <a16:creationId xmlns:a16="http://schemas.microsoft.com/office/drawing/2014/main" id="{EE1F7C5B-F2DA-4463-8EE9-D9E9BFFCD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392613"/>
            <a:ext cx="2660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600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Наблюдается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периодически</a:t>
            </a:r>
          </a:p>
        </p:txBody>
      </p:sp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4394DEA3-E5FE-4E4D-931A-5C64A72563C1}"/>
              </a:ext>
            </a:extLst>
          </p:cNvPr>
          <p:cNvSpPr/>
          <p:nvPr/>
        </p:nvSpPr>
        <p:spPr>
          <a:xfrm>
            <a:off x="7164388" y="1563688"/>
            <a:ext cx="173037" cy="2503487"/>
          </a:xfrm>
          <a:prstGeom prst="rightBrace">
            <a:avLst>
              <a:gd name="adj1" fmla="val 28909"/>
              <a:gd name="adj2" fmla="val 50348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72" name="TextBox 22">
            <a:extLst>
              <a:ext uri="{FF2B5EF4-FFF2-40B4-BE49-F238E27FC236}">
                <a16:creationId xmlns:a16="http://schemas.microsoft.com/office/drawing/2014/main" id="{F830EAD5-62EE-4D8D-9959-DF48AD1CB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1852613"/>
            <a:ext cx="1752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85725" indent="-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3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аномалии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3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степень влияния факторов на конкретном участке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3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дать прогноз возможных состояний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altLang="ru-RU" sz="1300" b="1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осуществлять динамическую оценку рисков хозяйств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4C12CFF-3A1B-4AE6-B4CC-85765C2F8903}"/>
              </a:ext>
            </a:extLst>
          </p:cNvPr>
          <p:cNvSpPr/>
          <p:nvPr/>
        </p:nvSpPr>
        <p:spPr>
          <a:xfrm>
            <a:off x="1863725" y="844550"/>
            <a:ext cx="2667000" cy="561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cs typeface="Times New Roman" pitchFamily="18" charset="0"/>
              </a:rPr>
              <a:t>Риски хозяйств</a:t>
            </a:r>
            <a:endParaRPr lang="ru-RU" sz="1600" dirty="0"/>
          </a:p>
        </p:txBody>
      </p:sp>
      <p:sp>
        <p:nvSpPr>
          <p:cNvPr id="23574" name="TextBox 24">
            <a:extLst>
              <a:ext uri="{FF2B5EF4-FFF2-40B4-BE49-F238E27FC236}">
                <a16:creationId xmlns:a16="http://schemas.microsoft.com/office/drawing/2014/main" id="{A415FF92-6AEF-4049-BFF3-ACE91B8CC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124200"/>
            <a:ext cx="24288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Риск проезда светофора </a:t>
            </a:r>
          </a:p>
          <a:p>
            <a:pPr algn="r">
              <a:lnSpc>
                <a:spcPct val="80000"/>
              </a:lnSpc>
            </a:pPr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запрещающим сигналом </a:t>
            </a:r>
          </a:p>
        </p:txBody>
      </p:sp>
      <p:sp>
        <p:nvSpPr>
          <p:cNvPr id="23575" name="TextBox 25">
            <a:extLst>
              <a:ext uri="{FF2B5EF4-FFF2-40B4-BE49-F238E27FC236}">
                <a16:creationId xmlns:a16="http://schemas.microsoft.com/office/drawing/2014/main" id="{106BCC3A-EC75-459E-A6E3-EA5199C0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28606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tx2"/>
                </a:solidFill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ЦТ</a:t>
            </a:r>
          </a:p>
        </p:txBody>
      </p:sp>
      <p:sp>
        <p:nvSpPr>
          <p:cNvPr id="23576" name="TextBox 26">
            <a:extLst>
              <a:ext uri="{FF2B5EF4-FFF2-40B4-BE49-F238E27FC236}">
                <a16:creationId xmlns:a16="http://schemas.microsoft.com/office/drawing/2014/main" id="{27FA54D5-E265-476C-8761-1C44B34B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3633788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Опасные отказы ТПС</a:t>
            </a:r>
          </a:p>
        </p:txBody>
      </p:sp>
      <p:sp>
        <p:nvSpPr>
          <p:cNvPr id="23577" name="TextBox 27">
            <a:extLst>
              <a:ext uri="{FF2B5EF4-FFF2-40B4-BE49-F238E27FC236}">
                <a16:creationId xmlns:a16="http://schemas.microsoft.com/office/drawing/2014/main" id="{C99B20D9-04C3-4F94-98B0-BE41E53A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1708150"/>
            <a:ext cx="22780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Опасные отказы </a:t>
            </a:r>
            <a:b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верхнего строения пути</a:t>
            </a:r>
          </a:p>
        </p:txBody>
      </p:sp>
      <p:sp>
        <p:nvSpPr>
          <p:cNvPr id="23578" name="TextBox 28">
            <a:extLst>
              <a:ext uri="{FF2B5EF4-FFF2-40B4-BE49-F238E27FC236}">
                <a16:creationId xmlns:a16="http://schemas.microsoft.com/office/drawing/2014/main" id="{B815534E-3141-44BA-A0EA-3E3D61AC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198688"/>
            <a:ext cx="23225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Опасные отказы </a:t>
            </a:r>
            <a:b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1400"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земляного полотна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6735EC9-DFAD-4113-A701-5E087FDE66E5}"/>
              </a:ext>
            </a:extLst>
          </p:cNvPr>
          <p:cNvCxnSpPr/>
          <p:nvPr/>
        </p:nvCxnSpPr>
        <p:spPr>
          <a:xfrm>
            <a:off x="4192588" y="1779588"/>
            <a:ext cx="0" cy="2873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1D29347-FA52-4D9F-A801-CEEDE03433DA}"/>
              </a:ext>
            </a:extLst>
          </p:cNvPr>
          <p:cNvCxnSpPr/>
          <p:nvPr/>
        </p:nvCxnSpPr>
        <p:spPr>
          <a:xfrm>
            <a:off x="4192588" y="2274888"/>
            <a:ext cx="0" cy="2889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5EED10E-D4FE-409E-8724-C5C8F2CF6F0E}"/>
              </a:ext>
            </a:extLst>
          </p:cNvPr>
          <p:cNvCxnSpPr/>
          <p:nvPr/>
        </p:nvCxnSpPr>
        <p:spPr>
          <a:xfrm>
            <a:off x="4192588" y="3200400"/>
            <a:ext cx="0" cy="2889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B4A8345-8B96-4AFE-B9B3-25EA8E8D4192}"/>
              </a:ext>
            </a:extLst>
          </p:cNvPr>
          <p:cNvCxnSpPr/>
          <p:nvPr/>
        </p:nvCxnSpPr>
        <p:spPr>
          <a:xfrm>
            <a:off x="4192588" y="3579813"/>
            <a:ext cx="0" cy="2873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2F741B8-CB54-4C5C-94BC-9C43079128BC}"/>
              </a:ext>
            </a:extLst>
          </p:cNvPr>
          <p:cNvSpPr/>
          <p:nvPr/>
        </p:nvSpPr>
        <p:spPr>
          <a:xfrm>
            <a:off x="4722813" y="844550"/>
            <a:ext cx="2439987" cy="561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cs typeface="Times New Roman" pitchFamily="18" charset="0"/>
              </a:rPr>
              <a:t>Факторы</a:t>
            </a:r>
            <a:endParaRPr lang="ru-RU" sz="1600" dirty="0"/>
          </a:p>
        </p:txBody>
      </p:sp>
      <p:cxnSp>
        <p:nvCxnSpPr>
          <p:cNvPr id="35" name="Соединительная линия уступом 34">
            <a:extLst>
              <a:ext uri="{FF2B5EF4-FFF2-40B4-BE49-F238E27FC236}">
                <a16:creationId xmlns:a16="http://schemas.microsoft.com/office/drawing/2014/main" id="{7E046F51-21BF-498B-884B-0ABAE8A5A9B4}"/>
              </a:ext>
            </a:extLst>
          </p:cNvPr>
          <p:cNvCxnSpPr/>
          <p:nvPr/>
        </p:nvCxnSpPr>
        <p:spPr>
          <a:xfrm flipV="1">
            <a:off x="4192588" y="3186113"/>
            <a:ext cx="657225" cy="158750"/>
          </a:xfrm>
          <a:prstGeom prst="bentConnector3">
            <a:avLst>
              <a:gd name="adj1" fmla="val 64022"/>
            </a:avLst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85" name="Группа 35">
            <a:extLst>
              <a:ext uri="{FF2B5EF4-FFF2-40B4-BE49-F238E27FC236}">
                <a16:creationId xmlns:a16="http://schemas.microsoft.com/office/drawing/2014/main" id="{B99CBCED-ACD1-42DD-9A86-5A829A02F715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3409950"/>
            <a:ext cx="666750" cy="442913"/>
            <a:chOff x="4192833" y="3409950"/>
            <a:chExt cx="536330" cy="442913"/>
          </a:xfrm>
        </p:grpSpPr>
        <p:cxnSp>
          <p:nvCxnSpPr>
            <p:cNvPr id="37" name="Соединительная линия уступом 36">
              <a:extLst>
                <a:ext uri="{FF2B5EF4-FFF2-40B4-BE49-F238E27FC236}">
                  <a16:creationId xmlns:a16="http://schemas.microsoft.com/office/drawing/2014/main" id="{FD345C00-ED4A-4244-B7EC-7A1CE38384E3}"/>
                </a:ext>
              </a:extLst>
            </p:cNvPr>
            <p:cNvCxnSpPr/>
            <p:nvPr/>
          </p:nvCxnSpPr>
          <p:spPr>
            <a:xfrm flipV="1">
              <a:off x="4192833" y="3409950"/>
              <a:ext cx="536330" cy="314325"/>
            </a:xfrm>
            <a:prstGeom prst="bentConnector3">
              <a:avLst>
                <a:gd name="adj1" fmla="val 62849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>
              <a:extLst>
                <a:ext uri="{FF2B5EF4-FFF2-40B4-BE49-F238E27FC236}">
                  <a16:creationId xmlns:a16="http://schemas.microsoft.com/office/drawing/2014/main" id="{3D7FF344-E128-42D0-AE23-A544D5F56CD3}"/>
                </a:ext>
              </a:extLst>
            </p:cNvPr>
            <p:cNvCxnSpPr/>
            <p:nvPr/>
          </p:nvCxnSpPr>
          <p:spPr>
            <a:xfrm flipV="1">
              <a:off x="4192833" y="3633788"/>
              <a:ext cx="531222" cy="90487"/>
            </a:xfrm>
            <a:prstGeom prst="bentConnector3">
              <a:avLst>
                <a:gd name="adj1" fmla="val 63466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Соединительная линия уступом 38">
              <a:extLst>
                <a:ext uri="{FF2B5EF4-FFF2-40B4-BE49-F238E27FC236}">
                  <a16:creationId xmlns:a16="http://schemas.microsoft.com/office/drawing/2014/main" id="{4AB1E2A1-4FC4-4519-B2AB-3C7C908E7E80}"/>
                </a:ext>
              </a:extLst>
            </p:cNvPr>
            <p:cNvCxnSpPr/>
            <p:nvPr/>
          </p:nvCxnSpPr>
          <p:spPr>
            <a:xfrm>
              <a:off x="4192833" y="3724275"/>
              <a:ext cx="536330" cy="128588"/>
            </a:xfrm>
            <a:prstGeom prst="bentConnector3">
              <a:avLst>
                <a:gd name="adj1" fmla="val 62849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86" name="Группа 39">
            <a:extLst>
              <a:ext uri="{FF2B5EF4-FFF2-40B4-BE49-F238E27FC236}">
                <a16:creationId xmlns:a16="http://schemas.microsoft.com/office/drawing/2014/main" id="{08BBAD0C-8389-461A-B58E-7C1F1872F386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1628775"/>
            <a:ext cx="663575" cy="676275"/>
            <a:chOff x="4192833" y="1629544"/>
            <a:chExt cx="536330" cy="675092"/>
          </a:xfrm>
        </p:grpSpPr>
        <p:cxnSp>
          <p:nvCxnSpPr>
            <p:cNvPr id="41" name="Соединительная линия уступом 40">
              <a:extLst>
                <a:ext uri="{FF2B5EF4-FFF2-40B4-BE49-F238E27FC236}">
                  <a16:creationId xmlns:a16="http://schemas.microsoft.com/office/drawing/2014/main" id="{2FB0DC4E-6181-4BEE-B4BE-D0CB78225432}"/>
                </a:ext>
              </a:extLst>
            </p:cNvPr>
            <p:cNvCxnSpPr/>
            <p:nvPr/>
          </p:nvCxnSpPr>
          <p:spPr>
            <a:xfrm flipV="1">
              <a:off x="4192833" y="1629544"/>
              <a:ext cx="536330" cy="313775"/>
            </a:xfrm>
            <a:prstGeom prst="bentConnector3">
              <a:avLst>
                <a:gd name="adj1" fmla="val 6399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Соединительная линия уступом 41">
              <a:extLst>
                <a:ext uri="{FF2B5EF4-FFF2-40B4-BE49-F238E27FC236}">
                  <a16:creationId xmlns:a16="http://schemas.microsoft.com/office/drawing/2014/main" id="{6DE49E07-1E23-4B04-8B1D-8B7939B19ECB}"/>
                </a:ext>
              </a:extLst>
            </p:cNvPr>
            <p:cNvCxnSpPr/>
            <p:nvPr/>
          </p:nvCxnSpPr>
          <p:spPr>
            <a:xfrm flipV="1">
              <a:off x="4192833" y="1854575"/>
              <a:ext cx="531198" cy="88744"/>
            </a:xfrm>
            <a:prstGeom prst="bentConnector3">
              <a:avLst>
                <a:gd name="adj1" fmla="val 64506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Соединительная линия уступом 42">
              <a:extLst>
                <a:ext uri="{FF2B5EF4-FFF2-40B4-BE49-F238E27FC236}">
                  <a16:creationId xmlns:a16="http://schemas.microsoft.com/office/drawing/2014/main" id="{DF5BDC01-86A4-4883-81AA-6CC4FED2C05F}"/>
                </a:ext>
              </a:extLst>
            </p:cNvPr>
            <p:cNvCxnSpPr/>
            <p:nvPr/>
          </p:nvCxnSpPr>
          <p:spPr>
            <a:xfrm>
              <a:off x="4192833" y="1943319"/>
              <a:ext cx="536330" cy="128363"/>
            </a:xfrm>
            <a:prstGeom prst="bentConnector3">
              <a:avLst>
                <a:gd name="adj1" fmla="val 6399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Соединительная линия уступом 43">
              <a:extLst>
                <a:ext uri="{FF2B5EF4-FFF2-40B4-BE49-F238E27FC236}">
                  <a16:creationId xmlns:a16="http://schemas.microsoft.com/office/drawing/2014/main" id="{990F5AA0-584A-464E-B9F1-C634DCD8A893}"/>
                </a:ext>
              </a:extLst>
            </p:cNvPr>
            <p:cNvCxnSpPr/>
            <p:nvPr/>
          </p:nvCxnSpPr>
          <p:spPr>
            <a:xfrm>
              <a:off x="4192833" y="1943319"/>
              <a:ext cx="531198" cy="361317"/>
            </a:xfrm>
            <a:prstGeom prst="bentConnector3">
              <a:avLst>
                <a:gd name="adj1" fmla="val 64506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87" name="Группа 44">
            <a:extLst>
              <a:ext uri="{FF2B5EF4-FFF2-40B4-BE49-F238E27FC236}">
                <a16:creationId xmlns:a16="http://schemas.microsoft.com/office/drawing/2014/main" id="{625D1E87-82EE-40DF-95A6-926D5F31730E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2419350"/>
            <a:ext cx="666750" cy="325438"/>
            <a:chOff x="4192833" y="2419484"/>
            <a:chExt cx="530705" cy="325926"/>
          </a:xfrm>
        </p:grpSpPr>
        <p:cxnSp>
          <p:nvCxnSpPr>
            <p:cNvPr id="46" name="Соединительная линия уступом 45">
              <a:extLst>
                <a:ext uri="{FF2B5EF4-FFF2-40B4-BE49-F238E27FC236}">
                  <a16:creationId xmlns:a16="http://schemas.microsoft.com/office/drawing/2014/main" id="{2B60DA1E-8B16-41CF-BC3A-1924098D603D}"/>
                </a:ext>
              </a:extLst>
            </p:cNvPr>
            <p:cNvCxnSpPr>
              <a:stCxn id="23578" idx="3"/>
            </p:cNvCxnSpPr>
            <p:nvPr/>
          </p:nvCxnSpPr>
          <p:spPr>
            <a:xfrm>
              <a:off x="4192833" y="2419484"/>
              <a:ext cx="530705" cy="103343"/>
            </a:xfrm>
            <a:prstGeom prst="bentConnector3">
              <a:avLst>
                <a:gd name="adj1" fmla="val 63205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ная линия уступом 46">
              <a:extLst>
                <a:ext uri="{FF2B5EF4-FFF2-40B4-BE49-F238E27FC236}">
                  <a16:creationId xmlns:a16="http://schemas.microsoft.com/office/drawing/2014/main" id="{192EEE6E-42A8-4197-8470-C15960FD47D8}"/>
                </a:ext>
              </a:extLst>
            </p:cNvPr>
            <p:cNvCxnSpPr/>
            <p:nvPr/>
          </p:nvCxnSpPr>
          <p:spPr>
            <a:xfrm>
              <a:off x="4192833" y="2419484"/>
              <a:ext cx="530705" cy="325926"/>
            </a:xfrm>
            <a:prstGeom prst="bentConnector3">
              <a:avLst>
                <a:gd name="adj1" fmla="val 63206"/>
              </a:avLst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Стрелка вниз 47">
            <a:extLst>
              <a:ext uri="{FF2B5EF4-FFF2-40B4-BE49-F238E27FC236}">
                <a16:creationId xmlns:a16="http://schemas.microsoft.com/office/drawing/2014/main" id="{7C027676-8A44-47CD-85FB-725EBC9BEBCB}"/>
              </a:ext>
            </a:extLst>
          </p:cNvPr>
          <p:cNvSpPr/>
          <p:nvPr/>
        </p:nvSpPr>
        <p:spPr>
          <a:xfrm rot="16200000">
            <a:off x="1648619" y="1962944"/>
            <a:ext cx="280987" cy="19367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97BE4D9-0A54-439B-9E97-536138F8BD20}"/>
              </a:ext>
            </a:extLst>
          </p:cNvPr>
          <p:cNvSpPr/>
          <p:nvPr/>
        </p:nvSpPr>
        <p:spPr>
          <a:xfrm>
            <a:off x="7337425" y="844550"/>
            <a:ext cx="1670050" cy="5619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/>
              <a:t>Единовременныйанализ</a:t>
            </a:r>
            <a:endParaRPr lang="ru-RU" sz="1600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71A9352-F7D0-4FE6-956F-CAA49D0C9301}"/>
              </a:ext>
            </a:extLst>
          </p:cNvPr>
          <p:cNvSpPr/>
          <p:nvPr/>
        </p:nvSpPr>
        <p:spPr>
          <a:xfrm>
            <a:off x="7337425" y="1393825"/>
            <a:ext cx="1670050" cy="50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200" b="1">
                <a:solidFill>
                  <a:schemeClr val="tx2">
                    <a:lumMod val="50000"/>
                  </a:schemeClr>
                </a:solidFill>
              </a:rPr>
              <a:t>полного набора факторов позволит выявить: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Стрелка вниз 50">
            <a:extLst>
              <a:ext uri="{FF2B5EF4-FFF2-40B4-BE49-F238E27FC236}">
                <a16:creationId xmlns:a16="http://schemas.microsoft.com/office/drawing/2014/main" id="{0EDD000E-5477-484B-9588-610D0BA1F8D3}"/>
              </a:ext>
            </a:extLst>
          </p:cNvPr>
          <p:cNvSpPr/>
          <p:nvPr/>
        </p:nvSpPr>
        <p:spPr>
          <a:xfrm>
            <a:off x="2805113" y="4084638"/>
            <a:ext cx="792162" cy="35877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607184-8862-4D1B-AC40-06900B55C40D}"/>
              </a:ext>
            </a:extLst>
          </p:cNvPr>
          <p:cNvSpPr txBox="1"/>
          <p:nvPr/>
        </p:nvSpPr>
        <p:spPr>
          <a:xfrm>
            <a:off x="4722813" y="4392613"/>
            <a:ext cx="2441575" cy="41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600" b="1">
                <a:solidFill>
                  <a:schemeClr val="tx2"/>
                </a:solidFill>
              </a:rPr>
              <a:t>Наблюдается часто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050" b="1">
                <a:solidFill>
                  <a:schemeClr val="tx1">
                    <a:lumMod val="85000"/>
                    <a:lumOff val="15000"/>
                  </a:schemeClr>
                </a:solidFill>
              </a:rPr>
              <a:t>(возможно постоянное наблюдение)</a:t>
            </a: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1627A021-025F-43C5-ADBC-D1B6BA815946}"/>
              </a:ext>
            </a:extLst>
          </p:cNvPr>
          <p:cNvSpPr txBox="1">
            <a:spLocks/>
          </p:cNvSpPr>
          <p:nvPr/>
        </p:nvSpPr>
        <p:spPr bwMode="auto">
          <a:xfrm>
            <a:off x="0" y="-14288"/>
            <a:ext cx="9045575" cy="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основы предиктивной аналитики в рамках реализации цифровой платформы управления рисками и безопасностью движения в холдинге «РЖД» </a:t>
            </a:r>
            <a:r>
              <a:rPr lang="ru-RU" altLang="ru-RU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(утв. А.А. Краснощеком 25.12.2018г. №1368)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6D529-F574-4167-95AE-895D3CA41B84}"/>
              </a:ext>
            </a:extLst>
          </p:cNvPr>
          <p:cNvSpPr txBox="1"/>
          <p:nvPr/>
        </p:nvSpPr>
        <p:spPr>
          <a:xfrm>
            <a:off x="4932363" y="1220788"/>
            <a:ext cx="4103687" cy="571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300" dirty="0">
                <a:latin typeface="+mn-lt"/>
              </a:rPr>
              <a:t>п. 1.2 Формирование динамической модели состояния объектов в период ЖЦ на основе индикативного управления в области БД на основе ЕКП УРРАН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B76EA2-DAB5-4EE4-81C9-CC12F7B0A251}"/>
              </a:ext>
            </a:extLst>
          </p:cNvPr>
          <p:cNvSpPr/>
          <p:nvPr/>
        </p:nvSpPr>
        <p:spPr>
          <a:xfrm>
            <a:off x="323850" y="2209800"/>
            <a:ext cx="1871663" cy="2447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концепции «Динамическая модель оценки категорирования объектов контроля на основе индикаторов раннего предупреждения факторов риска»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(общехозяйственное)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58D0E-6398-4024-91B7-EB07683009DE}"/>
              </a:ext>
            </a:extLst>
          </p:cNvPr>
          <p:cNvSpPr txBox="1"/>
          <p:nvPr/>
        </p:nvSpPr>
        <p:spPr>
          <a:xfrm>
            <a:off x="323850" y="895350"/>
            <a:ext cx="4292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Нормативно-методическое обеспечение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F0DAF-BFCA-4D39-9DDF-4DB39B28F7D8}"/>
              </a:ext>
            </a:extLst>
          </p:cNvPr>
          <p:cNvSpPr txBox="1"/>
          <p:nvPr/>
        </p:nvSpPr>
        <p:spPr>
          <a:xfrm>
            <a:off x="323850" y="1246188"/>
            <a:ext cx="4292600" cy="44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+mn-lt"/>
              </a:rPr>
              <a:t>п. 3.3 Разработка методологии динамической модели состояния объектов в период жизненного цикла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95322-022C-4401-99B6-BD93DD8216AC}"/>
              </a:ext>
            </a:extLst>
          </p:cNvPr>
          <p:cNvSpPr txBox="1"/>
          <p:nvPr/>
        </p:nvSpPr>
        <p:spPr>
          <a:xfrm>
            <a:off x="4932363" y="895350"/>
            <a:ext cx="4103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Формирование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IT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инфраструктуры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30627-9E8F-4040-9822-421541C63DE7}"/>
              </a:ext>
            </a:extLst>
          </p:cNvPr>
          <p:cNvSpPr txBox="1"/>
          <p:nvPr/>
        </p:nvSpPr>
        <p:spPr>
          <a:xfrm>
            <a:off x="323850" y="1839913"/>
            <a:ext cx="1871663" cy="3698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2019 г.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471B0-B2C0-4E27-99EB-7916624683F5}"/>
              </a:ext>
            </a:extLst>
          </p:cNvPr>
          <p:cNvSpPr txBox="1"/>
          <p:nvPr/>
        </p:nvSpPr>
        <p:spPr>
          <a:xfrm>
            <a:off x="2289175" y="1839913"/>
            <a:ext cx="2327275" cy="3698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2020 г.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ADF668-1E19-46C4-9164-665A78F51DC9}"/>
              </a:ext>
            </a:extLst>
          </p:cNvPr>
          <p:cNvSpPr/>
          <p:nvPr/>
        </p:nvSpPr>
        <p:spPr>
          <a:xfrm>
            <a:off x="2289175" y="2200275"/>
            <a:ext cx="2327275" cy="7318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Динамическая модель предиктивного анализа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объектов хозяйства пути и сооружений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C2CCB4-012F-4EDB-ADF2-B9D476F546A2}"/>
              </a:ext>
            </a:extLst>
          </p:cNvPr>
          <p:cNvSpPr/>
          <p:nvPr/>
        </p:nvSpPr>
        <p:spPr>
          <a:xfrm>
            <a:off x="2289175" y="2932113"/>
            <a:ext cx="2327275" cy="796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Динамическая модель предиктивного анализа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объектов хозяйства автоматики и телемеханики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5C81A2-AEB7-47EF-AC49-396064F66A5F}"/>
              </a:ext>
            </a:extLst>
          </p:cNvPr>
          <p:cNvSpPr/>
          <p:nvPr/>
        </p:nvSpPr>
        <p:spPr>
          <a:xfrm>
            <a:off x="2289175" y="3724275"/>
            <a:ext cx="2327275" cy="923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Динамическая модель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предиктивного анализа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объектов хозяйства электрификации и электроснабжения</a:t>
            </a:r>
          </a:p>
        </p:txBody>
      </p:sp>
      <p:grpSp>
        <p:nvGrpSpPr>
          <p:cNvPr id="24589" name="Группа 1">
            <a:extLst>
              <a:ext uri="{FF2B5EF4-FFF2-40B4-BE49-F238E27FC236}">
                <a16:creationId xmlns:a16="http://schemas.microsoft.com/office/drawing/2014/main" id="{ACFBE0BF-FAF9-4318-AF6C-29ED008AAE19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839913"/>
            <a:ext cx="4103687" cy="2817812"/>
            <a:chOff x="5220072" y="1840308"/>
            <a:chExt cx="3816424" cy="28178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7B0857-2E31-4BA9-AE73-7FC9CAB3D64D}"/>
                </a:ext>
              </a:extLst>
            </p:cNvPr>
            <p:cNvSpPr txBox="1"/>
            <p:nvPr/>
          </p:nvSpPr>
          <p:spPr>
            <a:xfrm>
              <a:off x="5220072" y="1840308"/>
              <a:ext cx="1872041" cy="36989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Arial" charset="0"/>
                </a:rPr>
                <a:t>2021 г.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99D3AB-73CA-4860-B1EE-B29ABA6228A1}"/>
                </a:ext>
              </a:extLst>
            </p:cNvPr>
            <p:cNvSpPr txBox="1"/>
            <p:nvPr/>
          </p:nvSpPr>
          <p:spPr>
            <a:xfrm>
              <a:off x="7164455" y="1840308"/>
              <a:ext cx="1872041" cy="36989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  <a:latin typeface="Arial" charset="0"/>
                </a:rPr>
                <a:t>2022 г. 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30D7D44-D13A-4B7F-8E9E-ADBB525F07E9}"/>
                </a:ext>
              </a:extLst>
            </p:cNvPr>
            <p:cNvSpPr/>
            <p:nvPr/>
          </p:nvSpPr>
          <p:spPr>
            <a:xfrm>
              <a:off x="5220072" y="2210198"/>
              <a:ext cx="1872041" cy="24479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algn="ctr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Интеграции со смежными АСУ-источниками, обработка данных и внедрение моделей</a:t>
              </a:r>
            </a:p>
            <a:p>
              <a:pPr algn="ctr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(опытное применение </a:t>
              </a:r>
              <a:b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и настройка)</a:t>
              </a:r>
            </a:p>
            <a:p>
              <a:pPr algn="ctr">
                <a:lnSpc>
                  <a:spcPct val="90000"/>
                </a:lnSpc>
                <a:spcAft>
                  <a:spcPts val="300"/>
                </a:spcAft>
                <a:defRPr/>
              </a:pP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A868AAB-93F1-4390-B5BC-3458C647DA9F}"/>
                </a:ext>
              </a:extLst>
            </p:cNvPr>
            <p:cNvSpPr/>
            <p:nvPr/>
          </p:nvSpPr>
          <p:spPr>
            <a:xfrm>
              <a:off x="7164455" y="2210198"/>
              <a:ext cx="1872041" cy="24479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Внедрение интеллектуального анализа данных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(регулярное применение)</a:t>
              </a:r>
            </a:p>
            <a:p>
              <a:pPr algn="ctr">
                <a:lnSpc>
                  <a:spcPct val="90000"/>
                </a:lnSpc>
                <a:defRPr/>
              </a:pP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Расширение на другие хозяйства и объекты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C23388-B63B-435E-B89A-BE9397128BA9}"/>
              </a:ext>
            </a:extLst>
          </p:cNvPr>
          <p:cNvSpPr/>
          <p:nvPr/>
        </p:nvSpPr>
        <p:spPr>
          <a:xfrm>
            <a:off x="4970463" y="3867150"/>
            <a:ext cx="4075112" cy="7207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/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Проработка вопроса о разработке моделей для совокупности хозяйств и интегрального прогноза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ED1E37D1-FE82-4244-A671-A3ED9A56679B}"/>
              </a:ext>
            </a:extLst>
          </p:cNvPr>
          <p:cNvSpPr/>
          <p:nvPr/>
        </p:nvSpPr>
        <p:spPr>
          <a:xfrm>
            <a:off x="4386263" y="2211388"/>
            <a:ext cx="4667250" cy="1728787"/>
          </a:xfrm>
          <a:prstGeom prst="roundRect">
            <a:avLst>
              <a:gd name="adj" fmla="val 806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>
                <a:solidFill>
                  <a:srgbClr val="0070C0"/>
                </a:solidFill>
                <a:latin typeface="Verdana" pitchFamily="34" charset="0"/>
              </a:rPr>
              <a:t>10 АЛГОРИТМОВ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3D118D0-B19D-46B3-B057-EB572F8683FB}"/>
              </a:ext>
            </a:extLst>
          </p:cNvPr>
          <p:cNvSpPr/>
          <p:nvPr/>
        </p:nvSpPr>
        <p:spPr>
          <a:xfrm>
            <a:off x="80963" y="936625"/>
            <a:ext cx="4203700" cy="3003550"/>
          </a:xfrm>
          <a:prstGeom prst="roundRect">
            <a:avLst>
              <a:gd name="adj" fmla="val 1545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r>
              <a:rPr lang="ru-RU" altLang="ru-RU" sz="1000" b="1" dirty="0">
                <a:solidFill>
                  <a:srgbClr val="0070C0"/>
                </a:solidFill>
                <a:latin typeface="Verdana" pitchFamily="34" charset="0"/>
              </a:rPr>
              <a:t>СОДЕРЖАНИЕ ДОКУМЕНТА 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70235E7C-533F-4B19-8834-5BA332F70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20638"/>
            <a:ext cx="8281988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Концепции динамической модели оценки категорирования объектов контроля на основе индикаторов раннего предупреждения факторов риска, утв. распоряжением ОАО «РЖД» от 30 октября 2019 г. №2404/р</a:t>
            </a:r>
          </a:p>
        </p:txBody>
      </p:sp>
      <p:sp>
        <p:nvSpPr>
          <p:cNvPr id="25605" name="TextBox 7">
            <a:extLst>
              <a:ext uri="{FF2B5EF4-FFF2-40B4-BE49-F238E27FC236}">
                <a16:creationId xmlns:a16="http://schemas.microsoft.com/office/drawing/2014/main" id="{6727015E-DFBA-4B05-AB89-0FD126C6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400300"/>
            <a:ext cx="4594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8288" indent="-268288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функционирования модели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подготовки данных для моделирования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отбора признаков для машинного обучения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обучения моделей категорирования объектов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классификации с помощью логистической регрессии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классификации с помощью бинарного решающего дерева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классификации с помощью случайного леса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классификации с помощью метода опорных векторов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</a:t>
            </a:r>
            <a:r>
              <a:rPr lang="en-US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-ближайших соседей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Алгоритм оценки качества моделей</a:t>
            </a:r>
            <a:endParaRPr lang="ru-RU" altLang="ru-RU" sz="100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6" name="TextBox 12">
            <a:extLst>
              <a:ext uri="{FF2B5EF4-FFF2-40B4-BE49-F238E27FC236}">
                <a16:creationId xmlns:a16="http://schemas.microsoft.com/office/drawing/2014/main" id="{4995B77A-614D-4850-A7A7-BA0A7E52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250950"/>
            <a:ext cx="40751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Назначение и область применения динамической модели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Нормативные ссылки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Термины и определения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Обозначения и сокращения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Общие положения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Требования к описанию объекта контроля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Индикаторы раннего предупреждения факторов риска</a:t>
            </a:r>
          </a:p>
          <a:p>
            <a:pPr eaLnBrk="1" hangingPunct="1">
              <a:spcAft>
                <a:spcPts val="600"/>
              </a:spcAft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Концептуальная математическая динамическая модель оценки категорирования объектов контроля на основе индикаторов раннего предупреждения факторов риска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Концептуальная цифровая динамическая модель оценки категорирования объектов контроля на основе индикаторов раннего предупреждения факторов риска</a:t>
            </a:r>
          </a:p>
        </p:txBody>
      </p:sp>
      <p:grpSp>
        <p:nvGrpSpPr>
          <p:cNvPr id="25607" name="Группа 1">
            <a:extLst>
              <a:ext uri="{FF2B5EF4-FFF2-40B4-BE49-F238E27FC236}">
                <a16:creationId xmlns:a16="http://schemas.microsoft.com/office/drawing/2014/main" id="{99C25A8C-031B-4AB8-B763-C396CAE9B9D2}"/>
              </a:ext>
            </a:extLst>
          </p:cNvPr>
          <p:cNvGrpSpPr>
            <a:grpSpLocks/>
          </p:cNvGrpSpPr>
          <p:nvPr/>
        </p:nvGrpSpPr>
        <p:grpSpPr bwMode="auto">
          <a:xfrm>
            <a:off x="55563" y="4122738"/>
            <a:ext cx="8997950" cy="536575"/>
            <a:chOff x="55563" y="4227934"/>
            <a:chExt cx="8997950" cy="537741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504687CD-11A3-463B-9A80-68C6E416CB3B}"/>
                </a:ext>
              </a:extLst>
            </p:cNvPr>
            <p:cNvSpPr/>
            <p:nvPr/>
          </p:nvSpPr>
          <p:spPr>
            <a:xfrm>
              <a:off x="55563" y="4227934"/>
              <a:ext cx="8997950" cy="529786"/>
            </a:xfrm>
            <a:prstGeom prst="roundRect">
              <a:avLst>
                <a:gd name="adj" fmla="val 69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00838E7D-6514-424C-A5AA-DA92F975D871}"/>
                </a:ext>
              </a:extLst>
            </p:cNvPr>
            <p:cNvSpPr/>
            <p:nvPr/>
          </p:nvSpPr>
          <p:spPr>
            <a:xfrm>
              <a:off x="109538" y="4250207"/>
              <a:ext cx="2106612" cy="51546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6 МЕТОДОВ </a:t>
              </a:r>
              <a:br>
                <a:rPr lang="en-US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МАШИННОГО ОБУЧЕНИЯ</a:t>
              </a:r>
            </a:p>
          </p:txBody>
        </p:sp>
        <p:sp>
          <p:nvSpPr>
            <p:cNvPr id="25614" name="TextBox 15">
              <a:extLst>
                <a:ext uri="{FF2B5EF4-FFF2-40B4-BE49-F238E27FC236}">
                  <a16:creationId xmlns:a16="http://schemas.microsoft.com/office/drawing/2014/main" id="{78FE7757-CD16-4136-A4D3-9707E785B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3313" y="4271963"/>
              <a:ext cx="221615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Логистическая регрессия</a:t>
              </a:r>
            </a:p>
          </p:txBody>
        </p:sp>
        <p:sp>
          <p:nvSpPr>
            <p:cNvPr id="25615" name="TextBox 16">
              <a:extLst>
                <a:ext uri="{FF2B5EF4-FFF2-40B4-BE49-F238E27FC236}">
                  <a16:creationId xmlns:a16="http://schemas.microsoft.com/office/drawing/2014/main" id="{8E721BC6-F292-465E-8E74-9C082EB8F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3313" y="4516438"/>
              <a:ext cx="221615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Метод опорных векторов</a:t>
              </a:r>
            </a:p>
          </p:txBody>
        </p:sp>
        <p:sp>
          <p:nvSpPr>
            <p:cNvPr id="25616" name="TextBox 17">
              <a:extLst>
                <a:ext uri="{FF2B5EF4-FFF2-40B4-BE49-F238E27FC236}">
                  <a16:creationId xmlns:a16="http://schemas.microsoft.com/office/drawing/2014/main" id="{CB26E84D-264C-4B03-83BA-52A48FBB6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288" y="4292600"/>
              <a:ext cx="13716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Метод </a:t>
              </a:r>
              <a:r>
                <a:rPr lang="en-US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k</a:t>
              </a:r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means</a:t>
              </a:r>
              <a:endParaRPr lang="ru-RU" altLang="ru-RU" sz="9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617" name="TextBox 18">
              <a:extLst>
                <a:ext uri="{FF2B5EF4-FFF2-40B4-BE49-F238E27FC236}">
                  <a16:creationId xmlns:a16="http://schemas.microsoft.com/office/drawing/2014/main" id="{05D16EE1-6B06-40E9-A017-D4CD3F4E0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9288" y="4516438"/>
              <a:ext cx="13716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Дерево решений</a:t>
              </a:r>
            </a:p>
          </p:txBody>
        </p:sp>
        <p:sp>
          <p:nvSpPr>
            <p:cNvPr id="25618" name="TextBox 19">
              <a:extLst>
                <a:ext uri="{FF2B5EF4-FFF2-40B4-BE49-F238E27FC236}">
                  <a16:creationId xmlns:a16="http://schemas.microsoft.com/office/drawing/2014/main" id="{E5196F61-F539-4D78-BC99-3EDF66DC7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7100" y="4292600"/>
              <a:ext cx="13604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Случайный лес</a:t>
              </a:r>
            </a:p>
          </p:txBody>
        </p:sp>
        <p:sp>
          <p:nvSpPr>
            <p:cNvPr id="25619" name="TextBox 20">
              <a:extLst>
                <a:ext uri="{FF2B5EF4-FFF2-40B4-BE49-F238E27FC236}">
                  <a16:creationId xmlns:a16="http://schemas.microsoft.com/office/drawing/2014/main" id="{027DD4F9-8D12-4E3F-A7ED-3C16D3AD4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7100" y="4516438"/>
              <a:ext cx="136048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Нейронная сеть</a:t>
              </a:r>
            </a:p>
          </p:txBody>
        </p:sp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91C07BFB-DC9F-460B-8975-ACC333F4902D}"/>
                </a:ext>
              </a:extLst>
            </p:cNvPr>
            <p:cNvSpPr/>
            <p:nvPr/>
          </p:nvSpPr>
          <p:spPr>
            <a:xfrm>
              <a:off x="7472363" y="4272481"/>
              <a:ext cx="1543050" cy="47410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АНАЛИЗ БОЛЕЕ 40 ИСТОЧНИКОВ</a:t>
              </a:r>
            </a:p>
          </p:txBody>
        </p:sp>
      </p:grpSp>
      <p:grpSp>
        <p:nvGrpSpPr>
          <p:cNvPr id="25608" name="Группа 1">
            <a:extLst>
              <a:ext uri="{FF2B5EF4-FFF2-40B4-BE49-F238E27FC236}">
                <a16:creationId xmlns:a16="http://schemas.microsoft.com/office/drawing/2014/main" id="{C31B19E2-BEDE-4165-949B-EFEA3E520EAE}"/>
              </a:ext>
            </a:extLst>
          </p:cNvPr>
          <p:cNvGrpSpPr>
            <a:grpSpLocks/>
          </p:cNvGrpSpPr>
          <p:nvPr/>
        </p:nvGrpSpPr>
        <p:grpSpPr bwMode="auto">
          <a:xfrm>
            <a:off x="4375150" y="915988"/>
            <a:ext cx="4681538" cy="1150937"/>
            <a:chOff x="4375150" y="934615"/>
            <a:chExt cx="4681538" cy="1152129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736AD50C-010C-40CE-847B-439DE03282C8}"/>
                </a:ext>
              </a:extLst>
            </p:cNvPr>
            <p:cNvSpPr/>
            <p:nvPr/>
          </p:nvSpPr>
          <p:spPr>
            <a:xfrm>
              <a:off x="4375150" y="955273"/>
              <a:ext cx="4681538" cy="1131471"/>
            </a:xfrm>
            <a:prstGeom prst="roundRect">
              <a:avLst>
                <a:gd name="adj" fmla="val 1545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5610" name="TextBox 9">
              <a:extLst>
                <a:ext uri="{FF2B5EF4-FFF2-40B4-BE49-F238E27FC236}">
                  <a16:creationId xmlns:a16="http://schemas.microsoft.com/office/drawing/2014/main" id="{AB1D0202-0615-4A42-B3AC-FD57B77AB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150" y="1230511"/>
              <a:ext cx="4640263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2563" indent="-1825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AutoNum type="arabicPeriod"/>
              </a:pPr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Концептуальная математическая модель </a:t>
              </a:r>
            </a:p>
            <a:p>
              <a:pPr eaLnBrk="1" hangingPunct="1">
                <a:buFontTx/>
                <a:buAutoNum type="arabicPeriod"/>
              </a:pPr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Элементная структура математической модели</a:t>
              </a:r>
            </a:p>
            <a:p>
              <a:pPr eaLnBrk="1" hangingPunct="1">
                <a:buFontTx/>
                <a:buAutoNum type="arabicPeriod"/>
              </a:pPr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Концептуальная цифровая модель</a:t>
              </a:r>
            </a:p>
            <a:p>
              <a:pPr eaLnBrk="1" hangingPunct="1">
                <a:buFontTx/>
                <a:buAutoNum type="arabicPeriod"/>
              </a:pPr>
              <a:r>
                <a:rPr lang="ru-RU" altLang="ru-RU" sz="90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Дерево решений для категорирования объектов верхнего строения пути КБШ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E97A95BE-ACB8-47B2-83FC-9EA40EFE34C6}"/>
                </a:ext>
              </a:extLst>
            </p:cNvPr>
            <p:cNvSpPr/>
            <p:nvPr/>
          </p:nvSpPr>
          <p:spPr>
            <a:xfrm>
              <a:off x="4375150" y="934615"/>
              <a:ext cx="4640263" cy="26856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4 СХЕМЫ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2402</Words>
  <Application>Microsoft Office PowerPoint</Application>
  <PresentationFormat>Экран (16:9)</PresentationFormat>
  <Paragraphs>740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Verdana</vt:lpstr>
      <vt:lpstr>MS PGothic</vt:lpstr>
      <vt:lpstr>Times New Roman</vt:lpstr>
      <vt:lpstr>Arial Narrow</vt:lpstr>
      <vt:lpstr>Тема Office</vt:lpstr>
      <vt:lpstr>Формула</vt:lpstr>
      <vt:lpstr>О разработке динамических моделей предиктивного анализа объектов инфраструктуры на основе индикаторов раннего предупреждения факторов риска в рамках цифровой платформы управления рисками и безопасностью движения </vt:lpstr>
      <vt:lpstr>Развитие систем сбора и получения информации о фактических состояниях инфраструктуры и подвижного состава</vt:lpstr>
      <vt:lpstr>Презентация PowerPoint</vt:lpstr>
      <vt:lpstr>Презентация PowerPoint</vt:lpstr>
      <vt:lpstr>Презентация PowerPoint</vt:lpstr>
      <vt:lpstr>Данные – основа перехода на цифровую модель управления процессами и безопасностью движения на железнодорожном транспорте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лучшей модели для объектов пути на опытных полигонах по точности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автор</dc:creator>
  <cp:lastModifiedBy>Татьяна</cp:lastModifiedBy>
  <cp:revision>766</cp:revision>
  <dcterms:created xsi:type="dcterms:W3CDTF">2018-09-12T08:08:35Z</dcterms:created>
  <dcterms:modified xsi:type="dcterms:W3CDTF">2020-11-23T10:28:11Z</dcterms:modified>
</cp:coreProperties>
</file>