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3"/>
  </p:notesMasterIdLst>
  <p:sldIdLst>
    <p:sldId id="296" r:id="rId3"/>
    <p:sldId id="288" r:id="rId4"/>
    <p:sldId id="289" r:id="rId5"/>
    <p:sldId id="290" r:id="rId6"/>
    <p:sldId id="295" r:id="rId7"/>
    <p:sldId id="291" r:id="rId8"/>
    <p:sldId id="292" r:id="rId9"/>
    <p:sldId id="293" r:id="rId10"/>
    <p:sldId id="294" r:id="rId11"/>
    <p:sldId id="297" r:id="rId1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1139" userDrawn="1">
          <p15:clr>
            <a:srgbClr val="A4A3A4"/>
          </p15:clr>
        </p15:guide>
        <p15:guide id="2" pos="370" userDrawn="1">
          <p15:clr>
            <a:srgbClr val="A4A3A4"/>
          </p15:clr>
        </p15:guide>
        <p15:guide id="3" pos="7219" userDrawn="1">
          <p15:clr>
            <a:srgbClr val="A4A3A4"/>
          </p15:clr>
        </p15:guide>
        <p15:guide id="4" pos="7582" userDrawn="1">
          <p15:clr>
            <a:srgbClr val="A4A3A4"/>
          </p15:clr>
        </p15:guide>
        <p15:guide id="5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1A1A"/>
    <a:srgbClr val="85DFFF"/>
    <a:srgbClr val="B9CDE5"/>
    <a:srgbClr val="375E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alpha val="20000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alpha val="20000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DF"/>
          </a:solidFill>
        </a:fill>
      </a:tcStyle>
    </a:wholeTbl>
    <a:band2H>
      <a:tcTxStyle/>
      <a:tcStyle>
        <a:tcBdr/>
        <a:fill>
          <a:solidFill>
            <a:srgbClr val="E6EA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E9D1"/>
          </a:solidFill>
        </a:fill>
      </a:tcStyle>
    </a:wholeTbl>
    <a:band2H>
      <a:tcTxStyle/>
      <a:tcStyle>
        <a:tcBdr/>
        <a:fill>
          <a:solidFill>
            <a:srgbClr val="EBF4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0F3"/>
          </a:solidFill>
        </a:fill>
      </a:tcStyle>
    </a:wholeTbl>
    <a:band2H>
      <a:tcTxStyle/>
      <a:tcStyle>
        <a:tcBdr/>
        <a:fill>
          <a:solidFill>
            <a:srgbClr val="E6F0F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4" autoAdjust="0"/>
    <p:restoredTop sz="94667" autoAdjust="0"/>
  </p:normalViewPr>
  <p:slideViewPr>
    <p:cSldViewPr snapToGrid="0" showGuides="1">
      <p:cViewPr varScale="1">
        <p:scale>
          <a:sx n="81" d="100"/>
          <a:sy n="81" d="100"/>
        </p:scale>
        <p:origin x="816" y="72"/>
      </p:cViewPr>
      <p:guideLst>
        <p:guide orient="horz" pos="1139"/>
        <p:guide pos="370"/>
        <p:guide pos="7219"/>
        <p:guide pos="758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096" y="-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59935445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9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5"/>
          <p:cNvSpPr/>
          <p:nvPr/>
        </p:nvSpPr>
        <p:spPr>
          <a:xfrm>
            <a:off x="-499533" y="-16933"/>
            <a:ext cx="488949" cy="366184"/>
          </a:xfrm>
          <a:prstGeom prst="rect">
            <a:avLst/>
          </a:prstGeom>
          <a:solidFill>
            <a:srgbClr val="CD202C"/>
          </a:solidFill>
          <a:ln w="12700">
            <a:miter lim="400000"/>
          </a:ln>
          <a:effectLst>
            <a:outerShdw blurRad="38100" dist="23000" dir="5400000" rotWithShape="0">
              <a:srgbClr val="808080">
                <a:alpha val="34999"/>
              </a:srgbClr>
            </a:outerShdw>
          </a:effectLst>
        </p:spPr>
        <p:txBody>
          <a:bodyPr lIns="45719" rIns="45719" anchor="ctr"/>
          <a:lstStyle/>
          <a:p>
            <a:pPr algn="ctr" defTabSz="536386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Rectangle 6"/>
          <p:cNvSpPr/>
          <p:nvPr/>
        </p:nvSpPr>
        <p:spPr>
          <a:xfrm>
            <a:off x="-499533" y="349252"/>
            <a:ext cx="488949" cy="366184"/>
          </a:xfrm>
          <a:prstGeom prst="rect">
            <a:avLst/>
          </a:prstGeom>
          <a:solidFill>
            <a:srgbClr val="455D70"/>
          </a:solidFill>
          <a:ln w="12700">
            <a:miter lim="400000"/>
          </a:ln>
          <a:effectLst>
            <a:outerShdw blurRad="38100" dist="23000" dir="5400000" rotWithShape="0">
              <a:srgbClr val="808080">
                <a:alpha val="34999"/>
              </a:srgbClr>
            </a:outerShdw>
          </a:effectLst>
        </p:spPr>
        <p:txBody>
          <a:bodyPr lIns="45719" rIns="45719" anchor="ctr"/>
          <a:lstStyle/>
          <a:p>
            <a:pPr algn="ctr" defTabSz="536386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Rectangle 8"/>
          <p:cNvSpPr/>
          <p:nvPr/>
        </p:nvSpPr>
        <p:spPr>
          <a:xfrm>
            <a:off x="-499533" y="715432"/>
            <a:ext cx="488949" cy="366185"/>
          </a:xfrm>
          <a:prstGeom prst="rect">
            <a:avLst/>
          </a:prstGeom>
          <a:solidFill>
            <a:srgbClr val="68798B"/>
          </a:solidFill>
          <a:ln w="12700">
            <a:miter lim="400000"/>
          </a:ln>
          <a:effectLst>
            <a:outerShdw blurRad="38100" dist="23000" dir="5400000" rotWithShape="0">
              <a:srgbClr val="808080">
                <a:alpha val="34999"/>
              </a:srgbClr>
            </a:outerShdw>
          </a:effectLst>
        </p:spPr>
        <p:txBody>
          <a:bodyPr lIns="45719" rIns="45719" anchor="ctr"/>
          <a:lstStyle/>
          <a:p>
            <a:pPr algn="ctr" defTabSz="536386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Rectangle 9"/>
          <p:cNvSpPr/>
          <p:nvPr/>
        </p:nvSpPr>
        <p:spPr>
          <a:xfrm>
            <a:off x="-499533" y="1081618"/>
            <a:ext cx="488949" cy="366184"/>
          </a:xfrm>
          <a:prstGeom prst="rect">
            <a:avLst/>
          </a:prstGeom>
          <a:solidFill>
            <a:srgbClr val="909CAA"/>
          </a:solidFill>
          <a:ln w="12700">
            <a:miter lim="400000"/>
          </a:ln>
          <a:effectLst>
            <a:outerShdw blurRad="38100" dist="23000" dir="5400000" rotWithShape="0">
              <a:srgbClr val="808080">
                <a:alpha val="34999"/>
              </a:srgbClr>
            </a:outerShdw>
          </a:effectLst>
        </p:spPr>
        <p:txBody>
          <a:bodyPr lIns="45719" rIns="45719" anchor="ctr"/>
          <a:lstStyle/>
          <a:p>
            <a:pPr algn="ctr" defTabSz="536386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Rectangle 9"/>
          <p:cNvSpPr/>
          <p:nvPr/>
        </p:nvSpPr>
        <p:spPr>
          <a:xfrm>
            <a:off x="-499533" y="1447800"/>
            <a:ext cx="488949" cy="366184"/>
          </a:xfrm>
          <a:prstGeom prst="rect">
            <a:avLst/>
          </a:prstGeom>
          <a:solidFill>
            <a:srgbClr val="BFC5CE"/>
          </a:solidFill>
          <a:ln w="12700">
            <a:miter lim="400000"/>
          </a:ln>
          <a:effectLst>
            <a:outerShdw blurRad="38100" dist="23000" dir="5400000" rotWithShape="0">
              <a:srgbClr val="808080">
                <a:alpha val="34999"/>
              </a:srgbClr>
            </a:outerShdw>
          </a:effectLst>
        </p:spPr>
        <p:txBody>
          <a:bodyPr lIns="45719" rIns="45719" anchor="ctr"/>
          <a:lstStyle/>
          <a:p>
            <a:pPr algn="ctr" defTabSz="536386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Rectangle 10"/>
          <p:cNvSpPr/>
          <p:nvPr/>
        </p:nvSpPr>
        <p:spPr>
          <a:xfrm>
            <a:off x="-499533" y="1813985"/>
            <a:ext cx="488949" cy="3683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  <a:effectLst>
            <a:outerShdw blurRad="38100" dist="23000" dir="5400000" rotWithShape="0">
              <a:srgbClr val="808080">
                <a:alpha val="34999"/>
              </a:srgbClr>
            </a:outerShdw>
          </a:effectLst>
        </p:spPr>
        <p:txBody>
          <a:bodyPr lIns="45719" rIns="45719" anchor="ctr"/>
          <a:lstStyle/>
          <a:p>
            <a:pPr algn="ctr" defTabSz="536386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Rectangle 11"/>
          <p:cNvSpPr/>
          <p:nvPr/>
        </p:nvSpPr>
        <p:spPr>
          <a:xfrm>
            <a:off x="-499533" y="2182285"/>
            <a:ext cx="488949" cy="366184"/>
          </a:xfrm>
          <a:prstGeom prst="rect">
            <a:avLst/>
          </a:prstGeom>
          <a:solidFill>
            <a:srgbClr val="D3D7BD"/>
          </a:solidFill>
          <a:ln w="12700">
            <a:miter lim="400000"/>
          </a:ln>
          <a:effectLst>
            <a:outerShdw blurRad="38100" dist="23000" dir="5400000" rotWithShape="0">
              <a:srgbClr val="808080">
                <a:alpha val="34999"/>
              </a:srgbClr>
            </a:outerShdw>
          </a:effectLst>
        </p:spPr>
        <p:txBody>
          <a:bodyPr lIns="45719" rIns="45719" anchor="ctr"/>
          <a:lstStyle/>
          <a:p>
            <a:pPr algn="ctr" defTabSz="536386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Rectangle 12"/>
          <p:cNvSpPr/>
          <p:nvPr/>
        </p:nvSpPr>
        <p:spPr>
          <a:xfrm>
            <a:off x="-499533" y="2546351"/>
            <a:ext cx="488949" cy="36618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blurRad="38100" dist="23000" dir="5400000" rotWithShape="0">
              <a:srgbClr val="808080">
                <a:alpha val="34999"/>
              </a:srgbClr>
            </a:outerShdw>
          </a:effectLst>
        </p:spPr>
        <p:txBody>
          <a:bodyPr lIns="45719" rIns="45719" anchor="ctr"/>
          <a:lstStyle/>
          <a:p>
            <a:pPr algn="ctr" defTabSz="536386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Rectangle 16"/>
          <p:cNvSpPr/>
          <p:nvPr/>
        </p:nvSpPr>
        <p:spPr>
          <a:xfrm>
            <a:off x="0" y="1"/>
            <a:ext cx="12192000" cy="1079501"/>
          </a:xfrm>
          <a:prstGeom prst="rect">
            <a:avLst/>
          </a:prstGeom>
          <a:solidFill>
            <a:srgbClr val="BFC5CE"/>
          </a:solidFill>
          <a:ln w="12700">
            <a:miter lim="400000"/>
          </a:ln>
          <a:effectLst>
            <a:outerShdw blurRad="38100" dist="23000" dir="5400000" rotWithShape="0">
              <a:srgbClr val="808080">
                <a:alpha val="34999"/>
              </a:srgbClr>
            </a:outerShdw>
          </a:effectLst>
        </p:spPr>
        <p:txBody>
          <a:bodyPr lIns="45719" rIns="45719" anchor="ctr"/>
          <a:lstStyle/>
          <a:p>
            <a:pPr algn="ctr" defTabSz="536386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Rectangle 17"/>
          <p:cNvSpPr/>
          <p:nvPr/>
        </p:nvSpPr>
        <p:spPr>
          <a:xfrm>
            <a:off x="0" y="6506634"/>
            <a:ext cx="12192000" cy="351368"/>
          </a:xfrm>
          <a:prstGeom prst="rect">
            <a:avLst/>
          </a:prstGeom>
          <a:solidFill>
            <a:srgbClr val="BFC5CE"/>
          </a:solidFill>
          <a:ln w="12700">
            <a:miter lim="400000"/>
          </a:ln>
          <a:effectLst>
            <a:outerShdw blurRad="38100" dist="23000" dir="5400000" rotWithShape="0">
              <a:srgbClr val="808080">
                <a:alpha val="34999"/>
              </a:srgbClr>
            </a:outerShdw>
          </a:effectLst>
        </p:spPr>
        <p:txBody>
          <a:bodyPr lIns="45719" rIns="45719" anchor="ctr"/>
          <a:lstStyle/>
          <a:p>
            <a:pPr algn="ctr" defTabSz="536386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6" name="Группа 15"/>
          <p:cNvGrpSpPr/>
          <p:nvPr/>
        </p:nvGrpSpPr>
        <p:grpSpPr>
          <a:xfrm>
            <a:off x="11150599" y="6593417"/>
            <a:ext cx="541869" cy="179917"/>
            <a:chOff x="0" y="0"/>
            <a:chExt cx="541867" cy="179916"/>
          </a:xfrm>
        </p:grpSpPr>
        <p:sp>
          <p:nvSpPr>
            <p:cNvPr id="33" name="Freeform 27"/>
            <p:cNvSpPr/>
            <p:nvPr/>
          </p:nvSpPr>
          <p:spPr>
            <a:xfrm>
              <a:off x="345017" y="-1"/>
              <a:ext cx="196851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320" y="2514"/>
                  </a:moveTo>
                  <a:lnTo>
                    <a:pt x="4320" y="3584"/>
                  </a:lnTo>
                  <a:lnTo>
                    <a:pt x="12996" y="3584"/>
                  </a:lnTo>
                  <a:lnTo>
                    <a:pt x="13502" y="3663"/>
                  </a:lnTo>
                  <a:lnTo>
                    <a:pt x="13773" y="3722"/>
                  </a:lnTo>
                  <a:lnTo>
                    <a:pt x="14008" y="3841"/>
                  </a:lnTo>
                  <a:lnTo>
                    <a:pt x="14261" y="3999"/>
                  </a:lnTo>
                  <a:lnTo>
                    <a:pt x="14478" y="4197"/>
                  </a:lnTo>
                  <a:lnTo>
                    <a:pt x="14768" y="4672"/>
                  </a:lnTo>
                  <a:lnTo>
                    <a:pt x="14876" y="4969"/>
                  </a:lnTo>
                  <a:lnTo>
                    <a:pt x="14948" y="5227"/>
                  </a:lnTo>
                  <a:lnTo>
                    <a:pt x="15003" y="5801"/>
                  </a:lnTo>
                  <a:lnTo>
                    <a:pt x="15003" y="15799"/>
                  </a:lnTo>
                  <a:lnTo>
                    <a:pt x="14948" y="16334"/>
                  </a:lnTo>
                  <a:lnTo>
                    <a:pt x="14876" y="16631"/>
                  </a:lnTo>
                  <a:lnTo>
                    <a:pt x="14768" y="16888"/>
                  </a:lnTo>
                  <a:lnTo>
                    <a:pt x="14623" y="17165"/>
                  </a:lnTo>
                  <a:lnTo>
                    <a:pt x="14478" y="17383"/>
                  </a:lnTo>
                  <a:lnTo>
                    <a:pt x="14261" y="17601"/>
                  </a:lnTo>
                  <a:lnTo>
                    <a:pt x="14008" y="17739"/>
                  </a:lnTo>
                  <a:lnTo>
                    <a:pt x="13773" y="17858"/>
                  </a:lnTo>
                  <a:lnTo>
                    <a:pt x="13502" y="17918"/>
                  </a:lnTo>
                  <a:lnTo>
                    <a:pt x="12996" y="17977"/>
                  </a:lnTo>
                  <a:lnTo>
                    <a:pt x="12526" y="18016"/>
                  </a:lnTo>
                  <a:lnTo>
                    <a:pt x="8586" y="18016"/>
                  </a:lnTo>
                  <a:lnTo>
                    <a:pt x="8315" y="17977"/>
                  </a:lnTo>
                  <a:lnTo>
                    <a:pt x="8007" y="17977"/>
                  </a:lnTo>
                  <a:lnTo>
                    <a:pt x="7736" y="17957"/>
                  </a:lnTo>
                  <a:lnTo>
                    <a:pt x="7465" y="17898"/>
                  </a:lnTo>
                  <a:lnTo>
                    <a:pt x="7230" y="17799"/>
                  </a:lnTo>
                  <a:lnTo>
                    <a:pt x="6995" y="17660"/>
                  </a:lnTo>
                  <a:lnTo>
                    <a:pt x="6796" y="17442"/>
                  </a:lnTo>
                  <a:lnTo>
                    <a:pt x="6724" y="17304"/>
                  </a:lnTo>
                  <a:lnTo>
                    <a:pt x="6634" y="17165"/>
                  </a:lnTo>
                  <a:lnTo>
                    <a:pt x="6579" y="17007"/>
                  </a:lnTo>
                  <a:lnTo>
                    <a:pt x="6561" y="16868"/>
                  </a:lnTo>
                  <a:lnTo>
                    <a:pt x="6525" y="16710"/>
                  </a:lnTo>
                  <a:lnTo>
                    <a:pt x="6525" y="16571"/>
                  </a:lnTo>
                  <a:lnTo>
                    <a:pt x="6561" y="16274"/>
                  </a:lnTo>
                  <a:lnTo>
                    <a:pt x="6634" y="16017"/>
                  </a:lnTo>
                  <a:lnTo>
                    <a:pt x="6742" y="15740"/>
                  </a:lnTo>
                  <a:lnTo>
                    <a:pt x="6887" y="15482"/>
                  </a:lnTo>
                  <a:lnTo>
                    <a:pt x="7049" y="15205"/>
                  </a:lnTo>
                  <a:lnTo>
                    <a:pt x="7212" y="15007"/>
                  </a:lnTo>
                  <a:lnTo>
                    <a:pt x="12526" y="7207"/>
                  </a:lnTo>
                  <a:lnTo>
                    <a:pt x="4320" y="7207"/>
                  </a:lnTo>
                  <a:lnTo>
                    <a:pt x="1012" y="11998"/>
                  </a:lnTo>
                  <a:lnTo>
                    <a:pt x="633" y="12592"/>
                  </a:lnTo>
                  <a:lnTo>
                    <a:pt x="289" y="13146"/>
                  </a:lnTo>
                  <a:lnTo>
                    <a:pt x="72" y="13740"/>
                  </a:lnTo>
                  <a:lnTo>
                    <a:pt x="18" y="14057"/>
                  </a:lnTo>
                  <a:lnTo>
                    <a:pt x="0" y="14393"/>
                  </a:lnTo>
                  <a:lnTo>
                    <a:pt x="18" y="14710"/>
                  </a:lnTo>
                  <a:lnTo>
                    <a:pt x="72" y="15027"/>
                  </a:lnTo>
                  <a:lnTo>
                    <a:pt x="163" y="15324"/>
                  </a:lnTo>
                  <a:lnTo>
                    <a:pt x="289" y="15621"/>
                  </a:lnTo>
                  <a:lnTo>
                    <a:pt x="615" y="16175"/>
                  </a:lnTo>
                  <a:lnTo>
                    <a:pt x="1012" y="16809"/>
                  </a:lnTo>
                  <a:lnTo>
                    <a:pt x="1844" y="18016"/>
                  </a:lnTo>
                  <a:lnTo>
                    <a:pt x="2476" y="18888"/>
                  </a:lnTo>
                  <a:lnTo>
                    <a:pt x="3109" y="19719"/>
                  </a:lnTo>
                  <a:lnTo>
                    <a:pt x="3470" y="20095"/>
                  </a:lnTo>
                  <a:lnTo>
                    <a:pt x="3814" y="20452"/>
                  </a:lnTo>
                  <a:lnTo>
                    <a:pt x="4193" y="20749"/>
                  </a:lnTo>
                  <a:lnTo>
                    <a:pt x="4591" y="21006"/>
                  </a:lnTo>
                  <a:lnTo>
                    <a:pt x="5007" y="21184"/>
                  </a:lnTo>
                  <a:lnTo>
                    <a:pt x="5459" y="21343"/>
                  </a:lnTo>
                  <a:lnTo>
                    <a:pt x="5911" y="21461"/>
                  </a:lnTo>
                  <a:lnTo>
                    <a:pt x="6417" y="21521"/>
                  </a:lnTo>
                  <a:lnTo>
                    <a:pt x="6959" y="21580"/>
                  </a:lnTo>
                  <a:lnTo>
                    <a:pt x="7519" y="21600"/>
                  </a:lnTo>
                  <a:lnTo>
                    <a:pt x="13159" y="21600"/>
                  </a:lnTo>
                  <a:lnTo>
                    <a:pt x="14045" y="21580"/>
                  </a:lnTo>
                  <a:lnTo>
                    <a:pt x="14496" y="21541"/>
                  </a:lnTo>
                  <a:lnTo>
                    <a:pt x="14984" y="21481"/>
                  </a:lnTo>
                  <a:lnTo>
                    <a:pt x="15472" y="21402"/>
                  </a:lnTo>
                  <a:lnTo>
                    <a:pt x="15942" y="21303"/>
                  </a:lnTo>
                  <a:lnTo>
                    <a:pt x="16412" y="21184"/>
                  </a:lnTo>
                  <a:lnTo>
                    <a:pt x="16900" y="21046"/>
                  </a:lnTo>
                  <a:lnTo>
                    <a:pt x="17370" y="20867"/>
                  </a:lnTo>
                  <a:lnTo>
                    <a:pt x="17840" y="20650"/>
                  </a:lnTo>
                  <a:lnTo>
                    <a:pt x="18292" y="20392"/>
                  </a:lnTo>
                  <a:lnTo>
                    <a:pt x="18726" y="20095"/>
                  </a:lnTo>
                  <a:lnTo>
                    <a:pt x="19160" y="19739"/>
                  </a:lnTo>
                  <a:lnTo>
                    <a:pt x="19901" y="18927"/>
                  </a:lnTo>
                  <a:lnTo>
                    <a:pt x="20226" y="18452"/>
                  </a:lnTo>
                  <a:lnTo>
                    <a:pt x="20497" y="17977"/>
                  </a:lnTo>
                  <a:lnTo>
                    <a:pt x="20732" y="17502"/>
                  </a:lnTo>
                  <a:lnTo>
                    <a:pt x="20931" y="17046"/>
                  </a:lnTo>
                  <a:lnTo>
                    <a:pt x="21094" y="16532"/>
                  </a:lnTo>
                  <a:lnTo>
                    <a:pt x="21220" y="16056"/>
                  </a:lnTo>
                  <a:lnTo>
                    <a:pt x="21329" y="15562"/>
                  </a:lnTo>
                  <a:lnTo>
                    <a:pt x="21419" y="15126"/>
                  </a:lnTo>
                  <a:lnTo>
                    <a:pt x="21492" y="14651"/>
                  </a:lnTo>
                  <a:lnTo>
                    <a:pt x="21528" y="14235"/>
                  </a:lnTo>
                  <a:lnTo>
                    <a:pt x="21582" y="13819"/>
                  </a:lnTo>
                  <a:lnTo>
                    <a:pt x="21600" y="13126"/>
                  </a:lnTo>
                  <a:lnTo>
                    <a:pt x="21600" y="8434"/>
                  </a:lnTo>
                  <a:lnTo>
                    <a:pt x="21582" y="7741"/>
                  </a:lnTo>
                  <a:lnTo>
                    <a:pt x="21528" y="7345"/>
                  </a:lnTo>
                  <a:lnTo>
                    <a:pt x="21492" y="6910"/>
                  </a:lnTo>
                  <a:lnTo>
                    <a:pt x="21419" y="6474"/>
                  </a:lnTo>
                  <a:lnTo>
                    <a:pt x="21329" y="5999"/>
                  </a:lnTo>
                  <a:lnTo>
                    <a:pt x="21220" y="5524"/>
                  </a:lnTo>
                  <a:lnTo>
                    <a:pt x="21094" y="5049"/>
                  </a:lnTo>
                  <a:lnTo>
                    <a:pt x="20931" y="4554"/>
                  </a:lnTo>
                  <a:lnTo>
                    <a:pt x="20732" y="4078"/>
                  </a:lnTo>
                  <a:lnTo>
                    <a:pt x="20497" y="3584"/>
                  </a:lnTo>
                  <a:lnTo>
                    <a:pt x="20226" y="3108"/>
                  </a:lnTo>
                  <a:lnTo>
                    <a:pt x="19901" y="2673"/>
                  </a:lnTo>
                  <a:lnTo>
                    <a:pt x="19521" y="2237"/>
                  </a:lnTo>
                  <a:lnTo>
                    <a:pt x="19160" y="1841"/>
                  </a:lnTo>
                  <a:lnTo>
                    <a:pt x="18726" y="1485"/>
                  </a:lnTo>
                  <a:lnTo>
                    <a:pt x="18292" y="1208"/>
                  </a:lnTo>
                  <a:lnTo>
                    <a:pt x="17840" y="931"/>
                  </a:lnTo>
                  <a:lnTo>
                    <a:pt x="17370" y="733"/>
                  </a:lnTo>
                  <a:lnTo>
                    <a:pt x="16900" y="515"/>
                  </a:lnTo>
                  <a:lnTo>
                    <a:pt x="16412" y="376"/>
                  </a:lnTo>
                  <a:lnTo>
                    <a:pt x="15942" y="257"/>
                  </a:lnTo>
                  <a:lnTo>
                    <a:pt x="15472" y="158"/>
                  </a:lnTo>
                  <a:lnTo>
                    <a:pt x="14984" y="99"/>
                  </a:lnTo>
                  <a:lnTo>
                    <a:pt x="14496" y="59"/>
                  </a:lnTo>
                  <a:lnTo>
                    <a:pt x="14045" y="20"/>
                  </a:lnTo>
                  <a:lnTo>
                    <a:pt x="13159" y="0"/>
                  </a:lnTo>
                  <a:lnTo>
                    <a:pt x="6218" y="0"/>
                  </a:lnTo>
                  <a:lnTo>
                    <a:pt x="5748" y="59"/>
                  </a:lnTo>
                  <a:lnTo>
                    <a:pt x="5513" y="139"/>
                  </a:lnTo>
                  <a:lnTo>
                    <a:pt x="5296" y="218"/>
                  </a:lnTo>
                  <a:lnTo>
                    <a:pt x="5079" y="376"/>
                  </a:lnTo>
                  <a:lnTo>
                    <a:pt x="4862" y="574"/>
                  </a:lnTo>
                  <a:lnTo>
                    <a:pt x="4682" y="812"/>
                  </a:lnTo>
                  <a:lnTo>
                    <a:pt x="4537" y="1049"/>
                  </a:lnTo>
                  <a:lnTo>
                    <a:pt x="4428" y="1307"/>
                  </a:lnTo>
                  <a:lnTo>
                    <a:pt x="4374" y="1544"/>
                  </a:lnTo>
                  <a:lnTo>
                    <a:pt x="4320" y="2059"/>
                  </a:lnTo>
                  <a:lnTo>
                    <a:pt x="4320" y="2514"/>
                  </a:lnTo>
                  <a:close/>
                </a:path>
              </a:pathLst>
            </a:custGeom>
            <a:solidFill>
              <a:srgbClr val="E21A1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536386"/>
              <a:endParaRPr/>
            </a:p>
          </p:txBody>
        </p:sp>
        <p:sp>
          <p:nvSpPr>
            <p:cNvPr id="34" name="Freeform 28"/>
            <p:cNvSpPr/>
            <p:nvPr/>
          </p:nvSpPr>
          <p:spPr>
            <a:xfrm>
              <a:off x="203200" y="44449"/>
              <a:ext cx="167218" cy="9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70" y="0"/>
                  </a:moveTo>
                  <a:lnTo>
                    <a:pt x="21600" y="0"/>
                  </a:lnTo>
                  <a:lnTo>
                    <a:pt x="9830" y="21600"/>
                  </a:lnTo>
                  <a:lnTo>
                    <a:pt x="0" y="21600"/>
                  </a:lnTo>
                  <a:lnTo>
                    <a:pt x="11770" y="0"/>
                  </a:lnTo>
                  <a:close/>
                </a:path>
              </a:pathLst>
            </a:custGeom>
            <a:solidFill>
              <a:srgbClr val="E21A1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536386"/>
              <a:endParaRPr/>
            </a:p>
          </p:txBody>
        </p:sp>
        <p:sp>
          <p:nvSpPr>
            <p:cNvPr id="35" name="Freeform 29"/>
            <p:cNvSpPr/>
            <p:nvPr/>
          </p:nvSpPr>
          <p:spPr>
            <a:xfrm>
              <a:off x="-1" y="44449"/>
              <a:ext cx="226486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534"/>
                  </a:moveTo>
                  <a:lnTo>
                    <a:pt x="0" y="2059"/>
                  </a:lnTo>
                  <a:lnTo>
                    <a:pt x="47" y="1564"/>
                  </a:lnTo>
                  <a:lnTo>
                    <a:pt x="110" y="1287"/>
                  </a:lnTo>
                  <a:lnTo>
                    <a:pt x="188" y="1049"/>
                  </a:lnTo>
                  <a:lnTo>
                    <a:pt x="298" y="832"/>
                  </a:lnTo>
                  <a:lnTo>
                    <a:pt x="471" y="594"/>
                  </a:lnTo>
                  <a:lnTo>
                    <a:pt x="659" y="376"/>
                  </a:lnTo>
                  <a:lnTo>
                    <a:pt x="831" y="238"/>
                  </a:lnTo>
                  <a:lnTo>
                    <a:pt x="1051" y="119"/>
                  </a:lnTo>
                  <a:lnTo>
                    <a:pt x="1239" y="59"/>
                  </a:lnTo>
                  <a:lnTo>
                    <a:pt x="1631" y="0"/>
                  </a:lnTo>
                  <a:lnTo>
                    <a:pt x="15059" y="0"/>
                  </a:lnTo>
                  <a:lnTo>
                    <a:pt x="15545" y="20"/>
                  </a:lnTo>
                  <a:lnTo>
                    <a:pt x="16016" y="59"/>
                  </a:lnTo>
                  <a:lnTo>
                    <a:pt x="16439" y="119"/>
                  </a:lnTo>
                  <a:lnTo>
                    <a:pt x="16863" y="238"/>
                  </a:lnTo>
                  <a:lnTo>
                    <a:pt x="17239" y="376"/>
                  </a:lnTo>
                  <a:lnTo>
                    <a:pt x="17600" y="594"/>
                  </a:lnTo>
                  <a:lnTo>
                    <a:pt x="17961" y="832"/>
                  </a:lnTo>
                  <a:lnTo>
                    <a:pt x="18290" y="1148"/>
                  </a:lnTo>
                  <a:lnTo>
                    <a:pt x="18588" y="1465"/>
                  </a:lnTo>
                  <a:lnTo>
                    <a:pt x="18886" y="1861"/>
                  </a:lnTo>
                  <a:lnTo>
                    <a:pt x="19451" y="2712"/>
                  </a:lnTo>
                  <a:lnTo>
                    <a:pt x="19984" y="3584"/>
                  </a:lnTo>
                  <a:lnTo>
                    <a:pt x="20706" y="4791"/>
                  </a:lnTo>
                  <a:lnTo>
                    <a:pt x="21067" y="5385"/>
                  </a:lnTo>
                  <a:lnTo>
                    <a:pt x="21349" y="5979"/>
                  </a:lnTo>
                  <a:lnTo>
                    <a:pt x="21443" y="6276"/>
                  </a:lnTo>
                  <a:lnTo>
                    <a:pt x="21522" y="6553"/>
                  </a:lnTo>
                  <a:lnTo>
                    <a:pt x="21569" y="6850"/>
                  </a:lnTo>
                  <a:lnTo>
                    <a:pt x="21600" y="7187"/>
                  </a:lnTo>
                  <a:lnTo>
                    <a:pt x="21569" y="7504"/>
                  </a:lnTo>
                  <a:lnTo>
                    <a:pt x="21522" y="7820"/>
                  </a:lnTo>
                  <a:lnTo>
                    <a:pt x="21443" y="8117"/>
                  </a:lnTo>
                  <a:lnTo>
                    <a:pt x="21318" y="8414"/>
                  </a:lnTo>
                  <a:lnTo>
                    <a:pt x="21035" y="9008"/>
                  </a:lnTo>
                  <a:lnTo>
                    <a:pt x="20706" y="9602"/>
                  </a:lnTo>
                  <a:lnTo>
                    <a:pt x="17835" y="14393"/>
                  </a:lnTo>
                  <a:lnTo>
                    <a:pt x="10698" y="14393"/>
                  </a:lnTo>
                  <a:lnTo>
                    <a:pt x="15341" y="6593"/>
                  </a:lnTo>
                  <a:lnTo>
                    <a:pt x="15624" y="6118"/>
                  </a:lnTo>
                  <a:lnTo>
                    <a:pt x="15733" y="5860"/>
                  </a:lnTo>
                  <a:lnTo>
                    <a:pt x="15827" y="5583"/>
                  </a:lnTo>
                  <a:lnTo>
                    <a:pt x="15906" y="5306"/>
                  </a:lnTo>
                  <a:lnTo>
                    <a:pt x="15922" y="5009"/>
                  </a:lnTo>
                  <a:lnTo>
                    <a:pt x="15922" y="4851"/>
                  </a:lnTo>
                  <a:lnTo>
                    <a:pt x="15906" y="4712"/>
                  </a:lnTo>
                  <a:lnTo>
                    <a:pt x="15875" y="4554"/>
                  </a:lnTo>
                  <a:lnTo>
                    <a:pt x="15827" y="4415"/>
                  </a:lnTo>
                  <a:lnTo>
                    <a:pt x="15765" y="4276"/>
                  </a:lnTo>
                  <a:lnTo>
                    <a:pt x="15686" y="4158"/>
                  </a:lnTo>
                  <a:lnTo>
                    <a:pt x="15592" y="4039"/>
                  </a:lnTo>
                  <a:lnTo>
                    <a:pt x="15529" y="3940"/>
                  </a:lnTo>
                  <a:lnTo>
                    <a:pt x="15310" y="3801"/>
                  </a:lnTo>
                  <a:lnTo>
                    <a:pt x="15106" y="3682"/>
                  </a:lnTo>
                  <a:lnTo>
                    <a:pt x="14871" y="3623"/>
                  </a:lnTo>
                  <a:lnTo>
                    <a:pt x="14620" y="3584"/>
                  </a:lnTo>
                  <a:lnTo>
                    <a:pt x="8565" y="3584"/>
                  </a:lnTo>
                  <a:lnTo>
                    <a:pt x="8565" y="21600"/>
                  </a:lnTo>
                  <a:lnTo>
                    <a:pt x="2839" y="21600"/>
                  </a:lnTo>
                  <a:lnTo>
                    <a:pt x="2839" y="3584"/>
                  </a:lnTo>
                  <a:lnTo>
                    <a:pt x="0" y="3584"/>
                  </a:lnTo>
                  <a:lnTo>
                    <a:pt x="0" y="2534"/>
                  </a:lnTo>
                  <a:close/>
                </a:path>
              </a:pathLst>
            </a:custGeom>
            <a:solidFill>
              <a:srgbClr val="E21A1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536386"/>
              <a:endParaRPr/>
            </a:p>
          </p:txBody>
        </p:sp>
      </p:grpSp>
      <p:sp>
        <p:nvSpPr>
          <p:cNvPr id="37" name="Picture Placeholder 14"/>
          <p:cNvSpPr>
            <a:spLocks noGrp="1"/>
          </p:cNvSpPr>
          <p:nvPr>
            <p:ph type="pic" sz="half" idx="13"/>
          </p:nvPr>
        </p:nvSpPr>
        <p:spPr>
          <a:xfrm>
            <a:off x="421230" y="1930406"/>
            <a:ext cx="5520265" cy="3543304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21222" y="5663679"/>
            <a:ext cx="5520270" cy="4878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1200">
                <a:solidFill>
                  <a:schemeClr val="accent1"/>
                </a:solidFill>
              </a:defRPr>
            </a:lvl1pPr>
            <a:lvl2pPr marL="0" indent="457200">
              <a:spcBef>
                <a:spcPts val="0"/>
              </a:spcBef>
              <a:buSzTx/>
              <a:buFontTx/>
              <a:buNone/>
              <a:defRPr sz="1200">
                <a:solidFill>
                  <a:schemeClr val="accent1"/>
                </a:solidFill>
              </a:defRPr>
            </a:lvl2pPr>
            <a:lvl3pPr marL="0" indent="914400">
              <a:spcBef>
                <a:spcPts val="0"/>
              </a:spcBef>
              <a:buSzTx/>
              <a:buFontTx/>
              <a:buNone/>
              <a:defRPr sz="1200">
                <a:solidFill>
                  <a:schemeClr val="accent1"/>
                </a:solidFill>
              </a:defRPr>
            </a:lvl3pPr>
            <a:lvl4pPr marL="0" indent="1371600">
              <a:spcBef>
                <a:spcPts val="0"/>
              </a:spcBef>
              <a:buSzTx/>
              <a:buFontTx/>
              <a:buNone/>
              <a:defRPr sz="1200">
                <a:solidFill>
                  <a:schemeClr val="accent1"/>
                </a:solidFill>
              </a:defRPr>
            </a:lvl4pPr>
            <a:lvl5pPr marL="0" indent="1828800">
              <a:spcBef>
                <a:spcPts val="0"/>
              </a:spcBef>
              <a:buSzTx/>
              <a:buFontTx/>
              <a:buNone/>
              <a:defRPr sz="1200">
                <a:solidFill>
                  <a:schemeClr val="accent1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53909" y="392039"/>
            <a:ext cx="11277657" cy="1021336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0" name="Picture Placeholder 14"/>
          <p:cNvSpPr>
            <a:spLocks noGrp="1"/>
          </p:cNvSpPr>
          <p:nvPr>
            <p:ph type="pic" sz="half" idx="14"/>
          </p:nvPr>
        </p:nvSpPr>
        <p:spPr>
          <a:xfrm>
            <a:off x="6172213" y="1930405"/>
            <a:ext cx="5520266" cy="3543304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1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48316-A322-4D53-A619-C28B0BDF82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83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45690" y="5841374"/>
            <a:ext cx="2743200" cy="365125"/>
          </a:xfrm>
        </p:spPr>
        <p:txBody>
          <a:bodyPr/>
          <a:lstStyle>
            <a:lvl1pPr>
              <a:defRPr sz="1400" b="0">
                <a:latin typeface="Century Gothic" panose="020B0502020202020204" pitchFamily="34" charset="0"/>
              </a:defRPr>
            </a:lvl1pPr>
          </a:lstStyle>
          <a:p>
            <a:fld id="{2E748316-A322-4D53-A619-C28B0BDF82FD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4" descr="https://avatars.mds.yandex.net/get-pdb/1930923/91b327b1-6eaa-4d0e-a6af-adedfd5aa153/s1200?webp=false">
            <a:extLst>
              <a:ext uri="{FF2B5EF4-FFF2-40B4-BE49-F238E27FC236}">
                <a16:creationId xmlns:a16="http://schemas.microsoft.com/office/drawing/2014/main" id="{E182BDB8-AB67-4178-8462-5973FA395E8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1131826" y="6236036"/>
            <a:ext cx="752314" cy="365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115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48316-A322-4D53-A619-C28B0BDF82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173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48316-A322-4D53-A619-C28B0BDF82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42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Прямоугольник 1"/>
          <p:cNvSpPr/>
          <p:nvPr/>
        </p:nvSpPr>
        <p:spPr>
          <a:xfrm>
            <a:off x="0" y="0"/>
            <a:ext cx="12192000" cy="985167"/>
          </a:xfrm>
          <a:prstGeom prst="rect">
            <a:avLst/>
          </a:prstGeom>
          <a:solidFill>
            <a:srgbClr val="2A537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9" name="Picture 17" descr="Picture 1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08567" y="6503989"/>
            <a:ext cx="610038" cy="354012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845145" y="6580758"/>
            <a:ext cx="192932" cy="189359"/>
          </a:xfrm>
          <a:prstGeom prst="rect">
            <a:avLst/>
          </a:prstGeom>
        </p:spPr>
        <p:txBody>
          <a:bodyPr lIns="0" tIns="0" rIns="0" bIns="0"/>
          <a:lstStyle>
            <a:lvl1pPr defTabSz="609584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grpSp>
        <p:nvGrpSpPr>
          <p:cNvPr id="53" name="Группа 11"/>
          <p:cNvGrpSpPr/>
          <p:nvPr/>
        </p:nvGrpSpPr>
        <p:grpSpPr>
          <a:xfrm>
            <a:off x="-8467" y="-384467572"/>
            <a:ext cx="12192000" cy="1"/>
            <a:chOff x="0" y="0"/>
            <a:chExt cx="12191999" cy="0"/>
          </a:xfrm>
        </p:grpSpPr>
        <p:sp>
          <p:nvSpPr>
            <p:cNvPr id="51" name="Прямая соединительная линия 17"/>
            <p:cNvSpPr/>
            <p:nvPr/>
          </p:nvSpPr>
          <p:spPr>
            <a:xfrm flipH="1" flipV="1">
              <a:off x="0" y="0"/>
              <a:ext cx="5636313" cy="1"/>
            </a:xfrm>
            <a:prstGeom prst="line">
              <a:avLst/>
            </a:prstGeom>
            <a:noFill/>
            <a:ln w="19050" cap="flat">
              <a:solidFill>
                <a:srgbClr val="B0A4A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2" name="Прямая соединительная линия 18"/>
            <p:cNvSpPr/>
            <p:nvPr/>
          </p:nvSpPr>
          <p:spPr>
            <a:xfrm>
              <a:off x="5636313" y="0"/>
              <a:ext cx="6555687" cy="1"/>
            </a:xfrm>
            <a:prstGeom prst="line">
              <a:avLst/>
            </a:prstGeom>
            <a:noFill/>
            <a:ln w="19050" cap="flat">
              <a:solidFill>
                <a:srgbClr val="B0A4A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pic>
        <p:nvPicPr>
          <p:cNvPr id="54" name="Picture 17" descr="Picture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1200" y="186146"/>
            <a:ext cx="964384" cy="55964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Прямоугольник 1"/>
          <p:cNvSpPr/>
          <p:nvPr/>
        </p:nvSpPr>
        <p:spPr>
          <a:xfrm>
            <a:off x="0" y="463552"/>
            <a:ext cx="3302000" cy="6394451"/>
          </a:xfrm>
          <a:prstGeom prst="rect">
            <a:avLst/>
          </a:prstGeom>
          <a:solidFill>
            <a:srgbClr val="8497B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7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82" name="Рисунок 2" descr="Рисунок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27518" y="0"/>
            <a:ext cx="12217402" cy="1085853"/>
          </a:xfrm>
          <a:prstGeom prst="rect">
            <a:avLst/>
          </a:prstGeom>
          <a:ln w="12700">
            <a:miter lim="400000"/>
          </a:ln>
          <a:effectLst>
            <a:outerShdw dist="38100" dir="5400000" rotWithShape="0">
              <a:srgbClr val="000000">
                <a:alpha val="39999"/>
              </a:srgbClr>
            </a:outerShdw>
          </a:effectLst>
        </p:spPr>
      </p:pic>
      <p:sp>
        <p:nvSpPr>
          <p:cNvPr id="83" name="Прямоугольник 3"/>
          <p:cNvSpPr/>
          <p:nvPr/>
        </p:nvSpPr>
        <p:spPr>
          <a:xfrm>
            <a:off x="-27518" y="1"/>
            <a:ext cx="12217403" cy="1085851"/>
          </a:xfrm>
          <a:prstGeom prst="rect">
            <a:avLst/>
          </a:prstGeom>
          <a:solidFill>
            <a:srgbClr val="333F50">
              <a:alpha val="81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4" name="Прямоугольник 4"/>
          <p:cNvSpPr/>
          <p:nvPr/>
        </p:nvSpPr>
        <p:spPr>
          <a:xfrm>
            <a:off x="11688233" y="6396566"/>
            <a:ext cx="315385" cy="315385"/>
          </a:xfrm>
          <a:prstGeom prst="rect">
            <a:avLst/>
          </a:prstGeom>
          <a:solidFill>
            <a:srgbClr val="E21A1A"/>
          </a:solidFill>
          <a:ln w="12700">
            <a:solidFill>
              <a:srgbClr val="E21A1A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755014" y="6445038"/>
            <a:ext cx="248603" cy="218441"/>
          </a:xfrm>
          <a:prstGeom prst="rect">
            <a:avLst/>
          </a:prstGeom>
        </p:spPr>
        <p:txBody>
          <a:bodyPr/>
          <a:lstStyle>
            <a:lvl1pPr>
              <a:defRPr sz="8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808440" y="6469989"/>
            <a:ext cx="243013" cy="246221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3" name="Picture 11" descr="Picture 11">
            <a:extLst>
              <a:ext uri="{FF2B5EF4-FFF2-40B4-BE49-F238E27FC236}">
                <a16:creationId xmlns:a16="http://schemas.microsoft.com/office/drawing/2014/main" id="{D6866E81-DE97-4B7F-8AC6-DF62842AC9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8680" cy="1263412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4" name="Прямоугольник 8">
            <a:extLst>
              <a:ext uri="{FF2B5EF4-FFF2-40B4-BE49-F238E27FC236}">
                <a16:creationId xmlns:a16="http://schemas.microsoft.com/office/drawing/2014/main" id="{0B9FAE3D-98A5-4C53-A95C-A6D7D5E1770D}"/>
              </a:ext>
            </a:extLst>
          </p:cNvPr>
          <p:cNvSpPr/>
          <p:nvPr userDrawn="1"/>
        </p:nvSpPr>
        <p:spPr>
          <a:xfrm>
            <a:off x="6680" y="5254"/>
            <a:ext cx="12192000" cy="1269748"/>
          </a:xfrm>
          <a:prstGeom prst="rect">
            <a:avLst/>
          </a:prstGeom>
          <a:solidFill>
            <a:srgbClr val="000000">
              <a:alpha val="19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Прямоугольник 28">
            <a:extLst>
              <a:ext uri="{FF2B5EF4-FFF2-40B4-BE49-F238E27FC236}">
                <a16:creationId xmlns:a16="http://schemas.microsoft.com/office/drawing/2014/main" id="{814E7CAC-F702-44F8-83E2-DF4B31629D2C}"/>
              </a:ext>
            </a:extLst>
          </p:cNvPr>
          <p:cNvSpPr/>
          <p:nvPr userDrawn="1"/>
        </p:nvSpPr>
        <p:spPr>
          <a:xfrm>
            <a:off x="-2" y="1269747"/>
            <a:ext cx="12192003" cy="72001"/>
          </a:xfrm>
          <a:prstGeom prst="rect">
            <a:avLst/>
          </a:prstGeom>
          <a:solidFill>
            <a:srgbClr val="E21A1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7" name="Рисунок 29" descr="Рисунок 29">
            <a:extLst>
              <a:ext uri="{FF2B5EF4-FFF2-40B4-BE49-F238E27FC236}">
                <a16:creationId xmlns:a16="http://schemas.microsoft.com/office/drawing/2014/main" id="{216E233E-E318-4642-B398-DDFD51B1D88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196521" y="1200561"/>
            <a:ext cx="517258" cy="2502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11818492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Пусто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3280" y="6170574"/>
            <a:ext cx="12192000" cy="675132"/>
          </a:xfrm>
          <a:prstGeom prst="rect">
            <a:avLst/>
          </a:prstGeom>
          <a:pattFill prst="lt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5" name="Freeform 42"/>
          <p:cNvSpPr/>
          <p:nvPr userDrawn="1"/>
        </p:nvSpPr>
        <p:spPr>
          <a:xfrm>
            <a:off x="-3" y="-1"/>
            <a:ext cx="4830131" cy="1289761"/>
          </a:xfrm>
          <a:custGeom>
            <a:avLst/>
            <a:gdLst>
              <a:gd name="connsiteX0" fmla="*/ 2997200 w 2997200"/>
              <a:gd name="connsiteY0" fmla="*/ 0 h 497840"/>
              <a:gd name="connsiteX1" fmla="*/ 0 w 2997200"/>
              <a:gd name="connsiteY1" fmla="*/ 0 h 497840"/>
              <a:gd name="connsiteX2" fmla="*/ 0 w 2997200"/>
              <a:gd name="connsiteY2" fmla="*/ 497840 h 497840"/>
              <a:gd name="connsiteX3" fmla="*/ 2997200 w 2997200"/>
              <a:gd name="connsiteY3" fmla="*/ 0 h 49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7200" h="497840">
                <a:moveTo>
                  <a:pt x="2997200" y="0"/>
                </a:moveTo>
                <a:lnTo>
                  <a:pt x="0" y="0"/>
                </a:lnTo>
                <a:lnTo>
                  <a:pt x="0" y="497840"/>
                </a:lnTo>
                <a:lnTo>
                  <a:pt x="2997200" y="0"/>
                </a:lnTo>
                <a:close/>
              </a:path>
            </a:pathLst>
          </a:custGeom>
          <a:solidFill>
            <a:srgbClr val="949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6" name="object 3"/>
          <p:cNvSpPr/>
          <p:nvPr userDrawn="1"/>
        </p:nvSpPr>
        <p:spPr>
          <a:xfrm flipH="1">
            <a:off x="-2" y="2"/>
            <a:ext cx="7939324" cy="700151"/>
          </a:xfrm>
          <a:custGeom>
            <a:avLst/>
            <a:gdLst/>
            <a:ahLst/>
            <a:cxnLst/>
            <a:rect l="l" t="t" r="r" b="b"/>
            <a:pathLst>
              <a:path w="6567170" h="1121410">
                <a:moveTo>
                  <a:pt x="2686761" y="0"/>
                </a:moveTo>
                <a:lnTo>
                  <a:pt x="0" y="0"/>
                </a:lnTo>
                <a:lnTo>
                  <a:pt x="6566979" y="1121257"/>
                </a:lnTo>
                <a:lnTo>
                  <a:pt x="6566979" y="1014920"/>
                </a:lnTo>
                <a:lnTo>
                  <a:pt x="2686761" y="0"/>
                </a:lnTo>
                <a:close/>
              </a:path>
            </a:pathLst>
          </a:custGeom>
          <a:solidFill>
            <a:srgbClr val="EF4430"/>
          </a:solid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sz="2000" dirty="0">
              <a:solidFill>
                <a:prstClr val="black"/>
              </a:solidFill>
              <a:latin typeface="Calibri Light" panose="020F0302020204030204" pitchFamily="34" charset="0"/>
              <a:cs typeface="+mn-cs"/>
            </a:endParaRPr>
          </a:p>
        </p:txBody>
      </p:sp>
      <p:sp>
        <p:nvSpPr>
          <p:cNvPr id="7" name="object 50"/>
          <p:cNvSpPr/>
          <p:nvPr userDrawn="1"/>
        </p:nvSpPr>
        <p:spPr>
          <a:xfrm flipV="1">
            <a:off x="3101309" y="890026"/>
            <a:ext cx="9090695" cy="110516"/>
          </a:xfrm>
          <a:custGeom>
            <a:avLst/>
            <a:gdLst/>
            <a:ahLst/>
            <a:cxnLst/>
            <a:rect l="l" t="t" r="r" b="b"/>
            <a:pathLst>
              <a:path w="3799204">
                <a:moveTo>
                  <a:pt x="0" y="0"/>
                </a:moveTo>
                <a:lnTo>
                  <a:pt x="3798595" y="0"/>
                </a:lnTo>
              </a:path>
            </a:pathLst>
          </a:custGeom>
          <a:ln w="25400">
            <a:solidFill>
              <a:srgbClr val="EF443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sz="2400" dirty="0">
              <a:solidFill>
                <a:prstClr val="black"/>
              </a:solidFill>
              <a:latin typeface="Calibri Light" panose="020F0302020204030204" pitchFamily="34" charset="0"/>
              <a:cs typeface="+mn-cs"/>
            </a:endParaRPr>
          </a:p>
        </p:txBody>
      </p:sp>
      <p:sp>
        <p:nvSpPr>
          <p:cNvPr id="8" name="Прямоугольный треугольник 7"/>
          <p:cNvSpPr/>
          <p:nvPr userDrawn="1"/>
        </p:nvSpPr>
        <p:spPr>
          <a:xfrm>
            <a:off x="698" y="6170575"/>
            <a:ext cx="969451" cy="696109"/>
          </a:xfrm>
          <a:prstGeom prst="rtTriangle">
            <a:avLst/>
          </a:prstGeom>
          <a:solidFill>
            <a:srgbClr val="949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sz="2400" dirty="0">
              <a:solidFill>
                <a:prstClr val="white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53800" y="6379063"/>
            <a:ext cx="719808" cy="348175"/>
          </a:xfrm>
          <a:prstGeom prst="rect">
            <a:avLst/>
          </a:prstGeom>
        </p:spPr>
      </p:pic>
      <p:sp>
        <p:nvSpPr>
          <p:cNvPr id="13" name="Номер слайда 6">
            <a:extLst>
              <a:ext uri="{FF2B5EF4-FFF2-40B4-BE49-F238E27FC236}">
                <a16:creationId xmlns:a16="http://schemas.microsoft.com/office/drawing/2014/main" id="{51A712CD-9903-4445-803F-F1A396FA5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4623" y="6145705"/>
            <a:ext cx="270264" cy="261610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ussianRail G Pro Medium" panose="02000603040000020004" pitchFamily="50" charset="-52"/>
              </a:defRPr>
            </a:lvl1pPr>
          </a:lstStyle>
          <a:p>
            <a:fld id="{66047ED1-E8C4-4820-ACF6-4A5746B4AAF4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900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 tIns="60958" bIns="60958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 tIns="60958" bIns="60958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lIns="121917" tIns="60958" rIns="121917" bIns="60958"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lIns="121917" tIns="60958" rIns="121917" bIns="60958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557718" y="6035371"/>
            <a:ext cx="287897" cy="307773"/>
          </a:xfrm>
        </p:spPr>
        <p:txBody>
          <a:bodyPr tIns="60958" bIns="60958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tIns="60958" bIns="60958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tIns="60958" bIns="60958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lIns="121917" tIns="60958" rIns="121917" bIns="60958"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lIns="121917" tIns="60958" rIns="121917" bIns="60958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557718" y="6035371"/>
            <a:ext cx="287897" cy="307773"/>
          </a:xfrm>
        </p:spPr>
        <p:txBody>
          <a:bodyPr tIns="60958" bIns="60958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0" y="7"/>
            <a:ext cx="12192000" cy="4354513"/>
          </a:xfrm>
        </p:spPr>
        <p:txBody>
          <a:bodyPr tIns="60958" bIns="60958" rtlCol="0">
            <a:normAutofit/>
          </a:bodyPr>
          <a:lstStyle/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0800" y="3505200"/>
            <a:ext cx="7416800" cy="838200"/>
          </a:xfrm>
        </p:spPr>
        <p:txBody>
          <a:bodyPr tIns="60958" bIns="60958">
            <a:normAutofit/>
          </a:bodyPr>
          <a:lstStyle>
            <a:lvl1pPr algn="l">
              <a:defRPr sz="2900" spc="0" baseline="0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800" y="4800608"/>
            <a:ext cx="7416800" cy="685801"/>
          </a:xfrm>
        </p:spPr>
        <p:txBody>
          <a:bodyPr tIns="60958" bIns="60958">
            <a:normAutofit/>
          </a:bodyPr>
          <a:lstStyle>
            <a:lvl1pPr marL="0" indent="0" algn="l">
              <a:buNone/>
              <a:defRPr sz="2100" baseline="0">
                <a:solidFill>
                  <a:schemeClr val="tx1"/>
                </a:solidFill>
                <a:latin typeface="Verdana"/>
                <a:cs typeface="Verdana"/>
              </a:defRPr>
            </a:lvl1pPr>
            <a:lvl2pPr marL="609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1320805" y="6028268"/>
            <a:ext cx="3543300" cy="508528"/>
          </a:xfrm>
        </p:spPr>
        <p:txBody>
          <a:bodyPr tIns="60958" bIns="60958" anchor="b">
            <a:normAutofit/>
          </a:bodyPr>
          <a:lstStyle>
            <a:lvl1pPr>
              <a:defRPr sz="1300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2"/>
          <p:cNvSpPr/>
          <p:nvPr/>
        </p:nvSpPr>
        <p:spPr>
          <a:xfrm>
            <a:off x="-3" y="-1"/>
            <a:ext cx="4830132" cy="12897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4959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object 3"/>
          <p:cNvSpPr/>
          <p:nvPr/>
        </p:nvSpPr>
        <p:spPr>
          <a:xfrm flipH="1">
            <a:off x="226" y="-1"/>
            <a:ext cx="7939094" cy="700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37" y="0"/>
                </a:moveTo>
                <a:lnTo>
                  <a:pt x="0" y="0"/>
                </a:lnTo>
                <a:lnTo>
                  <a:pt x="21600" y="21600"/>
                </a:lnTo>
                <a:lnTo>
                  <a:pt x="21600" y="19552"/>
                </a:lnTo>
                <a:lnTo>
                  <a:pt x="8837" y="0"/>
                </a:lnTo>
                <a:close/>
              </a:path>
            </a:pathLst>
          </a:custGeom>
          <a:solidFill>
            <a:srgbClr val="E21A1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E21A1A"/>
                </a:solidFill>
              </a:defRPr>
            </a:pPr>
            <a:endParaRPr/>
          </a:p>
        </p:txBody>
      </p:sp>
      <p:sp>
        <p:nvSpPr>
          <p:cNvPr id="4" name="object 50"/>
          <p:cNvSpPr/>
          <p:nvPr/>
        </p:nvSpPr>
        <p:spPr>
          <a:xfrm>
            <a:off x="3916906" y="1011203"/>
            <a:ext cx="8273768" cy="1"/>
          </a:xfrm>
          <a:prstGeom prst="line">
            <a:avLst/>
          </a:prstGeom>
          <a:ln w="25400">
            <a:solidFill>
              <a:srgbClr val="EF443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Прямоугольный треугольник 7"/>
          <p:cNvSpPr/>
          <p:nvPr/>
        </p:nvSpPr>
        <p:spPr>
          <a:xfrm>
            <a:off x="699" y="6170572"/>
            <a:ext cx="969450" cy="6961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21A1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E21A1A"/>
                </a:solidFill>
              </a:defRPr>
            </a:pPr>
            <a:endParaRPr/>
          </a:p>
        </p:txBody>
      </p:sp>
      <p:sp>
        <p:nvSpPr>
          <p:cNvPr id="6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571958" y="6054637"/>
            <a:ext cx="273657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RussianRail G Pro Medium"/>
                <a:ea typeface="RussianRail G Pro Medium"/>
                <a:cs typeface="RussianRail G Pro Medium"/>
                <a:sym typeface="RussianRail G Pro Medium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pic>
        <p:nvPicPr>
          <p:cNvPr id="7" name="Picture 2" descr="Picture 2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174679" y="6371820"/>
            <a:ext cx="991730" cy="390163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9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4" r:id="rId3"/>
    <p:sldLayoutId id="2147483657" r:id="rId4"/>
    <p:sldLayoutId id="2147483659" r:id="rId5"/>
    <p:sldLayoutId id="2147483665" r:id="rId6"/>
    <p:sldLayoutId id="2147483666" r:id="rId7"/>
    <p:sldLayoutId id="2147483667" r:id="rId8"/>
    <p:sldLayoutId id="2147483668" r:id="rId9"/>
  </p:sldLayoutIdLst>
  <p:transition spd="med"/>
  <p:hf hdr="0" ftr="0" dt="0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ssianRail G Pro Medium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ssianRail G Pro Medium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ssianRail G Pro Medium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ssianRail G Pro Medium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ssianRail G Pro Medium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ssianRail G Pro Medium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ssianRail G Pro Medium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ssianRail G Pro Medium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ssianRail G Pro Medium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957050" y="58118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E748316-A322-4D53-A619-C28B0BDF82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8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8.xml"/><Relationship Id="rId1" Type="http://schemas.openxmlformats.org/officeDocument/2006/relationships/video" Target="file:///C:\Users\1\Downloads\RZD_QUANT_COMMUNICATION_hires_v08-1.mp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394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5283200"/>
          </a:xfrm>
          <a:prstGeom prst="rect">
            <a:avLst/>
          </a:prstGeom>
          <a:noFill/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 cstate="print"/>
          <a:srcRect/>
          <a:stretch/>
        </p:blipFill>
        <p:spPr>
          <a:xfrm>
            <a:off x="11101668" y="6260233"/>
            <a:ext cx="812800" cy="3767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9" name="Picture 4" descr="cover_2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184034"/>
            <a:ext cx="12192000" cy="116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ubtitle 11"/>
          <p:cNvSpPr>
            <a:spLocks noGrp="1"/>
          </p:cNvSpPr>
          <p:nvPr>
            <p:ph type="subTitle" idx="1"/>
          </p:nvPr>
        </p:nvSpPr>
        <p:spPr>
          <a:xfrm>
            <a:off x="434349" y="5253837"/>
            <a:ext cx="6646727" cy="937147"/>
          </a:xfrm>
        </p:spPr>
        <p:txBody>
          <a:bodyPr>
            <a:noAutofit/>
          </a:bodyPr>
          <a:lstStyle/>
          <a:p>
            <a:pPr>
              <a:lnSpc>
                <a:spcPts val="2133"/>
              </a:lnSpc>
              <a:defRPr/>
            </a:pPr>
            <a:endParaRPr lang="ru-RU" sz="1600" dirty="0">
              <a:latin typeface="+mn-lt"/>
              <a:cs typeface="Arial" panose="020B0604020202020204" pitchFamily="34" charset="0"/>
            </a:endParaRPr>
          </a:p>
          <a:p>
            <a:pPr>
              <a:lnSpc>
                <a:spcPts val="2133"/>
              </a:lnSpc>
              <a:defRPr/>
            </a:pPr>
            <a:r>
              <a:rPr lang="ru-RU" sz="1600" b="1" dirty="0" err="1"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Быстрицкий</a:t>
            </a:r>
            <a:r>
              <a:rPr lang="ru-RU" sz="1600" b="1" dirty="0"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 Дмитрий Владимирович </a:t>
            </a:r>
          </a:p>
          <a:p>
            <a:pPr>
              <a:lnSpc>
                <a:spcPts val="2133"/>
              </a:lnSpc>
              <a:defRPr/>
            </a:pPr>
            <a:r>
              <a:rPr lang="ru-RU" sz="1600" i="1" dirty="0"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Начальник Управления анализа и статистики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28800" y="44012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219139"/>
            <a:r>
              <a:rPr lang="ru-RU" dirty="0">
                <a:solidFill>
                  <a:schemeClr val="bg1"/>
                </a:solidFill>
                <a:latin typeface="Verdana" pitchFamily="34" charset="0"/>
                <a:ea typeface="Verdana" pitchFamily="34" charset="0"/>
              </a:rPr>
              <a:t>Развитие цифровой трансформации управления рисками и безопасностью в холдинге «РЖД</a:t>
            </a:r>
            <a:r>
              <a:rPr lang="ru-RU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394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5283200"/>
          </a:xfrm>
          <a:prstGeom prst="rect">
            <a:avLst/>
          </a:prstGeom>
          <a:noFill/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 cstate="print"/>
          <a:srcRect/>
          <a:stretch/>
        </p:blipFill>
        <p:spPr>
          <a:xfrm>
            <a:off x="11101668" y="6260233"/>
            <a:ext cx="812800" cy="3767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9" name="Picture 4" descr="cover_2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184034"/>
            <a:ext cx="12192000" cy="116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ubtitle 11"/>
          <p:cNvSpPr>
            <a:spLocks noGrp="1"/>
          </p:cNvSpPr>
          <p:nvPr>
            <p:ph type="subTitle" idx="1"/>
          </p:nvPr>
        </p:nvSpPr>
        <p:spPr>
          <a:xfrm>
            <a:off x="434349" y="5253837"/>
            <a:ext cx="6646727" cy="937147"/>
          </a:xfrm>
        </p:spPr>
        <p:txBody>
          <a:bodyPr>
            <a:noAutofit/>
          </a:bodyPr>
          <a:lstStyle/>
          <a:p>
            <a:pPr>
              <a:lnSpc>
                <a:spcPts val="2133"/>
              </a:lnSpc>
              <a:defRPr/>
            </a:pPr>
            <a:endParaRPr lang="ru-RU" sz="1600" dirty="0">
              <a:latin typeface="+mn-lt"/>
              <a:cs typeface="Arial" panose="020B0604020202020204" pitchFamily="34" charset="0"/>
            </a:endParaRPr>
          </a:p>
          <a:p>
            <a:pPr>
              <a:lnSpc>
                <a:spcPts val="2133"/>
              </a:lnSpc>
              <a:defRPr/>
            </a:pPr>
            <a:r>
              <a:rPr lang="ru-RU" sz="1600" b="1" dirty="0" err="1"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Быстрицкий</a:t>
            </a:r>
            <a:r>
              <a:rPr lang="ru-RU" sz="1600" b="1" dirty="0"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 Дмитрий Владимирович </a:t>
            </a:r>
          </a:p>
          <a:p>
            <a:pPr>
              <a:lnSpc>
                <a:spcPts val="2133"/>
              </a:lnSpc>
              <a:defRPr/>
            </a:pPr>
            <a:r>
              <a:rPr lang="ru-RU" sz="1600" i="1" dirty="0"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Начальник Управления анализа и статистики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28800" y="44012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219139"/>
            <a:r>
              <a:rPr lang="ru-RU" dirty="0">
                <a:solidFill>
                  <a:schemeClr val="bg1"/>
                </a:solidFill>
                <a:latin typeface="Verdana" pitchFamily="34" charset="0"/>
                <a:ea typeface="Verdana" pitchFamily="34" charset="0"/>
              </a:rPr>
              <a:t>Развитие цифровой трансформации управления рисками и безопасностью в холдинге «РЖД</a:t>
            </a:r>
            <a:r>
              <a:rPr lang="ru-RU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4192" y="1124744"/>
            <a:ext cx="316835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66" y="1234007"/>
            <a:ext cx="7000777" cy="3360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909715" y="182880"/>
            <a:ext cx="8928992" cy="76943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r>
              <a:rPr lang="ru-RU" sz="2100" dirty="0">
                <a:latin typeface="Verdana" pitchFamily="34" charset="0"/>
                <a:ea typeface="Verdana" pitchFamily="34" charset="0"/>
              </a:rPr>
              <a:t>Цифровые платформы, </a:t>
            </a:r>
          </a:p>
          <a:p>
            <a:r>
              <a:rPr lang="ru-RU" sz="2100" dirty="0">
                <a:latin typeface="Verdana" pitchFamily="34" charset="0"/>
                <a:ea typeface="Verdana" pitchFamily="34" charset="0"/>
              </a:rPr>
              <a:t>платформа непроизводственных процессов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79509" y="4925847"/>
            <a:ext cx="3744416" cy="10002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121917" tIns="60958" rIns="121917" bIns="60958">
            <a:spAutoFit/>
          </a:bodyPr>
          <a:lstStyle/>
          <a:p>
            <a:r>
              <a:rPr lang="ru-RU" sz="1900" dirty="0">
                <a:latin typeface="Verdana" pitchFamily="34" charset="0"/>
                <a:ea typeface="Verdana" pitchFamily="34" charset="0"/>
              </a:rPr>
              <a:t>ПЛАТФОРМА НЕПРОИЗВОДСТВЕННЫХ ПРОЦЕССОВ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679509" y="4925847"/>
            <a:ext cx="0" cy="1056117"/>
          </a:xfrm>
          <a:prstGeom prst="line">
            <a:avLst/>
          </a:prstGeom>
          <a:ln w="317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519936" y="4925848"/>
            <a:ext cx="6096000" cy="1910775"/>
          </a:xfrm>
          <a:prstGeom prst="rect">
            <a:avLst/>
          </a:prstGeom>
        </p:spPr>
        <p:txBody>
          <a:bodyPr lIns="121917" tIns="60958" rIns="121917" bIns="60958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600" dirty="0">
                <a:latin typeface="Verdana" pitchFamily="34" charset="0"/>
                <a:ea typeface="Verdana" pitchFamily="34" charset="0"/>
              </a:rPr>
              <a:t>Развитие подсистемы автоматизированного учета и контроля расследования допущенных нарушений безопасности движения, </a:t>
            </a:r>
            <a:r>
              <a:rPr lang="ru-R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факторный и </a:t>
            </a:r>
            <a:r>
              <a:rPr lang="ru-RU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предиктивный</a:t>
            </a:r>
            <a:r>
              <a:rPr lang="ru-R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анализ, внедрение безлюдных технологий, реализация системы мониторинга, </a:t>
            </a:r>
            <a:r>
              <a:rPr lang="ru-RU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обеспеспение</a:t>
            </a:r>
            <a:r>
              <a:rPr lang="ru-R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мобильности</a:t>
            </a:r>
          </a:p>
          <a:p>
            <a:endParaRPr lang="ru-RU" sz="1600" dirty="0"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19669" y="1028733"/>
            <a:ext cx="518457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646990" y="146305"/>
            <a:ext cx="8928992" cy="76943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r>
              <a:rPr lang="ru-RU" sz="2100" dirty="0">
                <a:latin typeface="Verdana" pitchFamily="34" charset="0"/>
                <a:ea typeface="Verdana" pitchFamily="34" charset="0"/>
              </a:rPr>
              <a:t>Цифровые платформы, </a:t>
            </a:r>
          </a:p>
          <a:p>
            <a:r>
              <a:rPr lang="ru-RU" sz="2100" dirty="0">
                <a:latin typeface="Verdana" pitchFamily="34" charset="0"/>
                <a:ea typeface="Verdana" pitchFamily="34" charset="0"/>
              </a:rPr>
              <a:t>платформа непроизводственных процессов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4245" y="4293097"/>
            <a:ext cx="2880320" cy="173893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2100" dirty="0" err="1">
                <a:latin typeface="Verdana" pitchFamily="34" charset="0"/>
                <a:ea typeface="Verdana" pitchFamily="34" charset="0"/>
              </a:rPr>
              <a:t>Предиктивная</a:t>
            </a:r>
            <a:r>
              <a:rPr lang="ru-RU" sz="2100" dirty="0">
                <a:latin typeface="Verdana" pitchFamily="34" charset="0"/>
                <a:ea typeface="Verdana" pitchFamily="34" charset="0"/>
              </a:rPr>
              <a:t> аналитика рисков в области безопасности движения поездов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7381" y="4293097"/>
            <a:ext cx="3456384" cy="176458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2100" dirty="0">
                <a:latin typeface="Verdana" pitchFamily="34" charset="0"/>
                <a:ea typeface="Verdana" pitchFamily="34" charset="0"/>
              </a:rPr>
              <a:t>Снижение влияния субъективных факторов через автоматизацию процессов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7381" y="1412776"/>
            <a:ext cx="2592288" cy="1415768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2100" dirty="0">
                <a:latin typeface="Verdana" pitchFamily="34" charset="0"/>
                <a:ea typeface="Verdana" pitchFamily="34" charset="0"/>
              </a:rPr>
              <a:t>Цифровое моделирование  и применение </a:t>
            </a:r>
            <a:r>
              <a:rPr lang="en-US" sz="2100" dirty="0">
                <a:latin typeface="Verdana" pitchFamily="34" charset="0"/>
                <a:ea typeface="Verdana" pitchFamily="34" charset="0"/>
              </a:rPr>
              <a:t>BIM </a:t>
            </a:r>
            <a:r>
              <a:rPr lang="ru-RU" sz="2100" dirty="0">
                <a:latin typeface="Verdana" pitchFamily="34" charset="0"/>
                <a:ea typeface="Verdana" pitchFamily="34" charset="0"/>
              </a:rPr>
              <a:t>технологий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04245" y="1700808"/>
            <a:ext cx="3887755" cy="1436291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2100" dirty="0">
                <a:latin typeface="Verdana" pitchFamily="34" charset="0"/>
                <a:ea typeface="Verdana" pitchFamily="34" charset="0"/>
              </a:rPr>
              <a:t>Система мониторинга инфраструктуры и подвижного состава в режиме реально времени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88022" y="1028734"/>
            <a:ext cx="5664629" cy="5664629"/>
          </a:xfrm>
          <a:prstGeom prst="rect">
            <a:avLst/>
          </a:prstGeom>
          <a:solidFill>
            <a:schemeClr val="bg1">
              <a:lumMod val="50000"/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/>
          </a:p>
        </p:txBody>
      </p:sp>
      <p:grpSp>
        <p:nvGrpSpPr>
          <p:cNvPr id="2" name="Группа 4"/>
          <p:cNvGrpSpPr/>
          <p:nvPr/>
        </p:nvGrpSpPr>
        <p:grpSpPr>
          <a:xfrm>
            <a:off x="-144693" y="1316765"/>
            <a:ext cx="6528725" cy="4464135"/>
            <a:chOff x="208540" y="1065151"/>
            <a:chExt cx="4284255" cy="2874027"/>
          </a:xfrm>
        </p:grpSpPr>
        <p:grpSp>
          <p:nvGrpSpPr>
            <p:cNvPr id="3" name="Группа 8"/>
            <p:cNvGrpSpPr/>
            <p:nvPr/>
          </p:nvGrpSpPr>
          <p:grpSpPr>
            <a:xfrm>
              <a:off x="1231650" y="1445314"/>
              <a:ext cx="2253596" cy="2255517"/>
              <a:chOff x="4824028" y="1059582"/>
              <a:chExt cx="3456000" cy="3456000"/>
            </a:xfrm>
          </p:grpSpPr>
          <p:sp>
            <p:nvSpPr>
              <p:cNvPr id="55" name="Кольцо 54"/>
              <p:cNvSpPr/>
              <p:nvPr/>
            </p:nvSpPr>
            <p:spPr>
              <a:xfrm>
                <a:off x="4824028" y="1059582"/>
                <a:ext cx="3456000" cy="3456000"/>
              </a:xfrm>
              <a:prstGeom prst="donut">
                <a:avLst>
                  <a:gd name="adj" fmla="val 2264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6" name="Кольцо 55"/>
              <p:cNvSpPr/>
              <p:nvPr/>
            </p:nvSpPr>
            <p:spPr>
              <a:xfrm>
                <a:off x="4859840" y="1095394"/>
                <a:ext cx="3384376" cy="3384376"/>
              </a:xfrm>
              <a:prstGeom prst="donut">
                <a:avLst>
                  <a:gd name="adj" fmla="val 1247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cxnSp>
          <p:nvCxnSpPr>
            <p:cNvPr id="7" name="Прямая соединительная линия 6"/>
            <p:cNvCxnSpPr/>
            <p:nvPr/>
          </p:nvCxnSpPr>
          <p:spPr>
            <a:xfrm flipH="1">
              <a:off x="1687756" y="1633295"/>
              <a:ext cx="661756" cy="1534438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2349513" y="1651090"/>
              <a:ext cx="8936" cy="1750005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2349512" y="1633295"/>
              <a:ext cx="748324" cy="1560661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2349512" y="1633295"/>
              <a:ext cx="861532" cy="906001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H="1">
              <a:off x="1794598" y="1887870"/>
              <a:ext cx="1170428" cy="36221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687757" y="1877056"/>
              <a:ext cx="1282193" cy="1285746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H="1">
              <a:off x="2358450" y="1877057"/>
              <a:ext cx="606577" cy="1524038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2969950" y="1877057"/>
              <a:ext cx="127888" cy="1316899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H="1" flipV="1">
              <a:off x="1741177" y="1924089"/>
              <a:ext cx="1469868" cy="615206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H="1">
              <a:off x="1687757" y="2539296"/>
              <a:ext cx="1523288" cy="623507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H="1">
              <a:off x="2358449" y="2558661"/>
              <a:ext cx="852596" cy="842434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H="1" flipV="1">
              <a:off x="1687757" y="3167733"/>
              <a:ext cx="1410080" cy="26224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H="1" flipV="1">
              <a:off x="1741177" y="1923365"/>
              <a:ext cx="1356660" cy="1270592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H="1" flipV="1">
              <a:off x="1741178" y="1923364"/>
              <a:ext cx="617273" cy="1480962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43"/>
            <p:cNvSpPr/>
            <p:nvPr/>
          </p:nvSpPr>
          <p:spPr>
            <a:xfrm>
              <a:off x="756521" y="1747155"/>
              <a:ext cx="916912" cy="1658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 defTabSz="1625357">
                <a:lnSpc>
                  <a:spcPct val="93000"/>
                </a:lnSpc>
                <a:spcBef>
                  <a:spcPts val="455"/>
                </a:spcBef>
                <a:defRPr/>
              </a:pPr>
              <a:r>
                <a:rPr lang="ru-RU" sz="9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ЭКСПЛУАТАЦИОННЫЕ ПРЕДПРИЯТИЯ</a:t>
              </a:r>
            </a:p>
          </p:txBody>
        </p:sp>
        <p:sp>
          <p:nvSpPr>
            <p:cNvPr id="22" name="Rectangle 43"/>
            <p:cNvSpPr/>
            <p:nvPr/>
          </p:nvSpPr>
          <p:spPr>
            <a:xfrm>
              <a:off x="1964457" y="1354486"/>
              <a:ext cx="844968" cy="1658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 defTabSz="1625357">
                <a:lnSpc>
                  <a:spcPct val="93000"/>
                </a:lnSpc>
                <a:spcBef>
                  <a:spcPts val="455"/>
                </a:spcBef>
                <a:defRPr/>
              </a:pPr>
              <a:r>
                <a:rPr lang="ru-RU" sz="9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РЕГУЛЯТОР          (ФАЖТ, ОАО «РЖД»)</a:t>
              </a:r>
            </a:p>
          </p:txBody>
        </p:sp>
        <p:sp>
          <p:nvSpPr>
            <p:cNvPr id="23" name="Rectangle 43"/>
            <p:cNvSpPr/>
            <p:nvPr/>
          </p:nvSpPr>
          <p:spPr>
            <a:xfrm>
              <a:off x="2897173" y="1698925"/>
              <a:ext cx="767385" cy="2487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 defTabSz="1625357">
                <a:lnSpc>
                  <a:spcPct val="93000"/>
                </a:lnSpc>
                <a:spcBef>
                  <a:spcPts val="455"/>
                </a:spcBef>
                <a:defRPr/>
              </a:pPr>
              <a:r>
                <a:rPr lang="ru-RU" sz="9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ПРОИЗВОДИТЕЛИ ЭЛЕМЕНТОВ КОЛЕСНЫХ ПАР</a:t>
              </a:r>
            </a:p>
          </p:txBody>
        </p:sp>
        <p:sp>
          <p:nvSpPr>
            <p:cNvPr id="24" name="Rectangle 43"/>
            <p:cNvSpPr/>
            <p:nvPr/>
          </p:nvSpPr>
          <p:spPr>
            <a:xfrm>
              <a:off x="3116224" y="3167733"/>
              <a:ext cx="844153" cy="8293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 defTabSz="1625357">
                <a:lnSpc>
                  <a:spcPct val="93000"/>
                </a:lnSpc>
                <a:spcBef>
                  <a:spcPts val="455"/>
                </a:spcBef>
                <a:defRPr/>
              </a:pPr>
              <a:r>
                <a:rPr lang="ru-RU" sz="9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ПОСТАВЩИКИ</a:t>
              </a:r>
            </a:p>
          </p:txBody>
        </p:sp>
        <p:sp>
          <p:nvSpPr>
            <p:cNvPr id="25" name="Rectangle 43"/>
            <p:cNvSpPr/>
            <p:nvPr/>
          </p:nvSpPr>
          <p:spPr>
            <a:xfrm>
              <a:off x="1979894" y="3520122"/>
              <a:ext cx="855703" cy="2487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 defTabSz="1625357">
                <a:lnSpc>
                  <a:spcPct val="93000"/>
                </a:lnSpc>
                <a:spcBef>
                  <a:spcPts val="455"/>
                </a:spcBef>
                <a:defRPr/>
              </a:pPr>
              <a:r>
                <a:rPr lang="ru-RU" sz="9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СОБСТВЕННИКИ И ОПЕРАТОРЫ  ПОДВИЖНОГО СОСТАВА</a:t>
              </a:r>
            </a:p>
          </p:txBody>
        </p:sp>
        <p:sp>
          <p:nvSpPr>
            <p:cNvPr id="26" name="Rectangle 43"/>
            <p:cNvSpPr/>
            <p:nvPr/>
          </p:nvSpPr>
          <p:spPr>
            <a:xfrm>
              <a:off x="835161" y="3139952"/>
              <a:ext cx="830415" cy="1658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 defTabSz="1625357">
                <a:lnSpc>
                  <a:spcPct val="93000"/>
                </a:lnSpc>
                <a:spcBef>
                  <a:spcPts val="455"/>
                </a:spcBef>
                <a:defRPr/>
              </a:pPr>
              <a:r>
                <a:rPr lang="ru-RU" sz="9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ВАГОНОРЕМОНТНЫЕ ПРЕДПРИЯТИЯ</a:t>
              </a: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515660" y="3419041"/>
              <a:ext cx="1035492" cy="520137"/>
            </a:xfrm>
            <a:prstGeom prst="rect">
              <a:avLst/>
            </a:prstGeom>
            <a:ln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pPr algn="r"/>
              <a:r>
                <a:rPr lang="ru-RU" sz="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Ремонт вагонов</a:t>
              </a:r>
            </a:p>
            <a:p>
              <a:pPr algn="r"/>
              <a:r>
                <a:rPr lang="ru-RU" sz="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Ремонт колесных пар и ее элементов</a:t>
              </a:r>
            </a:p>
            <a:p>
              <a:pPr algn="r"/>
              <a:r>
                <a:rPr lang="ru-RU" sz="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Хранение </a:t>
              </a:r>
            </a:p>
            <a:p>
              <a:pPr algn="r"/>
              <a:r>
                <a:rPr lang="ru-RU" sz="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Приобретение</a:t>
              </a:r>
            </a:p>
            <a:p>
              <a:pPr algn="r"/>
              <a:r>
                <a:rPr lang="ru-RU" sz="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Исключение</a:t>
              </a:r>
            </a:p>
          </p:txBody>
        </p:sp>
        <p:sp>
          <p:nvSpPr>
            <p:cNvPr id="28" name="Скругленная прямоугольная выноска 27"/>
            <p:cNvSpPr/>
            <p:nvPr/>
          </p:nvSpPr>
          <p:spPr>
            <a:xfrm>
              <a:off x="3555307" y="2663845"/>
              <a:ext cx="536505" cy="420104"/>
            </a:xfrm>
            <a:prstGeom prst="wedgeRoundRectCallout">
              <a:avLst>
                <a:gd name="adj1" fmla="val -61192"/>
                <a:gd name="adj2" fmla="val 69805"/>
                <a:gd name="adj3" fmla="val 16667"/>
              </a:avLst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3508073" y="2666123"/>
              <a:ext cx="984722" cy="282361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r>
                <a:rPr lang="ru-RU" sz="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Реализация и приобретение  Поставка колесных пар и ее элементов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3125153" y="3378360"/>
              <a:ext cx="1112187" cy="440879"/>
            </a:xfrm>
            <a:prstGeom prst="rect">
              <a:avLst/>
            </a:prstGeom>
            <a:ln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r>
                <a:rPr lang="ru-RU" sz="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Реализация и приобретение </a:t>
              </a:r>
            </a:p>
            <a:p>
              <a:r>
                <a:rPr lang="ru-RU" sz="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Поставка колесных пар и ее элементов для ремонта вагонов</a:t>
              </a:r>
            </a:p>
            <a:p>
              <a:r>
                <a:rPr lang="ru-RU" sz="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Согласование установки колесных пар при ремонте вагона</a:t>
              </a:r>
            </a:p>
          </p:txBody>
        </p:sp>
        <p:sp>
          <p:nvSpPr>
            <p:cNvPr id="31" name="Скругленная прямоугольная выноска 30"/>
            <p:cNvSpPr/>
            <p:nvPr/>
          </p:nvSpPr>
          <p:spPr>
            <a:xfrm>
              <a:off x="3538300" y="2006109"/>
              <a:ext cx="512496" cy="318708"/>
            </a:xfrm>
            <a:prstGeom prst="wedgeRoundRectCallout">
              <a:avLst>
                <a:gd name="adj1" fmla="val -49699"/>
                <a:gd name="adj2" fmla="val 86943"/>
                <a:gd name="adj3" fmla="val 16667"/>
              </a:avLst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508073" y="2011473"/>
              <a:ext cx="850971" cy="203101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r>
                <a:rPr lang="ru-RU" sz="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Изготовление колесных парах и ее элементах</a:t>
              </a:r>
            </a:p>
          </p:txBody>
        </p:sp>
        <p:sp>
          <p:nvSpPr>
            <p:cNvPr id="33" name="Скругленная прямоугольная выноска 32"/>
            <p:cNvSpPr/>
            <p:nvPr/>
          </p:nvSpPr>
          <p:spPr>
            <a:xfrm>
              <a:off x="3538300" y="1261288"/>
              <a:ext cx="512496" cy="338184"/>
            </a:xfrm>
            <a:prstGeom prst="wedgeRoundRectCallout">
              <a:avLst>
                <a:gd name="adj1" fmla="val -62140"/>
                <a:gd name="adj2" fmla="val 77955"/>
                <a:gd name="adj3" fmla="val 16667"/>
              </a:avLst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467544" y="1275606"/>
              <a:ext cx="1217690" cy="282361"/>
            </a:xfrm>
            <a:prstGeom prst="rect">
              <a:avLst/>
            </a:prstGeom>
            <a:ln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pPr algn="r"/>
              <a:r>
                <a:rPr lang="ru-RU" sz="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Ремонт вагонов</a:t>
              </a:r>
            </a:p>
            <a:p>
              <a:pPr algn="r"/>
              <a:r>
                <a:rPr lang="ru-RU" sz="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Ремонт колесных пар Хранение</a:t>
              </a:r>
            </a:p>
            <a:p>
              <a:pPr algn="r"/>
              <a:r>
                <a:rPr lang="ru-RU" sz="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Приобретение</a:t>
              </a: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227918" y="1287920"/>
              <a:ext cx="850973" cy="203101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r>
                <a:rPr lang="ru-RU" sz="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Изготовление колес, осей и буксовых узлах</a:t>
              </a: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1889643" y="1065151"/>
              <a:ext cx="980339" cy="203101"/>
            </a:xfrm>
            <a:prstGeom prst="rect">
              <a:avLst/>
            </a:prstGeom>
            <a:ln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pPr algn="ctr"/>
              <a:r>
                <a:rPr lang="ru-RU" sz="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Реестр производителей</a:t>
              </a:r>
            </a:p>
            <a:p>
              <a:pPr algn="ctr"/>
              <a:r>
                <a:rPr lang="ru-RU" sz="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Запрет на эксплуатацию</a:t>
              </a:r>
            </a:p>
          </p:txBody>
        </p:sp>
        <p:sp>
          <p:nvSpPr>
            <p:cNvPr id="37" name="Rectangle 43"/>
            <p:cNvSpPr/>
            <p:nvPr/>
          </p:nvSpPr>
          <p:spPr>
            <a:xfrm>
              <a:off x="3272549" y="2455654"/>
              <a:ext cx="778246" cy="1658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 defTabSz="1625357">
                <a:lnSpc>
                  <a:spcPct val="93000"/>
                </a:lnSpc>
                <a:spcBef>
                  <a:spcPts val="455"/>
                </a:spcBef>
                <a:defRPr/>
              </a:pPr>
              <a:r>
                <a:rPr lang="ru-RU" sz="9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ПРОИЗВОДИТЕЛИ ВАГОНОВ</a:t>
              </a:r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 flipH="1" flipV="1">
              <a:off x="1687757" y="3193955"/>
              <a:ext cx="670693" cy="207140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H="1">
              <a:off x="1687756" y="1901704"/>
              <a:ext cx="53421" cy="1279141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H="1">
              <a:off x="2358449" y="3193957"/>
              <a:ext cx="739388" cy="207139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3097837" y="2541274"/>
              <a:ext cx="113208" cy="621530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flipH="1" flipV="1">
              <a:off x="2969950" y="1877058"/>
              <a:ext cx="241096" cy="671196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H="1">
              <a:off x="1741177" y="1651091"/>
              <a:ext cx="605380" cy="272275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2358449" y="1664228"/>
              <a:ext cx="606578" cy="223641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3"/>
            <p:cNvSpPr/>
            <p:nvPr/>
          </p:nvSpPr>
          <p:spPr>
            <a:xfrm>
              <a:off x="601723" y="2465473"/>
              <a:ext cx="778681" cy="8293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 defTabSz="1625357">
                <a:lnSpc>
                  <a:spcPct val="93000"/>
                </a:lnSpc>
                <a:spcBef>
                  <a:spcPts val="455"/>
                </a:spcBef>
                <a:defRPr/>
              </a:pPr>
              <a:r>
                <a:rPr lang="ru-RU" sz="9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ИНФРАСТРУКТУРА РЖД</a:t>
              </a: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208540" y="1994472"/>
              <a:ext cx="1027396" cy="282361"/>
            </a:xfrm>
            <a:prstGeom prst="rect">
              <a:avLst/>
            </a:prstGeom>
            <a:ln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pPr algn="r"/>
              <a:r>
                <a:rPr lang="ru-RU" sz="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Техническое состояние колесных пар под вагонами при эксплуатации </a:t>
              </a:r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>
              <a:off x="1466755" y="2519931"/>
              <a:ext cx="221001" cy="628889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flipV="1">
              <a:off x="1466755" y="1901704"/>
              <a:ext cx="274422" cy="624391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1466756" y="2519039"/>
              <a:ext cx="891695" cy="882157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1466755" y="2536745"/>
              <a:ext cx="1631082" cy="657212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1466755" y="2519929"/>
              <a:ext cx="1744290" cy="38730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flipV="1">
              <a:off x="1466756" y="1877056"/>
              <a:ext cx="1503194" cy="641982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flipV="1">
              <a:off x="1466755" y="1651090"/>
              <a:ext cx="887226" cy="867950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Прямоугольник 53"/>
            <p:cNvSpPr/>
            <p:nvPr/>
          </p:nvSpPr>
          <p:spPr>
            <a:xfrm>
              <a:off x="1441908" y="2363823"/>
              <a:ext cx="1839199" cy="28236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8580" tIns="34290" rIns="68580" bIns="34290">
              <a:spAutoFit/>
            </a:bodyPr>
            <a:lstStyle/>
            <a:p>
              <a:pPr algn="ctr" defTabSz="1219108"/>
              <a:r>
                <a:rPr lang="ru-RU" sz="1200" b="1" dirty="0">
                  <a:solidFill>
                    <a:srgbClr val="00B0F0"/>
                  </a:solidFill>
                  <a:latin typeface="RussianRail G Pro Medium" panose="02000603040000020004" pitchFamily="50" charset="-52"/>
                  <a:ea typeface="Verdana" panose="020B0604030504040204" pitchFamily="34" charset="0"/>
                  <a:cs typeface="Verdana" panose="020B0604030504040204" pitchFamily="34" charset="0"/>
                </a:rPr>
                <a:t>ЕДИНАЯ БЛОКЧЕЙН - ПЛАТФОРМА</a:t>
              </a:r>
            </a:p>
          </p:txBody>
        </p:sp>
      </p:grpSp>
      <p:sp>
        <p:nvSpPr>
          <p:cNvPr id="57" name="Прямоугольник 56"/>
          <p:cNvSpPr/>
          <p:nvPr/>
        </p:nvSpPr>
        <p:spPr>
          <a:xfrm>
            <a:off x="5999989" y="1220755"/>
            <a:ext cx="7200800" cy="579644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 defTabSz="653140">
              <a:lnSpc>
                <a:spcPts val="1867"/>
              </a:lnSpc>
            </a:pPr>
            <a:r>
              <a:rPr lang="ru-RU" sz="1900" dirty="0">
                <a:latin typeface="Verdana" pitchFamily="34" charset="0"/>
                <a:ea typeface="Verdana" pitchFamily="34" charset="0"/>
                <a:cs typeface="Times New Roman" pitchFamily="18" charset="0"/>
              </a:rPr>
              <a:t>ЕДИНАЯ ЦИФРОВАЯ ПЛОЩАДКА </a:t>
            </a:r>
          </a:p>
          <a:p>
            <a:pPr algn="ctr" defTabSz="653140">
              <a:lnSpc>
                <a:spcPts val="1867"/>
              </a:lnSpc>
            </a:pPr>
            <a:r>
              <a:rPr lang="ru-RU" sz="1900" dirty="0">
                <a:latin typeface="Verdana" pitchFamily="34" charset="0"/>
                <a:ea typeface="Verdana" pitchFamily="34" charset="0"/>
                <a:cs typeface="Times New Roman" pitchFamily="18" charset="0"/>
              </a:rPr>
              <a:t>БЕЗОПАСНОСТЬ ДВИЖЕНИЯ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168342" y="2180862"/>
            <a:ext cx="1794487" cy="297517"/>
          </a:xfrm>
          <a:prstGeom prst="rect">
            <a:avLst/>
          </a:prstGeom>
          <a:noFill/>
          <a:ln w="15875">
            <a:noFill/>
          </a:ln>
        </p:spPr>
        <p:txBody>
          <a:bodyPr wrap="square" lIns="91438" tIns="45719" rIns="91438" bIns="45719" rtlCol="0" anchor="ctr">
            <a:spAutoFit/>
          </a:bodyPr>
          <a:lstStyle/>
          <a:p>
            <a:pPr marL="171446" indent="-171446"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ru-RU" sz="1300" dirty="0">
                <a:latin typeface="Verdana" pitchFamily="34" charset="0"/>
                <a:ea typeface="Verdana" pitchFamily="34" charset="0"/>
                <a:cs typeface="Verdana" pitchFamily="34" charset="0"/>
              </a:rPr>
              <a:t>ПЕРЕВОЗЧИК</a:t>
            </a:r>
            <a:endParaRPr lang="ru-RU" sz="1300" dirty="0"/>
          </a:p>
        </p:txBody>
      </p:sp>
      <p:sp>
        <p:nvSpPr>
          <p:cNvPr id="59" name="TextBox 58"/>
          <p:cNvSpPr txBox="1"/>
          <p:nvPr/>
        </p:nvSpPr>
        <p:spPr>
          <a:xfrm>
            <a:off x="6672065" y="2372883"/>
            <a:ext cx="2177537" cy="707887"/>
          </a:xfrm>
          <a:prstGeom prst="rect">
            <a:avLst/>
          </a:prstGeom>
          <a:noFill/>
          <a:ln w="15875">
            <a:noFill/>
          </a:ln>
        </p:spPr>
        <p:txBody>
          <a:bodyPr wrap="square" lIns="91438" tIns="45719" rIns="91438" bIns="45719" rtlCol="0" anchor="ctr">
            <a:spAutoFit/>
          </a:bodyPr>
          <a:lstStyle/>
          <a:p>
            <a:pPr marL="171446" indent="-171446"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ru-RU" sz="1300" dirty="0">
                <a:latin typeface="Verdana" pitchFamily="34" charset="0"/>
                <a:ea typeface="Verdana" pitchFamily="34" charset="0"/>
              </a:rPr>
              <a:t>УЧАСТНИКИ ПЕРЕВОЗОЧНОГО ПРОЦЕССА</a:t>
            </a:r>
            <a:endParaRPr lang="ru-RU" sz="1300" dirty="0"/>
          </a:p>
        </p:txBody>
      </p:sp>
      <p:sp>
        <p:nvSpPr>
          <p:cNvPr id="60" name="TextBox 59"/>
          <p:cNvSpPr txBox="1"/>
          <p:nvPr/>
        </p:nvSpPr>
        <p:spPr>
          <a:xfrm>
            <a:off x="9840416" y="4869160"/>
            <a:ext cx="2880320" cy="297517"/>
          </a:xfrm>
          <a:prstGeom prst="rect">
            <a:avLst/>
          </a:prstGeom>
          <a:noFill/>
          <a:ln w="15875">
            <a:noFill/>
          </a:ln>
        </p:spPr>
        <p:txBody>
          <a:bodyPr wrap="square" lIns="91438" tIns="45719" rIns="91438" bIns="45719" rtlCol="0" anchor="ctr">
            <a:spAutoFit/>
          </a:bodyPr>
          <a:lstStyle/>
          <a:p>
            <a:pPr marL="171446" indent="-171446"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ru-RU" sz="1300" dirty="0">
                <a:latin typeface="Verdana" pitchFamily="34" charset="0"/>
                <a:ea typeface="Verdana" pitchFamily="34" charset="0"/>
              </a:rPr>
              <a:t>ПРОИЗВОДИТЕЛЬ</a:t>
            </a:r>
            <a:endParaRPr lang="ru-RU" sz="1300" dirty="0"/>
          </a:p>
        </p:txBody>
      </p:sp>
      <p:grpSp>
        <p:nvGrpSpPr>
          <p:cNvPr id="5" name="Группа 60"/>
          <p:cNvGrpSpPr/>
          <p:nvPr/>
        </p:nvGrpSpPr>
        <p:grpSpPr>
          <a:xfrm>
            <a:off x="6864086" y="2468893"/>
            <a:ext cx="4706349" cy="2304256"/>
            <a:chOff x="5796136" y="1995686"/>
            <a:chExt cx="3529762" cy="1728192"/>
          </a:xfrm>
        </p:grpSpPr>
        <p:sp>
          <p:nvSpPr>
            <p:cNvPr id="62" name="Правильный пятиугольник 61"/>
            <p:cNvSpPr/>
            <p:nvPr/>
          </p:nvSpPr>
          <p:spPr>
            <a:xfrm>
              <a:off x="6516216" y="1995686"/>
              <a:ext cx="2016224" cy="1728192"/>
            </a:xfrm>
            <a:prstGeom prst="pentagon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5796136" y="2355726"/>
              <a:ext cx="3529762" cy="116570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defTabSz="653140"/>
              <a:r>
                <a:rPr lang="ru-RU" sz="1900" dirty="0">
                  <a:latin typeface="RussianRail G Pro Medium"/>
                  <a:cs typeface="Times New Roman" pitchFamily="18" charset="0"/>
                </a:rPr>
                <a:t>ЕДИНАЯ </a:t>
              </a:r>
            </a:p>
            <a:p>
              <a:pPr algn="ctr" defTabSz="653140"/>
              <a:r>
                <a:rPr lang="ru-RU" sz="1900" dirty="0">
                  <a:latin typeface="RussianRail G Pro Medium"/>
                  <a:cs typeface="Times New Roman" pitchFamily="18" charset="0"/>
                </a:rPr>
                <a:t>ЦИФРОВАЯ </a:t>
              </a:r>
            </a:p>
            <a:p>
              <a:pPr algn="ctr" defTabSz="653140"/>
              <a:r>
                <a:rPr lang="ru-RU" sz="1900" dirty="0">
                  <a:latin typeface="RussianRail G Pro Medium"/>
                  <a:cs typeface="Times New Roman" pitchFamily="18" charset="0"/>
                </a:rPr>
                <a:t>ПЛОЩАДКА</a:t>
              </a:r>
            </a:p>
            <a:p>
              <a:pPr algn="ctr" defTabSz="653140"/>
              <a:r>
                <a:rPr lang="ru-RU" sz="1900" dirty="0">
                  <a:latin typeface="RussianRail G Pro Medium"/>
                  <a:cs typeface="Times New Roman" pitchFamily="18" charset="0"/>
                </a:rPr>
                <a:t>БЕЗОПАСНОСТЬ </a:t>
              </a:r>
            </a:p>
            <a:p>
              <a:pPr algn="ctr" defTabSz="653140"/>
              <a:r>
                <a:rPr lang="ru-RU" sz="1900" dirty="0">
                  <a:latin typeface="RussianRail G Pro Medium"/>
                  <a:cs typeface="Times New Roman" pitchFamily="18" charset="0"/>
                </a:rPr>
                <a:t>ДВИЖЕНИЯ</a:t>
              </a: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10320470" y="3332990"/>
            <a:ext cx="2013124" cy="297517"/>
          </a:xfrm>
          <a:prstGeom prst="rect">
            <a:avLst/>
          </a:prstGeom>
          <a:noFill/>
          <a:ln w="15875">
            <a:noFill/>
          </a:ln>
        </p:spPr>
        <p:txBody>
          <a:bodyPr wrap="square" lIns="91438" tIns="45719" rIns="91438" bIns="45719" rtlCol="0" anchor="ctr">
            <a:spAutoFit/>
          </a:bodyPr>
          <a:lstStyle/>
          <a:p>
            <a:pPr marL="171446" indent="-171446"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ru-RU" sz="1300" dirty="0">
                <a:latin typeface="Verdana" pitchFamily="34" charset="0"/>
                <a:ea typeface="Verdana" pitchFamily="34" charset="0"/>
                <a:cs typeface="Verdana" pitchFamily="34" charset="0"/>
              </a:rPr>
              <a:t>ОПЕРАТОР</a:t>
            </a:r>
            <a:endParaRPr lang="ru-RU" sz="1300" dirty="0"/>
          </a:p>
        </p:txBody>
      </p:sp>
      <p:sp>
        <p:nvSpPr>
          <p:cNvPr id="65" name="TextBox 64"/>
          <p:cNvSpPr txBox="1"/>
          <p:nvPr/>
        </p:nvSpPr>
        <p:spPr>
          <a:xfrm>
            <a:off x="6672065" y="4677139"/>
            <a:ext cx="2177537" cy="707887"/>
          </a:xfrm>
          <a:prstGeom prst="rect">
            <a:avLst/>
          </a:prstGeom>
          <a:noFill/>
          <a:ln w="15875">
            <a:noFill/>
          </a:ln>
        </p:spPr>
        <p:txBody>
          <a:bodyPr wrap="square" lIns="91438" tIns="45719" rIns="91438" bIns="45719" rtlCol="0" anchor="ctr">
            <a:spAutoFit/>
          </a:bodyPr>
          <a:lstStyle/>
          <a:p>
            <a:pPr marL="171446" indent="-171446"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ru-RU" sz="1300" dirty="0">
                <a:latin typeface="Verdana" pitchFamily="34" charset="0"/>
                <a:ea typeface="Verdana" pitchFamily="34" charset="0"/>
              </a:rPr>
              <a:t>УЧАСТНИКИ ПЕРЕВОЗОЧНОГО ПРОЦЕССА</a:t>
            </a:r>
            <a:endParaRPr lang="ru-RU" sz="1300" dirty="0"/>
          </a:p>
        </p:txBody>
      </p:sp>
      <p:sp>
        <p:nvSpPr>
          <p:cNvPr id="66" name="Freeform 30"/>
          <p:cNvSpPr>
            <a:spLocks noEditPoints="1"/>
          </p:cNvSpPr>
          <p:nvPr/>
        </p:nvSpPr>
        <p:spPr bwMode="auto">
          <a:xfrm>
            <a:off x="7845819" y="5896997"/>
            <a:ext cx="555929" cy="471751"/>
          </a:xfrm>
          <a:custGeom>
            <a:avLst/>
            <a:gdLst>
              <a:gd name="T0" fmla="*/ 186184 w 64"/>
              <a:gd name="T1" fmla="*/ 144673 h 53"/>
              <a:gd name="T2" fmla="*/ 148258 w 64"/>
              <a:gd name="T3" fmla="*/ 182563 h 53"/>
              <a:gd name="T4" fmla="*/ 37926 w 64"/>
              <a:gd name="T5" fmla="*/ 182563 h 53"/>
              <a:gd name="T6" fmla="*/ 0 w 64"/>
              <a:gd name="T7" fmla="*/ 144673 h 53"/>
              <a:gd name="T8" fmla="*/ 0 w 64"/>
              <a:gd name="T9" fmla="*/ 34446 h 53"/>
              <a:gd name="T10" fmla="*/ 37926 w 64"/>
              <a:gd name="T11" fmla="*/ 0 h 53"/>
              <a:gd name="T12" fmla="*/ 148258 w 64"/>
              <a:gd name="T13" fmla="*/ 0 h 53"/>
              <a:gd name="T14" fmla="*/ 162049 w 64"/>
              <a:gd name="T15" fmla="*/ 0 h 53"/>
              <a:gd name="T16" fmla="*/ 165497 w 64"/>
              <a:gd name="T17" fmla="*/ 3445 h 53"/>
              <a:gd name="T18" fmla="*/ 165497 w 64"/>
              <a:gd name="T19" fmla="*/ 6889 h 53"/>
              <a:gd name="T20" fmla="*/ 158602 w 64"/>
              <a:gd name="T21" fmla="*/ 13778 h 53"/>
              <a:gd name="T22" fmla="*/ 155154 w 64"/>
              <a:gd name="T23" fmla="*/ 17223 h 53"/>
              <a:gd name="T24" fmla="*/ 155154 w 64"/>
              <a:gd name="T25" fmla="*/ 17223 h 53"/>
              <a:gd name="T26" fmla="*/ 148258 w 64"/>
              <a:gd name="T27" fmla="*/ 13778 h 53"/>
              <a:gd name="T28" fmla="*/ 37926 w 64"/>
              <a:gd name="T29" fmla="*/ 13778 h 53"/>
              <a:gd name="T30" fmla="*/ 17239 w 64"/>
              <a:gd name="T31" fmla="*/ 34446 h 53"/>
              <a:gd name="T32" fmla="*/ 17239 w 64"/>
              <a:gd name="T33" fmla="*/ 144673 h 53"/>
              <a:gd name="T34" fmla="*/ 37926 w 64"/>
              <a:gd name="T35" fmla="*/ 165340 h 53"/>
              <a:gd name="T36" fmla="*/ 148258 w 64"/>
              <a:gd name="T37" fmla="*/ 165340 h 53"/>
              <a:gd name="T38" fmla="*/ 168945 w 64"/>
              <a:gd name="T39" fmla="*/ 144673 h 53"/>
              <a:gd name="T40" fmla="*/ 168945 w 64"/>
              <a:gd name="T41" fmla="*/ 110227 h 53"/>
              <a:gd name="T42" fmla="*/ 168945 w 64"/>
              <a:gd name="T43" fmla="*/ 110227 h 53"/>
              <a:gd name="T44" fmla="*/ 179289 w 64"/>
              <a:gd name="T45" fmla="*/ 99893 h 53"/>
              <a:gd name="T46" fmla="*/ 182737 w 64"/>
              <a:gd name="T47" fmla="*/ 99893 h 53"/>
              <a:gd name="T48" fmla="*/ 182737 w 64"/>
              <a:gd name="T49" fmla="*/ 99893 h 53"/>
              <a:gd name="T50" fmla="*/ 186184 w 64"/>
              <a:gd name="T51" fmla="*/ 103338 h 53"/>
              <a:gd name="T52" fmla="*/ 186184 w 64"/>
              <a:gd name="T53" fmla="*/ 144673 h 53"/>
              <a:gd name="T54" fmla="*/ 110332 w 64"/>
              <a:gd name="T55" fmla="*/ 144673 h 53"/>
              <a:gd name="T56" fmla="*/ 93092 w 64"/>
              <a:gd name="T57" fmla="*/ 144673 h 53"/>
              <a:gd name="T58" fmla="*/ 37926 w 64"/>
              <a:gd name="T59" fmla="*/ 89559 h 53"/>
              <a:gd name="T60" fmla="*/ 37926 w 64"/>
              <a:gd name="T61" fmla="*/ 75781 h 53"/>
              <a:gd name="T62" fmla="*/ 51718 w 64"/>
              <a:gd name="T63" fmla="*/ 62003 h 53"/>
              <a:gd name="T64" fmla="*/ 68957 w 64"/>
              <a:gd name="T65" fmla="*/ 62003 h 53"/>
              <a:gd name="T66" fmla="*/ 103436 w 64"/>
              <a:gd name="T67" fmla="*/ 93004 h 53"/>
              <a:gd name="T68" fmla="*/ 186184 w 64"/>
              <a:gd name="T69" fmla="*/ 10334 h 53"/>
              <a:gd name="T70" fmla="*/ 199976 w 64"/>
              <a:gd name="T71" fmla="*/ 10334 h 53"/>
              <a:gd name="T72" fmla="*/ 217215 w 64"/>
              <a:gd name="T73" fmla="*/ 24112 h 53"/>
              <a:gd name="T74" fmla="*/ 217215 w 64"/>
              <a:gd name="T75" fmla="*/ 37890 h 53"/>
              <a:gd name="T76" fmla="*/ 110332 w 64"/>
              <a:gd name="T77" fmla="*/ 144673 h 5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64" h="53">
                <a:moveTo>
                  <a:pt x="54" y="42"/>
                </a:moveTo>
                <a:cubicBezTo>
                  <a:pt x="54" y="48"/>
                  <a:pt x="49" y="53"/>
                  <a:pt x="43" y="53"/>
                </a:cubicBezTo>
                <a:cubicBezTo>
                  <a:pt x="11" y="53"/>
                  <a:pt x="11" y="53"/>
                  <a:pt x="11" y="53"/>
                </a:cubicBezTo>
                <a:cubicBezTo>
                  <a:pt x="5" y="53"/>
                  <a:pt x="0" y="48"/>
                  <a:pt x="0" y="42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6" y="0"/>
                  <a:pt x="47" y="0"/>
                </a:cubicBezTo>
                <a:cubicBezTo>
                  <a:pt x="48" y="1"/>
                  <a:pt x="48" y="1"/>
                  <a:pt x="48" y="1"/>
                </a:cubicBezTo>
                <a:cubicBezTo>
                  <a:pt x="48" y="2"/>
                  <a:pt x="48" y="2"/>
                  <a:pt x="48" y="2"/>
                </a:cubicBezTo>
                <a:cubicBezTo>
                  <a:pt x="46" y="4"/>
                  <a:pt x="46" y="4"/>
                  <a:pt x="46" y="4"/>
                </a:cubicBezTo>
                <a:cubicBezTo>
                  <a:pt x="46" y="5"/>
                  <a:pt x="45" y="5"/>
                  <a:pt x="45" y="5"/>
                </a:cubicBezTo>
                <a:cubicBezTo>
                  <a:pt x="45" y="5"/>
                  <a:pt x="45" y="5"/>
                  <a:pt x="45" y="5"/>
                </a:cubicBezTo>
                <a:cubicBezTo>
                  <a:pt x="44" y="4"/>
                  <a:pt x="44" y="4"/>
                  <a:pt x="43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8" y="4"/>
                  <a:pt x="5" y="7"/>
                  <a:pt x="5" y="10"/>
                </a:cubicBezTo>
                <a:cubicBezTo>
                  <a:pt x="5" y="42"/>
                  <a:pt x="5" y="42"/>
                  <a:pt x="5" y="42"/>
                </a:cubicBezTo>
                <a:cubicBezTo>
                  <a:pt x="5" y="45"/>
                  <a:pt x="8" y="48"/>
                  <a:pt x="11" y="48"/>
                </a:cubicBezTo>
                <a:cubicBezTo>
                  <a:pt x="43" y="48"/>
                  <a:pt x="43" y="48"/>
                  <a:pt x="43" y="48"/>
                </a:cubicBezTo>
                <a:cubicBezTo>
                  <a:pt x="46" y="48"/>
                  <a:pt x="49" y="45"/>
                  <a:pt x="49" y="42"/>
                </a:cubicBezTo>
                <a:cubicBezTo>
                  <a:pt x="49" y="32"/>
                  <a:pt x="49" y="32"/>
                  <a:pt x="49" y="32"/>
                </a:cubicBezTo>
                <a:cubicBezTo>
                  <a:pt x="49" y="32"/>
                  <a:pt x="49" y="32"/>
                  <a:pt x="49" y="32"/>
                </a:cubicBezTo>
                <a:cubicBezTo>
                  <a:pt x="52" y="29"/>
                  <a:pt x="52" y="29"/>
                  <a:pt x="52" y="29"/>
                </a:cubicBezTo>
                <a:cubicBezTo>
                  <a:pt x="52" y="29"/>
                  <a:pt x="52" y="29"/>
                  <a:pt x="53" y="29"/>
                </a:cubicBezTo>
                <a:cubicBezTo>
                  <a:pt x="53" y="29"/>
                  <a:pt x="53" y="29"/>
                  <a:pt x="53" y="29"/>
                </a:cubicBezTo>
                <a:cubicBezTo>
                  <a:pt x="54" y="29"/>
                  <a:pt x="54" y="30"/>
                  <a:pt x="54" y="30"/>
                </a:cubicBezTo>
                <a:lnTo>
                  <a:pt x="54" y="42"/>
                </a:lnTo>
                <a:close/>
                <a:moveTo>
                  <a:pt x="32" y="42"/>
                </a:moveTo>
                <a:cubicBezTo>
                  <a:pt x="31" y="44"/>
                  <a:pt x="29" y="44"/>
                  <a:pt x="27" y="42"/>
                </a:cubicBezTo>
                <a:cubicBezTo>
                  <a:pt x="11" y="26"/>
                  <a:pt x="11" y="26"/>
                  <a:pt x="11" y="26"/>
                </a:cubicBezTo>
                <a:cubicBezTo>
                  <a:pt x="10" y="25"/>
                  <a:pt x="10" y="23"/>
                  <a:pt x="11" y="22"/>
                </a:cubicBezTo>
                <a:cubicBezTo>
                  <a:pt x="15" y="18"/>
                  <a:pt x="15" y="18"/>
                  <a:pt x="15" y="18"/>
                </a:cubicBezTo>
                <a:cubicBezTo>
                  <a:pt x="16" y="16"/>
                  <a:pt x="18" y="16"/>
                  <a:pt x="20" y="18"/>
                </a:cubicBezTo>
                <a:cubicBezTo>
                  <a:pt x="30" y="27"/>
                  <a:pt x="30" y="27"/>
                  <a:pt x="30" y="27"/>
                </a:cubicBezTo>
                <a:cubicBezTo>
                  <a:pt x="54" y="3"/>
                  <a:pt x="54" y="3"/>
                  <a:pt x="54" y="3"/>
                </a:cubicBezTo>
                <a:cubicBezTo>
                  <a:pt x="55" y="2"/>
                  <a:pt x="57" y="2"/>
                  <a:pt x="58" y="3"/>
                </a:cubicBezTo>
                <a:cubicBezTo>
                  <a:pt x="63" y="7"/>
                  <a:pt x="63" y="7"/>
                  <a:pt x="63" y="7"/>
                </a:cubicBezTo>
                <a:cubicBezTo>
                  <a:pt x="64" y="8"/>
                  <a:pt x="64" y="10"/>
                  <a:pt x="63" y="11"/>
                </a:cubicBezTo>
                <a:lnTo>
                  <a:pt x="32" y="42"/>
                </a:lnTo>
                <a:close/>
              </a:path>
            </a:pathLst>
          </a:custGeom>
          <a:solidFill>
            <a:srgbClr val="0066A1"/>
          </a:solidFill>
          <a:ln>
            <a:noFill/>
          </a:ln>
        </p:spPr>
        <p:txBody>
          <a:bodyPr lIns="91438" tIns="45719" rIns="91438" bIns="45719"/>
          <a:lstStyle/>
          <a:p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8431309" y="5810414"/>
            <a:ext cx="2866486" cy="784828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ru-RU" sz="1500" dirty="0">
                <a:solidFill>
                  <a:srgbClr val="0066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СОЗДАНИЕ ЕДИНОЙ </a:t>
            </a:r>
          </a:p>
          <a:p>
            <a:r>
              <a:rPr lang="ru-RU" sz="1500" dirty="0">
                <a:solidFill>
                  <a:srgbClr val="0066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ЦИФРОВОЙ ПЛОЩАДКИ </a:t>
            </a:r>
          </a:p>
          <a:p>
            <a:r>
              <a:rPr lang="ru-RU" sz="1500" dirty="0">
                <a:solidFill>
                  <a:srgbClr val="0066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БЕЗПАСНОСТЬ ДВИЖЕНИЯ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5865692" y="257208"/>
            <a:ext cx="7968885" cy="63094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defTabSz="653140">
              <a:lnSpc>
                <a:spcPts val="2133"/>
              </a:lnSpc>
            </a:pPr>
            <a:r>
              <a:rPr lang="ru-RU" sz="2100" dirty="0">
                <a:latin typeface="Verdana" pitchFamily="34" charset="0"/>
                <a:ea typeface="Verdana" pitchFamily="34" charset="0"/>
                <a:cs typeface="Times New Roman" pitchFamily="18" charset="0"/>
              </a:rPr>
              <a:t>Единая цифровая площадка </a:t>
            </a:r>
          </a:p>
          <a:p>
            <a:pPr defTabSz="653140">
              <a:lnSpc>
                <a:spcPts val="2133"/>
              </a:lnSpc>
            </a:pPr>
            <a:r>
              <a:rPr lang="ru-RU" sz="2100" dirty="0">
                <a:latin typeface="Verdana" pitchFamily="34" charset="0"/>
                <a:ea typeface="Verdana" pitchFamily="34" charset="0"/>
                <a:cs typeface="Times New Roman" pitchFamily="18" charset="0"/>
              </a:rPr>
              <a:t>безопасность движения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42">
            <a:extLst>
              <a:ext uri="{FF2B5EF4-FFF2-40B4-BE49-F238E27FC236}">
                <a16:creationId xmlns:a16="http://schemas.microsoft.com/office/drawing/2014/main" id="{060A77AC-609B-4F93-A5A9-4155C5EB6FDF}"/>
              </a:ext>
            </a:extLst>
          </p:cNvPr>
          <p:cNvCxnSpPr>
            <a:cxnSpLocks/>
          </p:cNvCxnSpPr>
          <p:nvPr/>
        </p:nvCxnSpPr>
        <p:spPr>
          <a:xfrm>
            <a:off x="695234" y="3036983"/>
            <a:ext cx="11010991" cy="11017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43045" y="3074670"/>
            <a:ext cx="68223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Verdana" pitchFamily="34" charset="0"/>
                <a:ea typeface="Verdana" pitchFamily="34" charset="0"/>
                <a:sym typeface="Calibri"/>
              </a:rPr>
              <a:t>2011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43420" y="3048635"/>
            <a:ext cx="68223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Verdana" pitchFamily="34" charset="0"/>
                <a:ea typeface="Verdana" pitchFamily="34" charset="0"/>
                <a:sym typeface="Calibri"/>
              </a:rPr>
              <a:t>2014</a:t>
            </a:r>
          </a:p>
        </p:txBody>
      </p:sp>
      <p:sp>
        <p:nvSpPr>
          <p:cNvPr id="14" name="TextBox 13"/>
          <p:cNvSpPr txBox="1"/>
          <p:nvPr/>
        </p:nvSpPr>
        <p:spPr>
          <a:xfrm flipH="1">
            <a:off x="4029074" y="3304540"/>
            <a:ext cx="193548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Verdana" pitchFamily="34" charset="0"/>
                <a:ea typeface="Verdana" pitchFamily="34" charset="0"/>
                <a:sym typeface="Calibri"/>
              </a:rPr>
              <a:t>вагоны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37705" y="3273425"/>
            <a:ext cx="146610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Verdana" pitchFamily="34" charset="0"/>
                <a:ea typeface="Verdana" pitchFamily="34" charset="0"/>
                <a:sym typeface="Calibri"/>
              </a:rPr>
              <a:t>сервис ТПС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396095" y="3105150"/>
            <a:ext cx="68223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Verdana" pitchFamily="34" charset="0"/>
                <a:ea typeface="Verdana" pitchFamily="34" charset="0"/>
                <a:sym typeface="Calibri"/>
              </a:rPr>
              <a:t>2016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359900" y="3362325"/>
            <a:ext cx="77521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Verdana" pitchFamily="34" charset="0"/>
                <a:ea typeface="Verdana" pitchFamily="34" charset="0"/>
                <a:sym typeface="Calibri"/>
              </a:rPr>
              <a:t>ЦППК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49325" y="1682115"/>
            <a:ext cx="2524087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Verdana" pitchFamily="34" charset="0"/>
                <a:ea typeface="Verdana" pitchFamily="34" charset="0"/>
                <a:sym typeface="Calibri"/>
              </a:rPr>
              <a:t>собственники 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Verdana" pitchFamily="34" charset="0"/>
                <a:ea typeface="Verdana" pitchFamily="34" charset="0"/>
                <a:sym typeface="Calibri"/>
              </a:rPr>
              <a:t>подвижного состава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15105" y="1628140"/>
            <a:ext cx="3146052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Verdana" pitchFamily="34" charset="0"/>
                <a:ea typeface="Verdana" pitchFamily="34" charset="0"/>
                <a:sym typeface="Calibri"/>
              </a:rPr>
              <a:t>эксплуатируемый</a:t>
            </a:r>
            <a:r>
              <a:rPr kumimoji="0" lang="ru-RU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Verdana" pitchFamily="34" charset="0"/>
                <a:ea typeface="Verdana" pitchFamily="34" charset="0"/>
                <a:sym typeface="Calibri"/>
              </a:rPr>
              <a:t> парк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aseline="0" dirty="0">
                <a:latin typeface="Verdana" pitchFamily="34" charset="0"/>
                <a:ea typeface="Verdana" pitchFamily="34" charset="0"/>
              </a:rPr>
              <a:t>неэксплуатируемый</a:t>
            </a:r>
            <a:r>
              <a:rPr lang="ru-RU" dirty="0">
                <a:latin typeface="Verdana" pitchFamily="34" charset="0"/>
                <a:ea typeface="Verdana" pitchFamily="34" charset="0"/>
              </a:rPr>
              <a:t> парк</a:t>
            </a:r>
            <a:endParaRPr kumimoji="0" lang="ru-RU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Verdana" pitchFamily="34" charset="0"/>
              <a:ea typeface="Verdana" pitchFamily="34" charset="0"/>
              <a:sym typeface="Calibri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9662160" y="2901315"/>
            <a:ext cx="0" cy="22098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4269758" y="361784"/>
            <a:ext cx="8928992" cy="44627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r>
              <a:rPr lang="ru-RU" sz="2100" dirty="0" err="1">
                <a:latin typeface="Verdana" pitchFamily="34" charset="0"/>
                <a:ea typeface="Verdana" pitchFamily="34" charset="0"/>
              </a:rPr>
              <a:t>Цифровизация</a:t>
            </a:r>
            <a:r>
              <a:rPr lang="ru-RU" sz="2100" dirty="0">
                <a:latin typeface="Verdana" pitchFamily="34" charset="0"/>
                <a:ea typeface="Verdana" pitchFamily="34" charset="0"/>
              </a:rPr>
              <a:t> процессов</a:t>
            </a: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5810250" y="2457704"/>
            <a:ext cx="0" cy="1653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4299585" y="2897505"/>
            <a:ext cx="0" cy="22098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7309485" y="2901315"/>
            <a:ext cx="0" cy="22098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endCxn id="19" idx="2"/>
          </p:cNvCxnSpPr>
          <p:nvPr/>
        </p:nvCxnSpPr>
        <p:spPr>
          <a:xfrm flipH="1" flipV="1">
            <a:off x="5588131" y="2274469"/>
            <a:ext cx="1698494" cy="725906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 flipV="1">
            <a:off x="2457450" y="2295525"/>
            <a:ext cx="1847851" cy="695325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463155" y="1599565"/>
            <a:ext cx="1926166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Verdana" pitchFamily="34" charset="0"/>
                <a:ea typeface="Verdana" pitchFamily="34" charset="0"/>
                <a:sym typeface="Calibri"/>
              </a:rPr>
              <a:t>локомотивные 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Verdana" pitchFamily="34" charset="0"/>
                <a:ea typeface="Verdana" pitchFamily="34" charset="0"/>
              </a:rPr>
              <a:t>бригады</a:t>
            </a:r>
            <a:endParaRPr kumimoji="0" lang="ru-RU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Verdana" pitchFamily="34" charset="0"/>
              <a:ea typeface="Verdana" pitchFamily="34" charset="0"/>
              <a:sym typeface="Calibri"/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flipH="1" flipV="1">
            <a:off x="7896225" y="2276475"/>
            <a:ext cx="1752600" cy="733425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3806410" y="4038600"/>
            <a:ext cx="4486275" cy="21240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/>
          </a:p>
        </p:txBody>
      </p:sp>
      <p:sp>
        <p:nvSpPr>
          <p:cNvPr id="76" name="TextBox 75"/>
          <p:cNvSpPr txBox="1"/>
          <p:nvPr/>
        </p:nvSpPr>
        <p:spPr>
          <a:xfrm>
            <a:off x="4288790" y="4140103"/>
            <a:ext cx="7274560" cy="2308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Verdana" pitchFamily="34" charset="0"/>
                <a:ea typeface="Verdana" pitchFamily="34" charset="0"/>
                <a:sym typeface="Calibri"/>
              </a:rPr>
              <a:t>блокчейн</a:t>
            </a:r>
            <a:r>
              <a:rPr kumimoji="0" lang="ru-RU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Verdana" pitchFamily="34" charset="0"/>
                <a:ea typeface="Verdana" pitchFamily="34" charset="0"/>
                <a:sym typeface="Calibri"/>
              </a:rPr>
              <a:t> узлов и деталей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Verdana" pitchFamily="34" charset="0"/>
                <a:ea typeface="Verdana" pitchFamily="34" charset="0"/>
              </a:rPr>
              <a:t>цифровой слепок тех.процесса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Verdana" pitchFamily="34" charset="0"/>
                <a:ea typeface="Verdana" pitchFamily="34" charset="0"/>
                <a:sym typeface="Calibri"/>
              </a:rPr>
              <a:t>цифровой барьер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Verdana" pitchFamily="34" charset="0"/>
                <a:ea typeface="Verdana" pitchFamily="34" charset="0"/>
              </a:rPr>
              <a:t>цифровой паспорт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Verdana" pitchFamily="34" charset="0"/>
                <a:ea typeface="Verdana" pitchFamily="34" charset="0"/>
              </a:rPr>
              <a:t>нормотворчество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Verdana" pitchFamily="34" charset="0"/>
              <a:ea typeface="Verdana" pitchFamily="34" charset="0"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Verdana" pitchFamily="34" charset="0"/>
              <a:ea typeface="Verdana" pitchFamily="34" charset="0"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Verdana" pitchFamily="34" charset="0"/>
              <a:ea typeface="Verdana" pitchFamily="34" charset="0"/>
              <a:sym typeface="Calibri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771525" y="3895725"/>
            <a:ext cx="10963275" cy="20955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12233" y="146305"/>
            <a:ext cx="4412420" cy="769437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ru-RU" sz="2100" dirty="0">
                <a:latin typeface="Verdana" pitchFamily="34" charset="0"/>
                <a:ea typeface="Verdana" pitchFamily="34" charset="0"/>
              </a:rPr>
              <a:t>Показатель функциональная </a:t>
            </a:r>
          </a:p>
          <a:p>
            <a:r>
              <a:rPr lang="ru-RU" sz="2100" dirty="0">
                <a:latin typeface="Verdana" pitchFamily="34" charset="0"/>
                <a:ea typeface="Verdana" pitchFamily="34" charset="0"/>
              </a:rPr>
              <a:t>безопасность движения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892830"/>
            <a:ext cx="6288021" cy="2462208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lvl="0" algn="just"/>
            <a:r>
              <a:rPr lang="ru-RU" sz="1900" dirty="0">
                <a:latin typeface="Verdana" pitchFamily="34" charset="0"/>
                <a:ea typeface="Verdana" pitchFamily="34" charset="0"/>
              </a:rPr>
              <a:t>Расчет показателей функциональной безопасности (системы управления и обеспечения движения) на основе данных внутренних форм статистической отчетности и данных отраслевых автоматизированных систем </a:t>
            </a:r>
          </a:p>
          <a:p>
            <a:pPr lvl="0" algn="just"/>
            <a:endParaRPr lang="ru-RU" sz="1900" dirty="0">
              <a:latin typeface="Verdana" pitchFamily="34" charset="0"/>
              <a:ea typeface="Verdana" pitchFamily="34" charset="0"/>
            </a:endParaRPr>
          </a:p>
          <a:p>
            <a:pPr algn="just"/>
            <a:endParaRPr lang="ru-RU" sz="19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0" y="-200052"/>
            <a:ext cx="12192000" cy="400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917" tIns="60958" rIns="121917" bIns="6095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0"/>
          <p:cNvSpPr>
            <a:spLocks noChangeArrowheads="1"/>
          </p:cNvSpPr>
          <p:nvPr/>
        </p:nvSpPr>
        <p:spPr bwMode="auto">
          <a:xfrm>
            <a:off x="0" y="-200052"/>
            <a:ext cx="12192000" cy="400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917" tIns="60958" rIns="121917" bIns="6095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" name="Picture 2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239350" y="3909054"/>
            <a:ext cx="6222007" cy="768085"/>
          </a:xfrm>
          <a:prstGeom prst="rect">
            <a:avLst/>
          </a:prstGeom>
          <a:noFill/>
        </p:spPr>
      </p:pic>
      <p:sp>
        <p:nvSpPr>
          <p:cNvPr id="7" name="Овал 6"/>
          <p:cNvSpPr/>
          <p:nvPr/>
        </p:nvSpPr>
        <p:spPr>
          <a:xfrm>
            <a:off x="7824192" y="2756925"/>
            <a:ext cx="2688299" cy="25922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2C89934-ECB0-4DA7-AE99-51A5F926566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64086" y="1124744"/>
            <a:ext cx="5137213" cy="508239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ZD_QUANT_COMMUNICATION_hires_v08-1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5835422" y="8382846"/>
            <a:ext cx="182099" cy="307773"/>
          </a:xfrm>
        </p:spPr>
        <p:txBody>
          <a:bodyPr/>
          <a:lstStyle/>
          <a:p>
            <a:fld id="{3EF660E9-E116-4F2D-91B7-27BAC0D3A970}" type="slidenum">
              <a:rPr lang="ru-RU" smtClean="0">
                <a:solidFill>
                  <a:schemeClr val="tx1"/>
                </a:solidFill>
              </a:rPr>
              <a:pPr/>
              <a:t>8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C37E9772-137A-40F7-8F66-3B151ED1315D}"/>
              </a:ext>
            </a:extLst>
          </p:cNvPr>
          <p:cNvSpPr txBox="1">
            <a:spLocks/>
          </p:cNvSpPr>
          <p:nvPr/>
        </p:nvSpPr>
        <p:spPr>
          <a:xfrm>
            <a:off x="5542961" y="0"/>
            <a:ext cx="11032067" cy="1221317"/>
          </a:xfrm>
          <a:prstGeom prst="rect">
            <a:avLst/>
          </a:prstGeom>
        </p:spPr>
        <p:txBody>
          <a:bodyPr vert="horz" lIns="121917" tIns="60958" rIns="121917" bIns="60958" rtlCol="0" anchor="ctr">
            <a:noAutofit/>
          </a:bodyPr>
          <a:lstStyle/>
          <a:p>
            <a:pPr defTabSz="1219170" hangingPunct="1">
              <a:spcBef>
                <a:spcPct val="0"/>
              </a:spcBef>
              <a:defRPr/>
            </a:pPr>
            <a:r>
              <a:rPr lang="ru-RU" sz="2100" kern="1200" dirty="0">
                <a:latin typeface="Verdana" pitchFamily="34" charset="0"/>
                <a:ea typeface="Verdana" pitchFamily="34" charset="0"/>
                <a:cs typeface="+mj-cs"/>
              </a:rPr>
              <a:t>Квантовые линии связи на </a:t>
            </a:r>
          </a:p>
          <a:p>
            <a:pPr defTabSz="1219170" hangingPunct="1">
              <a:spcBef>
                <a:spcPct val="0"/>
              </a:spcBef>
              <a:defRPr/>
            </a:pPr>
            <a:r>
              <a:rPr lang="ru-RU" sz="2100" kern="1200" dirty="0">
                <a:latin typeface="Verdana" pitchFamily="34" charset="0"/>
                <a:ea typeface="Verdana" pitchFamily="34" charset="0"/>
                <a:cs typeface="+mj-cs"/>
              </a:rPr>
              <a:t>основе железнодорожной инфраструктуры</a:t>
            </a:r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201643" y="1272088"/>
            <a:ext cx="15650633" cy="929216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defTabSz="1219170" hangingPunct="1">
              <a:spcBef>
                <a:spcPct val="20000"/>
              </a:spcBef>
              <a:defRPr/>
            </a:pPr>
            <a:r>
              <a:rPr lang="ru-RU" sz="1900" kern="1200" dirty="0">
                <a:latin typeface="Verdana" pitchFamily="34" charset="0"/>
                <a:ea typeface="Verdana" pitchFamily="34" charset="0"/>
              </a:rPr>
              <a:t>Квантовая линия связи Москва - Санкт-Петербург, 700 км.</a:t>
            </a:r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9195264" y="2852936"/>
            <a:ext cx="2996737" cy="1727200"/>
          </a:xfrm>
          <a:prstGeom prst="rect">
            <a:avLst/>
          </a:prstGeom>
        </p:spPr>
        <p:txBody>
          <a:bodyPr vert="horz" lIns="121917" tIns="60958" rIns="121917" bIns="60958" rtlCol="0">
            <a:noAutofit/>
          </a:bodyPr>
          <a:lstStyle/>
          <a:p>
            <a:pPr algn="just" defTabSz="1219170" hangingPunct="1">
              <a:defRPr/>
            </a:pPr>
            <a:r>
              <a:rPr lang="ru-RU" sz="1600" kern="1200" dirty="0">
                <a:latin typeface="Verdana" pitchFamily="34" charset="0"/>
                <a:ea typeface="Verdana" pitchFamily="34" charset="0"/>
              </a:rPr>
              <a:t>Связь «стационарный объект – подвижный объект», передача зашифрованной информации </a:t>
            </a:r>
          </a:p>
          <a:p>
            <a:pPr algn="just" defTabSz="1219170" hangingPunct="1">
              <a:defRPr/>
            </a:pPr>
            <a:r>
              <a:rPr lang="ru-RU" sz="1600" kern="1200" dirty="0">
                <a:latin typeface="Verdana" pitchFamily="34" charset="0"/>
                <a:ea typeface="Verdana" pitchFamily="34" charset="0"/>
              </a:rPr>
              <a:t>на локомотив  </a:t>
            </a:r>
          </a:p>
        </p:txBody>
      </p:sp>
      <p:sp>
        <p:nvSpPr>
          <p:cNvPr id="6" name="Объект 1"/>
          <p:cNvSpPr txBox="1">
            <a:spLocks/>
          </p:cNvSpPr>
          <p:nvPr/>
        </p:nvSpPr>
        <p:spPr>
          <a:xfrm>
            <a:off x="3407701" y="5157192"/>
            <a:ext cx="3949443" cy="790616"/>
          </a:xfrm>
          <a:prstGeom prst="rect">
            <a:avLst/>
          </a:prstGeom>
        </p:spPr>
        <p:txBody>
          <a:bodyPr vert="horz" lIns="121917" tIns="60958" rIns="121917" bIns="60958" rtlCol="0">
            <a:noAutofit/>
          </a:bodyPr>
          <a:lstStyle/>
          <a:p>
            <a:pPr algn="just" defTabSz="1219170" hangingPunct="1">
              <a:spcBef>
                <a:spcPct val="20000"/>
              </a:spcBef>
              <a:defRPr/>
            </a:pPr>
            <a:r>
              <a:rPr lang="ru-RU" sz="1600" kern="1200" dirty="0">
                <a:latin typeface="Verdana" pitchFamily="34" charset="0"/>
                <a:ea typeface="Verdana" pitchFamily="34" charset="0"/>
              </a:rPr>
              <a:t>Связь «стационарный объект – стационарный объект»</a:t>
            </a:r>
          </a:p>
        </p:txBody>
      </p:sp>
      <p:pic>
        <p:nvPicPr>
          <p:cNvPr id="7" name="Рисунок 6" descr="C:\Users\Artur\Downloads\0f8db127de1434ed52be6a330354b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07701" y="1892830"/>
            <a:ext cx="5760640" cy="277909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Объект 1">
            <a:extLst>
              <a:ext uri="{FF2B5EF4-FFF2-40B4-BE49-F238E27FC236}">
                <a16:creationId xmlns:a16="http://schemas.microsoft.com/office/drawing/2014/main" id="{9FA0AAB6-DD23-4E8F-8A52-FE9B71A79CDF}"/>
              </a:ext>
            </a:extLst>
          </p:cNvPr>
          <p:cNvSpPr txBox="1">
            <a:spLocks/>
          </p:cNvSpPr>
          <p:nvPr/>
        </p:nvSpPr>
        <p:spPr>
          <a:xfrm>
            <a:off x="143339" y="1700808"/>
            <a:ext cx="3350380" cy="2581261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1600" dirty="0">
              <a:latin typeface="Verdana" pitchFamily="34" charset="0"/>
              <a:ea typeface="Verdana" pitchFamily="34" charset="0"/>
            </a:endParaRPr>
          </a:p>
          <a:p>
            <a:pPr marL="0" indent="0" algn="just">
              <a:buNone/>
            </a:pPr>
            <a:r>
              <a:rPr lang="ru-RU" sz="1600" dirty="0">
                <a:latin typeface="Verdana" pitchFamily="34" charset="0"/>
                <a:ea typeface="Verdana" pitchFamily="34" charset="0"/>
              </a:rPr>
              <a:t>700-километровый квантовый защищенный канал связи на базе железнодорожной телекоммуникационной инфраструктуры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1C72CB54-408F-4DD3-80E1-F1CFFE3AC093}"/>
              </a:ext>
            </a:extLst>
          </p:cNvPr>
          <p:cNvSpPr/>
          <p:nvPr/>
        </p:nvSpPr>
        <p:spPr>
          <a:xfrm>
            <a:off x="143339" y="3429000"/>
            <a:ext cx="3340915" cy="140037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just"/>
            <a:endParaRPr lang="ru-RU" sz="1900" dirty="0">
              <a:latin typeface="Verdana" pitchFamily="34" charset="0"/>
              <a:ea typeface="Verdana" pitchFamily="34" charset="0"/>
              <a:cs typeface="Calibri" charset="0"/>
            </a:endParaRPr>
          </a:p>
          <a:p>
            <a:pPr algn="just"/>
            <a:r>
              <a:rPr lang="ru-RU" sz="1600" dirty="0">
                <a:latin typeface="Verdana" pitchFamily="34" charset="0"/>
                <a:ea typeface="Verdana" pitchFamily="34" charset="0"/>
                <a:cs typeface="Calibri" charset="0"/>
              </a:rPr>
              <a:t>Одна из трех крупнейших в мире квантовых линий связи (длина, пропускная способность)</a:t>
            </a:r>
          </a:p>
        </p:txBody>
      </p:sp>
      <p:sp>
        <p:nvSpPr>
          <p:cNvPr id="10" name="Параллелограмм 10">
            <a:extLst>
              <a:ext uri="{FF2B5EF4-FFF2-40B4-BE49-F238E27FC236}">
                <a16:creationId xmlns:a16="http://schemas.microsoft.com/office/drawing/2014/main" id="{2F53841C-DAA4-4190-A7B9-9DBC9F0F9B4B}"/>
              </a:ext>
            </a:extLst>
          </p:cNvPr>
          <p:cNvSpPr/>
          <p:nvPr/>
        </p:nvSpPr>
        <p:spPr>
          <a:xfrm>
            <a:off x="2667088" y="6162402"/>
            <a:ext cx="9524913" cy="695599"/>
          </a:xfrm>
          <a:custGeom>
            <a:avLst/>
            <a:gdLst>
              <a:gd name="connsiteX0" fmla="*/ 0 w 12673408"/>
              <a:gd name="connsiteY0" fmla="*/ 792088 h 792088"/>
              <a:gd name="connsiteX1" fmla="*/ 198022 w 12673408"/>
              <a:gd name="connsiteY1" fmla="*/ 0 h 792088"/>
              <a:gd name="connsiteX2" fmla="*/ 12673408 w 12673408"/>
              <a:gd name="connsiteY2" fmla="*/ 0 h 792088"/>
              <a:gd name="connsiteX3" fmla="*/ 12475386 w 12673408"/>
              <a:gd name="connsiteY3" fmla="*/ 792088 h 792088"/>
              <a:gd name="connsiteX4" fmla="*/ 0 w 12673408"/>
              <a:gd name="connsiteY4" fmla="*/ 792088 h 792088"/>
              <a:gd name="connsiteX0" fmla="*/ 0 w 12475386"/>
              <a:gd name="connsiteY0" fmla="*/ 811138 h 811138"/>
              <a:gd name="connsiteX1" fmla="*/ 198022 w 12475386"/>
              <a:gd name="connsiteY1" fmla="*/ 19050 h 811138"/>
              <a:gd name="connsiteX2" fmla="*/ 9796858 w 12475386"/>
              <a:gd name="connsiteY2" fmla="*/ 0 h 811138"/>
              <a:gd name="connsiteX3" fmla="*/ 12475386 w 12475386"/>
              <a:gd name="connsiteY3" fmla="*/ 811138 h 811138"/>
              <a:gd name="connsiteX4" fmla="*/ 0 w 12475386"/>
              <a:gd name="connsiteY4" fmla="*/ 811138 h 811138"/>
              <a:gd name="connsiteX0" fmla="*/ 0 w 9827436"/>
              <a:gd name="connsiteY0" fmla="*/ 811138 h 830188"/>
              <a:gd name="connsiteX1" fmla="*/ 198022 w 9827436"/>
              <a:gd name="connsiteY1" fmla="*/ 19050 h 830188"/>
              <a:gd name="connsiteX2" fmla="*/ 9796858 w 9827436"/>
              <a:gd name="connsiteY2" fmla="*/ 0 h 830188"/>
              <a:gd name="connsiteX3" fmla="*/ 9827436 w 9827436"/>
              <a:gd name="connsiteY3" fmla="*/ 830188 h 830188"/>
              <a:gd name="connsiteX4" fmla="*/ 0 w 9827436"/>
              <a:gd name="connsiteY4" fmla="*/ 811138 h 830188"/>
              <a:gd name="connsiteX0" fmla="*/ 0 w 9796858"/>
              <a:gd name="connsiteY0" fmla="*/ 811138 h 830188"/>
              <a:gd name="connsiteX1" fmla="*/ 198022 w 9796858"/>
              <a:gd name="connsiteY1" fmla="*/ 19050 h 830188"/>
              <a:gd name="connsiteX2" fmla="*/ 9796858 w 9796858"/>
              <a:gd name="connsiteY2" fmla="*/ 0 h 830188"/>
              <a:gd name="connsiteX3" fmla="*/ 9770286 w 9796858"/>
              <a:gd name="connsiteY3" fmla="*/ 830188 h 830188"/>
              <a:gd name="connsiteX4" fmla="*/ 0 w 9796858"/>
              <a:gd name="connsiteY4" fmla="*/ 811138 h 830188"/>
              <a:gd name="connsiteX0" fmla="*/ 0 w 9806561"/>
              <a:gd name="connsiteY0" fmla="*/ 811138 h 811761"/>
              <a:gd name="connsiteX1" fmla="*/ 198022 w 9806561"/>
              <a:gd name="connsiteY1" fmla="*/ 19050 h 811761"/>
              <a:gd name="connsiteX2" fmla="*/ 9796858 w 9806561"/>
              <a:gd name="connsiteY2" fmla="*/ 0 h 811761"/>
              <a:gd name="connsiteX3" fmla="*/ 9806561 w 9806561"/>
              <a:gd name="connsiteY3" fmla="*/ 811761 h 811761"/>
              <a:gd name="connsiteX4" fmla="*/ 0 w 9806561"/>
              <a:gd name="connsiteY4" fmla="*/ 811138 h 811761"/>
              <a:gd name="connsiteX0" fmla="*/ 0 w 9796858"/>
              <a:gd name="connsiteY0" fmla="*/ 811138 h 811138"/>
              <a:gd name="connsiteX1" fmla="*/ 198022 w 9796858"/>
              <a:gd name="connsiteY1" fmla="*/ 19050 h 811138"/>
              <a:gd name="connsiteX2" fmla="*/ 9796858 w 9796858"/>
              <a:gd name="connsiteY2" fmla="*/ 0 h 811138"/>
              <a:gd name="connsiteX3" fmla="*/ 9794469 w 9796858"/>
              <a:gd name="connsiteY3" fmla="*/ 802548 h 811138"/>
              <a:gd name="connsiteX4" fmla="*/ 0 w 9796858"/>
              <a:gd name="connsiteY4" fmla="*/ 811138 h 811138"/>
              <a:gd name="connsiteX0" fmla="*/ 0 w 9796858"/>
              <a:gd name="connsiteY0" fmla="*/ 811138 h 811138"/>
              <a:gd name="connsiteX1" fmla="*/ 180896 w 9796858"/>
              <a:gd name="connsiteY1" fmla="*/ 5826 h 811138"/>
              <a:gd name="connsiteX2" fmla="*/ 9796858 w 9796858"/>
              <a:gd name="connsiteY2" fmla="*/ 0 h 811138"/>
              <a:gd name="connsiteX3" fmla="*/ 9794469 w 9796858"/>
              <a:gd name="connsiteY3" fmla="*/ 802548 h 811138"/>
              <a:gd name="connsiteX4" fmla="*/ 0 w 9796858"/>
              <a:gd name="connsiteY4" fmla="*/ 811138 h 811138"/>
              <a:gd name="connsiteX0" fmla="*/ 0 w 10182187"/>
              <a:gd name="connsiteY0" fmla="*/ 817803 h 817803"/>
              <a:gd name="connsiteX1" fmla="*/ 566225 w 10182187"/>
              <a:gd name="connsiteY1" fmla="*/ 5826 h 817803"/>
              <a:gd name="connsiteX2" fmla="*/ 10182187 w 10182187"/>
              <a:gd name="connsiteY2" fmla="*/ 0 h 817803"/>
              <a:gd name="connsiteX3" fmla="*/ 10179798 w 10182187"/>
              <a:gd name="connsiteY3" fmla="*/ 802548 h 817803"/>
              <a:gd name="connsiteX4" fmla="*/ 0 w 10182187"/>
              <a:gd name="connsiteY4" fmla="*/ 817803 h 817803"/>
              <a:gd name="connsiteX0" fmla="*/ 0 w 10182187"/>
              <a:gd name="connsiteY0" fmla="*/ 817803 h 817803"/>
              <a:gd name="connsiteX1" fmla="*/ 434497 w 10182187"/>
              <a:gd name="connsiteY1" fmla="*/ 12492 h 817803"/>
              <a:gd name="connsiteX2" fmla="*/ 10182187 w 10182187"/>
              <a:gd name="connsiteY2" fmla="*/ 0 h 817803"/>
              <a:gd name="connsiteX3" fmla="*/ 10179798 w 10182187"/>
              <a:gd name="connsiteY3" fmla="*/ 802548 h 817803"/>
              <a:gd name="connsiteX4" fmla="*/ 0 w 10182187"/>
              <a:gd name="connsiteY4" fmla="*/ 817803 h 817803"/>
              <a:gd name="connsiteX0" fmla="*/ 0 w 10182187"/>
              <a:gd name="connsiteY0" fmla="*/ 817803 h 817803"/>
              <a:gd name="connsiteX1" fmla="*/ 314564 w 10182187"/>
              <a:gd name="connsiteY1" fmla="*/ 23109 h 817803"/>
              <a:gd name="connsiteX2" fmla="*/ 10182187 w 10182187"/>
              <a:gd name="connsiteY2" fmla="*/ 0 h 817803"/>
              <a:gd name="connsiteX3" fmla="*/ 10179798 w 10182187"/>
              <a:gd name="connsiteY3" fmla="*/ 802548 h 817803"/>
              <a:gd name="connsiteX4" fmla="*/ 0 w 10182187"/>
              <a:gd name="connsiteY4" fmla="*/ 817803 h 817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82187" h="817803">
                <a:moveTo>
                  <a:pt x="0" y="817803"/>
                </a:moveTo>
                <a:lnTo>
                  <a:pt x="314564" y="23109"/>
                </a:lnTo>
                <a:lnTo>
                  <a:pt x="10182187" y="0"/>
                </a:lnTo>
                <a:cubicBezTo>
                  <a:pt x="10181391" y="267516"/>
                  <a:pt x="10180594" y="535032"/>
                  <a:pt x="10179798" y="802548"/>
                </a:cubicBezTo>
                <a:lnTo>
                  <a:pt x="0" y="81780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 defTabSz="1219170">
              <a:defRPr/>
            </a:pPr>
            <a:endParaRPr lang="ru-RU" sz="24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Calibri"/>
            </a:endParaRPr>
          </a:p>
        </p:txBody>
      </p:sp>
      <p:sp>
        <p:nvSpPr>
          <p:cNvPr id="11" name="Объект 1">
            <a:extLst>
              <a:ext uri="{FF2B5EF4-FFF2-40B4-BE49-F238E27FC236}">
                <a16:creationId xmlns:a16="http://schemas.microsoft.com/office/drawing/2014/main" id="{843FFF6B-2D0D-4936-94FF-D7B7F76A684A}"/>
              </a:ext>
            </a:extLst>
          </p:cNvPr>
          <p:cNvSpPr txBox="1">
            <a:spLocks/>
          </p:cNvSpPr>
          <p:nvPr/>
        </p:nvSpPr>
        <p:spPr>
          <a:xfrm>
            <a:off x="2927649" y="6229292"/>
            <a:ext cx="9264352" cy="1257417"/>
          </a:xfrm>
          <a:prstGeom prst="rect">
            <a:avLst/>
          </a:prstGeom>
        </p:spPr>
        <p:txBody>
          <a:bodyPr vert="horz" lIns="121917" tIns="60958" rIns="121917" bIns="6095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500" dirty="0">
                <a:latin typeface="Verdana" pitchFamily="34" charset="0"/>
                <a:ea typeface="Verdana" pitchFamily="34" charset="0"/>
              </a:rPr>
              <a:t>Разрабатывается и вводится в эксплуатацию ОАО «РЖД» в сотрудничестве с ведущими российскими организациями в области квантовых и телекоммуникационных технологий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17565"/>
            <a:ext cx="11952651" cy="861770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marL="959976" algn="just">
              <a:buClr>
                <a:srgbClr val="000000"/>
              </a:buClr>
              <a:buSzPct val="45000"/>
              <a:defRPr/>
            </a:pPr>
            <a:r>
              <a:rPr lang="ru-RU" altLang="ru-RU" sz="1600" dirty="0">
                <a:latin typeface="Verdana" pitchFamily="34" charset="0"/>
                <a:ea typeface="Verdana" pitchFamily="34" charset="0"/>
              </a:rPr>
              <a:t>Реализация защищенных каналов связи между агентами, критической инфраструктурой и устройствами. Мониторинг состояния и управления критической инфраструктурой, защищённой от проникновения из вне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892830"/>
            <a:ext cx="11952651" cy="861770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marL="959976" algn="just">
              <a:buClr>
                <a:srgbClr val="000000"/>
              </a:buClr>
              <a:buSzPct val="45000"/>
              <a:defRPr/>
            </a:pPr>
            <a:r>
              <a:rPr lang="ru-RU" altLang="ru-RU" sz="1600" dirty="0">
                <a:latin typeface="Verdana" pitchFamily="34" charset="0"/>
                <a:ea typeface="Verdana" pitchFamily="34" charset="0"/>
              </a:rPr>
              <a:t>Защищённые периметры передачи данных и обмена информацией. Защищённая инфраструктура промышленного интернета вещей (</a:t>
            </a:r>
            <a:r>
              <a:rPr lang="en-US" altLang="ru-RU" sz="1600" dirty="0">
                <a:latin typeface="Verdana" pitchFamily="34" charset="0"/>
                <a:ea typeface="Verdana" pitchFamily="34" charset="0"/>
              </a:rPr>
              <a:t>IOT)</a:t>
            </a:r>
            <a:r>
              <a:rPr lang="ru-RU" altLang="ru-RU" sz="1600" dirty="0">
                <a:latin typeface="Verdana" pitchFamily="34" charset="0"/>
                <a:ea typeface="Verdana" pitchFamily="34" charset="0"/>
              </a:rPr>
              <a:t>. Географически распределённые центры обработки данных (</a:t>
            </a:r>
            <a:r>
              <a:rPr lang="ru-RU" altLang="ru-RU" sz="1600" dirty="0" err="1">
                <a:latin typeface="Verdana" pitchFamily="34" charset="0"/>
                <a:ea typeface="Verdana" pitchFamily="34" charset="0"/>
              </a:rPr>
              <a:t>ЦОДы</a:t>
            </a:r>
            <a:r>
              <a:rPr lang="ru-RU" altLang="ru-RU" sz="1600" dirty="0">
                <a:latin typeface="Verdana" pitchFamily="34" charset="0"/>
                <a:ea typeface="Verdana" pitchFamily="34" charset="0"/>
              </a:rPr>
              <a:t>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2948947"/>
            <a:ext cx="10465163" cy="61554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marL="959976">
              <a:buClr>
                <a:srgbClr val="000000"/>
              </a:buClr>
              <a:buSzPct val="45000"/>
              <a:defRPr/>
            </a:pPr>
            <a:r>
              <a:rPr lang="ru-RU" altLang="ru-RU" sz="1600" dirty="0">
                <a:latin typeface="Verdana" pitchFamily="34" charset="0"/>
                <a:ea typeface="Verdana" pitchFamily="34" charset="0"/>
              </a:rPr>
              <a:t>Использование квантовых сетей для создания финансовых и иных расчётных транзакционных платформ и систем</a:t>
            </a:r>
          </a:p>
        </p:txBody>
      </p:sp>
      <p:sp>
        <p:nvSpPr>
          <p:cNvPr id="5" name="Freeform 30"/>
          <p:cNvSpPr>
            <a:spLocks noEditPoints="1"/>
          </p:cNvSpPr>
          <p:nvPr/>
        </p:nvSpPr>
        <p:spPr bwMode="auto">
          <a:xfrm>
            <a:off x="3529305" y="463126"/>
            <a:ext cx="555929" cy="471751"/>
          </a:xfrm>
          <a:custGeom>
            <a:avLst/>
            <a:gdLst>
              <a:gd name="T0" fmla="*/ 186184 w 64"/>
              <a:gd name="T1" fmla="*/ 144673 h 53"/>
              <a:gd name="T2" fmla="*/ 148258 w 64"/>
              <a:gd name="T3" fmla="*/ 182563 h 53"/>
              <a:gd name="T4" fmla="*/ 37926 w 64"/>
              <a:gd name="T5" fmla="*/ 182563 h 53"/>
              <a:gd name="T6" fmla="*/ 0 w 64"/>
              <a:gd name="T7" fmla="*/ 144673 h 53"/>
              <a:gd name="T8" fmla="*/ 0 w 64"/>
              <a:gd name="T9" fmla="*/ 34446 h 53"/>
              <a:gd name="T10" fmla="*/ 37926 w 64"/>
              <a:gd name="T11" fmla="*/ 0 h 53"/>
              <a:gd name="T12" fmla="*/ 148258 w 64"/>
              <a:gd name="T13" fmla="*/ 0 h 53"/>
              <a:gd name="T14" fmla="*/ 162049 w 64"/>
              <a:gd name="T15" fmla="*/ 0 h 53"/>
              <a:gd name="T16" fmla="*/ 165497 w 64"/>
              <a:gd name="T17" fmla="*/ 3445 h 53"/>
              <a:gd name="T18" fmla="*/ 165497 w 64"/>
              <a:gd name="T19" fmla="*/ 6889 h 53"/>
              <a:gd name="T20" fmla="*/ 158602 w 64"/>
              <a:gd name="T21" fmla="*/ 13778 h 53"/>
              <a:gd name="T22" fmla="*/ 155154 w 64"/>
              <a:gd name="T23" fmla="*/ 17223 h 53"/>
              <a:gd name="T24" fmla="*/ 155154 w 64"/>
              <a:gd name="T25" fmla="*/ 17223 h 53"/>
              <a:gd name="T26" fmla="*/ 148258 w 64"/>
              <a:gd name="T27" fmla="*/ 13778 h 53"/>
              <a:gd name="T28" fmla="*/ 37926 w 64"/>
              <a:gd name="T29" fmla="*/ 13778 h 53"/>
              <a:gd name="T30" fmla="*/ 17239 w 64"/>
              <a:gd name="T31" fmla="*/ 34446 h 53"/>
              <a:gd name="T32" fmla="*/ 17239 w 64"/>
              <a:gd name="T33" fmla="*/ 144673 h 53"/>
              <a:gd name="T34" fmla="*/ 37926 w 64"/>
              <a:gd name="T35" fmla="*/ 165340 h 53"/>
              <a:gd name="T36" fmla="*/ 148258 w 64"/>
              <a:gd name="T37" fmla="*/ 165340 h 53"/>
              <a:gd name="T38" fmla="*/ 168945 w 64"/>
              <a:gd name="T39" fmla="*/ 144673 h 53"/>
              <a:gd name="T40" fmla="*/ 168945 w 64"/>
              <a:gd name="T41" fmla="*/ 110227 h 53"/>
              <a:gd name="T42" fmla="*/ 168945 w 64"/>
              <a:gd name="T43" fmla="*/ 110227 h 53"/>
              <a:gd name="T44" fmla="*/ 179289 w 64"/>
              <a:gd name="T45" fmla="*/ 99893 h 53"/>
              <a:gd name="T46" fmla="*/ 182737 w 64"/>
              <a:gd name="T47" fmla="*/ 99893 h 53"/>
              <a:gd name="T48" fmla="*/ 182737 w 64"/>
              <a:gd name="T49" fmla="*/ 99893 h 53"/>
              <a:gd name="T50" fmla="*/ 186184 w 64"/>
              <a:gd name="T51" fmla="*/ 103338 h 53"/>
              <a:gd name="T52" fmla="*/ 186184 w 64"/>
              <a:gd name="T53" fmla="*/ 144673 h 53"/>
              <a:gd name="T54" fmla="*/ 110332 w 64"/>
              <a:gd name="T55" fmla="*/ 144673 h 53"/>
              <a:gd name="T56" fmla="*/ 93092 w 64"/>
              <a:gd name="T57" fmla="*/ 144673 h 53"/>
              <a:gd name="T58" fmla="*/ 37926 w 64"/>
              <a:gd name="T59" fmla="*/ 89559 h 53"/>
              <a:gd name="T60" fmla="*/ 37926 w 64"/>
              <a:gd name="T61" fmla="*/ 75781 h 53"/>
              <a:gd name="T62" fmla="*/ 51718 w 64"/>
              <a:gd name="T63" fmla="*/ 62003 h 53"/>
              <a:gd name="T64" fmla="*/ 68957 w 64"/>
              <a:gd name="T65" fmla="*/ 62003 h 53"/>
              <a:gd name="T66" fmla="*/ 103436 w 64"/>
              <a:gd name="T67" fmla="*/ 93004 h 53"/>
              <a:gd name="T68" fmla="*/ 186184 w 64"/>
              <a:gd name="T69" fmla="*/ 10334 h 53"/>
              <a:gd name="T70" fmla="*/ 199976 w 64"/>
              <a:gd name="T71" fmla="*/ 10334 h 53"/>
              <a:gd name="T72" fmla="*/ 217215 w 64"/>
              <a:gd name="T73" fmla="*/ 24112 h 53"/>
              <a:gd name="T74" fmla="*/ 217215 w 64"/>
              <a:gd name="T75" fmla="*/ 37890 h 53"/>
              <a:gd name="T76" fmla="*/ 110332 w 64"/>
              <a:gd name="T77" fmla="*/ 144673 h 5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64" h="53">
                <a:moveTo>
                  <a:pt x="54" y="42"/>
                </a:moveTo>
                <a:cubicBezTo>
                  <a:pt x="54" y="48"/>
                  <a:pt x="49" y="53"/>
                  <a:pt x="43" y="53"/>
                </a:cubicBezTo>
                <a:cubicBezTo>
                  <a:pt x="11" y="53"/>
                  <a:pt x="11" y="53"/>
                  <a:pt x="11" y="53"/>
                </a:cubicBezTo>
                <a:cubicBezTo>
                  <a:pt x="5" y="53"/>
                  <a:pt x="0" y="48"/>
                  <a:pt x="0" y="42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6" y="0"/>
                  <a:pt x="47" y="0"/>
                </a:cubicBezTo>
                <a:cubicBezTo>
                  <a:pt x="48" y="1"/>
                  <a:pt x="48" y="1"/>
                  <a:pt x="48" y="1"/>
                </a:cubicBezTo>
                <a:cubicBezTo>
                  <a:pt x="48" y="2"/>
                  <a:pt x="48" y="2"/>
                  <a:pt x="48" y="2"/>
                </a:cubicBezTo>
                <a:cubicBezTo>
                  <a:pt x="46" y="4"/>
                  <a:pt x="46" y="4"/>
                  <a:pt x="46" y="4"/>
                </a:cubicBezTo>
                <a:cubicBezTo>
                  <a:pt x="46" y="5"/>
                  <a:pt x="45" y="5"/>
                  <a:pt x="45" y="5"/>
                </a:cubicBezTo>
                <a:cubicBezTo>
                  <a:pt x="45" y="5"/>
                  <a:pt x="45" y="5"/>
                  <a:pt x="45" y="5"/>
                </a:cubicBezTo>
                <a:cubicBezTo>
                  <a:pt x="44" y="4"/>
                  <a:pt x="44" y="4"/>
                  <a:pt x="43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8" y="4"/>
                  <a:pt x="5" y="7"/>
                  <a:pt x="5" y="10"/>
                </a:cubicBezTo>
                <a:cubicBezTo>
                  <a:pt x="5" y="42"/>
                  <a:pt x="5" y="42"/>
                  <a:pt x="5" y="42"/>
                </a:cubicBezTo>
                <a:cubicBezTo>
                  <a:pt x="5" y="45"/>
                  <a:pt x="8" y="48"/>
                  <a:pt x="11" y="48"/>
                </a:cubicBezTo>
                <a:cubicBezTo>
                  <a:pt x="43" y="48"/>
                  <a:pt x="43" y="48"/>
                  <a:pt x="43" y="48"/>
                </a:cubicBezTo>
                <a:cubicBezTo>
                  <a:pt x="46" y="48"/>
                  <a:pt x="49" y="45"/>
                  <a:pt x="49" y="42"/>
                </a:cubicBezTo>
                <a:cubicBezTo>
                  <a:pt x="49" y="32"/>
                  <a:pt x="49" y="32"/>
                  <a:pt x="49" y="32"/>
                </a:cubicBezTo>
                <a:cubicBezTo>
                  <a:pt x="49" y="32"/>
                  <a:pt x="49" y="32"/>
                  <a:pt x="49" y="32"/>
                </a:cubicBezTo>
                <a:cubicBezTo>
                  <a:pt x="52" y="29"/>
                  <a:pt x="52" y="29"/>
                  <a:pt x="52" y="29"/>
                </a:cubicBezTo>
                <a:cubicBezTo>
                  <a:pt x="52" y="29"/>
                  <a:pt x="52" y="29"/>
                  <a:pt x="53" y="29"/>
                </a:cubicBezTo>
                <a:cubicBezTo>
                  <a:pt x="53" y="29"/>
                  <a:pt x="53" y="29"/>
                  <a:pt x="53" y="29"/>
                </a:cubicBezTo>
                <a:cubicBezTo>
                  <a:pt x="54" y="29"/>
                  <a:pt x="54" y="30"/>
                  <a:pt x="54" y="30"/>
                </a:cubicBezTo>
                <a:lnTo>
                  <a:pt x="54" y="42"/>
                </a:lnTo>
                <a:close/>
                <a:moveTo>
                  <a:pt x="32" y="42"/>
                </a:moveTo>
                <a:cubicBezTo>
                  <a:pt x="31" y="44"/>
                  <a:pt x="29" y="44"/>
                  <a:pt x="27" y="42"/>
                </a:cubicBezTo>
                <a:cubicBezTo>
                  <a:pt x="11" y="26"/>
                  <a:pt x="11" y="26"/>
                  <a:pt x="11" y="26"/>
                </a:cubicBezTo>
                <a:cubicBezTo>
                  <a:pt x="10" y="25"/>
                  <a:pt x="10" y="23"/>
                  <a:pt x="11" y="22"/>
                </a:cubicBezTo>
                <a:cubicBezTo>
                  <a:pt x="15" y="18"/>
                  <a:pt x="15" y="18"/>
                  <a:pt x="15" y="18"/>
                </a:cubicBezTo>
                <a:cubicBezTo>
                  <a:pt x="16" y="16"/>
                  <a:pt x="18" y="16"/>
                  <a:pt x="20" y="18"/>
                </a:cubicBezTo>
                <a:cubicBezTo>
                  <a:pt x="30" y="27"/>
                  <a:pt x="30" y="27"/>
                  <a:pt x="30" y="27"/>
                </a:cubicBezTo>
                <a:cubicBezTo>
                  <a:pt x="54" y="3"/>
                  <a:pt x="54" y="3"/>
                  <a:pt x="54" y="3"/>
                </a:cubicBezTo>
                <a:cubicBezTo>
                  <a:pt x="55" y="2"/>
                  <a:pt x="57" y="2"/>
                  <a:pt x="58" y="3"/>
                </a:cubicBezTo>
                <a:cubicBezTo>
                  <a:pt x="63" y="7"/>
                  <a:pt x="63" y="7"/>
                  <a:pt x="63" y="7"/>
                </a:cubicBezTo>
                <a:cubicBezTo>
                  <a:pt x="64" y="8"/>
                  <a:pt x="64" y="10"/>
                  <a:pt x="63" y="11"/>
                </a:cubicBezTo>
                <a:lnTo>
                  <a:pt x="32" y="42"/>
                </a:lnTo>
                <a:close/>
              </a:path>
            </a:pathLst>
          </a:custGeom>
          <a:solidFill>
            <a:srgbClr val="0066A1"/>
          </a:solidFill>
          <a:ln>
            <a:noFill/>
          </a:ln>
        </p:spPr>
        <p:txBody>
          <a:bodyPr lIns="91438" tIns="45719" rIns="91438" bIns="45719"/>
          <a:lstStyle/>
          <a:p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4032504" y="443528"/>
            <a:ext cx="9264352" cy="451405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r>
              <a:rPr lang="ru-RU" sz="2100" dirty="0">
                <a:latin typeface="Verdana" pitchFamily="34" charset="0"/>
                <a:ea typeface="Verdana" pitchFamily="34" charset="0"/>
                <a:cs typeface="Times New Roman" panose="02020603050405020304" pitchFamily="18" charset="0"/>
              </a:rPr>
              <a:t>Ключевые рынки и применения квантовых сетей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3813043"/>
            <a:ext cx="11856640" cy="110799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marL="959976" algn="just">
              <a:buClr>
                <a:srgbClr val="000000"/>
              </a:buClr>
              <a:buSzPct val="45000"/>
              <a:defRPr/>
            </a:pPr>
            <a:r>
              <a:rPr lang="ru-RU" altLang="ru-RU" sz="1600" dirty="0">
                <a:latin typeface="Verdana" pitchFamily="34" charset="0"/>
                <a:ea typeface="Verdana" pitchFamily="34" charset="0"/>
              </a:rPr>
              <a:t>Инфраструктура для программно-конфигурируемой системы управления разрозненными пользователями</a:t>
            </a:r>
            <a:r>
              <a:rPr lang="en-US" altLang="ru-RU" sz="1600" dirty="0">
                <a:latin typeface="Verdana" pitchFamily="34" charset="0"/>
                <a:ea typeface="Verdana" pitchFamily="34" charset="0"/>
              </a:rPr>
              <a:t> </a:t>
            </a:r>
            <a:r>
              <a:rPr lang="ru-RU" altLang="ru-RU" sz="1600" dirty="0">
                <a:latin typeface="Verdana" pitchFamily="34" charset="0"/>
                <a:ea typeface="Verdana" pitchFamily="34" charset="0"/>
              </a:rPr>
              <a:t>и устройствами (системы контроля доступа, освещение, видеонаблюдение и </a:t>
            </a:r>
            <a:r>
              <a:rPr lang="ru-RU" altLang="ru-RU" sz="1600" dirty="0" err="1">
                <a:latin typeface="Verdana" pitchFamily="34" charset="0"/>
                <a:ea typeface="Verdana" pitchFamily="34" charset="0"/>
              </a:rPr>
              <a:t>тд</a:t>
            </a:r>
            <a:r>
              <a:rPr lang="ru-RU" altLang="ru-RU" sz="1600" dirty="0">
                <a:latin typeface="Verdana" pitchFamily="34" charset="0"/>
                <a:ea typeface="Verdana" pitchFamily="34" charset="0"/>
              </a:rPr>
              <a:t>.). Коммуникационная инфраструктура, </a:t>
            </a:r>
            <a:endParaRPr lang="en-US" altLang="ru-RU" sz="1600" dirty="0">
              <a:latin typeface="Verdana" pitchFamily="34" charset="0"/>
              <a:ea typeface="Verdana" pitchFamily="34" charset="0"/>
            </a:endParaRPr>
          </a:p>
          <a:p>
            <a:pPr marL="959976" algn="just">
              <a:buClr>
                <a:srgbClr val="000000"/>
              </a:buClr>
              <a:buSzPct val="45000"/>
              <a:defRPr/>
            </a:pPr>
            <a:r>
              <a:rPr lang="ru-RU" altLang="ru-RU" sz="1600" dirty="0">
                <a:latin typeface="Verdana" pitchFamily="34" charset="0"/>
                <a:ea typeface="Verdana" pitchFamily="34" charset="0"/>
              </a:rPr>
              <a:t>позволяющая создать доверенную приватную сеть умных устройств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5541236"/>
            <a:ext cx="10849205" cy="4154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marL="959976">
              <a:buClr>
                <a:srgbClr val="000000"/>
              </a:buClr>
              <a:buSzPct val="45000"/>
              <a:defRPr/>
            </a:pPr>
            <a:endParaRPr lang="ru-RU" altLang="ru-RU" sz="19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5157193"/>
            <a:ext cx="11952651" cy="110799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marL="959976" algn="just">
              <a:buClr>
                <a:srgbClr val="000000"/>
              </a:buClr>
              <a:buSzPct val="45000"/>
              <a:defRPr/>
            </a:pPr>
            <a:r>
              <a:rPr lang="ru-RU" altLang="ru-RU" sz="1600" dirty="0">
                <a:latin typeface="Verdana" pitchFamily="34" charset="0"/>
                <a:ea typeface="Verdana" pitchFamily="34" charset="0"/>
              </a:rPr>
              <a:t>Инфраструктура для конфиденциальной передачи и хранения персональных данных для </a:t>
            </a:r>
            <a:r>
              <a:rPr lang="ru-RU" altLang="ru-RU" sz="1600" dirty="0" err="1">
                <a:latin typeface="Verdana" pitchFamily="34" charset="0"/>
                <a:ea typeface="Verdana" pitchFamily="34" charset="0"/>
              </a:rPr>
              <a:t>телемедицинских</a:t>
            </a:r>
            <a:r>
              <a:rPr lang="ru-RU" altLang="ru-RU" sz="1600" dirty="0">
                <a:latin typeface="Verdana" pitchFamily="34" charset="0"/>
                <a:ea typeface="Verdana" pitchFamily="34" charset="0"/>
              </a:rPr>
              <a:t> систем. Организация защищённых каналов потоковой передачи персональных данных.</a:t>
            </a:r>
            <a:r>
              <a:rPr lang="en-US" altLang="ru-RU" sz="1600" dirty="0">
                <a:latin typeface="Verdana" pitchFamily="34" charset="0"/>
                <a:ea typeface="Verdana" pitchFamily="34" charset="0"/>
              </a:rPr>
              <a:t> </a:t>
            </a:r>
            <a:r>
              <a:rPr lang="ru-RU" altLang="ru-RU" sz="1600" dirty="0">
                <a:latin typeface="Verdana" pitchFamily="34" charset="0"/>
                <a:ea typeface="Verdana" pitchFamily="34" charset="0"/>
              </a:rPr>
              <a:t>Защищённые облачные хранилища</a:t>
            </a:r>
            <a:r>
              <a:rPr lang="en-US" altLang="ru-RU" sz="1600" dirty="0">
                <a:latin typeface="Verdana" pitchFamily="34" charset="0"/>
                <a:ea typeface="Verdana" pitchFamily="34" charset="0"/>
              </a:rPr>
              <a:t> </a:t>
            </a:r>
            <a:r>
              <a:rPr lang="ru-RU" altLang="ru-RU" sz="1600" dirty="0">
                <a:latin typeface="Verdana" pitchFamily="34" charset="0"/>
                <a:ea typeface="Verdana" pitchFamily="34" charset="0"/>
              </a:rPr>
              <a:t>персональной информации на базе создаваемой квантовой инфраструктуры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ED2121"/>
      </a:accent2>
      <a:accent3>
        <a:srgbClr val="18BA46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1_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Тема Office">
  <a:themeElements>
    <a:clrScheme name="РЖД">
      <a:dk1>
        <a:sysClr val="windowText" lastClr="000000"/>
      </a:dk1>
      <a:lt1>
        <a:sysClr val="window" lastClr="FFFFFF"/>
      </a:lt1>
      <a:dk2>
        <a:srgbClr val="44546A"/>
      </a:dk2>
      <a:lt2>
        <a:srgbClr val="E21A1A"/>
      </a:lt2>
      <a:accent1>
        <a:srgbClr val="0066A1"/>
      </a:accent1>
      <a:accent2>
        <a:srgbClr val="ED7D31"/>
      </a:accent2>
      <a:accent3>
        <a:srgbClr val="74C15D"/>
      </a:accent3>
      <a:accent4>
        <a:srgbClr val="A3A86B"/>
      </a:accent4>
      <a:accent5>
        <a:srgbClr val="CECCA0"/>
      </a:accent5>
      <a:accent6>
        <a:srgbClr val="00A4E0"/>
      </a:accent6>
      <a:hlink>
        <a:srgbClr val="394A58"/>
      </a:hlink>
      <a:folHlink>
        <a:srgbClr val="E21A1A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Тема Office">
  <a:themeElements>
    <a:clrScheme name="1_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6A1"/>
      </a:accent1>
      <a:accent2>
        <a:srgbClr val="ED7D31"/>
      </a:accent2>
      <a:accent3>
        <a:srgbClr val="74C15D"/>
      </a:accent3>
      <a:accent4>
        <a:srgbClr val="A3A86B"/>
      </a:accent4>
      <a:accent5>
        <a:srgbClr val="CECCA0"/>
      </a:accent5>
      <a:accent6>
        <a:srgbClr val="00A4E0"/>
      </a:accent6>
      <a:hlink>
        <a:srgbClr val="0000FF"/>
      </a:hlink>
      <a:folHlink>
        <a:srgbClr val="FF00FF"/>
      </a:folHlink>
    </a:clrScheme>
    <a:fontScheme name="1_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1_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2622</TotalTime>
  <Words>517</Words>
  <Application>Microsoft Office PowerPoint</Application>
  <PresentationFormat>Широкоэкранный</PresentationFormat>
  <Paragraphs>102</Paragraphs>
  <Slides>10</Slides>
  <Notes>2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RussianRail G Pro Medium</vt:lpstr>
      <vt:lpstr>Verdana</vt:lpstr>
      <vt:lpstr>Wingdings</vt:lpstr>
      <vt:lpstr>1_Тема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Морозова</dc:creator>
  <cp:lastModifiedBy>Татьяна</cp:lastModifiedBy>
  <cp:revision>135</cp:revision>
  <dcterms:modified xsi:type="dcterms:W3CDTF">2020-11-21T00:15:34Z</dcterms:modified>
</cp:coreProperties>
</file>