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465" r:id="rId2"/>
    <p:sldId id="504" r:id="rId3"/>
    <p:sldId id="505" r:id="rId4"/>
    <p:sldId id="506" r:id="rId5"/>
    <p:sldId id="511" r:id="rId6"/>
    <p:sldId id="510" r:id="rId7"/>
    <p:sldId id="466" r:id="rId8"/>
  </p:sldIdLst>
  <p:sldSz cx="9144000" cy="5143500" type="screen16x9"/>
  <p:notesSz cx="6808788" cy="99409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94825"/>
    <a:srgbClr val="41DF67"/>
    <a:srgbClr val="E21A1A"/>
    <a:srgbClr val="FFFF99"/>
    <a:srgbClr val="7FA357"/>
    <a:srgbClr val="A49960"/>
    <a:srgbClr val="B0DCF4"/>
    <a:srgbClr val="606060"/>
    <a:srgbClr val="D3D3D3"/>
    <a:srgbClr val="A67D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42" autoAdjust="0"/>
    <p:restoredTop sz="91749" autoAdjust="0"/>
  </p:normalViewPr>
  <p:slideViewPr>
    <p:cSldViewPr snapToGrid="0">
      <p:cViewPr>
        <p:scale>
          <a:sx n="100" d="100"/>
          <a:sy n="100" d="100"/>
        </p:scale>
        <p:origin x="-384" y="-20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10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-3954" y="-102"/>
      </p:cViewPr>
      <p:guideLst>
        <p:guide orient="horz" pos="3131"/>
        <p:guide pos="2145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50475" cy="497046"/>
          </a:xfrm>
          <a:prstGeom prst="rect">
            <a:avLst/>
          </a:prstGeom>
        </p:spPr>
        <p:txBody>
          <a:bodyPr vert="horz" lIns="91562" tIns="45782" rIns="91562" bIns="45782" rtlCol="0"/>
          <a:lstStyle>
            <a:lvl1pPr algn="l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740" y="3"/>
            <a:ext cx="2950475" cy="497046"/>
          </a:xfrm>
          <a:prstGeom prst="rect">
            <a:avLst/>
          </a:prstGeom>
        </p:spPr>
        <p:txBody>
          <a:bodyPr vert="horz" lIns="91562" tIns="45782" rIns="91562" bIns="45782" rtlCol="0"/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14D41AFE-492F-4D73-A429-AAE522FC61B4}" type="datetimeFigureOut">
              <a:rPr lang="ru-RU"/>
              <a:pPr>
                <a:defRPr/>
              </a:pPr>
              <a:t>26.11.2020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156"/>
            <a:ext cx="2950475" cy="497046"/>
          </a:xfrm>
          <a:prstGeom prst="rect">
            <a:avLst/>
          </a:prstGeom>
        </p:spPr>
        <p:txBody>
          <a:bodyPr vert="horz" lIns="91562" tIns="45782" rIns="91562" bIns="45782" rtlCol="0" anchor="b"/>
          <a:lstStyle>
            <a:lvl1pPr algn="l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740" y="9442156"/>
            <a:ext cx="2950475" cy="497046"/>
          </a:xfrm>
          <a:prstGeom prst="rect">
            <a:avLst/>
          </a:prstGeom>
        </p:spPr>
        <p:txBody>
          <a:bodyPr vert="horz" lIns="91562" tIns="45782" rIns="91562" bIns="45782" rtlCol="0" anchor="b"/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A5B2DAD1-EF04-4BF1-9992-FE80D38AC1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50475" cy="497046"/>
          </a:xfrm>
          <a:prstGeom prst="rect">
            <a:avLst/>
          </a:prstGeom>
        </p:spPr>
        <p:txBody>
          <a:bodyPr vert="horz" lIns="91562" tIns="45782" rIns="91562" bIns="4578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40" y="3"/>
            <a:ext cx="2950475" cy="497046"/>
          </a:xfrm>
          <a:prstGeom prst="rect">
            <a:avLst/>
          </a:prstGeom>
        </p:spPr>
        <p:txBody>
          <a:bodyPr vert="horz" lIns="91562" tIns="45782" rIns="91562" bIns="4578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C7FA1E-4137-424D-A4FD-1408C270FB76}" type="datetimeFigureOut">
              <a:rPr lang="ru-RU"/>
              <a:pPr>
                <a:defRPr/>
              </a:pPr>
              <a:t>26.11.2020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2" tIns="45782" rIns="91562" bIns="4578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2"/>
            <a:ext cx="5447030" cy="4473416"/>
          </a:xfrm>
          <a:prstGeom prst="rect">
            <a:avLst/>
          </a:prstGeom>
        </p:spPr>
        <p:txBody>
          <a:bodyPr vert="horz" lIns="91562" tIns="45782" rIns="91562" bIns="45782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156"/>
            <a:ext cx="2950475" cy="497046"/>
          </a:xfrm>
          <a:prstGeom prst="rect">
            <a:avLst/>
          </a:prstGeom>
        </p:spPr>
        <p:txBody>
          <a:bodyPr vert="horz" lIns="91562" tIns="45782" rIns="91562" bIns="4578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40" y="9442156"/>
            <a:ext cx="2950475" cy="497046"/>
          </a:xfrm>
          <a:prstGeom prst="rect">
            <a:avLst/>
          </a:prstGeom>
        </p:spPr>
        <p:txBody>
          <a:bodyPr vert="horz" lIns="91562" tIns="45782" rIns="91562" bIns="4578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1D110A1-1014-4DD1-A1B0-959FDA45A9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D110A1-1014-4DD1-A1B0-959FDA45A957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8004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D110A1-1014-4DD1-A1B0-959FDA45A957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04275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890588" y="2517775"/>
            <a:ext cx="5513387" cy="565150"/>
          </a:xfrm>
          <a:prstGeom prst="rect">
            <a:avLst/>
          </a:prstGeom>
        </p:spPr>
        <p:txBody>
          <a:bodyPr anchor="ctr">
            <a:norm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>
              <a:defRPr/>
            </a:pPr>
            <a:r>
              <a:rPr lang="ru-RU" sz="2200" dirty="0" smtClean="0">
                <a:solidFill>
                  <a:srgbClr val="FFFFFF"/>
                </a:solidFill>
                <a:latin typeface="Verdana" charset="0"/>
              </a:rPr>
              <a:t>Образец заголовка</a:t>
            </a:r>
            <a:endParaRPr lang="en-US" sz="2200" dirty="0" smtClean="0">
              <a:solidFill>
                <a:srgbClr val="FFFFFF"/>
              </a:solidFill>
              <a:latin typeface="Verdana" charset="0"/>
            </a:endParaRP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902401" y="4521200"/>
            <a:ext cx="4193157" cy="381396"/>
          </a:xfrm>
        </p:spPr>
        <p:txBody>
          <a:bodyPr anchor="b">
            <a:normAutofit/>
          </a:bodyPr>
          <a:lstStyle>
            <a:lvl1pPr>
              <a:buNone/>
              <a:defRPr sz="10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890030" y="2625757"/>
            <a:ext cx="5514509" cy="564404"/>
          </a:xfrm>
        </p:spPr>
        <p:txBody>
          <a:bodyPr/>
          <a:lstStyle>
            <a:lvl1pPr marL="0" marR="0" indent="0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898321" y="3437382"/>
            <a:ext cx="5514509" cy="84873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/>
          <p:nvPr userDrawn="1"/>
        </p:nvSpPr>
        <p:spPr>
          <a:xfrm>
            <a:off x="0" y="0"/>
            <a:ext cx="9144000" cy="4865688"/>
          </a:xfrm>
          <a:prstGeom prst="rect">
            <a:avLst/>
          </a:prstGeom>
          <a:solidFill>
            <a:srgbClr val="BFC5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22"/>
          <p:cNvSpPr/>
          <p:nvPr userDrawn="1"/>
        </p:nvSpPr>
        <p:spPr>
          <a:xfrm>
            <a:off x="0" y="4875213"/>
            <a:ext cx="9144000" cy="2682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Группа 10"/>
          <p:cNvGrpSpPr>
            <a:grpSpLocks noChangeAspect="1"/>
          </p:cNvGrpSpPr>
          <p:nvPr userDrawn="1"/>
        </p:nvGrpSpPr>
        <p:grpSpPr bwMode="auto">
          <a:xfrm>
            <a:off x="8496300" y="4948238"/>
            <a:ext cx="306388" cy="136525"/>
            <a:chOff x="5385680" y="6487509"/>
            <a:chExt cx="1039813" cy="461962"/>
          </a:xfrm>
        </p:grpSpPr>
        <p:sp>
          <p:nvSpPr>
            <p:cNvPr id="6" name="Freeform 27"/>
            <p:cNvSpPr>
              <a:spLocks/>
            </p:cNvSpPr>
            <p:nvPr userDrawn="1"/>
          </p:nvSpPr>
          <p:spPr bwMode="auto">
            <a:xfrm>
              <a:off x="6048359" y="6487509"/>
              <a:ext cx="377134" cy="343786"/>
            </a:xfrm>
            <a:custGeom>
              <a:avLst/>
              <a:gdLst>
                <a:gd name="T0" fmla="*/ 2147483647 w 1195"/>
                <a:gd name="T1" fmla="*/ 2147483647 h 1091"/>
                <a:gd name="T2" fmla="*/ 2147483647 w 1195"/>
                <a:gd name="T3" fmla="*/ 2147483647 h 1091"/>
                <a:gd name="T4" fmla="*/ 2147483647 w 1195"/>
                <a:gd name="T5" fmla="*/ 2147483647 h 1091"/>
                <a:gd name="T6" fmla="*/ 2147483647 w 1195"/>
                <a:gd name="T7" fmla="*/ 2147483647 h 1091"/>
                <a:gd name="T8" fmla="*/ 2147483647 w 1195"/>
                <a:gd name="T9" fmla="*/ 2147483647 h 1091"/>
                <a:gd name="T10" fmla="*/ 2147483647 w 1195"/>
                <a:gd name="T11" fmla="*/ 2147483647 h 1091"/>
                <a:gd name="T12" fmla="*/ 2147483647 w 1195"/>
                <a:gd name="T13" fmla="*/ 2147483647 h 1091"/>
                <a:gd name="T14" fmla="*/ 2147483647 w 1195"/>
                <a:gd name="T15" fmla="*/ 2147483647 h 1091"/>
                <a:gd name="T16" fmla="*/ 2147483647 w 1195"/>
                <a:gd name="T17" fmla="*/ 2147483647 h 1091"/>
                <a:gd name="T18" fmla="*/ 2147483647 w 1195"/>
                <a:gd name="T19" fmla="*/ 2147483647 h 1091"/>
                <a:gd name="T20" fmla="*/ 2147483647 w 1195"/>
                <a:gd name="T21" fmla="*/ 2147483647 h 1091"/>
                <a:gd name="T22" fmla="*/ 2147483647 w 1195"/>
                <a:gd name="T23" fmla="*/ 2147483647 h 1091"/>
                <a:gd name="T24" fmla="*/ 2147483647 w 1195"/>
                <a:gd name="T25" fmla="*/ 2147483647 h 1091"/>
                <a:gd name="T26" fmla="*/ 2147483647 w 1195"/>
                <a:gd name="T27" fmla="*/ 2147483647 h 1091"/>
                <a:gd name="T28" fmla="*/ 2147483647 w 1195"/>
                <a:gd name="T29" fmla="*/ 2147483647 h 1091"/>
                <a:gd name="T30" fmla="*/ 2147483647 w 1195"/>
                <a:gd name="T31" fmla="*/ 2147483647 h 1091"/>
                <a:gd name="T32" fmla="*/ 2147483647 w 1195"/>
                <a:gd name="T33" fmla="*/ 2147483647 h 1091"/>
                <a:gd name="T34" fmla="*/ 2147483647 w 1195"/>
                <a:gd name="T35" fmla="*/ 2147483647 h 1091"/>
                <a:gd name="T36" fmla="*/ 2147483647 w 1195"/>
                <a:gd name="T37" fmla="*/ 2147483647 h 1091"/>
                <a:gd name="T38" fmla="*/ 2147483647 w 1195"/>
                <a:gd name="T39" fmla="*/ 2147483647 h 1091"/>
                <a:gd name="T40" fmla="*/ 2147483647 w 1195"/>
                <a:gd name="T41" fmla="*/ 2147483647 h 1091"/>
                <a:gd name="T42" fmla="*/ 2147483647 w 1195"/>
                <a:gd name="T43" fmla="*/ 2147483647 h 1091"/>
                <a:gd name="T44" fmla="*/ 2147483647 w 1195"/>
                <a:gd name="T45" fmla="*/ 2147483647 h 1091"/>
                <a:gd name="T46" fmla="*/ 2147483647 w 1195"/>
                <a:gd name="T47" fmla="*/ 2147483647 h 1091"/>
                <a:gd name="T48" fmla="*/ 2147483647 w 1195"/>
                <a:gd name="T49" fmla="*/ 2147483647 h 1091"/>
                <a:gd name="T50" fmla="*/ 2147483647 w 1195"/>
                <a:gd name="T51" fmla="*/ 2147483647 h 1091"/>
                <a:gd name="T52" fmla="*/ 2147483647 w 1195"/>
                <a:gd name="T53" fmla="*/ 2147483647 h 1091"/>
                <a:gd name="T54" fmla="*/ 2147483647 w 1195"/>
                <a:gd name="T55" fmla="*/ 2147483647 h 1091"/>
                <a:gd name="T56" fmla="*/ 2147483647 w 1195"/>
                <a:gd name="T57" fmla="*/ 2147483647 h 1091"/>
                <a:gd name="T58" fmla="*/ 2147483647 w 1195"/>
                <a:gd name="T59" fmla="*/ 2147483647 h 1091"/>
                <a:gd name="T60" fmla="*/ 2147483647 w 1195"/>
                <a:gd name="T61" fmla="*/ 2147483647 h 1091"/>
                <a:gd name="T62" fmla="*/ 2147483647 w 1195"/>
                <a:gd name="T63" fmla="*/ 2147483647 h 1091"/>
                <a:gd name="T64" fmla="*/ 2147483647 w 1195"/>
                <a:gd name="T65" fmla="*/ 2147483647 h 1091"/>
                <a:gd name="T66" fmla="*/ 2147483647 w 1195"/>
                <a:gd name="T67" fmla="*/ 2147483647 h 1091"/>
                <a:gd name="T68" fmla="*/ 2147483647 w 1195"/>
                <a:gd name="T69" fmla="*/ 2147483647 h 1091"/>
                <a:gd name="T70" fmla="*/ 2147483647 w 1195"/>
                <a:gd name="T71" fmla="*/ 2147483647 h 1091"/>
                <a:gd name="T72" fmla="*/ 2147483647 w 1195"/>
                <a:gd name="T73" fmla="*/ 2147483647 h 1091"/>
                <a:gd name="T74" fmla="*/ 2147483647 w 1195"/>
                <a:gd name="T75" fmla="*/ 2147483647 h 1091"/>
                <a:gd name="T76" fmla="*/ 2147483647 w 1195"/>
                <a:gd name="T77" fmla="*/ 2147483647 h 1091"/>
                <a:gd name="T78" fmla="*/ 2147483647 w 1195"/>
                <a:gd name="T79" fmla="*/ 2147483647 h 1091"/>
                <a:gd name="T80" fmla="*/ 2147483647 w 1195"/>
                <a:gd name="T81" fmla="*/ 2147483647 h 1091"/>
                <a:gd name="T82" fmla="*/ 2147483647 w 1195"/>
                <a:gd name="T83" fmla="*/ 2147483647 h 1091"/>
                <a:gd name="T84" fmla="*/ 2147483647 w 1195"/>
                <a:gd name="T85" fmla="*/ 2147483647 h 1091"/>
                <a:gd name="T86" fmla="*/ 2147483647 w 1195"/>
                <a:gd name="T87" fmla="*/ 2147483647 h 1091"/>
                <a:gd name="T88" fmla="*/ 2147483647 w 1195"/>
                <a:gd name="T89" fmla="*/ 2147483647 h 1091"/>
                <a:gd name="T90" fmla="*/ 2147483647 w 1195"/>
                <a:gd name="T91" fmla="*/ 0 h 1091"/>
                <a:gd name="T92" fmla="*/ 2147483647 w 1195"/>
                <a:gd name="T93" fmla="*/ 2147483647 h 1091"/>
                <a:gd name="T94" fmla="*/ 2147483647 w 1195"/>
                <a:gd name="T95" fmla="*/ 2147483647 h 1091"/>
                <a:gd name="T96" fmla="*/ 2147483647 w 1195"/>
                <a:gd name="T97" fmla="*/ 2147483647 h 1091"/>
                <a:gd name="T98" fmla="*/ 2147483647 w 1195"/>
                <a:gd name="T99" fmla="*/ 2147483647 h 109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195" h="1091">
                  <a:moveTo>
                    <a:pt x="239" y="127"/>
                  </a:moveTo>
                  <a:lnTo>
                    <a:pt x="239" y="181"/>
                  </a:lnTo>
                  <a:lnTo>
                    <a:pt x="693" y="181"/>
                  </a:lnTo>
                  <a:lnTo>
                    <a:pt x="719" y="181"/>
                  </a:lnTo>
                  <a:lnTo>
                    <a:pt x="747" y="185"/>
                  </a:lnTo>
                  <a:lnTo>
                    <a:pt x="762" y="188"/>
                  </a:lnTo>
                  <a:lnTo>
                    <a:pt x="775" y="194"/>
                  </a:lnTo>
                  <a:lnTo>
                    <a:pt x="789" y="202"/>
                  </a:lnTo>
                  <a:lnTo>
                    <a:pt x="801" y="212"/>
                  </a:lnTo>
                  <a:lnTo>
                    <a:pt x="809" y="224"/>
                  </a:lnTo>
                  <a:lnTo>
                    <a:pt x="817" y="236"/>
                  </a:lnTo>
                  <a:lnTo>
                    <a:pt x="823" y="251"/>
                  </a:lnTo>
                  <a:lnTo>
                    <a:pt x="827" y="264"/>
                  </a:lnTo>
                  <a:lnTo>
                    <a:pt x="830" y="293"/>
                  </a:lnTo>
                  <a:lnTo>
                    <a:pt x="830" y="318"/>
                  </a:lnTo>
                  <a:lnTo>
                    <a:pt x="830" y="773"/>
                  </a:lnTo>
                  <a:lnTo>
                    <a:pt x="830" y="798"/>
                  </a:lnTo>
                  <a:lnTo>
                    <a:pt x="827" y="825"/>
                  </a:lnTo>
                  <a:lnTo>
                    <a:pt x="823" y="840"/>
                  </a:lnTo>
                  <a:lnTo>
                    <a:pt x="817" y="853"/>
                  </a:lnTo>
                  <a:lnTo>
                    <a:pt x="809" y="867"/>
                  </a:lnTo>
                  <a:lnTo>
                    <a:pt x="801" y="878"/>
                  </a:lnTo>
                  <a:lnTo>
                    <a:pt x="789" y="889"/>
                  </a:lnTo>
                  <a:lnTo>
                    <a:pt x="775" y="896"/>
                  </a:lnTo>
                  <a:lnTo>
                    <a:pt x="762" y="902"/>
                  </a:lnTo>
                  <a:lnTo>
                    <a:pt x="747" y="905"/>
                  </a:lnTo>
                  <a:lnTo>
                    <a:pt x="719" y="908"/>
                  </a:lnTo>
                  <a:lnTo>
                    <a:pt x="693" y="910"/>
                  </a:lnTo>
                  <a:lnTo>
                    <a:pt x="475" y="910"/>
                  </a:lnTo>
                  <a:lnTo>
                    <a:pt x="460" y="908"/>
                  </a:lnTo>
                  <a:lnTo>
                    <a:pt x="443" y="908"/>
                  </a:lnTo>
                  <a:lnTo>
                    <a:pt x="428" y="907"/>
                  </a:lnTo>
                  <a:lnTo>
                    <a:pt x="413" y="904"/>
                  </a:lnTo>
                  <a:lnTo>
                    <a:pt x="400" y="899"/>
                  </a:lnTo>
                  <a:lnTo>
                    <a:pt x="387" y="892"/>
                  </a:lnTo>
                  <a:lnTo>
                    <a:pt x="381" y="886"/>
                  </a:lnTo>
                  <a:lnTo>
                    <a:pt x="376" y="881"/>
                  </a:lnTo>
                  <a:lnTo>
                    <a:pt x="372" y="874"/>
                  </a:lnTo>
                  <a:lnTo>
                    <a:pt x="367" y="867"/>
                  </a:lnTo>
                  <a:lnTo>
                    <a:pt x="364" y="859"/>
                  </a:lnTo>
                  <a:lnTo>
                    <a:pt x="363" y="852"/>
                  </a:lnTo>
                  <a:lnTo>
                    <a:pt x="361" y="844"/>
                  </a:lnTo>
                  <a:lnTo>
                    <a:pt x="361" y="837"/>
                  </a:lnTo>
                  <a:lnTo>
                    <a:pt x="363" y="822"/>
                  </a:lnTo>
                  <a:lnTo>
                    <a:pt x="367" y="809"/>
                  </a:lnTo>
                  <a:lnTo>
                    <a:pt x="373" y="795"/>
                  </a:lnTo>
                  <a:lnTo>
                    <a:pt x="381" y="782"/>
                  </a:lnTo>
                  <a:lnTo>
                    <a:pt x="390" y="768"/>
                  </a:lnTo>
                  <a:lnTo>
                    <a:pt x="399" y="758"/>
                  </a:lnTo>
                  <a:lnTo>
                    <a:pt x="693" y="364"/>
                  </a:lnTo>
                  <a:lnTo>
                    <a:pt x="239" y="364"/>
                  </a:lnTo>
                  <a:lnTo>
                    <a:pt x="56" y="606"/>
                  </a:lnTo>
                  <a:lnTo>
                    <a:pt x="35" y="636"/>
                  </a:lnTo>
                  <a:lnTo>
                    <a:pt x="16" y="664"/>
                  </a:lnTo>
                  <a:lnTo>
                    <a:pt x="10" y="679"/>
                  </a:lnTo>
                  <a:lnTo>
                    <a:pt x="4" y="694"/>
                  </a:lnTo>
                  <a:lnTo>
                    <a:pt x="1" y="710"/>
                  </a:lnTo>
                  <a:lnTo>
                    <a:pt x="0" y="727"/>
                  </a:lnTo>
                  <a:lnTo>
                    <a:pt x="1" y="743"/>
                  </a:lnTo>
                  <a:lnTo>
                    <a:pt x="4" y="759"/>
                  </a:lnTo>
                  <a:lnTo>
                    <a:pt x="9" y="774"/>
                  </a:lnTo>
                  <a:lnTo>
                    <a:pt x="16" y="789"/>
                  </a:lnTo>
                  <a:lnTo>
                    <a:pt x="34" y="817"/>
                  </a:lnTo>
                  <a:lnTo>
                    <a:pt x="56" y="849"/>
                  </a:lnTo>
                  <a:lnTo>
                    <a:pt x="102" y="910"/>
                  </a:lnTo>
                  <a:lnTo>
                    <a:pt x="137" y="954"/>
                  </a:lnTo>
                  <a:lnTo>
                    <a:pt x="172" y="996"/>
                  </a:lnTo>
                  <a:lnTo>
                    <a:pt x="192" y="1015"/>
                  </a:lnTo>
                  <a:lnTo>
                    <a:pt x="211" y="1033"/>
                  </a:lnTo>
                  <a:lnTo>
                    <a:pt x="232" y="1048"/>
                  </a:lnTo>
                  <a:lnTo>
                    <a:pt x="254" y="1061"/>
                  </a:lnTo>
                  <a:lnTo>
                    <a:pt x="277" y="1070"/>
                  </a:lnTo>
                  <a:lnTo>
                    <a:pt x="302" y="1078"/>
                  </a:lnTo>
                  <a:lnTo>
                    <a:pt x="327" y="1084"/>
                  </a:lnTo>
                  <a:lnTo>
                    <a:pt x="355" y="1087"/>
                  </a:lnTo>
                  <a:lnTo>
                    <a:pt x="385" y="1090"/>
                  </a:lnTo>
                  <a:lnTo>
                    <a:pt x="416" y="1091"/>
                  </a:lnTo>
                  <a:lnTo>
                    <a:pt x="449" y="1091"/>
                  </a:lnTo>
                  <a:lnTo>
                    <a:pt x="485" y="1091"/>
                  </a:lnTo>
                  <a:lnTo>
                    <a:pt x="683" y="1091"/>
                  </a:lnTo>
                  <a:lnTo>
                    <a:pt x="728" y="1091"/>
                  </a:lnTo>
                  <a:lnTo>
                    <a:pt x="777" y="1090"/>
                  </a:lnTo>
                  <a:lnTo>
                    <a:pt x="802" y="1088"/>
                  </a:lnTo>
                  <a:lnTo>
                    <a:pt x="829" y="1085"/>
                  </a:lnTo>
                  <a:lnTo>
                    <a:pt x="856" y="1081"/>
                  </a:lnTo>
                  <a:lnTo>
                    <a:pt x="882" y="1076"/>
                  </a:lnTo>
                  <a:lnTo>
                    <a:pt x="908" y="1070"/>
                  </a:lnTo>
                  <a:lnTo>
                    <a:pt x="935" y="1063"/>
                  </a:lnTo>
                  <a:lnTo>
                    <a:pt x="961" y="1054"/>
                  </a:lnTo>
                  <a:lnTo>
                    <a:pt x="987" y="1043"/>
                  </a:lnTo>
                  <a:lnTo>
                    <a:pt x="1012" y="1030"/>
                  </a:lnTo>
                  <a:lnTo>
                    <a:pt x="1036" y="1015"/>
                  </a:lnTo>
                  <a:lnTo>
                    <a:pt x="1060" y="997"/>
                  </a:lnTo>
                  <a:lnTo>
                    <a:pt x="1080" y="977"/>
                  </a:lnTo>
                  <a:lnTo>
                    <a:pt x="1101" y="956"/>
                  </a:lnTo>
                  <a:lnTo>
                    <a:pt x="1119" y="932"/>
                  </a:lnTo>
                  <a:lnTo>
                    <a:pt x="1134" y="908"/>
                  </a:lnTo>
                  <a:lnTo>
                    <a:pt x="1147" y="884"/>
                  </a:lnTo>
                  <a:lnTo>
                    <a:pt x="1158" y="861"/>
                  </a:lnTo>
                  <a:lnTo>
                    <a:pt x="1167" y="835"/>
                  </a:lnTo>
                  <a:lnTo>
                    <a:pt x="1174" y="811"/>
                  </a:lnTo>
                  <a:lnTo>
                    <a:pt x="1180" y="786"/>
                  </a:lnTo>
                  <a:lnTo>
                    <a:pt x="1185" y="764"/>
                  </a:lnTo>
                  <a:lnTo>
                    <a:pt x="1189" y="740"/>
                  </a:lnTo>
                  <a:lnTo>
                    <a:pt x="1191" y="719"/>
                  </a:lnTo>
                  <a:lnTo>
                    <a:pt x="1194" y="698"/>
                  </a:lnTo>
                  <a:lnTo>
                    <a:pt x="1195" y="663"/>
                  </a:lnTo>
                  <a:lnTo>
                    <a:pt x="1195" y="636"/>
                  </a:lnTo>
                  <a:lnTo>
                    <a:pt x="1195" y="455"/>
                  </a:lnTo>
                  <a:lnTo>
                    <a:pt x="1195" y="426"/>
                  </a:lnTo>
                  <a:lnTo>
                    <a:pt x="1194" y="391"/>
                  </a:lnTo>
                  <a:lnTo>
                    <a:pt x="1191" y="371"/>
                  </a:lnTo>
                  <a:lnTo>
                    <a:pt x="1189" y="349"/>
                  </a:lnTo>
                  <a:lnTo>
                    <a:pt x="1185" y="327"/>
                  </a:lnTo>
                  <a:lnTo>
                    <a:pt x="1180" y="303"/>
                  </a:lnTo>
                  <a:lnTo>
                    <a:pt x="1174" y="279"/>
                  </a:lnTo>
                  <a:lnTo>
                    <a:pt x="1167" y="255"/>
                  </a:lnTo>
                  <a:lnTo>
                    <a:pt x="1158" y="230"/>
                  </a:lnTo>
                  <a:lnTo>
                    <a:pt x="1147" y="206"/>
                  </a:lnTo>
                  <a:lnTo>
                    <a:pt x="1134" y="181"/>
                  </a:lnTo>
                  <a:lnTo>
                    <a:pt x="1119" y="157"/>
                  </a:lnTo>
                  <a:lnTo>
                    <a:pt x="1101" y="135"/>
                  </a:lnTo>
                  <a:lnTo>
                    <a:pt x="1080" y="113"/>
                  </a:lnTo>
                  <a:lnTo>
                    <a:pt x="1060" y="93"/>
                  </a:lnTo>
                  <a:lnTo>
                    <a:pt x="1036" y="75"/>
                  </a:lnTo>
                  <a:lnTo>
                    <a:pt x="1012" y="61"/>
                  </a:lnTo>
                  <a:lnTo>
                    <a:pt x="987" y="47"/>
                  </a:lnTo>
                  <a:lnTo>
                    <a:pt x="961" y="37"/>
                  </a:lnTo>
                  <a:lnTo>
                    <a:pt x="935" y="26"/>
                  </a:lnTo>
                  <a:lnTo>
                    <a:pt x="908" y="19"/>
                  </a:lnTo>
                  <a:lnTo>
                    <a:pt x="882" y="13"/>
                  </a:lnTo>
                  <a:lnTo>
                    <a:pt x="856" y="8"/>
                  </a:lnTo>
                  <a:lnTo>
                    <a:pt x="829" y="5"/>
                  </a:lnTo>
                  <a:lnTo>
                    <a:pt x="802" y="3"/>
                  </a:lnTo>
                  <a:lnTo>
                    <a:pt x="777" y="1"/>
                  </a:lnTo>
                  <a:lnTo>
                    <a:pt x="728" y="0"/>
                  </a:lnTo>
                  <a:lnTo>
                    <a:pt x="683" y="0"/>
                  </a:lnTo>
                  <a:lnTo>
                    <a:pt x="367" y="0"/>
                  </a:lnTo>
                  <a:lnTo>
                    <a:pt x="344" y="0"/>
                  </a:lnTo>
                  <a:lnTo>
                    <a:pt x="318" y="3"/>
                  </a:lnTo>
                  <a:lnTo>
                    <a:pt x="305" y="7"/>
                  </a:lnTo>
                  <a:lnTo>
                    <a:pt x="293" y="11"/>
                  </a:lnTo>
                  <a:lnTo>
                    <a:pt x="281" y="19"/>
                  </a:lnTo>
                  <a:lnTo>
                    <a:pt x="269" y="29"/>
                  </a:lnTo>
                  <a:lnTo>
                    <a:pt x="259" y="41"/>
                  </a:lnTo>
                  <a:lnTo>
                    <a:pt x="251" y="53"/>
                  </a:lnTo>
                  <a:lnTo>
                    <a:pt x="245" y="66"/>
                  </a:lnTo>
                  <a:lnTo>
                    <a:pt x="242" y="78"/>
                  </a:lnTo>
                  <a:lnTo>
                    <a:pt x="239" y="104"/>
                  </a:lnTo>
                  <a:lnTo>
                    <a:pt x="239" y="127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latin typeface="Calibri" charset="0"/>
                <a:cs typeface="Arial" charset="0"/>
              </a:endParaRPr>
            </a:p>
          </p:txBody>
        </p:sp>
        <p:sp>
          <p:nvSpPr>
            <p:cNvPr id="7" name="Freeform 28"/>
            <p:cNvSpPr>
              <a:spLocks/>
            </p:cNvSpPr>
            <p:nvPr userDrawn="1"/>
          </p:nvSpPr>
          <p:spPr bwMode="auto">
            <a:xfrm>
              <a:off x="5773589" y="6605685"/>
              <a:ext cx="317871" cy="225609"/>
            </a:xfrm>
            <a:custGeom>
              <a:avLst/>
              <a:gdLst>
                <a:gd name="T0" fmla="*/ 2147483647 w 1002"/>
                <a:gd name="T1" fmla="*/ 0 h 727"/>
                <a:gd name="T2" fmla="*/ 2147483647 w 1002"/>
                <a:gd name="T3" fmla="*/ 0 h 727"/>
                <a:gd name="T4" fmla="*/ 2147483647 w 1002"/>
                <a:gd name="T5" fmla="*/ 2147483647 h 727"/>
                <a:gd name="T6" fmla="*/ 0 w 1002"/>
                <a:gd name="T7" fmla="*/ 2147483647 h 727"/>
                <a:gd name="T8" fmla="*/ 2147483647 w 1002"/>
                <a:gd name="T9" fmla="*/ 0 h 7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2" h="727">
                  <a:moveTo>
                    <a:pt x="546" y="0"/>
                  </a:moveTo>
                  <a:lnTo>
                    <a:pt x="1002" y="0"/>
                  </a:lnTo>
                  <a:lnTo>
                    <a:pt x="456" y="727"/>
                  </a:lnTo>
                  <a:lnTo>
                    <a:pt x="0" y="727"/>
                  </a:lnTo>
                  <a:lnTo>
                    <a:pt x="546" y="0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latin typeface="Calibri" charset="0"/>
                <a:cs typeface="Arial" charset="0"/>
              </a:endParaRPr>
            </a:p>
          </p:txBody>
        </p:sp>
        <p:sp>
          <p:nvSpPr>
            <p:cNvPr id="8" name="Freeform 29"/>
            <p:cNvSpPr>
              <a:spLocks/>
            </p:cNvSpPr>
            <p:nvPr userDrawn="1"/>
          </p:nvSpPr>
          <p:spPr bwMode="auto">
            <a:xfrm>
              <a:off x="5385680" y="6605685"/>
              <a:ext cx="436399" cy="343786"/>
            </a:xfrm>
            <a:custGeom>
              <a:avLst/>
              <a:gdLst>
                <a:gd name="T0" fmla="*/ 0 w 1377"/>
                <a:gd name="T1" fmla="*/ 2147483647 h 1091"/>
                <a:gd name="T2" fmla="*/ 2147483647 w 1377"/>
                <a:gd name="T3" fmla="*/ 2147483647 h 1091"/>
                <a:gd name="T4" fmla="*/ 2147483647 w 1377"/>
                <a:gd name="T5" fmla="*/ 2147483647 h 1091"/>
                <a:gd name="T6" fmla="*/ 2147483647 w 1377"/>
                <a:gd name="T7" fmla="*/ 2147483647 h 1091"/>
                <a:gd name="T8" fmla="*/ 2147483647 w 1377"/>
                <a:gd name="T9" fmla="*/ 2147483647 h 1091"/>
                <a:gd name="T10" fmla="*/ 2147483647 w 1377"/>
                <a:gd name="T11" fmla="*/ 0 h 1091"/>
                <a:gd name="T12" fmla="*/ 2147483647 w 1377"/>
                <a:gd name="T13" fmla="*/ 0 h 1091"/>
                <a:gd name="T14" fmla="*/ 2147483647 w 1377"/>
                <a:gd name="T15" fmla="*/ 0 h 1091"/>
                <a:gd name="T16" fmla="*/ 2147483647 w 1377"/>
                <a:gd name="T17" fmla="*/ 2147483647 h 1091"/>
                <a:gd name="T18" fmla="*/ 2147483647 w 1377"/>
                <a:gd name="T19" fmla="*/ 2147483647 h 1091"/>
                <a:gd name="T20" fmla="*/ 2147483647 w 1377"/>
                <a:gd name="T21" fmla="*/ 2147483647 h 1091"/>
                <a:gd name="T22" fmla="*/ 2147483647 w 1377"/>
                <a:gd name="T23" fmla="*/ 2147483647 h 1091"/>
                <a:gd name="T24" fmla="*/ 2147483647 w 1377"/>
                <a:gd name="T25" fmla="*/ 2147483647 h 1091"/>
                <a:gd name="T26" fmla="*/ 2147483647 w 1377"/>
                <a:gd name="T27" fmla="*/ 2147483647 h 1091"/>
                <a:gd name="T28" fmla="*/ 2147483647 w 1377"/>
                <a:gd name="T29" fmla="*/ 2147483647 h 1091"/>
                <a:gd name="T30" fmla="*/ 2147483647 w 1377"/>
                <a:gd name="T31" fmla="*/ 2147483647 h 1091"/>
                <a:gd name="T32" fmla="*/ 2147483647 w 1377"/>
                <a:gd name="T33" fmla="*/ 2147483647 h 1091"/>
                <a:gd name="T34" fmla="*/ 2147483647 w 1377"/>
                <a:gd name="T35" fmla="*/ 2147483647 h 1091"/>
                <a:gd name="T36" fmla="*/ 2147483647 w 1377"/>
                <a:gd name="T37" fmla="*/ 2147483647 h 1091"/>
                <a:gd name="T38" fmla="*/ 2147483647 w 1377"/>
                <a:gd name="T39" fmla="*/ 2147483647 h 1091"/>
                <a:gd name="T40" fmla="*/ 2147483647 w 1377"/>
                <a:gd name="T41" fmla="*/ 2147483647 h 1091"/>
                <a:gd name="T42" fmla="*/ 2147483647 w 1377"/>
                <a:gd name="T43" fmla="*/ 2147483647 h 1091"/>
                <a:gd name="T44" fmla="*/ 2147483647 w 1377"/>
                <a:gd name="T45" fmla="*/ 2147483647 h 1091"/>
                <a:gd name="T46" fmla="*/ 2147483647 w 1377"/>
                <a:gd name="T47" fmla="*/ 2147483647 h 1091"/>
                <a:gd name="T48" fmla="*/ 2147483647 w 1377"/>
                <a:gd name="T49" fmla="*/ 2147483647 h 1091"/>
                <a:gd name="T50" fmla="*/ 2147483647 w 1377"/>
                <a:gd name="T51" fmla="*/ 2147483647 h 1091"/>
                <a:gd name="T52" fmla="*/ 2147483647 w 1377"/>
                <a:gd name="T53" fmla="*/ 2147483647 h 1091"/>
                <a:gd name="T54" fmla="*/ 2147483647 w 1377"/>
                <a:gd name="T55" fmla="*/ 2147483647 h 1091"/>
                <a:gd name="T56" fmla="*/ 2147483647 w 1377"/>
                <a:gd name="T57" fmla="*/ 2147483647 h 1091"/>
                <a:gd name="T58" fmla="*/ 2147483647 w 1377"/>
                <a:gd name="T59" fmla="*/ 2147483647 h 1091"/>
                <a:gd name="T60" fmla="*/ 2147483647 w 1377"/>
                <a:gd name="T61" fmla="*/ 2147483647 h 1091"/>
                <a:gd name="T62" fmla="*/ 2147483647 w 1377"/>
                <a:gd name="T63" fmla="*/ 2147483647 h 1091"/>
                <a:gd name="T64" fmla="*/ 2147483647 w 1377"/>
                <a:gd name="T65" fmla="*/ 2147483647 h 1091"/>
                <a:gd name="T66" fmla="*/ 2147483647 w 1377"/>
                <a:gd name="T67" fmla="*/ 2147483647 h 1091"/>
                <a:gd name="T68" fmla="*/ 0 w 1377"/>
                <a:gd name="T69" fmla="*/ 2147483647 h 109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77" h="1091">
                  <a:moveTo>
                    <a:pt x="0" y="128"/>
                  </a:moveTo>
                  <a:lnTo>
                    <a:pt x="0" y="104"/>
                  </a:lnTo>
                  <a:lnTo>
                    <a:pt x="3" y="79"/>
                  </a:lnTo>
                  <a:lnTo>
                    <a:pt x="7" y="65"/>
                  </a:lnTo>
                  <a:lnTo>
                    <a:pt x="12" y="53"/>
                  </a:lnTo>
                  <a:lnTo>
                    <a:pt x="19" y="42"/>
                  </a:lnTo>
                  <a:lnTo>
                    <a:pt x="30" y="30"/>
                  </a:lnTo>
                  <a:lnTo>
                    <a:pt x="42" y="19"/>
                  </a:lnTo>
                  <a:lnTo>
                    <a:pt x="53" y="12"/>
                  </a:lnTo>
                  <a:lnTo>
                    <a:pt x="67" y="6"/>
                  </a:lnTo>
                  <a:lnTo>
                    <a:pt x="79" y="3"/>
                  </a:lnTo>
                  <a:lnTo>
                    <a:pt x="104" y="0"/>
                  </a:lnTo>
                  <a:lnTo>
                    <a:pt x="128" y="0"/>
                  </a:lnTo>
                  <a:lnTo>
                    <a:pt x="892" y="0"/>
                  </a:lnTo>
                  <a:lnTo>
                    <a:pt x="927" y="0"/>
                  </a:lnTo>
                  <a:lnTo>
                    <a:pt x="960" y="0"/>
                  </a:lnTo>
                  <a:lnTo>
                    <a:pt x="991" y="1"/>
                  </a:lnTo>
                  <a:lnTo>
                    <a:pt x="1021" y="3"/>
                  </a:lnTo>
                  <a:lnTo>
                    <a:pt x="1048" y="6"/>
                  </a:lnTo>
                  <a:lnTo>
                    <a:pt x="1075" y="12"/>
                  </a:lnTo>
                  <a:lnTo>
                    <a:pt x="1099" y="19"/>
                  </a:lnTo>
                  <a:lnTo>
                    <a:pt x="1122" y="30"/>
                  </a:lnTo>
                  <a:lnTo>
                    <a:pt x="1145" y="42"/>
                  </a:lnTo>
                  <a:lnTo>
                    <a:pt x="1166" y="58"/>
                  </a:lnTo>
                  <a:lnTo>
                    <a:pt x="1185" y="74"/>
                  </a:lnTo>
                  <a:lnTo>
                    <a:pt x="1204" y="94"/>
                  </a:lnTo>
                  <a:lnTo>
                    <a:pt x="1240" y="137"/>
                  </a:lnTo>
                  <a:lnTo>
                    <a:pt x="1274" y="181"/>
                  </a:lnTo>
                  <a:lnTo>
                    <a:pt x="1320" y="242"/>
                  </a:lnTo>
                  <a:lnTo>
                    <a:pt x="1343" y="272"/>
                  </a:lnTo>
                  <a:lnTo>
                    <a:pt x="1361" y="302"/>
                  </a:lnTo>
                  <a:lnTo>
                    <a:pt x="1367" y="317"/>
                  </a:lnTo>
                  <a:lnTo>
                    <a:pt x="1372" y="331"/>
                  </a:lnTo>
                  <a:lnTo>
                    <a:pt x="1375" y="346"/>
                  </a:lnTo>
                  <a:lnTo>
                    <a:pt x="1377" y="363"/>
                  </a:lnTo>
                  <a:lnTo>
                    <a:pt x="1375" y="379"/>
                  </a:lnTo>
                  <a:lnTo>
                    <a:pt x="1372" y="395"/>
                  </a:lnTo>
                  <a:lnTo>
                    <a:pt x="1367" y="410"/>
                  </a:lnTo>
                  <a:lnTo>
                    <a:pt x="1359" y="425"/>
                  </a:lnTo>
                  <a:lnTo>
                    <a:pt x="1341" y="455"/>
                  </a:lnTo>
                  <a:lnTo>
                    <a:pt x="1320" y="485"/>
                  </a:lnTo>
                  <a:lnTo>
                    <a:pt x="1137" y="727"/>
                  </a:lnTo>
                  <a:lnTo>
                    <a:pt x="682" y="727"/>
                  </a:lnTo>
                  <a:lnTo>
                    <a:pt x="978" y="333"/>
                  </a:lnTo>
                  <a:lnTo>
                    <a:pt x="987" y="321"/>
                  </a:lnTo>
                  <a:lnTo>
                    <a:pt x="996" y="309"/>
                  </a:lnTo>
                  <a:lnTo>
                    <a:pt x="1003" y="296"/>
                  </a:lnTo>
                  <a:lnTo>
                    <a:pt x="1009" y="282"/>
                  </a:lnTo>
                  <a:lnTo>
                    <a:pt x="1014" y="268"/>
                  </a:lnTo>
                  <a:lnTo>
                    <a:pt x="1015" y="253"/>
                  </a:lnTo>
                  <a:lnTo>
                    <a:pt x="1015" y="245"/>
                  </a:lnTo>
                  <a:lnTo>
                    <a:pt x="1014" y="238"/>
                  </a:lnTo>
                  <a:lnTo>
                    <a:pt x="1012" y="230"/>
                  </a:lnTo>
                  <a:lnTo>
                    <a:pt x="1009" y="223"/>
                  </a:lnTo>
                  <a:lnTo>
                    <a:pt x="1005" y="216"/>
                  </a:lnTo>
                  <a:lnTo>
                    <a:pt x="1000" y="210"/>
                  </a:lnTo>
                  <a:lnTo>
                    <a:pt x="994" y="204"/>
                  </a:lnTo>
                  <a:lnTo>
                    <a:pt x="990" y="199"/>
                  </a:lnTo>
                  <a:lnTo>
                    <a:pt x="976" y="192"/>
                  </a:lnTo>
                  <a:lnTo>
                    <a:pt x="963" y="186"/>
                  </a:lnTo>
                  <a:lnTo>
                    <a:pt x="948" y="183"/>
                  </a:lnTo>
                  <a:lnTo>
                    <a:pt x="932" y="181"/>
                  </a:lnTo>
                  <a:lnTo>
                    <a:pt x="917" y="181"/>
                  </a:lnTo>
                  <a:lnTo>
                    <a:pt x="902" y="181"/>
                  </a:lnTo>
                  <a:lnTo>
                    <a:pt x="546" y="181"/>
                  </a:lnTo>
                  <a:lnTo>
                    <a:pt x="546" y="1091"/>
                  </a:lnTo>
                  <a:lnTo>
                    <a:pt x="181" y="1091"/>
                  </a:lnTo>
                  <a:lnTo>
                    <a:pt x="181" y="181"/>
                  </a:lnTo>
                  <a:lnTo>
                    <a:pt x="0" y="181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latin typeface="Calibri" charset="0"/>
                <a:cs typeface="Arial" charset="0"/>
              </a:endParaRPr>
            </a:p>
          </p:txBody>
        </p:sp>
      </p:grp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219573" y="1809637"/>
            <a:ext cx="7772400" cy="1125140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/>
          <p:nvPr userDrawn="1"/>
        </p:nvSpPr>
        <p:spPr>
          <a:xfrm>
            <a:off x="0" y="0"/>
            <a:ext cx="9144000" cy="4865688"/>
          </a:xfrm>
          <a:prstGeom prst="rect">
            <a:avLst/>
          </a:prstGeom>
          <a:solidFill>
            <a:srgbClr val="BFC5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2"/>
          <p:cNvSpPr/>
          <p:nvPr userDrawn="1"/>
        </p:nvSpPr>
        <p:spPr>
          <a:xfrm>
            <a:off x="0" y="4875213"/>
            <a:ext cx="9144000" cy="2682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2" name="Группа 10"/>
          <p:cNvGrpSpPr>
            <a:grpSpLocks noChangeAspect="1"/>
          </p:cNvGrpSpPr>
          <p:nvPr userDrawn="1"/>
        </p:nvGrpSpPr>
        <p:grpSpPr bwMode="auto">
          <a:xfrm>
            <a:off x="8496300" y="4948238"/>
            <a:ext cx="306388" cy="136525"/>
            <a:chOff x="5385680" y="6487509"/>
            <a:chExt cx="1039813" cy="461962"/>
          </a:xfrm>
        </p:grpSpPr>
        <p:sp>
          <p:nvSpPr>
            <p:cNvPr id="7" name="Freeform 27"/>
            <p:cNvSpPr>
              <a:spLocks/>
            </p:cNvSpPr>
            <p:nvPr userDrawn="1"/>
          </p:nvSpPr>
          <p:spPr bwMode="auto">
            <a:xfrm>
              <a:off x="6048359" y="6487509"/>
              <a:ext cx="377134" cy="343786"/>
            </a:xfrm>
            <a:custGeom>
              <a:avLst/>
              <a:gdLst>
                <a:gd name="T0" fmla="*/ 2147483647 w 1195"/>
                <a:gd name="T1" fmla="*/ 2147483647 h 1091"/>
                <a:gd name="T2" fmla="*/ 2147483647 w 1195"/>
                <a:gd name="T3" fmla="*/ 2147483647 h 1091"/>
                <a:gd name="T4" fmla="*/ 2147483647 w 1195"/>
                <a:gd name="T5" fmla="*/ 2147483647 h 1091"/>
                <a:gd name="T6" fmla="*/ 2147483647 w 1195"/>
                <a:gd name="T7" fmla="*/ 2147483647 h 1091"/>
                <a:gd name="T8" fmla="*/ 2147483647 w 1195"/>
                <a:gd name="T9" fmla="*/ 2147483647 h 1091"/>
                <a:gd name="T10" fmla="*/ 2147483647 w 1195"/>
                <a:gd name="T11" fmla="*/ 2147483647 h 1091"/>
                <a:gd name="T12" fmla="*/ 2147483647 w 1195"/>
                <a:gd name="T13" fmla="*/ 2147483647 h 1091"/>
                <a:gd name="T14" fmla="*/ 2147483647 w 1195"/>
                <a:gd name="T15" fmla="*/ 2147483647 h 1091"/>
                <a:gd name="T16" fmla="*/ 2147483647 w 1195"/>
                <a:gd name="T17" fmla="*/ 2147483647 h 1091"/>
                <a:gd name="T18" fmla="*/ 2147483647 w 1195"/>
                <a:gd name="T19" fmla="*/ 2147483647 h 1091"/>
                <a:gd name="T20" fmla="*/ 2147483647 w 1195"/>
                <a:gd name="T21" fmla="*/ 2147483647 h 1091"/>
                <a:gd name="T22" fmla="*/ 2147483647 w 1195"/>
                <a:gd name="T23" fmla="*/ 2147483647 h 1091"/>
                <a:gd name="T24" fmla="*/ 2147483647 w 1195"/>
                <a:gd name="T25" fmla="*/ 2147483647 h 1091"/>
                <a:gd name="T26" fmla="*/ 2147483647 w 1195"/>
                <a:gd name="T27" fmla="*/ 2147483647 h 1091"/>
                <a:gd name="T28" fmla="*/ 2147483647 w 1195"/>
                <a:gd name="T29" fmla="*/ 2147483647 h 1091"/>
                <a:gd name="T30" fmla="*/ 2147483647 w 1195"/>
                <a:gd name="T31" fmla="*/ 2147483647 h 1091"/>
                <a:gd name="T32" fmla="*/ 2147483647 w 1195"/>
                <a:gd name="T33" fmla="*/ 2147483647 h 1091"/>
                <a:gd name="T34" fmla="*/ 2147483647 w 1195"/>
                <a:gd name="T35" fmla="*/ 2147483647 h 1091"/>
                <a:gd name="T36" fmla="*/ 2147483647 w 1195"/>
                <a:gd name="T37" fmla="*/ 2147483647 h 1091"/>
                <a:gd name="T38" fmla="*/ 2147483647 w 1195"/>
                <a:gd name="T39" fmla="*/ 2147483647 h 1091"/>
                <a:gd name="T40" fmla="*/ 2147483647 w 1195"/>
                <a:gd name="T41" fmla="*/ 2147483647 h 1091"/>
                <a:gd name="T42" fmla="*/ 2147483647 w 1195"/>
                <a:gd name="T43" fmla="*/ 2147483647 h 1091"/>
                <a:gd name="T44" fmla="*/ 2147483647 w 1195"/>
                <a:gd name="T45" fmla="*/ 2147483647 h 1091"/>
                <a:gd name="T46" fmla="*/ 2147483647 w 1195"/>
                <a:gd name="T47" fmla="*/ 2147483647 h 1091"/>
                <a:gd name="T48" fmla="*/ 2147483647 w 1195"/>
                <a:gd name="T49" fmla="*/ 2147483647 h 1091"/>
                <a:gd name="T50" fmla="*/ 2147483647 w 1195"/>
                <a:gd name="T51" fmla="*/ 2147483647 h 1091"/>
                <a:gd name="T52" fmla="*/ 2147483647 w 1195"/>
                <a:gd name="T53" fmla="*/ 2147483647 h 1091"/>
                <a:gd name="T54" fmla="*/ 2147483647 w 1195"/>
                <a:gd name="T55" fmla="*/ 2147483647 h 1091"/>
                <a:gd name="T56" fmla="*/ 2147483647 w 1195"/>
                <a:gd name="T57" fmla="*/ 2147483647 h 1091"/>
                <a:gd name="T58" fmla="*/ 2147483647 w 1195"/>
                <a:gd name="T59" fmla="*/ 2147483647 h 1091"/>
                <a:gd name="T60" fmla="*/ 2147483647 w 1195"/>
                <a:gd name="T61" fmla="*/ 2147483647 h 1091"/>
                <a:gd name="T62" fmla="*/ 2147483647 w 1195"/>
                <a:gd name="T63" fmla="*/ 2147483647 h 1091"/>
                <a:gd name="T64" fmla="*/ 2147483647 w 1195"/>
                <a:gd name="T65" fmla="*/ 2147483647 h 1091"/>
                <a:gd name="T66" fmla="*/ 2147483647 w 1195"/>
                <a:gd name="T67" fmla="*/ 2147483647 h 1091"/>
                <a:gd name="T68" fmla="*/ 2147483647 w 1195"/>
                <a:gd name="T69" fmla="*/ 2147483647 h 1091"/>
                <a:gd name="T70" fmla="*/ 2147483647 w 1195"/>
                <a:gd name="T71" fmla="*/ 2147483647 h 1091"/>
                <a:gd name="T72" fmla="*/ 2147483647 w 1195"/>
                <a:gd name="T73" fmla="*/ 2147483647 h 1091"/>
                <a:gd name="T74" fmla="*/ 2147483647 w 1195"/>
                <a:gd name="T75" fmla="*/ 2147483647 h 1091"/>
                <a:gd name="T76" fmla="*/ 2147483647 w 1195"/>
                <a:gd name="T77" fmla="*/ 2147483647 h 1091"/>
                <a:gd name="T78" fmla="*/ 2147483647 w 1195"/>
                <a:gd name="T79" fmla="*/ 2147483647 h 1091"/>
                <a:gd name="T80" fmla="*/ 2147483647 w 1195"/>
                <a:gd name="T81" fmla="*/ 2147483647 h 1091"/>
                <a:gd name="T82" fmla="*/ 2147483647 w 1195"/>
                <a:gd name="T83" fmla="*/ 2147483647 h 1091"/>
                <a:gd name="T84" fmla="*/ 2147483647 w 1195"/>
                <a:gd name="T85" fmla="*/ 2147483647 h 1091"/>
                <a:gd name="T86" fmla="*/ 2147483647 w 1195"/>
                <a:gd name="T87" fmla="*/ 2147483647 h 1091"/>
                <a:gd name="T88" fmla="*/ 2147483647 w 1195"/>
                <a:gd name="T89" fmla="*/ 2147483647 h 1091"/>
                <a:gd name="T90" fmla="*/ 2147483647 w 1195"/>
                <a:gd name="T91" fmla="*/ 0 h 1091"/>
                <a:gd name="T92" fmla="*/ 2147483647 w 1195"/>
                <a:gd name="T93" fmla="*/ 2147483647 h 1091"/>
                <a:gd name="T94" fmla="*/ 2147483647 w 1195"/>
                <a:gd name="T95" fmla="*/ 2147483647 h 1091"/>
                <a:gd name="T96" fmla="*/ 2147483647 w 1195"/>
                <a:gd name="T97" fmla="*/ 2147483647 h 1091"/>
                <a:gd name="T98" fmla="*/ 2147483647 w 1195"/>
                <a:gd name="T99" fmla="*/ 2147483647 h 109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195" h="1091">
                  <a:moveTo>
                    <a:pt x="239" y="127"/>
                  </a:moveTo>
                  <a:lnTo>
                    <a:pt x="239" y="181"/>
                  </a:lnTo>
                  <a:lnTo>
                    <a:pt x="693" y="181"/>
                  </a:lnTo>
                  <a:lnTo>
                    <a:pt x="719" y="181"/>
                  </a:lnTo>
                  <a:lnTo>
                    <a:pt x="747" y="185"/>
                  </a:lnTo>
                  <a:lnTo>
                    <a:pt x="762" y="188"/>
                  </a:lnTo>
                  <a:lnTo>
                    <a:pt x="775" y="194"/>
                  </a:lnTo>
                  <a:lnTo>
                    <a:pt x="789" y="202"/>
                  </a:lnTo>
                  <a:lnTo>
                    <a:pt x="801" y="212"/>
                  </a:lnTo>
                  <a:lnTo>
                    <a:pt x="809" y="224"/>
                  </a:lnTo>
                  <a:lnTo>
                    <a:pt x="817" y="236"/>
                  </a:lnTo>
                  <a:lnTo>
                    <a:pt x="823" y="251"/>
                  </a:lnTo>
                  <a:lnTo>
                    <a:pt x="827" y="264"/>
                  </a:lnTo>
                  <a:lnTo>
                    <a:pt x="830" y="293"/>
                  </a:lnTo>
                  <a:lnTo>
                    <a:pt x="830" y="318"/>
                  </a:lnTo>
                  <a:lnTo>
                    <a:pt x="830" y="773"/>
                  </a:lnTo>
                  <a:lnTo>
                    <a:pt x="830" y="798"/>
                  </a:lnTo>
                  <a:lnTo>
                    <a:pt x="827" y="825"/>
                  </a:lnTo>
                  <a:lnTo>
                    <a:pt x="823" y="840"/>
                  </a:lnTo>
                  <a:lnTo>
                    <a:pt x="817" y="853"/>
                  </a:lnTo>
                  <a:lnTo>
                    <a:pt x="809" y="867"/>
                  </a:lnTo>
                  <a:lnTo>
                    <a:pt x="801" y="878"/>
                  </a:lnTo>
                  <a:lnTo>
                    <a:pt x="789" y="889"/>
                  </a:lnTo>
                  <a:lnTo>
                    <a:pt x="775" y="896"/>
                  </a:lnTo>
                  <a:lnTo>
                    <a:pt x="762" y="902"/>
                  </a:lnTo>
                  <a:lnTo>
                    <a:pt x="747" y="905"/>
                  </a:lnTo>
                  <a:lnTo>
                    <a:pt x="719" y="908"/>
                  </a:lnTo>
                  <a:lnTo>
                    <a:pt x="693" y="910"/>
                  </a:lnTo>
                  <a:lnTo>
                    <a:pt x="475" y="910"/>
                  </a:lnTo>
                  <a:lnTo>
                    <a:pt x="460" y="908"/>
                  </a:lnTo>
                  <a:lnTo>
                    <a:pt x="443" y="908"/>
                  </a:lnTo>
                  <a:lnTo>
                    <a:pt x="428" y="907"/>
                  </a:lnTo>
                  <a:lnTo>
                    <a:pt x="413" y="904"/>
                  </a:lnTo>
                  <a:lnTo>
                    <a:pt x="400" y="899"/>
                  </a:lnTo>
                  <a:lnTo>
                    <a:pt x="387" y="892"/>
                  </a:lnTo>
                  <a:lnTo>
                    <a:pt x="381" y="886"/>
                  </a:lnTo>
                  <a:lnTo>
                    <a:pt x="376" y="881"/>
                  </a:lnTo>
                  <a:lnTo>
                    <a:pt x="372" y="874"/>
                  </a:lnTo>
                  <a:lnTo>
                    <a:pt x="367" y="867"/>
                  </a:lnTo>
                  <a:lnTo>
                    <a:pt x="364" y="859"/>
                  </a:lnTo>
                  <a:lnTo>
                    <a:pt x="363" y="852"/>
                  </a:lnTo>
                  <a:lnTo>
                    <a:pt x="361" y="844"/>
                  </a:lnTo>
                  <a:lnTo>
                    <a:pt x="361" y="837"/>
                  </a:lnTo>
                  <a:lnTo>
                    <a:pt x="363" y="822"/>
                  </a:lnTo>
                  <a:lnTo>
                    <a:pt x="367" y="809"/>
                  </a:lnTo>
                  <a:lnTo>
                    <a:pt x="373" y="795"/>
                  </a:lnTo>
                  <a:lnTo>
                    <a:pt x="381" y="782"/>
                  </a:lnTo>
                  <a:lnTo>
                    <a:pt x="390" y="768"/>
                  </a:lnTo>
                  <a:lnTo>
                    <a:pt x="399" y="758"/>
                  </a:lnTo>
                  <a:lnTo>
                    <a:pt x="693" y="364"/>
                  </a:lnTo>
                  <a:lnTo>
                    <a:pt x="239" y="364"/>
                  </a:lnTo>
                  <a:lnTo>
                    <a:pt x="56" y="606"/>
                  </a:lnTo>
                  <a:lnTo>
                    <a:pt x="35" y="636"/>
                  </a:lnTo>
                  <a:lnTo>
                    <a:pt x="16" y="664"/>
                  </a:lnTo>
                  <a:lnTo>
                    <a:pt x="10" y="679"/>
                  </a:lnTo>
                  <a:lnTo>
                    <a:pt x="4" y="694"/>
                  </a:lnTo>
                  <a:lnTo>
                    <a:pt x="1" y="710"/>
                  </a:lnTo>
                  <a:lnTo>
                    <a:pt x="0" y="727"/>
                  </a:lnTo>
                  <a:lnTo>
                    <a:pt x="1" y="743"/>
                  </a:lnTo>
                  <a:lnTo>
                    <a:pt x="4" y="759"/>
                  </a:lnTo>
                  <a:lnTo>
                    <a:pt x="9" y="774"/>
                  </a:lnTo>
                  <a:lnTo>
                    <a:pt x="16" y="789"/>
                  </a:lnTo>
                  <a:lnTo>
                    <a:pt x="34" y="817"/>
                  </a:lnTo>
                  <a:lnTo>
                    <a:pt x="56" y="849"/>
                  </a:lnTo>
                  <a:lnTo>
                    <a:pt x="102" y="910"/>
                  </a:lnTo>
                  <a:lnTo>
                    <a:pt x="137" y="954"/>
                  </a:lnTo>
                  <a:lnTo>
                    <a:pt x="172" y="996"/>
                  </a:lnTo>
                  <a:lnTo>
                    <a:pt x="192" y="1015"/>
                  </a:lnTo>
                  <a:lnTo>
                    <a:pt x="211" y="1033"/>
                  </a:lnTo>
                  <a:lnTo>
                    <a:pt x="232" y="1048"/>
                  </a:lnTo>
                  <a:lnTo>
                    <a:pt x="254" y="1061"/>
                  </a:lnTo>
                  <a:lnTo>
                    <a:pt x="277" y="1070"/>
                  </a:lnTo>
                  <a:lnTo>
                    <a:pt x="302" y="1078"/>
                  </a:lnTo>
                  <a:lnTo>
                    <a:pt x="327" y="1084"/>
                  </a:lnTo>
                  <a:lnTo>
                    <a:pt x="355" y="1087"/>
                  </a:lnTo>
                  <a:lnTo>
                    <a:pt x="385" y="1090"/>
                  </a:lnTo>
                  <a:lnTo>
                    <a:pt x="416" y="1091"/>
                  </a:lnTo>
                  <a:lnTo>
                    <a:pt x="449" y="1091"/>
                  </a:lnTo>
                  <a:lnTo>
                    <a:pt x="485" y="1091"/>
                  </a:lnTo>
                  <a:lnTo>
                    <a:pt x="683" y="1091"/>
                  </a:lnTo>
                  <a:lnTo>
                    <a:pt x="728" y="1091"/>
                  </a:lnTo>
                  <a:lnTo>
                    <a:pt x="777" y="1090"/>
                  </a:lnTo>
                  <a:lnTo>
                    <a:pt x="802" y="1088"/>
                  </a:lnTo>
                  <a:lnTo>
                    <a:pt x="829" y="1085"/>
                  </a:lnTo>
                  <a:lnTo>
                    <a:pt x="856" y="1081"/>
                  </a:lnTo>
                  <a:lnTo>
                    <a:pt x="882" y="1076"/>
                  </a:lnTo>
                  <a:lnTo>
                    <a:pt x="908" y="1070"/>
                  </a:lnTo>
                  <a:lnTo>
                    <a:pt x="935" y="1063"/>
                  </a:lnTo>
                  <a:lnTo>
                    <a:pt x="961" y="1054"/>
                  </a:lnTo>
                  <a:lnTo>
                    <a:pt x="987" y="1043"/>
                  </a:lnTo>
                  <a:lnTo>
                    <a:pt x="1012" y="1030"/>
                  </a:lnTo>
                  <a:lnTo>
                    <a:pt x="1036" y="1015"/>
                  </a:lnTo>
                  <a:lnTo>
                    <a:pt x="1060" y="997"/>
                  </a:lnTo>
                  <a:lnTo>
                    <a:pt x="1080" y="977"/>
                  </a:lnTo>
                  <a:lnTo>
                    <a:pt x="1101" y="956"/>
                  </a:lnTo>
                  <a:lnTo>
                    <a:pt x="1119" y="932"/>
                  </a:lnTo>
                  <a:lnTo>
                    <a:pt x="1134" y="908"/>
                  </a:lnTo>
                  <a:lnTo>
                    <a:pt x="1147" y="884"/>
                  </a:lnTo>
                  <a:lnTo>
                    <a:pt x="1158" y="861"/>
                  </a:lnTo>
                  <a:lnTo>
                    <a:pt x="1167" y="835"/>
                  </a:lnTo>
                  <a:lnTo>
                    <a:pt x="1174" y="811"/>
                  </a:lnTo>
                  <a:lnTo>
                    <a:pt x="1180" y="786"/>
                  </a:lnTo>
                  <a:lnTo>
                    <a:pt x="1185" y="764"/>
                  </a:lnTo>
                  <a:lnTo>
                    <a:pt x="1189" y="740"/>
                  </a:lnTo>
                  <a:lnTo>
                    <a:pt x="1191" y="719"/>
                  </a:lnTo>
                  <a:lnTo>
                    <a:pt x="1194" y="698"/>
                  </a:lnTo>
                  <a:lnTo>
                    <a:pt x="1195" y="663"/>
                  </a:lnTo>
                  <a:lnTo>
                    <a:pt x="1195" y="636"/>
                  </a:lnTo>
                  <a:lnTo>
                    <a:pt x="1195" y="455"/>
                  </a:lnTo>
                  <a:lnTo>
                    <a:pt x="1195" y="426"/>
                  </a:lnTo>
                  <a:lnTo>
                    <a:pt x="1194" y="391"/>
                  </a:lnTo>
                  <a:lnTo>
                    <a:pt x="1191" y="371"/>
                  </a:lnTo>
                  <a:lnTo>
                    <a:pt x="1189" y="349"/>
                  </a:lnTo>
                  <a:lnTo>
                    <a:pt x="1185" y="327"/>
                  </a:lnTo>
                  <a:lnTo>
                    <a:pt x="1180" y="303"/>
                  </a:lnTo>
                  <a:lnTo>
                    <a:pt x="1174" y="279"/>
                  </a:lnTo>
                  <a:lnTo>
                    <a:pt x="1167" y="255"/>
                  </a:lnTo>
                  <a:lnTo>
                    <a:pt x="1158" y="230"/>
                  </a:lnTo>
                  <a:lnTo>
                    <a:pt x="1147" y="206"/>
                  </a:lnTo>
                  <a:lnTo>
                    <a:pt x="1134" y="181"/>
                  </a:lnTo>
                  <a:lnTo>
                    <a:pt x="1119" y="157"/>
                  </a:lnTo>
                  <a:lnTo>
                    <a:pt x="1101" y="135"/>
                  </a:lnTo>
                  <a:lnTo>
                    <a:pt x="1080" y="113"/>
                  </a:lnTo>
                  <a:lnTo>
                    <a:pt x="1060" y="93"/>
                  </a:lnTo>
                  <a:lnTo>
                    <a:pt x="1036" y="75"/>
                  </a:lnTo>
                  <a:lnTo>
                    <a:pt x="1012" y="61"/>
                  </a:lnTo>
                  <a:lnTo>
                    <a:pt x="987" y="47"/>
                  </a:lnTo>
                  <a:lnTo>
                    <a:pt x="961" y="37"/>
                  </a:lnTo>
                  <a:lnTo>
                    <a:pt x="935" y="26"/>
                  </a:lnTo>
                  <a:lnTo>
                    <a:pt x="908" y="19"/>
                  </a:lnTo>
                  <a:lnTo>
                    <a:pt x="882" y="13"/>
                  </a:lnTo>
                  <a:lnTo>
                    <a:pt x="856" y="8"/>
                  </a:lnTo>
                  <a:lnTo>
                    <a:pt x="829" y="5"/>
                  </a:lnTo>
                  <a:lnTo>
                    <a:pt x="802" y="3"/>
                  </a:lnTo>
                  <a:lnTo>
                    <a:pt x="777" y="1"/>
                  </a:lnTo>
                  <a:lnTo>
                    <a:pt x="728" y="0"/>
                  </a:lnTo>
                  <a:lnTo>
                    <a:pt x="683" y="0"/>
                  </a:lnTo>
                  <a:lnTo>
                    <a:pt x="367" y="0"/>
                  </a:lnTo>
                  <a:lnTo>
                    <a:pt x="344" y="0"/>
                  </a:lnTo>
                  <a:lnTo>
                    <a:pt x="318" y="3"/>
                  </a:lnTo>
                  <a:lnTo>
                    <a:pt x="305" y="7"/>
                  </a:lnTo>
                  <a:lnTo>
                    <a:pt x="293" y="11"/>
                  </a:lnTo>
                  <a:lnTo>
                    <a:pt x="281" y="19"/>
                  </a:lnTo>
                  <a:lnTo>
                    <a:pt x="269" y="29"/>
                  </a:lnTo>
                  <a:lnTo>
                    <a:pt x="259" y="41"/>
                  </a:lnTo>
                  <a:lnTo>
                    <a:pt x="251" y="53"/>
                  </a:lnTo>
                  <a:lnTo>
                    <a:pt x="245" y="66"/>
                  </a:lnTo>
                  <a:lnTo>
                    <a:pt x="242" y="78"/>
                  </a:lnTo>
                  <a:lnTo>
                    <a:pt x="239" y="104"/>
                  </a:lnTo>
                  <a:lnTo>
                    <a:pt x="239" y="127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latin typeface="Calibri" charset="0"/>
                <a:cs typeface="Arial" charset="0"/>
              </a:endParaRPr>
            </a:p>
          </p:txBody>
        </p:sp>
        <p:sp>
          <p:nvSpPr>
            <p:cNvPr id="8" name="Freeform 28"/>
            <p:cNvSpPr>
              <a:spLocks/>
            </p:cNvSpPr>
            <p:nvPr userDrawn="1"/>
          </p:nvSpPr>
          <p:spPr bwMode="auto">
            <a:xfrm>
              <a:off x="5773589" y="6605685"/>
              <a:ext cx="317871" cy="225609"/>
            </a:xfrm>
            <a:custGeom>
              <a:avLst/>
              <a:gdLst>
                <a:gd name="T0" fmla="*/ 2147483647 w 1002"/>
                <a:gd name="T1" fmla="*/ 0 h 727"/>
                <a:gd name="T2" fmla="*/ 2147483647 w 1002"/>
                <a:gd name="T3" fmla="*/ 0 h 727"/>
                <a:gd name="T4" fmla="*/ 2147483647 w 1002"/>
                <a:gd name="T5" fmla="*/ 2147483647 h 727"/>
                <a:gd name="T6" fmla="*/ 0 w 1002"/>
                <a:gd name="T7" fmla="*/ 2147483647 h 727"/>
                <a:gd name="T8" fmla="*/ 2147483647 w 1002"/>
                <a:gd name="T9" fmla="*/ 0 h 7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2" h="727">
                  <a:moveTo>
                    <a:pt x="546" y="0"/>
                  </a:moveTo>
                  <a:lnTo>
                    <a:pt x="1002" y="0"/>
                  </a:lnTo>
                  <a:lnTo>
                    <a:pt x="456" y="727"/>
                  </a:lnTo>
                  <a:lnTo>
                    <a:pt x="0" y="727"/>
                  </a:lnTo>
                  <a:lnTo>
                    <a:pt x="546" y="0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latin typeface="Calibri" charset="0"/>
                <a:cs typeface="Arial" charset="0"/>
              </a:endParaRPr>
            </a:p>
          </p:txBody>
        </p:sp>
        <p:sp>
          <p:nvSpPr>
            <p:cNvPr id="9" name="Freeform 29"/>
            <p:cNvSpPr>
              <a:spLocks/>
            </p:cNvSpPr>
            <p:nvPr userDrawn="1"/>
          </p:nvSpPr>
          <p:spPr bwMode="auto">
            <a:xfrm>
              <a:off x="5385680" y="6605685"/>
              <a:ext cx="436399" cy="343786"/>
            </a:xfrm>
            <a:custGeom>
              <a:avLst/>
              <a:gdLst>
                <a:gd name="T0" fmla="*/ 0 w 1377"/>
                <a:gd name="T1" fmla="*/ 2147483647 h 1091"/>
                <a:gd name="T2" fmla="*/ 2147483647 w 1377"/>
                <a:gd name="T3" fmla="*/ 2147483647 h 1091"/>
                <a:gd name="T4" fmla="*/ 2147483647 w 1377"/>
                <a:gd name="T5" fmla="*/ 2147483647 h 1091"/>
                <a:gd name="T6" fmla="*/ 2147483647 w 1377"/>
                <a:gd name="T7" fmla="*/ 2147483647 h 1091"/>
                <a:gd name="T8" fmla="*/ 2147483647 w 1377"/>
                <a:gd name="T9" fmla="*/ 2147483647 h 1091"/>
                <a:gd name="T10" fmla="*/ 2147483647 w 1377"/>
                <a:gd name="T11" fmla="*/ 0 h 1091"/>
                <a:gd name="T12" fmla="*/ 2147483647 w 1377"/>
                <a:gd name="T13" fmla="*/ 0 h 1091"/>
                <a:gd name="T14" fmla="*/ 2147483647 w 1377"/>
                <a:gd name="T15" fmla="*/ 0 h 1091"/>
                <a:gd name="T16" fmla="*/ 2147483647 w 1377"/>
                <a:gd name="T17" fmla="*/ 2147483647 h 1091"/>
                <a:gd name="T18" fmla="*/ 2147483647 w 1377"/>
                <a:gd name="T19" fmla="*/ 2147483647 h 1091"/>
                <a:gd name="T20" fmla="*/ 2147483647 w 1377"/>
                <a:gd name="T21" fmla="*/ 2147483647 h 1091"/>
                <a:gd name="T22" fmla="*/ 2147483647 w 1377"/>
                <a:gd name="T23" fmla="*/ 2147483647 h 1091"/>
                <a:gd name="T24" fmla="*/ 2147483647 w 1377"/>
                <a:gd name="T25" fmla="*/ 2147483647 h 1091"/>
                <a:gd name="T26" fmla="*/ 2147483647 w 1377"/>
                <a:gd name="T27" fmla="*/ 2147483647 h 1091"/>
                <a:gd name="T28" fmla="*/ 2147483647 w 1377"/>
                <a:gd name="T29" fmla="*/ 2147483647 h 1091"/>
                <a:gd name="T30" fmla="*/ 2147483647 w 1377"/>
                <a:gd name="T31" fmla="*/ 2147483647 h 1091"/>
                <a:gd name="T32" fmla="*/ 2147483647 w 1377"/>
                <a:gd name="T33" fmla="*/ 2147483647 h 1091"/>
                <a:gd name="T34" fmla="*/ 2147483647 w 1377"/>
                <a:gd name="T35" fmla="*/ 2147483647 h 1091"/>
                <a:gd name="T36" fmla="*/ 2147483647 w 1377"/>
                <a:gd name="T37" fmla="*/ 2147483647 h 1091"/>
                <a:gd name="T38" fmla="*/ 2147483647 w 1377"/>
                <a:gd name="T39" fmla="*/ 2147483647 h 1091"/>
                <a:gd name="T40" fmla="*/ 2147483647 w 1377"/>
                <a:gd name="T41" fmla="*/ 2147483647 h 1091"/>
                <a:gd name="T42" fmla="*/ 2147483647 w 1377"/>
                <a:gd name="T43" fmla="*/ 2147483647 h 1091"/>
                <a:gd name="T44" fmla="*/ 2147483647 w 1377"/>
                <a:gd name="T45" fmla="*/ 2147483647 h 1091"/>
                <a:gd name="T46" fmla="*/ 2147483647 w 1377"/>
                <a:gd name="T47" fmla="*/ 2147483647 h 1091"/>
                <a:gd name="T48" fmla="*/ 2147483647 w 1377"/>
                <a:gd name="T49" fmla="*/ 2147483647 h 1091"/>
                <a:gd name="T50" fmla="*/ 2147483647 w 1377"/>
                <a:gd name="T51" fmla="*/ 2147483647 h 1091"/>
                <a:gd name="T52" fmla="*/ 2147483647 w 1377"/>
                <a:gd name="T53" fmla="*/ 2147483647 h 1091"/>
                <a:gd name="T54" fmla="*/ 2147483647 w 1377"/>
                <a:gd name="T55" fmla="*/ 2147483647 h 1091"/>
                <a:gd name="T56" fmla="*/ 2147483647 w 1377"/>
                <a:gd name="T57" fmla="*/ 2147483647 h 1091"/>
                <a:gd name="T58" fmla="*/ 2147483647 w 1377"/>
                <a:gd name="T59" fmla="*/ 2147483647 h 1091"/>
                <a:gd name="T60" fmla="*/ 2147483647 w 1377"/>
                <a:gd name="T61" fmla="*/ 2147483647 h 1091"/>
                <a:gd name="T62" fmla="*/ 2147483647 w 1377"/>
                <a:gd name="T63" fmla="*/ 2147483647 h 1091"/>
                <a:gd name="T64" fmla="*/ 2147483647 w 1377"/>
                <a:gd name="T65" fmla="*/ 2147483647 h 1091"/>
                <a:gd name="T66" fmla="*/ 2147483647 w 1377"/>
                <a:gd name="T67" fmla="*/ 2147483647 h 1091"/>
                <a:gd name="T68" fmla="*/ 0 w 1377"/>
                <a:gd name="T69" fmla="*/ 2147483647 h 109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77" h="1091">
                  <a:moveTo>
                    <a:pt x="0" y="128"/>
                  </a:moveTo>
                  <a:lnTo>
                    <a:pt x="0" y="104"/>
                  </a:lnTo>
                  <a:lnTo>
                    <a:pt x="3" y="79"/>
                  </a:lnTo>
                  <a:lnTo>
                    <a:pt x="7" y="65"/>
                  </a:lnTo>
                  <a:lnTo>
                    <a:pt x="12" y="53"/>
                  </a:lnTo>
                  <a:lnTo>
                    <a:pt x="19" y="42"/>
                  </a:lnTo>
                  <a:lnTo>
                    <a:pt x="30" y="30"/>
                  </a:lnTo>
                  <a:lnTo>
                    <a:pt x="42" y="19"/>
                  </a:lnTo>
                  <a:lnTo>
                    <a:pt x="53" y="12"/>
                  </a:lnTo>
                  <a:lnTo>
                    <a:pt x="67" y="6"/>
                  </a:lnTo>
                  <a:lnTo>
                    <a:pt x="79" y="3"/>
                  </a:lnTo>
                  <a:lnTo>
                    <a:pt x="104" y="0"/>
                  </a:lnTo>
                  <a:lnTo>
                    <a:pt x="128" y="0"/>
                  </a:lnTo>
                  <a:lnTo>
                    <a:pt x="892" y="0"/>
                  </a:lnTo>
                  <a:lnTo>
                    <a:pt x="927" y="0"/>
                  </a:lnTo>
                  <a:lnTo>
                    <a:pt x="960" y="0"/>
                  </a:lnTo>
                  <a:lnTo>
                    <a:pt x="991" y="1"/>
                  </a:lnTo>
                  <a:lnTo>
                    <a:pt x="1021" y="3"/>
                  </a:lnTo>
                  <a:lnTo>
                    <a:pt x="1048" y="6"/>
                  </a:lnTo>
                  <a:lnTo>
                    <a:pt x="1075" y="12"/>
                  </a:lnTo>
                  <a:lnTo>
                    <a:pt x="1099" y="19"/>
                  </a:lnTo>
                  <a:lnTo>
                    <a:pt x="1122" y="30"/>
                  </a:lnTo>
                  <a:lnTo>
                    <a:pt x="1145" y="42"/>
                  </a:lnTo>
                  <a:lnTo>
                    <a:pt x="1166" y="58"/>
                  </a:lnTo>
                  <a:lnTo>
                    <a:pt x="1185" y="74"/>
                  </a:lnTo>
                  <a:lnTo>
                    <a:pt x="1204" y="94"/>
                  </a:lnTo>
                  <a:lnTo>
                    <a:pt x="1240" y="137"/>
                  </a:lnTo>
                  <a:lnTo>
                    <a:pt x="1274" y="181"/>
                  </a:lnTo>
                  <a:lnTo>
                    <a:pt x="1320" y="242"/>
                  </a:lnTo>
                  <a:lnTo>
                    <a:pt x="1343" y="272"/>
                  </a:lnTo>
                  <a:lnTo>
                    <a:pt x="1361" y="302"/>
                  </a:lnTo>
                  <a:lnTo>
                    <a:pt x="1367" y="317"/>
                  </a:lnTo>
                  <a:lnTo>
                    <a:pt x="1372" y="331"/>
                  </a:lnTo>
                  <a:lnTo>
                    <a:pt x="1375" y="346"/>
                  </a:lnTo>
                  <a:lnTo>
                    <a:pt x="1377" y="363"/>
                  </a:lnTo>
                  <a:lnTo>
                    <a:pt x="1375" y="379"/>
                  </a:lnTo>
                  <a:lnTo>
                    <a:pt x="1372" y="395"/>
                  </a:lnTo>
                  <a:lnTo>
                    <a:pt x="1367" y="410"/>
                  </a:lnTo>
                  <a:lnTo>
                    <a:pt x="1359" y="425"/>
                  </a:lnTo>
                  <a:lnTo>
                    <a:pt x="1341" y="455"/>
                  </a:lnTo>
                  <a:lnTo>
                    <a:pt x="1320" y="485"/>
                  </a:lnTo>
                  <a:lnTo>
                    <a:pt x="1137" y="727"/>
                  </a:lnTo>
                  <a:lnTo>
                    <a:pt x="682" y="727"/>
                  </a:lnTo>
                  <a:lnTo>
                    <a:pt x="978" y="333"/>
                  </a:lnTo>
                  <a:lnTo>
                    <a:pt x="987" y="321"/>
                  </a:lnTo>
                  <a:lnTo>
                    <a:pt x="996" y="309"/>
                  </a:lnTo>
                  <a:lnTo>
                    <a:pt x="1003" y="296"/>
                  </a:lnTo>
                  <a:lnTo>
                    <a:pt x="1009" y="282"/>
                  </a:lnTo>
                  <a:lnTo>
                    <a:pt x="1014" y="268"/>
                  </a:lnTo>
                  <a:lnTo>
                    <a:pt x="1015" y="253"/>
                  </a:lnTo>
                  <a:lnTo>
                    <a:pt x="1015" y="245"/>
                  </a:lnTo>
                  <a:lnTo>
                    <a:pt x="1014" y="238"/>
                  </a:lnTo>
                  <a:lnTo>
                    <a:pt x="1012" y="230"/>
                  </a:lnTo>
                  <a:lnTo>
                    <a:pt x="1009" y="223"/>
                  </a:lnTo>
                  <a:lnTo>
                    <a:pt x="1005" y="216"/>
                  </a:lnTo>
                  <a:lnTo>
                    <a:pt x="1000" y="210"/>
                  </a:lnTo>
                  <a:lnTo>
                    <a:pt x="994" y="204"/>
                  </a:lnTo>
                  <a:lnTo>
                    <a:pt x="990" y="199"/>
                  </a:lnTo>
                  <a:lnTo>
                    <a:pt x="976" y="192"/>
                  </a:lnTo>
                  <a:lnTo>
                    <a:pt x="963" y="186"/>
                  </a:lnTo>
                  <a:lnTo>
                    <a:pt x="948" y="183"/>
                  </a:lnTo>
                  <a:lnTo>
                    <a:pt x="932" y="181"/>
                  </a:lnTo>
                  <a:lnTo>
                    <a:pt x="917" y="181"/>
                  </a:lnTo>
                  <a:lnTo>
                    <a:pt x="902" y="181"/>
                  </a:lnTo>
                  <a:lnTo>
                    <a:pt x="546" y="181"/>
                  </a:lnTo>
                  <a:lnTo>
                    <a:pt x="546" y="1091"/>
                  </a:lnTo>
                  <a:lnTo>
                    <a:pt x="181" y="1091"/>
                  </a:lnTo>
                  <a:lnTo>
                    <a:pt x="181" y="181"/>
                  </a:lnTo>
                  <a:lnTo>
                    <a:pt x="0" y="181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latin typeface="Calibri" charset="0"/>
                <a:cs typeface="Arial" charset="0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573" y="1809637"/>
            <a:ext cx="7772400" cy="1125140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 userDrawn="1"/>
        </p:nvSpPr>
        <p:spPr bwMode="auto">
          <a:xfrm>
            <a:off x="0" y="4880373"/>
            <a:ext cx="9144000" cy="2631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Verdana"/>
              <a:cs typeface="+mn-cs"/>
            </a:endParaRPr>
          </a:p>
        </p:txBody>
      </p:sp>
      <p:sp>
        <p:nvSpPr>
          <p:cNvPr id="20" name="Прямоугольник 19"/>
          <p:cNvSpPr/>
          <p:nvPr userDrawn="1"/>
        </p:nvSpPr>
        <p:spPr>
          <a:xfrm rot="10800000">
            <a:off x="1" y="4641394"/>
            <a:ext cx="9143999" cy="456524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17" descr="rzd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426" y="4877992"/>
            <a:ext cx="457528" cy="265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8699350" y="4869657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457189"/>
            <a:fld id="{39D9C0C8-EE42-47CF-ADD3-6349191AD94C}" type="slidenum">
              <a:rPr lang="ru-RU" sz="1050" b="0" smtClean="0">
                <a:solidFill>
                  <a:schemeClr val="tx1"/>
                </a:solidFill>
              </a:rPr>
              <a:pPr defTabSz="457189"/>
              <a:t>‹#›</a:t>
            </a:fld>
            <a:endParaRPr lang="ru-RU" sz="1050" b="0" dirty="0">
              <a:solidFill>
                <a:schemeClr val="tx1"/>
              </a:solidFill>
            </a:endParaRPr>
          </a:p>
        </p:txBody>
      </p:sp>
      <p:sp>
        <p:nvSpPr>
          <p:cNvPr id="10" name="Rectangle 7"/>
          <p:cNvSpPr/>
          <p:nvPr userDrawn="1"/>
        </p:nvSpPr>
        <p:spPr>
          <a:xfrm>
            <a:off x="0" y="0"/>
            <a:ext cx="9144000" cy="1205802"/>
          </a:xfrm>
          <a:prstGeom prst="rect">
            <a:avLst/>
          </a:prstGeom>
          <a:gradFill>
            <a:gsLst>
              <a:gs pos="53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pic>
        <p:nvPicPr>
          <p:cNvPr id="11" name="Рисунок 8" descr="04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87042" y="133349"/>
            <a:ext cx="712308" cy="58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493205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226" y="1354836"/>
            <a:ext cx="8529889" cy="3295634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30731" y="258894"/>
            <a:ext cx="8543382" cy="76742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568952" cy="8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244224" y="1354836"/>
            <a:ext cx="8529889" cy="3295634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395537" y="1437625"/>
            <a:ext cx="8529889" cy="3295634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23528" y="249493"/>
            <a:ext cx="8543382" cy="76742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44224" y="1354836"/>
            <a:ext cx="7094790" cy="3295634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655" y="1383619"/>
            <a:ext cx="1316459" cy="3266852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229600" cy="8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44224" y="1354836"/>
            <a:ext cx="7094790" cy="329563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655" y="1408859"/>
            <a:ext cx="1316459" cy="3241611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229600" cy="8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44224" y="1354836"/>
            <a:ext cx="8529889" cy="3295634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236700" y="1352278"/>
            <a:ext cx="4206713" cy="327925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7640" y="1352278"/>
            <a:ext cx="4196473" cy="327925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30731" y="258893"/>
            <a:ext cx="8543382" cy="76742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327026" y="1284685"/>
            <a:ext cx="7013575" cy="334803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655" y="1289803"/>
            <a:ext cx="1316459" cy="334292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rgbClr val="0066A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30731" y="258893"/>
            <a:ext cx="8543382" cy="76742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327026" y="1284685"/>
            <a:ext cx="4125913" cy="283368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4667250" y="1285875"/>
            <a:ext cx="4125913" cy="283368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30731" y="258893"/>
            <a:ext cx="8543382" cy="76742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/>
          <p:nvPr userDrawn="1"/>
        </p:nvSpPr>
        <p:spPr>
          <a:xfrm>
            <a:off x="-17463" y="-33338"/>
            <a:ext cx="9161463" cy="755651"/>
          </a:xfrm>
          <a:prstGeom prst="rect">
            <a:avLst/>
          </a:prstGeom>
          <a:solidFill>
            <a:srgbClr val="BFC5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66688"/>
            <a:ext cx="8229600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r>
              <a:rPr lang="en-US" altLang="ru-RU" smtClean="0"/>
              <a:t/>
            </a:r>
            <a:br>
              <a:rPr lang="en-US" altLang="ru-RU" smtClean="0"/>
            </a:br>
            <a:r>
              <a:rPr lang="en-US" altLang="ru-RU" smtClean="0"/>
              <a:t/>
            </a:r>
            <a:br>
              <a:rPr lang="en-US" altLang="ru-RU" smtClean="0"/>
            </a:br>
            <a:endParaRPr lang="ru-RU" altLang="ru-RU" smtClean="0"/>
          </a:p>
        </p:txBody>
      </p:sp>
      <p:sp>
        <p:nvSpPr>
          <p:cNvPr id="307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Нажмите для редактирования</a:t>
            </a:r>
          </a:p>
          <a:p>
            <a:pPr lvl="0"/>
            <a:r>
              <a:rPr lang="ru-RU" altLang="ru-RU" smtClean="0"/>
              <a:t>Нажмите для ввода текста</a:t>
            </a:r>
            <a:endParaRPr lang="en-US" altLang="ru-RU" smtClean="0"/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4879975"/>
            <a:ext cx="9144000" cy="263525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 userDrawn="1"/>
        </p:nvSpPr>
        <p:spPr bwMode="auto">
          <a:xfrm>
            <a:off x="201613" y="4929188"/>
            <a:ext cx="230187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fld id="{32494028-B1BF-40E5-B812-57B88A65AC9E}" type="slidenum">
              <a:rPr lang="en-US" sz="1000" smtClean="0">
                <a:latin typeface="Verdana" charset="0"/>
                <a:cs typeface="+mn-cs"/>
              </a:rPr>
              <a:pPr algn="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 smtClean="0">
              <a:latin typeface="Verdana" charset="0"/>
              <a:cs typeface="+mn-cs"/>
            </a:endParaRPr>
          </a:p>
        </p:txBody>
      </p:sp>
      <p:grpSp>
        <p:nvGrpSpPr>
          <p:cNvPr id="3079" name="Группа 10"/>
          <p:cNvGrpSpPr>
            <a:grpSpLocks noChangeAspect="1"/>
          </p:cNvGrpSpPr>
          <p:nvPr userDrawn="1"/>
        </p:nvGrpSpPr>
        <p:grpSpPr bwMode="auto">
          <a:xfrm>
            <a:off x="8496300" y="4948238"/>
            <a:ext cx="306388" cy="136525"/>
            <a:chOff x="5385680" y="6487509"/>
            <a:chExt cx="1039813" cy="461962"/>
          </a:xfrm>
        </p:grpSpPr>
        <p:sp>
          <p:nvSpPr>
            <p:cNvPr id="1072" name="Freeform 27"/>
            <p:cNvSpPr>
              <a:spLocks/>
            </p:cNvSpPr>
            <p:nvPr userDrawn="1"/>
          </p:nvSpPr>
          <p:spPr bwMode="auto">
            <a:xfrm>
              <a:off x="6048359" y="6487509"/>
              <a:ext cx="377134" cy="343786"/>
            </a:xfrm>
            <a:custGeom>
              <a:avLst/>
              <a:gdLst>
                <a:gd name="T0" fmla="*/ 2147483647 w 1195"/>
                <a:gd name="T1" fmla="*/ 2147483647 h 1091"/>
                <a:gd name="T2" fmla="*/ 2147483647 w 1195"/>
                <a:gd name="T3" fmla="*/ 2147483647 h 1091"/>
                <a:gd name="T4" fmla="*/ 2147483647 w 1195"/>
                <a:gd name="T5" fmla="*/ 2147483647 h 1091"/>
                <a:gd name="T6" fmla="*/ 2147483647 w 1195"/>
                <a:gd name="T7" fmla="*/ 2147483647 h 1091"/>
                <a:gd name="T8" fmla="*/ 2147483647 w 1195"/>
                <a:gd name="T9" fmla="*/ 2147483647 h 1091"/>
                <a:gd name="T10" fmla="*/ 2147483647 w 1195"/>
                <a:gd name="T11" fmla="*/ 2147483647 h 1091"/>
                <a:gd name="T12" fmla="*/ 2147483647 w 1195"/>
                <a:gd name="T13" fmla="*/ 2147483647 h 1091"/>
                <a:gd name="T14" fmla="*/ 2147483647 w 1195"/>
                <a:gd name="T15" fmla="*/ 2147483647 h 1091"/>
                <a:gd name="T16" fmla="*/ 2147483647 w 1195"/>
                <a:gd name="T17" fmla="*/ 2147483647 h 1091"/>
                <a:gd name="T18" fmla="*/ 2147483647 w 1195"/>
                <a:gd name="T19" fmla="*/ 2147483647 h 1091"/>
                <a:gd name="T20" fmla="*/ 2147483647 w 1195"/>
                <a:gd name="T21" fmla="*/ 2147483647 h 1091"/>
                <a:gd name="T22" fmla="*/ 2147483647 w 1195"/>
                <a:gd name="T23" fmla="*/ 2147483647 h 1091"/>
                <a:gd name="T24" fmla="*/ 2147483647 w 1195"/>
                <a:gd name="T25" fmla="*/ 2147483647 h 1091"/>
                <a:gd name="T26" fmla="*/ 2147483647 w 1195"/>
                <a:gd name="T27" fmla="*/ 2147483647 h 1091"/>
                <a:gd name="T28" fmla="*/ 2147483647 w 1195"/>
                <a:gd name="T29" fmla="*/ 2147483647 h 1091"/>
                <a:gd name="T30" fmla="*/ 2147483647 w 1195"/>
                <a:gd name="T31" fmla="*/ 2147483647 h 1091"/>
                <a:gd name="T32" fmla="*/ 2147483647 w 1195"/>
                <a:gd name="T33" fmla="*/ 2147483647 h 1091"/>
                <a:gd name="T34" fmla="*/ 2147483647 w 1195"/>
                <a:gd name="T35" fmla="*/ 2147483647 h 1091"/>
                <a:gd name="T36" fmla="*/ 2147483647 w 1195"/>
                <a:gd name="T37" fmla="*/ 2147483647 h 1091"/>
                <a:gd name="T38" fmla="*/ 2147483647 w 1195"/>
                <a:gd name="T39" fmla="*/ 2147483647 h 1091"/>
                <a:gd name="T40" fmla="*/ 2147483647 w 1195"/>
                <a:gd name="T41" fmla="*/ 2147483647 h 1091"/>
                <a:gd name="T42" fmla="*/ 2147483647 w 1195"/>
                <a:gd name="T43" fmla="*/ 2147483647 h 1091"/>
                <a:gd name="T44" fmla="*/ 2147483647 w 1195"/>
                <a:gd name="T45" fmla="*/ 2147483647 h 1091"/>
                <a:gd name="T46" fmla="*/ 2147483647 w 1195"/>
                <a:gd name="T47" fmla="*/ 2147483647 h 1091"/>
                <a:gd name="T48" fmla="*/ 2147483647 w 1195"/>
                <a:gd name="T49" fmla="*/ 2147483647 h 1091"/>
                <a:gd name="T50" fmla="*/ 2147483647 w 1195"/>
                <a:gd name="T51" fmla="*/ 2147483647 h 1091"/>
                <a:gd name="T52" fmla="*/ 2147483647 w 1195"/>
                <a:gd name="T53" fmla="*/ 2147483647 h 1091"/>
                <a:gd name="T54" fmla="*/ 2147483647 w 1195"/>
                <a:gd name="T55" fmla="*/ 2147483647 h 1091"/>
                <a:gd name="T56" fmla="*/ 2147483647 w 1195"/>
                <a:gd name="T57" fmla="*/ 2147483647 h 1091"/>
                <a:gd name="T58" fmla="*/ 2147483647 w 1195"/>
                <a:gd name="T59" fmla="*/ 2147483647 h 1091"/>
                <a:gd name="T60" fmla="*/ 2147483647 w 1195"/>
                <a:gd name="T61" fmla="*/ 2147483647 h 1091"/>
                <a:gd name="T62" fmla="*/ 2147483647 w 1195"/>
                <a:gd name="T63" fmla="*/ 2147483647 h 1091"/>
                <a:gd name="T64" fmla="*/ 2147483647 w 1195"/>
                <a:gd name="T65" fmla="*/ 2147483647 h 1091"/>
                <a:gd name="T66" fmla="*/ 2147483647 w 1195"/>
                <a:gd name="T67" fmla="*/ 2147483647 h 1091"/>
                <a:gd name="T68" fmla="*/ 2147483647 w 1195"/>
                <a:gd name="T69" fmla="*/ 2147483647 h 1091"/>
                <a:gd name="T70" fmla="*/ 2147483647 w 1195"/>
                <a:gd name="T71" fmla="*/ 2147483647 h 1091"/>
                <a:gd name="T72" fmla="*/ 2147483647 w 1195"/>
                <a:gd name="T73" fmla="*/ 2147483647 h 1091"/>
                <a:gd name="T74" fmla="*/ 2147483647 w 1195"/>
                <a:gd name="T75" fmla="*/ 2147483647 h 1091"/>
                <a:gd name="T76" fmla="*/ 2147483647 w 1195"/>
                <a:gd name="T77" fmla="*/ 2147483647 h 1091"/>
                <a:gd name="T78" fmla="*/ 2147483647 w 1195"/>
                <a:gd name="T79" fmla="*/ 2147483647 h 1091"/>
                <a:gd name="T80" fmla="*/ 2147483647 w 1195"/>
                <a:gd name="T81" fmla="*/ 2147483647 h 1091"/>
                <a:gd name="T82" fmla="*/ 2147483647 w 1195"/>
                <a:gd name="T83" fmla="*/ 2147483647 h 1091"/>
                <a:gd name="T84" fmla="*/ 2147483647 w 1195"/>
                <a:gd name="T85" fmla="*/ 2147483647 h 1091"/>
                <a:gd name="T86" fmla="*/ 2147483647 w 1195"/>
                <a:gd name="T87" fmla="*/ 2147483647 h 1091"/>
                <a:gd name="T88" fmla="*/ 2147483647 w 1195"/>
                <a:gd name="T89" fmla="*/ 2147483647 h 1091"/>
                <a:gd name="T90" fmla="*/ 2147483647 w 1195"/>
                <a:gd name="T91" fmla="*/ 0 h 1091"/>
                <a:gd name="T92" fmla="*/ 2147483647 w 1195"/>
                <a:gd name="T93" fmla="*/ 2147483647 h 1091"/>
                <a:gd name="T94" fmla="*/ 2147483647 w 1195"/>
                <a:gd name="T95" fmla="*/ 2147483647 h 1091"/>
                <a:gd name="T96" fmla="*/ 2147483647 w 1195"/>
                <a:gd name="T97" fmla="*/ 2147483647 h 1091"/>
                <a:gd name="T98" fmla="*/ 2147483647 w 1195"/>
                <a:gd name="T99" fmla="*/ 2147483647 h 109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195" h="1091">
                  <a:moveTo>
                    <a:pt x="239" y="127"/>
                  </a:moveTo>
                  <a:lnTo>
                    <a:pt x="239" y="181"/>
                  </a:lnTo>
                  <a:lnTo>
                    <a:pt x="693" y="181"/>
                  </a:lnTo>
                  <a:lnTo>
                    <a:pt x="719" y="181"/>
                  </a:lnTo>
                  <a:lnTo>
                    <a:pt x="747" y="185"/>
                  </a:lnTo>
                  <a:lnTo>
                    <a:pt x="762" y="188"/>
                  </a:lnTo>
                  <a:lnTo>
                    <a:pt x="775" y="194"/>
                  </a:lnTo>
                  <a:lnTo>
                    <a:pt x="789" y="202"/>
                  </a:lnTo>
                  <a:lnTo>
                    <a:pt x="801" y="212"/>
                  </a:lnTo>
                  <a:lnTo>
                    <a:pt x="809" y="224"/>
                  </a:lnTo>
                  <a:lnTo>
                    <a:pt x="817" y="236"/>
                  </a:lnTo>
                  <a:lnTo>
                    <a:pt x="823" y="251"/>
                  </a:lnTo>
                  <a:lnTo>
                    <a:pt x="827" y="264"/>
                  </a:lnTo>
                  <a:lnTo>
                    <a:pt x="830" y="293"/>
                  </a:lnTo>
                  <a:lnTo>
                    <a:pt x="830" y="318"/>
                  </a:lnTo>
                  <a:lnTo>
                    <a:pt x="830" y="773"/>
                  </a:lnTo>
                  <a:lnTo>
                    <a:pt x="830" y="798"/>
                  </a:lnTo>
                  <a:lnTo>
                    <a:pt x="827" y="825"/>
                  </a:lnTo>
                  <a:lnTo>
                    <a:pt x="823" y="840"/>
                  </a:lnTo>
                  <a:lnTo>
                    <a:pt x="817" y="853"/>
                  </a:lnTo>
                  <a:lnTo>
                    <a:pt x="809" y="867"/>
                  </a:lnTo>
                  <a:lnTo>
                    <a:pt x="801" y="878"/>
                  </a:lnTo>
                  <a:lnTo>
                    <a:pt x="789" y="889"/>
                  </a:lnTo>
                  <a:lnTo>
                    <a:pt x="775" y="896"/>
                  </a:lnTo>
                  <a:lnTo>
                    <a:pt x="762" y="902"/>
                  </a:lnTo>
                  <a:lnTo>
                    <a:pt x="747" y="905"/>
                  </a:lnTo>
                  <a:lnTo>
                    <a:pt x="719" y="908"/>
                  </a:lnTo>
                  <a:lnTo>
                    <a:pt x="693" y="910"/>
                  </a:lnTo>
                  <a:lnTo>
                    <a:pt x="475" y="910"/>
                  </a:lnTo>
                  <a:lnTo>
                    <a:pt x="460" y="908"/>
                  </a:lnTo>
                  <a:lnTo>
                    <a:pt x="443" y="908"/>
                  </a:lnTo>
                  <a:lnTo>
                    <a:pt x="428" y="907"/>
                  </a:lnTo>
                  <a:lnTo>
                    <a:pt x="413" y="904"/>
                  </a:lnTo>
                  <a:lnTo>
                    <a:pt x="400" y="899"/>
                  </a:lnTo>
                  <a:lnTo>
                    <a:pt x="387" y="892"/>
                  </a:lnTo>
                  <a:lnTo>
                    <a:pt x="381" y="886"/>
                  </a:lnTo>
                  <a:lnTo>
                    <a:pt x="376" y="881"/>
                  </a:lnTo>
                  <a:lnTo>
                    <a:pt x="372" y="874"/>
                  </a:lnTo>
                  <a:lnTo>
                    <a:pt x="367" y="867"/>
                  </a:lnTo>
                  <a:lnTo>
                    <a:pt x="364" y="859"/>
                  </a:lnTo>
                  <a:lnTo>
                    <a:pt x="363" y="852"/>
                  </a:lnTo>
                  <a:lnTo>
                    <a:pt x="361" y="844"/>
                  </a:lnTo>
                  <a:lnTo>
                    <a:pt x="361" y="837"/>
                  </a:lnTo>
                  <a:lnTo>
                    <a:pt x="363" y="822"/>
                  </a:lnTo>
                  <a:lnTo>
                    <a:pt x="367" y="809"/>
                  </a:lnTo>
                  <a:lnTo>
                    <a:pt x="373" y="795"/>
                  </a:lnTo>
                  <a:lnTo>
                    <a:pt x="381" y="782"/>
                  </a:lnTo>
                  <a:lnTo>
                    <a:pt x="390" y="768"/>
                  </a:lnTo>
                  <a:lnTo>
                    <a:pt x="399" y="758"/>
                  </a:lnTo>
                  <a:lnTo>
                    <a:pt x="693" y="364"/>
                  </a:lnTo>
                  <a:lnTo>
                    <a:pt x="239" y="364"/>
                  </a:lnTo>
                  <a:lnTo>
                    <a:pt x="56" y="606"/>
                  </a:lnTo>
                  <a:lnTo>
                    <a:pt x="35" y="636"/>
                  </a:lnTo>
                  <a:lnTo>
                    <a:pt x="16" y="664"/>
                  </a:lnTo>
                  <a:lnTo>
                    <a:pt x="10" y="679"/>
                  </a:lnTo>
                  <a:lnTo>
                    <a:pt x="4" y="694"/>
                  </a:lnTo>
                  <a:lnTo>
                    <a:pt x="1" y="710"/>
                  </a:lnTo>
                  <a:lnTo>
                    <a:pt x="0" y="727"/>
                  </a:lnTo>
                  <a:lnTo>
                    <a:pt x="1" y="743"/>
                  </a:lnTo>
                  <a:lnTo>
                    <a:pt x="4" y="759"/>
                  </a:lnTo>
                  <a:lnTo>
                    <a:pt x="9" y="774"/>
                  </a:lnTo>
                  <a:lnTo>
                    <a:pt x="16" y="789"/>
                  </a:lnTo>
                  <a:lnTo>
                    <a:pt x="34" y="817"/>
                  </a:lnTo>
                  <a:lnTo>
                    <a:pt x="56" y="849"/>
                  </a:lnTo>
                  <a:lnTo>
                    <a:pt x="102" y="910"/>
                  </a:lnTo>
                  <a:lnTo>
                    <a:pt x="137" y="954"/>
                  </a:lnTo>
                  <a:lnTo>
                    <a:pt x="172" y="996"/>
                  </a:lnTo>
                  <a:lnTo>
                    <a:pt x="192" y="1015"/>
                  </a:lnTo>
                  <a:lnTo>
                    <a:pt x="211" y="1033"/>
                  </a:lnTo>
                  <a:lnTo>
                    <a:pt x="232" y="1048"/>
                  </a:lnTo>
                  <a:lnTo>
                    <a:pt x="254" y="1061"/>
                  </a:lnTo>
                  <a:lnTo>
                    <a:pt x="277" y="1070"/>
                  </a:lnTo>
                  <a:lnTo>
                    <a:pt x="302" y="1078"/>
                  </a:lnTo>
                  <a:lnTo>
                    <a:pt x="327" y="1084"/>
                  </a:lnTo>
                  <a:lnTo>
                    <a:pt x="355" y="1087"/>
                  </a:lnTo>
                  <a:lnTo>
                    <a:pt x="385" y="1090"/>
                  </a:lnTo>
                  <a:lnTo>
                    <a:pt x="416" y="1091"/>
                  </a:lnTo>
                  <a:lnTo>
                    <a:pt x="449" y="1091"/>
                  </a:lnTo>
                  <a:lnTo>
                    <a:pt x="485" y="1091"/>
                  </a:lnTo>
                  <a:lnTo>
                    <a:pt x="683" y="1091"/>
                  </a:lnTo>
                  <a:lnTo>
                    <a:pt x="728" y="1091"/>
                  </a:lnTo>
                  <a:lnTo>
                    <a:pt x="777" y="1090"/>
                  </a:lnTo>
                  <a:lnTo>
                    <a:pt x="802" y="1088"/>
                  </a:lnTo>
                  <a:lnTo>
                    <a:pt x="829" y="1085"/>
                  </a:lnTo>
                  <a:lnTo>
                    <a:pt x="856" y="1081"/>
                  </a:lnTo>
                  <a:lnTo>
                    <a:pt x="882" y="1076"/>
                  </a:lnTo>
                  <a:lnTo>
                    <a:pt x="908" y="1070"/>
                  </a:lnTo>
                  <a:lnTo>
                    <a:pt x="935" y="1063"/>
                  </a:lnTo>
                  <a:lnTo>
                    <a:pt x="961" y="1054"/>
                  </a:lnTo>
                  <a:lnTo>
                    <a:pt x="987" y="1043"/>
                  </a:lnTo>
                  <a:lnTo>
                    <a:pt x="1012" y="1030"/>
                  </a:lnTo>
                  <a:lnTo>
                    <a:pt x="1036" y="1015"/>
                  </a:lnTo>
                  <a:lnTo>
                    <a:pt x="1060" y="997"/>
                  </a:lnTo>
                  <a:lnTo>
                    <a:pt x="1080" y="977"/>
                  </a:lnTo>
                  <a:lnTo>
                    <a:pt x="1101" y="956"/>
                  </a:lnTo>
                  <a:lnTo>
                    <a:pt x="1119" y="932"/>
                  </a:lnTo>
                  <a:lnTo>
                    <a:pt x="1134" y="908"/>
                  </a:lnTo>
                  <a:lnTo>
                    <a:pt x="1147" y="884"/>
                  </a:lnTo>
                  <a:lnTo>
                    <a:pt x="1158" y="861"/>
                  </a:lnTo>
                  <a:lnTo>
                    <a:pt x="1167" y="835"/>
                  </a:lnTo>
                  <a:lnTo>
                    <a:pt x="1174" y="811"/>
                  </a:lnTo>
                  <a:lnTo>
                    <a:pt x="1180" y="786"/>
                  </a:lnTo>
                  <a:lnTo>
                    <a:pt x="1185" y="764"/>
                  </a:lnTo>
                  <a:lnTo>
                    <a:pt x="1189" y="740"/>
                  </a:lnTo>
                  <a:lnTo>
                    <a:pt x="1191" y="719"/>
                  </a:lnTo>
                  <a:lnTo>
                    <a:pt x="1194" y="698"/>
                  </a:lnTo>
                  <a:lnTo>
                    <a:pt x="1195" y="663"/>
                  </a:lnTo>
                  <a:lnTo>
                    <a:pt x="1195" y="636"/>
                  </a:lnTo>
                  <a:lnTo>
                    <a:pt x="1195" y="455"/>
                  </a:lnTo>
                  <a:lnTo>
                    <a:pt x="1195" y="426"/>
                  </a:lnTo>
                  <a:lnTo>
                    <a:pt x="1194" y="391"/>
                  </a:lnTo>
                  <a:lnTo>
                    <a:pt x="1191" y="371"/>
                  </a:lnTo>
                  <a:lnTo>
                    <a:pt x="1189" y="349"/>
                  </a:lnTo>
                  <a:lnTo>
                    <a:pt x="1185" y="327"/>
                  </a:lnTo>
                  <a:lnTo>
                    <a:pt x="1180" y="303"/>
                  </a:lnTo>
                  <a:lnTo>
                    <a:pt x="1174" y="279"/>
                  </a:lnTo>
                  <a:lnTo>
                    <a:pt x="1167" y="255"/>
                  </a:lnTo>
                  <a:lnTo>
                    <a:pt x="1158" y="230"/>
                  </a:lnTo>
                  <a:lnTo>
                    <a:pt x="1147" y="206"/>
                  </a:lnTo>
                  <a:lnTo>
                    <a:pt x="1134" y="181"/>
                  </a:lnTo>
                  <a:lnTo>
                    <a:pt x="1119" y="157"/>
                  </a:lnTo>
                  <a:lnTo>
                    <a:pt x="1101" y="135"/>
                  </a:lnTo>
                  <a:lnTo>
                    <a:pt x="1080" y="113"/>
                  </a:lnTo>
                  <a:lnTo>
                    <a:pt x="1060" y="93"/>
                  </a:lnTo>
                  <a:lnTo>
                    <a:pt x="1036" y="75"/>
                  </a:lnTo>
                  <a:lnTo>
                    <a:pt x="1012" y="61"/>
                  </a:lnTo>
                  <a:lnTo>
                    <a:pt x="987" y="47"/>
                  </a:lnTo>
                  <a:lnTo>
                    <a:pt x="961" y="37"/>
                  </a:lnTo>
                  <a:lnTo>
                    <a:pt x="935" y="26"/>
                  </a:lnTo>
                  <a:lnTo>
                    <a:pt x="908" y="19"/>
                  </a:lnTo>
                  <a:lnTo>
                    <a:pt x="882" y="13"/>
                  </a:lnTo>
                  <a:lnTo>
                    <a:pt x="856" y="8"/>
                  </a:lnTo>
                  <a:lnTo>
                    <a:pt x="829" y="5"/>
                  </a:lnTo>
                  <a:lnTo>
                    <a:pt x="802" y="3"/>
                  </a:lnTo>
                  <a:lnTo>
                    <a:pt x="777" y="1"/>
                  </a:lnTo>
                  <a:lnTo>
                    <a:pt x="728" y="0"/>
                  </a:lnTo>
                  <a:lnTo>
                    <a:pt x="683" y="0"/>
                  </a:lnTo>
                  <a:lnTo>
                    <a:pt x="367" y="0"/>
                  </a:lnTo>
                  <a:lnTo>
                    <a:pt x="344" y="0"/>
                  </a:lnTo>
                  <a:lnTo>
                    <a:pt x="318" y="3"/>
                  </a:lnTo>
                  <a:lnTo>
                    <a:pt x="305" y="7"/>
                  </a:lnTo>
                  <a:lnTo>
                    <a:pt x="293" y="11"/>
                  </a:lnTo>
                  <a:lnTo>
                    <a:pt x="281" y="19"/>
                  </a:lnTo>
                  <a:lnTo>
                    <a:pt x="269" y="29"/>
                  </a:lnTo>
                  <a:lnTo>
                    <a:pt x="259" y="41"/>
                  </a:lnTo>
                  <a:lnTo>
                    <a:pt x="251" y="53"/>
                  </a:lnTo>
                  <a:lnTo>
                    <a:pt x="245" y="66"/>
                  </a:lnTo>
                  <a:lnTo>
                    <a:pt x="242" y="78"/>
                  </a:lnTo>
                  <a:lnTo>
                    <a:pt x="239" y="104"/>
                  </a:lnTo>
                  <a:lnTo>
                    <a:pt x="239" y="127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latin typeface="Calibri" charset="0"/>
                <a:cs typeface="Arial" charset="0"/>
              </a:endParaRPr>
            </a:p>
          </p:txBody>
        </p:sp>
        <p:sp>
          <p:nvSpPr>
            <p:cNvPr id="1073" name="Freeform 28"/>
            <p:cNvSpPr>
              <a:spLocks/>
            </p:cNvSpPr>
            <p:nvPr userDrawn="1"/>
          </p:nvSpPr>
          <p:spPr bwMode="auto">
            <a:xfrm>
              <a:off x="5773589" y="6605685"/>
              <a:ext cx="317871" cy="225609"/>
            </a:xfrm>
            <a:custGeom>
              <a:avLst/>
              <a:gdLst>
                <a:gd name="T0" fmla="*/ 2147483647 w 1002"/>
                <a:gd name="T1" fmla="*/ 0 h 727"/>
                <a:gd name="T2" fmla="*/ 2147483647 w 1002"/>
                <a:gd name="T3" fmla="*/ 0 h 727"/>
                <a:gd name="T4" fmla="*/ 2147483647 w 1002"/>
                <a:gd name="T5" fmla="*/ 2147483647 h 727"/>
                <a:gd name="T6" fmla="*/ 0 w 1002"/>
                <a:gd name="T7" fmla="*/ 2147483647 h 727"/>
                <a:gd name="T8" fmla="*/ 2147483647 w 1002"/>
                <a:gd name="T9" fmla="*/ 0 h 7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2" h="727">
                  <a:moveTo>
                    <a:pt x="546" y="0"/>
                  </a:moveTo>
                  <a:lnTo>
                    <a:pt x="1002" y="0"/>
                  </a:lnTo>
                  <a:lnTo>
                    <a:pt x="456" y="727"/>
                  </a:lnTo>
                  <a:lnTo>
                    <a:pt x="0" y="727"/>
                  </a:lnTo>
                  <a:lnTo>
                    <a:pt x="546" y="0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latin typeface="Calibri" charset="0"/>
                <a:cs typeface="Arial" charset="0"/>
              </a:endParaRPr>
            </a:p>
          </p:txBody>
        </p:sp>
        <p:sp>
          <p:nvSpPr>
            <p:cNvPr id="1074" name="Freeform 29"/>
            <p:cNvSpPr>
              <a:spLocks/>
            </p:cNvSpPr>
            <p:nvPr userDrawn="1"/>
          </p:nvSpPr>
          <p:spPr bwMode="auto">
            <a:xfrm>
              <a:off x="5385680" y="6605685"/>
              <a:ext cx="436399" cy="343786"/>
            </a:xfrm>
            <a:custGeom>
              <a:avLst/>
              <a:gdLst>
                <a:gd name="T0" fmla="*/ 0 w 1377"/>
                <a:gd name="T1" fmla="*/ 2147483647 h 1091"/>
                <a:gd name="T2" fmla="*/ 2147483647 w 1377"/>
                <a:gd name="T3" fmla="*/ 2147483647 h 1091"/>
                <a:gd name="T4" fmla="*/ 2147483647 w 1377"/>
                <a:gd name="T5" fmla="*/ 2147483647 h 1091"/>
                <a:gd name="T6" fmla="*/ 2147483647 w 1377"/>
                <a:gd name="T7" fmla="*/ 2147483647 h 1091"/>
                <a:gd name="T8" fmla="*/ 2147483647 w 1377"/>
                <a:gd name="T9" fmla="*/ 2147483647 h 1091"/>
                <a:gd name="T10" fmla="*/ 2147483647 w 1377"/>
                <a:gd name="T11" fmla="*/ 0 h 1091"/>
                <a:gd name="T12" fmla="*/ 2147483647 w 1377"/>
                <a:gd name="T13" fmla="*/ 0 h 1091"/>
                <a:gd name="T14" fmla="*/ 2147483647 w 1377"/>
                <a:gd name="T15" fmla="*/ 0 h 1091"/>
                <a:gd name="T16" fmla="*/ 2147483647 w 1377"/>
                <a:gd name="T17" fmla="*/ 2147483647 h 1091"/>
                <a:gd name="T18" fmla="*/ 2147483647 w 1377"/>
                <a:gd name="T19" fmla="*/ 2147483647 h 1091"/>
                <a:gd name="T20" fmla="*/ 2147483647 w 1377"/>
                <a:gd name="T21" fmla="*/ 2147483647 h 1091"/>
                <a:gd name="T22" fmla="*/ 2147483647 w 1377"/>
                <a:gd name="T23" fmla="*/ 2147483647 h 1091"/>
                <a:gd name="T24" fmla="*/ 2147483647 w 1377"/>
                <a:gd name="T25" fmla="*/ 2147483647 h 1091"/>
                <a:gd name="T26" fmla="*/ 2147483647 w 1377"/>
                <a:gd name="T27" fmla="*/ 2147483647 h 1091"/>
                <a:gd name="T28" fmla="*/ 2147483647 w 1377"/>
                <a:gd name="T29" fmla="*/ 2147483647 h 1091"/>
                <a:gd name="T30" fmla="*/ 2147483647 w 1377"/>
                <a:gd name="T31" fmla="*/ 2147483647 h 1091"/>
                <a:gd name="T32" fmla="*/ 2147483647 w 1377"/>
                <a:gd name="T33" fmla="*/ 2147483647 h 1091"/>
                <a:gd name="T34" fmla="*/ 2147483647 w 1377"/>
                <a:gd name="T35" fmla="*/ 2147483647 h 1091"/>
                <a:gd name="T36" fmla="*/ 2147483647 w 1377"/>
                <a:gd name="T37" fmla="*/ 2147483647 h 1091"/>
                <a:gd name="T38" fmla="*/ 2147483647 w 1377"/>
                <a:gd name="T39" fmla="*/ 2147483647 h 1091"/>
                <a:gd name="T40" fmla="*/ 2147483647 w 1377"/>
                <a:gd name="T41" fmla="*/ 2147483647 h 1091"/>
                <a:gd name="T42" fmla="*/ 2147483647 w 1377"/>
                <a:gd name="T43" fmla="*/ 2147483647 h 1091"/>
                <a:gd name="T44" fmla="*/ 2147483647 w 1377"/>
                <a:gd name="T45" fmla="*/ 2147483647 h 1091"/>
                <a:gd name="T46" fmla="*/ 2147483647 w 1377"/>
                <a:gd name="T47" fmla="*/ 2147483647 h 1091"/>
                <a:gd name="T48" fmla="*/ 2147483647 w 1377"/>
                <a:gd name="T49" fmla="*/ 2147483647 h 1091"/>
                <a:gd name="T50" fmla="*/ 2147483647 w 1377"/>
                <a:gd name="T51" fmla="*/ 2147483647 h 1091"/>
                <a:gd name="T52" fmla="*/ 2147483647 w 1377"/>
                <a:gd name="T53" fmla="*/ 2147483647 h 1091"/>
                <a:gd name="T54" fmla="*/ 2147483647 w 1377"/>
                <a:gd name="T55" fmla="*/ 2147483647 h 1091"/>
                <a:gd name="T56" fmla="*/ 2147483647 w 1377"/>
                <a:gd name="T57" fmla="*/ 2147483647 h 1091"/>
                <a:gd name="T58" fmla="*/ 2147483647 w 1377"/>
                <a:gd name="T59" fmla="*/ 2147483647 h 1091"/>
                <a:gd name="T60" fmla="*/ 2147483647 w 1377"/>
                <a:gd name="T61" fmla="*/ 2147483647 h 1091"/>
                <a:gd name="T62" fmla="*/ 2147483647 w 1377"/>
                <a:gd name="T63" fmla="*/ 2147483647 h 1091"/>
                <a:gd name="T64" fmla="*/ 2147483647 w 1377"/>
                <a:gd name="T65" fmla="*/ 2147483647 h 1091"/>
                <a:gd name="T66" fmla="*/ 2147483647 w 1377"/>
                <a:gd name="T67" fmla="*/ 2147483647 h 1091"/>
                <a:gd name="T68" fmla="*/ 0 w 1377"/>
                <a:gd name="T69" fmla="*/ 2147483647 h 109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77" h="1091">
                  <a:moveTo>
                    <a:pt x="0" y="128"/>
                  </a:moveTo>
                  <a:lnTo>
                    <a:pt x="0" y="104"/>
                  </a:lnTo>
                  <a:lnTo>
                    <a:pt x="3" y="79"/>
                  </a:lnTo>
                  <a:lnTo>
                    <a:pt x="7" y="65"/>
                  </a:lnTo>
                  <a:lnTo>
                    <a:pt x="12" y="53"/>
                  </a:lnTo>
                  <a:lnTo>
                    <a:pt x="19" y="42"/>
                  </a:lnTo>
                  <a:lnTo>
                    <a:pt x="30" y="30"/>
                  </a:lnTo>
                  <a:lnTo>
                    <a:pt x="42" y="19"/>
                  </a:lnTo>
                  <a:lnTo>
                    <a:pt x="53" y="12"/>
                  </a:lnTo>
                  <a:lnTo>
                    <a:pt x="67" y="6"/>
                  </a:lnTo>
                  <a:lnTo>
                    <a:pt x="79" y="3"/>
                  </a:lnTo>
                  <a:lnTo>
                    <a:pt x="104" y="0"/>
                  </a:lnTo>
                  <a:lnTo>
                    <a:pt x="128" y="0"/>
                  </a:lnTo>
                  <a:lnTo>
                    <a:pt x="892" y="0"/>
                  </a:lnTo>
                  <a:lnTo>
                    <a:pt x="927" y="0"/>
                  </a:lnTo>
                  <a:lnTo>
                    <a:pt x="960" y="0"/>
                  </a:lnTo>
                  <a:lnTo>
                    <a:pt x="991" y="1"/>
                  </a:lnTo>
                  <a:lnTo>
                    <a:pt x="1021" y="3"/>
                  </a:lnTo>
                  <a:lnTo>
                    <a:pt x="1048" y="6"/>
                  </a:lnTo>
                  <a:lnTo>
                    <a:pt x="1075" y="12"/>
                  </a:lnTo>
                  <a:lnTo>
                    <a:pt x="1099" y="19"/>
                  </a:lnTo>
                  <a:lnTo>
                    <a:pt x="1122" y="30"/>
                  </a:lnTo>
                  <a:lnTo>
                    <a:pt x="1145" y="42"/>
                  </a:lnTo>
                  <a:lnTo>
                    <a:pt x="1166" y="58"/>
                  </a:lnTo>
                  <a:lnTo>
                    <a:pt x="1185" y="74"/>
                  </a:lnTo>
                  <a:lnTo>
                    <a:pt x="1204" y="94"/>
                  </a:lnTo>
                  <a:lnTo>
                    <a:pt x="1240" y="137"/>
                  </a:lnTo>
                  <a:lnTo>
                    <a:pt x="1274" y="181"/>
                  </a:lnTo>
                  <a:lnTo>
                    <a:pt x="1320" y="242"/>
                  </a:lnTo>
                  <a:lnTo>
                    <a:pt x="1343" y="272"/>
                  </a:lnTo>
                  <a:lnTo>
                    <a:pt x="1361" y="302"/>
                  </a:lnTo>
                  <a:lnTo>
                    <a:pt x="1367" y="317"/>
                  </a:lnTo>
                  <a:lnTo>
                    <a:pt x="1372" y="331"/>
                  </a:lnTo>
                  <a:lnTo>
                    <a:pt x="1375" y="346"/>
                  </a:lnTo>
                  <a:lnTo>
                    <a:pt x="1377" y="363"/>
                  </a:lnTo>
                  <a:lnTo>
                    <a:pt x="1375" y="379"/>
                  </a:lnTo>
                  <a:lnTo>
                    <a:pt x="1372" y="395"/>
                  </a:lnTo>
                  <a:lnTo>
                    <a:pt x="1367" y="410"/>
                  </a:lnTo>
                  <a:lnTo>
                    <a:pt x="1359" y="425"/>
                  </a:lnTo>
                  <a:lnTo>
                    <a:pt x="1341" y="455"/>
                  </a:lnTo>
                  <a:lnTo>
                    <a:pt x="1320" y="485"/>
                  </a:lnTo>
                  <a:lnTo>
                    <a:pt x="1137" y="727"/>
                  </a:lnTo>
                  <a:lnTo>
                    <a:pt x="682" y="727"/>
                  </a:lnTo>
                  <a:lnTo>
                    <a:pt x="978" y="333"/>
                  </a:lnTo>
                  <a:lnTo>
                    <a:pt x="987" y="321"/>
                  </a:lnTo>
                  <a:lnTo>
                    <a:pt x="996" y="309"/>
                  </a:lnTo>
                  <a:lnTo>
                    <a:pt x="1003" y="296"/>
                  </a:lnTo>
                  <a:lnTo>
                    <a:pt x="1009" y="282"/>
                  </a:lnTo>
                  <a:lnTo>
                    <a:pt x="1014" y="268"/>
                  </a:lnTo>
                  <a:lnTo>
                    <a:pt x="1015" y="253"/>
                  </a:lnTo>
                  <a:lnTo>
                    <a:pt x="1015" y="245"/>
                  </a:lnTo>
                  <a:lnTo>
                    <a:pt x="1014" y="238"/>
                  </a:lnTo>
                  <a:lnTo>
                    <a:pt x="1012" y="230"/>
                  </a:lnTo>
                  <a:lnTo>
                    <a:pt x="1009" y="223"/>
                  </a:lnTo>
                  <a:lnTo>
                    <a:pt x="1005" y="216"/>
                  </a:lnTo>
                  <a:lnTo>
                    <a:pt x="1000" y="210"/>
                  </a:lnTo>
                  <a:lnTo>
                    <a:pt x="994" y="204"/>
                  </a:lnTo>
                  <a:lnTo>
                    <a:pt x="990" y="199"/>
                  </a:lnTo>
                  <a:lnTo>
                    <a:pt x="976" y="192"/>
                  </a:lnTo>
                  <a:lnTo>
                    <a:pt x="963" y="186"/>
                  </a:lnTo>
                  <a:lnTo>
                    <a:pt x="948" y="183"/>
                  </a:lnTo>
                  <a:lnTo>
                    <a:pt x="932" y="181"/>
                  </a:lnTo>
                  <a:lnTo>
                    <a:pt x="917" y="181"/>
                  </a:lnTo>
                  <a:lnTo>
                    <a:pt x="902" y="181"/>
                  </a:lnTo>
                  <a:lnTo>
                    <a:pt x="546" y="181"/>
                  </a:lnTo>
                  <a:lnTo>
                    <a:pt x="546" y="1091"/>
                  </a:lnTo>
                  <a:lnTo>
                    <a:pt x="181" y="1091"/>
                  </a:lnTo>
                  <a:lnTo>
                    <a:pt x="181" y="181"/>
                  </a:lnTo>
                  <a:lnTo>
                    <a:pt x="0" y="181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E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latin typeface="Calibri" charset="0"/>
                <a:cs typeface="Arial" charset="0"/>
              </a:endParaRPr>
            </a:p>
          </p:txBody>
        </p:sp>
      </p:grpSp>
      <p:sp>
        <p:nvSpPr>
          <p:cNvPr id="32" name="Rectangle 6"/>
          <p:cNvSpPr>
            <a:spLocks noChangeArrowheads="1"/>
          </p:cNvSpPr>
          <p:nvPr userDrawn="1"/>
        </p:nvSpPr>
        <p:spPr bwMode="auto">
          <a:xfrm>
            <a:off x="-374650" y="-17463"/>
            <a:ext cx="366712" cy="366713"/>
          </a:xfrm>
          <a:prstGeom prst="rect">
            <a:avLst/>
          </a:prstGeom>
          <a:solidFill>
            <a:srgbClr val="E21A1A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Arial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 userDrawn="1"/>
        </p:nvSpPr>
        <p:spPr bwMode="auto">
          <a:xfrm>
            <a:off x="-374650" y="349250"/>
            <a:ext cx="366712" cy="366713"/>
          </a:xfrm>
          <a:prstGeom prst="rect">
            <a:avLst/>
          </a:prstGeom>
          <a:solidFill>
            <a:srgbClr val="394A58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Arial" charset="0"/>
            </a:endParaRPr>
          </a:p>
        </p:txBody>
      </p:sp>
      <p:sp>
        <p:nvSpPr>
          <p:cNvPr id="34" name="Rectangle 8"/>
          <p:cNvSpPr>
            <a:spLocks noChangeArrowheads="1"/>
          </p:cNvSpPr>
          <p:nvPr userDrawn="1"/>
        </p:nvSpPr>
        <p:spPr bwMode="auto">
          <a:xfrm>
            <a:off x="-374650" y="715963"/>
            <a:ext cx="366712" cy="366712"/>
          </a:xfrm>
          <a:prstGeom prst="rect">
            <a:avLst/>
          </a:prstGeom>
          <a:solidFill>
            <a:srgbClr val="455D70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Arial" charset="0"/>
            </a:endParaRPr>
          </a:p>
        </p:txBody>
      </p:sp>
      <p:sp>
        <p:nvSpPr>
          <p:cNvPr id="35" name="Rectangle 9"/>
          <p:cNvSpPr>
            <a:spLocks noChangeArrowheads="1"/>
          </p:cNvSpPr>
          <p:nvPr userDrawn="1"/>
        </p:nvSpPr>
        <p:spPr bwMode="auto">
          <a:xfrm>
            <a:off x="-374650" y="1081088"/>
            <a:ext cx="366712" cy="366712"/>
          </a:xfrm>
          <a:prstGeom prst="rect">
            <a:avLst/>
          </a:prstGeom>
          <a:solidFill>
            <a:srgbClr val="68798B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Arial" charset="0"/>
            </a:endParaRPr>
          </a:p>
        </p:txBody>
      </p:sp>
      <p:sp>
        <p:nvSpPr>
          <p:cNvPr id="36" name="Rectangle 13"/>
          <p:cNvSpPr>
            <a:spLocks noChangeArrowheads="1"/>
          </p:cNvSpPr>
          <p:nvPr userDrawn="1"/>
        </p:nvSpPr>
        <p:spPr bwMode="auto">
          <a:xfrm>
            <a:off x="-374650" y="1447800"/>
            <a:ext cx="366712" cy="366713"/>
          </a:xfrm>
          <a:prstGeom prst="rect">
            <a:avLst/>
          </a:prstGeom>
          <a:solidFill>
            <a:srgbClr val="909CAA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Arial" charset="0"/>
            </a:endParaRPr>
          </a:p>
        </p:txBody>
      </p:sp>
      <p:sp>
        <p:nvSpPr>
          <p:cNvPr id="37" name="Rectangle 10"/>
          <p:cNvSpPr>
            <a:spLocks noChangeArrowheads="1"/>
          </p:cNvSpPr>
          <p:nvPr userDrawn="1"/>
        </p:nvSpPr>
        <p:spPr bwMode="auto">
          <a:xfrm>
            <a:off x="-774700" y="-22225"/>
            <a:ext cx="366712" cy="377825"/>
          </a:xfrm>
          <a:prstGeom prst="rect">
            <a:avLst/>
          </a:prstGeom>
          <a:solidFill>
            <a:srgbClr val="CECCA0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Arial" charset="0"/>
            </a:endParaRPr>
          </a:p>
        </p:txBody>
      </p:sp>
      <p:sp>
        <p:nvSpPr>
          <p:cNvPr id="38" name="Rectangle 12"/>
          <p:cNvSpPr>
            <a:spLocks noChangeArrowheads="1"/>
          </p:cNvSpPr>
          <p:nvPr userDrawn="1"/>
        </p:nvSpPr>
        <p:spPr bwMode="auto">
          <a:xfrm>
            <a:off x="-781050" y="3303588"/>
            <a:ext cx="366712" cy="366712"/>
          </a:xfrm>
          <a:prstGeom prst="rect">
            <a:avLst/>
          </a:prstGeom>
          <a:solidFill>
            <a:srgbClr val="78D64B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8669F"/>
              </a:solidFill>
              <a:latin typeface="+mn-lt"/>
              <a:cs typeface="Arial" charset="0"/>
            </a:endParaRPr>
          </a:p>
        </p:txBody>
      </p:sp>
      <p:sp>
        <p:nvSpPr>
          <p:cNvPr id="39" name="Rectangle 12"/>
          <p:cNvSpPr>
            <a:spLocks noChangeArrowheads="1"/>
          </p:cNvSpPr>
          <p:nvPr userDrawn="1"/>
        </p:nvSpPr>
        <p:spPr bwMode="auto">
          <a:xfrm>
            <a:off x="-1601788" y="-22225"/>
            <a:ext cx="366713" cy="366713"/>
          </a:xfrm>
          <a:prstGeom prst="rect">
            <a:avLst/>
          </a:prstGeom>
          <a:solidFill>
            <a:srgbClr val="FF6900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8669F"/>
              </a:solidFill>
              <a:latin typeface="+mn-lt"/>
              <a:cs typeface="Arial" charset="0"/>
            </a:endParaRPr>
          </a:p>
        </p:txBody>
      </p:sp>
      <p:sp>
        <p:nvSpPr>
          <p:cNvPr id="40" name="Rectangle 13"/>
          <p:cNvSpPr>
            <a:spLocks noChangeArrowheads="1"/>
          </p:cNvSpPr>
          <p:nvPr userDrawn="1"/>
        </p:nvSpPr>
        <p:spPr bwMode="auto">
          <a:xfrm>
            <a:off x="-374650" y="1828800"/>
            <a:ext cx="366712" cy="366713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Arial" charset="0"/>
            </a:endParaRPr>
          </a:p>
        </p:txBody>
      </p:sp>
      <p:sp>
        <p:nvSpPr>
          <p:cNvPr id="41" name="Rectangle 7"/>
          <p:cNvSpPr>
            <a:spLocks noChangeArrowheads="1"/>
          </p:cNvSpPr>
          <p:nvPr userDrawn="1"/>
        </p:nvSpPr>
        <p:spPr bwMode="auto">
          <a:xfrm>
            <a:off x="-374650" y="2211388"/>
            <a:ext cx="366712" cy="366712"/>
          </a:xfrm>
          <a:prstGeom prst="rect">
            <a:avLst/>
          </a:prstGeom>
          <a:solidFill>
            <a:srgbClr val="606060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Arial" charset="0"/>
            </a:endParaRPr>
          </a:p>
        </p:txBody>
      </p:sp>
      <p:sp>
        <p:nvSpPr>
          <p:cNvPr id="42" name="Rectangle 7"/>
          <p:cNvSpPr>
            <a:spLocks noChangeArrowheads="1"/>
          </p:cNvSpPr>
          <p:nvPr userDrawn="1"/>
        </p:nvSpPr>
        <p:spPr bwMode="auto">
          <a:xfrm>
            <a:off x="-374650" y="2571750"/>
            <a:ext cx="366712" cy="366713"/>
          </a:xfrm>
          <a:prstGeom prst="rect">
            <a:avLst/>
          </a:prstGeom>
          <a:solidFill>
            <a:srgbClr val="828282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Arial" charset="0"/>
            </a:endParaRPr>
          </a:p>
        </p:txBody>
      </p:sp>
      <p:sp>
        <p:nvSpPr>
          <p:cNvPr id="43" name="Rectangle 7"/>
          <p:cNvSpPr>
            <a:spLocks noChangeArrowheads="1"/>
          </p:cNvSpPr>
          <p:nvPr userDrawn="1"/>
        </p:nvSpPr>
        <p:spPr bwMode="auto">
          <a:xfrm>
            <a:off x="-374650" y="2943225"/>
            <a:ext cx="366712" cy="366713"/>
          </a:xfrm>
          <a:prstGeom prst="rect">
            <a:avLst/>
          </a:prstGeom>
          <a:solidFill>
            <a:srgbClr val="A9A9A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Arial" charset="0"/>
            </a:endParaRPr>
          </a:p>
        </p:txBody>
      </p:sp>
      <p:sp>
        <p:nvSpPr>
          <p:cNvPr id="44" name="Rectangle 7"/>
          <p:cNvSpPr>
            <a:spLocks noChangeArrowheads="1"/>
          </p:cNvSpPr>
          <p:nvPr userDrawn="1"/>
        </p:nvSpPr>
        <p:spPr bwMode="auto">
          <a:xfrm>
            <a:off x="-374650" y="3314700"/>
            <a:ext cx="366712" cy="366713"/>
          </a:xfrm>
          <a:prstGeom prst="rect">
            <a:avLst/>
          </a:prstGeom>
          <a:solidFill>
            <a:srgbClr val="D3D3D3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Arial" charset="0"/>
            </a:endParaRPr>
          </a:p>
        </p:txBody>
      </p:sp>
      <p:sp>
        <p:nvSpPr>
          <p:cNvPr id="45" name="Rectangle 10"/>
          <p:cNvSpPr>
            <a:spLocks noChangeArrowheads="1"/>
          </p:cNvSpPr>
          <p:nvPr userDrawn="1"/>
        </p:nvSpPr>
        <p:spPr bwMode="auto">
          <a:xfrm>
            <a:off x="-774700" y="355600"/>
            <a:ext cx="366712" cy="366713"/>
          </a:xfrm>
          <a:prstGeom prst="rect">
            <a:avLst/>
          </a:prstGeom>
          <a:solidFill>
            <a:srgbClr val="85865F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Arial" charset="0"/>
            </a:endParaRPr>
          </a:p>
        </p:txBody>
      </p:sp>
      <p:sp>
        <p:nvSpPr>
          <p:cNvPr id="46" name="Rectangle 10"/>
          <p:cNvSpPr>
            <a:spLocks noChangeArrowheads="1"/>
          </p:cNvSpPr>
          <p:nvPr userDrawn="1"/>
        </p:nvSpPr>
        <p:spPr bwMode="auto">
          <a:xfrm>
            <a:off x="-774700" y="715963"/>
            <a:ext cx="366712" cy="366712"/>
          </a:xfrm>
          <a:prstGeom prst="rect">
            <a:avLst/>
          </a:prstGeom>
          <a:solidFill>
            <a:srgbClr val="DDDCB4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Arial" charset="0"/>
            </a:endParaRPr>
          </a:p>
        </p:txBody>
      </p:sp>
      <p:sp>
        <p:nvSpPr>
          <p:cNvPr id="47" name="Rectangle 10"/>
          <p:cNvSpPr>
            <a:spLocks noChangeArrowheads="1"/>
          </p:cNvSpPr>
          <p:nvPr userDrawn="1"/>
        </p:nvSpPr>
        <p:spPr bwMode="auto">
          <a:xfrm>
            <a:off x="-774700" y="1082675"/>
            <a:ext cx="366712" cy="366713"/>
          </a:xfrm>
          <a:prstGeom prst="rect">
            <a:avLst/>
          </a:prstGeom>
          <a:solidFill>
            <a:srgbClr val="EBEAD4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Arial" charset="0"/>
            </a:endParaRPr>
          </a:p>
        </p:txBody>
      </p:sp>
      <p:sp>
        <p:nvSpPr>
          <p:cNvPr id="48" name="Rectangle 10"/>
          <p:cNvSpPr>
            <a:spLocks noChangeArrowheads="1"/>
          </p:cNvSpPr>
          <p:nvPr userDrawn="1"/>
        </p:nvSpPr>
        <p:spPr bwMode="auto">
          <a:xfrm>
            <a:off x="-774700" y="1447800"/>
            <a:ext cx="366712" cy="388938"/>
          </a:xfrm>
          <a:prstGeom prst="rect">
            <a:avLst/>
          </a:prstGeom>
          <a:solidFill>
            <a:srgbClr val="A3A86B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Arial" charset="0"/>
            </a:endParaRPr>
          </a:p>
        </p:txBody>
      </p:sp>
      <p:sp>
        <p:nvSpPr>
          <p:cNvPr id="49" name="Rectangle 10"/>
          <p:cNvSpPr>
            <a:spLocks noChangeArrowheads="1"/>
          </p:cNvSpPr>
          <p:nvPr userDrawn="1"/>
        </p:nvSpPr>
        <p:spPr bwMode="auto">
          <a:xfrm>
            <a:off x="-774700" y="1836738"/>
            <a:ext cx="366712" cy="366712"/>
          </a:xfrm>
          <a:prstGeom prst="rect">
            <a:avLst/>
          </a:prstGeom>
          <a:solidFill>
            <a:srgbClr val="626B45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Arial" charset="0"/>
            </a:endParaRPr>
          </a:p>
        </p:txBody>
      </p:sp>
      <p:sp>
        <p:nvSpPr>
          <p:cNvPr id="50" name="Rectangle 10"/>
          <p:cNvSpPr>
            <a:spLocks noChangeArrowheads="1"/>
          </p:cNvSpPr>
          <p:nvPr userDrawn="1"/>
        </p:nvSpPr>
        <p:spPr bwMode="auto">
          <a:xfrm>
            <a:off x="-774700" y="2203450"/>
            <a:ext cx="366712" cy="366713"/>
          </a:xfrm>
          <a:prstGeom prst="rect">
            <a:avLst/>
          </a:prstGeom>
          <a:solidFill>
            <a:srgbClr val="828B5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Arial" charset="0"/>
            </a:endParaRPr>
          </a:p>
        </p:txBody>
      </p:sp>
      <p:sp>
        <p:nvSpPr>
          <p:cNvPr id="51" name="Rectangle 10"/>
          <p:cNvSpPr>
            <a:spLocks noChangeArrowheads="1"/>
          </p:cNvSpPr>
          <p:nvPr userDrawn="1"/>
        </p:nvSpPr>
        <p:spPr bwMode="auto">
          <a:xfrm>
            <a:off x="-774700" y="2570163"/>
            <a:ext cx="366712" cy="366712"/>
          </a:xfrm>
          <a:prstGeom prst="rect">
            <a:avLst/>
          </a:prstGeom>
          <a:solidFill>
            <a:srgbClr val="B2B98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Arial" charset="0"/>
            </a:endParaRPr>
          </a:p>
        </p:txBody>
      </p:sp>
      <p:sp>
        <p:nvSpPr>
          <p:cNvPr id="52" name="Rectangle 10"/>
          <p:cNvSpPr>
            <a:spLocks noChangeArrowheads="1"/>
          </p:cNvSpPr>
          <p:nvPr userDrawn="1"/>
        </p:nvSpPr>
        <p:spPr bwMode="auto">
          <a:xfrm>
            <a:off x="-774700" y="2936875"/>
            <a:ext cx="366712" cy="366713"/>
          </a:xfrm>
          <a:prstGeom prst="rect">
            <a:avLst/>
          </a:prstGeom>
          <a:solidFill>
            <a:srgbClr val="D3D7BD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Arial" charset="0"/>
            </a:endParaRPr>
          </a:p>
        </p:txBody>
      </p:sp>
      <p:sp>
        <p:nvSpPr>
          <p:cNvPr id="53" name="Rectangle 10"/>
          <p:cNvSpPr>
            <a:spLocks noChangeArrowheads="1"/>
          </p:cNvSpPr>
          <p:nvPr userDrawn="1"/>
        </p:nvSpPr>
        <p:spPr bwMode="auto">
          <a:xfrm>
            <a:off x="-1189038" y="-22225"/>
            <a:ext cx="366713" cy="377825"/>
          </a:xfrm>
          <a:prstGeom prst="rect">
            <a:avLst/>
          </a:prstGeom>
          <a:solidFill>
            <a:srgbClr val="0066A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Arial" charset="0"/>
            </a:endParaRPr>
          </a:p>
        </p:txBody>
      </p:sp>
      <p:sp>
        <p:nvSpPr>
          <p:cNvPr id="54" name="Rectangle 10"/>
          <p:cNvSpPr>
            <a:spLocks noChangeArrowheads="1"/>
          </p:cNvSpPr>
          <p:nvPr userDrawn="1"/>
        </p:nvSpPr>
        <p:spPr bwMode="auto">
          <a:xfrm>
            <a:off x="-1189038" y="355600"/>
            <a:ext cx="366713" cy="366713"/>
          </a:xfrm>
          <a:prstGeom prst="rect">
            <a:avLst/>
          </a:prstGeom>
          <a:solidFill>
            <a:srgbClr val="003356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Arial" charset="0"/>
            </a:endParaRPr>
          </a:p>
        </p:txBody>
      </p:sp>
      <p:sp>
        <p:nvSpPr>
          <p:cNvPr id="55" name="Rectangle 10"/>
          <p:cNvSpPr>
            <a:spLocks noChangeArrowheads="1"/>
          </p:cNvSpPr>
          <p:nvPr userDrawn="1"/>
        </p:nvSpPr>
        <p:spPr bwMode="auto">
          <a:xfrm>
            <a:off x="-1189038" y="715963"/>
            <a:ext cx="366713" cy="366712"/>
          </a:xfrm>
          <a:prstGeom prst="rect">
            <a:avLst/>
          </a:prstGeom>
          <a:solidFill>
            <a:srgbClr val="00507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Arial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 userDrawn="1"/>
        </p:nvSpPr>
        <p:spPr bwMode="auto">
          <a:xfrm>
            <a:off x="-1189038" y="1082675"/>
            <a:ext cx="366713" cy="366713"/>
          </a:xfrm>
          <a:prstGeom prst="rect">
            <a:avLst/>
          </a:prstGeom>
          <a:solidFill>
            <a:srgbClr val="007FB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Arial" charset="0"/>
            </a:endParaRPr>
          </a:p>
        </p:txBody>
      </p:sp>
      <p:sp>
        <p:nvSpPr>
          <p:cNvPr id="57" name="Rectangle 10"/>
          <p:cNvSpPr>
            <a:spLocks noChangeArrowheads="1"/>
          </p:cNvSpPr>
          <p:nvPr userDrawn="1"/>
        </p:nvSpPr>
        <p:spPr bwMode="auto">
          <a:xfrm>
            <a:off x="-1189038" y="1447800"/>
            <a:ext cx="366713" cy="388938"/>
          </a:xfrm>
          <a:prstGeom prst="rect">
            <a:avLst/>
          </a:prstGeom>
          <a:solidFill>
            <a:srgbClr val="8AB0D2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Arial" charset="0"/>
            </a:endParaRPr>
          </a:p>
        </p:txBody>
      </p:sp>
      <p:sp>
        <p:nvSpPr>
          <p:cNvPr id="58" name="Rectangle 10"/>
          <p:cNvSpPr>
            <a:spLocks noChangeArrowheads="1"/>
          </p:cNvSpPr>
          <p:nvPr userDrawn="1"/>
        </p:nvSpPr>
        <p:spPr bwMode="auto">
          <a:xfrm>
            <a:off x="-1189038" y="1825625"/>
            <a:ext cx="366713" cy="373063"/>
          </a:xfrm>
          <a:prstGeom prst="rect">
            <a:avLst/>
          </a:prstGeom>
          <a:solidFill>
            <a:srgbClr val="00A3E0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Arial" charset="0"/>
            </a:endParaRPr>
          </a:p>
        </p:txBody>
      </p:sp>
      <p:sp>
        <p:nvSpPr>
          <p:cNvPr id="59" name="Rectangle 10"/>
          <p:cNvSpPr>
            <a:spLocks noChangeArrowheads="1"/>
          </p:cNvSpPr>
          <p:nvPr userDrawn="1"/>
        </p:nvSpPr>
        <p:spPr bwMode="auto">
          <a:xfrm>
            <a:off x="-1189038" y="2198688"/>
            <a:ext cx="366713" cy="373062"/>
          </a:xfrm>
          <a:prstGeom prst="rect">
            <a:avLst/>
          </a:prstGeom>
          <a:solidFill>
            <a:srgbClr val="20668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Arial" charset="0"/>
            </a:endParaRPr>
          </a:p>
        </p:txBody>
      </p:sp>
      <p:sp>
        <p:nvSpPr>
          <p:cNvPr id="60" name="Rectangle 10"/>
          <p:cNvSpPr>
            <a:spLocks noChangeArrowheads="1"/>
          </p:cNvSpPr>
          <p:nvPr userDrawn="1"/>
        </p:nvSpPr>
        <p:spPr bwMode="auto">
          <a:xfrm>
            <a:off x="-1189038" y="2570163"/>
            <a:ext cx="366713" cy="373062"/>
          </a:xfrm>
          <a:prstGeom prst="rect">
            <a:avLst/>
          </a:prstGeom>
          <a:solidFill>
            <a:srgbClr val="2F87B6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Arial" charset="0"/>
            </a:endParaRPr>
          </a:p>
        </p:txBody>
      </p:sp>
      <p:sp>
        <p:nvSpPr>
          <p:cNvPr id="61" name="Rectangle 10"/>
          <p:cNvSpPr>
            <a:spLocks noChangeArrowheads="1"/>
          </p:cNvSpPr>
          <p:nvPr userDrawn="1"/>
        </p:nvSpPr>
        <p:spPr bwMode="auto">
          <a:xfrm>
            <a:off x="-1189038" y="2941638"/>
            <a:ext cx="366713" cy="373062"/>
          </a:xfrm>
          <a:prstGeom prst="rect">
            <a:avLst/>
          </a:prstGeom>
          <a:solidFill>
            <a:srgbClr val="61B9E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Arial" charset="0"/>
            </a:endParaRPr>
          </a:p>
        </p:txBody>
      </p:sp>
      <p:sp>
        <p:nvSpPr>
          <p:cNvPr id="62" name="Rectangle 10"/>
          <p:cNvSpPr>
            <a:spLocks noChangeArrowheads="1"/>
          </p:cNvSpPr>
          <p:nvPr userDrawn="1"/>
        </p:nvSpPr>
        <p:spPr bwMode="auto">
          <a:xfrm>
            <a:off x="-1189038" y="3303588"/>
            <a:ext cx="366713" cy="373062"/>
          </a:xfrm>
          <a:prstGeom prst="rect">
            <a:avLst/>
          </a:prstGeom>
          <a:solidFill>
            <a:srgbClr val="B0DCF4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Arial" charset="0"/>
            </a:endParaRPr>
          </a:p>
        </p:txBody>
      </p:sp>
      <p:sp>
        <p:nvSpPr>
          <p:cNvPr id="63" name="Rectangle 12"/>
          <p:cNvSpPr>
            <a:spLocks noChangeArrowheads="1"/>
          </p:cNvSpPr>
          <p:nvPr userDrawn="1"/>
        </p:nvSpPr>
        <p:spPr bwMode="auto">
          <a:xfrm>
            <a:off x="-781050" y="3676650"/>
            <a:ext cx="366712" cy="366713"/>
          </a:xfrm>
          <a:prstGeom prst="rect">
            <a:avLst/>
          </a:prstGeom>
          <a:solidFill>
            <a:srgbClr val="658446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8669F"/>
              </a:solidFill>
              <a:latin typeface="+mn-lt"/>
              <a:cs typeface="Arial" charset="0"/>
            </a:endParaRPr>
          </a:p>
        </p:txBody>
      </p:sp>
      <p:sp>
        <p:nvSpPr>
          <p:cNvPr id="64" name="Rectangle 12"/>
          <p:cNvSpPr>
            <a:spLocks noChangeArrowheads="1"/>
          </p:cNvSpPr>
          <p:nvPr userDrawn="1"/>
        </p:nvSpPr>
        <p:spPr bwMode="auto">
          <a:xfrm>
            <a:off x="-781050" y="4043363"/>
            <a:ext cx="366712" cy="366712"/>
          </a:xfrm>
          <a:prstGeom prst="rect">
            <a:avLst/>
          </a:prstGeom>
          <a:solidFill>
            <a:srgbClr val="7FA357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8669F"/>
              </a:solidFill>
              <a:latin typeface="+mn-lt"/>
              <a:cs typeface="Arial" charset="0"/>
            </a:endParaRPr>
          </a:p>
        </p:txBody>
      </p:sp>
      <p:sp>
        <p:nvSpPr>
          <p:cNvPr id="65" name="Rectangle 12"/>
          <p:cNvSpPr>
            <a:spLocks noChangeArrowheads="1"/>
          </p:cNvSpPr>
          <p:nvPr userDrawn="1"/>
        </p:nvSpPr>
        <p:spPr bwMode="auto">
          <a:xfrm>
            <a:off x="-781050" y="4410075"/>
            <a:ext cx="366712" cy="366713"/>
          </a:xfrm>
          <a:prstGeom prst="rect">
            <a:avLst/>
          </a:prstGeom>
          <a:solidFill>
            <a:srgbClr val="AED086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8669F"/>
              </a:solidFill>
              <a:latin typeface="+mn-lt"/>
              <a:cs typeface="Arial" charset="0"/>
            </a:endParaRPr>
          </a:p>
        </p:txBody>
      </p:sp>
      <p:sp>
        <p:nvSpPr>
          <p:cNvPr id="66" name="Rectangle 12"/>
          <p:cNvSpPr>
            <a:spLocks noChangeArrowheads="1"/>
          </p:cNvSpPr>
          <p:nvPr userDrawn="1"/>
        </p:nvSpPr>
        <p:spPr bwMode="auto">
          <a:xfrm>
            <a:off x="-781050" y="4781550"/>
            <a:ext cx="366712" cy="366713"/>
          </a:xfrm>
          <a:prstGeom prst="rect">
            <a:avLst/>
          </a:prstGeom>
          <a:solidFill>
            <a:srgbClr val="D6E8C3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8669F"/>
              </a:solidFill>
              <a:latin typeface="+mn-lt"/>
              <a:cs typeface="Arial" charset="0"/>
            </a:endParaRPr>
          </a:p>
        </p:txBody>
      </p:sp>
      <p:sp>
        <p:nvSpPr>
          <p:cNvPr id="67" name="Rectangle 12"/>
          <p:cNvSpPr>
            <a:spLocks noChangeArrowheads="1"/>
          </p:cNvSpPr>
          <p:nvPr userDrawn="1"/>
        </p:nvSpPr>
        <p:spPr bwMode="auto">
          <a:xfrm>
            <a:off x="-1601788" y="334963"/>
            <a:ext cx="366713" cy="366712"/>
          </a:xfrm>
          <a:prstGeom prst="rect">
            <a:avLst/>
          </a:prstGeom>
          <a:solidFill>
            <a:srgbClr val="805030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8669F"/>
              </a:solidFill>
              <a:latin typeface="+mn-lt"/>
              <a:cs typeface="Arial" charset="0"/>
            </a:endParaRPr>
          </a:p>
        </p:txBody>
      </p:sp>
      <p:sp>
        <p:nvSpPr>
          <p:cNvPr id="68" name="Rectangle 12"/>
          <p:cNvSpPr>
            <a:spLocks noChangeArrowheads="1"/>
          </p:cNvSpPr>
          <p:nvPr userDrawn="1"/>
        </p:nvSpPr>
        <p:spPr bwMode="auto">
          <a:xfrm>
            <a:off x="-1601788" y="701675"/>
            <a:ext cx="366713" cy="366713"/>
          </a:xfrm>
          <a:prstGeom prst="rect">
            <a:avLst/>
          </a:prstGeom>
          <a:solidFill>
            <a:srgbClr val="AC6B2F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8669F"/>
              </a:solidFill>
              <a:latin typeface="+mn-lt"/>
              <a:cs typeface="Arial" charset="0"/>
            </a:endParaRPr>
          </a:p>
        </p:txBody>
      </p:sp>
      <p:sp>
        <p:nvSpPr>
          <p:cNvPr id="69" name="Rectangle 12"/>
          <p:cNvSpPr>
            <a:spLocks noChangeArrowheads="1"/>
          </p:cNvSpPr>
          <p:nvPr userDrawn="1"/>
        </p:nvSpPr>
        <p:spPr bwMode="auto">
          <a:xfrm>
            <a:off x="-1601788" y="1068388"/>
            <a:ext cx="366713" cy="366712"/>
          </a:xfrm>
          <a:prstGeom prst="rect">
            <a:avLst/>
          </a:prstGeom>
          <a:solidFill>
            <a:srgbClr val="E4A063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8669F"/>
              </a:solidFill>
              <a:latin typeface="+mn-lt"/>
              <a:cs typeface="Arial" charset="0"/>
            </a:endParaRPr>
          </a:p>
        </p:txBody>
      </p:sp>
      <p:sp>
        <p:nvSpPr>
          <p:cNvPr id="70" name="Rectangle 12"/>
          <p:cNvSpPr>
            <a:spLocks noChangeArrowheads="1"/>
          </p:cNvSpPr>
          <p:nvPr userDrawn="1"/>
        </p:nvSpPr>
        <p:spPr bwMode="auto">
          <a:xfrm>
            <a:off x="-1601788" y="1435100"/>
            <a:ext cx="366713" cy="366713"/>
          </a:xfrm>
          <a:prstGeom prst="rect">
            <a:avLst/>
          </a:prstGeom>
          <a:solidFill>
            <a:srgbClr val="F1D0B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8669F"/>
              </a:solidFill>
              <a:latin typeface="+mn-lt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7" r:id="rId1"/>
    <p:sldLayoutId id="2147484638" r:id="rId2"/>
    <p:sldLayoutId id="2147484639" r:id="rId3"/>
    <p:sldLayoutId id="2147484640" r:id="rId4"/>
    <p:sldLayoutId id="2147484641" r:id="rId5"/>
    <p:sldLayoutId id="2147484642" r:id="rId6"/>
    <p:sldLayoutId id="2147484643" r:id="rId7"/>
    <p:sldLayoutId id="2147484644" r:id="rId8"/>
    <p:sldLayoutId id="2147484645" r:id="rId9"/>
    <p:sldLayoutId id="2147484646" r:id="rId10"/>
    <p:sldLayoutId id="2147484648" r:id="rId11"/>
    <p:sldLayoutId id="2147484655" r:id="rId12"/>
    <p:sldLayoutId id="2147484660" r:id="rId13"/>
    <p:sldLayoutId id="2147484661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Verdana" charset="0"/>
          <a:ea typeface="Verdana" charset="0"/>
          <a:cs typeface="Verdan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0" descr="вариант 2-08.jpg"/>
          <p:cNvPicPr>
            <a:picLocks noChangeAspect="1"/>
          </p:cNvPicPr>
          <p:nvPr/>
        </p:nvPicPr>
        <p:blipFill>
          <a:blip r:embed="rId2" cstate="print"/>
          <a:srcRect r="14015" b="17438"/>
          <a:stretch>
            <a:fillRect/>
          </a:stretch>
        </p:blipFill>
        <p:spPr bwMode="auto">
          <a:xfrm>
            <a:off x="0" y="-20638"/>
            <a:ext cx="9144000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14" descr="C:\Natarius\RZD 2012\Форма хоккеистов\вставка красный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08250"/>
            <a:ext cx="9144000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7"/>
          <p:cNvSpPr txBox="1">
            <a:spLocks/>
          </p:cNvSpPr>
          <p:nvPr/>
        </p:nvSpPr>
        <p:spPr bwMode="auto">
          <a:xfrm>
            <a:off x="904875" y="2619375"/>
            <a:ext cx="650875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defTabSz="457200" eaLnBrk="0" hangingPunct="0">
              <a:defRPr/>
            </a:pPr>
            <a:r>
              <a:rPr lang="ru-RU" sz="1600" b="1" dirty="0" smtClean="0">
                <a:solidFill>
                  <a:schemeClr val="bg1"/>
                </a:solidFill>
              </a:rPr>
              <a:t>Цифровая трансформация системы управления рисками</a:t>
            </a:r>
          </a:p>
          <a:p>
            <a:pPr lvl="0" defTabSz="457200" eaLnBrk="0" hangingPunct="0">
              <a:defRPr/>
            </a:pPr>
            <a:r>
              <a:rPr lang="ru-RU" sz="1600" b="1" dirty="0" smtClean="0">
                <a:solidFill>
                  <a:schemeClr val="bg1"/>
                </a:solidFill>
              </a:rPr>
              <a:t>на железнодорожном транспорте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951865" y="3422967"/>
            <a:ext cx="7924800" cy="1132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Шайдуллин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Шевкет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Нургалиевич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eaLnBrk="0" hangingPunct="0">
              <a:spcBef>
                <a:spcPct val="20000"/>
              </a:spcBef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Заместитель генерального директора 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ОАО «РЖД» – 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начальник Департамента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безопасности движения</a:t>
            </a:r>
          </a:p>
        </p:txBody>
      </p:sp>
      <p:sp>
        <p:nvSpPr>
          <p:cNvPr id="12" name="Нижний колонтитул 10"/>
          <p:cNvSpPr txBox="1">
            <a:spLocks/>
          </p:cNvSpPr>
          <p:nvPr/>
        </p:nvSpPr>
        <p:spPr>
          <a:xfrm>
            <a:off x="959484" y="4741863"/>
            <a:ext cx="1497965" cy="25517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sz="1200" dirty="0" smtClean="0">
                <a:latin typeface="+mj-lt"/>
                <a:cs typeface="Times New Roman" pitchFamily="18" charset="0"/>
              </a:rPr>
              <a:t>26 ноября 2020 г.</a:t>
            </a:r>
            <a:endParaRPr lang="ru-RU" sz="1200" dirty="0">
              <a:latin typeface="+mj-lt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5" y="48147"/>
            <a:ext cx="9027813" cy="627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defTabSz="914378" eaLnBrk="0" hangingPunct="0"/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Архитектура взаимодействия в системе менеджмента безопасности движения</a:t>
            </a:r>
            <a:endParaRPr lang="ru-RU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-1470" y="898319"/>
            <a:ext cx="9158170" cy="3911806"/>
            <a:chOff x="-1470" y="945944"/>
            <a:chExt cx="9158170" cy="4023264"/>
          </a:xfrm>
        </p:grpSpPr>
        <p:sp>
          <p:nvSpPr>
            <p:cNvPr id="38" name="Rectangle 1"/>
            <p:cNvSpPr/>
            <p:nvPr/>
          </p:nvSpPr>
          <p:spPr>
            <a:xfrm>
              <a:off x="0" y="945944"/>
              <a:ext cx="9156700" cy="24963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cxnSp>
          <p:nvCxnSpPr>
            <p:cNvPr id="39" name="Straight Connector 140"/>
            <p:cNvCxnSpPr/>
            <p:nvPr/>
          </p:nvCxnSpPr>
          <p:spPr>
            <a:xfrm>
              <a:off x="0" y="1182090"/>
              <a:ext cx="9144000" cy="0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146"/>
            <p:cNvSpPr/>
            <p:nvPr/>
          </p:nvSpPr>
          <p:spPr>
            <a:xfrm>
              <a:off x="-1470" y="2088308"/>
              <a:ext cx="9144000" cy="1800780"/>
            </a:xfrm>
            <a:prstGeom prst="rect">
              <a:avLst/>
            </a:prstGeom>
            <a:pattFill prst="narHorz">
              <a:fgClr>
                <a:schemeClr val="accent6">
                  <a:lumMod val="20000"/>
                  <a:lumOff val="80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3063387" y="2347576"/>
              <a:ext cx="2077904" cy="1296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52125" y="2347576"/>
              <a:ext cx="2658304" cy="1296144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3053059" y="1008768"/>
              <a:ext cx="2088232" cy="100811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96673" y="2563600"/>
              <a:ext cx="1198156" cy="288032"/>
            </a:xfrm>
            <a:prstGeom prst="roundRect">
              <a:avLst/>
            </a:prstGeom>
            <a:solidFill>
              <a:srgbClr val="0070C0"/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ОТРАСЛЕВЫЕ АСУ</a:t>
              </a:r>
              <a:endParaRPr lang="ru-RU" sz="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96673" y="2923640"/>
              <a:ext cx="1198156" cy="288032"/>
            </a:xfrm>
            <a:prstGeom prst="roundRect">
              <a:avLst/>
            </a:prstGeom>
            <a:solidFill>
              <a:srgbClr val="0070C0"/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РЕЗУЛЬТАТЫ АНАЛИЗА</a:t>
              </a:r>
              <a:endParaRPr lang="ru-RU" sz="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396673" y="3283680"/>
              <a:ext cx="1198156" cy="288032"/>
            </a:xfrm>
            <a:prstGeom prst="roundRect">
              <a:avLst/>
            </a:prstGeom>
            <a:solidFill>
              <a:srgbClr val="0070C0"/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ДАННЫЕ</a:t>
              </a:r>
            </a:p>
            <a:p>
              <a:pPr algn="ctr"/>
              <a:r>
                <a:rPr lang="ru-RU" sz="8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АС РБ</a:t>
              </a:r>
              <a:endParaRPr lang="ru-RU" sz="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" name="Штриховая стрелка вправо 8"/>
            <p:cNvSpPr/>
            <p:nvPr/>
          </p:nvSpPr>
          <p:spPr>
            <a:xfrm>
              <a:off x="1644840" y="2865167"/>
              <a:ext cx="523511" cy="454584"/>
            </a:xfrm>
            <a:prstGeom prst="stripedRightArrow">
              <a:avLst>
                <a:gd name="adj1" fmla="val 46981"/>
                <a:gd name="adj2" fmla="val 4133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61227" y="2319583"/>
              <a:ext cx="14334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u="sng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Источники данных</a:t>
              </a:r>
              <a:endParaRPr lang="ru-RU" sz="10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9" name="Picture 2" descr="C:\Users\ТереховАВ\Desktop\Недельные справки\06.02.2018\Scheme cloud.jpg"/>
            <p:cNvPicPr>
              <a:picLocks noChangeAspect="1" noChangeArrowheads="1"/>
            </p:cNvPicPr>
            <p:nvPr/>
          </p:nvPicPr>
          <p:blipFill>
            <a:blip r:embed="rId3" cstate="print"/>
            <a:srcRect l="30715" t="7409" r="34572" b="50000"/>
            <a:stretch>
              <a:fillRect/>
            </a:stretch>
          </p:blipFill>
          <p:spPr bwMode="auto">
            <a:xfrm>
              <a:off x="3280325" y="2557957"/>
              <a:ext cx="1710216" cy="943567"/>
            </a:xfrm>
            <a:prstGeom prst="rect">
              <a:avLst/>
            </a:prstGeom>
            <a:noFill/>
          </p:spPr>
        </p:pic>
        <p:pic>
          <p:nvPicPr>
            <p:cNvPr id="24" name="Picture 3" descr="C:\Users\ТереховАВ\Desktop\Недельные справки\06.02.2018\Scheme cloud.jpg"/>
            <p:cNvPicPr>
              <a:picLocks noChangeAspect="1" noChangeArrowheads="1"/>
            </p:cNvPicPr>
            <p:nvPr/>
          </p:nvPicPr>
          <p:blipFill>
            <a:blip r:embed="rId3" cstate="print"/>
            <a:srcRect l="75161" t="2378" r="3738" b="34162"/>
            <a:stretch>
              <a:fillRect/>
            </a:stretch>
          </p:blipFill>
          <p:spPr bwMode="auto">
            <a:xfrm>
              <a:off x="3086157" y="1130666"/>
              <a:ext cx="560534" cy="814206"/>
            </a:xfrm>
            <a:prstGeom prst="rect">
              <a:avLst/>
            </a:prstGeom>
            <a:noFill/>
          </p:spPr>
        </p:pic>
        <p:sp>
          <p:nvSpPr>
            <p:cNvPr id="25" name="Прямоугольник 24"/>
            <p:cNvSpPr/>
            <p:nvPr/>
          </p:nvSpPr>
          <p:spPr>
            <a:xfrm>
              <a:off x="3773139" y="1174116"/>
              <a:ext cx="1368152" cy="36004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РУКОВОДИТЕЛЬ</a:t>
              </a:r>
              <a:endParaRPr lang="ru-RU" sz="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32" name="Picture 3" descr="C:\Users\ТереховАВ\Desktop\Недельные справки\06.02.2018\Scheme cloud.jpg"/>
            <p:cNvPicPr>
              <a:picLocks noChangeAspect="1" noChangeArrowheads="1"/>
            </p:cNvPicPr>
            <p:nvPr/>
          </p:nvPicPr>
          <p:blipFill>
            <a:blip r:embed="rId3" cstate="print"/>
            <a:srcRect l="75161" t="2378" r="3738" b="34162"/>
            <a:stretch>
              <a:fillRect/>
            </a:stretch>
          </p:blipFill>
          <p:spPr bwMode="auto">
            <a:xfrm>
              <a:off x="3086157" y="4082994"/>
              <a:ext cx="560534" cy="814206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3773139" y="4457834"/>
              <a:ext cx="1368152" cy="36004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РЕВИЗОРСКИЙ АППАРАТ</a:t>
              </a:r>
              <a:endParaRPr lang="ru-RU" sz="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053059" y="3961096"/>
              <a:ext cx="2088232" cy="1008112"/>
            </a:xfrm>
            <a:prstGeom prst="rect">
              <a:avLst/>
            </a:prstGeom>
            <a:noFill/>
            <a:ln w="3175">
              <a:solidFill>
                <a:schemeClr val="tx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8" name="Пятиугольник 57"/>
            <p:cNvSpPr/>
            <p:nvPr/>
          </p:nvSpPr>
          <p:spPr>
            <a:xfrm>
              <a:off x="7517556" y="2841393"/>
              <a:ext cx="1375620" cy="470958"/>
            </a:xfrm>
            <a:prstGeom prst="homePlat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rgbClr val="92D05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800" b="1" dirty="0" smtClean="0">
                  <a:solidFill>
                    <a:schemeClr val="accent3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УПРАВЛЕНИЕ РИСКАМИ И БЕЗОПАСНОСТЬЮ</a:t>
              </a:r>
              <a:endParaRPr lang="ru-RU" sz="800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61" name="Shape 60"/>
            <p:cNvCxnSpPr>
              <a:endCxn id="58" idx="2"/>
            </p:cNvCxnSpPr>
            <p:nvPr/>
          </p:nvCxnSpPr>
          <p:spPr>
            <a:xfrm flipV="1">
              <a:off x="3751158" y="3312351"/>
              <a:ext cx="4336469" cy="1145483"/>
            </a:xfrm>
            <a:prstGeom prst="bentConnector2">
              <a:avLst/>
            </a:prstGeom>
            <a:ln w="9525">
              <a:solidFill>
                <a:schemeClr val="tx2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Скругленный прямоугольник 75"/>
            <p:cNvSpPr/>
            <p:nvPr/>
          </p:nvSpPr>
          <p:spPr>
            <a:xfrm>
              <a:off x="5383294" y="2520936"/>
              <a:ext cx="1566146" cy="1008112"/>
            </a:xfrm>
            <a:prstGeom prst="roundRect">
              <a:avLst/>
            </a:prstGeom>
            <a:solidFill>
              <a:srgbClr val="0070C0"/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ИНТЕЛЛЕКТУАЛЬНАЯ АС</a:t>
              </a:r>
              <a:endParaRPr lang="ru-RU" sz="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79" name="Прямая со стрелкой 78"/>
            <p:cNvCxnSpPr>
              <a:endCxn id="76" idx="1"/>
            </p:cNvCxnSpPr>
            <p:nvPr/>
          </p:nvCxnSpPr>
          <p:spPr>
            <a:xfrm>
              <a:off x="4997275" y="3024992"/>
              <a:ext cx="386019" cy="0"/>
            </a:xfrm>
            <a:prstGeom prst="straightConnector1">
              <a:avLst/>
            </a:prstGeom>
            <a:ln w="9525">
              <a:solidFill>
                <a:schemeClr val="accent1"/>
              </a:solidFill>
              <a:headEnd type="triangl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hape 83"/>
            <p:cNvCxnSpPr>
              <a:endCxn id="58" idx="0"/>
            </p:cNvCxnSpPr>
            <p:nvPr/>
          </p:nvCxnSpPr>
          <p:spPr>
            <a:xfrm>
              <a:off x="3782995" y="1537769"/>
              <a:ext cx="4304632" cy="1303624"/>
            </a:xfrm>
            <a:prstGeom prst="bentConnector2">
              <a:avLst/>
            </a:prstGeom>
            <a:ln w="9525">
              <a:solidFill>
                <a:schemeClr val="tx2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 стрелкой 69"/>
            <p:cNvCxnSpPr/>
            <p:nvPr/>
          </p:nvCxnSpPr>
          <p:spPr>
            <a:xfrm>
              <a:off x="2894981" y="3057038"/>
              <a:ext cx="386020" cy="0"/>
            </a:xfrm>
            <a:prstGeom prst="straightConnector1">
              <a:avLst/>
            </a:prstGeom>
            <a:ln w="9525">
              <a:solidFill>
                <a:schemeClr val="accent1"/>
              </a:solidFill>
              <a:headEnd type="triangl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Штриховая стрелка вправо 71"/>
            <p:cNvSpPr/>
            <p:nvPr/>
          </p:nvSpPr>
          <p:spPr>
            <a:xfrm>
              <a:off x="6974784" y="2837458"/>
              <a:ext cx="523511" cy="454584"/>
            </a:xfrm>
            <a:prstGeom prst="stripedRightArrow">
              <a:avLst>
                <a:gd name="adj1" fmla="val 46981"/>
                <a:gd name="adj2" fmla="val 4133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60" name="Прямая со стрелкой 59"/>
            <p:cNvCxnSpPr/>
            <p:nvPr/>
          </p:nvCxnSpPr>
          <p:spPr>
            <a:xfrm>
              <a:off x="4373236" y="1534156"/>
              <a:ext cx="21479" cy="114373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Прямоугольник 56"/>
            <p:cNvSpPr/>
            <p:nvPr/>
          </p:nvSpPr>
          <p:spPr>
            <a:xfrm>
              <a:off x="3905278" y="1904751"/>
              <a:ext cx="968766" cy="4154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700" i="1" dirty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Передача данных о </a:t>
              </a:r>
              <a:r>
                <a:rPr lang="ru-RU" sz="700" i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предприятии</a:t>
              </a:r>
              <a:endParaRPr lang="ru-RU" sz="700" i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62" name="Прямая со стрелкой 61"/>
            <p:cNvCxnSpPr>
              <a:stCxn id="33" idx="0"/>
            </p:cNvCxnSpPr>
            <p:nvPr/>
          </p:nvCxnSpPr>
          <p:spPr>
            <a:xfrm flipH="1" flipV="1">
              <a:off x="4422710" y="3470988"/>
              <a:ext cx="34505" cy="986846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Прямоугольник 63"/>
            <p:cNvSpPr/>
            <p:nvPr/>
          </p:nvSpPr>
          <p:spPr>
            <a:xfrm>
              <a:off x="3945711" y="3690008"/>
              <a:ext cx="968766" cy="4154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700" i="1" dirty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Передача данных о </a:t>
              </a:r>
              <a:r>
                <a:rPr lang="ru-RU" sz="700" i="1" dirty="0" smtClean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предприятии</a:t>
              </a:r>
              <a:endParaRPr lang="ru-RU" sz="700" i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61495" y="2740000"/>
              <a:ext cx="703002" cy="703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41" name="Рисунок 8" descr="04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59788" y="133350"/>
            <a:ext cx="5302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99927" y="127203"/>
            <a:ext cx="6673948" cy="56514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defTabSz="914378" eaLnBrk="0" hangingPunct="0"/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Цифровая трансформация системы менеджмента безопасности движения на основе технологии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BIG DATA</a:t>
            </a:r>
            <a:endParaRPr lang="ru-RU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0" y="849293"/>
            <a:ext cx="9156700" cy="3979882"/>
            <a:chOff x="0" y="1039793"/>
            <a:chExt cx="9156700" cy="3979882"/>
          </a:xfrm>
        </p:grpSpPr>
        <p:sp>
          <p:nvSpPr>
            <p:cNvPr id="35" name="Rectangle 146"/>
            <p:cNvSpPr/>
            <p:nvPr/>
          </p:nvSpPr>
          <p:spPr>
            <a:xfrm>
              <a:off x="389499" y="1813728"/>
              <a:ext cx="8359214" cy="703906"/>
            </a:xfrm>
            <a:prstGeom prst="rect">
              <a:avLst/>
            </a:prstGeom>
            <a:pattFill prst="narHorz">
              <a:fgClr>
                <a:schemeClr val="accent1">
                  <a:lumMod val="20000"/>
                  <a:lumOff val="80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6523071" y="1739590"/>
              <a:ext cx="785928" cy="9069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4007188" y="1753818"/>
              <a:ext cx="785928" cy="9069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780150" y="1762988"/>
              <a:ext cx="785928" cy="9069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cxnSp>
          <p:nvCxnSpPr>
            <p:cNvPr id="31" name="Прямая соединительная линия 30"/>
            <p:cNvCxnSpPr>
              <a:stCxn id="38" idx="0"/>
            </p:cNvCxnSpPr>
            <p:nvPr/>
          </p:nvCxnSpPr>
          <p:spPr>
            <a:xfrm>
              <a:off x="4400152" y="1753818"/>
              <a:ext cx="0" cy="217415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1"/>
            <p:cNvSpPr/>
            <p:nvPr/>
          </p:nvSpPr>
          <p:spPr>
            <a:xfrm>
              <a:off x="0" y="1039793"/>
              <a:ext cx="9156700" cy="59504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395288" y="2699532"/>
              <a:ext cx="1762972" cy="655997"/>
            </a:xfrm>
            <a:custGeom>
              <a:avLst/>
              <a:gdLst>
                <a:gd name="connsiteX0" fmla="*/ 0 w 1632773"/>
                <a:gd name="connsiteY0" fmla="*/ 98523 h 985232"/>
                <a:gd name="connsiteX1" fmla="*/ 28857 w 1632773"/>
                <a:gd name="connsiteY1" fmla="*/ 28857 h 985232"/>
                <a:gd name="connsiteX2" fmla="*/ 98523 w 1632773"/>
                <a:gd name="connsiteY2" fmla="*/ 0 h 985232"/>
                <a:gd name="connsiteX3" fmla="*/ 1534250 w 1632773"/>
                <a:gd name="connsiteY3" fmla="*/ 0 h 985232"/>
                <a:gd name="connsiteX4" fmla="*/ 1603916 w 1632773"/>
                <a:gd name="connsiteY4" fmla="*/ 28857 h 985232"/>
                <a:gd name="connsiteX5" fmla="*/ 1632773 w 1632773"/>
                <a:gd name="connsiteY5" fmla="*/ 98523 h 985232"/>
                <a:gd name="connsiteX6" fmla="*/ 1632773 w 1632773"/>
                <a:gd name="connsiteY6" fmla="*/ 886709 h 985232"/>
                <a:gd name="connsiteX7" fmla="*/ 1603916 w 1632773"/>
                <a:gd name="connsiteY7" fmla="*/ 956375 h 985232"/>
                <a:gd name="connsiteX8" fmla="*/ 1534250 w 1632773"/>
                <a:gd name="connsiteY8" fmla="*/ 985232 h 985232"/>
                <a:gd name="connsiteX9" fmla="*/ 98523 w 1632773"/>
                <a:gd name="connsiteY9" fmla="*/ 985232 h 985232"/>
                <a:gd name="connsiteX10" fmla="*/ 28857 w 1632773"/>
                <a:gd name="connsiteY10" fmla="*/ 956375 h 985232"/>
                <a:gd name="connsiteX11" fmla="*/ 0 w 1632773"/>
                <a:gd name="connsiteY11" fmla="*/ 886709 h 985232"/>
                <a:gd name="connsiteX12" fmla="*/ 0 w 1632773"/>
                <a:gd name="connsiteY12" fmla="*/ 98523 h 985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32773" h="985232">
                  <a:moveTo>
                    <a:pt x="0" y="98523"/>
                  </a:moveTo>
                  <a:cubicBezTo>
                    <a:pt x="0" y="72393"/>
                    <a:pt x="10380" y="47333"/>
                    <a:pt x="28857" y="28857"/>
                  </a:cubicBezTo>
                  <a:cubicBezTo>
                    <a:pt x="47334" y="10380"/>
                    <a:pt x="72393" y="0"/>
                    <a:pt x="98523" y="0"/>
                  </a:cubicBezTo>
                  <a:lnTo>
                    <a:pt x="1534250" y="0"/>
                  </a:lnTo>
                  <a:cubicBezTo>
                    <a:pt x="1560380" y="0"/>
                    <a:pt x="1585440" y="10380"/>
                    <a:pt x="1603916" y="28857"/>
                  </a:cubicBezTo>
                  <a:cubicBezTo>
                    <a:pt x="1622393" y="47334"/>
                    <a:pt x="1632773" y="72393"/>
                    <a:pt x="1632773" y="98523"/>
                  </a:cubicBezTo>
                  <a:lnTo>
                    <a:pt x="1632773" y="886709"/>
                  </a:lnTo>
                  <a:cubicBezTo>
                    <a:pt x="1632773" y="912839"/>
                    <a:pt x="1622393" y="937899"/>
                    <a:pt x="1603916" y="956375"/>
                  </a:cubicBezTo>
                  <a:cubicBezTo>
                    <a:pt x="1585439" y="974852"/>
                    <a:pt x="1560380" y="985232"/>
                    <a:pt x="1534250" y="985232"/>
                  </a:cubicBezTo>
                  <a:lnTo>
                    <a:pt x="98523" y="985232"/>
                  </a:lnTo>
                  <a:cubicBezTo>
                    <a:pt x="72393" y="985232"/>
                    <a:pt x="47333" y="974852"/>
                    <a:pt x="28857" y="956375"/>
                  </a:cubicBezTo>
                  <a:cubicBezTo>
                    <a:pt x="10380" y="937898"/>
                    <a:pt x="0" y="912839"/>
                    <a:pt x="0" y="886709"/>
                  </a:cubicBezTo>
                  <a:lnTo>
                    <a:pt x="0" y="98523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200" tIns="114200" rIns="114200" bIns="114200" numCol="1" spcCol="1270" anchor="t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000" b="0" i="1" kern="1200" dirty="0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Выявление групп (кластеров) связанных событий с нежелательным риском (например</a:t>
              </a:r>
              <a:r>
                <a:rPr lang="ru-RU" sz="1000" i="1" dirty="0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,</a:t>
              </a:r>
              <a:r>
                <a:rPr lang="ru-RU" sz="1000" b="0" i="1" kern="1200" dirty="0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по хронологии и местоположению)</a:t>
              </a:r>
              <a:endParaRPr lang="ru-RU" sz="1000" b="0" i="1" kern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2610630" y="2699532"/>
              <a:ext cx="1728192" cy="655997"/>
            </a:xfrm>
            <a:custGeom>
              <a:avLst/>
              <a:gdLst>
                <a:gd name="connsiteX0" fmla="*/ 0 w 1295738"/>
                <a:gd name="connsiteY0" fmla="*/ 129574 h 1481620"/>
                <a:gd name="connsiteX1" fmla="*/ 37951 w 1295738"/>
                <a:gd name="connsiteY1" fmla="*/ 37951 h 1481620"/>
                <a:gd name="connsiteX2" fmla="*/ 129574 w 1295738"/>
                <a:gd name="connsiteY2" fmla="*/ 0 h 1481620"/>
                <a:gd name="connsiteX3" fmla="*/ 1166164 w 1295738"/>
                <a:gd name="connsiteY3" fmla="*/ 0 h 1481620"/>
                <a:gd name="connsiteX4" fmla="*/ 1257787 w 1295738"/>
                <a:gd name="connsiteY4" fmla="*/ 37951 h 1481620"/>
                <a:gd name="connsiteX5" fmla="*/ 1295738 w 1295738"/>
                <a:gd name="connsiteY5" fmla="*/ 129574 h 1481620"/>
                <a:gd name="connsiteX6" fmla="*/ 1295738 w 1295738"/>
                <a:gd name="connsiteY6" fmla="*/ 1352046 h 1481620"/>
                <a:gd name="connsiteX7" fmla="*/ 1257787 w 1295738"/>
                <a:gd name="connsiteY7" fmla="*/ 1443669 h 1481620"/>
                <a:gd name="connsiteX8" fmla="*/ 1166164 w 1295738"/>
                <a:gd name="connsiteY8" fmla="*/ 1481620 h 1481620"/>
                <a:gd name="connsiteX9" fmla="*/ 129574 w 1295738"/>
                <a:gd name="connsiteY9" fmla="*/ 1481620 h 1481620"/>
                <a:gd name="connsiteX10" fmla="*/ 37951 w 1295738"/>
                <a:gd name="connsiteY10" fmla="*/ 1443669 h 1481620"/>
                <a:gd name="connsiteX11" fmla="*/ 0 w 1295738"/>
                <a:gd name="connsiteY11" fmla="*/ 1352046 h 1481620"/>
                <a:gd name="connsiteX12" fmla="*/ 0 w 1295738"/>
                <a:gd name="connsiteY12" fmla="*/ 129574 h 1481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95738" h="1481620">
                  <a:moveTo>
                    <a:pt x="0" y="129574"/>
                  </a:moveTo>
                  <a:cubicBezTo>
                    <a:pt x="0" y="95209"/>
                    <a:pt x="13652" y="62251"/>
                    <a:pt x="37951" y="37951"/>
                  </a:cubicBezTo>
                  <a:cubicBezTo>
                    <a:pt x="62251" y="13651"/>
                    <a:pt x="95209" y="0"/>
                    <a:pt x="129574" y="0"/>
                  </a:cubicBezTo>
                  <a:lnTo>
                    <a:pt x="1166164" y="0"/>
                  </a:lnTo>
                  <a:cubicBezTo>
                    <a:pt x="1200529" y="0"/>
                    <a:pt x="1233487" y="13652"/>
                    <a:pt x="1257787" y="37951"/>
                  </a:cubicBezTo>
                  <a:cubicBezTo>
                    <a:pt x="1282087" y="62251"/>
                    <a:pt x="1295738" y="95209"/>
                    <a:pt x="1295738" y="129574"/>
                  </a:cubicBezTo>
                  <a:lnTo>
                    <a:pt x="1295738" y="1352046"/>
                  </a:lnTo>
                  <a:cubicBezTo>
                    <a:pt x="1295738" y="1386411"/>
                    <a:pt x="1282086" y="1419369"/>
                    <a:pt x="1257787" y="1443669"/>
                  </a:cubicBezTo>
                  <a:cubicBezTo>
                    <a:pt x="1233487" y="1467969"/>
                    <a:pt x="1200529" y="1481620"/>
                    <a:pt x="1166164" y="1481620"/>
                  </a:cubicBezTo>
                  <a:lnTo>
                    <a:pt x="129574" y="1481620"/>
                  </a:lnTo>
                  <a:cubicBezTo>
                    <a:pt x="95209" y="1481620"/>
                    <a:pt x="62251" y="1467968"/>
                    <a:pt x="37951" y="1443669"/>
                  </a:cubicBezTo>
                  <a:cubicBezTo>
                    <a:pt x="13651" y="1419369"/>
                    <a:pt x="0" y="1386411"/>
                    <a:pt x="0" y="1352046"/>
                  </a:cubicBezTo>
                  <a:lnTo>
                    <a:pt x="0" y="12957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519" tIns="137519" rIns="137519" bIns="137519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000" b="0" i="1" kern="1200" dirty="0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Описание классов, их признаков и  метрик (на основе выявленных кластеров)</a:t>
              </a:r>
              <a:endParaRPr lang="ru-RU" sz="1000" b="0" i="1" kern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4791192" y="2699532"/>
              <a:ext cx="2065437" cy="655997"/>
            </a:xfrm>
            <a:custGeom>
              <a:avLst/>
              <a:gdLst>
                <a:gd name="connsiteX0" fmla="*/ 0 w 1294259"/>
                <a:gd name="connsiteY0" fmla="*/ 129426 h 1481620"/>
                <a:gd name="connsiteX1" fmla="*/ 37908 w 1294259"/>
                <a:gd name="connsiteY1" fmla="*/ 37908 h 1481620"/>
                <a:gd name="connsiteX2" fmla="*/ 129426 w 1294259"/>
                <a:gd name="connsiteY2" fmla="*/ 0 h 1481620"/>
                <a:gd name="connsiteX3" fmla="*/ 1164833 w 1294259"/>
                <a:gd name="connsiteY3" fmla="*/ 0 h 1481620"/>
                <a:gd name="connsiteX4" fmla="*/ 1256351 w 1294259"/>
                <a:gd name="connsiteY4" fmla="*/ 37908 h 1481620"/>
                <a:gd name="connsiteX5" fmla="*/ 1294259 w 1294259"/>
                <a:gd name="connsiteY5" fmla="*/ 129426 h 1481620"/>
                <a:gd name="connsiteX6" fmla="*/ 1294259 w 1294259"/>
                <a:gd name="connsiteY6" fmla="*/ 1352194 h 1481620"/>
                <a:gd name="connsiteX7" fmla="*/ 1256351 w 1294259"/>
                <a:gd name="connsiteY7" fmla="*/ 1443712 h 1481620"/>
                <a:gd name="connsiteX8" fmla="*/ 1164833 w 1294259"/>
                <a:gd name="connsiteY8" fmla="*/ 1481620 h 1481620"/>
                <a:gd name="connsiteX9" fmla="*/ 129426 w 1294259"/>
                <a:gd name="connsiteY9" fmla="*/ 1481620 h 1481620"/>
                <a:gd name="connsiteX10" fmla="*/ 37908 w 1294259"/>
                <a:gd name="connsiteY10" fmla="*/ 1443712 h 1481620"/>
                <a:gd name="connsiteX11" fmla="*/ 0 w 1294259"/>
                <a:gd name="connsiteY11" fmla="*/ 1352194 h 1481620"/>
                <a:gd name="connsiteX12" fmla="*/ 0 w 1294259"/>
                <a:gd name="connsiteY12" fmla="*/ 129426 h 1481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94259" h="1481620">
                  <a:moveTo>
                    <a:pt x="0" y="129426"/>
                  </a:moveTo>
                  <a:cubicBezTo>
                    <a:pt x="0" y="95100"/>
                    <a:pt x="13636" y="62180"/>
                    <a:pt x="37908" y="37908"/>
                  </a:cubicBezTo>
                  <a:cubicBezTo>
                    <a:pt x="62180" y="13636"/>
                    <a:pt x="95100" y="0"/>
                    <a:pt x="129426" y="0"/>
                  </a:cubicBezTo>
                  <a:lnTo>
                    <a:pt x="1164833" y="0"/>
                  </a:lnTo>
                  <a:cubicBezTo>
                    <a:pt x="1199159" y="0"/>
                    <a:pt x="1232079" y="13636"/>
                    <a:pt x="1256351" y="37908"/>
                  </a:cubicBezTo>
                  <a:cubicBezTo>
                    <a:pt x="1280623" y="62180"/>
                    <a:pt x="1294259" y="95100"/>
                    <a:pt x="1294259" y="129426"/>
                  </a:cubicBezTo>
                  <a:lnTo>
                    <a:pt x="1294259" y="1352194"/>
                  </a:lnTo>
                  <a:cubicBezTo>
                    <a:pt x="1294259" y="1386520"/>
                    <a:pt x="1280623" y="1419440"/>
                    <a:pt x="1256351" y="1443712"/>
                  </a:cubicBezTo>
                  <a:cubicBezTo>
                    <a:pt x="1232079" y="1467984"/>
                    <a:pt x="1199159" y="1481620"/>
                    <a:pt x="1164833" y="1481620"/>
                  </a:cubicBezTo>
                  <a:lnTo>
                    <a:pt x="129426" y="1481620"/>
                  </a:lnTo>
                  <a:cubicBezTo>
                    <a:pt x="95100" y="1481620"/>
                    <a:pt x="62180" y="1467984"/>
                    <a:pt x="37908" y="1443712"/>
                  </a:cubicBezTo>
                  <a:cubicBezTo>
                    <a:pt x="13636" y="1419440"/>
                    <a:pt x="0" y="1386520"/>
                    <a:pt x="0" y="1352194"/>
                  </a:cubicBezTo>
                  <a:lnTo>
                    <a:pt x="0" y="129426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468" tIns="73468" rIns="73468" bIns="73468" numCol="1" spcCol="1270" anchor="t" anchorCtr="0">
              <a:noAutofit/>
            </a:bodyPr>
            <a:lstStyle/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000" i="1" dirty="0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Оценка вероятности возникновения события </a:t>
              </a:r>
              <a:br>
                <a:rPr lang="ru-RU" sz="1000" i="1" dirty="0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lang="ru-RU" sz="1000" i="1" dirty="0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с нежелательным риском </a:t>
              </a:r>
              <a:r>
                <a:rPr lang="en-US" sz="1000" i="1" dirty="0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(</a:t>
              </a:r>
              <a:r>
                <a:rPr lang="ru-RU" sz="1000" i="1" dirty="0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на основе признаков  описанных классов</a:t>
              </a:r>
              <a:r>
                <a:rPr lang="en-US" sz="1000" i="1" dirty="0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)</a:t>
              </a:r>
              <a:r>
                <a:rPr lang="ru-RU" sz="1000" i="1" dirty="0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в режиме реального времени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137931" y="1119976"/>
              <a:ext cx="2209125" cy="395869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1050" b="1" dirty="0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ИДЕНТИФИКАЦИЯ ИСТОЧНИКОВ РИСКА</a:t>
              </a:r>
              <a:endParaRPr lang="ru-RU" sz="105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604209" y="1122438"/>
              <a:ext cx="2339753" cy="395869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ru-RU" sz="1050" b="1" dirty="0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ИНДИКАТИВНОЕ УПРАВЛЕНИЕ РИСКАМИ</a:t>
              </a:r>
              <a:endParaRPr lang="ru-RU" sz="105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445611" y="4409251"/>
              <a:ext cx="2686051" cy="6104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400"/>
                </a:spcAft>
              </a:pPr>
              <a:r>
                <a:rPr lang="ru-RU" sz="900" b="1" dirty="0" smtClean="0">
                  <a:solidFill>
                    <a:schemeClr val="accent1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БИЗНЕС – ПРОЦЕССЫ</a:t>
              </a:r>
            </a:p>
            <a:p>
              <a:pPr>
                <a:spcAft>
                  <a:spcPts val="400"/>
                </a:spcAft>
              </a:pPr>
              <a:r>
                <a:rPr lang="ru-RU" sz="900" b="1" dirty="0" smtClean="0">
                  <a:solidFill>
                    <a:schemeClr val="accent1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ПЕРСОНАЛ </a:t>
              </a:r>
            </a:p>
            <a:p>
              <a:pPr>
                <a:spcAft>
                  <a:spcPts val="400"/>
                </a:spcAft>
              </a:pPr>
              <a:r>
                <a:rPr lang="ru-RU" sz="900" b="1" dirty="0" smtClean="0">
                  <a:solidFill>
                    <a:schemeClr val="accent1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РЕСУРСЫ</a:t>
              </a:r>
              <a:endParaRPr lang="ru-RU" sz="9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74808" y="4409251"/>
              <a:ext cx="2978529" cy="6104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400"/>
                </a:spcAft>
              </a:pPr>
              <a:r>
                <a:rPr lang="ru-RU" sz="900" b="1" dirty="0" smtClean="0">
                  <a:solidFill>
                    <a:schemeClr val="accent1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ИНФРАСТРУКТУРА</a:t>
              </a:r>
            </a:p>
            <a:p>
              <a:pPr>
                <a:spcAft>
                  <a:spcPts val="400"/>
                </a:spcAft>
              </a:pPr>
              <a:r>
                <a:rPr lang="ru-RU" sz="900" b="1" dirty="0" smtClean="0">
                  <a:solidFill>
                    <a:schemeClr val="accent1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ПОДВИЖНОЙ СОСТАВ</a:t>
              </a:r>
            </a:p>
            <a:p>
              <a:pPr>
                <a:spcAft>
                  <a:spcPts val="400"/>
                </a:spcAft>
              </a:pPr>
              <a:r>
                <a:rPr lang="ru-RU" sz="900" b="1" dirty="0" smtClean="0">
                  <a:solidFill>
                    <a:schemeClr val="accent1">
                      <a:lumMod val="7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ПРИРОДНО-ТЕХНОГЕННЫЕ ФАКТОРЫ</a:t>
              </a:r>
              <a:endParaRPr lang="ru-RU" sz="9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7308999" y="2699532"/>
              <a:ext cx="1584176" cy="655997"/>
            </a:xfrm>
            <a:custGeom>
              <a:avLst/>
              <a:gdLst>
                <a:gd name="connsiteX0" fmla="*/ 0 w 1294259"/>
                <a:gd name="connsiteY0" fmla="*/ 129426 h 1481620"/>
                <a:gd name="connsiteX1" fmla="*/ 37908 w 1294259"/>
                <a:gd name="connsiteY1" fmla="*/ 37908 h 1481620"/>
                <a:gd name="connsiteX2" fmla="*/ 129426 w 1294259"/>
                <a:gd name="connsiteY2" fmla="*/ 0 h 1481620"/>
                <a:gd name="connsiteX3" fmla="*/ 1164833 w 1294259"/>
                <a:gd name="connsiteY3" fmla="*/ 0 h 1481620"/>
                <a:gd name="connsiteX4" fmla="*/ 1256351 w 1294259"/>
                <a:gd name="connsiteY4" fmla="*/ 37908 h 1481620"/>
                <a:gd name="connsiteX5" fmla="*/ 1294259 w 1294259"/>
                <a:gd name="connsiteY5" fmla="*/ 129426 h 1481620"/>
                <a:gd name="connsiteX6" fmla="*/ 1294259 w 1294259"/>
                <a:gd name="connsiteY6" fmla="*/ 1352194 h 1481620"/>
                <a:gd name="connsiteX7" fmla="*/ 1256351 w 1294259"/>
                <a:gd name="connsiteY7" fmla="*/ 1443712 h 1481620"/>
                <a:gd name="connsiteX8" fmla="*/ 1164833 w 1294259"/>
                <a:gd name="connsiteY8" fmla="*/ 1481620 h 1481620"/>
                <a:gd name="connsiteX9" fmla="*/ 129426 w 1294259"/>
                <a:gd name="connsiteY9" fmla="*/ 1481620 h 1481620"/>
                <a:gd name="connsiteX10" fmla="*/ 37908 w 1294259"/>
                <a:gd name="connsiteY10" fmla="*/ 1443712 h 1481620"/>
                <a:gd name="connsiteX11" fmla="*/ 0 w 1294259"/>
                <a:gd name="connsiteY11" fmla="*/ 1352194 h 1481620"/>
                <a:gd name="connsiteX12" fmla="*/ 0 w 1294259"/>
                <a:gd name="connsiteY12" fmla="*/ 129426 h 1481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94259" h="1481620">
                  <a:moveTo>
                    <a:pt x="0" y="129426"/>
                  </a:moveTo>
                  <a:cubicBezTo>
                    <a:pt x="0" y="95100"/>
                    <a:pt x="13636" y="62180"/>
                    <a:pt x="37908" y="37908"/>
                  </a:cubicBezTo>
                  <a:cubicBezTo>
                    <a:pt x="62180" y="13636"/>
                    <a:pt x="95100" y="0"/>
                    <a:pt x="129426" y="0"/>
                  </a:cubicBezTo>
                  <a:lnTo>
                    <a:pt x="1164833" y="0"/>
                  </a:lnTo>
                  <a:cubicBezTo>
                    <a:pt x="1199159" y="0"/>
                    <a:pt x="1232079" y="13636"/>
                    <a:pt x="1256351" y="37908"/>
                  </a:cubicBezTo>
                  <a:cubicBezTo>
                    <a:pt x="1280623" y="62180"/>
                    <a:pt x="1294259" y="95100"/>
                    <a:pt x="1294259" y="129426"/>
                  </a:cubicBezTo>
                  <a:lnTo>
                    <a:pt x="1294259" y="1352194"/>
                  </a:lnTo>
                  <a:cubicBezTo>
                    <a:pt x="1294259" y="1386520"/>
                    <a:pt x="1280623" y="1419440"/>
                    <a:pt x="1256351" y="1443712"/>
                  </a:cubicBezTo>
                  <a:cubicBezTo>
                    <a:pt x="1232079" y="1467984"/>
                    <a:pt x="1199159" y="1481620"/>
                    <a:pt x="1164833" y="1481620"/>
                  </a:cubicBezTo>
                  <a:lnTo>
                    <a:pt x="129426" y="1481620"/>
                  </a:lnTo>
                  <a:cubicBezTo>
                    <a:pt x="95100" y="1481620"/>
                    <a:pt x="62180" y="1467984"/>
                    <a:pt x="37908" y="1443712"/>
                  </a:cubicBezTo>
                  <a:cubicBezTo>
                    <a:pt x="13636" y="1419440"/>
                    <a:pt x="0" y="1386520"/>
                    <a:pt x="0" y="1352194"/>
                  </a:cubicBezTo>
                  <a:lnTo>
                    <a:pt x="0" y="129426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3468" tIns="73468" rIns="73468" bIns="73468" numCol="1" spcCol="1270" anchor="t" anchorCtr="0">
              <a:noAutofit/>
            </a:bodyPr>
            <a:lstStyle/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000" i="1" dirty="0" smtClean="0">
                  <a:solidFill>
                    <a:schemeClr val="tx2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Снижение риска до допустимого уровня</a:t>
              </a:r>
              <a:endParaRPr lang="ru-RU" sz="1000" i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30" name="Straight Connector 9"/>
            <p:cNvCxnSpPr>
              <a:stCxn id="42" idx="1"/>
            </p:cNvCxnSpPr>
            <p:nvPr/>
          </p:nvCxnSpPr>
          <p:spPr>
            <a:xfrm>
              <a:off x="2119170" y="4252358"/>
              <a:ext cx="4737459" cy="0"/>
            </a:xfrm>
            <a:prstGeom prst="line">
              <a:avLst/>
            </a:prstGeom>
            <a:ln w="127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2901695" y="4015635"/>
              <a:ext cx="3172408" cy="23629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algn="ctr">
                <a:defRPr sz="1200" b="1">
                  <a:solidFill>
                    <a:schemeClr val="lt1"/>
                  </a:solidFill>
                  <a:latin typeface="RussianRail G Pro Medium" panose="02000603040000020004" pitchFamily="50" charset="-52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r>
                <a:rPr lang="ru-RU" dirty="0" smtClean="0"/>
                <a:t>ПОТОК ДАННЫХ </a:t>
              </a:r>
              <a:r>
                <a:rPr lang="en-US" dirty="0" smtClean="0"/>
                <a:t>BIG DATA</a:t>
              </a:r>
              <a:endParaRPr lang="ru-RU" dirty="0"/>
            </a:p>
          </p:txBody>
        </p:sp>
        <p:sp>
          <p:nvSpPr>
            <p:cNvPr id="42" name="Стрелка вправо 41"/>
            <p:cNvSpPr/>
            <p:nvPr/>
          </p:nvSpPr>
          <p:spPr>
            <a:xfrm rot="16200000">
              <a:off x="1956975" y="3906829"/>
              <a:ext cx="324389" cy="366668"/>
            </a:xfrm>
            <a:prstGeom prst="rightArrow">
              <a:avLst/>
            </a:prstGeom>
            <a:solidFill>
              <a:srgbClr val="0070C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Стрелка вправо 31"/>
            <p:cNvSpPr/>
            <p:nvPr/>
          </p:nvSpPr>
          <p:spPr>
            <a:xfrm rot="16200000">
              <a:off x="6728372" y="3916703"/>
              <a:ext cx="324389" cy="366668"/>
            </a:xfrm>
            <a:prstGeom prst="rightArrow">
              <a:avLst/>
            </a:prstGeom>
            <a:solidFill>
              <a:srgbClr val="0070C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398421" y="1917808"/>
              <a:ext cx="1362299" cy="4662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900" b="1" dirty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КЛАСТЕРНЫЙ АНАЛИЗ ПОТОКА ДАННЫХ</a:t>
              </a:r>
              <a:endParaRPr lang="ru-RU" sz="9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431221" y="1816559"/>
              <a:ext cx="1691656" cy="7155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900" b="1" dirty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КЛАССИФИКАЦИЯ ГРУПП СВЯЗАННЫХ СОБЫТИЙ С НЕЖЕЛАТЕЛЬНЫМ РИСКОМ 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828010" y="1853146"/>
              <a:ext cx="1695061" cy="6394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900" b="1" dirty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ПРЕСКРИПТИВНАЯ АНАЛИТИКА ПОТОКА ДАННЫХ </a:t>
              </a:r>
            </a:p>
            <a:p>
              <a:pPr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900" b="1" dirty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В ОНЛАЙН-РЕЖИМЕ 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7029577" y="1821728"/>
              <a:ext cx="1918996" cy="7155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900" b="1" dirty="0">
                  <a:solidFill>
                    <a:schemeClr val="accent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ОПРЕДЕЛЕНИЕ И ИСПОЛНЕНИЕ  СЦЕНАРИЕВ  УПРЕЖДАЮЩИХ ДЕЙСТВИЙ</a:t>
              </a:r>
            </a:p>
          </p:txBody>
        </p:sp>
        <p:sp>
          <p:nvSpPr>
            <p:cNvPr id="15" name="Полилиния 14"/>
            <p:cNvSpPr>
              <a:spLocks/>
            </p:cNvSpPr>
            <p:nvPr/>
          </p:nvSpPr>
          <p:spPr>
            <a:xfrm>
              <a:off x="4309020" y="2020708"/>
              <a:ext cx="241715" cy="241715"/>
            </a:xfrm>
            <a:custGeom>
              <a:avLst/>
              <a:gdLst>
                <a:gd name="connsiteX0" fmla="*/ 0 w 428825"/>
                <a:gd name="connsiteY0" fmla="*/ 64457 h 322286"/>
                <a:gd name="connsiteX1" fmla="*/ 267682 w 428825"/>
                <a:gd name="connsiteY1" fmla="*/ 64457 h 322286"/>
                <a:gd name="connsiteX2" fmla="*/ 267682 w 428825"/>
                <a:gd name="connsiteY2" fmla="*/ 0 h 322286"/>
                <a:gd name="connsiteX3" fmla="*/ 428825 w 428825"/>
                <a:gd name="connsiteY3" fmla="*/ 161143 h 322286"/>
                <a:gd name="connsiteX4" fmla="*/ 267682 w 428825"/>
                <a:gd name="connsiteY4" fmla="*/ 322286 h 322286"/>
                <a:gd name="connsiteX5" fmla="*/ 267682 w 428825"/>
                <a:gd name="connsiteY5" fmla="*/ 257829 h 322286"/>
                <a:gd name="connsiteX6" fmla="*/ 0 w 428825"/>
                <a:gd name="connsiteY6" fmla="*/ 257829 h 322286"/>
                <a:gd name="connsiteX7" fmla="*/ 0 w 428825"/>
                <a:gd name="connsiteY7" fmla="*/ 64457 h 32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8825" h="322286">
                  <a:moveTo>
                    <a:pt x="0" y="64457"/>
                  </a:moveTo>
                  <a:lnTo>
                    <a:pt x="267682" y="64457"/>
                  </a:lnTo>
                  <a:lnTo>
                    <a:pt x="267682" y="0"/>
                  </a:lnTo>
                  <a:lnTo>
                    <a:pt x="428825" y="161143"/>
                  </a:lnTo>
                  <a:lnTo>
                    <a:pt x="267682" y="322286"/>
                  </a:lnTo>
                  <a:lnTo>
                    <a:pt x="267682" y="257829"/>
                  </a:lnTo>
                  <a:lnTo>
                    <a:pt x="0" y="257829"/>
                  </a:lnTo>
                  <a:lnTo>
                    <a:pt x="0" y="64457"/>
                  </a:lnTo>
                  <a:close/>
                </a:path>
              </a:pathLst>
            </a:custGeom>
            <a:solidFill>
              <a:schemeClr val="tx2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64456" rIns="96686" bIns="64457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" kern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Полилиния 17"/>
            <p:cNvSpPr>
              <a:spLocks/>
            </p:cNvSpPr>
            <p:nvPr/>
          </p:nvSpPr>
          <p:spPr>
            <a:xfrm>
              <a:off x="2037995" y="2020708"/>
              <a:ext cx="241715" cy="241715"/>
            </a:xfrm>
            <a:custGeom>
              <a:avLst/>
              <a:gdLst>
                <a:gd name="connsiteX0" fmla="*/ 0 w 330936"/>
                <a:gd name="connsiteY0" fmla="*/ 64457 h 322286"/>
                <a:gd name="connsiteX1" fmla="*/ 169793 w 330936"/>
                <a:gd name="connsiteY1" fmla="*/ 64457 h 322286"/>
                <a:gd name="connsiteX2" fmla="*/ 169793 w 330936"/>
                <a:gd name="connsiteY2" fmla="*/ 0 h 322286"/>
                <a:gd name="connsiteX3" fmla="*/ 330936 w 330936"/>
                <a:gd name="connsiteY3" fmla="*/ 161143 h 322286"/>
                <a:gd name="connsiteX4" fmla="*/ 169793 w 330936"/>
                <a:gd name="connsiteY4" fmla="*/ 322286 h 322286"/>
                <a:gd name="connsiteX5" fmla="*/ 169793 w 330936"/>
                <a:gd name="connsiteY5" fmla="*/ 257829 h 322286"/>
                <a:gd name="connsiteX6" fmla="*/ 0 w 330936"/>
                <a:gd name="connsiteY6" fmla="*/ 257829 h 322286"/>
                <a:gd name="connsiteX7" fmla="*/ 0 w 330936"/>
                <a:gd name="connsiteY7" fmla="*/ 64457 h 32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0936" h="322286">
                  <a:moveTo>
                    <a:pt x="0" y="64457"/>
                  </a:moveTo>
                  <a:lnTo>
                    <a:pt x="169793" y="64457"/>
                  </a:lnTo>
                  <a:lnTo>
                    <a:pt x="169793" y="0"/>
                  </a:lnTo>
                  <a:lnTo>
                    <a:pt x="330936" y="161143"/>
                  </a:lnTo>
                  <a:lnTo>
                    <a:pt x="169793" y="322286"/>
                  </a:lnTo>
                  <a:lnTo>
                    <a:pt x="169793" y="257829"/>
                  </a:lnTo>
                  <a:lnTo>
                    <a:pt x="0" y="257829"/>
                  </a:lnTo>
                  <a:lnTo>
                    <a:pt x="0" y="64457"/>
                  </a:lnTo>
                  <a:close/>
                </a:path>
              </a:pathLst>
            </a:custGeom>
            <a:solidFill>
              <a:schemeClr val="tx2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64456" rIns="96686" bIns="64457" numCol="1" spcCol="1270" anchor="ctr" anchorCtr="0">
              <a:noAutofit/>
            </a:bodyPr>
            <a:lstStyle/>
            <a:p>
              <a:pPr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3" name="Полилиния 32"/>
            <p:cNvSpPr>
              <a:spLocks/>
            </p:cNvSpPr>
            <p:nvPr/>
          </p:nvSpPr>
          <p:spPr>
            <a:xfrm>
              <a:off x="6800346" y="2020708"/>
              <a:ext cx="241715" cy="241715"/>
            </a:xfrm>
            <a:custGeom>
              <a:avLst/>
              <a:gdLst>
                <a:gd name="connsiteX0" fmla="*/ 0 w 428825"/>
                <a:gd name="connsiteY0" fmla="*/ 64457 h 322286"/>
                <a:gd name="connsiteX1" fmla="*/ 267682 w 428825"/>
                <a:gd name="connsiteY1" fmla="*/ 64457 h 322286"/>
                <a:gd name="connsiteX2" fmla="*/ 267682 w 428825"/>
                <a:gd name="connsiteY2" fmla="*/ 0 h 322286"/>
                <a:gd name="connsiteX3" fmla="*/ 428825 w 428825"/>
                <a:gd name="connsiteY3" fmla="*/ 161143 h 322286"/>
                <a:gd name="connsiteX4" fmla="*/ 267682 w 428825"/>
                <a:gd name="connsiteY4" fmla="*/ 322286 h 322286"/>
                <a:gd name="connsiteX5" fmla="*/ 267682 w 428825"/>
                <a:gd name="connsiteY5" fmla="*/ 257829 h 322286"/>
                <a:gd name="connsiteX6" fmla="*/ 0 w 428825"/>
                <a:gd name="connsiteY6" fmla="*/ 257829 h 322286"/>
                <a:gd name="connsiteX7" fmla="*/ 0 w 428825"/>
                <a:gd name="connsiteY7" fmla="*/ 64457 h 32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8825" h="322286">
                  <a:moveTo>
                    <a:pt x="0" y="64457"/>
                  </a:moveTo>
                  <a:lnTo>
                    <a:pt x="267682" y="64457"/>
                  </a:lnTo>
                  <a:lnTo>
                    <a:pt x="267682" y="0"/>
                  </a:lnTo>
                  <a:lnTo>
                    <a:pt x="428825" y="161143"/>
                  </a:lnTo>
                  <a:lnTo>
                    <a:pt x="267682" y="322286"/>
                  </a:lnTo>
                  <a:lnTo>
                    <a:pt x="267682" y="257829"/>
                  </a:lnTo>
                  <a:lnTo>
                    <a:pt x="0" y="257829"/>
                  </a:lnTo>
                  <a:lnTo>
                    <a:pt x="0" y="6445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5560" tIns="35560" rIns="35560" bIns="593309" numCol="1" spcCol="1270" anchor="t" anchorCtr="0">
              <a:noAutofit/>
            </a:bodyPr>
            <a:lstStyle/>
            <a:p>
              <a:pPr lvl="0"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4" name="Прямоугольник 133"/>
            <p:cNvSpPr/>
            <p:nvPr/>
          </p:nvSpPr>
          <p:spPr>
            <a:xfrm>
              <a:off x="2322162" y="4463982"/>
              <a:ext cx="88110" cy="8811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135" name="Прямоугольник 134"/>
            <p:cNvSpPr/>
            <p:nvPr/>
          </p:nvSpPr>
          <p:spPr>
            <a:xfrm>
              <a:off x="2322161" y="4662167"/>
              <a:ext cx="88110" cy="8811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136" name="Прямоугольник 135"/>
            <p:cNvSpPr/>
            <p:nvPr/>
          </p:nvSpPr>
          <p:spPr>
            <a:xfrm>
              <a:off x="2322161" y="4873916"/>
              <a:ext cx="88110" cy="8811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137" name="Прямоугольник 136"/>
            <p:cNvSpPr/>
            <p:nvPr/>
          </p:nvSpPr>
          <p:spPr>
            <a:xfrm>
              <a:off x="4917555" y="4463982"/>
              <a:ext cx="88110" cy="8811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138" name="Прямоугольник 137"/>
            <p:cNvSpPr/>
            <p:nvPr/>
          </p:nvSpPr>
          <p:spPr>
            <a:xfrm>
              <a:off x="4917554" y="4662167"/>
              <a:ext cx="88110" cy="8811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139" name="Прямоугольник 138"/>
            <p:cNvSpPr/>
            <p:nvPr/>
          </p:nvSpPr>
          <p:spPr>
            <a:xfrm>
              <a:off x="4917554" y="4873916"/>
              <a:ext cx="88110" cy="8811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cxnSp>
          <p:nvCxnSpPr>
            <p:cNvPr id="141" name="Прямая соединительная линия 140"/>
            <p:cNvCxnSpPr/>
            <p:nvPr/>
          </p:nvCxnSpPr>
          <p:spPr>
            <a:xfrm>
              <a:off x="0" y="1634836"/>
              <a:ext cx="9144000" cy="0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32677" y="4442474"/>
              <a:ext cx="505254" cy="505254"/>
            </a:xfrm>
            <a:prstGeom prst="rect">
              <a:avLst/>
            </a:prstGeom>
          </p:spPr>
        </p:pic>
        <p:pic>
          <p:nvPicPr>
            <p:cNvPr id="34" name="Рисунок 3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153737" y="4285167"/>
              <a:ext cx="505254" cy="505254"/>
            </a:xfrm>
            <a:prstGeom prst="rect">
              <a:avLst/>
            </a:prstGeom>
          </p:spPr>
        </p:pic>
      </p:grpSp>
      <p:pic>
        <p:nvPicPr>
          <p:cNvPr id="46" name="Рисунок 8" descr="0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9788" y="133350"/>
            <a:ext cx="5302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589529" y="4549151"/>
            <a:ext cx="7617770" cy="309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56" name="Нашивка 41"/>
          <p:cNvSpPr/>
          <p:nvPr/>
        </p:nvSpPr>
        <p:spPr>
          <a:xfrm>
            <a:off x="6283269" y="4558749"/>
            <a:ext cx="2073666" cy="293293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0" name="Нашивка 41"/>
          <p:cNvSpPr/>
          <p:nvPr/>
        </p:nvSpPr>
        <p:spPr>
          <a:xfrm>
            <a:off x="6190027" y="4558517"/>
            <a:ext cx="306898" cy="318283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4" name="Нашивка 41"/>
          <p:cNvSpPr/>
          <p:nvPr/>
        </p:nvSpPr>
        <p:spPr>
          <a:xfrm>
            <a:off x="3392573" y="4554661"/>
            <a:ext cx="2745283" cy="304053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5" name="Нашивка 41"/>
          <p:cNvSpPr/>
          <p:nvPr/>
        </p:nvSpPr>
        <p:spPr>
          <a:xfrm>
            <a:off x="3299332" y="4551513"/>
            <a:ext cx="306898" cy="318283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2" name="Нашивка 41"/>
          <p:cNvSpPr/>
          <p:nvPr/>
        </p:nvSpPr>
        <p:spPr>
          <a:xfrm>
            <a:off x="866997" y="4549151"/>
            <a:ext cx="2273164" cy="293293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3" name="Нашивка 41"/>
          <p:cNvSpPr/>
          <p:nvPr/>
        </p:nvSpPr>
        <p:spPr>
          <a:xfrm>
            <a:off x="532831" y="4551513"/>
            <a:ext cx="306898" cy="318283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Rectangle 1"/>
          <p:cNvSpPr/>
          <p:nvPr/>
        </p:nvSpPr>
        <p:spPr>
          <a:xfrm>
            <a:off x="2354900" y="954033"/>
            <a:ext cx="6789100" cy="496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11" name="Стрелка вправо 10"/>
          <p:cNvSpPr/>
          <p:nvPr/>
        </p:nvSpPr>
        <p:spPr>
          <a:xfrm>
            <a:off x="3828881" y="2520928"/>
            <a:ext cx="1598372" cy="886069"/>
          </a:xfrm>
          <a:prstGeom prst="rightArrow">
            <a:avLst>
              <a:gd name="adj1" fmla="val 65879"/>
              <a:gd name="adj2" fmla="val 32681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23" name="Rectangle 146"/>
          <p:cNvSpPr/>
          <p:nvPr/>
        </p:nvSpPr>
        <p:spPr>
          <a:xfrm>
            <a:off x="10659" y="1616616"/>
            <a:ext cx="5123920" cy="2598539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157163" y="184963"/>
            <a:ext cx="758666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defTabSz="914378" eaLnBrk="0" hangingPunct="0">
              <a:defRPr sz="1500" b="1">
                <a:solidFill>
                  <a:srgbClr val="44546A">
                    <a:lumMod val="75000"/>
                  </a:srgbClr>
                </a:solidFill>
                <a:latin typeface="RussianRail G Pro Medium" panose="02000603040000020004" pitchFamily="50" charset="-52"/>
                <a:ea typeface="ＭＳ Ｐゴシック" pitchFamily="34" charset="-128"/>
                <a:cs typeface="Verdana" pitchFamily="34" charset="0"/>
              </a:defRPr>
            </a:lvl1pPr>
          </a:lstStyle>
          <a:p>
            <a:r>
              <a:rPr lang="ru-RU" sz="1600" b="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Система менеджмента безопасности движения в холдинге «РЖД»</a:t>
            </a:r>
            <a:endParaRPr lang="ru-RU" sz="1600" b="0" dirty="0">
              <a:solidFill>
                <a:schemeClr val="tx1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3260" y="1756330"/>
            <a:ext cx="4315702" cy="2279262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TextBox 58"/>
          <p:cNvSpPr txBox="1"/>
          <p:nvPr/>
        </p:nvSpPr>
        <p:spPr>
          <a:xfrm>
            <a:off x="283652" y="4253678"/>
            <a:ext cx="8582486" cy="216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11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r>
              <a:rPr lang="ru-RU" sz="1000" dirty="0" smtClean="0"/>
              <a:t>ИТ – РЕШЕНИЯ ДЛЯ АВТОМАТИЗАЦИИ СИСТЕМЫ МЕНЕДЖМЕНТА БЕЗОПАСНОСТИ ДВИЖЕНИЯ </a:t>
            </a:r>
            <a:endParaRPr lang="ru-RU" sz="1000" dirty="0"/>
          </a:p>
        </p:txBody>
      </p:sp>
      <p:sp>
        <p:nvSpPr>
          <p:cNvPr id="69" name="TextBox 68"/>
          <p:cNvSpPr txBox="1"/>
          <p:nvPr/>
        </p:nvSpPr>
        <p:spPr>
          <a:xfrm>
            <a:off x="5643109" y="2127687"/>
            <a:ext cx="300292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8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СИСТЕМНОЕ ПЛАНИРОВАНИЕ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8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ПОВЫШЕНИЕ ЭФФЕКТИВНОСТИ 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8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РЕЗУЛЬТАТИВНОСТЬ ПРИ РЕАГИРОВАНИИ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8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КАЧЕСТВЕННОЕ ИСПОЛЬЗОВАНИЕ РЕСУРСОВ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8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ОБРАБОТКА БОЛЬШИХ ДАННЫХ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8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……………</a:t>
            </a:r>
            <a:endParaRPr lang="ru-RU" sz="8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404278" y="4533622"/>
            <a:ext cx="1869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АНАЛИТИЧЕСКАЯ ОТЧЕТНОСТЬ</a:t>
            </a:r>
            <a:endParaRPr lang="ru-RU" sz="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563686" y="4538246"/>
            <a:ext cx="22671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АДМИНИСТРИРОВАНИЕ РЕЗУЛЬТАТОВ</a:t>
            </a:r>
            <a:endParaRPr lang="ru-RU" sz="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292683" y="4604050"/>
            <a:ext cx="14359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РАБОЧЕЕ МЕСТО</a:t>
            </a:r>
            <a:endParaRPr lang="ru-RU" sz="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74251" y="1026676"/>
            <a:ext cx="5874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 smtClean="0">
                <a:solidFill>
                  <a:srgbClr val="5E75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УПРАВЛЕНИЕ ПРОИЗВОДСТВЕННЫМИ ПРОЦЕССАМИ С ЦЕЛЬЮ СНИЖЕНИЯ РИСКОВ </a:t>
            </a:r>
          </a:p>
          <a:p>
            <a:r>
              <a:rPr lang="ru-RU" sz="900" b="1" dirty="0" smtClean="0">
                <a:solidFill>
                  <a:srgbClr val="5E75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ДОСТИЖЕНИЯ ТРЕБУЕМОГО УРОВНЯ БЕЗОПАСНОСТИ ДВИЖЕНИЯ</a:t>
            </a:r>
            <a:endParaRPr lang="ru-RU" sz="900" b="1" i="1" dirty="0">
              <a:solidFill>
                <a:srgbClr val="5E75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2" name="Straight Connector 9"/>
          <p:cNvCxnSpPr/>
          <p:nvPr/>
        </p:nvCxnSpPr>
        <p:spPr>
          <a:xfrm>
            <a:off x="17973" y="1526644"/>
            <a:ext cx="9144000" cy="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9"/>
          <p:cNvCxnSpPr/>
          <p:nvPr/>
        </p:nvCxnSpPr>
        <p:spPr>
          <a:xfrm>
            <a:off x="17973" y="4476758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101"/>
          <p:cNvCxnSpPr/>
          <p:nvPr/>
        </p:nvCxnSpPr>
        <p:spPr>
          <a:xfrm>
            <a:off x="2558763" y="1710367"/>
            <a:ext cx="0" cy="8340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101"/>
          <p:cNvCxnSpPr/>
          <p:nvPr/>
        </p:nvCxnSpPr>
        <p:spPr>
          <a:xfrm>
            <a:off x="2553657" y="3251713"/>
            <a:ext cx="0" cy="8340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101"/>
          <p:cNvCxnSpPr/>
          <p:nvPr/>
        </p:nvCxnSpPr>
        <p:spPr>
          <a:xfrm>
            <a:off x="3377841" y="2917051"/>
            <a:ext cx="1150257" cy="0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101"/>
          <p:cNvCxnSpPr/>
          <p:nvPr/>
        </p:nvCxnSpPr>
        <p:spPr>
          <a:xfrm>
            <a:off x="543934" y="2930651"/>
            <a:ext cx="1150257" cy="0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18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63822" y="2123930"/>
            <a:ext cx="195943" cy="195943"/>
          </a:xfrm>
          <a:prstGeom prst="rect">
            <a:avLst/>
          </a:prstGeom>
        </p:spPr>
      </p:pic>
      <p:pic>
        <p:nvPicPr>
          <p:cNvPr id="35" name="Picture 18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5809" y="2412895"/>
            <a:ext cx="195943" cy="195943"/>
          </a:xfrm>
          <a:prstGeom prst="rect">
            <a:avLst/>
          </a:prstGeom>
        </p:spPr>
      </p:pic>
      <p:pic>
        <p:nvPicPr>
          <p:cNvPr id="36" name="Picture 18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63821" y="2655860"/>
            <a:ext cx="195943" cy="195943"/>
          </a:xfrm>
          <a:prstGeom prst="rect">
            <a:avLst/>
          </a:prstGeom>
        </p:spPr>
      </p:pic>
      <p:pic>
        <p:nvPicPr>
          <p:cNvPr id="39" name="Picture 18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63821" y="2958305"/>
            <a:ext cx="195943" cy="195943"/>
          </a:xfrm>
          <a:prstGeom prst="rect">
            <a:avLst/>
          </a:prstGeom>
        </p:spPr>
      </p:pic>
      <p:pic>
        <p:nvPicPr>
          <p:cNvPr id="42" name="Picture 18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63821" y="3237273"/>
            <a:ext cx="195943" cy="195943"/>
          </a:xfrm>
          <a:prstGeom prst="rect">
            <a:avLst/>
          </a:prstGeom>
        </p:spPr>
      </p:pic>
      <p:cxnSp>
        <p:nvCxnSpPr>
          <p:cNvPr id="46" name="Straight Connector 140"/>
          <p:cNvCxnSpPr/>
          <p:nvPr/>
        </p:nvCxnSpPr>
        <p:spPr>
          <a:xfrm>
            <a:off x="10659" y="1540829"/>
            <a:ext cx="9144000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Группа 11"/>
          <p:cNvGrpSpPr/>
          <p:nvPr/>
        </p:nvGrpSpPr>
        <p:grpSpPr>
          <a:xfrm>
            <a:off x="283652" y="1693828"/>
            <a:ext cx="4599486" cy="2464026"/>
            <a:chOff x="221876" y="1578688"/>
            <a:chExt cx="4599486" cy="2464026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21876" y="1588888"/>
              <a:ext cx="2185148" cy="10736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234162" y="2968934"/>
              <a:ext cx="2185148" cy="10736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2636214" y="1578688"/>
              <a:ext cx="2185148" cy="10736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2617251" y="2969084"/>
              <a:ext cx="2185148" cy="10736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/>
            </a:p>
          </p:txBody>
        </p:sp>
      </p:grpSp>
      <p:sp>
        <p:nvSpPr>
          <p:cNvPr id="4" name="Полилиния 3"/>
          <p:cNvSpPr/>
          <p:nvPr/>
        </p:nvSpPr>
        <p:spPr>
          <a:xfrm>
            <a:off x="298664" y="1792662"/>
            <a:ext cx="2157852" cy="1139631"/>
          </a:xfrm>
          <a:custGeom>
            <a:avLst/>
            <a:gdLst>
              <a:gd name="connsiteX0" fmla="*/ 0 w 1139631"/>
              <a:gd name="connsiteY0" fmla="*/ 0 h 2157851"/>
              <a:gd name="connsiteX1" fmla="*/ 949689 w 1139631"/>
              <a:gd name="connsiteY1" fmla="*/ 0 h 2157851"/>
              <a:gd name="connsiteX2" fmla="*/ 1139631 w 1139631"/>
              <a:gd name="connsiteY2" fmla="*/ 189942 h 2157851"/>
              <a:gd name="connsiteX3" fmla="*/ 1139631 w 1139631"/>
              <a:gd name="connsiteY3" fmla="*/ 2157851 h 2157851"/>
              <a:gd name="connsiteX4" fmla="*/ 0 w 1139631"/>
              <a:gd name="connsiteY4" fmla="*/ 2157851 h 2157851"/>
              <a:gd name="connsiteX5" fmla="*/ 0 w 1139631"/>
              <a:gd name="connsiteY5" fmla="*/ 0 h 215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9631" h="2157851">
                <a:moveTo>
                  <a:pt x="0" y="2157850"/>
                </a:moveTo>
                <a:lnTo>
                  <a:pt x="0" y="359649"/>
                </a:lnTo>
                <a:cubicBezTo>
                  <a:pt x="0" y="161021"/>
                  <a:pt x="44912" y="1"/>
                  <a:pt x="100315" y="1"/>
                </a:cubicBezTo>
                <a:lnTo>
                  <a:pt x="1139631" y="1"/>
                </a:lnTo>
                <a:lnTo>
                  <a:pt x="1139631" y="2157850"/>
                </a:lnTo>
                <a:lnTo>
                  <a:pt x="0" y="215785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232" tIns="78233" rIns="78233" bIns="363138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00" b="1" kern="1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RussianRail G Pro Medium" panose="02000603040000020004" pitchFamily="50" charset="-52"/>
                <a:ea typeface="Verdana" panose="020B0604030504040204" pitchFamily="34" charset="0"/>
                <a:cs typeface="Verdana" panose="020B0604030504040204" pitchFamily="34" charset="0"/>
              </a:rPr>
              <a:t>ТЕКУЩЕЕ СОСТОЯНИЕ</a:t>
            </a: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900" kern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900" kern="1200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процессов и объектов железнодорожной инфраструктуры и подвижного состава</a:t>
            </a:r>
            <a:endParaRPr lang="ru-RU" sz="900" kern="1200" dirty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2685704" y="1756330"/>
            <a:ext cx="2166186" cy="1139631"/>
          </a:xfrm>
          <a:custGeom>
            <a:avLst/>
            <a:gdLst>
              <a:gd name="connsiteX0" fmla="*/ 0 w 2157851"/>
              <a:gd name="connsiteY0" fmla="*/ 0 h 1139631"/>
              <a:gd name="connsiteX1" fmla="*/ 1967909 w 2157851"/>
              <a:gd name="connsiteY1" fmla="*/ 0 h 1139631"/>
              <a:gd name="connsiteX2" fmla="*/ 2157851 w 2157851"/>
              <a:gd name="connsiteY2" fmla="*/ 189942 h 1139631"/>
              <a:gd name="connsiteX3" fmla="*/ 2157851 w 2157851"/>
              <a:gd name="connsiteY3" fmla="*/ 1139631 h 1139631"/>
              <a:gd name="connsiteX4" fmla="*/ 0 w 2157851"/>
              <a:gd name="connsiteY4" fmla="*/ 1139631 h 1139631"/>
              <a:gd name="connsiteX5" fmla="*/ 0 w 2157851"/>
              <a:gd name="connsiteY5" fmla="*/ 0 h 1139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7851" h="1139631">
                <a:moveTo>
                  <a:pt x="0" y="0"/>
                </a:moveTo>
                <a:lnTo>
                  <a:pt x="1967909" y="0"/>
                </a:lnTo>
                <a:cubicBezTo>
                  <a:pt x="2072811" y="0"/>
                  <a:pt x="2157851" y="85040"/>
                  <a:pt x="2157851" y="189942"/>
                </a:cubicBezTo>
                <a:lnTo>
                  <a:pt x="2157851" y="1139631"/>
                </a:lnTo>
                <a:lnTo>
                  <a:pt x="0" y="113963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232" tIns="78232" rIns="78232" bIns="363140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00" b="1" kern="1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RussianRail G Pro Medium" panose="02000603040000020004" pitchFamily="50" charset="-52"/>
                <a:ea typeface="Verdana" panose="020B0604030504040204" pitchFamily="34" charset="0"/>
                <a:cs typeface="Verdana" panose="020B0604030504040204" pitchFamily="34" charset="0"/>
              </a:rPr>
              <a:t>СИСТЕМА ИЗМЕРЕНИЙ И ИНДИКАТОРОВ</a:t>
            </a: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900" kern="1200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(требования норм и правил, технические средства мониторинга и контроля)</a:t>
            </a:r>
            <a:endParaRPr lang="ru-RU" sz="900" kern="1200" dirty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413260" y="2895960"/>
            <a:ext cx="2037626" cy="1139632"/>
          </a:xfrm>
          <a:custGeom>
            <a:avLst/>
            <a:gdLst>
              <a:gd name="connsiteX0" fmla="*/ 0 w 2157851"/>
              <a:gd name="connsiteY0" fmla="*/ 0 h 1139631"/>
              <a:gd name="connsiteX1" fmla="*/ 1967909 w 2157851"/>
              <a:gd name="connsiteY1" fmla="*/ 0 h 1139631"/>
              <a:gd name="connsiteX2" fmla="*/ 2157851 w 2157851"/>
              <a:gd name="connsiteY2" fmla="*/ 189942 h 1139631"/>
              <a:gd name="connsiteX3" fmla="*/ 2157851 w 2157851"/>
              <a:gd name="connsiteY3" fmla="*/ 1139631 h 1139631"/>
              <a:gd name="connsiteX4" fmla="*/ 0 w 2157851"/>
              <a:gd name="connsiteY4" fmla="*/ 1139631 h 1139631"/>
              <a:gd name="connsiteX5" fmla="*/ 0 w 2157851"/>
              <a:gd name="connsiteY5" fmla="*/ 0 h 1139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7851" h="1139631">
                <a:moveTo>
                  <a:pt x="2157851" y="1139631"/>
                </a:moveTo>
                <a:lnTo>
                  <a:pt x="189942" y="1139631"/>
                </a:lnTo>
                <a:cubicBezTo>
                  <a:pt x="85040" y="1139631"/>
                  <a:pt x="0" y="1054591"/>
                  <a:pt x="0" y="949689"/>
                </a:cubicBezTo>
                <a:lnTo>
                  <a:pt x="0" y="0"/>
                </a:lnTo>
                <a:lnTo>
                  <a:pt x="2157851" y="0"/>
                </a:lnTo>
                <a:lnTo>
                  <a:pt x="2157851" y="1139631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231" tIns="363140" rIns="78233" bIns="78233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100" b="1" kern="1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RussianRail G Pro Medium" panose="02000603040000020004" pitchFamily="50" charset="-52"/>
                <a:ea typeface="Verdana" panose="020B0604030504040204" pitchFamily="34" charset="0"/>
                <a:cs typeface="Verdana" panose="020B0604030504040204" pitchFamily="34" charset="0"/>
              </a:rPr>
              <a:t>ДЕЙСТВИЯ НА ОСНОВЕ СРАВНЕНИЯ «ЦЕЛЬ / ТЕКУЩЕЕ СОСТОЯНИЕ»</a:t>
            </a: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ru-RU" sz="1100" b="1" kern="1200" dirty="0" smtClean="0">
              <a:solidFill>
                <a:schemeClr val="accent1">
                  <a:lumMod val="60000"/>
                  <a:lumOff val="40000"/>
                </a:schemeClr>
              </a:solidFill>
              <a:latin typeface="RussianRail G Pro Medium" panose="02000603040000020004" pitchFamily="50" charset="-52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800" kern="1200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(стратегии, программы, дорожные карты, ресурсы) </a:t>
            </a:r>
            <a:endParaRPr lang="ru-RU" sz="800" kern="1200" dirty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2684657" y="2933126"/>
            <a:ext cx="2173912" cy="1139631"/>
          </a:xfrm>
          <a:custGeom>
            <a:avLst/>
            <a:gdLst>
              <a:gd name="connsiteX0" fmla="*/ 0 w 1139631"/>
              <a:gd name="connsiteY0" fmla="*/ 0 h 2157851"/>
              <a:gd name="connsiteX1" fmla="*/ 949689 w 1139631"/>
              <a:gd name="connsiteY1" fmla="*/ 0 h 2157851"/>
              <a:gd name="connsiteX2" fmla="*/ 1139631 w 1139631"/>
              <a:gd name="connsiteY2" fmla="*/ 189942 h 2157851"/>
              <a:gd name="connsiteX3" fmla="*/ 1139631 w 1139631"/>
              <a:gd name="connsiteY3" fmla="*/ 2157851 h 2157851"/>
              <a:gd name="connsiteX4" fmla="*/ 0 w 1139631"/>
              <a:gd name="connsiteY4" fmla="*/ 2157851 h 2157851"/>
              <a:gd name="connsiteX5" fmla="*/ 0 w 1139631"/>
              <a:gd name="connsiteY5" fmla="*/ 0 h 215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9631" h="2157851">
                <a:moveTo>
                  <a:pt x="1139631" y="1"/>
                </a:moveTo>
                <a:lnTo>
                  <a:pt x="1139631" y="1798202"/>
                </a:lnTo>
                <a:cubicBezTo>
                  <a:pt x="1139631" y="1996830"/>
                  <a:pt x="1094719" y="2157850"/>
                  <a:pt x="1039316" y="2157850"/>
                </a:cubicBezTo>
                <a:lnTo>
                  <a:pt x="0" y="2157850"/>
                </a:lnTo>
                <a:lnTo>
                  <a:pt x="0" y="1"/>
                </a:lnTo>
                <a:lnTo>
                  <a:pt x="1139631" y="1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231" tIns="363140" rIns="78233" bIns="78232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00" b="1" kern="1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RussianRail G Pro Medium" panose="02000603040000020004" pitchFamily="50" charset="-52"/>
                <a:ea typeface="Verdana" panose="020B0604030504040204" pitchFamily="34" charset="0"/>
                <a:cs typeface="Verdana" panose="020B0604030504040204" pitchFamily="34" charset="0"/>
              </a:rPr>
              <a:t>ОЦЕНКА РИСКОВ</a:t>
            </a: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900" kern="1200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(вероятность потерь от внешних и внутренних факторов)</a:t>
            </a:r>
            <a:endParaRPr lang="ru-RU" sz="900" kern="1200" dirty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1892132" y="2629501"/>
            <a:ext cx="1357957" cy="532919"/>
          </a:xfrm>
          <a:custGeom>
            <a:avLst/>
            <a:gdLst>
              <a:gd name="connsiteX0" fmla="*/ 0 w 1357957"/>
              <a:gd name="connsiteY0" fmla="*/ 88822 h 532919"/>
              <a:gd name="connsiteX1" fmla="*/ 88822 w 1357957"/>
              <a:gd name="connsiteY1" fmla="*/ 0 h 532919"/>
              <a:gd name="connsiteX2" fmla="*/ 1269135 w 1357957"/>
              <a:gd name="connsiteY2" fmla="*/ 0 h 532919"/>
              <a:gd name="connsiteX3" fmla="*/ 1357957 w 1357957"/>
              <a:gd name="connsiteY3" fmla="*/ 88822 h 532919"/>
              <a:gd name="connsiteX4" fmla="*/ 1357957 w 1357957"/>
              <a:gd name="connsiteY4" fmla="*/ 444097 h 532919"/>
              <a:gd name="connsiteX5" fmla="*/ 1269135 w 1357957"/>
              <a:gd name="connsiteY5" fmla="*/ 532919 h 532919"/>
              <a:gd name="connsiteX6" fmla="*/ 88822 w 1357957"/>
              <a:gd name="connsiteY6" fmla="*/ 532919 h 532919"/>
              <a:gd name="connsiteX7" fmla="*/ 0 w 1357957"/>
              <a:gd name="connsiteY7" fmla="*/ 444097 h 532919"/>
              <a:gd name="connsiteX8" fmla="*/ 0 w 1357957"/>
              <a:gd name="connsiteY8" fmla="*/ 88822 h 53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7957" h="532919">
                <a:moveTo>
                  <a:pt x="0" y="88822"/>
                </a:moveTo>
                <a:cubicBezTo>
                  <a:pt x="0" y="39767"/>
                  <a:pt x="39767" y="0"/>
                  <a:pt x="88822" y="0"/>
                </a:cubicBezTo>
                <a:lnTo>
                  <a:pt x="1269135" y="0"/>
                </a:lnTo>
                <a:cubicBezTo>
                  <a:pt x="1318190" y="0"/>
                  <a:pt x="1357957" y="39767"/>
                  <a:pt x="1357957" y="88822"/>
                </a:cubicBezTo>
                <a:lnTo>
                  <a:pt x="1357957" y="444097"/>
                </a:lnTo>
                <a:cubicBezTo>
                  <a:pt x="1357957" y="493152"/>
                  <a:pt x="1318190" y="532919"/>
                  <a:pt x="1269135" y="532919"/>
                </a:cubicBezTo>
                <a:lnTo>
                  <a:pt x="88822" y="532919"/>
                </a:lnTo>
                <a:cubicBezTo>
                  <a:pt x="39767" y="532919"/>
                  <a:pt x="0" y="493152"/>
                  <a:pt x="0" y="444097"/>
                </a:cubicBezTo>
                <a:lnTo>
                  <a:pt x="0" y="88822"/>
                </a:lnTo>
                <a:close/>
              </a:path>
            </a:pathLst>
          </a:custGeom>
          <a:solidFill>
            <a:srgbClr val="0070C0">
              <a:alpha val="73000"/>
            </a:srgb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6975" tIns="86975" rIns="86975" bIns="86975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СМБД</a:t>
            </a:r>
            <a:endParaRPr lang="ru-RU" sz="1600" b="1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4" name="Picture 18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82871" y="3503973"/>
            <a:ext cx="195943" cy="195943"/>
          </a:xfrm>
          <a:prstGeom prst="rect">
            <a:avLst/>
          </a:prstGeom>
        </p:spPr>
      </p:pic>
      <p:sp>
        <p:nvSpPr>
          <p:cNvPr id="2" name="Стрелка вправо 1"/>
          <p:cNvSpPr/>
          <p:nvPr/>
        </p:nvSpPr>
        <p:spPr>
          <a:xfrm>
            <a:off x="10659" y="957419"/>
            <a:ext cx="2675046" cy="493439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13260" y="1071279"/>
            <a:ext cx="1880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RussianRail G Pro Medium" panose="02000603040000020004" pitchFamily="50" charset="-52"/>
                <a:ea typeface="Verdana" panose="020B0604030504040204" pitchFamily="34" charset="0"/>
                <a:cs typeface="Verdana" panose="020B0604030504040204" pitchFamily="34" charset="0"/>
              </a:rPr>
              <a:t>ЦЕЛЬ ВНЕДРЕНИЯ:</a:t>
            </a:r>
            <a:endParaRPr lang="ru-RU" sz="12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8" name="Рисунок 8" descr="0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9788" y="133350"/>
            <a:ext cx="5302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8" descr="0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913" y="133350"/>
            <a:ext cx="5302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46280" y="28352"/>
            <a:ext cx="8446182" cy="606502"/>
          </a:xfrm>
        </p:spPr>
        <p:txBody>
          <a:bodyPr>
            <a:noAutofit/>
          </a:bodyPr>
          <a:lstStyle/>
          <a:p>
            <a:pPr algn="l"/>
            <a:r>
              <a:rPr lang="ru-RU" sz="1500" dirty="0" smtClean="0"/>
              <a:t>Риск-ориентированное управление безопасностью движения</a:t>
            </a:r>
            <a:br>
              <a:rPr lang="ru-RU" sz="1500" dirty="0" smtClean="0"/>
            </a:br>
            <a:r>
              <a:rPr lang="ru-RU" sz="1500" dirty="0" smtClean="0"/>
              <a:t>и эксплуатацией железнодорожного транспорта</a:t>
            </a:r>
            <a:endParaRPr lang="ru-RU" sz="1500" dirty="0"/>
          </a:p>
        </p:txBody>
      </p:sp>
      <p:sp>
        <p:nvSpPr>
          <p:cNvPr id="12" name="Прямоугольник 4"/>
          <p:cNvSpPr>
            <a:spLocks noChangeArrowheads="1"/>
          </p:cNvSpPr>
          <p:nvPr/>
        </p:nvSpPr>
        <p:spPr bwMode="auto">
          <a:xfrm>
            <a:off x="238125" y="765175"/>
            <a:ext cx="88106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1100">
                <a:latin typeface="Verdana" pitchFamily="34" charset="0"/>
              </a:rPr>
              <a:t>В соответствии с положениями </a:t>
            </a:r>
            <a:r>
              <a:rPr lang="ru-RU" altLang="ru-RU" sz="1100" b="1">
                <a:solidFill>
                  <a:srgbClr val="0070C0"/>
                </a:solidFill>
                <a:latin typeface="Verdana" pitchFamily="34" charset="0"/>
              </a:rPr>
              <a:t>Политики по управлению рисками </a:t>
            </a:r>
            <a:r>
              <a:rPr lang="ru-RU" altLang="ru-RU" sz="1100" b="1">
                <a:solidFill>
                  <a:srgbClr val="0070C0"/>
                </a:solidFill>
                <a:latin typeface="Verdana" pitchFamily="34" charset="0"/>
                <a:cs typeface="Times New Roman" pitchFamily="18" charset="0"/>
              </a:rPr>
              <a:t>и внутреннему контроля</a:t>
            </a:r>
            <a:r>
              <a:rPr lang="ru-RU" altLang="ru-RU" sz="1100">
                <a:latin typeface="Verdana" pitchFamily="34" charset="0"/>
              </a:rPr>
              <a:t>, </a:t>
            </a:r>
            <a:r>
              <a:rPr lang="en-US" altLang="ru-RU" sz="1100">
                <a:latin typeface="Verdana" pitchFamily="34" charset="0"/>
              </a:rPr>
              <a:t/>
            </a:r>
            <a:br>
              <a:rPr lang="en-US" altLang="ru-RU" sz="1100">
                <a:latin typeface="Verdana" pitchFamily="34" charset="0"/>
              </a:rPr>
            </a:br>
            <a:r>
              <a:rPr lang="ru-RU" altLang="ru-RU" sz="1100">
                <a:latin typeface="Verdana" pitchFamily="34" charset="0"/>
              </a:rPr>
              <a:t>утв. Распоряжением ОАО «РЖД» от 18.06.2019 №1923/р, </a:t>
            </a:r>
            <a:r>
              <a:rPr lang="ru-RU" altLang="ru-RU" sz="1100" b="1">
                <a:latin typeface="Verdana" pitchFamily="34" charset="0"/>
              </a:rPr>
              <a:t>Модель</a:t>
            </a:r>
            <a:r>
              <a:rPr lang="ru-RU" altLang="ru-RU" sz="1100">
                <a:latin typeface="Verdana" pitchFamily="34" charset="0"/>
              </a:rPr>
              <a:t> как документ, относящийся к управлению рисками, </a:t>
            </a:r>
            <a:r>
              <a:rPr lang="ru-RU" altLang="ru-RU" sz="1100" b="1">
                <a:latin typeface="Verdana" pitchFamily="34" charset="0"/>
              </a:rPr>
              <a:t>относится к иным организационно-правовым документам в области системы управления рисками и внутреннего контроля </a:t>
            </a:r>
            <a:r>
              <a:rPr lang="ru-RU" altLang="ru-RU" sz="1100">
                <a:latin typeface="Verdana" pitchFamily="34" charset="0"/>
                <a:ea typeface="Verdana" pitchFamily="34" charset="0"/>
                <a:cs typeface="Verdana" pitchFamily="34" charset="0"/>
              </a:rPr>
              <a:t>по отдельным направлениям, бизнес-процессам, проектам, программам..</a:t>
            </a:r>
            <a:r>
              <a:rPr lang="ru-RU" altLang="ru-RU" sz="1100">
                <a:latin typeface="Verdana" pitchFamily="34" charset="0"/>
              </a:rPr>
              <a:t>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38125" y="1704975"/>
            <a:ext cx="2894013" cy="4556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/>
              <a:t>КЛЮЧЕВЫЕ ИНДИКАТОРЫ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4463" y="2160588"/>
            <a:ext cx="3059112" cy="25098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6700" indent="-266700">
              <a:spcAft>
                <a:spcPts val="600"/>
              </a:spcAft>
              <a:buFont typeface="+mj-lt"/>
              <a:buAutoNum type="arabicParenR"/>
              <a:defRPr/>
            </a:pPr>
            <a:r>
              <a:rPr lang="ru-RU" sz="105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прогноз появления нежелательного события (целевого признака), определяемый в соответствии с положениями настоящей методики (на основе Модели);</a:t>
            </a:r>
          </a:p>
          <a:p>
            <a:pPr marL="266700" indent="-266700">
              <a:spcAft>
                <a:spcPts val="600"/>
              </a:spcAft>
              <a:buFont typeface="+mj-lt"/>
              <a:buAutoNum type="arabicParenR"/>
              <a:defRPr/>
            </a:pPr>
            <a:r>
              <a:rPr lang="ru-RU" sz="105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уровень риска на основе статистики, определенный по матрице риска;</a:t>
            </a:r>
          </a:p>
          <a:p>
            <a:pPr marL="266700" indent="-266700">
              <a:spcAft>
                <a:spcPts val="600"/>
              </a:spcAft>
              <a:buFont typeface="+mj-lt"/>
              <a:buAutoNum type="arabicParenR"/>
              <a:defRPr/>
            </a:pPr>
            <a:r>
              <a:rPr lang="ru-RU" sz="105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зона риска уровня воздействий фактора риска, определенная в соответствии с </a:t>
            </a:r>
            <a:r>
              <a:rPr lang="ru-RU" sz="105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Типовыми требованиями </a:t>
            </a:r>
            <a:r>
              <a:rPr lang="ru-RU" sz="105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по формированию факторного анализа (утв. Распоряжением ОАО «РЖД» </a:t>
            </a:r>
            <a:br>
              <a:rPr lang="ru-RU" sz="105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ru-RU" sz="105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от 30 августа 2018 г. №1915/р).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348038" y="2190750"/>
          <a:ext cx="5700712" cy="2613026"/>
        </p:xfrm>
        <a:graphic>
          <a:graphicData uri="http://schemas.openxmlformats.org/drawingml/2006/table">
            <a:tbl>
              <a:tblPr/>
              <a:tblGrid>
                <a:gridCol w="863600"/>
                <a:gridCol w="2663825"/>
                <a:gridCol w="2173287"/>
              </a:tblGrid>
              <a:tr h="344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Категория</a:t>
                      </a:r>
                      <a:endParaRPr kumimoji="0" lang="ru-RU" alt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38" marR="48438" marT="0" marB="0" anchor="ctr" horzOverflow="overflow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Условия попадания объекта в категорию на основе значений ключевых индикаторов раннего предупреждения факторов риска</a:t>
                      </a:r>
                      <a:endParaRPr kumimoji="0" lang="ru-RU" alt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38" marR="48438" marT="0" marB="0" anchor="ctr" horzOverflow="overflow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Предпринимаемые действия</a:t>
                      </a:r>
                      <a:endParaRPr kumimoji="0" lang="ru-RU" alt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38" marR="48438" marT="0" marB="0" anchor="ctr" horzOverflow="overflow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593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Недопустимый риск</a:t>
                      </a:r>
                    </a:p>
                  </a:txBody>
                  <a:tcPr marL="36000" marR="36000" marT="0" marB="0" anchor="ctr" horzOverflow="overflow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Более 67% индикаторов свидетельствуют о недопустимом уровне риска</a:t>
                      </a: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38" marR="48438" marT="0" marB="0" anchor="ctr" horzOverflow="overflow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Необходимо предпринять незамедлительные корректирующие меры по снижению уровня воздействия факторов риска, в том числе меры ревизорского реагирования, блокирующие аварийные процессы</a:t>
                      </a:r>
                    </a:p>
                  </a:txBody>
                  <a:tcPr marL="48438" marR="48438" marT="0" marB="0" anchor="ctr" horzOverflow="overflow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8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Нежелательный риск </a:t>
                      </a:r>
                    </a:p>
                  </a:txBody>
                  <a:tcPr marL="36000" marR="36000" marT="0" marB="0" anchor="ctr" horzOverflow="overflow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От 34% до 67% (включительно) индикаторов свидетельствуют о недопустимом уровне риска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ИЛИ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более 67% ключевых индикаторов (для которых известны их оценки) свидетельствуют о нежелательном риске</a:t>
                      </a: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38" marR="48438" marT="0" marB="0" anchor="ctr" horzOverflow="overflow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Требуется принятие профилактических мер, в том числе проведение аудита владельцами процесса</a:t>
                      </a:r>
                    </a:p>
                  </a:txBody>
                  <a:tcPr marL="48438" marR="48438" marT="0" marB="0" anchor="ctr" horzOverflow="overflow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96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Допустимый риск</a:t>
                      </a:r>
                    </a:p>
                  </a:txBody>
                  <a:tcPr marL="36000" marR="36000" marT="0" marB="0" anchor="ctr" horzOverflow="overflow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От 1% до 33% (включительно) ключевых индикаторов свидетельствуют о недопустимом или нежелательном уровне риска (считается кол-во индикаторов имеющих и недопустимый и нежелательный риск)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ИЛИ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более 67% ключевых индикаторов (для которых известны их оценки) свидетельствуют о допустимом риске</a:t>
                      </a: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38" marR="48438" marT="0" marB="0" anchor="ctr" horzOverflow="overflow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Контроль и поддержание высокого качества профилактической работы</a:t>
                      </a:r>
                    </a:p>
                  </a:txBody>
                  <a:tcPr marL="48438" marR="48438" marT="0" marB="0" anchor="ctr" horzOverflow="overflow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kumimoji="0" lang="en-US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принимаемый </a:t>
                      </a:r>
                      <a:r>
                        <a:rPr kumimoji="0" lang="en-US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en-US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 расчет риска</a:t>
                      </a:r>
                    </a:p>
                  </a:txBody>
                  <a:tcPr marL="36000" marR="36000" marT="0" marB="0" anchor="ctr" horzOverflow="overflow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0% индикаторов свидетельствуют о недопустимом уровне риска</a:t>
                      </a: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38" marR="48438" marT="0" marB="0" anchor="ctr" horzOverflow="overflow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Мониторинг состояния объекта</a:t>
                      </a:r>
                    </a:p>
                  </a:txBody>
                  <a:tcPr marL="48438" marR="48438" marT="0" marB="0" anchor="ctr" horzOverflow="overflow">
                    <a:lnL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3348038" y="1695450"/>
            <a:ext cx="5700712" cy="4556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/>
              <a:t>ПОРЯДОК ОПРЕДЕЛЕНИЯ КАТЕГОРИИ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146"/>
          <p:cNvSpPr/>
          <p:nvPr/>
        </p:nvSpPr>
        <p:spPr>
          <a:xfrm>
            <a:off x="3685718" y="2952756"/>
            <a:ext cx="1814155" cy="1714057"/>
          </a:xfrm>
          <a:prstGeom prst="rect">
            <a:avLst/>
          </a:prstGeom>
          <a:pattFill prst="narHorz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8" name="Rectangle 146"/>
          <p:cNvSpPr/>
          <p:nvPr/>
        </p:nvSpPr>
        <p:spPr>
          <a:xfrm>
            <a:off x="3692268" y="1184672"/>
            <a:ext cx="1814155" cy="1714057"/>
          </a:xfrm>
          <a:prstGeom prst="rect">
            <a:avLst/>
          </a:prstGeom>
          <a:pattFill prst="narHorz">
            <a:fgClr>
              <a:schemeClr val="accent3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" name="Группа 5"/>
          <p:cNvGrpSpPr/>
          <p:nvPr/>
        </p:nvGrpSpPr>
        <p:grpSpPr>
          <a:xfrm>
            <a:off x="3607817" y="1163692"/>
            <a:ext cx="1974216" cy="3470394"/>
            <a:chOff x="3607817" y="941861"/>
            <a:chExt cx="1974216" cy="4077436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>
              <a:off x="3607817" y="941861"/>
              <a:ext cx="11262" cy="4077436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5570771" y="941861"/>
              <a:ext cx="11262" cy="4077436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ectangle 1"/>
          <p:cNvSpPr/>
          <p:nvPr/>
        </p:nvSpPr>
        <p:spPr>
          <a:xfrm>
            <a:off x="0" y="841169"/>
            <a:ext cx="9156700" cy="24963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271463" y="144349"/>
            <a:ext cx="8748711" cy="499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defTabSz="914378" eaLnBrk="0" hangingPunct="0">
              <a:defRPr sz="1500" b="1">
                <a:solidFill>
                  <a:srgbClr val="44546A">
                    <a:lumMod val="75000"/>
                  </a:srgbClr>
                </a:solidFill>
                <a:latin typeface="RussianRail G Pro Medium" panose="02000603040000020004" pitchFamily="50" charset="-52"/>
                <a:ea typeface="ＭＳ Ｐゴシック" pitchFamily="34" charset="-128"/>
                <a:cs typeface="Verdana" pitchFamily="34" charset="0"/>
              </a:defRPr>
            </a:lvl1pPr>
          </a:lstStyle>
          <a:p>
            <a:r>
              <a:rPr lang="ru-RU" sz="1600" b="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Этапы внедрения цифровой платформы системы </a:t>
            </a:r>
          </a:p>
          <a:p>
            <a:r>
              <a:rPr lang="ru-RU" sz="1600" b="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>менеджмента безопасности движения</a:t>
            </a:r>
            <a:endParaRPr lang="ru-RU" sz="1600" b="0" dirty="0">
              <a:solidFill>
                <a:schemeClr val="tx1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26" name="Блок-схема: узел 6"/>
          <p:cNvSpPr/>
          <p:nvPr/>
        </p:nvSpPr>
        <p:spPr>
          <a:xfrm>
            <a:off x="3892589" y="1748949"/>
            <a:ext cx="1358900" cy="50834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kern="1200" dirty="0" smtClean="0">
                <a:solidFill>
                  <a:schemeClr val="accent3">
                    <a:lumMod val="75000"/>
                  </a:schemeClr>
                </a:solidFill>
                <a:latin typeface="RussianRail G Pro Medium" panose="02000603040000020004" pitchFamily="50" charset="-52"/>
              </a:rPr>
              <a:t>2018 - </a:t>
            </a:r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  <a:latin typeface="RussianRail G Pro Medium" panose="02000603040000020004" pitchFamily="50" charset="-52"/>
              </a:rPr>
              <a:t>2020</a:t>
            </a:r>
            <a:endParaRPr lang="ru-RU" sz="1400" b="1" kern="1200" dirty="0">
              <a:solidFill>
                <a:schemeClr val="accent3">
                  <a:lumMod val="75000"/>
                </a:schemeClr>
              </a:solidFill>
              <a:latin typeface="RussianRail G Pro Medium" panose="02000603040000020004" pitchFamily="50" charset="-52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741465" y="747301"/>
            <a:ext cx="1702662" cy="305994"/>
          </a:xfrm>
          <a:prstGeom prst="rect">
            <a:avLst/>
          </a:prstGeom>
          <a:solidFill>
            <a:srgbClr val="92D05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ЭТАПЫ ВНЕДРЕНИЯ</a:t>
            </a:r>
            <a:endParaRPr lang="ru-RU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30847" y="1193334"/>
            <a:ext cx="300200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8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ПРЕДИКТИВНАЯ АНАЛИТИКА НА БАЗЕ ЕКП УРРАН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8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КОРПОРАТИВНОЕ ХРАНИЛИЩЕ БОЛЬШИХ ДАННЫХ ПО ПРОИЗВОДСТВЕНЫМ </a:t>
            </a:r>
            <a:r>
              <a:rPr lang="ru-RU" sz="8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ПРОЦЕССАМ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8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СОЦИАЛЬНЫЕ И МОБИЛЬНЫЕ СЕРВИСЫ БЕЗОПАСНОСТИ </a:t>
            </a:r>
            <a:r>
              <a:rPr lang="ru-RU" sz="8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ДВИЖЕНИЯ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8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КОНТРОЛЬНО-РЕВИЗИОННАЯ </a:t>
            </a:r>
            <a:r>
              <a:rPr lang="ru-RU" sz="8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ДЕЯТЕЛЬНОСТЬ</a:t>
            </a:r>
          </a:p>
          <a:p>
            <a:pPr marL="171450" lvl="0" indent="-1714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8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ПРЕСКРИПТИВНАЯ АНАЛИТИКА БЕЗОПАСНОСТИ И НАДЕЖНОСТИ ПЕРЕВОЗОЧНОГО ПРОЦЕССА</a:t>
            </a:r>
          </a:p>
          <a:p>
            <a:pPr marL="171450" lvl="0" indent="-1714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8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ИНДИКАТИВНОЕ </a:t>
            </a:r>
            <a:r>
              <a:rPr lang="ru-RU" sz="8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УПРАВЛЕНИЕ РИСКАМИ И БЕЗОПАСНОСТЬЮ НА ОСНОВЕ ТЕХНОЛОГИЙ  </a:t>
            </a:r>
            <a:r>
              <a:rPr lang="en-US" sz="8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BIG DATA </a:t>
            </a:r>
            <a:r>
              <a:rPr lang="ru-RU" sz="8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И  ИСКУССТВЕННОГО </a:t>
            </a:r>
            <a:r>
              <a:rPr lang="ru-RU" sz="8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ИНТЕЛЛЕКТА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8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ИНТЕГРАЦИОННЫЙ КОМПЛЕКС ПОДДЕРЖКИ ПРИНЯТИЯ РЕШЕНИЙ ПО РЕАГИРОВАНИЮ НА НЕШТАТНЫЕ СИТУАЦИИ С УГРОЗОЙ ФУНКЦИОНАЛЬНОЙ БЕЗОПАСНОСТИ ВО ВЗАИМОДЕЙСТВИИ С ГОСУДАРСТВЕННЫМИ </a:t>
            </a:r>
            <a:r>
              <a:rPr lang="ru-RU" sz="8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ОРГАНАМИ</a:t>
            </a:r>
            <a:endParaRPr lang="ru-RU" sz="8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95288" y="758316"/>
            <a:ext cx="3073127" cy="294979"/>
          </a:xfrm>
          <a:prstGeom prst="rect">
            <a:avLst/>
          </a:prstGeom>
          <a:solidFill>
            <a:srgbClr val="0070C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ФУНКЦИОНАЛ</a:t>
            </a:r>
            <a:endParaRPr lang="ru-RU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41767" y="1163692"/>
            <a:ext cx="262979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171450" indent="-171450">
              <a:buFont typeface="Wingdings" panose="05000000000000000000" pitchFamily="2" charset="2"/>
              <a:buChar char="§"/>
              <a:defRPr sz="80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indent="0">
              <a:spcAft>
                <a:spcPts val="600"/>
              </a:spcAft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ПРЕОБРАЗОВАНИЕ СМБД ИЗ «ЗАКРЫТОЙ» СИСТЕМЫ В «ОТКРЫТУЮ»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ВОВЛЕЧЕНИЕ ЭКСПЛУАТАЦИОННОГО ПЕРСОНАЛА В РАБОТУ ПО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УЛУЧШЕНИЯМ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ОБЩЕСТВЕННЫЙ КОНТРОЛЬ ПО ОБЕСПЕЧЕНИЮ ФУНКЦИОНАЛЬНОЙ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БЕЗОПАСНОСТИ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ПОВЫШЕНИЕ КАЧЕСТВА И ЭФФЕКТИВНОСТИ ПРОФИЛАКТИЧЕСКИХ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МЕР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717177" y="758316"/>
            <a:ext cx="3031538" cy="29497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ЭФФЕКТЫ</a:t>
            </a:r>
            <a:endParaRPr lang="ru-RU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004437" y="2977791"/>
            <a:ext cx="2744276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indent="0">
              <a:spcAft>
                <a:spcPts val="600"/>
              </a:spcAft>
              <a:buFont typeface="Wingdings" panose="05000000000000000000" pitchFamily="2" charset="2"/>
              <a:buNone/>
              <a:defRPr sz="800" b="1">
                <a:solidFill>
                  <a:schemeClr val="accent3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>
                <a:solidFill>
                  <a:srgbClr val="00B0F0"/>
                </a:solidFill>
              </a:rPr>
              <a:t>ПОВЫШЕНИЕ УРОВНЯ БЕЗОПАСНОСТИ ДВИЖЕНИЯ И ДОСТИЖЕНИЕ ЦЕЛЕВЫХ ПОКАЗАТЕЛЕЙ</a:t>
            </a:r>
          </a:p>
          <a:p>
            <a:r>
              <a:rPr lang="ru-RU" dirty="0">
                <a:solidFill>
                  <a:srgbClr val="00B0F0"/>
                </a:solidFill>
              </a:rPr>
              <a:t>ПОДДЕРЖАНИЕ ДОПУСТИМОГО УРОВНЯ РИСКА</a:t>
            </a:r>
          </a:p>
          <a:p>
            <a:r>
              <a:rPr lang="ru-RU" dirty="0">
                <a:solidFill>
                  <a:srgbClr val="00B0F0"/>
                </a:solidFill>
              </a:rPr>
              <a:t>СНИЖЕНИЕ УЩЕРБА ОТ НЕШТАТНЫХ И ЧРЕЗВЫЧАЙНЫХ СИТУАЦИЙ</a:t>
            </a:r>
          </a:p>
          <a:p>
            <a:r>
              <a:rPr lang="ru-RU" dirty="0">
                <a:solidFill>
                  <a:srgbClr val="00B0F0"/>
                </a:solidFill>
              </a:rPr>
              <a:t>ПОВЫШЕНИЕ КОНКУРЕНТОСПОСОБНОСТИ КОМПАНИИ НА РОССИЙСКОМ И МИРОВОМ РЫНКАХ ТРАНСПОРТНОГО </a:t>
            </a:r>
            <a:r>
              <a:rPr lang="ru-RU" dirty="0" smtClean="0">
                <a:solidFill>
                  <a:srgbClr val="00B0F0"/>
                </a:solidFill>
              </a:rPr>
              <a:t>БИЗНЕСА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41" name="Picture 18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5315" y="1230116"/>
            <a:ext cx="155535" cy="155535"/>
          </a:xfrm>
          <a:prstGeom prst="rect">
            <a:avLst/>
          </a:prstGeom>
        </p:spPr>
      </p:pic>
      <p:pic>
        <p:nvPicPr>
          <p:cNvPr id="42" name="Picture 18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5315" y="1598137"/>
            <a:ext cx="155535" cy="155535"/>
          </a:xfrm>
          <a:prstGeom prst="rect">
            <a:avLst/>
          </a:prstGeom>
        </p:spPr>
      </p:pic>
      <p:cxnSp>
        <p:nvCxnSpPr>
          <p:cNvPr id="46" name="Straight Connector 140"/>
          <p:cNvCxnSpPr/>
          <p:nvPr/>
        </p:nvCxnSpPr>
        <p:spPr>
          <a:xfrm>
            <a:off x="0" y="1077315"/>
            <a:ext cx="9144000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3538" y="3105423"/>
            <a:ext cx="137312" cy="137312"/>
          </a:xfrm>
          <a:prstGeom prst="rect">
            <a:avLst/>
          </a:prstGeom>
        </p:spPr>
      </p:pic>
      <p:pic>
        <p:nvPicPr>
          <p:cNvPr id="49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3538" y="3920629"/>
            <a:ext cx="137312" cy="137312"/>
          </a:xfrm>
          <a:prstGeom prst="rect">
            <a:avLst/>
          </a:prstGeom>
        </p:spPr>
      </p:pic>
      <p:sp>
        <p:nvSpPr>
          <p:cNvPr id="30" name="Блок-схема: узел 6"/>
          <p:cNvSpPr/>
          <p:nvPr/>
        </p:nvSpPr>
        <p:spPr>
          <a:xfrm>
            <a:off x="3892589" y="3491385"/>
            <a:ext cx="1358900" cy="50834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kern="1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RussianRail G Pro Medium" panose="02000603040000020004" pitchFamily="50" charset="-52"/>
              </a:rPr>
              <a:t>2020 - </a:t>
            </a:r>
            <a:r>
              <a:rPr lang="ru-RU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RussianRail G Pro Medium" panose="02000603040000020004" pitchFamily="50" charset="-52"/>
              </a:rPr>
              <a:t>2025</a:t>
            </a:r>
            <a:endParaRPr lang="ru-RU" sz="1400" b="1" kern="1200" dirty="0">
              <a:solidFill>
                <a:schemeClr val="accent1">
                  <a:lumMod val="60000"/>
                  <a:lumOff val="40000"/>
                </a:schemeClr>
              </a:solidFill>
              <a:latin typeface="RussianRail G Pro Medium" panose="02000603040000020004" pitchFamily="50" charset="-52"/>
            </a:endParaRPr>
          </a:p>
        </p:txBody>
      </p:sp>
      <p:pic>
        <p:nvPicPr>
          <p:cNvPr id="36" name="Picture 18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5315" y="1966437"/>
            <a:ext cx="155535" cy="155535"/>
          </a:xfrm>
          <a:prstGeom prst="rect">
            <a:avLst/>
          </a:prstGeom>
        </p:spPr>
      </p:pic>
      <p:pic>
        <p:nvPicPr>
          <p:cNvPr id="38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3538" y="4301629"/>
            <a:ext cx="137312" cy="137312"/>
          </a:xfrm>
          <a:prstGeom prst="rect">
            <a:avLst/>
          </a:prstGeom>
        </p:spPr>
      </p:pic>
      <p:pic>
        <p:nvPicPr>
          <p:cNvPr id="53" name="Picture 18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5315" y="2360137"/>
            <a:ext cx="155535" cy="155535"/>
          </a:xfrm>
          <a:prstGeom prst="rect">
            <a:avLst/>
          </a:prstGeom>
        </p:spPr>
      </p:pic>
      <p:pic>
        <p:nvPicPr>
          <p:cNvPr id="54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3538" y="3513026"/>
            <a:ext cx="137312" cy="137312"/>
          </a:xfrm>
          <a:prstGeom prst="rect">
            <a:avLst/>
          </a:prstGeom>
        </p:spPr>
      </p:pic>
      <p:pic>
        <p:nvPicPr>
          <p:cNvPr id="32" name="Рисунок 8" descr="0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9788" y="133350"/>
            <a:ext cx="5302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8290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3"/>
          <p:cNvSpPr>
            <a:spLocks noGrp="1"/>
          </p:cNvSpPr>
          <p:nvPr>
            <p:ph type="body" idx="1"/>
          </p:nvPr>
        </p:nvSpPr>
        <p:spPr>
          <a:xfrm>
            <a:off x="219075" y="1809750"/>
            <a:ext cx="7772400" cy="1125538"/>
          </a:xfrm>
        </p:spPr>
        <p:txBody>
          <a:bodyPr/>
          <a:lstStyle/>
          <a:p>
            <a:pPr eaLnBrk="1" hangingPunct="1"/>
            <a:r>
              <a:rPr lang="ru-RU" altLang="ru-RU" smtClean="0"/>
              <a:t>Спасибо за внимание</a:t>
            </a:r>
            <a:endParaRPr lang="en-US" altLang="ru-RU" smtClean="0"/>
          </a:p>
        </p:txBody>
      </p:sp>
      <p:pic>
        <p:nvPicPr>
          <p:cNvPr id="3" name="Рисунок 8" descr="0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9788" y="133350"/>
            <a:ext cx="5302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15626</TotalTime>
  <Words>639</Words>
  <Application>Microsoft Office PowerPoint</Application>
  <PresentationFormat>Экран (16:9)</PresentationFormat>
  <Paragraphs>112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0</vt:lpstr>
      <vt:lpstr>Слайд 1</vt:lpstr>
      <vt:lpstr>Слайд 2</vt:lpstr>
      <vt:lpstr>Слайд 3</vt:lpstr>
      <vt:lpstr>Риск-ориентированное управление безопасностью движения и эксплуатацией железнодорожного транспорта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Hewlett-Packard Company</cp:lastModifiedBy>
  <cp:revision>1549</cp:revision>
  <dcterms:created xsi:type="dcterms:W3CDTF">2011-05-23T14:04:51Z</dcterms:created>
  <dcterms:modified xsi:type="dcterms:W3CDTF">2020-11-26T07:55:19Z</dcterms:modified>
</cp:coreProperties>
</file>