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7" r:id="rId2"/>
  </p:sldMasterIdLst>
  <p:notesMasterIdLst>
    <p:notesMasterId r:id="rId11"/>
  </p:notesMasterIdLst>
  <p:sldIdLst>
    <p:sldId id="309" r:id="rId3"/>
    <p:sldId id="308" r:id="rId4"/>
    <p:sldId id="301" r:id="rId5"/>
    <p:sldId id="306" r:id="rId6"/>
    <p:sldId id="303" r:id="rId7"/>
    <p:sldId id="302" r:id="rId8"/>
    <p:sldId id="292" r:id="rId9"/>
    <p:sldId id="310" r:id="rId10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168" userDrawn="1">
          <p15:clr>
            <a:srgbClr val="A4A3A4"/>
          </p15:clr>
        </p15:guide>
        <p15:guide id="5" orient="horz" pos="804" userDrawn="1">
          <p15:clr>
            <a:srgbClr val="A4A3A4"/>
          </p15:clr>
        </p15:guide>
        <p15:guide id="6" pos="2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BFEB"/>
    <a:srgbClr val="FFE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7" autoAdjust="0"/>
    <p:restoredTop sz="99536" autoAdjust="0"/>
  </p:normalViewPr>
  <p:slideViewPr>
    <p:cSldViewPr snapToGrid="0" showGuides="1">
      <p:cViewPr varScale="1">
        <p:scale>
          <a:sx n="103" d="100"/>
          <a:sy n="103" d="100"/>
        </p:scale>
        <p:origin x="-300" y="-90"/>
      </p:cViewPr>
      <p:guideLst>
        <p:guide orient="horz" pos="100"/>
        <p:guide orient="horz" pos="3168"/>
        <p:guide orient="horz" pos="804"/>
        <p:guide pos="385"/>
        <p:guide pos="5375"/>
        <p:guide pos="2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FEC7-7CD0-42BE-8C15-E2F59773398B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7C58-9B56-48EA-A860-88AB7F5C8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2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2.</a:t>
            </a:r>
          </a:p>
        </p:txBody>
      </p:sp>
    </p:spTree>
    <p:extLst>
      <p:ext uri="{BB962C8B-B14F-4D97-AF65-F5344CB8AC3E}">
        <p14:creationId xmlns="" xmlns:p14="http://schemas.microsoft.com/office/powerpoint/2010/main" val="199245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BFDEF2-FA37-4FBE-B13B-1666095EB197}" type="slidenum">
              <a:rPr lang="ru-RU" smtClean="0">
                <a:solidFill>
                  <a:prstClr val="black"/>
                </a:solidFill>
                <a:cs typeface="Arial" charset="0"/>
              </a:rPr>
              <a:pPr/>
              <a:t>5</a:t>
            </a:fld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58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2481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54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42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388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259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863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857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40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180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994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222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51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1"/>
            <a:ext cx="9144000" cy="831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19" y="274144"/>
            <a:ext cx="1695616" cy="268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404366" y="4911519"/>
            <a:ext cx="376568" cy="174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30326" y="4835319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BB883E7-31BB-4EAE-BBC7-EA437E005C9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4704798" y="4981448"/>
            <a:ext cx="3551110" cy="0"/>
          </a:xfrm>
          <a:prstGeom prst="line">
            <a:avLst/>
          </a:prstGeom>
          <a:ln w="19050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355392" y="4981448"/>
            <a:ext cx="4453768" cy="0"/>
          </a:xfrm>
          <a:prstGeom prst="line">
            <a:avLst/>
          </a:prstGeom>
          <a:ln w="19050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 userDrawn="1">
            <p:custDataLst>
              <p:tags r:id="rId1"/>
            </p:custDataLst>
          </p:nvPr>
        </p:nvGrpSpPr>
        <p:grpSpPr>
          <a:xfrm>
            <a:off x="-15073" y="822642"/>
            <a:ext cx="9134570" cy="4320859"/>
            <a:chOff x="-20097" y="1078000"/>
            <a:chExt cx="12179426" cy="523765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-20097" y="1078000"/>
              <a:ext cx="0" cy="52376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159329" y="1078000"/>
              <a:ext cx="0" cy="523626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67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09" y="4307426"/>
            <a:ext cx="2379302" cy="827633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0" y="1"/>
            <a:ext cx="9144000" cy="831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19" y="274144"/>
            <a:ext cx="1695616" cy="268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27551" y="4832345"/>
            <a:ext cx="376568" cy="174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53511" y="475614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BB883E7-31BB-4EAE-BBC7-EA437E005C9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23153" y="5029988"/>
            <a:ext cx="7552688" cy="0"/>
          </a:xfrm>
          <a:prstGeom prst="line">
            <a:avLst/>
          </a:prstGeom>
          <a:ln w="19050">
            <a:gradFill flip="none" rotWithShape="1">
              <a:gsLst>
                <a:gs pos="82000">
                  <a:srgbClr val="877070"/>
                </a:gs>
                <a:gs pos="21000">
                  <a:srgbClr val="FF0000"/>
                </a:gs>
                <a:gs pos="59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478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327551" y="4832345"/>
            <a:ext cx="376568" cy="174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53511" y="475614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BB883E7-31BB-4EAE-BBC7-EA437E005C9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09" y="3919"/>
            <a:ext cx="2379302" cy="82763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423153" y="726481"/>
            <a:ext cx="7552688" cy="0"/>
          </a:xfrm>
          <a:prstGeom prst="line">
            <a:avLst/>
          </a:prstGeom>
          <a:ln w="19050">
            <a:gradFill flip="none" rotWithShape="1">
              <a:gsLst>
                <a:gs pos="82000">
                  <a:srgbClr val="877070"/>
                </a:gs>
                <a:gs pos="21000">
                  <a:srgbClr val="FF0000"/>
                </a:gs>
                <a:gs pos="59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3704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4"/>
            <a:ext cx="9144000" cy="59446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4946650"/>
            <a:ext cx="9144000" cy="19685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18" y="4926757"/>
            <a:ext cx="457528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75873" y="4901408"/>
            <a:ext cx="7972300" cy="273844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705700" y="4901408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78"/>
            <a:fld id="{39D9C0C8-EE42-47CF-ADD3-6349191AD94C}" type="slidenum">
              <a:rPr lang="ru-RU" sz="1050" b="0" smtClean="0">
                <a:solidFill>
                  <a:schemeClr val="tx1"/>
                </a:solidFill>
              </a:rPr>
              <a:pPr defTabSz="457178"/>
              <a:t>‹#›</a:t>
            </a:fld>
            <a:endParaRPr lang="ru-RU" sz="1050" b="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344325" y="4946649"/>
            <a:ext cx="4809152" cy="0"/>
          </a:xfrm>
          <a:prstGeom prst="line">
            <a:avLst/>
          </a:prstGeom>
          <a:ln w="19050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9477" y="4946649"/>
            <a:ext cx="4334849" cy="0"/>
          </a:xfrm>
          <a:prstGeom prst="line">
            <a:avLst/>
          </a:prstGeom>
          <a:ln w="19050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 noChangeAspect="1"/>
          </p:cNvGrpSpPr>
          <p:nvPr userDrawn="1"/>
        </p:nvGrpSpPr>
        <p:grpSpPr bwMode="auto">
          <a:xfrm>
            <a:off x="0" y="1"/>
            <a:ext cx="9144000" cy="699542"/>
            <a:chOff x="0" y="1377"/>
            <a:chExt cx="5760" cy="48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1377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0" y="1494"/>
              <a:ext cx="5753" cy="334"/>
            </a:xfrm>
            <a:custGeom>
              <a:avLst/>
              <a:gdLst>
                <a:gd name="T0" fmla="*/ 4522 w 5753"/>
                <a:gd name="T1" fmla="*/ 296 h 334"/>
                <a:gd name="T2" fmla="*/ 4478 w 5753"/>
                <a:gd name="T3" fmla="*/ 325 h 334"/>
                <a:gd name="T4" fmla="*/ 4423 w 5753"/>
                <a:gd name="T5" fmla="*/ 334 h 334"/>
                <a:gd name="T6" fmla="*/ 0 w 5753"/>
                <a:gd name="T7" fmla="*/ 334 h 334"/>
                <a:gd name="T8" fmla="*/ 4437 w 5753"/>
                <a:gd name="T9" fmla="*/ 324 h 334"/>
                <a:gd name="T10" fmla="*/ 4471 w 5753"/>
                <a:gd name="T11" fmla="*/ 312 h 334"/>
                <a:gd name="T12" fmla="*/ 5091 w 5753"/>
                <a:gd name="T13" fmla="*/ 0 h 334"/>
                <a:gd name="T14" fmla="*/ 5753 w 5753"/>
                <a:gd name="T15" fmla="*/ 118 h 334"/>
                <a:gd name="T16" fmla="*/ 5126 w 5753"/>
                <a:gd name="T17" fmla="*/ 122 h 334"/>
                <a:gd name="T18" fmla="*/ 5091 w 5753"/>
                <a:gd name="T19" fmla="*/ 141 h 334"/>
                <a:gd name="T20" fmla="*/ 4971 w 5753"/>
                <a:gd name="T21" fmla="*/ 156 h 334"/>
                <a:gd name="T22" fmla="*/ 4995 w 5753"/>
                <a:gd name="T23" fmla="*/ 122 h 334"/>
                <a:gd name="T24" fmla="*/ 5032 w 5753"/>
                <a:gd name="T25" fmla="*/ 75 h 334"/>
                <a:gd name="T26" fmla="*/ 5086 w 5753"/>
                <a:gd name="T27" fmla="*/ 7 h 334"/>
                <a:gd name="T28" fmla="*/ 4808 w 5753"/>
                <a:gd name="T29" fmla="*/ 0 h 334"/>
                <a:gd name="T30" fmla="*/ 4987 w 5753"/>
                <a:gd name="T31" fmla="*/ 31 h 334"/>
                <a:gd name="T32" fmla="*/ 4938 w 5753"/>
                <a:gd name="T33" fmla="*/ 94 h 334"/>
                <a:gd name="T34" fmla="*/ 4904 w 5753"/>
                <a:gd name="T35" fmla="*/ 139 h 334"/>
                <a:gd name="T36" fmla="*/ 4695 w 5753"/>
                <a:gd name="T37" fmla="*/ 156 h 334"/>
                <a:gd name="T38" fmla="*/ 4650 w 5753"/>
                <a:gd name="T39" fmla="*/ 165 h 334"/>
                <a:gd name="T40" fmla="*/ 4613 w 5753"/>
                <a:gd name="T41" fmla="*/ 190 h 334"/>
                <a:gd name="T42" fmla="*/ 4571 w 5753"/>
                <a:gd name="T43" fmla="*/ 240 h 334"/>
                <a:gd name="T44" fmla="*/ 4527 w 5753"/>
                <a:gd name="T45" fmla="*/ 291 h 334"/>
                <a:gd name="T46" fmla="*/ 4510 w 5753"/>
                <a:gd name="T47" fmla="*/ 270 h 334"/>
                <a:gd name="T48" fmla="*/ 4541 w 5753"/>
                <a:gd name="T49" fmla="*/ 235 h 334"/>
                <a:gd name="T50" fmla="*/ 4557 w 5753"/>
                <a:gd name="T51" fmla="*/ 216 h 334"/>
                <a:gd name="T52" fmla="*/ 4574 w 5753"/>
                <a:gd name="T53" fmla="*/ 198 h 334"/>
                <a:gd name="T54" fmla="*/ 4597 w 5753"/>
                <a:gd name="T55" fmla="*/ 170 h 334"/>
                <a:gd name="T56" fmla="*/ 4630 w 5753"/>
                <a:gd name="T57" fmla="*/ 127 h 334"/>
                <a:gd name="T58" fmla="*/ 4672 w 5753"/>
                <a:gd name="T59" fmla="*/ 75 h 334"/>
                <a:gd name="T60" fmla="*/ 4709 w 5753"/>
                <a:gd name="T61" fmla="*/ 36 h 334"/>
                <a:gd name="T62" fmla="*/ 4751 w 5753"/>
                <a:gd name="T63" fmla="*/ 10 h 334"/>
                <a:gd name="T64" fmla="*/ 4808 w 5753"/>
                <a:gd name="T65" fmla="*/ 0 h 3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753" h="334">
                  <a:moveTo>
                    <a:pt x="4487" y="296"/>
                  </a:moveTo>
                  <a:lnTo>
                    <a:pt x="4522" y="296"/>
                  </a:lnTo>
                  <a:lnTo>
                    <a:pt x="4501" y="313"/>
                  </a:lnTo>
                  <a:lnTo>
                    <a:pt x="4478" y="325"/>
                  </a:lnTo>
                  <a:lnTo>
                    <a:pt x="4454" y="331"/>
                  </a:lnTo>
                  <a:lnTo>
                    <a:pt x="4423" y="334"/>
                  </a:lnTo>
                  <a:lnTo>
                    <a:pt x="4382" y="334"/>
                  </a:lnTo>
                  <a:lnTo>
                    <a:pt x="0" y="334"/>
                  </a:lnTo>
                  <a:lnTo>
                    <a:pt x="0" y="324"/>
                  </a:lnTo>
                  <a:lnTo>
                    <a:pt x="4437" y="324"/>
                  </a:lnTo>
                  <a:lnTo>
                    <a:pt x="4454" y="320"/>
                  </a:lnTo>
                  <a:lnTo>
                    <a:pt x="4471" y="312"/>
                  </a:lnTo>
                  <a:lnTo>
                    <a:pt x="4487" y="296"/>
                  </a:lnTo>
                  <a:close/>
                  <a:moveTo>
                    <a:pt x="5091" y="0"/>
                  </a:moveTo>
                  <a:lnTo>
                    <a:pt x="5753" y="0"/>
                  </a:lnTo>
                  <a:lnTo>
                    <a:pt x="5753" y="118"/>
                  </a:lnTo>
                  <a:lnTo>
                    <a:pt x="5149" y="118"/>
                  </a:lnTo>
                  <a:lnTo>
                    <a:pt x="5126" y="122"/>
                  </a:lnTo>
                  <a:lnTo>
                    <a:pt x="5107" y="129"/>
                  </a:lnTo>
                  <a:lnTo>
                    <a:pt x="5091" y="141"/>
                  </a:lnTo>
                  <a:lnTo>
                    <a:pt x="5077" y="156"/>
                  </a:lnTo>
                  <a:lnTo>
                    <a:pt x="4971" y="156"/>
                  </a:lnTo>
                  <a:lnTo>
                    <a:pt x="4983" y="141"/>
                  </a:lnTo>
                  <a:lnTo>
                    <a:pt x="4995" y="122"/>
                  </a:lnTo>
                  <a:lnTo>
                    <a:pt x="5013" y="101"/>
                  </a:lnTo>
                  <a:lnTo>
                    <a:pt x="5032" y="75"/>
                  </a:lnTo>
                  <a:lnTo>
                    <a:pt x="5056" y="45"/>
                  </a:lnTo>
                  <a:lnTo>
                    <a:pt x="5086" y="7"/>
                  </a:lnTo>
                  <a:lnTo>
                    <a:pt x="5091" y="0"/>
                  </a:lnTo>
                  <a:close/>
                  <a:moveTo>
                    <a:pt x="4808" y="0"/>
                  </a:moveTo>
                  <a:lnTo>
                    <a:pt x="5011" y="0"/>
                  </a:lnTo>
                  <a:lnTo>
                    <a:pt x="4987" y="31"/>
                  </a:lnTo>
                  <a:lnTo>
                    <a:pt x="4960" y="66"/>
                  </a:lnTo>
                  <a:lnTo>
                    <a:pt x="4938" y="94"/>
                  </a:lnTo>
                  <a:lnTo>
                    <a:pt x="4918" y="118"/>
                  </a:lnTo>
                  <a:lnTo>
                    <a:pt x="4904" y="139"/>
                  </a:lnTo>
                  <a:lnTo>
                    <a:pt x="4891" y="156"/>
                  </a:lnTo>
                  <a:lnTo>
                    <a:pt x="4695" y="156"/>
                  </a:lnTo>
                  <a:lnTo>
                    <a:pt x="4671" y="158"/>
                  </a:lnTo>
                  <a:lnTo>
                    <a:pt x="4650" y="165"/>
                  </a:lnTo>
                  <a:lnTo>
                    <a:pt x="4632" y="174"/>
                  </a:lnTo>
                  <a:lnTo>
                    <a:pt x="4613" y="190"/>
                  </a:lnTo>
                  <a:lnTo>
                    <a:pt x="4594" y="210"/>
                  </a:lnTo>
                  <a:lnTo>
                    <a:pt x="4571" y="240"/>
                  </a:lnTo>
                  <a:lnTo>
                    <a:pt x="4548" y="268"/>
                  </a:lnTo>
                  <a:lnTo>
                    <a:pt x="4527" y="291"/>
                  </a:lnTo>
                  <a:lnTo>
                    <a:pt x="4492" y="291"/>
                  </a:lnTo>
                  <a:lnTo>
                    <a:pt x="4510" y="270"/>
                  </a:lnTo>
                  <a:lnTo>
                    <a:pt x="4531" y="245"/>
                  </a:lnTo>
                  <a:lnTo>
                    <a:pt x="4541" y="235"/>
                  </a:lnTo>
                  <a:lnTo>
                    <a:pt x="4550" y="224"/>
                  </a:lnTo>
                  <a:lnTo>
                    <a:pt x="4557" y="216"/>
                  </a:lnTo>
                  <a:lnTo>
                    <a:pt x="4566" y="207"/>
                  </a:lnTo>
                  <a:lnTo>
                    <a:pt x="4574" y="198"/>
                  </a:lnTo>
                  <a:lnTo>
                    <a:pt x="4585" y="186"/>
                  </a:lnTo>
                  <a:lnTo>
                    <a:pt x="4597" y="170"/>
                  </a:lnTo>
                  <a:lnTo>
                    <a:pt x="4611" y="151"/>
                  </a:lnTo>
                  <a:lnTo>
                    <a:pt x="4630" y="127"/>
                  </a:lnTo>
                  <a:lnTo>
                    <a:pt x="4655" y="97"/>
                  </a:lnTo>
                  <a:lnTo>
                    <a:pt x="4672" y="75"/>
                  </a:lnTo>
                  <a:lnTo>
                    <a:pt x="4690" y="54"/>
                  </a:lnTo>
                  <a:lnTo>
                    <a:pt x="4709" y="36"/>
                  </a:lnTo>
                  <a:lnTo>
                    <a:pt x="4728" y="21"/>
                  </a:lnTo>
                  <a:lnTo>
                    <a:pt x="4751" y="10"/>
                  </a:lnTo>
                  <a:lnTo>
                    <a:pt x="4777" y="3"/>
                  </a:lnTo>
                  <a:lnTo>
                    <a:pt x="4808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0" y="1650"/>
              <a:ext cx="5753" cy="140"/>
            </a:xfrm>
            <a:custGeom>
              <a:avLst/>
              <a:gdLst>
                <a:gd name="T0" fmla="*/ 4527 w 5753"/>
                <a:gd name="T1" fmla="*/ 135 h 140"/>
                <a:gd name="T2" fmla="*/ 4782 w 5753"/>
                <a:gd name="T3" fmla="*/ 135 h 140"/>
                <a:gd name="T4" fmla="*/ 4775 w 5753"/>
                <a:gd name="T5" fmla="*/ 140 h 140"/>
                <a:gd name="T6" fmla="*/ 4522 w 5753"/>
                <a:gd name="T7" fmla="*/ 140 h 140"/>
                <a:gd name="T8" fmla="*/ 4527 w 5753"/>
                <a:gd name="T9" fmla="*/ 135 h 140"/>
                <a:gd name="T10" fmla="*/ 0 w 5753"/>
                <a:gd name="T11" fmla="*/ 135 h 140"/>
                <a:gd name="T12" fmla="*/ 4492 w 5753"/>
                <a:gd name="T13" fmla="*/ 135 h 140"/>
                <a:gd name="T14" fmla="*/ 4487 w 5753"/>
                <a:gd name="T15" fmla="*/ 140 h 140"/>
                <a:gd name="T16" fmla="*/ 0 w 5753"/>
                <a:gd name="T17" fmla="*/ 140 h 140"/>
                <a:gd name="T18" fmla="*/ 0 w 5753"/>
                <a:gd name="T19" fmla="*/ 135 h 140"/>
                <a:gd name="T20" fmla="*/ 5753 w 5753"/>
                <a:gd name="T21" fmla="*/ 0 h 140"/>
                <a:gd name="T22" fmla="*/ 5753 w 5753"/>
                <a:gd name="T23" fmla="*/ 46 h 140"/>
                <a:gd name="T24" fmla="*/ 5088 w 5753"/>
                <a:gd name="T25" fmla="*/ 46 h 140"/>
                <a:gd name="T26" fmla="*/ 5074 w 5753"/>
                <a:gd name="T27" fmla="*/ 48 h 140"/>
                <a:gd name="T28" fmla="*/ 5062 w 5753"/>
                <a:gd name="T29" fmla="*/ 51 h 140"/>
                <a:gd name="T30" fmla="*/ 5049 w 5753"/>
                <a:gd name="T31" fmla="*/ 60 h 140"/>
                <a:gd name="T32" fmla="*/ 5037 w 5753"/>
                <a:gd name="T33" fmla="*/ 72 h 140"/>
                <a:gd name="T34" fmla="*/ 5023 w 5753"/>
                <a:gd name="T35" fmla="*/ 89 h 140"/>
                <a:gd name="T36" fmla="*/ 5006 w 5753"/>
                <a:gd name="T37" fmla="*/ 110 h 140"/>
                <a:gd name="T38" fmla="*/ 4994 w 5753"/>
                <a:gd name="T39" fmla="*/ 124 h 140"/>
                <a:gd name="T40" fmla="*/ 4980 w 5753"/>
                <a:gd name="T41" fmla="*/ 133 h 140"/>
                <a:gd name="T42" fmla="*/ 4966 w 5753"/>
                <a:gd name="T43" fmla="*/ 138 h 140"/>
                <a:gd name="T44" fmla="*/ 4946 w 5753"/>
                <a:gd name="T45" fmla="*/ 140 h 140"/>
                <a:gd name="T46" fmla="*/ 4924 w 5753"/>
                <a:gd name="T47" fmla="*/ 140 h 140"/>
                <a:gd name="T48" fmla="*/ 4863 w 5753"/>
                <a:gd name="T49" fmla="*/ 140 h 140"/>
                <a:gd name="T50" fmla="*/ 4868 w 5753"/>
                <a:gd name="T51" fmla="*/ 135 h 140"/>
                <a:gd name="T52" fmla="*/ 4952 w 5753"/>
                <a:gd name="T53" fmla="*/ 135 h 140"/>
                <a:gd name="T54" fmla="*/ 4966 w 5753"/>
                <a:gd name="T55" fmla="*/ 131 h 140"/>
                <a:gd name="T56" fmla="*/ 4976 w 5753"/>
                <a:gd name="T57" fmla="*/ 122 h 140"/>
                <a:gd name="T58" fmla="*/ 4988 w 5753"/>
                <a:gd name="T59" fmla="*/ 108 h 140"/>
                <a:gd name="T60" fmla="*/ 5002 w 5753"/>
                <a:gd name="T61" fmla="*/ 93 h 140"/>
                <a:gd name="T62" fmla="*/ 5009 w 5753"/>
                <a:gd name="T63" fmla="*/ 86 h 140"/>
                <a:gd name="T64" fmla="*/ 5014 w 5753"/>
                <a:gd name="T65" fmla="*/ 79 h 140"/>
                <a:gd name="T66" fmla="*/ 5021 w 5753"/>
                <a:gd name="T67" fmla="*/ 72 h 140"/>
                <a:gd name="T68" fmla="*/ 5028 w 5753"/>
                <a:gd name="T69" fmla="*/ 63 h 140"/>
                <a:gd name="T70" fmla="*/ 5037 w 5753"/>
                <a:gd name="T71" fmla="*/ 51 h 140"/>
                <a:gd name="T72" fmla="*/ 5049 w 5753"/>
                <a:gd name="T73" fmla="*/ 35 h 140"/>
                <a:gd name="T74" fmla="*/ 5067 w 5753"/>
                <a:gd name="T75" fmla="*/ 14 h 140"/>
                <a:gd name="T76" fmla="*/ 5077 w 5753"/>
                <a:gd name="T77" fmla="*/ 0 h 140"/>
                <a:gd name="T78" fmla="*/ 5753 w 5753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53" h="140">
                  <a:moveTo>
                    <a:pt x="4527" y="135"/>
                  </a:moveTo>
                  <a:lnTo>
                    <a:pt x="4782" y="135"/>
                  </a:lnTo>
                  <a:lnTo>
                    <a:pt x="4775" y="140"/>
                  </a:lnTo>
                  <a:lnTo>
                    <a:pt x="4522" y="140"/>
                  </a:lnTo>
                  <a:lnTo>
                    <a:pt x="4527" y="135"/>
                  </a:lnTo>
                  <a:close/>
                  <a:moveTo>
                    <a:pt x="0" y="135"/>
                  </a:moveTo>
                  <a:lnTo>
                    <a:pt x="4492" y="135"/>
                  </a:lnTo>
                  <a:lnTo>
                    <a:pt x="4487" y="140"/>
                  </a:lnTo>
                  <a:lnTo>
                    <a:pt x="0" y="140"/>
                  </a:lnTo>
                  <a:lnTo>
                    <a:pt x="0" y="135"/>
                  </a:lnTo>
                  <a:close/>
                  <a:moveTo>
                    <a:pt x="5753" y="0"/>
                  </a:moveTo>
                  <a:lnTo>
                    <a:pt x="5753" y="46"/>
                  </a:lnTo>
                  <a:lnTo>
                    <a:pt x="5088" y="46"/>
                  </a:lnTo>
                  <a:lnTo>
                    <a:pt x="5074" y="48"/>
                  </a:lnTo>
                  <a:lnTo>
                    <a:pt x="5062" y="51"/>
                  </a:lnTo>
                  <a:lnTo>
                    <a:pt x="5049" y="60"/>
                  </a:lnTo>
                  <a:lnTo>
                    <a:pt x="5037" y="72"/>
                  </a:lnTo>
                  <a:lnTo>
                    <a:pt x="5023" y="89"/>
                  </a:lnTo>
                  <a:lnTo>
                    <a:pt x="5006" y="110"/>
                  </a:lnTo>
                  <a:lnTo>
                    <a:pt x="4994" y="124"/>
                  </a:lnTo>
                  <a:lnTo>
                    <a:pt x="4980" y="133"/>
                  </a:lnTo>
                  <a:lnTo>
                    <a:pt x="4966" y="138"/>
                  </a:lnTo>
                  <a:lnTo>
                    <a:pt x="4946" y="140"/>
                  </a:lnTo>
                  <a:lnTo>
                    <a:pt x="4924" y="140"/>
                  </a:lnTo>
                  <a:lnTo>
                    <a:pt x="4863" y="140"/>
                  </a:lnTo>
                  <a:lnTo>
                    <a:pt x="4868" y="135"/>
                  </a:lnTo>
                  <a:lnTo>
                    <a:pt x="4952" y="135"/>
                  </a:lnTo>
                  <a:lnTo>
                    <a:pt x="4966" y="131"/>
                  </a:lnTo>
                  <a:lnTo>
                    <a:pt x="4976" y="122"/>
                  </a:lnTo>
                  <a:lnTo>
                    <a:pt x="4988" y="108"/>
                  </a:lnTo>
                  <a:lnTo>
                    <a:pt x="5002" y="93"/>
                  </a:lnTo>
                  <a:lnTo>
                    <a:pt x="5009" y="86"/>
                  </a:lnTo>
                  <a:lnTo>
                    <a:pt x="5014" y="79"/>
                  </a:lnTo>
                  <a:lnTo>
                    <a:pt x="5021" y="72"/>
                  </a:lnTo>
                  <a:lnTo>
                    <a:pt x="5028" y="63"/>
                  </a:lnTo>
                  <a:lnTo>
                    <a:pt x="5037" y="51"/>
                  </a:lnTo>
                  <a:lnTo>
                    <a:pt x="5049" y="35"/>
                  </a:lnTo>
                  <a:lnTo>
                    <a:pt x="5067" y="14"/>
                  </a:lnTo>
                  <a:lnTo>
                    <a:pt x="5077" y="0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4487" y="1612"/>
              <a:ext cx="1266" cy="178"/>
            </a:xfrm>
            <a:custGeom>
              <a:avLst/>
              <a:gdLst>
                <a:gd name="T0" fmla="*/ 5 w 1266"/>
                <a:gd name="T1" fmla="*/ 173 h 178"/>
                <a:gd name="T2" fmla="*/ 40 w 1266"/>
                <a:gd name="T3" fmla="*/ 173 h 178"/>
                <a:gd name="T4" fmla="*/ 35 w 1266"/>
                <a:gd name="T5" fmla="*/ 178 h 178"/>
                <a:gd name="T6" fmla="*/ 0 w 1266"/>
                <a:gd name="T7" fmla="*/ 178 h 178"/>
                <a:gd name="T8" fmla="*/ 5 w 1266"/>
                <a:gd name="T9" fmla="*/ 173 h 178"/>
                <a:gd name="T10" fmla="*/ 662 w 1266"/>
                <a:gd name="T11" fmla="*/ 0 h 178"/>
                <a:gd name="T12" fmla="*/ 1266 w 1266"/>
                <a:gd name="T13" fmla="*/ 0 h 178"/>
                <a:gd name="T14" fmla="*/ 1266 w 1266"/>
                <a:gd name="T15" fmla="*/ 38 h 178"/>
                <a:gd name="T16" fmla="*/ 590 w 1266"/>
                <a:gd name="T17" fmla="*/ 38 h 178"/>
                <a:gd name="T18" fmla="*/ 604 w 1266"/>
                <a:gd name="T19" fmla="*/ 23 h 178"/>
                <a:gd name="T20" fmla="*/ 620 w 1266"/>
                <a:gd name="T21" fmla="*/ 11 h 178"/>
                <a:gd name="T22" fmla="*/ 639 w 1266"/>
                <a:gd name="T23" fmla="*/ 4 h 178"/>
                <a:gd name="T24" fmla="*/ 662 w 1266"/>
                <a:gd name="T25" fmla="*/ 0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6" h="178">
                  <a:moveTo>
                    <a:pt x="5" y="173"/>
                  </a:moveTo>
                  <a:lnTo>
                    <a:pt x="40" y="173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5" y="173"/>
                  </a:lnTo>
                  <a:close/>
                  <a:moveTo>
                    <a:pt x="662" y="0"/>
                  </a:moveTo>
                  <a:lnTo>
                    <a:pt x="1266" y="0"/>
                  </a:lnTo>
                  <a:lnTo>
                    <a:pt x="1266" y="38"/>
                  </a:lnTo>
                  <a:lnTo>
                    <a:pt x="590" y="38"/>
                  </a:lnTo>
                  <a:lnTo>
                    <a:pt x="604" y="23"/>
                  </a:lnTo>
                  <a:lnTo>
                    <a:pt x="620" y="11"/>
                  </a:lnTo>
                  <a:lnTo>
                    <a:pt x="639" y="4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0" y="1379"/>
              <a:ext cx="5753" cy="484"/>
            </a:xfrm>
            <a:custGeom>
              <a:avLst/>
              <a:gdLst>
                <a:gd name="T0" fmla="*/ 4775 w 5753"/>
                <a:gd name="T1" fmla="*/ 411 h 484"/>
                <a:gd name="T2" fmla="*/ 4863 w 5753"/>
                <a:gd name="T3" fmla="*/ 411 h 484"/>
                <a:gd name="T4" fmla="*/ 4833 w 5753"/>
                <a:gd name="T5" fmla="*/ 439 h 484"/>
                <a:gd name="T6" fmla="*/ 4805 w 5753"/>
                <a:gd name="T7" fmla="*/ 458 h 484"/>
                <a:gd name="T8" fmla="*/ 4777 w 5753"/>
                <a:gd name="T9" fmla="*/ 472 h 484"/>
                <a:gd name="T10" fmla="*/ 4747 w 5753"/>
                <a:gd name="T11" fmla="*/ 479 h 484"/>
                <a:gd name="T12" fmla="*/ 4716 w 5753"/>
                <a:gd name="T13" fmla="*/ 482 h 484"/>
                <a:gd name="T14" fmla="*/ 4681 w 5753"/>
                <a:gd name="T15" fmla="*/ 484 h 484"/>
                <a:gd name="T16" fmla="*/ 4636 w 5753"/>
                <a:gd name="T17" fmla="*/ 482 h 484"/>
                <a:gd name="T18" fmla="*/ 4585 w 5753"/>
                <a:gd name="T19" fmla="*/ 482 h 484"/>
                <a:gd name="T20" fmla="*/ 0 w 5753"/>
                <a:gd name="T21" fmla="*/ 482 h 484"/>
                <a:gd name="T22" fmla="*/ 0 w 5753"/>
                <a:gd name="T23" fmla="*/ 465 h 484"/>
                <a:gd name="T24" fmla="*/ 4671 w 5753"/>
                <a:gd name="T25" fmla="*/ 465 h 484"/>
                <a:gd name="T26" fmla="*/ 4698 w 5753"/>
                <a:gd name="T27" fmla="*/ 461 h 484"/>
                <a:gd name="T28" fmla="*/ 4725 w 5753"/>
                <a:gd name="T29" fmla="*/ 451 h 484"/>
                <a:gd name="T30" fmla="*/ 4751 w 5753"/>
                <a:gd name="T31" fmla="*/ 435 h 484"/>
                <a:gd name="T32" fmla="*/ 4775 w 5753"/>
                <a:gd name="T33" fmla="*/ 411 h 484"/>
                <a:gd name="T34" fmla="*/ 4971 w 5753"/>
                <a:gd name="T35" fmla="*/ 271 h 484"/>
                <a:gd name="T36" fmla="*/ 4959 w 5753"/>
                <a:gd name="T37" fmla="*/ 289 h 484"/>
                <a:gd name="T38" fmla="*/ 4948 w 5753"/>
                <a:gd name="T39" fmla="*/ 305 h 484"/>
                <a:gd name="T40" fmla="*/ 4934 w 5753"/>
                <a:gd name="T41" fmla="*/ 324 h 484"/>
                <a:gd name="T42" fmla="*/ 4918 w 5753"/>
                <a:gd name="T43" fmla="*/ 343 h 484"/>
                <a:gd name="T44" fmla="*/ 4899 w 5753"/>
                <a:gd name="T45" fmla="*/ 369 h 484"/>
                <a:gd name="T46" fmla="*/ 4868 w 5753"/>
                <a:gd name="T47" fmla="*/ 406 h 484"/>
                <a:gd name="T48" fmla="*/ 4782 w 5753"/>
                <a:gd name="T49" fmla="*/ 406 h 484"/>
                <a:gd name="T50" fmla="*/ 4814 w 5753"/>
                <a:gd name="T51" fmla="*/ 371 h 484"/>
                <a:gd name="T52" fmla="*/ 4829 w 5753"/>
                <a:gd name="T53" fmla="*/ 353 h 484"/>
                <a:gd name="T54" fmla="*/ 4842 w 5753"/>
                <a:gd name="T55" fmla="*/ 338 h 484"/>
                <a:gd name="T56" fmla="*/ 4854 w 5753"/>
                <a:gd name="T57" fmla="*/ 324 h 484"/>
                <a:gd name="T58" fmla="*/ 4864 w 5753"/>
                <a:gd name="T59" fmla="*/ 310 h 484"/>
                <a:gd name="T60" fmla="*/ 4877 w 5753"/>
                <a:gd name="T61" fmla="*/ 292 h 484"/>
                <a:gd name="T62" fmla="*/ 4891 w 5753"/>
                <a:gd name="T63" fmla="*/ 271 h 484"/>
                <a:gd name="T64" fmla="*/ 4971 w 5753"/>
                <a:gd name="T65" fmla="*/ 271 h 484"/>
                <a:gd name="T66" fmla="*/ 5219 w 5753"/>
                <a:gd name="T67" fmla="*/ 0 h 484"/>
                <a:gd name="T68" fmla="*/ 5753 w 5753"/>
                <a:gd name="T69" fmla="*/ 0 h 484"/>
                <a:gd name="T70" fmla="*/ 5753 w 5753"/>
                <a:gd name="T71" fmla="*/ 17 h 484"/>
                <a:gd name="T72" fmla="*/ 5254 w 5753"/>
                <a:gd name="T73" fmla="*/ 17 h 484"/>
                <a:gd name="T74" fmla="*/ 5219 w 5753"/>
                <a:gd name="T75" fmla="*/ 21 h 484"/>
                <a:gd name="T76" fmla="*/ 5187 w 5753"/>
                <a:gd name="T77" fmla="*/ 31 h 484"/>
                <a:gd name="T78" fmla="*/ 5159 w 5753"/>
                <a:gd name="T79" fmla="*/ 47 h 484"/>
                <a:gd name="T80" fmla="*/ 5135 w 5753"/>
                <a:gd name="T81" fmla="*/ 66 h 484"/>
                <a:gd name="T82" fmla="*/ 5112 w 5753"/>
                <a:gd name="T83" fmla="*/ 90 h 484"/>
                <a:gd name="T84" fmla="*/ 5091 w 5753"/>
                <a:gd name="T85" fmla="*/ 115 h 484"/>
                <a:gd name="T86" fmla="*/ 5011 w 5753"/>
                <a:gd name="T87" fmla="*/ 115 h 484"/>
                <a:gd name="T88" fmla="*/ 5034 w 5753"/>
                <a:gd name="T89" fmla="*/ 87 h 484"/>
                <a:gd name="T90" fmla="*/ 5058 w 5753"/>
                <a:gd name="T91" fmla="*/ 62 h 484"/>
                <a:gd name="T92" fmla="*/ 5083 w 5753"/>
                <a:gd name="T93" fmla="*/ 42 h 484"/>
                <a:gd name="T94" fmla="*/ 5110 w 5753"/>
                <a:gd name="T95" fmla="*/ 24 h 484"/>
                <a:gd name="T96" fmla="*/ 5142 w 5753"/>
                <a:gd name="T97" fmla="*/ 10 h 484"/>
                <a:gd name="T98" fmla="*/ 5177 w 5753"/>
                <a:gd name="T99" fmla="*/ 3 h 484"/>
                <a:gd name="T100" fmla="*/ 5219 w 5753"/>
                <a:gd name="T101" fmla="*/ 0 h 4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53" h="484">
                  <a:moveTo>
                    <a:pt x="4775" y="411"/>
                  </a:moveTo>
                  <a:lnTo>
                    <a:pt x="4863" y="411"/>
                  </a:lnTo>
                  <a:lnTo>
                    <a:pt x="4833" y="439"/>
                  </a:lnTo>
                  <a:lnTo>
                    <a:pt x="4805" y="458"/>
                  </a:lnTo>
                  <a:lnTo>
                    <a:pt x="4777" y="472"/>
                  </a:lnTo>
                  <a:lnTo>
                    <a:pt x="4747" y="479"/>
                  </a:lnTo>
                  <a:lnTo>
                    <a:pt x="4716" y="482"/>
                  </a:lnTo>
                  <a:lnTo>
                    <a:pt x="4681" y="484"/>
                  </a:lnTo>
                  <a:lnTo>
                    <a:pt x="4636" y="482"/>
                  </a:lnTo>
                  <a:lnTo>
                    <a:pt x="4585" y="482"/>
                  </a:lnTo>
                  <a:lnTo>
                    <a:pt x="0" y="482"/>
                  </a:lnTo>
                  <a:lnTo>
                    <a:pt x="0" y="465"/>
                  </a:lnTo>
                  <a:lnTo>
                    <a:pt x="4671" y="465"/>
                  </a:lnTo>
                  <a:lnTo>
                    <a:pt x="4698" y="461"/>
                  </a:lnTo>
                  <a:lnTo>
                    <a:pt x="4725" y="451"/>
                  </a:lnTo>
                  <a:lnTo>
                    <a:pt x="4751" y="435"/>
                  </a:lnTo>
                  <a:lnTo>
                    <a:pt x="4775" y="411"/>
                  </a:lnTo>
                  <a:close/>
                  <a:moveTo>
                    <a:pt x="4971" y="271"/>
                  </a:moveTo>
                  <a:lnTo>
                    <a:pt x="4959" y="289"/>
                  </a:lnTo>
                  <a:lnTo>
                    <a:pt x="4948" y="305"/>
                  </a:lnTo>
                  <a:lnTo>
                    <a:pt x="4934" y="324"/>
                  </a:lnTo>
                  <a:lnTo>
                    <a:pt x="4918" y="343"/>
                  </a:lnTo>
                  <a:lnTo>
                    <a:pt x="4899" y="369"/>
                  </a:lnTo>
                  <a:lnTo>
                    <a:pt x="4868" y="406"/>
                  </a:lnTo>
                  <a:lnTo>
                    <a:pt x="4782" y="406"/>
                  </a:lnTo>
                  <a:lnTo>
                    <a:pt x="4814" y="371"/>
                  </a:lnTo>
                  <a:lnTo>
                    <a:pt x="4829" y="353"/>
                  </a:lnTo>
                  <a:lnTo>
                    <a:pt x="4842" y="338"/>
                  </a:lnTo>
                  <a:lnTo>
                    <a:pt x="4854" y="324"/>
                  </a:lnTo>
                  <a:lnTo>
                    <a:pt x="4864" y="310"/>
                  </a:lnTo>
                  <a:lnTo>
                    <a:pt x="4877" y="292"/>
                  </a:lnTo>
                  <a:lnTo>
                    <a:pt x="4891" y="271"/>
                  </a:lnTo>
                  <a:lnTo>
                    <a:pt x="4971" y="271"/>
                  </a:lnTo>
                  <a:close/>
                  <a:moveTo>
                    <a:pt x="5219" y="0"/>
                  </a:moveTo>
                  <a:lnTo>
                    <a:pt x="5753" y="0"/>
                  </a:lnTo>
                  <a:lnTo>
                    <a:pt x="5753" y="17"/>
                  </a:lnTo>
                  <a:lnTo>
                    <a:pt x="5254" y="17"/>
                  </a:lnTo>
                  <a:lnTo>
                    <a:pt x="5219" y="21"/>
                  </a:lnTo>
                  <a:lnTo>
                    <a:pt x="5187" y="31"/>
                  </a:lnTo>
                  <a:lnTo>
                    <a:pt x="5159" y="47"/>
                  </a:lnTo>
                  <a:lnTo>
                    <a:pt x="5135" y="66"/>
                  </a:lnTo>
                  <a:lnTo>
                    <a:pt x="5112" y="90"/>
                  </a:lnTo>
                  <a:lnTo>
                    <a:pt x="5091" y="115"/>
                  </a:lnTo>
                  <a:lnTo>
                    <a:pt x="5011" y="115"/>
                  </a:lnTo>
                  <a:lnTo>
                    <a:pt x="5034" y="87"/>
                  </a:lnTo>
                  <a:lnTo>
                    <a:pt x="5058" y="62"/>
                  </a:lnTo>
                  <a:lnTo>
                    <a:pt x="5083" y="42"/>
                  </a:lnTo>
                  <a:lnTo>
                    <a:pt x="5110" y="24"/>
                  </a:lnTo>
                  <a:lnTo>
                    <a:pt x="5142" y="10"/>
                  </a:lnTo>
                  <a:lnTo>
                    <a:pt x="5177" y="3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F6F6F5"/>
            </a:solidFill>
            <a:ln w="0">
              <a:solidFill>
                <a:srgbClr val="F6F6F5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4891" y="1494"/>
              <a:ext cx="200" cy="156"/>
            </a:xfrm>
            <a:custGeom>
              <a:avLst/>
              <a:gdLst>
                <a:gd name="T0" fmla="*/ 120 w 200"/>
                <a:gd name="T1" fmla="*/ 0 h 156"/>
                <a:gd name="T2" fmla="*/ 200 w 200"/>
                <a:gd name="T3" fmla="*/ 0 h 156"/>
                <a:gd name="T4" fmla="*/ 195 w 200"/>
                <a:gd name="T5" fmla="*/ 7 h 156"/>
                <a:gd name="T6" fmla="*/ 165 w 200"/>
                <a:gd name="T7" fmla="*/ 45 h 156"/>
                <a:gd name="T8" fmla="*/ 141 w 200"/>
                <a:gd name="T9" fmla="*/ 75 h 156"/>
                <a:gd name="T10" fmla="*/ 122 w 200"/>
                <a:gd name="T11" fmla="*/ 101 h 156"/>
                <a:gd name="T12" fmla="*/ 104 w 200"/>
                <a:gd name="T13" fmla="*/ 122 h 156"/>
                <a:gd name="T14" fmla="*/ 92 w 200"/>
                <a:gd name="T15" fmla="*/ 141 h 156"/>
                <a:gd name="T16" fmla="*/ 80 w 200"/>
                <a:gd name="T17" fmla="*/ 156 h 156"/>
                <a:gd name="T18" fmla="*/ 0 w 200"/>
                <a:gd name="T19" fmla="*/ 156 h 156"/>
                <a:gd name="T20" fmla="*/ 13 w 200"/>
                <a:gd name="T21" fmla="*/ 139 h 156"/>
                <a:gd name="T22" fmla="*/ 27 w 200"/>
                <a:gd name="T23" fmla="*/ 118 h 156"/>
                <a:gd name="T24" fmla="*/ 47 w 200"/>
                <a:gd name="T25" fmla="*/ 94 h 156"/>
                <a:gd name="T26" fmla="*/ 69 w 200"/>
                <a:gd name="T27" fmla="*/ 66 h 156"/>
                <a:gd name="T28" fmla="*/ 96 w 200"/>
                <a:gd name="T29" fmla="*/ 31 h 156"/>
                <a:gd name="T30" fmla="*/ 120 w 200"/>
                <a:gd name="T31" fmla="*/ 0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0" h="156">
                  <a:moveTo>
                    <a:pt x="120" y="0"/>
                  </a:moveTo>
                  <a:lnTo>
                    <a:pt x="200" y="0"/>
                  </a:lnTo>
                  <a:lnTo>
                    <a:pt x="195" y="7"/>
                  </a:lnTo>
                  <a:lnTo>
                    <a:pt x="165" y="45"/>
                  </a:lnTo>
                  <a:lnTo>
                    <a:pt x="141" y="75"/>
                  </a:lnTo>
                  <a:lnTo>
                    <a:pt x="122" y="101"/>
                  </a:lnTo>
                  <a:lnTo>
                    <a:pt x="104" y="122"/>
                  </a:lnTo>
                  <a:lnTo>
                    <a:pt x="92" y="141"/>
                  </a:lnTo>
                  <a:lnTo>
                    <a:pt x="80" y="156"/>
                  </a:lnTo>
                  <a:lnTo>
                    <a:pt x="0" y="156"/>
                  </a:lnTo>
                  <a:lnTo>
                    <a:pt x="13" y="139"/>
                  </a:lnTo>
                  <a:lnTo>
                    <a:pt x="27" y="118"/>
                  </a:lnTo>
                  <a:lnTo>
                    <a:pt x="47" y="94"/>
                  </a:lnTo>
                  <a:lnTo>
                    <a:pt x="69" y="66"/>
                  </a:lnTo>
                  <a:lnTo>
                    <a:pt x="96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775" y="1785"/>
              <a:ext cx="93" cy="5"/>
            </a:xfrm>
            <a:custGeom>
              <a:avLst/>
              <a:gdLst>
                <a:gd name="T0" fmla="*/ 7 w 93"/>
                <a:gd name="T1" fmla="*/ 0 h 5"/>
                <a:gd name="T2" fmla="*/ 93 w 93"/>
                <a:gd name="T3" fmla="*/ 0 h 5"/>
                <a:gd name="T4" fmla="*/ 88 w 93"/>
                <a:gd name="T5" fmla="*/ 5 h 5"/>
                <a:gd name="T6" fmla="*/ 0 w 93"/>
                <a:gd name="T7" fmla="*/ 5 h 5"/>
                <a:gd name="T8" fmla="*/ 7 w 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" h="5">
                  <a:moveTo>
                    <a:pt x="7" y="0"/>
                  </a:moveTo>
                  <a:lnTo>
                    <a:pt x="93" y="0"/>
                  </a:lnTo>
                  <a:lnTo>
                    <a:pt x="88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EEDED"/>
            </a:solidFill>
            <a:ln w="0">
              <a:solidFill>
                <a:srgbClr val="EEEDED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0" y="1586"/>
              <a:ext cx="5753" cy="221"/>
            </a:xfrm>
            <a:custGeom>
              <a:avLst/>
              <a:gdLst>
                <a:gd name="T0" fmla="*/ 5388 w 5753"/>
                <a:gd name="T1" fmla="*/ 0 h 221"/>
                <a:gd name="T2" fmla="*/ 5753 w 5753"/>
                <a:gd name="T3" fmla="*/ 0 h 221"/>
                <a:gd name="T4" fmla="*/ 5753 w 5753"/>
                <a:gd name="T5" fmla="*/ 7 h 221"/>
                <a:gd name="T6" fmla="*/ 5440 w 5753"/>
                <a:gd name="T7" fmla="*/ 7 h 221"/>
                <a:gd name="T8" fmla="*/ 5420 w 5753"/>
                <a:gd name="T9" fmla="*/ 10 h 221"/>
                <a:gd name="T10" fmla="*/ 5402 w 5753"/>
                <a:gd name="T11" fmla="*/ 17 h 221"/>
                <a:gd name="T12" fmla="*/ 5388 w 5753"/>
                <a:gd name="T13" fmla="*/ 28 h 221"/>
                <a:gd name="T14" fmla="*/ 5374 w 5753"/>
                <a:gd name="T15" fmla="*/ 42 h 221"/>
                <a:gd name="T16" fmla="*/ 5362 w 5753"/>
                <a:gd name="T17" fmla="*/ 56 h 221"/>
                <a:gd name="T18" fmla="*/ 5344 w 5753"/>
                <a:gd name="T19" fmla="*/ 78 h 221"/>
                <a:gd name="T20" fmla="*/ 5330 w 5753"/>
                <a:gd name="T21" fmla="*/ 98 h 221"/>
                <a:gd name="T22" fmla="*/ 5320 w 5753"/>
                <a:gd name="T23" fmla="*/ 112 h 221"/>
                <a:gd name="T24" fmla="*/ 5311 w 5753"/>
                <a:gd name="T25" fmla="*/ 122 h 221"/>
                <a:gd name="T26" fmla="*/ 5304 w 5753"/>
                <a:gd name="T27" fmla="*/ 132 h 221"/>
                <a:gd name="T28" fmla="*/ 5297 w 5753"/>
                <a:gd name="T29" fmla="*/ 143 h 221"/>
                <a:gd name="T30" fmla="*/ 5289 w 5753"/>
                <a:gd name="T31" fmla="*/ 155 h 221"/>
                <a:gd name="T32" fmla="*/ 5276 w 5753"/>
                <a:gd name="T33" fmla="*/ 169 h 221"/>
                <a:gd name="T34" fmla="*/ 5257 w 5753"/>
                <a:gd name="T35" fmla="*/ 192 h 221"/>
                <a:gd name="T36" fmla="*/ 5240 w 5753"/>
                <a:gd name="T37" fmla="*/ 206 h 221"/>
                <a:gd name="T38" fmla="*/ 5222 w 5753"/>
                <a:gd name="T39" fmla="*/ 216 h 221"/>
                <a:gd name="T40" fmla="*/ 5205 w 5753"/>
                <a:gd name="T41" fmla="*/ 220 h 221"/>
                <a:gd name="T42" fmla="*/ 5184 w 5753"/>
                <a:gd name="T43" fmla="*/ 221 h 221"/>
                <a:gd name="T44" fmla="*/ 5161 w 5753"/>
                <a:gd name="T45" fmla="*/ 221 h 221"/>
                <a:gd name="T46" fmla="*/ 5131 w 5753"/>
                <a:gd name="T47" fmla="*/ 221 h 221"/>
                <a:gd name="T48" fmla="*/ 0 w 5753"/>
                <a:gd name="T49" fmla="*/ 221 h 221"/>
                <a:gd name="T50" fmla="*/ 0 w 5753"/>
                <a:gd name="T51" fmla="*/ 214 h 221"/>
                <a:gd name="T52" fmla="*/ 5137 w 5753"/>
                <a:gd name="T53" fmla="*/ 214 h 221"/>
                <a:gd name="T54" fmla="*/ 5154 w 5753"/>
                <a:gd name="T55" fmla="*/ 211 h 221"/>
                <a:gd name="T56" fmla="*/ 5170 w 5753"/>
                <a:gd name="T57" fmla="*/ 202 h 221"/>
                <a:gd name="T58" fmla="*/ 5186 w 5753"/>
                <a:gd name="T59" fmla="*/ 188 h 221"/>
                <a:gd name="T60" fmla="*/ 5203 w 5753"/>
                <a:gd name="T61" fmla="*/ 171 h 221"/>
                <a:gd name="T62" fmla="*/ 5210 w 5753"/>
                <a:gd name="T63" fmla="*/ 160 h 221"/>
                <a:gd name="T64" fmla="*/ 5217 w 5753"/>
                <a:gd name="T65" fmla="*/ 153 h 221"/>
                <a:gd name="T66" fmla="*/ 5222 w 5753"/>
                <a:gd name="T67" fmla="*/ 145 h 221"/>
                <a:gd name="T68" fmla="*/ 5229 w 5753"/>
                <a:gd name="T69" fmla="*/ 136 h 221"/>
                <a:gd name="T70" fmla="*/ 5236 w 5753"/>
                <a:gd name="T71" fmla="*/ 125 h 221"/>
                <a:gd name="T72" fmla="*/ 5247 w 5753"/>
                <a:gd name="T73" fmla="*/ 112 h 221"/>
                <a:gd name="T74" fmla="*/ 5262 w 5753"/>
                <a:gd name="T75" fmla="*/ 92 h 221"/>
                <a:gd name="T76" fmla="*/ 5282 w 5753"/>
                <a:gd name="T77" fmla="*/ 66 h 221"/>
                <a:gd name="T78" fmla="*/ 5296 w 5753"/>
                <a:gd name="T79" fmla="*/ 49 h 221"/>
                <a:gd name="T80" fmla="*/ 5310 w 5753"/>
                <a:gd name="T81" fmla="*/ 31 h 221"/>
                <a:gd name="T82" fmla="*/ 5325 w 5753"/>
                <a:gd name="T83" fmla="*/ 19 h 221"/>
                <a:gd name="T84" fmla="*/ 5343 w 5753"/>
                <a:gd name="T85" fmla="*/ 9 h 221"/>
                <a:gd name="T86" fmla="*/ 5364 w 5753"/>
                <a:gd name="T87" fmla="*/ 2 h 221"/>
                <a:gd name="T88" fmla="*/ 5388 w 5753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53" h="221">
                  <a:moveTo>
                    <a:pt x="5388" y="0"/>
                  </a:moveTo>
                  <a:lnTo>
                    <a:pt x="5753" y="0"/>
                  </a:lnTo>
                  <a:lnTo>
                    <a:pt x="5753" y="7"/>
                  </a:lnTo>
                  <a:lnTo>
                    <a:pt x="5440" y="7"/>
                  </a:lnTo>
                  <a:lnTo>
                    <a:pt x="5420" y="10"/>
                  </a:lnTo>
                  <a:lnTo>
                    <a:pt x="5402" y="17"/>
                  </a:lnTo>
                  <a:lnTo>
                    <a:pt x="5388" y="28"/>
                  </a:lnTo>
                  <a:lnTo>
                    <a:pt x="5374" y="42"/>
                  </a:lnTo>
                  <a:lnTo>
                    <a:pt x="5362" y="56"/>
                  </a:lnTo>
                  <a:lnTo>
                    <a:pt x="5344" y="78"/>
                  </a:lnTo>
                  <a:lnTo>
                    <a:pt x="5330" y="98"/>
                  </a:lnTo>
                  <a:lnTo>
                    <a:pt x="5320" y="112"/>
                  </a:lnTo>
                  <a:lnTo>
                    <a:pt x="5311" y="122"/>
                  </a:lnTo>
                  <a:lnTo>
                    <a:pt x="5304" y="132"/>
                  </a:lnTo>
                  <a:lnTo>
                    <a:pt x="5297" y="143"/>
                  </a:lnTo>
                  <a:lnTo>
                    <a:pt x="5289" y="155"/>
                  </a:lnTo>
                  <a:lnTo>
                    <a:pt x="5276" y="169"/>
                  </a:lnTo>
                  <a:lnTo>
                    <a:pt x="5257" y="192"/>
                  </a:lnTo>
                  <a:lnTo>
                    <a:pt x="5240" y="206"/>
                  </a:lnTo>
                  <a:lnTo>
                    <a:pt x="5222" y="216"/>
                  </a:lnTo>
                  <a:lnTo>
                    <a:pt x="5205" y="220"/>
                  </a:lnTo>
                  <a:lnTo>
                    <a:pt x="5184" y="221"/>
                  </a:lnTo>
                  <a:lnTo>
                    <a:pt x="5161" y="221"/>
                  </a:lnTo>
                  <a:lnTo>
                    <a:pt x="5131" y="221"/>
                  </a:lnTo>
                  <a:lnTo>
                    <a:pt x="0" y="221"/>
                  </a:lnTo>
                  <a:lnTo>
                    <a:pt x="0" y="214"/>
                  </a:lnTo>
                  <a:lnTo>
                    <a:pt x="5137" y="214"/>
                  </a:lnTo>
                  <a:lnTo>
                    <a:pt x="5154" y="211"/>
                  </a:lnTo>
                  <a:lnTo>
                    <a:pt x="5170" y="202"/>
                  </a:lnTo>
                  <a:lnTo>
                    <a:pt x="5186" y="188"/>
                  </a:lnTo>
                  <a:lnTo>
                    <a:pt x="5203" y="171"/>
                  </a:lnTo>
                  <a:lnTo>
                    <a:pt x="5210" y="160"/>
                  </a:lnTo>
                  <a:lnTo>
                    <a:pt x="5217" y="153"/>
                  </a:lnTo>
                  <a:lnTo>
                    <a:pt x="5222" y="145"/>
                  </a:lnTo>
                  <a:lnTo>
                    <a:pt x="5229" y="136"/>
                  </a:lnTo>
                  <a:lnTo>
                    <a:pt x="5236" y="125"/>
                  </a:lnTo>
                  <a:lnTo>
                    <a:pt x="5247" y="112"/>
                  </a:lnTo>
                  <a:lnTo>
                    <a:pt x="5262" y="92"/>
                  </a:lnTo>
                  <a:lnTo>
                    <a:pt x="5282" y="66"/>
                  </a:lnTo>
                  <a:lnTo>
                    <a:pt x="5296" y="49"/>
                  </a:lnTo>
                  <a:lnTo>
                    <a:pt x="5310" y="31"/>
                  </a:lnTo>
                  <a:lnTo>
                    <a:pt x="5325" y="19"/>
                  </a:lnTo>
                  <a:lnTo>
                    <a:pt x="5343" y="9"/>
                  </a:lnTo>
                  <a:lnTo>
                    <a:pt x="5364" y="2"/>
                  </a:lnTo>
                  <a:lnTo>
                    <a:pt x="5388" y="0"/>
                  </a:lnTo>
                  <a:close/>
                </a:path>
              </a:pathLst>
            </a:custGeom>
            <a:solidFill>
              <a:srgbClr val="FF1300"/>
            </a:solidFill>
            <a:ln w="0">
              <a:solidFill>
                <a:srgbClr val="FF13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sz="1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371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84355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6" y="4877992"/>
            <a:ext cx="457528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4852158"/>
            <a:ext cx="8136904" cy="273844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699350" y="4869657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1"/>
                </a:solidFill>
              </a:rPr>
              <a:pPr defTabSz="457189"/>
              <a:t>‹#›</a:t>
            </a:fld>
            <a:endParaRPr lang="ru-RU" sz="1050" b="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44009" y="843558"/>
            <a:ext cx="4499992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0" y="843558"/>
            <a:ext cx="4644010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644009" y="4877992"/>
            <a:ext cx="4499992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0" y="4877992"/>
            <a:ext cx="4644010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250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843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6" y="4877992"/>
            <a:ext cx="457528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4852158"/>
            <a:ext cx="8136904" cy="273844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699350" y="4869657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1"/>
                </a:solidFill>
              </a:rPr>
              <a:pPr defTabSz="457189"/>
              <a:t>‹#›</a:t>
            </a:fld>
            <a:endParaRPr lang="ru-RU" sz="1050" b="0" dirty="0">
              <a:solidFill>
                <a:schemeClr val="tx1"/>
              </a:solidFill>
            </a:endParaRPr>
          </a:p>
        </p:txBody>
      </p:sp>
      <p:grpSp>
        <p:nvGrpSpPr>
          <p:cNvPr id="11" name="Группа 11"/>
          <p:cNvGrpSpPr>
            <a:grpSpLocks/>
          </p:cNvGrpSpPr>
          <p:nvPr userDrawn="1"/>
        </p:nvGrpSpPr>
        <p:grpSpPr bwMode="auto">
          <a:xfrm>
            <a:off x="-6350" y="4902837"/>
            <a:ext cx="9144000" cy="34289"/>
            <a:chOff x="1209369" y="2093476"/>
            <a:chExt cx="9865100" cy="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209369" y="2063123"/>
              <a:ext cx="4560597" cy="0"/>
            </a:xfrm>
            <a:prstGeom prst="line">
              <a:avLst/>
            </a:prstGeom>
            <a:ln w="19050">
              <a:gradFill flip="none" rotWithShape="1">
                <a:gsLst>
                  <a:gs pos="51000">
                    <a:srgbClr val="877070"/>
                  </a:gs>
                  <a:gs pos="0">
                    <a:srgbClr val="FF0000"/>
                  </a:gs>
                  <a:gs pos="22000">
                    <a:srgbClr val="C00000"/>
                  </a:gs>
                  <a:gs pos="94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769966" y="2063123"/>
              <a:ext cx="5304503" cy="0"/>
            </a:xfrm>
            <a:prstGeom prst="line">
              <a:avLst/>
            </a:prstGeom>
            <a:ln w="19050">
              <a:gradFill flip="none" rotWithShape="1">
                <a:gsLst>
                  <a:gs pos="51000">
                    <a:srgbClr val="877070"/>
                  </a:gs>
                  <a:gs pos="0">
                    <a:srgbClr val="FF0000"/>
                  </a:gs>
                  <a:gs pos="22000">
                    <a:srgbClr val="C00000"/>
                  </a:gs>
                  <a:gs pos="94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1"/>
          <p:cNvGrpSpPr>
            <a:grpSpLocks/>
          </p:cNvGrpSpPr>
          <p:nvPr userDrawn="1"/>
        </p:nvGrpSpPr>
        <p:grpSpPr bwMode="auto">
          <a:xfrm>
            <a:off x="0" y="869393"/>
            <a:ext cx="9144000" cy="34289"/>
            <a:chOff x="1209369" y="2093476"/>
            <a:chExt cx="9865100" cy="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1209369" y="2063123"/>
              <a:ext cx="4560597" cy="0"/>
            </a:xfrm>
            <a:prstGeom prst="line">
              <a:avLst/>
            </a:prstGeom>
            <a:ln w="19050">
              <a:gradFill flip="none" rotWithShape="1">
                <a:gsLst>
                  <a:gs pos="51000">
                    <a:srgbClr val="877070"/>
                  </a:gs>
                  <a:gs pos="0">
                    <a:srgbClr val="FF0000"/>
                  </a:gs>
                  <a:gs pos="22000">
                    <a:srgbClr val="C00000"/>
                  </a:gs>
                  <a:gs pos="94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769966" y="2063123"/>
              <a:ext cx="5304503" cy="0"/>
            </a:xfrm>
            <a:prstGeom prst="line">
              <a:avLst/>
            </a:prstGeom>
            <a:ln w="19050">
              <a:gradFill flip="none" rotWithShape="1">
                <a:gsLst>
                  <a:gs pos="51000">
                    <a:srgbClr val="877070"/>
                  </a:gs>
                  <a:gs pos="0">
                    <a:srgbClr val="FF0000"/>
                  </a:gs>
                  <a:gs pos="22000">
                    <a:srgbClr val="C00000"/>
                  </a:gs>
                  <a:gs pos="94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6014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843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Isosceles Triangle 57">
            <a:extLst>
              <a:ext uri="{FF2B5EF4-FFF2-40B4-BE49-F238E27FC236}">
                <a16:creationId xmlns="" xmlns:a16="http://schemas.microsoft.com/office/drawing/2014/main" id="{B6944C71-7741-4163-8176-DB1B1CFD1A8D}"/>
              </a:ext>
            </a:extLst>
          </p:cNvPr>
          <p:cNvSpPr/>
          <p:nvPr userDrawn="1"/>
        </p:nvSpPr>
        <p:spPr>
          <a:xfrm rot="5400000" flipH="1" flipV="1">
            <a:off x="8640769" y="4639475"/>
            <a:ext cx="497849" cy="508615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66DC93DF-972A-42EC-89E9-6B4E047C01D5}"/>
              </a:ext>
            </a:extLst>
          </p:cNvPr>
          <p:cNvGrpSpPr/>
          <p:nvPr userDrawn="1"/>
        </p:nvGrpSpPr>
        <p:grpSpPr>
          <a:xfrm>
            <a:off x="6858000" y="4748906"/>
            <a:ext cx="2286000" cy="264212"/>
            <a:chOff x="9144000" y="6331875"/>
            <a:chExt cx="3048000" cy="352282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80712F93-34C5-4E8D-8663-B682558FC1FA}"/>
                </a:ext>
              </a:extLst>
            </p:cNvPr>
            <p:cNvSpPr/>
            <p:nvPr/>
          </p:nvSpPr>
          <p:spPr>
            <a:xfrm>
              <a:off x="9144000" y="6331875"/>
              <a:ext cx="3048000" cy="3522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D6DE03EA-6CF3-43E7-9BF7-77E5B661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460" b="24585"/>
            <a:stretch/>
          </p:blipFill>
          <p:spPr>
            <a:xfrm>
              <a:off x="11513848" y="6362542"/>
              <a:ext cx="556825" cy="283733"/>
            </a:xfrm>
            <a:prstGeom prst="rect">
              <a:avLst/>
            </a:prstGeom>
          </p:spPr>
        </p:pic>
      </p:grpSp>
      <p:sp>
        <p:nvSpPr>
          <p:cNvPr id="7" name="Номер слайда 3">
            <a:extLst>
              <a:ext uri="{FF2B5EF4-FFF2-40B4-BE49-F238E27FC236}">
                <a16:creationId xmlns="" xmlns:a16="http://schemas.microsoft.com/office/drawing/2014/main" id="{4B180C60-61EF-4F96-9CCB-0BAA5960B07A}"/>
              </a:ext>
            </a:extLst>
          </p:cNvPr>
          <p:cNvSpPr txBox="1">
            <a:spLocks/>
          </p:cNvSpPr>
          <p:nvPr userDrawn="1"/>
        </p:nvSpPr>
        <p:spPr>
          <a:xfrm>
            <a:off x="8635386" y="4482395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2"/>
                </a:solidFill>
              </a:rPr>
              <a:pPr defTabSz="457189"/>
              <a:t>‹#›</a:t>
            </a:fld>
            <a:endParaRPr lang="ru-RU" sz="105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96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8435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Verdana"/>
              <a:cs typeface="+mn-cs"/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6" y="4877992"/>
            <a:ext cx="457528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4852158"/>
            <a:ext cx="8136904" cy="273844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699350" y="4869657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1"/>
                </a:solidFill>
              </a:rPr>
              <a:pPr defTabSz="457189"/>
              <a:t>‹#›</a:t>
            </a:fld>
            <a:endParaRPr lang="ru-RU" sz="1050" b="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4644009" y="4877992"/>
            <a:ext cx="4499992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0" y="4877992"/>
            <a:ext cx="4644010" cy="0"/>
          </a:xfrm>
          <a:prstGeom prst="line">
            <a:avLst/>
          </a:prstGeom>
          <a:ln w="15875">
            <a:gradFill flip="none" rotWithShape="1">
              <a:gsLst>
                <a:gs pos="51000">
                  <a:srgbClr val="877070"/>
                </a:gs>
                <a:gs pos="0">
                  <a:srgbClr val="FF0000"/>
                </a:gs>
                <a:gs pos="22000">
                  <a:srgbClr val="C00000"/>
                </a:gs>
                <a:gs pos="94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" b="21318"/>
          <a:stretch/>
        </p:blipFill>
        <p:spPr>
          <a:xfrm>
            <a:off x="-6350" y="158453"/>
            <a:ext cx="9150350" cy="39755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17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2D32C-51E9-427C-B629-FC0F718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3222BB-28C7-4F9C-B3CB-F5329971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22EC4A-B5B6-4BD6-8781-79C3FC471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2F302-8896-4977-94ED-730CD0A08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01451A-DA1A-4BFE-9B70-97ABD71AF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BDC9-6E93-451E-833B-E0044EB99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8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BED7-9EAC-4FFE-99A7-F576E7F108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785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4705BCE-2F04-4B1C-97FD-6906C64FE191}"/>
              </a:ext>
            </a:extLst>
          </p:cNvPr>
          <p:cNvSpPr/>
          <p:nvPr/>
        </p:nvSpPr>
        <p:spPr>
          <a:xfrm>
            <a:off x="0" y="0"/>
            <a:ext cx="9144000" cy="4012597"/>
          </a:xfrm>
          <a:prstGeom prst="rect">
            <a:avLst/>
          </a:prstGeom>
          <a:solidFill>
            <a:srgbClr val="66B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B057793-BD32-41B9-828C-41F7D970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3" b="4406"/>
          <a:stretch/>
        </p:blipFill>
        <p:spPr>
          <a:xfrm>
            <a:off x="678674" y="95759"/>
            <a:ext cx="7609865" cy="33083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86848" y="2953944"/>
            <a:ext cx="2657151" cy="123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10" name="Picture 17" descr="rzd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07" y="4844525"/>
            <a:ext cx="419086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840" y="4301637"/>
            <a:ext cx="4455319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ДОКЛАД:</a:t>
            </a: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Чаркин Евгений Игоревич</a:t>
            </a:r>
            <a:endParaRPr lang="en-US"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по информационным технологиям ОАО «РЖД»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2"/>
          <a:stretch/>
        </p:blipFill>
        <p:spPr>
          <a:xfrm>
            <a:off x="0" y="2953945"/>
            <a:ext cx="9144000" cy="1098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8840" y="3181600"/>
            <a:ext cx="6781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ussianRail G Pro Medium" panose="02000603040000020004" pitchFamily="50" charset="-52"/>
                <a:ea typeface="Verdana" pitchFamily="34" charset="0"/>
                <a:cs typeface="Times New Roman" pitchFamily="18" charset="0"/>
              </a:rPr>
              <a:t>ЦИФРОВАЯ ЭКОСИСТЕМА БЕЗОПАСНОСТИ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ussianRail G Pro Medium" panose="02000603040000020004" pitchFamily="50" charset="-52"/>
                <a:ea typeface="Verdana" pitchFamily="34" charset="0"/>
                <a:cs typeface="Times New Roman" pitchFamily="18" charset="0"/>
              </a:rPr>
              <a:t>КАК СТРАТЕГИЯ УСПЕХА РАЗВИТИЯ В НОВЫХ УСЛОВИЯХ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ussianRail G Pro Medium" panose="02000603040000020004" pitchFamily="50" charset="-52"/>
              <a:ea typeface="Verdana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ussianRail G Pro Medium" panose="02000603040000020004" pitchFamily="50" charset="-52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A306D2F-49AB-4450-AA27-42E31CDF5348}"/>
              </a:ext>
            </a:extLst>
          </p:cNvPr>
          <p:cNvSpPr/>
          <p:nvPr/>
        </p:nvSpPr>
        <p:spPr>
          <a:xfrm>
            <a:off x="4070901" y="4885570"/>
            <a:ext cx="10294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2020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547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4CE0A4F-3F22-4C10-BD8F-301AD3F58C2C}"/>
              </a:ext>
            </a:extLst>
          </p:cNvPr>
          <p:cNvSpPr/>
          <p:nvPr/>
        </p:nvSpPr>
        <p:spPr>
          <a:xfrm>
            <a:off x="6080812" y="1225700"/>
            <a:ext cx="3063188" cy="3917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813A3694-C125-45A4-B33F-C876A9AA269A}"/>
              </a:ext>
            </a:extLst>
          </p:cNvPr>
          <p:cNvSpPr/>
          <p:nvPr/>
        </p:nvSpPr>
        <p:spPr>
          <a:xfrm rot="16200000" flipH="1">
            <a:off x="2786323" y="-1319449"/>
            <a:ext cx="1181700" cy="5497002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83520" y="242031"/>
            <a:ext cx="5521538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ЦИФРОВЫЕ ПЛАТФОРМЫ ОАО «РЖД»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C63DBD63-4EEA-41FF-9078-C25D9CABEB78}"/>
              </a:ext>
            </a:extLst>
          </p:cNvPr>
          <p:cNvSpPr/>
          <p:nvPr/>
        </p:nvSpPr>
        <p:spPr>
          <a:xfrm>
            <a:off x="576263" y="1714439"/>
            <a:ext cx="4379055" cy="305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78"/>
          <p:cNvGrpSpPr/>
          <p:nvPr/>
        </p:nvGrpSpPr>
        <p:grpSpPr>
          <a:xfrm>
            <a:off x="576265" y="1699103"/>
            <a:ext cx="4389805" cy="331795"/>
            <a:chOff x="96807" y="5470833"/>
            <a:chExt cx="7435460" cy="760610"/>
          </a:xfrm>
        </p:grpSpPr>
        <p:sp>
          <p:nvSpPr>
            <p:cNvPr id="39" name="TextBox 38"/>
            <p:cNvSpPr txBox="1"/>
            <p:nvPr/>
          </p:nvSpPr>
          <p:spPr>
            <a:xfrm>
              <a:off x="4330680" y="5517225"/>
              <a:ext cx="1695551" cy="705494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ЭКОЛОГИЧЕСКАЯ</a:t>
              </a:r>
            </a:p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БЕЗОПАСНОСТЬ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48730" y="5500744"/>
              <a:ext cx="1626623" cy="705494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ТРАНСПОРТНАЯ </a:t>
              </a:r>
            </a:p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БЕЗОПАСНОСТЬ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68277" y="5485784"/>
              <a:ext cx="1767130" cy="705494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ПРОМЫШЛЕННАЯ </a:t>
              </a:r>
            </a:p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БЕЗОПАСНОСТЬ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6807" y="5470833"/>
              <a:ext cx="1576254" cy="705494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ПОЖАРНАЯ </a:t>
              </a:r>
            </a:p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БЕЗОПАСНОСТЬ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13597" y="5525949"/>
              <a:ext cx="1618670" cy="705494"/>
            </a:xfrm>
            <a:prstGeom prst="rect">
              <a:avLst/>
            </a:prstGeom>
            <a:noFill/>
          </p:spPr>
          <p:txBody>
            <a:bodyPr wrap="none" lIns="121896" tIns="60948" rIns="121896" bIns="60948" rtlCol="0">
              <a:spAutoFit/>
            </a:bodyPr>
            <a:lstStyle/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БЕЗОПАСНОСТЬ </a:t>
              </a:r>
            </a:p>
            <a:p>
              <a:pPr algn="ctr"/>
              <a:r>
                <a:rPr lang="ru-RU" sz="600" b="1" dirty="0">
                  <a:latin typeface="Verdana" pitchFamily="34" charset="0"/>
                  <a:ea typeface="Verdana" pitchFamily="34" charset="0"/>
                </a:rPr>
                <a:t>ДВИЖЕНИЯ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24298" y="1547058"/>
            <a:ext cx="2376648" cy="20003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РИСКАМИ И БЕЗОПАСНОСТЬ</a:t>
            </a:r>
          </a:p>
        </p:txBody>
      </p:sp>
      <p:cxnSp>
        <p:nvCxnSpPr>
          <p:cNvPr id="97" name="Straight Connector 12">
            <a:extLst>
              <a:ext uri="{FF2B5EF4-FFF2-40B4-BE49-F238E27FC236}">
                <a16:creationId xmlns="" xmlns:a16="http://schemas.microsoft.com/office/drawing/2014/main" id="{391BFD1D-6488-486D-9229-97D3EC01B484}"/>
              </a:ext>
            </a:extLst>
          </p:cNvPr>
          <p:cNvCxnSpPr>
            <a:cxnSpLocks/>
          </p:cNvCxnSpPr>
          <p:nvPr/>
        </p:nvCxnSpPr>
        <p:spPr>
          <a:xfrm flipH="1">
            <a:off x="5866688" y="1719340"/>
            <a:ext cx="2688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7" descr="rzd_logo.png">
            <a:extLst>
              <a:ext uri="{FF2B5EF4-FFF2-40B4-BE49-F238E27FC236}">
                <a16:creationId xmlns="" xmlns:a16="http://schemas.microsoft.com/office/drawing/2014/main" id="{DE9A50F1-76FB-4A5D-AA22-707694B16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0" y="122482"/>
            <a:ext cx="800586" cy="5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Isosceles Triangle 57">
            <a:extLst>
              <a:ext uri="{FF2B5EF4-FFF2-40B4-BE49-F238E27FC236}">
                <a16:creationId xmlns="" xmlns:a16="http://schemas.microsoft.com/office/drawing/2014/main" id="{A9A52646-86D2-42ED-BD7E-E876940A4AA0}"/>
              </a:ext>
            </a:extLst>
          </p:cNvPr>
          <p:cNvSpPr/>
          <p:nvPr/>
        </p:nvSpPr>
        <p:spPr>
          <a:xfrm rot="5400000" flipH="1" flipV="1">
            <a:off x="8640769" y="4639475"/>
            <a:ext cx="497849" cy="508615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13B0E7B7-B564-4333-AF0E-AF19EC6F2DA8}"/>
              </a:ext>
            </a:extLst>
          </p:cNvPr>
          <p:cNvGrpSpPr/>
          <p:nvPr/>
        </p:nvGrpSpPr>
        <p:grpSpPr>
          <a:xfrm>
            <a:off x="6858000" y="4748906"/>
            <a:ext cx="2286000" cy="264212"/>
            <a:chOff x="9144000" y="6331875"/>
            <a:chExt cx="3048000" cy="352282"/>
          </a:xfrm>
        </p:grpSpPr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9EC21013-B7E1-4453-A972-9AB7F517AB33}"/>
                </a:ext>
              </a:extLst>
            </p:cNvPr>
            <p:cNvSpPr/>
            <p:nvPr/>
          </p:nvSpPr>
          <p:spPr>
            <a:xfrm>
              <a:off x="9144000" y="6331875"/>
              <a:ext cx="3048000" cy="3522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7" name="Рисунок 106">
              <a:extLst>
                <a:ext uri="{FF2B5EF4-FFF2-40B4-BE49-F238E27FC236}">
                  <a16:creationId xmlns="" xmlns:a16="http://schemas.microsoft.com/office/drawing/2014/main" id="{DE3ABAC5-DC69-4CEE-86BD-05294D173B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460" b="24585"/>
            <a:stretch/>
          </p:blipFill>
          <p:spPr>
            <a:xfrm>
              <a:off x="11513848" y="6362542"/>
              <a:ext cx="556825" cy="283733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F8A27E-6EBA-452B-AEAA-ADDC2A5A26EB}"/>
              </a:ext>
            </a:extLst>
          </p:cNvPr>
          <p:cNvSpPr/>
          <p:nvPr/>
        </p:nvSpPr>
        <p:spPr>
          <a:xfrm>
            <a:off x="576263" y="1020726"/>
            <a:ext cx="4379056" cy="540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6D1EA45D-E48A-40EE-8D8C-44C603578939}"/>
              </a:ext>
            </a:extLst>
          </p:cNvPr>
          <p:cNvSpPr txBox="1"/>
          <p:nvPr/>
        </p:nvSpPr>
        <p:spPr>
          <a:xfrm>
            <a:off x="1469526" y="2211695"/>
            <a:ext cx="3263322" cy="20003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7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ЦИФРОВЫЕ СЕРВИСЫ БЕЗОПАСНОСТИ </a:t>
            </a: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="" xmlns:a16="http://schemas.microsoft.com/office/drawing/2014/main" id="{EA61CB5E-7189-4E15-9D84-5D90C1D421A4}"/>
              </a:ext>
            </a:extLst>
          </p:cNvPr>
          <p:cNvCxnSpPr>
            <a:cxnSpLocks/>
          </p:cNvCxnSpPr>
          <p:nvPr/>
        </p:nvCxnSpPr>
        <p:spPr>
          <a:xfrm>
            <a:off x="3097930" y="2013377"/>
            <a:ext cx="0" cy="135871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Скругленный прямоугольник 73">
            <a:extLst>
              <a:ext uri="{FF2B5EF4-FFF2-40B4-BE49-F238E27FC236}">
                <a16:creationId xmlns="" xmlns:a16="http://schemas.microsoft.com/office/drawing/2014/main" id="{F37B22A6-AAD8-4542-A391-A1BFE8016EE8}"/>
              </a:ext>
            </a:extLst>
          </p:cNvPr>
          <p:cNvSpPr/>
          <p:nvPr/>
        </p:nvSpPr>
        <p:spPr>
          <a:xfrm>
            <a:off x="6073851" y="4473679"/>
            <a:ext cx="2979352" cy="2232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68642" tIns="34322" rIns="68642" bIns="34322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МОБИЛЬНОСТИ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09EA86C8-71B5-4B94-BDA2-59BE5A0B9659}"/>
              </a:ext>
            </a:extLst>
          </p:cNvPr>
          <p:cNvSpPr txBox="1"/>
          <p:nvPr/>
        </p:nvSpPr>
        <p:spPr>
          <a:xfrm>
            <a:off x="6302979" y="2918917"/>
            <a:ext cx="2479442" cy="148309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marL="228600" indent="-228600" algn="just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Информационный обмен в рамках контракта жизненного цикла</a:t>
            </a:r>
          </a:p>
          <a:p>
            <a:pPr marL="228600" indent="-228600" algn="just" defTabSz="68580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Достоверное определение причин отказов технических средств и достоверное отнесение  ответственности</a:t>
            </a:r>
          </a:p>
          <a:p>
            <a:pPr marL="228600" indent="-228600" algn="just" defTabSz="68580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количества неплановых ремонтов</a:t>
            </a:r>
          </a:p>
          <a:p>
            <a:pPr marL="228600" indent="-228600" algn="just" defTabSz="68580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Оценка соответствия планируемых значений Ктг и Квг требованиям Контракта жизненного цикла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FCC42794-4093-4C88-8810-4A09B8FB10AE}"/>
              </a:ext>
            </a:extLst>
          </p:cNvPr>
          <p:cNvSpPr/>
          <p:nvPr/>
        </p:nvSpPr>
        <p:spPr>
          <a:xfrm>
            <a:off x="6371306" y="1834890"/>
            <a:ext cx="2494549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50" indent="-171450" algn="just" fontAlgn="b"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Контроль жизненного цикла деталей      и узлов вагона </a:t>
            </a:r>
          </a:p>
          <a:p>
            <a:pPr marL="171450" indent="-171450" algn="just" fontAlgn="b"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Жизненный цикл вагона</a:t>
            </a:r>
          </a:p>
          <a:p>
            <a:pPr marL="171450" indent="-171450" fontAlgn="b">
              <a:spcAft>
                <a:spcPts val="15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Прогнозирование </a:t>
            </a:r>
            <a:r>
              <a:rPr lang="ru-RU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предотказного</a:t>
            </a:r>
            <a:r>
              <a:rPr lang="ru-RU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состояния деталей вагона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09D7B014-63B2-4A3A-8CED-5C15A9D8A836}"/>
              </a:ext>
            </a:extLst>
          </p:cNvPr>
          <p:cNvSpPr/>
          <p:nvPr/>
        </p:nvSpPr>
        <p:spPr>
          <a:xfrm>
            <a:off x="6756298" y="2605377"/>
            <a:ext cx="17123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ДОВЕРЕННАЯ СРЕДА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B968A76B-E40D-483A-AB14-277A1376812C}"/>
              </a:ext>
            </a:extLst>
          </p:cNvPr>
          <p:cNvSpPr/>
          <p:nvPr/>
        </p:nvSpPr>
        <p:spPr>
          <a:xfrm>
            <a:off x="6274953" y="1297680"/>
            <a:ext cx="257934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89867">
              <a:spcBef>
                <a:spcPct val="0"/>
              </a:spcBef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ЕДИНАЯ </a:t>
            </a:r>
            <a:r>
              <a:rPr lang="ru-RU" sz="10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БЛОКЧЕЙН</a:t>
            </a: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Arial"/>
              </a:rPr>
              <a:t> ПЛАТФОРМА ТРАНСПОРТНОГО КОМПЛЕКСА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58DB26D4-B6BF-4179-BE54-471C7DBD460B}"/>
              </a:ext>
            </a:extLst>
          </p:cNvPr>
          <p:cNvSpPr/>
          <p:nvPr/>
        </p:nvSpPr>
        <p:spPr>
          <a:xfrm>
            <a:off x="7173003" y="867307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2020</a:t>
            </a:r>
          </a:p>
        </p:txBody>
      </p:sp>
      <p:sp>
        <p:nvSpPr>
          <p:cNvPr id="119" name="Rectangle 61">
            <a:extLst>
              <a:ext uri="{FF2B5EF4-FFF2-40B4-BE49-F238E27FC236}">
                <a16:creationId xmlns="" xmlns:a16="http://schemas.microsoft.com/office/drawing/2014/main" id="{E44EE9FF-E39D-44E6-B2CB-55427A9AA769}"/>
              </a:ext>
            </a:extLst>
          </p:cNvPr>
          <p:cNvSpPr/>
          <p:nvPr/>
        </p:nvSpPr>
        <p:spPr>
          <a:xfrm>
            <a:off x="4515460" y="943290"/>
            <a:ext cx="1602239" cy="43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500"/>
          </a:p>
        </p:txBody>
      </p:sp>
      <p:sp>
        <p:nvSpPr>
          <p:cNvPr id="67" name="Прямоугольник 66"/>
          <p:cNvSpPr/>
          <p:nvPr/>
        </p:nvSpPr>
        <p:spPr>
          <a:xfrm>
            <a:off x="4515460" y="998111"/>
            <a:ext cx="1321498" cy="30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sz="800" b="1" dirty="0">
                <a:solidFill>
                  <a:schemeClr val="bg1"/>
                </a:solidFill>
              </a:rPr>
              <a:t>ПЛАТФОРМА НЕПРОИЗВОДСТВЕННЫХ ПРОЦЕССОВ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8B5D1240-B872-4DDD-9DAF-B48CE22539D2}"/>
              </a:ext>
            </a:extLst>
          </p:cNvPr>
          <p:cNvSpPr txBox="1"/>
          <p:nvPr/>
        </p:nvSpPr>
        <p:spPr>
          <a:xfrm>
            <a:off x="724053" y="1153096"/>
            <a:ext cx="3847947" cy="26159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ЦИФРОВЫЕ ПЛАТФОРМЫ ОАО «РЖД»</a:t>
            </a:r>
          </a:p>
        </p:txBody>
      </p:sp>
      <p:sp>
        <p:nvSpPr>
          <p:cNvPr id="122" name="Скругленный прямоугольник 71">
            <a:extLst>
              <a:ext uri="{FF2B5EF4-FFF2-40B4-BE49-F238E27FC236}">
                <a16:creationId xmlns="" xmlns:a16="http://schemas.microsoft.com/office/drawing/2014/main" id="{9BDF3574-319F-497E-8E6F-131879B38DC3}"/>
              </a:ext>
            </a:extLst>
          </p:cNvPr>
          <p:cNvSpPr/>
          <p:nvPr/>
        </p:nvSpPr>
        <p:spPr>
          <a:xfrm>
            <a:off x="392506" y="2851598"/>
            <a:ext cx="2939702" cy="377091"/>
          </a:xfrm>
          <a:prstGeom prst="roundRect">
            <a:avLst>
              <a:gd name="adj" fmla="val 0"/>
            </a:avLst>
          </a:prstGeom>
          <a:noFill/>
        </p:spPr>
        <p:txBody>
          <a:bodyPr wrap="square" lIns="68642" tIns="34322" rIns="68642" bIns="34322">
            <a:spAutoFit/>
          </a:bodyPr>
          <a:lstStyle/>
          <a:p>
            <a:pPr algn="ctr"/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ФАКТОРНЫЙ И </a:t>
            </a:r>
          </a:p>
          <a:p>
            <a:pPr algn="ctr"/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ПРЕДИКТИВНЫЙ АНАЛИЗ</a:t>
            </a:r>
          </a:p>
        </p:txBody>
      </p:sp>
      <p:sp>
        <p:nvSpPr>
          <p:cNvPr id="123" name="Скругленный прямоугольник 74">
            <a:extLst>
              <a:ext uri="{FF2B5EF4-FFF2-40B4-BE49-F238E27FC236}">
                <a16:creationId xmlns="" xmlns:a16="http://schemas.microsoft.com/office/drawing/2014/main" id="{54FA33C3-1B9E-4AE7-A87F-0C2E5C4CAF9D}"/>
              </a:ext>
            </a:extLst>
          </p:cNvPr>
          <p:cNvSpPr/>
          <p:nvPr/>
        </p:nvSpPr>
        <p:spPr>
          <a:xfrm>
            <a:off x="3101187" y="3850164"/>
            <a:ext cx="2665830" cy="964431"/>
          </a:xfrm>
          <a:prstGeom prst="roundRect">
            <a:avLst>
              <a:gd name="adj" fmla="val 0"/>
            </a:avLst>
          </a:prstGeom>
          <a:noFill/>
        </p:spPr>
        <p:txBody>
          <a:bodyPr wrap="square" lIns="68642" tIns="34322" rIns="68642" bIns="34322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ВЗАИМОУВЯЗАННОГО КОМПЛЕКСА</a:t>
            </a:r>
          </a:p>
          <a:p>
            <a:pPr algn="ctr">
              <a:spcAft>
                <a:spcPts val="0"/>
              </a:spcAft>
            </a:pPr>
            <a:r>
              <a:rPr lang="ru-RU" sz="800" dirty="0">
                <a:latin typeface="Verdana" pitchFamily="34" charset="0"/>
                <a:ea typeface="Verdana" pitchFamily="34" charset="0"/>
              </a:rPr>
              <a:t>объединяющего информацию из отраслевых автоматизированных систем в области </a:t>
            </a:r>
          </a:p>
          <a:p>
            <a:pPr algn="ctr">
              <a:spcAft>
                <a:spcPts val="0"/>
              </a:spcAft>
            </a:pPr>
            <a:r>
              <a:rPr lang="ru-RU" sz="800" dirty="0">
                <a:latin typeface="Verdana" pitchFamily="34" charset="0"/>
                <a:ea typeface="Verdana" pitchFamily="34" charset="0"/>
              </a:rPr>
              <a:t>надежности и безопасности перевозочного процесса</a:t>
            </a:r>
          </a:p>
        </p:txBody>
      </p:sp>
      <p:sp>
        <p:nvSpPr>
          <p:cNvPr id="124" name="Скругленный прямоугольник 75">
            <a:extLst>
              <a:ext uri="{FF2B5EF4-FFF2-40B4-BE49-F238E27FC236}">
                <a16:creationId xmlns="" xmlns:a16="http://schemas.microsoft.com/office/drawing/2014/main" id="{A499DE82-D79B-419E-9EDB-3CC2837D5B25}"/>
              </a:ext>
            </a:extLst>
          </p:cNvPr>
          <p:cNvSpPr/>
          <p:nvPr/>
        </p:nvSpPr>
        <p:spPr>
          <a:xfrm>
            <a:off x="819422" y="3847279"/>
            <a:ext cx="2124867" cy="964431"/>
          </a:xfrm>
          <a:prstGeom prst="roundRect">
            <a:avLst>
              <a:gd name="adj" fmla="val 0"/>
            </a:avLst>
          </a:prstGeom>
          <a:noFill/>
        </p:spPr>
        <p:txBody>
          <a:bodyPr wrap="square" lIns="68642" tIns="34322" rIns="68642" bIns="34322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 БЕЗЛЮДНЫХ ТЕХНОЛОГИЙ</a:t>
            </a:r>
          </a:p>
          <a:p>
            <a:pPr algn="ctr">
              <a:spcAft>
                <a:spcPts val="450"/>
              </a:spcAft>
            </a:pPr>
            <a:r>
              <a:rPr lang="ru-RU" sz="800" dirty="0">
                <a:latin typeface="Verdana" pitchFamily="34" charset="0"/>
                <a:ea typeface="Verdana" pitchFamily="34" charset="0"/>
              </a:rPr>
              <a:t>вывод персонала из опасной зоны, снижение влияния субъективных факторов через автоматизацию процессов</a:t>
            </a:r>
          </a:p>
        </p:txBody>
      </p:sp>
      <p:sp>
        <p:nvSpPr>
          <p:cNvPr id="125" name="Скругленный прямоугольник 76">
            <a:extLst>
              <a:ext uri="{FF2B5EF4-FFF2-40B4-BE49-F238E27FC236}">
                <a16:creationId xmlns="" xmlns:a16="http://schemas.microsoft.com/office/drawing/2014/main" id="{A1F3D22F-41F2-4373-A679-ED5402208B02}"/>
              </a:ext>
            </a:extLst>
          </p:cNvPr>
          <p:cNvSpPr/>
          <p:nvPr/>
        </p:nvSpPr>
        <p:spPr>
          <a:xfrm>
            <a:off x="3120754" y="2816720"/>
            <a:ext cx="2646263" cy="672043"/>
          </a:xfrm>
          <a:prstGeom prst="roundRect">
            <a:avLst>
              <a:gd name="adj" fmla="val 0"/>
            </a:avLst>
          </a:prstGeom>
          <a:noFill/>
        </p:spPr>
        <p:txBody>
          <a:bodyPr wrap="square" lIns="68642" tIns="34322" rIns="68642" bIns="34322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СИСТЕМЫ МОНИТОРИНГА </a:t>
            </a:r>
          </a:p>
          <a:p>
            <a:pPr algn="ctr">
              <a:lnSpc>
                <a:spcPts val="900"/>
              </a:lnSpc>
              <a:spcAft>
                <a:spcPts val="0"/>
              </a:spcAft>
            </a:pP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производственных процессов в режиме 24/7 на основе индикативного управления</a:t>
            </a:r>
            <a:endParaRPr lang="ru-RU" sz="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="" xmlns:a16="http://schemas.microsoft.com/office/drawing/2014/main" id="{DD4272F2-4810-49DB-A8FC-041813E4D56E}"/>
              </a:ext>
            </a:extLst>
          </p:cNvPr>
          <p:cNvGrpSpPr/>
          <p:nvPr/>
        </p:nvGrpSpPr>
        <p:grpSpPr>
          <a:xfrm>
            <a:off x="5871222" y="1126226"/>
            <a:ext cx="386847" cy="880629"/>
            <a:chOff x="2383099" y="4155843"/>
            <a:chExt cx="386847" cy="897781"/>
          </a:xfrm>
        </p:grpSpPr>
        <p:sp>
          <p:nvSpPr>
            <p:cNvPr id="127" name="Стрелка: шеврон 126">
              <a:extLst>
                <a:ext uri="{FF2B5EF4-FFF2-40B4-BE49-F238E27FC236}">
                  <a16:creationId xmlns="" xmlns:a16="http://schemas.microsoft.com/office/drawing/2014/main" id="{7DB1AFA2-F0AD-4EA1-8D8D-EF3C07F4422A}"/>
                </a:ext>
              </a:extLst>
            </p:cNvPr>
            <p:cNvSpPr/>
            <p:nvPr/>
          </p:nvSpPr>
          <p:spPr>
            <a:xfrm>
              <a:off x="2527051" y="4155843"/>
              <a:ext cx="242895" cy="89778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8" name="Стрелка: шеврон 127">
              <a:extLst>
                <a:ext uri="{FF2B5EF4-FFF2-40B4-BE49-F238E27FC236}">
                  <a16:creationId xmlns="" xmlns:a16="http://schemas.microsoft.com/office/drawing/2014/main" id="{3B3D97C4-819E-4FF5-A2C1-BAB393A7D49D}"/>
                </a:ext>
              </a:extLst>
            </p:cNvPr>
            <p:cNvSpPr/>
            <p:nvPr/>
          </p:nvSpPr>
          <p:spPr>
            <a:xfrm>
              <a:off x="2479452" y="4155843"/>
              <a:ext cx="242895" cy="897781"/>
            </a:xfrm>
            <a:prstGeom prst="chevr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Стрелка: шеврон 128">
              <a:extLst>
                <a:ext uri="{FF2B5EF4-FFF2-40B4-BE49-F238E27FC236}">
                  <a16:creationId xmlns="" xmlns:a16="http://schemas.microsoft.com/office/drawing/2014/main" id="{B0BCB30D-0B2E-435F-A4E2-3A187655E038}"/>
                </a:ext>
              </a:extLst>
            </p:cNvPr>
            <p:cNvSpPr/>
            <p:nvPr/>
          </p:nvSpPr>
          <p:spPr>
            <a:xfrm>
              <a:off x="2431853" y="4155843"/>
              <a:ext cx="242895" cy="89778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0" name="Стрелка: шеврон 129">
              <a:extLst>
                <a:ext uri="{FF2B5EF4-FFF2-40B4-BE49-F238E27FC236}">
                  <a16:creationId xmlns="" xmlns:a16="http://schemas.microsoft.com/office/drawing/2014/main" id="{C700A91F-92EF-4751-A846-893E13877A92}"/>
                </a:ext>
              </a:extLst>
            </p:cNvPr>
            <p:cNvSpPr/>
            <p:nvPr/>
          </p:nvSpPr>
          <p:spPr>
            <a:xfrm>
              <a:off x="2383099" y="4155843"/>
              <a:ext cx="242895" cy="89778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BD952F4E-97BC-4D2A-862B-E80DC26999B1}"/>
              </a:ext>
            </a:extLst>
          </p:cNvPr>
          <p:cNvCxnSpPr>
            <a:cxnSpLocks/>
          </p:cNvCxnSpPr>
          <p:nvPr/>
        </p:nvCxnSpPr>
        <p:spPr>
          <a:xfrm>
            <a:off x="6371306" y="1842458"/>
            <a:ext cx="24111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="" xmlns:a16="http://schemas.microsoft.com/office/drawing/2014/main" id="{96D7685C-CC5C-48D1-9A24-932EA5A46DF1}"/>
              </a:ext>
            </a:extLst>
          </p:cNvPr>
          <p:cNvCxnSpPr>
            <a:cxnSpLocks/>
          </p:cNvCxnSpPr>
          <p:nvPr/>
        </p:nvCxnSpPr>
        <p:spPr>
          <a:xfrm>
            <a:off x="6371306" y="2851598"/>
            <a:ext cx="24111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="" xmlns:a16="http://schemas.microsoft.com/office/drawing/2014/main" id="{F0316B98-BFD0-4D89-858D-132A67A02259}"/>
              </a:ext>
            </a:extLst>
          </p:cNvPr>
          <p:cNvCxnSpPr>
            <a:cxnSpLocks/>
          </p:cNvCxnSpPr>
          <p:nvPr/>
        </p:nvCxnSpPr>
        <p:spPr>
          <a:xfrm>
            <a:off x="6377751" y="4697709"/>
            <a:ext cx="24111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="" xmlns:a16="http://schemas.microsoft.com/office/drawing/2014/main" id="{B4942EB5-07BF-48CC-82BC-A4B1D4C3B312}"/>
              </a:ext>
            </a:extLst>
          </p:cNvPr>
          <p:cNvCxnSpPr/>
          <p:nvPr/>
        </p:nvCxnSpPr>
        <p:spPr>
          <a:xfrm>
            <a:off x="4515460" y="943290"/>
            <a:ext cx="0" cy="4332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="" xmlns:a16="http://schemas.microsoft.com/office/drawing/2014/main" id="{68230749-CB2B-4917-88B0-6E7FAF4B5381}"/>
              </a:ext>
            </a:extLst>
          </p:cNvPr>
          <p:cNvCxnSpPr/>
          <p:nvPr/>
        </p:nvCxnSpPr>
        <p:spPr>
          <a:xfrm>
            <a:off x="3075892" y="2605377"/>
            <a:ext cx="0" cy="227292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C336641D-3549-481C-BB8B-A805DCF385F6}"/>
              </a:ext>
            </a:extLst>
          </p:cNvPr>
          <p:cNvCxnSpPr>
            <a:cxnSpLocks/>
          </p:cNvCxnSpPr>
          <p:nvPr/>
        </p:nvCxnSpPr>
        <p:spPr>
          <a:xfrm flipH="1">
            <a:off x="683456" y="3664471"/>
            <a:ext cx="4999892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F72A89DA-98B9-464A-8002-5D5EB5C81FFD}"/>
              </a:ext>
            </a:extLst>
          </p:cNvPr>
          <p:cNvCxnSpPr/>
          <p:nvPr/>
        </p:nvCxnSpPr>
        <p:spPr>
          <a:xfrm>
            <a:off x="611188" y="2006855"/>
            <a:ext cx="434413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Номер слайда 3">
            <a:extLst>
              <a:ext uri="{FF2B5EF4-FFF2-40B4-BE49-F238E27FC236}">
                <a16:creationId xmlns="" xmlns:a16="http://schemas.microsoft.com/office/drawing/2014/main" id="{946703AD-43B7-45C5-BFCB-1C780F87F5F8}"/>
              </a:ext>
            </a:extLst>
          </p:cNvPr>
          <p:cNvSpPr txBox="1">
            <a:spLocks/>
          </p:cNvSpPr>
          <p:nvPr/>
        </p:nvSpPr>
        <p:spPr>
          <a:xfrm>
            <a:off x="8635386" y="4482395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2"/>
                </a:solidFill>
              </a:rPr>
              <a:pPr defTabSz="457189"/>
              <a:t>2</a:t>
            </a:fld>
            <a:endParaRPr lang="ru-RU" sz="105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11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Прямоугольник 251">
            <a:extLst>
              <a:ext uri="{FF2B5EF4-FFF2-40B4-BE49-F238E27FC236}">
                <a16:creationId xmlns="" xmlns:a16="http://schemas.microsoft.com/office/drawing/2014/main" id="{AEC7B48F-FD1B-45AD-A01E-63ADAF763092}"/>
              </a:ext>
            </a:extLst>
          </p:cNvPr>
          <p:cNvSpPr/>
          <p:nvPr/>
        </p:nvSpPr>
        <p:spPr>
          <a:xfrm rot="16200000">
            <a:off x="1550459" y="-194305"/>
            <a:ext cx="1970013" cy="416202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E6A0C94-7F59-45C1-869A-62150EEB3E3B}"/>
              </a:ext>
            </a:extLst>
          </p:cNvPr>
          <p:cNvSpPr/>
          <p:nvPr/>
        </p:nvSpPr>
        <p:spPr>
          <a:xfrm rot="5400000">
            <a:off x="2456472" y="1883003"/>
            <a:ext cx="247714" cy="416202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Овал 247">
            <a:extLst>
              <a:ext uri="{FF2B5EF4-FFF2-40B4-BE49-F238E27FC236}">
                <a16:creationId xmlns="" xmlns:a16="http://schemas.microsoft.com/office/drawing/2014/main" id="{E35CC2A4-EA25-4C2C-8208-3303C4749133}"/>
              </a:ext>
            </a:extLst>
          </p:cNvPr>
          <p:cNvSpPr/>
          <p:nvPr/>
        </p:nvSpPr>
        <p:spPr>
          <a:xfrm>
            <a:off x="880068" y="1259239"/>
            <a:ext cx="3212703" cy="3212703"/>
          </a:xfrm>
          <a:prstGeom prst="ellipse">
            <a:avLst/>
          </a:prstGeom>
          <a:pattFill prst="pct20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C225791-351A-4B38-AD84-82E7F9B62B87}"/>
              </a:ext>
            </a:extLst>
          </p:cNvPr>
          <p:cNvSpPr/>
          <p:nvPr/>
        </p:nvSpPr>
        <p:spPr>
          <a:xfrm>
            <a:off x="0" y="4093262"/>
            <a:ext cx="4702753" cy="935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C5DDDD94-B2AA-4EAB-BE5C-70721859AE13}"/>
              </a:ext>
            </a:extLst>
          </p:cNvPr>
          <p:cNvSpPr/>
          <p:nvPr/>
        </p:nvSpPr>
        <p:spPr>
          <a:xfrm>
            <a:off x="2235101" y="1142861"/>
            <a:ext cx="510282" cy="510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Овал 249">
            <a:extLst>
              <a:ext uri="{FF2B5EF4-FFF2-40B4-BE49-F238E27FC236}">
                <a16:creationId xmlns="" xmlns:a16="http://schemas.microsoft.com/office/drawing/2014/main" id="{D9B3D376-2474-4BC8-808F-D348B96D9042}"/>
              </a:ext>
            </a:extLst>
          </p:cNvPr>
          <p:cNvSpPr/>
          <p:nvPr/>
        </p:nvSpPr>
        <p:spPr>
          <a:xfrm>
            <a:off x="721184" y="2666274"/>
            <a:ext cx="510282" cy="510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Овал 250">
            <a:extLst>
              <a:ext uri="{FF2B5EF4-FFF2-40B4-BE49-F238E27FC236}">
                <a16:creationId xmlns="" xmlns:a16="http://schemas.microsoft.com/office/drawing/2014/main" id="{8A277721-4B53-4374-8EFB-89D2B1B84000}"/>
              </a:ext>
            </a:extLst>
          </p:cNvPr>
          <p:cNvSpPr/>
          <p:nvPr/>
        </p:nvSpPr>
        <p:spPr>
          <a:xfrm>
            <a:off x="3724254" y="2652735"/>
            <a:ext cx="510282" cy="510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>
            <a:extLst>
              <a:ext uri="{FF2B5EF4-FFF2-40B4-BE49-F238E27FC236}">
                <a16:creationId xmlns="" xmlns:a16="http://schemas.microsoft.com/office/drawing/2014/main" id="{D8B11924-1DC6-4245-8A23-2DFC8E17A543}"/>
              </a:ext>
            </a:extLst>
          </p:cNvPr>
          <p:cNvSpPr/>
          <p:nvPr/>
        </p:nvSpPr>
        <p:spPr>
          <a:xfrm>
            <a:off x="1301640" y="1652142"/>
            <a:ext cx="2369561" cy="2369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3316" y="215747"/>
            <a:ext cx="294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РАЗВИТИЕ </a:t>
            </a:r>
          </a:p>
          <a:p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ЕК АСУИ</a:t>
            </a:r>
            <a:r>
              <a:rPr lang="en-US" alt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ЕК АСУВ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A5A6F99-0565-4F9C-8CE0-6DDA215837A0}"/>
              </a:ext>
            </a:extLst>
          </p:cNvPr>
          <p:cNvSpPr/>
          <p:nvPr/>
        </p:nvSpPr>
        <p:spPr>
          <a:xfrm>
            <a:off x="3301884" y="218894"/>
            <a:ext cx="5519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latin typeface="Verdana" pitchFamily="34" charset="0"/>
                <a:ea typeface="Verdana" pitchFamily="34" charset="0"/>
              </a:rPr>
              <a:t>В ЧАСТИ РЕАЛИЗАЦИИ </a:t>
            </a:r>
            <a:r>
              <a:rPr lang="ru-RU" altLang="ru-RU" sz="1200" b="1" dirty="0" smtClean="0">
                <a:latin typeface="Verdana" pitchFamily="34" charset="0"/>
                <a:ea typeface="Verdana" pitchFamily="34" charset="0"/>
              </a:rPr>
              <a:t>СЕРВИСОВ </a:t>
            </a:r>
            <a:r>
              <a:rPr lang="ru-RU" altLang="ru-RU" sz="1200" b="1" dirty="0">
                <a:latin typeface="Verdana" pitchFamily="34" charset="0"/>
                <a:ea typeface="Verdana" pitchFamily="34" charset="0"/>
              </a:rPr>
              <a:t>КОНТРОЛЯ ЖИЗНЕННОГО ЦИКЛА </a:t>
            </a:r>
            <a:r>
              <a:rPr lang="ru-RU" altLang="ru-RU" sz="1200" b="1" dirty="0" smtClean="0">
                <a:latin typeface="Verdana" pitchFamily="34" charset="0"/>
                <a:ea typeface="Verdana" pitchFamily="34" charset="0"/>
              </a:rPr>
              <a:t>РЕЛЬСОВ И ДЕТАЛЕЙ ВАГОНОВ С </a:t>
            </a:r>
            <a:r>
              <a:rPr lang="ru-RU" altLang="ru-RU" sz="1200" b="1" dirty="0">
                <a:latin typeface="Verdana" pitchFamily="34" charset="0"/>
                <a:ea typeface="Verdana" pitchFamily="34" charset="0"/>
              </a:rPr>
              <a:t>ПРИМЕНЕНИЕМ ТЕХНОЛОГИИ БЛОКЧЕЙН</a:t>
            </a:r>
            <a:endParaRPr lang="ru-RU" sz="1200" b="1" dirty="0"/>
          </a:p>
        </p:txBody>
      </p:sp>
      <p:sp>
        <p:nvSpPr>
          <p:cNvPr id="119" name="Овал 118">
            <a:extLst>
              <a:ext uri="{FF2B5EF4-FFF2-40B4-BE49-F238E27FC236}">
                <a16:creationId xmlns="" xmlns:a16="http://schemas.microsoft.com/office/drawing/2014/main" id="{2C0CC22A-F4C3-4A24-8871-3721E052D30F}"/>
              </a:ext>
            </a:extLst>
          </p:cNvPr>
          <p:cNvSpPr/>
          <p:nvPr/>
        </p:nvSpPr>
        <p:spPr>
          <a:xfrm>
            <a:off x="5066098" y="1141174"/>
            <a:ext cx="3537170" cy="3537170"/>
          </a:xfrm>
          <a:prstGeom prst="ellipse">
            <a:avLst/>
          </a:prstGeom>
          <a:pattFill prst="pct20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0" name="Овал 119">
            <a:extLst>
              <a:ext uri="{FF2B5EF4-FFF2-40B4-BE49-F238E27FC236}">
                <a16:creationId xmlns="" xmlns:a16="http://schemas.microsoft.com/office/drawing/2014/main" id="{9F9423A1-CF87-4F98-AD1E-509245EA5E56}"/>
              </a:ext>
            </a:extLst>
          </p:cNvPr>
          <p:cNvSpPr/>
          <p:nvPr/>
        </p:nvSpPr>
        <p:spPr>
          <a:xfrm>
            <a:off x="5763779" y="1879551"/>
            <a:ext cx="2074890" cy="2074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1" name="Овал 120">
            <a:extLst>
              <a:ext uri="{FF2B5EF4-FFF2-40B4-BE49-F238E27FC236}">
                <a16:creationId xmlns="" xmlns:a16="http://schemas.microsoft.com/office/drawing/2014/main" id="{0B00A7AC-0DA5-4963-A9EA-6CCBD774371C}"/>
              </a:ext>
            </a:extLst>
          </p:cNvPr>
          <p:cNvSpPr/>
          <p:nvPr/>
        </p:nvSpPr>
        <p:spPr>
          <a:xfrm>
            <a:off x="6384929" y="936721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2" name="Овал 121">
            <a:extLst>
              <a:ext uri="{FF2B5EF4-FFF2-40B4-BE49-F238E27FC236}">
                <a16:creationId xmlns="" xmlns:a16="http://schemas.microsoft.com/office/drawing/2014/main" id="{36532512-D8D7-41F5-976F-34E003FC0822}"/>
              </a:ext>
            </a:extLst>
          </p:cNvPr>
          <p:cNvSpPr/>
          <p:nvPr/>
        </p:nvSpPr>
        <p:spPr>
          <a:xfrm>
            <a:off x="6380905" y="4017682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3" name="Овал 122">
            <a:extLst>
              <a:ext uri="{FF2B5EF4-FFF2-40B4-BE49-F238E27FC236}">
                <a16:creationId xmlns="" xmlns:a16="http://schemas.microsoft.com/office/drawing/2014/main" id="{B1F11918-B627-41A7-B234-3636627190E5}"/>
              </a:ext>
            </a:extLst>
          </p:cNvPr>
          <p:cNvSpPr/>
          <p:nvPr/>
        </p:nvSpPr>
        <p:spPr>
          <a:xfrm>
            <a:off x="4817452" y="2490894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4" name="Овал 123">
            <a:extLst>
              <a:ext uri="{FF2B5EF4-FFF2-40B4-BE49-F238E27FC236}">
                <a16:creationId xmlns="" xmlns:a16="http://schemas.microsoft.com/office/drawing/2014/main" id="{255ACCE2-2A95-4F7B-9023-D8E4DCF9BE50}"/>
              </a:ext>
            </a:extLst>
          </p:cNvPr>
          <p:cNvSpPr/>
          <p:nvPr/>
        </p:nvSpPr>
        <p:spPr>
          <a:xfrm>
            <a:off x="7954539" y="2464299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6" name="Овал 125">
            <a:extLst>
              <a:ext uri="{FF2B5EF4-FFF2-40B4-BE49-F238E27FC236}">
                <a16:creationId xmlns="" xmlns:a16="http://schemas.microsoft.com/office/drawing/2014/main" id="{A6D1F122-360C-4E22-AC35-439CC1D9AE5D}"/>
              </a:ext>
            </a:extLst>
          </p:cNvPr>
          <p:cNvSpPr/>
          <p:nvPr/>
        </p:nvSpPr>
        <p:spPr>
          <a:xfrm>
            <a:off x="5204989" y="3549427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7" name="Овал 126">
            <a:extLst>
              <a:ext uri="{FF2B5EF4-FFF2-40B4-BE49-F238E27FC236}">
                <a16:creationId xmlns="" xmlns:a16="http://schemas.microsoft.com/office/drawing/2014/main" id="{A7E40320-79DD-475C-8C2E-41692F55FAFA}"/>
              </a:ext>
            </a:extLst>
          </p:cNvPr>
          <p:cNvSpPr/>
          <p:nvPr/>
        </p:nvSpPr>
        <p:spPr>
          <a:xfrm>
            <a:off x="5249326" y="1432090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12822438-594F-401C-8E31-0D6F792E385C}"/>
              </a:ext>
            </a:extLst>
          </p:cNvPr>
          <p:cNvSpPr/>
          <p:nvPr/>
        </p:nvSpPr>
        <p:spPr>
          <a:xfrm>
            <a:off x="7488187" y="1388095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9" name="Овал 128">
            <a:extLst>
              <a:ext uri="{FF2B5EF4-FFF2-40B4-BE49-F238E27FC236}">
                <a16:creationId xmlns="" xmlns:a16="http://schemas.microsoft.com/office/drawing/2014/main" id="{9161F3CB-FC28-4CF0-B4CC-79363615DC11}"/>
              </a:ext>
            </a:extLst>
          </p:cNvPr>
          <p:cNvSpPr/>
          <p:nvPr/>
        </p:nvSpPr>
        <p:spPr>
          <a:xfrm>
            <a:off x="7546978" y="3531613"/>
            <a:ext cx="848225" cy="848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pSp>
        <p:nvGrpSpPr>
          <p:cNvPr id="130" name="Группа 8">
            <a:extLst>
              <a:ext uri="{FF2B5EF4-FFF2-40B4-BE49-F238E27FC236}">
                <a16:creationId xmlns="" xmlns:a16="http://schemas.microsoft.com/office/drawing/2014/main" id="{F582BAB4-AFE9-4C95-9214-147A4EC3750D}"/>
              </a:ext>
            </a:extLst>
          </p:cNvPr>
          <p:cNvGrpSpPr/>
          <p:nvPr/>
        </p:nvGrpSpPr>
        <p:grpSpPr>
          <a:xfrm>
            <a:off x="5677353" y="1784813"/>
            <a:ext cx="2253596" cy="2255517"/>
            <a:chOff x="4824028" y="1059582"/>
            <a:chExt cx="3456000" cy="3456000"/>
          </a:xfrm>
        </p:grpSpPr>
        <p:sp>
          <p:nvSpPr>
            <p:cNvPr id="131" name="Кольцо 6">
              <a:extLst>
                <a:ext uri="{FF2B5EF4-FFF2-40B4-BE49-F238E27FC236}">
                  <a16:creationId xmlns="" xmlns:a16="http://schemas.microsoft.com/office/drawing/2014/main" id="{48F47D98-90E4-435A-81EF-640C1DD643B0}"/>
                </a:ext>
              </a:extLst>
            </p:cNvPr>
            <p:cNvSpPr/>
            <p:nvPr/>
          </p:nvSpPr>
          <p:spPr>
            <a:xfrm>
              <a:off x="4824028" y="1059582"/>
              <a:ext cx="3456000" cy="3456000"/>
            </a:xfrm>
            <a:prstGeom prst="donut">
              <a:avLst>
                <a:gd name="adj" fmla="val 226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2" name="Кольцо 7">
              <a:extLst>
                <a:ext uri="{FF2B5EF4-FFF2-40B4-BE49-F238E27FC236}">
                  <a16:creationId xmlns="" xmlns:a16="http://schemas.microsoft.com/office/drawing/2014/main" id="{97E29752-812C-401E-A55A-568E94D9464F}"/>
                </a:ext>
              </a:extLst>
            </p:cNvPr>
            <p:cNvSpPr/>
            <p:nvPr/>
          </p:nvSpPr>
          <p:spPr>
            <a:xfrm>
              <a:off x="4859840" y="1095394"/>
              <a:ext cx="3384376" cy="3384376"/>
            </a:xfrm>
            <a:prstGeom prst="donut">
              <a:avLst>
                <a:gd name="adj" fmla="val 124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77BBB936-4432-41F3-8210-8DE6D6E70676}"/>
              </a:ext>
            </a:extLst>
          </p:cNvPr>
          <p:cNvCxnSpPr/>
          <p:nvPr/>
        </p:nvCxnSpPr>
        <p:spPr>
          <a:xfrm flipH="1">
            <a:off x="6133459" y="1972794"/>
            <a:ext cx="661756" cy="153443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="" xmlns:a16="http://schemas.microsoft.com/office/drawing/2014/main" id="{E762D1A3-D13F-4425-BECB-C9ABF71B5908}"/>
              </a:ext>
            </a:extLst>
          </p:cNvPr>
          <p:cNvCxnSpPr/>
          <p:nvPr/>
        </p:nvCxnSpPr>
        <p:spPr>
          <a:xfrm>
            <a:off x="6795216" y="1990589"/>
            <a:ext cx="8936" cy="175000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911391FD-32A5-4DB8-8D6C-93A4DFA15AA3}"/>
              </a:ext>
            </a:extLst>
          </p:cNvPr>
          <p:cNvCxnSpPr/>
          <p:nvPr/>
        </p:nvCxnSpPr>
        <p:spPr>
          <a:xfrm>
            <a:off x="6795215" y="1972794"/>
            <a:ext cx="748324" cy="156066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="" xmlns:a16="http://schemas.microsoft.com/office/drawing/2014/main" id="{1673A2CF-BA1E-4934-B88A-6375FD996512}"/>
              </a:ext>
            </a:extLst>
          </p:cNvPr>
          <p:cNvCxnSpPr/>
          <p:nvPr/>
        </p:nvCxnSpPr>
        <p:spPr>
          <a:xfrm>
            <a:off x="6795215" y="1972794"/>
            <a:ext cx="861532" cy="90600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="" xmlns:a16="http://schemas.microsoft.com/office/drawing/2014/main" id="{AE3DCDE0-92AF-4B43-8AAA-3DA218897CD8}"/>
              </a:ext>
            </a:extLst>
          </p:cNvPr>
          <p:cNvCxnSpPr/>
          <p:nvPr/>
        </p:nvCxnSpPr>
        <p:spPr>
          <a:xfrm flipH="1">
            <a:off x="6240301" y="2227369"/>
            <a:ext cx="1170428" cy="3622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867F52B2-0187-490C-B690-96B193A58E25}"/>
              </a:ext>
            </a:extLst>
          </p:cNvPr>
          <p:cNvCxnSpPr/>
          <p:nvPr/>
        </p:nvCxnSpPr>
        <p:spPr>
          <a:xfrm flipV="1">
            <a:off x="6133459" y="2216555"/>
            <a:ext cx="1282193" cy="128574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="" xmlns:a16="http://schemas.microsoft.com/office/drawing/2014/main" id="{EC592E63-3028-440A-9AB6-D51F28D83A80}"/>
              </a:ext>
            </a:extLst>
          </p:cNvPr>
          <p:cNvCxnSpPr/>
          <p:nvPr/>
        </p:nvCxnSpPr>
        <p:spPr>
          <a:xfrm flipH="1">
            <a:off x="6804153" y="2216556"/>
            <a:ext cx="606577" cy="152403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="" xmlns:a16="http://schemas.microsoft.com/office/drawing/2014/main" id="{D9A8424A-93F2-40DF-AA4A-3645A51B5A21}"/>
              </a:ext>
            </a:extLst>
          </p:cNvPr>
          <p:cNvCxnSpPr/>
          <p:nvPr/>
        </p:nvCxnSpPr>
        <p:spPr>
          <a:xfrm>
            <a:off x="7415652" y="2216556"/>
            <a:ext cx="127888" cy="1316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49227F83-1F38-4FE2-8AF0-F64CEFD4A27F}"/>
              </a:ext>
            </a:extLst>
          </p:cNvPr>
          <p:cNvCxnSpPr/>
          <p:nvPr/>
        </p:nvCxnSpPr>
        <p:spPr>
          <a:xfrm flipH="1" flipV="1">
            <a:off x="6186880" y="2263588"/>
            <a:ext cx="1469868" cy="61520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="" xmlns:a16="http://schemas.microsoft.com/office/drawing/2014/main" id="{83CF5089-ED1A-4188-BF3B-4E9CE4161CAE}"/>
              </a:ext>
            </a:extLst>
          </p:cNvPr>
          <p:cNvCxnSpPr/>
          <p:nvPr/>
        </p:nvCxnSpPr>
        <p:spPr>
          <a:xfrm flipH="1">
            <a:off x="6133459" y="2878795"/>
            <a:ext cx="1523288" cy="62350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="" xmlns:a16="http://schemas.microsoft.com/office/drawing/2014/main" id="{0F36075A-EE4C-4060-8AD2-E7B3D5D5B598}"/>
              </a:ext>
            </a:extLst>
          </p:cNvPr>
          <p:cNvCxnSpPr/>
          <p:nvPr/>
        </p:nvCxnSpPr>
        <p:spPr>
          <a:xfrm flipH="1">
            <a:off x="6804152" y="2898160"/>
            <a:ext cx="852596" cy="84243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="" xmlns:a16="http://schemas.microsoft.com/office/drawing/2014/main" id="{C28C6834-F52D-43B4-8501-80583B7DD76C}"/>
              </a:ext>
            </a:extLst>
          </p:cNvPr>
          <p:cNvCxnSpPr/>
          <p:nvPr/>
        </p:nvCxnSpPr>
        <p:spPr>
          <a:xfrm flipH="1" flipV="1">
            <a:off x="6133459" y="3507232"/>
            <a:ext cx="1410080" cy="2622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="" xmlns:a16="http://schemas.microsoft.com/office/drawing/2014/main" id="{79B2042F-7313-4A0E-9DAB-8D404581C793}"/>
              </a:ext>
            </a:extLst>
          </p:cNvPr>
          <p:cNvCxnSpPr/>
          <p:nvPr/>
        </p:nvCxnSpPr>
        <p:spPr>
          <a:xfrm flipH="1" flipV="1">
            <a:off x="6186880" y="2262864"/>
            <a:ext cx="1356660" cy="127059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="" xmlns:a16="http://schemas.microsoft.com/office/drawing/2014/main" id="{763175E4-1B57-4ACA-A63E-5369AAD45502}"/>
              </a:ext>
            </a:extLst>
          </p:cNvPr>
          <p:cNvCxnSpPr/>
          <p:nvPr/>
        </p:nvCxnSpPr>
        <p:spPr>
          <a:xfrm flipH="1" flipV="1">
            <a:off x="6186880" y="2262863"/>
            <a:ext cx="617273" cy="148096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43">
            <a:extLst>
              <a:ext uri="{FF2B5EF4-FFF2-40B4-BE49-F238E27FC236}">
                <a16:creationId xmlns="" xmlns:a16="http://schemas.microsoft.com/office/drawing/2014/main" id="{5EC051D4-4E03-473C-8045-666A4EBCBA93}"/>
              </a:ext>
            </a:extLst>
          </p:cNvPr>
          <p:cNvSpPr/>
          <p:nvPr/>
        </p:nvSpPr>
        <p:spPr>
          <a:xfrm>
            <a:off x="5174804" y="1527928"/>
            <a:ext cx="1012076" cy="171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ЭКСПЛУАТАЦИОННЫЕ ПРЕДПРИЯТИЯ</a:t>
            </a:r>
          </a:p>
        </p:txBody>
      </p:sp>
      <p:sp>
        <p:nvSpPr>
          <p:cNvPr id="157" name="Rectangle 43">
            <a:extLst>
              <a:ext uri="{FF2B5EF4-FFF2-40B4-BE49-F238E27FC236}">
                <a16:creationId xmlns="" xmlns:a16="http://schemas.microsoft.com/office/drawing/2014/main" id="{3244B4E1-2A07-421F-89EA-FD56162A1349}"/>
              </a:ext>
            </a:extLst>
          </p:cNvPr>
          <p:cNvSpPr/>
          <p:nvPr/>
        </p:nvSpPr>
        <p:spPr>
          <a:xfrm>
            <a:off x="6342101" y="1068395"/>
            <a:ext cx="993223" cy="1717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РЕГУЛЯТОР          (ФАЖТ, ОАО «РЖД»)</a:t>
            </a:r>
          </a:p>
        </p:txBody>
      </p:sp>
      <p:sp>
        <p:nvSpPr>
          <p:cNvPr id="158" name="Rectangle 43">
            <a:extLst>
              <a:ext uri="{FF2B5EF4-FFF2-40B4-BE49-F238E27FC236}">
                <a16:creationId xmlns="" xmlns:a16="http://schemas.microsoft.com/office/drawing/2014/main" id="{0622F194-3022-4136-9861-870915809B2D}"/>
              </a:ext>
            </a:extLst>
          </p:cNvPr>
          <p:cNvSpPr/>
          <p:nvPr/>
        </p:nvSpPr>
        <p:spPr>
          <a:xfrm>
            <a:off x="7427142" y="1482202"/>
            <a:ext cx="1046335" cy="2575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ПРОИЗВОДИТЕЛИ ЭЛЕМЕНТОВ КОЛЕСНЫХ ПАР</a:t>
            </a:r>
          </a:p>
        </p:txBody>
      </p:sp>
      <p:sp>
        <p:nvSpPr>
          <p:cNvPr id="160" name="Rectangle 43">
            <a:extLst>
              <a:ext uri="{FF2B5EF4-FFF2-40B4-BE49-F238E27FC236}">
                <a16:creationId xmlns="" xmlns:a16="http://schemas.microsoft.com/office/drawing/2014/main" id="{918A8DC6-3EEF-4F25-9E02-5FFCB6260DFD}"/>
              </a:ext>
            </a:extLst>
          </p:cNvPr>
          <p:cNvSpPr/>
          <p:nvPr/>
        </p:nvSpPr>
        <p:spPr>
          <a:xfrm>
            <a:off x="7574140" y="4026324"/>
            <a:ext cx="931766" cy="858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ПОСТАВЩИКИ</a:t>
            </a:r>
          </a:p>
        </p:txBody>
      </p:sp>
      <p:sp>
        <p:nvSpPr>
          <p:cNvPr id="161" name="Rectangle 43">
            <a:extLst>
              <a:ext uri="{FF2B5EF4-FFF2-40B4-BE49-F238E27FC236}">
                <a16:creationId xmlns="" xmlns:a16="http://schemas.microsoft.com/office/drawing/2014/main" id="{B7D8E093-DDE9-490A-8680-D58F77854EEC}"/>
              </a:ext>
            </a:extLst>
          </p:cNvPr>
          <p:cNvSpPr/>
          <p:nvPr/>
        </p:nvSpPr>
        <p:spPr>
          <a:xfrm>
            <a:off x="6433087" y="4274980"/>
            <a:ext cx="740759" cy="3434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СОБСТВЕННИКИ И ОПЕРАТОРЫ  ПОДВИЖНОГО СОСТАВА</a:t>
            </a:r>
          </a:p>
        </p:txBody>
      </p:sp>
      <p:sp>
        <p:nvSpPr>
          <p:cNvPr id="162" name="Rectangle 43">
            <a:extLst>
              <a:ext uri="{FF2B5EF4-FFF2-40B4-BE49-F238E27FC236}">
                <a16:creationId xmlns="" xmlns:a16="http://schemas.microsoft.com/office/drawing/2014/main" id="{7C22D79D-C2A0-43C5-9FF8-D457F4101FB5}"/>
              </a:ext>
            </a:extLst>
          </p:cNvPr>
          <p:cNvSpPr/>
          <p:nvPr/>
        </p:nvSpPr>
        <p:spPr>
          <a:xfrm>
            <a:off x="5108216" y="3911693"/>
            <a:ext cx="1027572" cy="171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ВАГОНОРЕМОНТНЫЕ ПРЕДПРИЯТИЯ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E68ADA4F-A721-42EF-8631-203A590256A4}"/>
              </a:ext>
            </a:extLst>
          </p:cNvPr>
          <p:cNvSpPr/>
          <p:nvPr/>
        </p:nvSpPr>
        <p:spPr>
          <a:xfrm>
            <a:off x="5148002" y="3588811"/>
            <a:ext cx="93845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Ремонт вагонов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Ремонт колесных пар</a:t>
            </a:r>
            <a:r>
              <a:rPr lang="en-US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их элементов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Хранение 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Приобретение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Исключение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2504D226-EFD0-4AD1-86FD-2958953D9316}"/>
              </a:ext>
            </a:extLst>
          </p:cNvPr>
          <p:cNvSpPr/>
          <p:nvPr/>
        </p:nvSpPr>
        <p:spPr>
          <a:xfrm>
            <a:off x="7913454" y="2931406"/>
            <a:ext cx="1042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и приобретение 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Поставка колесных пар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их элементов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="" xmlns:a16="http://schemas.microsoft.com/office/drawing/2014/main" id="{3F9C1EA7-9C57-4D5C-A79B-3F5F243CA980}"/>
              </a:ext>
            </a:extLst>
          </p:cNvPr>
          <p:cNvSpPr/>
          <p:nvPr/>
        </p:nvSpPr>
        <p:spPr>
          <a:xfrm>
            <a:off x="7524510" y="3502301"/>
            <a:ext cx="102553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и приобретение 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Поставка колесных пар и их элементов для ремонта вагонов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Согласование установки колесных пар при ремонте вагона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A14B1E45-031C-43A4-88B0-A41E172B3257}"/>
              </a:ext>
            </a:extLst>
          </p:cNvPr>
          <p:cNvSpPr/>
          <p:nvPr/>
        </p:nvSpPr>
        <p:spPr>
          <a:xfrm>
            <a:off x="7985838" y="2476753"/>
            <a:ext cx="85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Изготовление колесных пар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их элементов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="" xmlns:a16="http://schemas.microsoft.com/office/drawing/2014/main" id="{509C5CC1-804F-4008-A9A3-35B455BB6163}"/>
              </a:ext>
            </a:extLst>
          </p:cNvPr>
          <p:cNvSpPr/>
          <p:nvPr/>
        </p:nvSpPr>
        <p:spPr>
          <a:xfrm>
            <a:off x="5166118" y="1705205"/>
            <a:ext cx="100999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Ремонт вагонов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Ремонт колесных пар Хранение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Приобретение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="" xmlns:a16="http://schemas.microsoft.com/office/drawing/2014/main" id="{8622F880-F548-433F-AAD0-1E9B1E904294}"/>
              </a:ext>
            </a:extLst>
          </p:cNvPr>
          <p:cNvSpPr/>
          <p:nvPr/>
        </p:nvSpPr>
        <p:spPr>
          <a:xfrm>
            <a:off x="7552663" y="1754835"/>
            <a:ext cx="78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Изготовление колес, осей и буксовых узлов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="" xmlns:a16="http://schemas.microsoft.com/office/drawing/2014/main" id="{9E5BB63A-202C-4399-9FBC-06E63795B45B}"/>
              </a:ext>
            </a:extLst>
          </p:cNvPr>
          <p:cNvSpPr/>
          <p:nvPr/>
        </p:nvSpPr>
        <p:spPr>
          <a:xfrm>
            <a:off x="6423543" y="1233797"/>
            <a:ext cx="80394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Реестр производителей</a:t>
            </a: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Запрет на эксплуатацию</a:t>
            </a:r>
          </a:p>
        </p:txBody>
      </p:sp>
      <p:sp>
        <p:nvSpPr>
          <p:cNvPr id="170" name="Rectangle 43">
            <a:extLst>
              <a:ext uri="{FF2B5EF4-FFF2-40B4-BE49-F238E27FC236}">
                <a16:creationId xmlns="" xmlns:a16="http://schemas.microsoft.com/office/drawing/2014/main" id="{0063EFD1-0580-42A1-BF0F-F5FDA380E08A}"/>
              </a:ext>
            </a:extLst>
          </p:cNvPr>
          <p:cNvSpPr/>
          <p:nvPr/>
        </p:nvSpPr>
        <p:spPr>
          <a:xfrm>
            <a:off x="7886510" y="2785077"/>
            <a:ext cx="1087884" cy="171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ПРОИЗВОДИТЕЛИ ВАГОНОВ</a:t>
            </a:r>
          </a:p>
        </p:txBody>
      </p:sp>
      <p:cxnSp>
        <p:nvCxnSpPr>
          <p:cNvPr id="171" name="Прямая соединительная линия 170">
            <a:extLst>
              <a:ext uri="{FF2B5EF4-FFF2-40B4-BE49-F238E27FC236}">
                <a16:creationId xmlns="" xmlns:a16="http://schemas.microsoft.com/office/drawing/2014/main" id="{F38B479B-C32A-4C50-8945-6D1B55EFF548}"/>
              </a:ext>
            </a:extLst>
          </p:cNvPr>
          <p:cNvCxnSpPr/>
          <p:nvPr/>
        </p:nvCxnSpPr>
        <p:spPr>
          <a:xfrm flipH="1" flipV="1">
            <a:off x="6133460" y="3533454"/>
            <a:ext cx="670693" cy="20714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="" xmlns:a16="http://schemas.microsoft.com/office/drawing/2014/main" id="{6EAD9B64-DFAF-449C-8693-CC685726CB39}"/>
              </a:ext>
            </a:extLst>
          </p:cNvPr>
          <p:cNvCxnSpPr/>
          <p:nvPr/>
        </p:nvCxnSpPr>
        <p:spPr>
          <a:xfrm flipH="1">
            <a:off x="6133459" y="2241203"/>
            <a:ext cx="53421" cy="127914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="" xmlns:a16="http://schemas.microsoft.com/office/drawing/2014/main" id="{2F6D68B5-3EAF-442A-BE14-1925EDC8E342}"/>
              </a:ext>
            </a:extLst>
          </p:cNvPr>
          <p:cNvCxnSpPr/>
          <p:nvPr/>
        </p:nvCxnSpPr>
        <p:spPr>
          <a:xfrm flipH="1">
            <a:off x="6804152" y="3533456"/>
            <a:ext cx="739388" cy="20713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="" xmlns:a16="http://schemas.microsoft.com/office/drawing/2014/main" id="{3319FE22-CC78-46E5-86CA-3839B5026EBA}"/>
              </a:ext>
            </a:extLst>
          </p:cNvPr>
          <p:cNvCxnSpPr/>
          <p:nvPr/>
        </p:nvCxnSpPr>
        <p:spPr>
          <a:xfrm flipV="1">
            <a:off x="7543540" y="2880773"/>
            <a:ext cx="113208" cy="62153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="" xmlns:a16="http://schemas.microsoft.com/office/drawing/2014/main" id="{80F2FBF8-5292-499C-A1C2-F0572381968C}"/>
              </a:ext>
            </a:extLst>
          </p:cNvPr>
          <p:cNvCxnSpPr/>
          <p:nvPr/>
        </p:nvCxnSpPr>
        <p:spPr>
          <a:xfrm flipH="1" flipV="1">
            <a:off x="7415652" y="2216557"/>
            <a:ext cx="241096" cy="67119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>
            <a:extLst>
              <a:ext uri="{FF2B5EF4-FFF2-40B4-BE49-F238E27FC236}">
                <a16:creationId xmlns="" xmlns:a16="http://schemas.microsoft.com/office/drawing/2014/main" id="{78A069CD-0C6C-4DF8-94ED-0F32D97C21B0}"/>
              </a:ext>
            </a:extLst>
          </p:cNvPr>
          <p:cNvCxnSpPr/>
          <p:nvPr/>
        </p:nvCxnSpPr>
        <p:spPr>
          <a:xfrm flipH="1">
            <a:off x="6186880" y="1990590"/>
            <a:ext cx="605380" cy="27227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>
            <a:extLst>
              <a:ext uri="{FF2B5EF4-FFF2-40B4-BE49-F238E27FC236}">
                <a16:creationId xmlns="" xmlns:a16="http://schemas.microsoft.com/office/drawing/2014/main" id="{E2FA5E0D-AC5B-4F1C-9367-4F624D828CD3}"/>
              </a:ext>
            </a:extLst>
          </p:cNvPr>
          <p:cNvCxnSpPr/>
          <p:nvPr/>
        </p:nvCxnSpPr>
        <p:spPr>
          <a:xfrm>
            <a:off x="6804151" y="2003727"/>
            <a:ext cx="606578" cy="22364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43">
            <a:extLst>
              <a:ext uri="{FF2B5EF4-FFF2-40B4-BE49-F238E27FC236}">
                <a16:creationId xmlns="" xmlns:a16="http://schemas.microsoft.com/office/drawing/2014/main" id="{241B4C9E-217A-43A9-9198-6E5F05D0AAEF}"/>
              </a:ext>
            </a:extLst>
          </p:cNvPr>
          <p:cNvSpPr/>
          <p:nvPr/>
        </p:nvSpPr>
        <p:spPr>
          <a:xfrm>
            <a:off x="4815559" y="2818138"/>
            <a:ext cx="859499" cy="17171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048">
              <a:lnSpc>
                <a:spcPct val="93000"/>
              </a:lnSpc>
              <a:spcBef>
                <a:spcPts val="341"/>
              </a:spcBef>
              <a:defRPr/>
            </a:pPr>
            <a:r>
              <a:rPr lang="ru-RU" sz="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ИНФРАСТРУКТУРА РЖД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="" xmlns:a16="http://schemas.microsoft.com/office/drawing/2014/main" id="{0D617441-202A-41AD-AF60-CA4E0426BC7B}"/>
              </a:ext>
            </a:extLst>
          </p:cNvPr>
          <p:cNvSpPr/>
          <p:nvPr/>
        </p:nvSpPr>
        <p:spPr>
          <a:xfrm>
            <a:off x="4828779" y="2457785"/>
            <a:ext cx="81452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Техническое состояние колесных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пар под вагонами при эксплуатации </a:t>
            </a:r>
          </a:p>
        </p:txBody>
      </p:sp>
      <p:cxnSp>
        <p:nvCxnSpPr>
          <p:cNvPr id="180" name="Прямая соединительная линия 179">
            <a:extLst>
              <a:ext uri="{FF2B5EF4-FFF2-40B4-BE49-F238E27FC236}">
                <a16:creationId xmlns="" xmlns:a16="http://schemas.microsoft.com/office/drawing/2014/main" id="{FCC84AE1-36E6-49CA-844A-A674D2CF25EF}"/>
              </a:ext>
            </a:extLst>
          </p:cNvPr>
          <p:cNvCxnSpPr/>
          <p:nvPr/>
        </p:nvCxnSpPr>
        <p:spPr>
          <a:xfrm>
            <a:off x="5912458" y="2859430"/>
            <a:ext cx="221001" cy="62888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>
            <a:extLst>
              <a:ext uri="{FF2B5EF4-FFF2-40B4-BE49-F238E27FC236}">
                <a16:creationId xmlns="" xmlns:a16="http://schemas.microsoft.com/office/drawing/2014/main" id="{BC1F87C8-CD72-4D06-928F-B18EE5E71DBA}"/>
              </a:ext>
            </a:extLst>
          </p:cNvPr>
          <p:cNvCxnSpPr/>
          <p:nvPr/>
        </p:nvCxnSpPr>
        <p:spPr>
          <a:xfrm flipV="1">
            <a:off x="5912458" y="2241203"/>
            <a:ext cx="274422" cy="62439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="" xmlns:a16="http://schemas.microsoft.com/office/drawing/2014/main" id="{70098E7C-9D97-4AAD-BC5D-B08E76E1900F}"/>
              </a:ext>
            </a:extLst>
          </p:cNvPr>
          <p:cNvCxnSpPr/>
          <p:nvPr/>
        </p:nvCxnSpPr>
        <p:spPr>
          <a:xfrm>
            <a:off x="5912458" y="2858538"/>
            <a:ext cx="891695" cy="88215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="" xmlns:a16="http://schemas.microsoft.com/office/drawing/2014/main" id="{245B4A8E-1943-4F78-B6E6-90F48E48BDDD}"/>
              </a:ext>
            </a:extLst>
          </p:cNvPr>
          <p:cNvCxnSpPr/>
          <p:nvPr/>
        </p:nvCxnSpPr>
        <p:spPr>
          <a:xfrm>
            <a:off x="5912458" y="2876244"/>
            <a:ext cx="1631082" cy="6572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>
            <a:extLst>
              <a:ext uri="{FF2B5EF4-FFF2-40B4-BE49-F238E27FC236}">
                <a16:creationId xmlns="" xmlns:a16="http://schemas.microsoft.com/office/drawing/2014/main" id="{7D55AFF0-8C15-4844-8FD5-3835F25A912E}"/>
              </a:ext>
            </a:extLst>
          </p:cNvPr>
          <p:cNvCxnSpPr/>
          <p:nvPr/>
        </p:nvCxnSpPr>
        <p:spPr>
          <a:xfrm>
            <a:off x="5912458" y="2859428"/>
            <a:ext cx="1744290" cy="3873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="" xmlns:a16="http://schemas.microsoft.com/office/drawing/2014/main" id="{76263586-B5B4-49BC-AB74-BD31930EAE5C}"/>
              </a:ext>
            </a:extLst>
          </p:cNvPr>
          <p:cNvCxnSpPr/>
          <p:nvPr/>
        </p:nvCxnSpPr>
        <p:spPr>
          <a:xfrm flipV="1">
            <a:off x="5912458" y="2216555"/>
            <a:ext cx="1503194" cy="64198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="" xmlns:a16="http://schemas.microsoft.com/office/drawing/2014/main" id="{DEF5FE83-A351-4A44-A276-0F291C2B5541}"/>
              </a:ext>
            </a:extLst>
          </p:cNvPr>
          <p:cNvCxnSpPr/>
          <p:nvPr/>
        </p:nvCxnSpPr>
        <p:spPr>
          <a:xfrm flipV="1">
            <a:off x="5912458" y="1990589"/>
            <a:ext cx="887226" cy="86795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08272E52-5A6B-4F43-B3EF-76A0C4170E2D}"/>
              </a:ext>
            </a:extLst>
          </p:cNvPr>
          <p:cNvSpPr/>
          <p:nvPr/>
        </p:nvSpPr>
        <p:spPr>
          <a:xfrm>
            <a:off x="5905915" y="2741882"/>
            <a:ext cx="18391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/>
            <a:r>
              <a:rPr lang="ru-RU" sz="1100" b="1" dirty="0" smtClean="0">
                <a:solidFill>
                  <a:srgbClr val="00B0F0"/>
                </a:solidFill>
                <a:latin typeface="RussianRail G Pro Medium" panose="0200060304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ЕК АСУВ</a:t>
            </a:r>
          </a:p>
          <a:p>
            <a:pPr algn="ctr" defTabSz="914354"/>
            <a:r>
              <a:rPr lang="ru-RU" sz="1100" b="1" dirty="0" smtClean="0">
                <a:solidFill>
                  <a:srgbClr val="00B0F0"/>
                </a:solidFill>
                <a:latin typeface="RussianRail G Pro Medium" panose="0200060304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ЕДИНАЯ </a:t>
            </a:r>
            <a:r>
              <a:rPr lang="ru-RU" sz="1100" b="1" dirty="0">
                <a:solidFill>
                  <a:srgbClr val="00B0F0"/>
                </a:solidFill>
                <a:latin typeface="RussianRail G Pro Medium" panose="02000603040000020004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БЛОКЧЕЙН - ПЛАТФОРМА</a:t>
            </a:r>
          </a:p>
        </p:txBody>
      </p:sp>
      <p:grpSp>
        <p:nvGrpSpPr>
          <p:cNvPr id="197" name="Группа 196">
            <a:extLst>
              <a:ext uri="{FF2B5EF4-FFF2-40B4-BE49-F238E27FC236}">
                <a16:creationId xmlns="" xmlns:a16="http://schemas.microsoft.com/office/drawing/2014/main" id="{6BF8DE18-80F5-4BD8-8775-FF715744DBFB}"/>
              </a:ext>
            </a:extLst>
          </p:cNvPr>
          <p:cNvGrpSpPr/>
          <p:nvPr/>
        </p:nvGrpSpPr>
        <p:grpSpPr>
          <a:xfrm>
            <a:off x="1407133" y="1821610"/>
            <a:ext cx="2231730" cy="1977282"/>
            <a:chOff x="3333759" y="2566685"/>
            <a:chExt cx="1744291" cy="1771031"/>
          </a:xfrm>
        </p:grpSpPr>
        <p:cxnSp>
          <p:nvCxnSpPr>
            <p:cNvPr id="198" name="Прямая соединительная линия 197">
              <a:extLst>
                <a:ext uri="{FF2B5EF4-FFF2-40B4-BE49-F238E27FC236}">
                  <a16:creationId xmlns="" xmlns:a16="http://schemas.microsoft.com/office/drawing/2014/main" id="{7D7BA34F-AA1A-4B6F-9BB4-304BD9F443F4}"/>
                </a:ext>
              </a:extLst>
            </p:cNvPr>
            <p:cNvCxnSpPr/>
            <p:nvPr/>
          </p:nvCxnSpPr>
          <p:spPr>
            <a:xfrm flipH="1">
              <a:off x="3554760" y="2566685"/>
              <a:ext cx="661756" cy="153443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>
              <a:extLst>
                <a:ext uri="{FF2B5EF4-FFF2-40B4-BE49-F238E27FC236}">
                  <a16:creationId xmlns="" xmlns:a16="http://schemas.microsoft.com/office/drawing/2014/main" id="{0C0E2FBA-F892-4A96-9428-5A2A8B0D4459}"/>
                </a:ext>
              </a:extLst>
            </p:cNvPr>
            <p:cNvCxnSpPr/>
            <p:nvPr/>
          </p:nvCxnSpPr>
          <p:spPr>
            <a:xfrm>
              <a:off x="4216517" y="2584480"/>
              <a:ext cx="8936" cy="1750005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="" xmlns:a16="http://schemas.microsoft.com/office/drawing/2014/main" id="{315F3CA1-652B-49C2-97AA-709F88F7DF61}"/>
                </a:ext>
              </a:extLst>
            </p:cNvPr>
            <p:cNvCxnSpPr/>
            <p:nvPr/>
          </p:nvCxnSpPr>
          <p:spPr>
            <a:xfrm>
              <a:off x="4216516" y="2566685"/>
              <a:ext cx="748324" cy="15606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>
              <a:extLst>
                <a:ext uri="{FF2B5EF4-FFF2-40B4-BE49-F238E27FC236}">
                  <a16:creationId xmlns="" xmlns:a16="http://schemas.microsoft.com/office/drawing/2014/main" id="{CDEFF3CA-6002-4740-A050-3D77E70B8393}"/>
                </a:ext>
              </a:extLst>
            </p:cNvPr>
            <p:cNvCxnSpPr/>
            <p:nvPr/>
          </p:nvCxnSpPr>
          <p:spPr>
            <a:xfrm>
              <a:off x="4216516" y="2566685"/>
              <a:ext cx="861532" cy="90600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>
              <a:extLst>
                <a:ext uri="{FF2B5EF4-FFF2-40B4-BE49-F238E27FC236}">
                  <a16:creationId xmlns="" xmlns:a16="http://schemas.microsoft.com/office/drawing/2014/main" id="{7D2C63BA-D8E1-4E51-B86D-A453B57DFB7A}"/>
                </a:ext>
              </a:extLst>
            </p:cNvPr>
            <p:cNvCxnSpPr/>
            <p:nvPr/>
          </p:nvCxnSpPr>
          <p:spPr>
            <a:xfrm flipH="1">
              <a:off x="3661602" y="2821260"/>
              <a:ext cx="1170428" cy="3622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единительная линия 202">
              <a:extLst>
                <a:ext uri="{FF2B5EF4-FFF2-40B4-BE49-F238E27FC236}">
                  <a16:creationId xmlns="" xmlns:a16="http://schemas.microsoft.com/office/drawing/2014/main" id="{B17E3F2E-137A-4B50-A4AE-15397E0FBB42}"/>
                </a:ext>
              </a:extLst>
            </p:cNvPr>
            <p:cNvCxnSpPr/>
            <p:nvPr/>
          </p:nvCxnSpPr>
          <p:spPr>
            <a:xfrm flipV="1">
              <a:off x="3554761" y="2810446"/>
              <a:ext cx="1282193" cy="1285746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>
              <a:extLst>
                <a:ext uri="{FF2B5EF4-FFF2-40B4-BE49-F238E27FC236}">
                  <a16:creationId xmlns="" xmlns:a16="http://schemas.microsoft.com/office/drawing/2014/main" id="{283D66F1-B33C-4567-9ADB-1F68BB285B30}"/>
                </a:ext>
              </a:extLst>
            </p:cNvPr>
            <p:cNvCxnSpPr/>
            <p:nvPr/>
          </p:nvCxnSpPr>
          <p:spPr>
            <a:xfrm flipH="1">
              <a:off x="4225454" y="2810447"/>
              <a:ext cx="606577" cy="1524038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>
              <a:extLst>
                <a:ext uri="{FF2B5EF4-FFF2-40B4-BE49-F238E27FC236}">
                  <a16:creationId xmlns="" xmlns:a16="http://schemas.microsoft.com/office/drawing/2014/main" id="{F733025B-B8A0-4827-9623-B6F648A515B9}"/>
                </a:ext>
              </a:extLst>
            </p:cNvPr>
            <p:cNvCxnSpPr/>
            <p:nvPr/>
          </p:nvCxnSpPr>
          <p:spPr>
            <a:xfrm>
              <a:off x="4836954" y="2810447"/>
              <a:ext cx="127888" cy="131689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>
              <a:extLst>
                <a:ext uri="{FF2B5EF4-FFF2-40B4-BE49-F238E27FC236}">
                  <a16:creationId xmlns="" xmlns:a16="http://schemas.microsoft.com/office/drawing/2014/main" id="{6D39422E-8651-4113-BBC3-D14517A7CAC6}"/>
                </a:ext>
              </a:extLst>
            </p:cNvPr>
            <p:cNvCxnSpPr/>
            <p:nvPr/>
          </p:nvCxnSpPr>
          <p:spPr>
            <a:xfrm flipH="1" flipV="1">
              <a:off x="3608181" y="2857479"/>
              <a:ext cx="1469868" cy="615206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>
              <a:extLst>
                <a:ext uri="{FF2B5EF4-FFF2-40B4-BE49-F238E27FC236}">
                  <a16:creationId xmlns="" xmlns:a16="http://schemas.microsoft.com/office/drawing/2014/main" id="{0CB69166-1338-437B-9EF0-4AADF40F5844}"/>
                </a:ext>
              </a:extLst>
            </p:cNvPr>
            <p:cNvCxnSpPr/>
            <p:nvPr/>
          </p:nvCxnSpPr>
          <p:spPr>
            <a:xfrm flipH="1">
              <a:off x="3554761" y="3472686"/>
              <a:ext cx="1523288" cy="62350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>
              <a:extLst>
                <a:ext uri="{FF2B5EF4-FFF2-40B4-BE49-F238E27FC236}">
                  <a16:creationId xmlns="" xmlns:a16="http://schemas.microsoft.com/office/drawing/2014/main" id="{84A1BC72-E7C0-49BD-876D-3FA1DD95F588}"/>
                </a:ext>
              </a:extLst>
            </p:cNvPr>
            <p:cNvCxnSpPr/>
            <p:nvPr/>
          </p:nvCxnSpPr>
          <p:spPr>
            <a:xfrm flipH="1">
              <a:off x="4225453" y="3492051"/>
              <a:ext cx="852596" cy="84243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>
              <a:extLst>
                <a:ext uri="{FF2B5EF4-FFF2-40B4-BE49-F238E27FC236}">
                  <a16:creationId xmlns="" xmlns:a16="http://schemas.microsoft.com/office/drawing/2014/main" id="{BA726CE5-96C1-4C32-9628-5FA5607F3531}"/>
                </a:ext>
              </a:extLst>
            </p:cNvPr>
            <p:cNvCxnSpPr/>
            <p:nvPr/>
          </p:nvCxnSpPr>
          <p:spPr>
            <a:xfrm flipH="1" flipV="1">
              <a:off x="3554761" y="4101123"/>
              <a:ext cx="1410080" cy="2622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>
              <a:extLst>
                <a:ext uri="{FF2B5EF4-FFF2-40B4-BE49-F238E27FC236}">
                  <a16:creationId xmlns="" xmlns:a16="http://schemas.microsoft.com/office/drawing/2014/main" id="{A3E07A68-F78B-4408-8734-D4FCB5A2FFEB}"/>
                </a:ext>
              </a:extLst>
            </p:cNvPr>
            <p:cNvCxnSpPr/>
            <p:nvPr/>
          </p:nvCxnSpPr>
          <p:spPr>
            <a:xfrm flipH="1" flipV="1">
              <a:off x="3608181" y="2856755"/>
              <a:ext cx="1356660" cy="1270592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>
              <a:extLst>
                <a:ext uri="{FF2B5EF4-FFF2-40B4-BE49-F238E27FC236}">
                  <a16:creationId xmlns="" xmlns:a16="http://schemas.microsoft.com/office/drawing/2014/main" id="{B5993E7A-0403-42EB-9012-3B8A4294C477}"/>
                </a:ext>
              </a:extLst>
            </p:cNvPr>
            <p:cNvCxnSpPr/>
            <p:nvPr/>
          </p:nvCxnSpPr>
          <p:spPr>
            <a:xfrm flipH="1" flipV="1">
              <a:off x="3608182" y="2856754"/>
              <a:ext cx="617273" cy="1480962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>
              <a:extLst>
                <a:ext uri="{FF2B5EF4-FFF2-40B4-BE49-F238E27FC236}">
                  <a16:creationId xmlns="" xmlns:a16="http://schemas.microsoft.com/office/drawing/2014/main" id="{F0DDEF0E-5CC6-49B5-9470-9EAEFFB7C2BE}"/>
                </a:ext>
              </a:extLst>
            </p:cNvPr>
            <p:cNvCxnSpPr/>
            <p:nvPr/>
          </p:nvCxnSpPr>
          <p:spPr>
            <a:xfrm flipH="1" flipV="1">
              <a:off x="3554761" y="4127345"/>
              <a:ext cx="670693" cy="20714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>
              <a:extLst>
                <a:ext uri="{FF2B5EF4-FFF2-40B4-BE49-F238E27FC236}">
                  <a16:creationId xmlns="" xmlns:a16="http://schemas.microsoft.com/office/drawing/2014/main" id="{3046F2D1-A2AA-4784-867B-B2014668905B}"/>
                </a:ext>
              </a:extLst>
            </p:cNvPr>
            <p:cNvCxnSpPr/>
            <p:nvPr/>
          </p:nvCxnSpPr>
          <p:spPr>
            <a:xfrm flipH="1">
              <a:off x="3554760" y="2835094"/>
              <a:ext cx="53421" cy="127914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единительная линия 213">
              <a:extLst>
                <a:ext uri="{FF2B5EF4-FFF2-40B4-BE49-F238E27FC236}">
                  <a16:creationId xmlns="" xmlns:a16="http://schemas.microsoft.com/office/drawing/2014/main" id="{6A3E038E-EDCF-440D-A0B4-5E3A6BE4633B}"/>
                </a:ext>
              </a:extLst>
            </p:cNvPr>
            <p:cNvCxnSpPr/>
            <p:nvPr/>
          </p:nvCxnSpPr>
          <p:spPr>
            <a:xfrm flipH="1">
              <a:off x="4225453" y="4127347"/>
              <a:ext cx="739388" cy="20713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>
              <a:extLst>
                <a:ext uri="{FF2B5EF4-FFF2-40B4-BE49-F238E27FC236}">
                  <a16:creationId xmlns="" xmlns:a16="http://schemas.microsoft.com/office/drawing/2014/main" id="{1B6FC51E-21D7-4F93-8AAD-657A488CDC83}"/>
                </a:ext>
              </a:extLst>
            </p:cNvPr>
            <p:cNvCxnSpPr/>
            <p:nvPr/>
          </p:nvCxnSpPr>
          <p:spPr>
            <a:xfrm flipV="1">
              <a:off x="4964841" y="3474664"/>
              <a:ext cx="113208" cy="62153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>
              <a:extLst>
                <a:ext uri="{FF2B5EF4-FFF2-40B4-BE49-F238E27FC236}">
                  <a16:creationId xmlns="" xmlns:a16="http://schemas.microsoft.com/office/drawing/2014/main" id="{85527514-B851-48BF-87E5-99B35AF422EC}"/>
                </a:ext>
              </a:extLst>
            </p:cNvPr>
            <p:cNvCxnSpPr/>
            <p:nvPr/>
          </p:nvCxnSpPr>
          <p:spPr>
            <a:xfrm flipH="1" flipV="1">
              <a:off x="4836954" y="2810448"/>
              <a:ext cx="241096" cy="671196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>
              <a:extLst>
                <a:ext uri="{FF2B5EF4-FFF2-40B4-BE49-F238E27FC236}">
                  <a16:creationId xmlns="" xmlns:a16="http://schemas.microsoft.com/office/drawing/2014/main" id="{D90E46AE-5857-478C-A364-C34BBA4D1B8C}"/>
                </a:ext>
              </a:extLst>
            </p:cNvPr>
            <p:cNvCxnSpPr/>
            <p:nvPr/>
          </p:nvCxnSpPr>
          <p:spPr>
            <a:xfrm flipH="1">
              <a:off x="3608181" y="2584481"/>
              <a:ext cx="605380" cy="272275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>
              <a:extLst>
                <a:ext uri="{FF2B5EF4-FFF2-40B4-BE49-F238E27FC236}">
                  <a16:creationId xmlns="" xmlns:a16="http://schemas.microsoft.com/office/drawing/2014/main" id="{F5054D9B-A2FB-4397-A225-9C483A0FC24D}"/>
                </a:ext>
              </a:extLst>
            </p:cNvPr>
            <p:cNvCxnSpPr/>
            <p:nvPr/>
          </p:nvCxnSpPr>
          <p:spPr>
            <a:xfrm>
              <a:off x="4225453" y="2597618"/>
              <a:ext cx="606578" cy="22364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>
              <a:extLst>
                <a:ext uri="{FF2B5EF4-FFF2-40B4-BE49-F238E27FC236}">
                  <a16:creationId xmlns="" xmlns:a16="http://schemas.microsoft.com/office/drawing/2014/main" id="{54EEDC84-66E6-4178-A1D8-1CA430524038}"/>
                </a:ext>
              </a:extLst>
            </p:cNvPr>
            <p:cNvCxnSpPr/>
            <p:nvPr/>
          </p:nvCxnSpPr>
          <p:spPr>
            <a:xfrm>
              <a:off x="3333759" y="3453321"/>
              <a:ext cx="221001" cy="628889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>
              <a:extLst>
                <a:ext uri="{FF2B5EF4-FFF2-40B4-BE49-F238E27FC236}">
                  <a16:creationId xmlns="" xmlns:a16="http://schemas.microsoft.com/office/drawing/2014/main" id="{3AB54404-D500-4C7E-985B-A20A257750F8}"/>
                </a:ext>
              </a:extLst>
            </p:cNvPr>
            <p:cNvCxnSpPr/>
            <p:nvPr/>
          </p:nvCxnSpPr>
          <p:spPr>
            <a:xfrm flipV="1">
              <a:off x="3333759" y="2835094"/>
              <a:ext cx="274422" cy="62439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>
              <a:extLst>
                <a:ext uri="{FF2B5EF4-FFF2-40B4-BE49-F238E27FC236}">
                  <a16:creationId xmlns="" xmlns:a16="http://schemas.microsoft.com/office/drawing/2014/main" id="{62E3ABDF-91CA-4A86-B1BE-8641BBE21572}"/>
                </a:ext>
              </a:extLst>
            </p:cNvPr>
            <p:cNvCxnSpPr/>
            <p:nvPr/>
          </p:nvCxnSpPr>
          <p:spPr>
            <a:xfrm>
              <a:off x="3333760" y="3452429"/>
              <a:ext cx="891695" cy="88215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>
              <a:extLst>
                <a:ext uri="{FF2B5EF4-FFF2-40B4-BE49-F238E27FC236}">
                  <a16:creationId xmlns="" xmlns:a16="http://schemas.microsoft.com/office/drawing/2014/main" id="{9604DCAD-BC8A-4131-B4F7-D5325FD53913}"/>
                </a:ext>
              </a:extLst>
            </p:cNvPr>
            <p:cNvCxnSpPr/>
            <p:nvPr/>
          </p:nvCxnSpPr>
          <p:spPr>
            <a:xfrm>
              <a:off x="3333759" y="3470135"/>
              <a:ext cx="1631082" cy="657212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>
              <a:extLst>
                <a:ext uri="{FF2B5EF4-FFF2-40B4-BE49-F238E27FC236}">
                  <a16:creationId xmlns="" xmlns:a16="http://schemas.microsoft.com/office/drawing/2014/main" id="{F7320987-46AD-493E-9275-9C7F9C1924DA}"/>
                </a:ext>
              </a:extLst>
            </p:cNvPr>
            <p:cNvCxnSpPr/>
            <p:nvPr/>
          </p:nvCxnSpPr>
          <p:spPr>
            <a:xfrm>
              <a:off x="3333759" y="3453319"/>
              <a:ext cx="1744290" cy="3873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>
              <a:extLst>
                <a:ext uri="{FF2B5EF4-FFF2-40B4-BE49-F238E27FC236}">
                  <a16:creationId xmlns="" xmlns:a16="http://schemas.microsoft.com/office/drawing/2014/main" id="{4B71749E-711F-486E-8CF4-C30ECDC27BE6}"/>
                </a:ext>
              </a:extLst>
            </p:cNvPr>
            <p:cNvCxnSpPr/>
            <p:nvPr/>
          </p:nvCxnSpPr>
          <p:spPr>
            <a:xfrm flipV="1">
              <a:off x="3333760" y="2810446"/>
              <a:ext cx="1503194" cy="641982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>
              <a:extLst>
                <a:ext uri="{FF2B5EF4-FFF2-40B4-BE49-F238E27FC236}">
                  <a16:creationId xmlns="" xmlns:a16="http://schemas.microsoft.com/office/drawing/2014/main" id="{CC6DB3CD-BBB2-456F-84B0-C8E19E9E0FA4}"/>
                </a:ext>
              </a:extLst>
            </p:cNvPr>
            <p:cNvCxnSpPr/>
            <p:nvPr/>
          </p:nvCxnSpPr>
          <p:spPr>
            <a:xfrm flipV="1">
              <a:off x="3333759" y="2584480"/>
              <a:ext cx="887226" cy="86795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Полилиния 45">
            <a:extLst>
              <a:ext uri="{FF2B5EF4-FFF2-40B4-BE49-F238E27FC236}">
                <a16:creationId xmlns="" xmlns:a16="http://schemas.microsoft.com/office/drawing/2014/main" id="{5420D64E-0827-4474-B2DA-6363654105BB}"/>
              </a:ext>
            </a:extLst>
          </p:cNvPr>
          <p:cNvSpPr/>
          <p:nvPr/>
        </p:nvSpPr>
        <p:spPr>
          <a:xfrm>
            <a:off x="1607148" y="2212438"/>
            <a:ext cx="1767931" cy="1010255"/>
          </a:xfrm>
          <a:custGeom>
            <a:avLst/>
            <a:gdLst>
              <a:gd name="connsiteX0" fmla="*/ 0 w 2857500"/>
              <a:gd name="connsiteY0" fmla="*/ 457200 h 1854200"/>
              <a:gd name="connsiteX1" fmla="*/ 12700 w 2857500"/>
              <a:gd name="connsiteY1" fmla="*/ 1333500 h 1854200"/>
              <a:gd name="connsiteX2" fmla="*/ 1524000 w 2857500"/>
              <a:gd name="connsiteY2" fmla="*/ 1854200 h 1854200"/>
              <a:gd name="connsiteX3" fmla="*/ 2857500 w 2857500"/>
              <a:gd name="connsiteY3" fmla="*/ 1231900 h 1854200"/>
              <a:gd name="connsiteX4" fmla="*/ 2819400 w 2857500"/>
              <a:gd name="connsiteY4" fmla="*/ 482600 h 1854200"/>
              <a:gd name="connsiteX5" fmla="*/ 1485900 w 2857500"/>
              <a:gd name="connsiteY5" fmla="*/ 0 h 1854200"/>
              <a:gd name="connsiteX6" fmla="*/ 0 w 2857500"/>
              <a:gd name="connsiteY6" fmla="*/ 45720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0" h="1854200">
                <a:moveTo>
                  <a:pt x="0" y="457200"/>
                </a:moveTo>
                <a:lnTo>
                  <a:pt x="12700" y="1333500"/>
                </a:lnTo>
                <a:lnTo>
                  <a:pt x="1524000" y="1854200"/>
                </a:lnTo>
                <a:lnTo>
                  <a:pt x="2857500" y="1231900"/>
                </a:lnTo>
                <a:lnTo>
                  <a:pt x="2819400" y="482600"/>
                </a:lnTo>
                <a:lnTo>
                  <a:pt x="1485900" y="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500">
              <a:sym typeface="Arial" pitchFamily="34" charset="0"/>
            </a:endParaRPr>
          </a:p>
        </p:txBody>
      </p:sp>
      <p:grpSp>
        <p:nvGrpSpPr>
          <p:cNvPr id="227" name="Группа 8">
            <a:extLst>
              <a:ext uri="{FF2B5EF4-FFF2-40B4-BE49-F238E27FC236}">
                <a16:creationId xmlns="" xmlns:a16="http://schemas.microsoft.com/office/drawing/2014/main" id="{A4D37B1B-3304-44D7-B414-29E403B5220F}"/>
              </a:ext>
            </a:extLst>
          </p:cNvPr>
          <p:cNvGrpSpPr/>
          <p:nvPr/>
        </p:nvGrpSpPr>
        <p:grpSpPr>
          <a:xfrm>
            <a:off x="1200603" y="1566954"/>
            <a:ext cx="2582030" cy="2518190"/>
            <a:chOff x="4824028" y="1059582"/>
            <a:chExt cx="3456000" cy="3456000"/>
          </a:xfrm>
        </p:grpSpPr>
        <p:sp>
          <p:nvSpPr>
            <p:cNvPr id="228" name="Кольцо 115">
              <a:extLst>
                <a:ext uri="{FF2B5EF4-FFF2-40B4-BE49-F238E27FC236}">
                  <a16:creationId xmlns="" xmlns:a16="http://schemas.microsoft.com/office/drawing/2014/main" id="{26387A7F-CBD2-4763-B901-D915F2B8F362}"/>
                </a:ext>
              </a:extLst>
            </p:cNvPr>
            <p:cNvSpPr/>
            <p:nvPr/>
          </p:nvSpPr>
          <p:spPr>
            <a:xfrm>
              <a:off x="4824028" y="1059582"/>
              <a:ext cx="3456000" cy="3456000"/>
            </a:xfrm>
            <a:prstGeom prst="donut">
              <a:avLst>
                <a:gd name="adj" fmla="val 226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9" name="Кольцо 117">
              <a:extLst>
                <a:ext uri="{FF2B5EF4-FFF2-40B4-BE49-F238E27FC236}">
                  <a16:creationId xmlns="" xmlns:a16="http://schemas.microsoft.com/office/drawing/2014/main" id="{E165C767-4093-455E-B3C3-8E4F21558192}"/>
                </a:ext>
              </a:extLst>
            </p:cNvPr>
            <p:cNvSpPr/>
            <p:nvPr/>
          </p:nvSpPr>
          <p:spPr>
            <a:xfrm>
              <a:off x="4859840" y="1095394"/>
              <a:ext cx="3384376" cy="3384376"/>
            </a:xfrm>
            <a:prstGeom prst="donut">
              <a:avLst>
                <a:gd name="adj" fmla="val 124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31" name="TextBox 26">
            <a:extLst>
              <a:ext uri="{FF2B5EF4-FFF2-40B4-BE49-F238E27FC236}">
                <a16:creationId xmlns="" xmlns:a16="http://schemas.microsoft.com/office/drawing/2014/main" id="{6614FF16-44C4-453F-B2A4-BE375F77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621" y="2761036"/>
            <a:ext cx="668769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B0F0"/>
                </a:solidFill>
                <a:latin typeface="RussianRail G Pro Medium" panose="02000603040000020004" pitchFamily="50" charset="-52"/>
              </a:rPr>
              <a:t>ПЧ</a:t>
            </a:r>
          </a:p>
        </p:txBody>
      </p:sp>
      <p:sp>
        <p:nvSpPr>
          <p:cNvPr id="232" name="TextBox 27">
            <a:extLst>
              <a:ext uri="{FF2B5EF4-FFF2-40B4-BE49-F238E27FC236}">
                <a16:creationId xmlns="" xmlns:a16="http://schemas.microsoft.com/office/drawing/2014/main" id="{9D9C38E8-E981-4B73-8833-EE9BCEEE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181" y="1236317"/>
            <a:ext cx="525262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1200" b="1" dirty="0">
                <a:solidFill>
                  <a:srgbClr val="00B0F0"/>
                </a:solidFill>
                <a:latin typeface="RussianRail G Pro Medium" panose="02000603040000020004" pitchFamily="50" charset="-52"/>
              </a:rPr>
              <a:t>РСП</a:t>
            </a:r>
          </a:p>
        </p:txBody>
      </p:sp>
      <p:sp>
        <p:nvSpPr>
          <p:cNvPr id="233" name="TextBox 46">
            <a:extLst>
              <a:ext uri="{FF2B5EF4-FFF2-40B4-BE49-F238E27FC236}">
                <a16:creationId xmlns="" xmlns:a16="http://schemas.microsoft.com/office/drawing/2014/main" id="{FDAA0CDD-5EBA-46B2-A039-7147888B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139" y="2673262"/>
            <a:ext cx="1626060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70C0"/>
                </a:solidFill>
                <a:latin typeface="RussianRail G Pro Medium" panose="02000603040000020004" pitchFamily="50" charset="-52"/>
                <a:ea typeface="Verdana" panose="020B0604030504040204" pitchFamily="34" charset="0"/>
              </a:rPr>
              <a:t>ЕК АСУИ РРД</a:t>
            </a:r>
          </a:p>
        </p:txBody>
      </p:sp>
      <p:grpSp>
        <p:nvGrpSpPr>
          <p:cNvPr id="234" name="Группа 54">
            <a:extLst>
              <a:ext uri="{FF2B5EF4-FFF2-40B4-BE49-F238E27FC236}">
                <a16:creationId xmlns="" xmlns:a16="http://schemas.microsoft.com/office/drawing/2014/main" id="{E5EC52A9-D241-4C45-859E-8C6CCDCCC037}"/>
              </a:ext>
            </a:extLst>
          </p:cNvPr>
          <p:cNvGrpSpPr>
            <a:grpSpLocks/>
          </p:cNvGrpSpPr>
          <p:nvPr/>
        </p:nvGrpSpPr>
        <p:grpSpPr bwMode="auto">
          <a:xfrm>
            <a:off x="2921599" y="1786442"/>
            <a:ext cx="796659" cy="193798"/>
            <a:chOff x="192885" y="3862181"/>
            <a:chExt cx="4663688" cy="1331256"/>
          </a:xfrm>
          <a:solidFill>
            <a:schemeClr val="bg1"/>
          </a:solidFill>
        </p:grpSpPr>
        <p:pic>
          <p:nvPicPr>
            <p:cNvPr id="235" name="Picture 4" descr="ÐÐ°ÑÑÐ¸Ð½ÐºÐ¸ Ð¿Ð¾ Ð·Ð°Ð¿ÑÐ¾ÑÑ Ð¼ÐµÑÐµÐ» ÑÐ¼Ð±Ð»ÐµÐ¼Ð°">
              <a:extLst>
                <a:ext uri="{FF2B5EF4-FFF2-40B4-BE49-F238E27FC236}">
                  <a16:creationId xmlns="" xmlns:a16="http://schemas.microsoft.com/office/drawing/2014/main" id="{C78DD6C3-7634-4232-B6A7-A750B7A6A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024" b="36131"/>
            <a:stretch>
              <a:fillRect/>
            </a:stretch>
          </p:blipFill>
          <p:spPr bwMode="auto">
            <a:xfrm>
              <a:off x="192885" y="3862181"/>
              <a:ext cx="2316081" cy="13312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36" name="Picture 4" descr="ÐÐ°ÑÑÐ¸Ð½ÐºÐ¸ Ð¿Ð¾ Ð·Ð°Ð¿ÑÐ¾ÑÑ Ð¼ÐµÑÐµÐ» ÑÐ¼Ð±Ð»ÐµÐ¼Ð°">
              <a:extLst>
                <a:ext uri="{FF2B5EF4-FFF2-40B4-BE49-F238E27FC236}">
                  <a16:creationId xmlns="" xmlns:a16="http://schemas.microsoft.com/office/drawing/2014/main" id="{7AD25060-6874-4CE3-AAE4-098A17CE5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66299"/>
            <a:stretch>
              <a:fillRect/>
            </a:stretch>
          </p:blipFill>
          <p:spPr bwMode="auto">
            <a:xfrm>
              <a:off x="1767461" y="4364306"/>
              <a:ext cx="3089112" cy="7024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7" name="Прямоугольник 57">
            <a:extLst>
              <a:ext uri="{FF2B5EF4-FFF2-40B4-BE49-F238E27FC236}">
                <a16:creationId xmlns="" xmlns:a16="http://schemas.microsoft.com/office/drawing/2014/main" id="{BB2B2BE5-27C4-4270-B039-773CF092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834" y="4228592"/>
            <a:ext cx="786439" cy="56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>
                <a:solidFill>
                  <a:srgbClr val="0070C0"/>
                </a:solidFill>
              </a:rPr>
              <a:t>ДОСТУП ЗАВОДОВ</a:t>
            </a:r>
          </a:p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dirty="0"/>
              <a:t>к учету процесса движения рельса</a:t>
            </a:r>
          </a:p>
        </p:txBody>
      </p:sp>
      <p:sp>
        <p:nvSpPr>
          <p:cNvPr id="238" name="Прямоугольник 58">
            <a:extLst>
              <a:ext uri="{FF2B5EF4-FFF2-40B4-BE49-F238E27FC236}">
                <a16:creationId xmlns="" xmlns:a16="http://schemas.microsoft.com/office/drawing/2014/main" id="{637C0FA3-31A8-40AA-ABCF-A831990A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75" y="4181378"/>
            <a:ext cx="1023727" cy="6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80963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>
                <a:solidFill>
                  <a:srgbClr val="0070C0"/>
                </a:solidFill>
              </a:rPr>
              <a:t>  АКТУАЛЬНАЯ ИНФОРМАЦИЯ О НАЛИЧИИ РЕЛЬСОВ     </a:t>
            </a:r>
            <a:r>
              <a:rPr lang="ru-RU" altLang="ru-RU" sz="700" b="1" dirty="0"/>
              <a:t>     </a:t>
            </a:r>
            <a:r>
              <a:rPr lang="ru-RU" altLang="ru-RU" sz="700" dirty="0"/>
              <a:t>на складах структурных подразделений ЦДИ, ЦДРП</a:t>
            </a:r>
          </a:p>
        </p:txBody>
      </p:sp>
      <p:sp>
        <p:nvSpPr>
          <p:cNvPr id="239" name="Прямоугольник 59">
            <a:extLst>
              <a:ext uri="{FF2B5EF4-FFF2-40B4-BE49-F238E27FC236}">
                <a16:creationId xmlns="" xmlns:a16="http://schemas.microsoft.com/office/drawing/2014/main" id="{A3E8BB12-B297-4EAB-942A-9DBD9E2A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663" y="4229486"/>
            <a:ext cx="920322" cy="6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>
                <a:solidFill>
                  <a:srgbClr val="0070C0"/>
                </a:solidFill>
              </a:rPr>
              <a:t>ПРОСЛЕЖИВАЕМАЯ ЦЕПОЧКА</a:t>
            </a:r>
          </a:p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/>
              <a:t> </a:t>
            </a:r>
            <a:r>
              <a:rPr lang="ru-RU" altLang="ru-RU" sz="700" dirty="0"/>
              <a:t>формирования данных по каждому рельсу в любой момент времени</a:t>
            </a:r>
          </a:p>
        </p:txBody>
      </p:sp>
      <p:sp>
        <p:nvSpPr>
          <p:cNvPr id="240" name="Прямоугольник 60">
            <a:extLst>
              <a:ext uri="{FF2B5EF4-FFF2-40B4-BE49-F238E27FC236}">
                <a16:creationId xmlns="" xmlns:a16="http://schemas.microsoft.com/office/drawing/2014/main" id="{549A5A96-3B48-4213-A782-95A8DE58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87" y="4188471"/>
            <a:ext cx="1023727" cy="5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>
                <a:solidFill>
                  <a:srgbClr val="0070C0"/>
                </a:solidFill>
              </a:rPr>
              <a:t>АКТУАЛЬНАЯ ИНФОРМАЦИЯ О РЕЛЬСАХ       </a:t>
            </a:r>
            <a:r>
              <a:rPr lang="ru-RU" altLang="ru-RU" sz="700" dirty="0"/>
              <a:t>(состояние, проверки, контроль проводимых работ)</a:t>
            </a:r>
          </a:p>
        </p:txBody>
      </p:sp>
      <p:sp>
        <p:nvSpPr>
          <p:cNvPr id="241" name="Прямоугольник 84">
            <a:extLst>
              <a:ext uri="{FF2B5EF4-FFF2-40B4-BE49-F238E27FC236}">
                <a16:creationId xmlns="" xmlns:a16="http://schemas.microsoft.com/office/drawing/2014/main" id="{BC907FC0-8226-4B44-A74A-67978445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245" y="4167844"/>
            <a:ext cx="1023726" cy="91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b="1" dirty="0">
                <a:solidFill>
                  <a:srgbClr val="0070C0"/>
                </a:solidFill>
              </a:rPr>
              <a:t>ДОСТУП К ТЕХНИЧЕСКОЙ ДОКУМЕНТАЦИИ </a:t>
            </a:r>
          </a:p>
          <a:p>
            <a:pPr marL="0" lvl="1" algn="ctr">
              <a:lnSpc>
                <a:spcPct val="80000"/>
              </a:lnSpc>
              <a:spcBef>
                <a:spcPts val="450"/>
              </a:spcBef>
            </a:pPr>
            <a:r>
              <a:rPr lang="ru-RU" altLang="ru-RU" sz="700" dirty="0"/>
              <a:t>на протяжении всего жизненного цикла рельса – от поступления с завода до списания в качестве лома</a:t>
            </a:r>
          </a:p>
        </p:txBody>
      </p:sp>
      <p:sp>
        <p:nvSpPr>
          <p:cNvPr id="242" name="TextBox 135">
            <a:extLst>
              <a:ext uri="{FF2B5EF4-FFF2-40B4-BE49-F238E27FC236}">
                <a16:creationId xmlns="" xmlns:a16="http://schemas.microsoft.com/office/drawing/2014/main" id="{C3932B5C-0017-4519-943D-DAEB6F20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79" y="1982299"/>
            <a:ext cx="691921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700" b="1" dirty="0"/>
              <a:t>ЕК АСУИ РРД</a:t>
            </a:r>
          </a:p>
        </p:txBody>
      </p:sp>
      <p:sp>
        <p:nvSpPr>
          <p:cNvPr id="243" name="TextBox 139">
            <a:extLst>
              <a:ext uri="{FF2B5EF4-FFF2-40B4-BE49-F238E27FC236}">
                <a16:creationId xmlns="" xmlns:a16="http://schemas.microsoft.com/office/drawing/2014/main" id="{09730A73-D78C-4868-8757-8A0E20A5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238" y="1975677"/>
            <a:ext cx="691921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700" b="1" dirty="0"/>
              <a:t>ЕК АСУИ РРД</a:t>
            </a:r>
          </a:p>
        </p:txBody>
      </p:sp>
      <p:sp>
        <p:nvSpPr>
          <p:cNvPr id="244" name="TextBox 160">
            <a:extLst>
              <a:ext uri="{FF2B5EF4-FFF2-40B4-BE49-F238E27FC236}">
                <a16:creationId xmlns="" xmlns:a16="http://schemas.microsoft.com/office/drawing/2014/main" id="{7B422BD0-7064-431D-A4C0-87924FC5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222" y="2919528"/>
            <a:ext cx="853636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700" dirty="0"/>
              <a:t>СПД ОАО «РЖД»</a:t>
            </a:r>
          </a:p>
        </p:txBody>
      </p:sp>
      <p:sp>
        <p:nvSpPr>
          <p:cNvPr id="245" name="TextBox 25">
            <a:extLst>
              <a:ext uri="{FF2B5EF4-FFF2-40B4-BE49-F238E27FC236}">
                <a16:creationId xmlns="" xmlns:a16="http://schemas.microsoft.com/office/drawing/2014/main" id="{974DC607-3D95-455E-ABA3-6BE64AF69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59" y="2785244"/>
            <a:ext cx="643865" cy="27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ru-RU" altLang="ru-RU" sz="1200" b="1" dirty="0">
                <a:solidFill>
                  <a:srgbClr val="00B0F0"/>
                </a:solidFill>
                <a:latin typeface="RussianRail G Pro Medium" panose="02000603040000020004" pitchFamily="50" charset="-52"/>
              </a:rPr>
              <a:t>ПМС</a:t>
            </a:r>
          </a:p>
        </p:txBody>
      </p:sp>
      <p:pic>
        <p:nvPicPr>
          <p:cNvPr id="246" name="Picture 4" descr="ÐÐ°ÑÑÐ¸Ð½ÐºÐ¸ Ð¿Ð¾ Ð·Ð°Ð¿ÑÐ¾ÑÑ ÐµÐ²ÑÐ°Ð· ÑÐ¼Ð±Ð»ÐµÐ¼Ð°">
            <a:extLst>
              <a:ext uri="{FF2B5EF4-FFF2-40B4-BE49-F238E27FC236}">
                <a16:creationId xmlns="" xmlns:a16="http://schemas.microsoft.com/office/drawing/2014/main" id="{97610040-591C-47C6-87B8-193AC42A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27774" b="38950"/>
          <a:stretch>
            <a:fillRect/>
          </a:stretch>
        </p:blipFill>
        <p:spPr bwMode="auto">
          <a:xfrm>
            <a:off x="1121249" y="1825455"/>
            <a:ext cx="703545" cy="1487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7" name="TextBox 135">
            <a:extLst>
              <a:ext uri="{FF2B5EF4-FFF2-40B4-BE49-F238E27FC236}">
                <a16:creationId xmlns="" xmlns:a16="http://schemas.microsoft.com/office/drawing/2014/main" id="{BD35ABF7-2FD5-4078-B5CE-E264CCDDE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738" y="1674344"/>
            <a:ext cx="691921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700" b="1" dirty="0"/>
              <a:t>ЕК АСУИ РРД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810B8A3-9636-4E24-B0F8-A7DBD16CB9CA}"/>
              </a:ext>
            </a:extLst>
          </p:cNvPr>
          <p:cNvCxnSpPr>
            <a:cxnSpLocks/>
          </p:cNvCxnSpPr>
          <p:nvPr/>
        </p:nvCxnSpPr>
        <p:spPr>
          <a:xfrm>
            <a:off x="477672" y="4490791"/>
            <a:ext cx="4225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2FCF3B2-5341-4FE2-9239-DB17A1B465CD}"/>
              </a:ext>
            </a:extLst>
          </p:cNvPr>
          <p:cNvSpPr/>
          <p:nvPr/>
        </p:nvSpPr>
        <p:spPr>
          <a:xfrm>
            <a:off x="3259857" y="897711"/>
            <a:ext cx="790669" cy="176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34F90B9-4457-420D-A4BF-B91DB0F9B4A7}"/>
              </a:ext>
            </a:extLst>
          </p:cNvPr>
          <p:cNvSpPr/>
          <p:nvPr/>
        </p:nvSpPr>
        <p:spPr>
          <a:xfrm>
            <a:off x="5888507" y="904711"/>
            <a:ext cx="790669" cy="176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9B47F95-6CC9-4A53-9A89-109BE95F395C}"/>
              </a:ext>
            </a:extLst>
          </p:cNvPr>
          <p:cNvSpPr/>
          <p:nvPr/>
        </p:nvSpPr>
        <p:spPr>
          <a:xfrm flipV="1">
            <a:off x="0" y="1156575"/>
            <a:ext cx="3265781" cy="113226"/>
          </a:xfrm>
          <a:prstGeom prst="rect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535E385C-96E8-48B6-B884-2D27807CEB23}"/>
              </a:ext>
            </a:extLst>
          </p:cNvPr>
          <p:cNvCxnSpPr>
            <a:cxnSpLocks/>
          </p:cNvCxnSpPr>
          <p:nvPr/>
        </p:nvCxnSpPr>
        <p:spPr>
          <a:xfrm>
            <a:off x="588016" y="931763"/>
            <a:ext cx="0" cy="11736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D1160108-3478-4DDD-A531-677AC6437525}"/>
              </a:ext>
            </a:extLst>
          </p:cNvPr>
          <p:cNvGrpSpPr/>
          <p:nvPr/>
        </p:nvGrpSpPr>
        <p:grpSpPr>
          <a:xfrm>
            <a:off x="319352" y="1669563"/>
            <a:ext cx="2882631" cy="435891"/>
            <a:chOff x="306478" y="2337930"/>
            <a:chExt cx="2882631" cy="43589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95008618-F466-41F7-B2B6-CDE6C158CF1A}"/>
                </a:ext>
              </a:extLst>
            </p:cNvPr>
            <p:cNvSpPr/>
            <p:nvPr/>
          </p:nvSpPr>
          <p:spPr>
            <a:xfrm>
              <a:off x="582803" y="2337930"/>
              <a:ext cx="2606306" cy="435891"/>
            </a:xfrm>
            <a:prstGeom prst="rect">
              <a:avLst/>
            </a:prstGeom>
            <a:pattFill prst="wdUpDiag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D02B0D03-A49F-4A12-A5CE-F67118724AD0}"/>
                </a:ext>
              </a:extLst>
            </p:cNvPr>
            <p:cNvSpPr/>
            <p:nvPr/>
          </p:nvSpPr>
          <p:spPr>
            <a:xfrm>
              <a:off x="306478" y="2402740"/>
              <a:ext cx="2222500" cy="36163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 algn="ctr">
                <a:defRPr/>
              </a:pPr>
              <a:r>
                <a:rPr lang="ru-RU" sz="11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85-90%</a:t>
              </a:r>
            </a:p>
            <a:p>
              <a:pPr lvl="0" algn="ctr">
                <a:defRPr/>
              </a:pPr>
              <a:r>
                <a:rPr lang="ru-RU" sz="8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достоверность прогноза</a:t>
              </a:r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56FC8D1A-FAE4-4F7C-8FBD-7EB8F8599083}"/>
              </a:ext>
            </a:extLst>
          </p:cNvPr>
          <p:cNvSpPr/>
          <p:nvPr/>
        </p:nvSpPr>
        <p:spPr>
          <a:xfrm>
            <a:off x="4350599" y="3387272"/>
            <a:ext cx="270921" cy="2709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CC56D0E-9564-4561-8834-A5E57FB29DBA}"/>
              </a:ext>
            </a:extLst>
          </p:cNvPr>
          <p:cNvSpPr/>
          <p:nvPr/>
        </p:nvSpPr>
        <p:spPr>
          <a:xfrm>
            <a:off x="0" y="3136531"/>
            <a:ext cx="9159903" cy="110242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61DDB01-FC72-4349-A051-0F383014912C}"/>
              </a:ext>
            </a:extLst>
          </p:cNvPr>
          <p:cNvSpPr/>
          <p:nvPr/>
        </p:nvSpPr>
        <p:spPr>
          <a:xfrm flipV="1">
            <a:off x="3265781" y="1149439"/>
            <a:ext cx="5878219" cy="113226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7074" y="320984"/>
            <a:ext cx="6929438" cy="5461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0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ЕК </a:t>
            </a:r>
            <a:r>
              <a:rPr lang="ru-RU" altLang="ru-RU" sz="2000" b="1" dirty="0" err="1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АСУИ</a:t>
            </a:r>
            <a:r>
              <a:rPr lang="ru-RU" altLang="ru-RU" sz="20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altLang="ru-RU" sz="2000" b="1" dirty="0" err="1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СДМИ</a:t>
            </a:r>
            <a:r>
              <a:rPr lang="en-US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/>
            </a:r>
            <a:br>
              <a:rPr lang="en-US" alt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Комплексная оценка состояния инфраструктуры</a:t>
            </a:r>
            <a:b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ru-RU" sz="1800" b="1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2B89DCA9-D2D4-4458-A6BE-B1A93EACACB0}"/>
              </a:ext>
            </a:extLst>
          </p:cNvPr>
          <p:cNvCxnSpPr>
            <a:cxnSpLocks/>
          </p:cNvCxnSpPr>
          <p:nvPr/>
        </p:nvCxnSpPr>
        <p:spPr>
          <a:xfrm>
            <a:off x="3324907" y="1167250"/>
            <a:ext cx="5821299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C47D5770-8E37-47D6-948D-7E6DC7461C51}"/>
              </a:ext>
            </a:extLst>
          </p:cNvPr>
          <p:cNvCxnSpPr>
            <a:cxnSpLocks/>
          </p:cNvCxnSpPr>
          <p:nvPr/>
        </p:nvCxnSpPr>
        <p:spPr>
          <a:xfrm>
            <a:off x="0" y="3136531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CE953C4-B8B3-498A-811C-971C1460030B}"/>
              </a:ext>
            </a:extLst>
          </p:cNvPr>
          <p:cNvSpPr txBox="1"/>
          <p:nvPr/>
        </p:nvSpPr>
        <p:spPr>
          <a:xfrm>
            <a:off x="556391" y="856942"/>
            <a:ext cx="779228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2020 </a:t>
            </a:r>
          </a:p>
        </p:txBody>
      </p:sp>
      <p:sp>
        <p:nvSpPr>
          <p:cNvPr id="37" name="Заголовок 2">
            <a:extLst>
              <a:ext uri="{FF2B5EF4-FFF2-40B4-BE49-F238E27FC236}">
                <a16:creationId xmlns="" xmlns:a16="http://schemas.microsoft.com/office/drawing/2014/main" id="{AC4DC8A1-9718-41D2-8148-793D193126FF}"/>
              </a:ext>
            </a:extLst>
          </p:cNvPr>
          <p:cNvSpPr txBox="1">
            <a:spLocks/>
          </p:cNvSpPr>
          <p:nvPr/>
        </p:nvSpPr>
        <p:spPr bwMode="auto">
          <a:xfrm>
            <a:off x="3280766" y="838449"/>
            <a:ext cx="1919721" cy="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n-cs"/>
              </a:rPr>
              <a:t>2021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sp>
        <p:nvSpPr>
          <p:cNvPr id="38" name="Заголовок 2">
            <a:extLst>
              <a:ext uri="{FF2B5EF4-FFF2-40B4-BE49-F238E27FC236}">
                <a16:creationId xmlns="" xmlns:a16="http://schemas.microsoft.com/office/drawing/2014/main" id="{E1FB5AB7-C231-4FCB-8580-126303029474}"/>
              </a:ext>
            </a:extLst>
          </p:cNvPr>
          <p:cNvSpPr txBox="1">
            <a:spLocks/>
          </p:cNvSpPr>
          <p:nvPr/>
        </p:nvSpPr>
        <p:spPr bwMode="auto">
          <a:xfrm>
            <a:off x="5937623" y="843791"/>
            <a:ext cx="694178" cy="2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+mn-cs"/>
              </a:rPr>
              <a:t>2022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+mn-cs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B90F3929-3671-4D65-A97D-B52A38D36A6F}"/>
              </a:ext>
            </a:extLst>
          </p:cNvPr>
          <p:cNvCxnSpPr>
            <a:cxnSpLocks/>
          </p:cNvCxnSpPr>
          <p:nvPr/>
        </p:nvCxnSpPr>
        <p:spPr>
          <a:xfrm>
            <a:off x="2205" y="1167250"/>
            <a:ext cx="326578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A6D69788-0348-42A6-9E2D-FC6FAEE0CB4D}"/>
              </a:ext>
            </a:extLst>
          </p:cNvPr>
          <p:cNvSpPr/>
          <p:nvPr/>
        </p:nvSpPr>
        <p:spPr>
          <a:xfrm>
            <a:off x="3450901" y="1236067"/>
            <a:ext cx="236574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ru-RU" sz="800" b="1" dirty="0">
                <a:latin typeface="Verdana" pitchFamily="34" charset="0"/>
                <a:ea typeface="Verdana" pitchFamily="34" charset="0"/>
              </a:rPr>
              <a:t>ВЫСОКОТОЧНАЯ КООРДИНАТНАЯ ПРИВЯЗКА ОБЪЕКТОВ ЖЕЛЕЗНОДОРОЖНОЙ ИНФРАСТРУКТУРЫ</a:t>
            </a:r>
            <a:br>
              <a:rPr lang="ru-RU" sz="800" b="1" dirty="0">
                <a:latin typeface="Verdana" pitchFamily="34" charset="0"/>
                <a:ea typeface="Verdana" pitchFamily="34" charset="0"/>
              </a:rPr>
            </a:b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85EC08FE-F19D-4BFF-88D9-CA584B22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047" y="1283795"/>
            <a:ext cx="2524276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sz="800" b="1" dirty="0">
                <a:latin typeface="Verdana" pitchFamily="34" charset="0"/>
                <a:ea typeface="Verdana" pitchFamily="34" charset="0"/>
              </a:rPr>
              <a:t>ФОРМИРОВАНИЕ ЗАДАНИЙ НА ПОСТАНОВКУ ПУТИ В ПРОЕКТНОЕ ПОЛОЖЕНИЕ</a:t>
            </a:r>
          </a:p>
          <a:p>
            <a:pPr>
              <a:defRPr/>
            </a:pPr>
            <a:endParaRPr lang="ru-RU" sz="800" b="1" dirty="0">
              <a:latin typeface="Verdana" pitchFamily="34" charset="0"/>
              <a:ea typeface="Verdana" pitchFamily="34" charset="0"/>
            </a:endParaRPr>
          </a:p>
          <a:p>
            <a:pPr>
              <a:defRPr/>
            </a:pPr>
            <a:r>
              <a:rPr lang="ru-RU" alt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ИЗМЕРИТЕЛЬНАЯ ПОЕЗДКА МОБИЛЬНОГО СРЕДСТВА ДЛЯ ВЕРИФИКАЦИИ СООТВЕТСТВИЯ СОСТОЯНИЯ ПУТИ ПРОЕКТУ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16D9F6A-629F-4144-9833-2E57AD47A363}"/>
              </a:ext>
            </a:extLst>
          </p:cNvPr>
          <p:cNvSpPr txBox="1"/>
          <p:nvPr/>
        </p:nvSpPr>
        <p:spPr>
          <a:xfrm>
            <a:off x="647674" y="1221537"/>
            <a:ext cx="25242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>
              <a:defRPr sz="900">
                <a:latin typeface="Verdana" pitchFamily="34" charset="0"/>
                <a:ea typeface="Verdana" pitchFamily="34" charset="0"/>
              </a:defRPr>
            </a:lvl1pPr>
          </a:lstStyle>
          <a:p>
            <a:r>
              <a:rPr lang="ru-RU" sz="800" b="1" dirty="0"/>
              <a:t>ФИЗИКО-СТАТИСТИЧЕСКОЕ МОДЕЛИРОВАНИЕ ВЗАИМОДЕЙСТВИЯ «КОЛЕСО-РЕЛЬС»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C6CE66C-1FCA-45EE-98D8-A336990C6BD5}"/>
              </a:ext>
            </a:extLst>
          </p:cNvPr>
          <p:cNvSpPr/>
          <p:nvPr/>
        </p:nvSpPr>
        <p:spPr>
          <a:xfrm>
            <a:off x="603251" y="2145330"/>
            <a:ext cx="2731344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Предиктивный анализ состояния пути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Комплексный прогноз состояния инфраструктуры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Обоснованное планирование ремонтов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F17A094-DB18-4838-8130-7FB1E8AC35F8}"/>
              </a:ext>
            </a:extLst>
          </p:cNvPr>
          <p:cNvSpPr/>
          <p:nvPr/>
        </p:nvSpPr>
        <p:spPr>
          <a:xfrm>
            <a:off x="1330640" y="2846133"/>
            <a:ext cx="59725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ПЛАНИРОВАНИЕ РЕМОНТОВ ПУТИ ПО СОСТОЯНИЮ</a:t>
            </a:r>
          </a:p>
        </p:txBody>
      </p:sp>
      <p:sp>
        <p:nvSpPr>
          <p:cNvPr id="57" name="Скругленный прямоугольник 117">
            <a:extLst>
              <a:ext uri="{FF2B5EF4-FFF2-40B4-BE49-F238E27FC236}">
                <a16:creationId xmlns="" xmlns:a16="http://schemas.microsoft.com/office/drawing/2014/main" id="{202B72D6-2F07-4BF3-ACC2-5666595C1BA8}"/>
              </a:ext>
            </a:extLst>
          </p:cNvPr>
          <p:cNvSpPr/>
          <p:nvPr/>
        </p:nvSpPr>
        <p:spPr>
          <a:xfrm>
            <a:off x="918261" y="3238267"/>
            <a:ext cx="2795078" cy="461665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ФИЗИКО-СТАТИСТИЧЕСКАЯ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МОДЕЛЬ ДЕГРАДАЦИИ ЭЛЕМЕНТОВ ИНФРАСТРУКТУРЫ</a:t>
            </a:r>
            <a:endParaRPr lang="en-US" sz="800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8" name="Скругленный прямоугольник 118">
            <a:extLst>
              <a:ext uri="{FF2B5EF4-FFF2-40B4-BE49-F238E27FC236}">
                <a16:creationId xmlns="" xmlns:a16="http://schemas.microsoft.com/office/drawing/2014/main" id="{B6980685-1074-41DE-987C-3AF03D3DD636}"/>
              </a:ext>
            </a:extLst>
          </p:cNvPr>
          <p:cNvSpPr/>
          <p:nvPr/>
        </p:nvSpPr>
        <p:spPr>
          <a:xfrm>
            <a:off x="4980246" y="3238267"/>
            <a:ext cx="3408143" cy="495508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МОДЕЛЬ СТОИМОСТИ ЖИЗНЕННОГО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ЦИКЛА ИНФРАСТРУКТУРЫ ОАО «РЖД»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(финансовая модель путевого хозяйства)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584140B-7E79-4B78-B7D4-0C356D1B2E03}"/>
              </a:ext>
            </a:extLst>
          </p:cNvPr>
          <p:cNvSpPr txBox="1"/>
          <p:nvPr/>
        </p:nvSpPr>
        <p:spPr>
          <a:xfrm>
            <a:off x="4363504" y="3345121"/>
            <a:ext cx="2739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EA3B6275-F0A5-45BA-8737-9F0343788F52}"/>
              </a:ext>
            </a:extLst>
          </p:cNvPr>
          <p:cNvSpPr/>
          <p:nvPr/>
        </p:nvSpPr>
        <p:spPr>
          <a:xfrm>
            <a:off x="572204" y="4632235"/>
            <a:ext cx="7945070" cy="2809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405" tIns="34202" rIns="68405" bIns="34202" numCol="3"/>
          <a:lstStyle/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Формирование плана ремонтов с учётом бюджетных ограничений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Обоснованное формирование плана потребности ресурсов</a:t>
            </a:r>
          </a:p>
          <a:p>
            <a:pPr marL="171450" indent="-17145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Эффективное формирование программ долгосрочного развития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2705A828-FAFE-41FC-A61A-13DFB19145A5}"/>
              </a:ext>
            </a:extLst>
          </p:cNvPr>
          <p:cNvCxnSpPr>
            <a:stCxn id="57" idx="2"/>
            <a:endCxn id="58" idx="2"/>
          </p:cNvCxnSpPr>
          <p:nvPr/>
        </p:nvCxnSpPr>
        <p:spPr>
          <a:xfrm rot="16200000" flipH="1">
            <a:off x="4483138" y="1532594"/>
            <a:ext cx="33843" cy="4368518"/>
          </a:xfrm>
          <a:prstGeom prst="bentConnector3">
            <a:avLst>
              <a:gd name="adj1" fmla="val 54052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8F519958-29B2-4BC4-8A0C-5EB212ADE9C2}"/>
              </a:ext>
            </a:extLst>
          </p:cNvPr>
          <p:cNvCxnSpPr>
            <a:cxnSpLocks/>
          </p:cNvCxnSpPr>
          <p:nvPr/>
        </p:nvCxnSpPr>
        <p:spPr>
          <a:xfrm>
            <a:off x="4510202" y="3908813"/>
            <a:ext cx="0" cy="5692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122">
            <a:extLst>
              <a:ext uri="{FF2B5EF4-FFF2-40B4-BE49-F238E27FC236}">
                <a16:creationId xmlns="" xmlns:a16="http://schemas.microsoft.com/office/drawing/2014/main" id="{C34DA680-47CE-403C-9BFF-299BA633F1EF}"/>
              </a:ext>
            </a:extLst>
          </p:cNvPr>
          <p:cNvSpPr/>
          <p:nvPr/>
        </p:nvSpPr>
        <p:spPr>
          <a:xfrm>
            <a:off x="1323487" y="4075095"/>
            <a:ext cx="6695878" cy="19547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Комплексное моделирование и предиктивный анализ инфраструктурного комплекса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F895602-41EF-44E1-94D7-5A17A5E7531A}"/>
              </a:ext>
            </a:extLst>
          </p:cNvPr>
          <p:cNvGrpSpPr/>
          <p:nvPr/>
        </p:nvGrpSpPr>
        <p:grpSpPr>
          <a:xfrm>
            <a:off x="586566" y="884388"/>
            <a:ext cx="5301160" cy="2265526"/>
            <a:chOff x="586566" y="884388"/>
            <a:chExt cx="5301160" cy="2265526"/>
          </a:xfrm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A6CD1E88-6E1D-4DCF-89B5-4C69315F52B8}"/>
                </a:ext>
              </a:extLst>
            </p:cNvPr>
            <p:cNvCxnSpPr/>
            <p:nvPr/>
          </p:nvCxnSpPr>
          <p:spPr>
            <a:xfrm>
              <a:off x="3259858" y="884388"/>
              <a:ext cx="5923" cy="1475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="" xmlns:a16="http://schemas.microsoft.com/office/drawing/2014/main" id="{DE755189-C351-493E-B75F-B3CF0D4A2E41}"/>
                </a:ext>
              </a:extLst>
            </p:cNvPr>
            <p:cNvCxnSpPr/>
            <p:nvPr/>
          </p:nvCxnSpPr>
          <p:spPr>
            <a:xfrm>
              <a:off x="5881803" y="884388"/>
              <a:ext cx="5923" cy="1475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="" xmlns:a16="http://schemas.microsoft.com/office/drawing/2014/main" id="{564A80F1-3931-4F5E-A5BF-F72637FA7E4C}"/>
                </a:ext>
              </a:extLst>
            </p:cNvPr>
            <p:cNvCxnSpPr>
              <a:cxnSpLocks/>
            </p:cNvCxnSpPr>
            <p:nvPr/>
          </p:nvCxnSpPr>
          <p:spPr>
            <a:xfrm>
              <a:off x="586566" y="2731299"/>
              <a:ext cx="0" cy="418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976073D0-8CA5-4D98-AA39-78E10E64E762}"/>
              </a:ext>
            </a:extLst>
          </p:cNvPr>
          <p:cNvSpPr/>
          <p:nvPr/>
        </p:nvSpPr>
        <p:spPr>
          <a:xfrm>
            <a:off x="3197994" y="1112037"/>
            <a:ext cx="123727" cy="1237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738C9BCF-D3F0-474D-BAD0-373DCDB0BFA8}"/>
              </a:ext>
            </a:extLst>
          </p:cNvPr>
          <p:cNvSpPr/>
          <p:nvPr/>
        </p:nvSpPr>
        <p:spPr>
          <a:xfrm>
            <a:off x="5828825" y="1111844"/>
            <a:ext cx="123727" cy="1237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7408C38-F098-486B-8A58-E47FD41A3D34}"/>
              </a:ext>
            </a:extLst>
          </p:cNvPr>
          <p:cNvSpPr txBox="1"/>
          <p:nvPr/>
        </p:nvSpPr>
        <p:spPr>
          <a:xfrm>
            <a:off x="2295874" y="1725264"/>
            <a:ext cx="1038721" cy="3847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ts val="0"/>
              </a:spcBef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 </a:t>
            </a:r>
          </a:p>
          <a:p>
            <a:r>
              <a:rPr lang="ru-RU" sz="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параметра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6A800EE3-EE4F-447A-B09B-3D7B57E07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0" y="3646236"/>
            <a:ext cx="723096" cy="831832"/>
          </a:xfrm>
          <a:prstGeom prst="rect">
            <a:avLst/>
          </a:prstGeom>
        </p:spPr>
      </p:pic>
      <p:pic>
        <p:nvPicPr>
          <p:cNvPr id="44" name="Picture 17" descr="rzd_logo.png">
            <a:extLst>
              <a:ext uri="{FF2B5EF4-FFF2-40B4-BE49-F238E27FC236}">
                <a16:creationId xmlns="" xmlns:a16="http://schemas.microsoft.com/office/drawing/2014/main" id="{716BFE07-7918-4CA1-8426-7C80F278A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0" y="122482"/>
            <a:ext cx="800586" cy="5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65624208-AB94-4ADF-AEC0-4B09C2A3C2E8}"/>
              </a:ext>
            </a:extLst>
          </p:cNvPr>
          <p:cNvSpPr/>
          <p:nvPr/>
        </p:nvSpPr>
        <p:spPr>
          <a:xfrm rot="15966148">
            <a:off x="6528927" y="926426"/>
            <a:ext cx="205747" cy="1457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58675F25-C9F5-44AD-9F28-E0931B616D71}"/>
              </a:ext>
            </a:extLst>
          </p:cNvPr>
          <p:cNvSpPr/>
          <p:nvPr/>
        </p:nvSpPr>
        <p:spPr>
          <a:xfrm rot="15966148">
            <a:off x="3891654" y="905917"/>
            <a:ext cx="205747" cy="1457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59644038-56B4-4C30-A847-9E2C5C451C4D}"/>
              </a:ext>
            </a:extLst>
          </p:cNvPr>
          <p:cNvSpPr/>
          <p:nvPr/>
        </p:nvSpPr>
        <p:spPr>
          <a:xfrm>
            <a:off x="587347" y="2865645"/>
            <a:ext cx="790669" cy="1764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AAB5935B-2717-4C9E-BA7B-5F831916B566}"/>
              </a:ext>
            </a:extLst>
          </p:cNvPr>
          <p:cNvSpPr/>
          <p:nvPr/>
        </p:nvSpPr>
        <p:spPr>
          <a:xfrm>
            <a:off x="527665" y="3072778"/>
            <a:ext cx="123727" cy="1237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>
            <a:extLst>
              <a:ext uri="{FF2B5EF4-FFF2-40B4-BE49-F238E27FC236}">
                <a16:creationId xmlns="" xmlns:a16="http://schemas.microsoft.com/office/drawing/2014/main" id="{42A1E451-1A69-4DB1-A4DC-4AA06FD1F325}"/>
              </a:ext>
            </a:extLst>
          </p:cNvPr>
          <p:cNvSpPr/>
          <p:nvPr/>
        </p:nvSpPr>
        <p:spPr>
          <a:xfrm rot="15966148">
            <a:off x="1227767" y="2887360"/>
            <a:ext cx="205747" cy="1457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2">
            <a:extLst>
              <a:ext uri="{FF2B5EF4-FFF2-40B4-BE49-F238E27FC236}">
                <a16:creationId xmlns="" xmlns:a16="http://schemas.microsoft.com/office/drawing/2014/main" id="{72FA2EB9-8829-4A00-B2E5-385B9A761D99}"/>
              </a:ext>
            </a:extLst>
          </p:cNvPr>
          <p:cNvSpPr txBox="1">
            <a:spLocks/>
          </p:cNvSpPr>
          <p:nvPr/>
        </p:nvSpPr>
        <p:spPr bwMode="auto">
          <a:xfrm>
            <a:off x="584963" y="2811570"/>
            <a:ext cx="863997" cy="28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2025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40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48D64D0-73BC-4F9A-84AB-E2F89B01045B}"/>
              </a:ext>
            </a:extLst>
          </p:cNvPr>
          <p:cNvSpPr/>
          <p:nvPr/>
        </p:nvSpPr>
        <p:spPr>
          <a:xfrm>
            <a:off x="567" y="841456"/>
            <a:ext cx="1496384" cy="4302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54BD06F-7253-4DD6-8568-619CB25065DE}"/>
              </a:ext>
            </a:extLst>
          </p:cNvPr>
          <p:cNvSpPr/>
          <p:nvPr/>
        </p:nvSpPr>
        <p:spPr>
          <a:xfrm>
            <a:off x="5875013" y="3840801"/>
            <a:ext cx="3266782" cy="1302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7709" y="1074366"/>
            <a:ext cx="5299280" cy="0"/>
          </a:xfrm>
          <a:prstGeom prst="line">
            <a:avLst/>
          </a:prstGeom>
          <a:ln w="22225">
            <a:solidFill>
              <a:srgbClr val="569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itle 2"/>
          <p:cNvSpPr>
            <a:spLocks noGrp="1"/>
          </p:cNvSpPr>
          <p:nvPr>
            <p:ph type="title" idx="4294967295"/>
          </p:nvPr>
        </p:nvSpPr>
        <p:spPr>
          <a:xfrm>
            <a:off x="309495" y="80963"/>
            <a:ext cx="6856480" cy="7683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ПРОГРАММНО-АППАРАТНЫЙ КОМПЛЕКС ПОМОЩИ МАШИНИСТУ (ПАК </a:t>
            </a:r>
            <a:r>
              <a:rPr lang="ru-RU" sz="1800" b="1" dirty="0" err="1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ПМЛ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endParaRPr lang="en-US" altLang="ru-RU" sz="1800" b="1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2926" y="1200650"/>
            <a:ext cx="423996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пропускной способности сортировочных станций за счет снижения аварийности и повышения ритмичности станционной работы </a:t>
            </a: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7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 ПМЛ информирует машиниста путем аудиовизуальных предупреждений о:</a:t>
            </a: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неправильном положении впередилежащей железнодорожной стрелки</a:t>
            </a: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движении на запрещающий сигнал железнодорожного светофора</a:t>
            </a: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переключении с запрещающего на разрешающий сигнал светофора</a:t>
            </a: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наличии людей и препятствий (в </a:t>
            </a:r>
            <a:r>
              <a:rPr lang="ru-RU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тупиковой призмы) на пути следования локомотива</a:t>
            </a:r>
            <a:endParaRPr lang="ru-RU" sz="7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отсутствии реакции машиниста ПАК ПМЛ выполняет торможение, взаимодействуя с бортовыми системами локомотива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ПАК ПМЛ осуществляет контроль проезда маневровым локомотивом контрольных точек (</a:t>
            </a:r>
            <a:r>
              <a:rPr lang="ru-RU" sz="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номер железнодорожного светофора, знак номера стрелки, километровый знак, специальная метка)</a:t>
            </a:r>
            <a:endParaRPr lang="ru-RU" sz="700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93994" y="3560382"/>
            <a:ext cx="4177986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Скорость движения локомотива - до 60 км</a:t>
            </a:r>
            <a:r>
              <a:rPr lang="en-US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</a:t>
            </a: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 до объекта при детектировании:</a:t>
            </a: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неправильного положения железнодорожной стрелки - до 70 м</a:t>
            </a:r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сигналов железнодорожных светофоров - до 200 м</a:t>
            </a: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наличия людей в непосредственной близости от локомотива - до 70 м</a:t>
            </a:r>
          </a:p>
          <a:p>
            <a:pPr marL="628650" lvl="3" indent="-1714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наличия на пути следования локомотива состава, с которым будет производиться сцепка - до 100 м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Скорость движения локомотива при контроле проезда контрольных точек - до 80 км</a:t>
            </a:r>
            <a:r>
              <a:rPr lang="en-US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 </a:t>
            </a:r>
          </a:p>
          <a:p>
            <a:pPr marL="0" lvl="1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 до объекта при детектировании - до 50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5367" y="940197"/>
            <a:ext cx="2524569" cy="2462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/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ПОТРЕБИТЕЛЬСКИЕ СВОЙСТВА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17709" y="3374536"/>
            <a:ext cx="5299280" cy="0"/>
          </a:xfrm>
          <a:prstGeom prst="line">
            <a:avLst/>
          </a:prstGeom>
          <a:ln w="22225">
            <a:solidFill>
              <a:srgbClr val="569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366" y="3267758"/>
            <a:ext cx="2524569" cy="2462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/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ХАРАКТЕРИСТИКИ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63" b="4601"/>
          <a:stretch/>
        </p:blipFill>
        <p:spPr>
          <a:xfrm>
            <a:off x="7293437" y="924243"/>
            <a:ext cx="1767475" cy="2877986"/>
          </a:xfrm>
          <a:prstGeom prst="rect">
            <a:avLst/>
          </a:prstGeom>
          <a:solidFill>
            <a:schemeClr val="bg1"/>
          </a:solidFill>
          <a:ln w="44450">
            <a:noFill/>
            <a:miter lim="800000"/>
          </a:ln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347620" y="4214103"/>
            <a:ext cx="1518396" cy="5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ru-RU" sz="10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</a:t>
            </a:r>
            <a:r>
              <a:rPr lang="ru-RU" sz="105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Отладка, изготовление, 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тестирование, поставка  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7333396" y="3830641"/>
            <a:ext cx="15149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ru-RU" sz="10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2018 г.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Начало разработки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92559" y="1476437"/>
            <a:ext cx="1098402" cy="1223412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 г.</a:t>
            </a:r>
          </a:p>
          <a:p>
            <a:pPr marL="0" lvl="1" algn="ctr"/>
            <a:r>
              <a:rPr lang="ru-RU" sz="8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  поставки </a:t>
            </a:r>
            <a:endParaRPr lang="ru-RU" sz="1050" b="1" kern="0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900" b="1" kern="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indent="-88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9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ед. </a:t>
            </a:r>
          </a:p>
          <a:p>
            <a:pPr marL="0" lvl="1" indent="-88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ЧМЭ3 - </a:t>
            </a:r>
            <a:r>
              <a:rPr lang="ru-RU" sz="700" b="1" kern="0" dirty="0" err="1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Лоста</a:t>
            </a: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СЕВ</a:t>
            </a:r>
          </a:p>
          <a:p>
            <a:pPr marL="0" lvl="1" indent="-88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9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ед. </a:t>
            </a:r>
          </a:p>
          <a:p>
            <a:pPr marL="0" lvl="1" indent="-889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ЧМЭ3 - Дема, КБШ</a:t>
            </a: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92471" y="3888582"/>
            <a:ext cx="1098490" cy="74635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b="1" kern="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г. </a:t>
            </a: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700" b="1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прогнозируемый объем поставки </a:t>
            </a:r>
            <a:r>
              <a:rPr lang="ru-RU" sz="900" b="1" kern="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150-200 шт. </a:t>
            </a:r>
            <a:endParaRPr lang="ru-RU" sz="700" b="1" kern="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2273B38-E3C2-42F6-953F-10E12F0E395F}"/>
              </a:ext>
            </a:extLst>
          </p:cNvPr>
          <p:cNvGrpSpPr/>
          <p:nvPr/>
        </p:nvGrpSpPr>
        <p:grpSpPr>
          <a:xfrm>
            <a:off x="5887244" y="636353"/>
            <a:ext cx="1376716" cy="4507147"/>
            <a:chOff x="6139062" y="854974"/>
            <a:chExt cx="1267070" cy="414818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9063" y="1624432"/>
              <a:ext cx="1243414" cy="771550"/>
            </a:xfrm>
            <a:prstGeom prst="rect">
              <a:avLst/>
            </a:prstGeom>
            <a:ln w="44450">
              <a:noFill/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9063" y="854974"/>
              <a:ext cx="1243414" cy="774404"/>
            </a:xfrm>
            <a:prstGeom prst="rect">
              <a:avLst/>
            </a:prstGeom>
            <a:ln w="44450">
              <a:noFill/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9062" y="3039704"/>
              <a:ext cx="1243415" cy="744401"/>
            </a:xfrm>
            <a:prstGeom prst="rect">
              <a:avLst/>
            </a:prstGeom>
            <a:ln w="44450">
              <a:noFill/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3489" b="33077"/>
            <a:stretch/>
          </p:blipFill>
          <p:spPr>
            <a:xfrm>
              <a:off x="6139062" y="2383334"/>
              <a:ext cx="1243414" cy="666919"/>
            </a:xfrm>
            <a:prstGeom prst="rect">
              <a:avLst/>
            </a:prstGeom>
            <a:ln w="44450">
              <a:noFill/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438" y="3540458"/>
              <a:ext cx="1239694" cy="1462700"/>
            </a:xfrm>
            <a:prstGeom prst="rect">
              <a:avLst/>
            </a:prstGeom>
            <a:ln w="44450">
              <a:noFill/>
            </a:ln>
          </p:spPr>
        </p:pic>
        <p:cxnSp>
          <p:nvCxnSpPr>
            <p:cNvPr id="38" name="Прямая соединительная линия 37"/>
            <p:cNvCxnSpPr>
              <a:cxnSpLocks/>
            </p:cNvCxnSpPr>
            <p:nvPr/>
          </p:nvCxnSpPr>
          <p:spPr>
            <a:xfrm>
              <a:off x="6139062" y="854974"/>
              <a:ext cx="0" cy="4148184"/>
            </a:xfrm>
            <a:prstGeom prst="line">
              <a:avLst/>
            </a:prstGeom>
            <a:ln w="793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cxnSpLocks/>
            </p:cNvCxnSpPr>
            <p:nvPr/>
          </p:nvCxnSpPr>
          <p:spPr>
            <a:xfrm>
              <a:off x="7382476" y="854974"/>
              <a:ext cx="0" cy="4148184"/>
            </a:xfrm>
            <a:prstGeom prst="line">
              <a:avLst/>
            </a:prstGeom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Isosceles Triangle 57">
            <a:extLst>
              <a:ext uri="{FF2B5EF4-FFF2-40B4-BE49-F238E27FC236}">
                <a16:creationId xmlns="" xmlns:a16="http://schemas.microsoft.com/office/drawing/2014/main" id="{07CFC1AF-1F06-419D-8FFB-1E549C2E10D4}"/>
              </a:ext>
            </a:extLst>
          </p:cNvPr>
          <p:cNvSpPr/>
          <p:nvPr/>
        </p:nvSpPr>
        <p:spPr>
          <a:xfrm rot="5400000" flipH="1" flipV="1">
            <a:off x="8640769" y="4639475"/>
            <a:ext cx="497849" cy="508615"/>
          </a:xfrm>
          <a:prstGeom prst="triangle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C45BB8E7-39A3-478F-9D5C-236417128ADE}"/>
              </a:ext>
            </a:extLst>
          </p:cNvPr>
          <p:cNvGrpSpPr/>
          <p:nvPr/>
        </p:nvGrpSpPr>
        <p:grpSpPr>
          <a:xfrm>
            <a:off x="8132520" y="4748906"/>
            <a:ext cx="1011480" cy="264212"/>
            <a:chOff x="10843360" y="6331875"/>
            <a:chExt cx="1348640" cy="352282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7863D2E-81C1-47E9-ACFE-53AF37B18DAB}"/>
                </a:ext>
              </a:extLst>
            </p:cNvPr>
            <p:cNvSpPr/>
            <p:nvPr/>
          </p:nvSpPr>
          <p:spPr>
            <a:xfrm>
              <a:off x="10843360" y="6331875"/>
              <a:ext cx="1348640" cy="3522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6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C594A5BC-F44E-4BCE-B9CF-6EC31839E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4460" b="24585"/>
            <a:stretch/>
          </p:blipFill>
          <p:spPr>
            <a:xfrm>
              <a:off x="11513848" y="6362542"/>
              <a:ext cx="556825" cy="283733"/>
            </a:xfrm>
            <a:prstGeom prst="rect">
              <a:avLst/>
            </a:prstGeom>
          </p:spPr>
        </p:pic>
      </p:grpSp>
      <p:sp>
        <p:nvSpPr>
          <p:cNvPr id="46" name="Номер слайда 3">
            <a:extLst>
              <a:ext uri="{FF2B5EF4-FFF2-40B4-BE49-F238E27FC236}">
                <a16:creationId xmlns="" xmlns:a16="http://schemas.microsoft.com/office/drawing/2014/main" id="{94520552-ADAE-4EF0-B9D8-023946A50BA4}"/>
              </a:ext>
            </a:extLst>
          </p:cNvPr>
          <p:cNvSpPr txBox="1">
            <a:spLocks/>
          </p:cNvSpPr>
          <p:nvPr/>
        </p:nvSpPr>
        <p:spPr>
          <a:xfrm>
            <a:off x="8635386" y="4482395"/>
            <a:ext cx="32920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sz="1050" b="1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pPr defTabSz="457189"/>
            <a:fld id="{39D9C0C8-EE42-47CF-ADD3-6349191AD94C}" type="slidenum">
              <a:rPr lang="ru-RU" sz="1050" b="0" smtClean="0">
                <a:solidFill>
                  <a:schemeClr val="tx2"/>
                </a:solidFill>
              </a:rPr>
              <a:pPr defTabSz="457189"/>
              <a:t>5</a:t>
            </a:fld>
            <a:endParaRPr lang="ru-RU" sz="105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510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B65CE5BF-9E84-4F6D-BEC5-97FF2E87D7C9}"/>
              </a:ext>
            </a:extLst>
          </p:cNvPr>
          <p:cNvSpPr/>
          <p:nvPr/>
        </p:nvSpPr>
        <p:spPr>
          <a:xfrm rot="5400000">
            <a:off x="3637540" y="286990"/>
            <a:ext cx="1815185" cy="79565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6D657EFE-F254-43A5-AF0A-AA4D29A5FA6F}"/>
              </a:ext>
            </a:extLst>
          </p:cNvPr>
          <p:cNvSpPr/>
          <p:nvPr/>
        </p:nvSpPr>
        <p:spPr>
          <a:xfrm rot="16200000">
            <a:off x="3646945" y="-2014157"/>
            <a:ext cx="1815185" cy="7956549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58">
            <a:extLst>
              <a:ext uri="{FF2B5EF4-FFF2-40B4-BE49-F238E27FC236}">
                <a16:creationId xmlns="" xmlns:a16="http://schemas.microsoft.com/office/drawing/2014/main" id="{6EFC54A2-2EC8-487F-B2A7-CFE7EFC69266}"/>
              </a:ext>
            </a:extLst>
          </p:cNvPr>
          <p:cNvGrpSpPr/>
          <p:nvPr/>
        </p:nvGrpSpPr>
        <p:grpSpPr>
          <a:xfrm>
            <a:off x="3621687" y="3693765"/>
            <a:ext cx="1965053" cy="1225963"/>
            <a:chOff x="1126522" y="3832063"/>
            <a:chExt cx="1653966" cy="969611"/>
          </a:xfrm>
        </p:grpSpPr>
        <p:pic>
          <p:nvPicPr>
            <p:cNvPr id="72" name="Picture 2">
              <a:extLst>
                <a:ext uri="{FF2B5EF4-FFF2-40B4-BE49-F238E27FC236}">
                  <a16:creationId xmlns="" xmlns:a16="http://schemas.microsoft.com/office/drawing/2014/main" id="{503A6D49-844A-47D3-955F-94383A6C6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82" y="3832063"/>
              <a:ext cx="1611006" cy="969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49309236-2674-4189-ACD4-6C8776A5D80E}"/>
                </a:ext>
              </a:extLst>
            </p:cNvPr>
            <p:cNvCxnSpPr/>
            <p:nvPr/>
          </p:nvCxnSpPr>
          <p:spPr>
            <a:xfrm>
              <a:off x="1126522" y="3832063"/>
              <a:ext cx="0" cy="969611"/>
            </a:xfrm>
            <a:prstGeom prst="line">
              <a:avLst/>
            </a:prstGeom>
            <a:ln w="730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/>
          <p:cNvCxnSpPr/>
          <p:nvPr/>
        </p:nvCxnSpPr>
        <p:spPr>
          <a:xfrm>
            <a:off x="-1" y="1056527"/>
            <a:ext cx="9144000" cy="0"/>
          </a:xfrm>
          <a:prstGeom prst="line">
            <a:avLst/>
          </a:prstGeom>
          <a:ln w="15875">
            <a:solidFill>
              <a:srgbClr val="5697C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504" y="555525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6213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endParaRPr lang="ru-RU" sz="1600" dirty="0">
              <a:latin typeface="DB Office" pitchFamily="34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1115616" y="1233825"/>
            <a:ext cx="2030988" cy="1139933"/>
            <a:chOff x="1115616" y="1422929"/>
            <a:chExt cx="1664872" cy="107162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22929"/>
              <a:ext cx="1664872" cy="1071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Прямая соединительная линия 36"/>
            <p:cNvCxnSpPr/>
            <p:nvPr/>
          </p:nvCxnSpPr>
          <p:spPr>
            <a:xfrm>
              <a:off x="1120278" y="1422929"/>
              <a:ext cx="0" cy="1062986"/>
            </a:xfrm>
            <a:prstGeom prst="line">
              <a:avLst/>
            </a:prstGeom>
            <a:ln w="730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 descr="https://im0-tub-ru.yandex.net/i?id=c4739e1386bb0dada245ac5e3abdb1f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44" y="1235099"/>
            <a:ext cx="2045527" cy="113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>
            <a:off x="3579460" y="1232476"/>
            <a:ext cx="0" cy="1130742"/>
          </a:xfrm>
          <a:prstGeom prst="line">
            <a:avLst/>
          </a:prstGeom>
          <a:ln w="730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44"/>
          <p:cNvGrpSpPr/>
          <p:nvPr/>
        </p:nvGrpSpPr>
        <p:grpSpPr>
          <a:xfrm>
            <a:off x="6069592" y="1250503"/>
            <a:ext cx="2062928" cy="1123255"/>
            <a:chOff x="6069592" y="1438607"/>
            <a:chExt cx="1691055" cy="105594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084168" y="1438607"/>
              <a:ext cx="1676479" cy="10559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ВЫЯВЛЕНИЕ НЕИСПРАВНОСТИ</a:t>
              </a:r>
              <a:endParaRPr lang="ru-RU" sz="105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6069592" y="1438607"/>
              <a:ext cx="240" cy="1055948"/>
            </a:xfrm>
            <a:prstGeom prst="line">
              <a:avLst/>
            </a:prstGeom>
            <a:ln w="730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рямоугольник 42"/>
          <p:cNvSpPr/>
          <p:nvPr/>
        </p:nvSpPr>
        <p:spPr>
          <a:xfrm>
            <a:off x="600534" y="909259"/>
            <a:ext cx="2883660" cy="2462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/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ОБУЧЕННАЯ НЕЙРОСЕТЬ АСКМ</a:t>
            </a:r>
          </a:p>
        </p:txBody>
      </p:sp>
      <p:grpSp>
        <p:nvGrpSpPr>
          <p:cNvPr id="5" name="Группа 59"/>
          <p:cNvGrpSpPr/>
          <p:nvPr/>
        </p:nvGrpSpPr>
        <p:grpSpPr>
          <a:xfrm>
            <a:off x="1107544" y="2410262"/>
            <a:ext cx="2039057" cy="1158778"/>
            <a:chOff x="1115616" y="2658992"/>
            <a:chExt cx="1670784" cy="969611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115616" y="2658992"/>
              <a:ext cx="0" cy="969611"/>
            </a:xfrm>
            <a:prstGeom prst="line">
              <a:avLst/>
            </a:prstGeom>
            <a:ln w="730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522" y="2658992"/>
              <a:ext cx="1623878" cy="969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58"/>
          <p:cNvGrpSpPr/>
          <p:nvPr/>
        </p:nvGrpSpPr>
        <p:grpSpPr>
          <a:xfrm>
            <a:off x="1115615" y="3693765"/>
            <a:ext cx="1965053" cy="1225963"/>
            <a:chOff x="1126522" y="3832063"/>
            <a:chExt cx="1653966" cy="969611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482" y="3832063"/>
              <a:ext cx="1611006" cy="969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6" name="Прямая соединительная линия 55"/>
            <p:cNvCxnSpPr/>
            <p:nvPr/>
          </p:nvCxnSpPr>
          <p:spPr>
            <a:xfrm>
              <a:off x="1126522" y="3832063"/>
              <a:ext cx="0" cy="969611"/>
            </a:xfrm>
            <a:prstGeom prst="line">
              <a:avLst/>
            </a:prstGeom>
            <a:ln w="730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984946" y="2407503"/>
            <a:ext cx="2170173" cy="164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72000" rIns="144000" bIns="72000" anchor="ctr">
            <a:no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</a:t>
            </a:r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скан </a:t>
            </a: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АСКОПВ 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07084" y="3638551"/>
            <a:ext cx="2098979" cy="20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72000" rIns="144000" bIns="72000" anchor="ctr">
            <a:no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</a:t>
            </a:r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скан </a:t>
            </a: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АСКОПВ 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579460" y="3638551"/>
            <a:ext cx="2007275" cy="167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72000" rIns="144000" bIns="72000" anchor="ctr">
            <a:no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</a:t>
            </a:r>
            <a:r>
              <a:rPr lang="ru-RU" sz="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скан </a:t>
            </a: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АСКОПВ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5" name="Прямая со стрелкой 64"/>
          <p:cNvCxnSpPr>
            <a:cxnSpLocks/>
          </p:cNvCxnSpPr>
          <p:nvPr/>
        </p:nvCxnSpPr>
        <p:spPr>
          <a:xfrm flipV="1">
            <a:off x="3112363" y="3040783"/>
            <a:ext cx="465851" cy="5794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621687" y="2842560"/>
            <a:ext cx="1633427" cy="36346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ШЛЮЗ </a:t>
            </a:r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IOT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21687" y="2842560"/>
            <a:ext cx="0" cy="374848"/>
          </a:xfrm>
          <a:prstGeom prst="line">
            <a:avLst/>
          </a:prstGeom>
          <a:ln w="730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350750" y="3020094"/>
            <a:ext cx="1493821" cy="329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ОБУЧЕННАЯ НЕЙРОСЕТЬ АСКМ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315038" y="4183916"/>
            <a:ext cx="1654450" cy="31595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ВЫЯВЛЕНИЕ КОММЕРЧЕСКИХ НЕИСПРАВНОСТЕЙ</a:t>
            </a:r>
          </a:p>
        </p:txBody>
      </p:sp>
      <p:cxnSp>
        <p:nvCxnSpPr>
          <p:cNvPr id="73" name="Прямая со стрелкой 72"/>
          <p:cNvCxnSpPr>
            <a:cxnSpLocks/>
            <a:stCxn id="52" idx="3"/>
          </p:cNvCxnSpPr>
          <p:nvPr/>
        </p:nvCxnSpPr>
        <p:spPr>
          <a:xfrm flipV="1">
            <a:off x="3080668" y="3054655"/>
            <a:ext cx="497546" cy="1252092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cxnSpLocks/>
          </p:cNvCxnSpPr>
          <p:nvPr/>
        </p:nvCxnSpPr>
        <p:spPr>
          <a:xfrm flipV="1">
            <a:off x="4571856" y="3217408"/>
            <a:ext cx="0" cy="421144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cxnSpLocks/>
          </p:cNvCxnSpPr>
          <p:nvPr/>
        </p:nvCxnSpPr>
        <p:spPr>
          <a:xfrm flipV="1">
            <a:off x="5243423" y="2991522"/>
            <a:ext cx="955424" cy="112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118861" y="3592914"/>
            <a:ext cx="0" cy="272844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7" descr="rzd_logo.png">
            <a:extLst>
              <a:ext uri="{FF2B5EF4-FFF2-40B4-BE49-F238E27FC236}">
                <a16:creationId xmlns="" xmlns:a16="http://schemas.microsoft.com/office/drawing/2014/main" id="{F56294B0-CBA7-40A5-8C5C-D9E798341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0" y="122482"/>
            <a:ext cx="800586" cy="5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CF6ADD-97C8-4D0D-AB16-A2FBB90141CD}"/>
              </a:ext>
            </a:extLst>
          </p:cNvPr>
          <p:cNvSpPr/>
          <p:nvPr/>
        </p:nvSpPr>
        <p:spPr>
          <a:xfrm>
            <a:off x="330590" y="137707"/>
            <a:ext cx="718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НЕЙРОСЕТЕВЫЕ ТЕХНОЛОГИИ</a:t>
            </a:r>
          </a:p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 АВТОМАТИЗИРОВАННЫХ СИСТЕМАХ ОАО «РЖД»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="" xmlns:a16="http://schemas.microsoft.com/office/drawing/2014/main" id="{C447197F-68A0-40E7-87F8-787B5CF1C455}"/>
              </a:ext>
            </a:extLst>
          </p:cNvPr>
          <p:cNvCxnSpPr>
            <a:cxnSpLocks/>
          </p:cNvCxnSpPr>
          <p:nvPr/>
        </p:nvCxnSpPr>
        <p:spPr>
          <a:xfrm flipV="1">
            <a:off x="5631382" y="1713193"/>
            <a:ext cx="337590" cy="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404F7E7-7CF7-440B-AA31-354181917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" y="2646222"/>
            <a:ext cx="813818" cy="8168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9F6EE2B-9BE0-4BAF-A3E4-9E7D7FA398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77" y="2587679"/>
            <a:ext cx="813818" cy="816866"/>
          </a:xfrm>
          <a:prstGeom prst="rect">
            <a:avLst/>
          </a:prstGeom>
        </p:spPr>
      </p:pic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19700438-28F7-4259-BDA2-B044185918DB}"/>
              </a:ext>
            </a:extLst>
          </p:cNvPr>
          <p:cNvCxnSpPr>
            <a:cxnSpLocks/>
          </p:cNvCxnSpPr>
          <p:nvPr/>
        </p:nvCxnSpPr>
        <p:spPr>
          <a:xfrm flipV="1">
            <a:off x="3153364" y="1713193"/>
            <a:ext cx="337590" cy="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5144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435E6BC2-18A2-4EDC-A84B-CDD3882DD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79" b="5036"/>
          <a:stretch/>
        </p:blipFill>
        <p:spPr>
          <a:xfrm>
            <a:off x="419189" y="1342817"/>
            <a:ext cx="2397332" cy="1583170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E4EEBCF-2EB7-4E31-B30C-DAD88C54CD1D}"/>
              </a:ext>
            </a:extLst>
          </p:cNvPr>
          <p:cNvSpPr/>
          <p:nvPr/>
        </p:nvSpPr>
        <p:spPr>
          <a:xfrm rot="5400000" flipV="1">
            <a:off x="4356578" y="-1909297"/>
            <a:ext cx="430845" cy="914400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CCCD0BC-30F1-450D-9590-C345EC536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3" y="3059132"/>
            <a:ext cx="2424460" cy="1490267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1C73858-A08C-4915-8A26-40928DEA6263}"/>
              </a:ext>
            </a:extLst>
          </p:cNvPr>
          <p:cNvSpPr/>
          <p:nvPr/>
        </p:nvSpPr>
        <p:spPr>
          <a:xfrm rot="5400000" flipH="1">
            <a:off x="4356575" y="-1429753"/>
            <a:ext cx="430845" cy="9144001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Номер слайда 5">
            <a:extLst>
              <a:ext uri="{FF2B5EF4-FFF2-40B4-BE49-F238E27FC236}">
                <a16:creationId xmlns="" xmlns:a16="http://schemas.microsoft.com/office/drawing/2014/main" id="{0D66223B-88A9-4EDB-929D-2C92F7BD9F5D}"/>
              </a:ext>
            </a:extLst>
          </p:cNvPr>
          <p:cNvSpPr txBox="1">
            <a:spLocks/>
          </p:cNvSpPr>
          <p:nvPr/>
        </p:nvSpPr>
        <p:spPr>
          <a:xfrm>
            <a:off x="11895002" y="6477682"/>
            <a:ext cx="156451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ru-RU" sz="900" smtClean="0"/>
              <a:pPr/>
              <a:t>7</a:t>
            </a:fld>
            <a:endParaRPr lang="ru-RU" sz="900" dirty="0"/>
          </a:p>
        </p:txBody>
      </p:sp>
      <p:grpSp>
        <p:nvGrpSpPr>
          <p:cNvPr id="2" name="Rectangle 40"/>
          <p:cNvGrpSpPr/>
          <p:nvPr/>
        </p:nvGrpSpPr>
        <p:grpSpPr>
          <a:xfrm>
            <a:off x="2868053" y="3150363"/>
            <a:ext cx="1802722" cy="1109441"/>
            <a:chOff x="-1" y="-1"/>
            <a:chExt cx="1885407" cy="104687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1" name="Прямоугольник"/>
            <p:cNvSpPr/>
            <p:nvPr/>
          </p:nvSpPr>
          <p:spPr>
            <a:xfrm>
              <a:off x="-1" y="-1"/>
              <a:ext cx="1885407" cy="104687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80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62" name="ПРОЕКТНАЯ И ЭКСПЛУАТАЦИОННАЯ ДОКУМЕНТАЦИЯ"/>
            <p:cNvSpPr txBox="1"/>
            <p:nvPr/>
          </p:nvSpPr>
          <p:spPr>
            <a:xfrm>
              <a:off x="45719" y="283840"/>
              <a:ext cx="1793967" cy="47919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ПРОЕКТНАЯ И ЭКСПЛУАТАЦИОННАЯ ДОКУМЕНТАЦИЯ</a:t>
              </a:r>
            </a:p>
          </p:txBody>
        </p:sp>
      </p:grpSp>
      <p:sp>
        <p:nvSpPr>
          <p:cNvPr id="113" name="Google Shape;190;p12"/>
          <p:cNvSpPr txBox="1"/>
          <p:nvPr/>
        </p:nvSpPr>
        <p:spPr>
          <a:xfrm>
            <a:off x="-87393" y="1007694"/>
            <a:ext cx="3202691" cy="2585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219138">
              <a:lnSpc>
                <a:spcPct val="90000"/>
              </a:lnSpc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ru-RU"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ЦИФРОВОЙ ОБРАЗ</a:t>
            </a:r>
            <a:endParaRPr sz="1200" dirty="0">
              <a:solidFill>
                <a:srgbClr val="0070C0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3" name="Rectangle 43"/>
          <p:cNvGrpSpPr/>
          <p:nvPr/>
        </p:nvGrpSpPr>
        <p:grpSpPr>
          <a:xfrm>
            <a:off x="4523729" y="3150363"/>
            <a:ext cx="2219292" cy="1285202"/>
            <a:chOff x="0" y="72007"/>
            <a:chExt cx="2180497" cy="1296141"/>
          </a:xfrm>
        </p:grpSpPr>
        <p:sp>
          <p:nvSpPr>
            <p:cNvPr id="117" name="Прямоугольник"/>
            <p:cNvSpPr/>
            <p:nvPr/>
          </p:nvSpPr>
          <p:spPr>
            <a:xfrm>
              <a:off x="0" y="72007"/>
              <a:ext cx="2180497" cy="12961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00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18" name="РЕАЛЬНЫЕ ОБЪЕКТЫ…"/>
            <p:cNvSpPr txBox="1"/>
            <p:nvPr/>
          </p:nvSpPr>
          <p:spPr>
            <a:xfrm>
              <a:off x="45720" y="211613"/>
              <a:ext cx="2089058" cy="861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lnSpc>
                  <a:spcPct val="150000"/>
                </a:lnSpc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РЕАЛЬНЫЕ ОБЪЕКТЫ</a:t>
              </a:r>
            </a:p>
            <a:p>
              <a:pPr algn="ctr">
                <a:lnSpc>
                  <a:spcPct val="150000"/>
                </a:lnSpc>
                <a:defRPr sz="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Техническое состояние</a:t>
              </a:r>
              <a:endParaRPr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Местонахождение</a:t>
              </a:r>
              <a:endParaRPr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Rectangle 51"/>
          <p:cNvGrpSpPr/>
          <p:nvPr/>
        </p:nvGrpSpPr>
        <p:grpSpPr>
          <a:xfrm>
            <a:off x="2868053" y="1643726"/>
            <a:ext cx="1654651" cy="1071003"/>
            <a:chOff x="0" y="-1"/>
            <a:chExt cx="1874561" cy="8798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2" name="Прямоугольник"/>
            <p:cNvSpPr/>
            <p:nvPr/>
          </p:nvSpPr>
          <p:spPr>
            <a:xfrm>
              <a:off x="0" y="-1"/>
              <a:ext cx="1874561" cy="87986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80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23" name="ЭЛЕКТРОННЫЕ МОДЕЛИ ПРОЕКТОВ"/>
            <p:cNvSpPr txBox="1"/>
            <p:nvPr/>
          </p:nvSpPr>
          <p:spPr>
            <a:xfrm>
              <a:off x="89772" y="288222"/>
              <a:ext cx="1668024" cy="30341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ЭЛЕКТРОННЫЕ </a:t>
              </a: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МОДЕЛИ (2Д/3Д)</a:t>
              </a:r>
              <a:endParaRPr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5" name="Rectangle 52"/>
          <p:cNvGrpSpPr/>
          <p:nvPr/>
        </p:nvGrpSpPr>
        <p:grpSpPr>
          <a:xfrm>
            <a:off x="4522702" y="1375540"/>
            <a:ext cx="2132093" cy="1330329"/>
            <a:chOff x="0" y="0"/>
            <a:chExt cx="2229886" cy="120582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0" y="0"/>
              <a:ext cx="2229886" cy="12058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0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36" name="ПРОГРАММНЫЕ 2Д/3Д МОДЕЛИ…"/>
            <p:cNvSpPr/>
            <p:nvPr/>
          </p:nvSpPr>
          <p:spPr>
            <a:xfrm>
              <a:off x="45719" y="0"/>
              <a:ext cx="2138447" cy="73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ru-RU"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ОЗЕРО ДАННЫХ</a:t>
              </a:r>
              <a:endParaRPr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lvl="4" indent="-228593">
                <a:spcBef>
                  <a:spcPts val="1200"/>
                </a:spcBef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Техническое состояние </a:t>
              </a:r>
            </a:p>
            <a:p>
              <a:pPr marL="228593" lvl="4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Местонахождение </a:t>
              </a:r>
            </a:p>
            <a:p>
              <a:pPr marL="228593" lvl="4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Предиктивная</a:t>
              </a: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модель</a:t>
              </a:r>
              <a:endParaRPr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Группа 26"/>
          <p:cNvGrpSpPr/>
          <p:nvPr/>
        </p:nvGrpSpPr>
        <p:grpSpPr>
          <a:xfrm>
            <a:off x="6549184" y="874921"/>
            <a:ext cx="2269982" cy="1882833"/>
            <a:chOff x="-1" y="-184810"/>
            <a:chExt cx="5093635" cy="2042274"/>
          </a:xfrm>
        </p:grpSpPr>
        <p:grpSp>
          <p:nvGrpSpPr>
            <p:cNvPr id="7" name="Rectangle 53"/>
            <p:cNvGrpSpPr/>
            <p:nvPr/>
          </p:nvGrpSpPr>
          <p:grpSpPr>
            <a:xfrm>
              <a:off x="-1" y="-184810"/>
              <a:ext cx="5026299" cy="1983002"/>
              <a:chOff x="0" y="-184809"/>
              <a:chExt cx="5026297" cy="1982999"/>
            </a:xfrm>
          </p:grpSpPr>
          <p:sp>
            <p:nvSpPr>
              <p:cNvPr id="144" name="Прямоугольник"/>
              <p:cNvSpPr/>
              <p:nvPr/>
            </p:nvSpPr>
            <p:spPr>
              <a:xfrm>
                <a:off x="0" y="-40793"/>
                <a:ext cx="5026297" cy="1838983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200"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145" name="УПРАВЛЕНИЕ И ОБСЛУЖИВАНИЕ"/>
              <p:cNvSpPr txBox="1"/>
              <p:nvPr/>
            </p:nvSpPr>
            <p:spPr>
              <a:xfrm>
                <a:off x="0" y="-184809"/>
                <a:ext cx="4934855" cy="634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3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sz="1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endParaRPr>
              </a:p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ru-RU" sz="10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</a:rPr>
                  <a:t>ДОПОЛНИТЕЛЬНЫЕ ВОЗМОЖНОСТИ</a:t>
                </a:r>
                <a:endParaRPr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sp>
          <p:nvSpPr>
            <p:cNvPr id="142" name="TextBox 55"/>
            <p:cNvSpPr txBox="1"/>
            <p:nvPr/>
          </p:nvSpPr>
          <p:spPr>
            <a:xfrm>
              <a:off x="67357" y="522108"/>
              <a:ext cx="5026277" cy="1335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Моделирование</a:t>
              </a:r>
              <a:endParaRPr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Обслуживание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по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состоянию</a:t>
              </a:r>
              <a:endParaRPr lang="ru-RU"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Дополнительные услуги (мониторинг и проч.)</a:t>
              </a: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Электронное взаимодействие с внешним миром</a:t>
              </a: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10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Ускорение процессов</a:t>
              </a: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" name="Группа 42"/>
          <p:cNvGrpSpPr/>
          <p:nvPr/>
        </p:nvGrpSpPr>
        <p:grpSpPr>
          <a:xfrm>
            <a:off x="6566918" y="3162776"/>
            <a:ext cx="2222230" cy="1607912"/>
            <a:chOff x="-42971" y="525694"/>
            <a:chExt cx="5107817" cy="1707390"/>
          </a:xfrm>
        </p:grpSpPr>
        <p:grpSp>
          <p:nvGrpSpPr>
            <p:cNvPr id="9" name="Rectangle 44"/>
            <p:cNvGrpSpPr/>
            <p:nvPr/>
          </p:nvGrpSpPr>
          <p:grpSpPr>
            <a:xfrm>
              <a:off x="-42971" y="525694"/>
              <a:ext cx="5107817" cy="1707390"/>
              <a:chOff x="-42971" y="164815"/>
              <a:chExt cx="5107815" cy="1707388"/>
            </a:xfrm>
          </p:grpSpPr>
          <p:sp>
            <p:nvSpPr>
              <p:cNvPr id="151" name="Прямоугольник"/>
              <p:cNvSpPr/>
              <p:nvPr/>
            </p:nvSpPr>
            <p:spPr>
              <a:xfrm>
                <a:off x="0" y="164815"/>
                <a:ext cx="5064844" cy="1707388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200" dirty="0"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152" name="УПРАВЛЕНИЕ И ОБСЛУЖИВАНИЕ"/>
              <p:cNvSpPr txBox="1"/>
              <p:nvPr/>
            </p:nvSpPr>
            <p:spPr>
              <a:xfrm>
                <a:off x="-42971" y="185506"/>
                <a:ext cx="4973405" cy="4248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sz="1000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</a:rPr>
                  <a:t>УПРАВЛЕНИЕ И ОБСЛУЖИВАНИЕ</a:t>
                </a:r>
              </a:p>
            </p:txBody>
          </p:sp>
        </p:grpSp>
        <p:sp>
          <p:nvSpPr>
            <p:cNvPr id="148" name="TextBox 48"/>
            <p:cNvSpPr txBox="1"/>
            <p:nvPr/>
          </p:nvSpPr>
          <p:spPr>
            <a:xfrm>
              <a:off x="159015" y="1074704"/>
              <a:ext cx="4462090" cy="980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Сбор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данных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от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датчиков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и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аппаратуры</a:t>
              </a:r>
              <a:endParaRPr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Обслуживание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по</a:t>
              </a:r>
              <a:r>
                <a:rPr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sz="900" dirty="0" err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регламенту</a:t>
              </a:r>
              <a:endParaRPr lang="ru-RU"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endParaRP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Совещания</a:t>
              </a:r>
            </a:p>
            <a:p>
              <a:pPr marL="228593" indent="-228593">
                <a:buSzPct val="100000"/>
                <a:buFont typeface="Arial"/>
                <a:buChar char="•"/>
                <a:defRPr sz="12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r>
                <a:rPr lang="ru-RU" sz="9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Принятие решений</a:t>
              </a:r>
            </a:p>
          </p:txBody>
        </p:sp>
      </p:grpSp>
      <p:sp>
        <p:nvSpPr>
          <p:cNvPr id="163" name="Google Shape;193;p12"/>
          <p:cNvSpPr txBox="1"/>
          <p:nvPr/>
        </p:nvSpPr>
        <p:spPr>
          <a:xfrm>
            <a:off x="-121573" y="4659301"/>
            <a:ext cx="3202686" cy="2585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1219138">
              <a:lnSpc>
                <a:spcPct val="90000"/>
              </a:lnSpc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РЕАЛЬНЫЙ МИР</a:t>
            </a:r>
          </a:p>
        </p:txBody>
      </p:sp>
      <p:sp>
        <p:nvSpPr>
          <p:cNvPr id="315" name="Straight Connector 4"/>
          <p:cNvSpPr/>
          <p:nvPr/>
        </p:nvSpPr>
        <p:spPr>
          <a:xfrm flipV="1">
            <a:off x="0" y="2912442"/>
            <a:ext cx="9144000" cy="0"/>
          </a:xfrm>
          <a:prstGeom prst="line">
            <a:avLst/>
          </a:prstGeom>
          <a:ln w="22225">
            <a:solidFill>
              <a:schemeClr val="accent1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" name="Google Shape;382;p25"/>
          <p:cNvGrpSpPr/>
          <p:nvPr/>
        </p:nvGrpSpPr>
        <p:grpSpPr>
          <a:xfrm>
            <a:off x="2868053" y="2709890"/>
            <a:ext cx="5921095" cy="450815"/>
            <a:chOff x="0" y="21575"/>
            <a:chExt cx="8307424" cy="454650"/>
          </a:xfrm>
        </p:grpSpPr>
        <p:sp>
          <p:nvSpPr>
            <p:cNvPr id="320" name="Прямоугольник"/>
            <p:cNvSpPr/>
            <p:nvPr/>
          </p:nvSpPr>
          <p:spPr>
            <a:xfrm>
              <a:off x="0" y="21575"/>
              <a:ext cx="8307424" cy="45465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321" name="ЦИФРОВОЙ ДВОЙНИК + МОДЕЛИРОВАНИЕ ВНЕШНЕЙ СРЕДЫ"/>
            <p:cNvSpPr/>
            <p:nvPr/>
          </p:nvSpPr>
          <p:spPr>
            <a:xfrm>
              <a:off x="0" y="31645"/>
              <a:ext cx="8307424" cy="43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21899" tIns="121899" rIns="121899" bIns="121899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200" dirty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</a:rPr>
                <a:t>ЦИФРОВОЙ ДВОЙНИК + МОДЕЛИРОВАНИЕ</a:t>
              </a:r>
            </a:p>
          </p:txBody>
        </p:sp>
      </p:grpSp>
      <p:sp>
        <p:nvSpPr>
          <p:cNvPr id="322" name="Прямоугольник 321"/>
          <p:cNvSpPr/>
          <p:nvPr/>
        </p:nvSpPr>
        <p:spPr>
          <a:xfrm>
            <a:off x="316524" y="255515"/>
            <a:ext cx="678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ЦИФРОВОЙ ДВОЙНИК + МОДЕЛИРОВАНИЕ</a:t>
            </a:r>
          </a:p>
        </p:txBody>
      </p:sp>
      <p:pic>
        <p:nvPicPr>
          <p:cNvPr id="35" name="Picture 17" descr="rzd_logo.png">
            <a:extLst>
              <a:ext uri="{FF2B5EF4-FFF2-40B4-BE49-F238E27FC236}">
                <a16:creationId xmlns="" xmlns:a16="http://schemas.microsoft.com/office/drawing/2014/main" id="{5B05AEF3-0DC6-4C1E-895A-9CE5BA1B3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0" y="155799"/>
            <a:ext cx="800586" cy="5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rzd_logo.png">
            <a:extLst>
              <a:ext uri="{FF2B5EF4-FFF2-40B4-BE49-F238E27FC236}">
                <a16:creationId xmlns="" xmlns:a16="http://schemas.microsoft.com/office/drawing/2014/main" id="{36C2F8BD-2DA2-40F4-B8D3-29D8469FD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20" y="122482"/>
            <a:ext cx="800586" cy="5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035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263E082-4DAA-4EAE-8CDE-485983525263}"/>
              </a:ext>
            </a:extLst>
          </p:cNvPr>
          <p:cNvSpPr/>
          <p:nvPr/>
        </p:nvSpPr>
        <p:spPr>
          <a:xfrm>
            <a:off x="0" y="0"/>
            <a:ext cx="9144000" cy="4012597"/>
          </a:xfrm>
          <a:prstGeom prst="rect">
            <a:avLst/>
          </a:prstGeom>
          <a:solidFill>
            <a:srgbClr val="66B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B6C7C68-7693-42B2-AE76-71749CD4D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43" b="4406"/>
          <a:stretch/>
        </p:blipFill>
        <p:spPr>
          <a:xfrm>
            <a:off x="678674" y="95759"/>
            <a:ext cx="7609865" cy="33083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86848" y="2953944"/>
            <a:ext cx="2657151" cy="1237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pic>
        <p:nvPicPr>
          <p:cNvPr id="10" name="Picture 17" descr="rzd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07" y="4844525"/>
            <a:ext cx="419086" cy="26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052"/>
          <a:stretch/>
        </p:blipFill>
        <p:spPr>
          <a:xfrm>
            <a:off x="0" y="2953945"/>
            <a:ext cx="9144000" cy="1098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1CC3CA-A69D-4DE1-A867-FEA241D1D37C}"/>
              </a:ext>
            </a:extLst>
          </p:cNvPr>
          <p:cNvSpPr/>
          <p:nvPr/>
        </p:nvSpPr>
        <p:spPr>
          <a:xfrm>
            <a:off x="4070901" y="4885570"/>
            <a:ext cx="10294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Москва, 2020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D16D05D7-8797-46EF-8553-DC76FA38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432" y="3301681"/>
            <a:ext cx="4023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ussianRail G Pro Medium" panose="02000603040000020004" pitchFamily="50" charset="-52"/>
                <a:ea typeface="Verdana" pitchFamily="34" charset="0"/>
                <a:cs typeface="Times New Roman" pitchFamily="18" charset="0"/>
              </a:rPr>
              <a:t>СПАСИБО ЗА ВНИМАНИЕ!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ussianRail G Pro Medium" panose="02000603040000020004" pitchFamily="50" charset="-52"/>
              <a:ea typeface="Verdana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ussianRail G Pro Medium" panose="02000603040000020004" pitchFamily="50" charset="-52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965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heme/theme1.xml><?xml version="1.0" encoding="utf-8"?>
<a:theme xmlns:a="http://schemas.openxmlformats.org/drawingml/2006/main" name="Специальное оформление">
  <a:themeElements>
    <a:clrScheme name="ОАО &quot;РЖД&quot;">
      <a:dk1>
        <a:sysClr val="windowText" lastClr="000000"/>
      </a:dk1>
      <a:lt1>
        <a:sysClr val="window" lastClr="FFFFFF"/>
      </a:lt1>
      <a:dk2>
        <a:srgbClr val="44546A"/>
      </a:dk2>
      <a:lt2>
        <a:srgbClr val="E21A1A"/>
      </a:lt2>
      <a:accent1>
        <a:srgbClr val="0066A1"/>
      </a:accent1>
      <a:accent2>
        <a:srgbClr val="ED7D31"/>
      </a:accent2>
      <a:accent3>
        <a:srgbClr val="74C15D"/>
      </a:accent3>
      <a:accent4>
        <a:srgbClr val="A3A86B"/>
      </a:accent4>
      <a:accent5>
        <a:srgbClr val="CECCA0"/>
      </a:accent5>
      <a:accent6>
        <a:srgbClr val="00A4E0"/>
      </a:accent6>
      <a:hlink>
        <a:srgbClr val="394A58"/>
      </a:hlink>
      <a:folHlink>
        <a:srgbClr val="E21A1A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44546A"/>
      </a:dk2>
      <a:lt2>
        <a:srgbClr val="E21A1A"/>
      </a:lt2>
      <a:accent1>
        <a:srgbClr val="0066A1"/>
      </a:accent1>
      <a:accent2>
        <a:srgbClr val="ED7D31"/>
      </a:accent2>
      <a:accent3>
        <a:srgbClr val="74C15D"/>
      </a:accent3>
      <a:accent4>
        <a:srgbClr val="A3A86B"/>
      </a:accent4>
      <a:accent5>
        <a:srgbClr val="CECCA0"/>
      </a:accent5>
      <a:accent6>
        <a:srgbClr val="00A4E0"/>
      </a:accent6>
      <a:hlink>
        <a:srgbClr val="394A58"/>
      </a:hlink>
      <a:folHlink>
        <a:srgbClr val="E21A1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834</Words>
  <Application>Microsoft Office PowerPoint</Application>
  <PresentationFormat>Экран (16:9)</PresentationFormat>
  <Paragraphs>203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Специальное оформление</vt:lpstr>
      <vt:lpstr>1_Тема Office</vt:lpstr>
      <vt:lpstr>Слайд 1</vt:lpstr>
      <vt:lpstr>Слайд 2</vt:lpstr>
      <vt:lpstr>Слайд 3</vt:lpstr>
      <vt:lpstr>ЕК АСУИ СДМИ Комплексная оценка состояния инфраструктуры </vt:lpstr>
      <vt:lpstr>ПРОГРАММНО-АППАРАТНЫЙ КОМПЛЕКС ПОМОЩИ МАШИНИСТУ (ПАК ПМЛ)</vt:lpstr>
      <vt:lpstr>Слайд 6</vt:lpstr>
      <vt:lpstr>Слайд 7</vt:lpstr>
      <vt:lpstr>Слайд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Морозова Анастасия Викторовна</dc:creator>
  <cp:lastModifiedBy>cki_BystrickiyDV</cp:lastModifiedBy>
  <cp:revision>152</cp:revision>
  <cp:lastPrinted>2019-03-22T14:01:07Z</cp:lastPrinted>
  <dcterms:created xsi:type="dcterms:W3CDTF">2019-03-22T08:29:09Z</dcterms:created>
  <dcterms:modified xsi:type="dcterms:W3CDTF">2020-11-23T17:23:20Z</dcterms:modified>
</cp:coreProperties>
</file>